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6"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19865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?&gt;</a:t>
            </a: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Because</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here</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is</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some</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important</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context</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regarding</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Monaco</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developed</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true</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understanding</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special</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framework</a:t>
            </a:r>
            <a:r>
              <a:rPr lang="en-US" sz="1000" spc="2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called</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Trial</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4-5</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steps</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context.</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It</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will</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show</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that</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how</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we</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create</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problem</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with</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worksheet</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statements.</a:t>
            </a:r>
            <a:r>
              <a:rPr lang="en-US" sz="1000" spc="2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good</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context</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also</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develop</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understanding</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value</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driver</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tree.</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It</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also</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give</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more</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practice</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regarding</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problem</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statement</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that</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we</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need</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to</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trial</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on</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our</a:t>
            </a:r>
            <a:r>
              <a:rPr lang="en-US" sz="1000" spc="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daily</a:t>
            </a:r>
            <a:endParaRPr lang="en-US" sz="1000" dirty="0">
              <a:effectLst/>
              <a:latin typeface="+mj-lt"/>
              <a:ea typeface="Calibri" panose="020F0502020204030204" pitchFamily="34" charset="0"/>
              <a:cs typeface="Times New Roman" panose="02020603050405020304" pitchFamily="18" charset="0"/>
            </a:endParaRPr>
          </a:p>
          <a:p>
            <a:r>
              <a:rPr lang="en-US" sz="1000" dirty="0">
                <a:solidFill>
                  <a:srgbClr val="000000"/>
                </a:solidFill>
                <a:effectLst/>
                <a:latin typeface="+mj-lt"/>
                <a:ea typeface="Times New Roman" panose="02020603050405020304" pitchFamily="18" charset="0"/>
              </a:rPr>
              <a:t>work basis</a:t>
            </a:r>
            <a:endParaRPr sz="1000" dirty="0">
              <a:latin typeface="+mj-lt"/>
            </a:endParaRP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US" sz="1071" i="0" u="none" strike="noStrike" cap="none" dirty="0" err="1">
                <a:solidFill>
                  <a:srgbClr val="000000"/>
                </a:solidFill>
                <a:latin typeface="Arial"/>
                <a:ea typeface="Arial"/>
                <a:cs typeface="Arial"/>
                <a:sym typeface="Arial"/>
              </a:rPr>
              <a:t>Monalco</a:t>
            </a:r>
            <a:r>
              <a:rPr lang="en-US" sz="1071" i="0" u="none" strike="noStrike" cap="none" dirty="0">
                <a:solidFill>
                  <a:srgbClr val="000000"/>
                </a:solidFill>
                <a:latin typeface="Arial"/>
                <a:ea typeface="Arial"/>
                <a:cs typeface="Arial"/>
                <a:sym typeface="Arial"/>
              </a:rPr>
              <a:t> mining is successful because it depends upon the organization growth as well the mining process, if the mining process is rise the criteria will also increase. However, something that ca go wrong in organization while mining but there are various top-down initiative can be taken to successful criteria of </a:t>
            </a:r>
            <a:r>
              <a:rPr lang="en-US" sz="1071" i="0" u="none" strike="noStrike" cap="none" dirty="0" err="1">
                <a:solidFill>
                  <a:srgbClr val="000000"/>
                </a:solidFill>
                <a:latin typeface="Arial"/>
                <a:ea typeface="Arial"/>
                <a:cs typeface="Arial"/>
                <a:sym typeface="Arial"/>
              </a:rPr>
              <a:t>Monalco</a:t>
            </a:r>
            <a:r>
              <a:rPr lang="en-US" sz="1071" i="0" u="none" strike="noStrike" cap="none" dirty="0">
                <a:solidFill>
                  <a:srgbClr val="000000"/>
                </a:solidFill>
                <a:latin typeface="Arial"/>
                <a:ea typeface="Arial"/>
                <a:cs typeface="Arial"/>
                <a:sym typeface="Arial"/>
              </a:rPr>
              <a:t> mining. Unrealistic data mining image and availability image of data processin</a:t>
            </a:r>
            <a:r>
              <a:rPr lang="en-US" sz="1071" dirty="0"/>
              <a:t>g that can leads to success of mining. </a:t>
            </a:r>
            <a:endParaRPr lang="en-US"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61820" y="5051712"/>
            <a:ext cx="4324418" cy="14106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dirty="0"/>
              <a:t>&gt;</a:t>
            </a:r>
          </a:p>
          <a:p>
            <a:pPr marL="0" marR="0">
              <a:lnSpc>
                <a:spcPct val="107000"/>
              </a:lnSpc>
              <a:spcBef>
                <a:spcPts val="0"/>
              </a:spcBef>
              <a:spcAft>
                <a:spcPts val="0"/>
              </a:spcAft>
            </a:pPr>
            <a:r>
              <a:rPr lang="en-US" sz="1000" spc="-130" dirty="0">
                <a:solidFill>
                  <a:srgbClr val="000000"/>
                </a:solidFill>
                <a:effectLst/>
                <a:latin typeface="+mj-lt"/>
                <a:ea typeface="Times New Roman" panose="02020603050405020304" pitchFamily="18" charset="0"/>
                <a:cs typeface="Times New Roman" panose="02020603050405020304" pitchFamily="18" charset="0"/>
              </a:rPr>
              <a:t>V</a:t>
            </a:r>
            <a:r>
              <a:rPr lang="en-US" sz="1000" dirty="0">
                <a:solidFill>
                  <a:srgbClr val="000000"/>
                </a:solidFill>
                <a:effectLst/>
                <a:latin typeface="+mj-lt"/>
                <a:ea typeface="Times New Roman" panose="02020603050405020304" pitchFamily="18" charset="0"/>
                <a:cs typeface="Times New Roman" panose="02020603050405020304" pitchFamily="18" charset="0"/>
              </a:rPr>
              <a:t>arious</a:t>
            </a:r>
            <a:r>
              <a:rPr lang="en-US" sz="1000" spc="6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business</a:t>
            </a:r>
            <a:r>
              <a:rPr lang="en-US" sz="1000" spc="6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initiative</a:t>
            </a:r>
            <a:r>
              <a:rPr lang="en-US" sz="1000" spc="6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can</a:t>
            </a:r>
            <a:r>
              <a:rPr lang="en-US" sz="1000" spc="6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led</a:t>
            </a:r>
            <a:r>
              <a:rPr lang="en-US" sz="1000" spc="6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6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engagement</a:t>
            </a:r>
            <a:r>
              <a:rPr lang="en-US" sz="1000" spc="6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various</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commercial</a:t>
            </a:r>
            <a:r>
              <a:rPr lang="en-US" sz="1000" spc="2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opportunities</a:t>
            </a:r>
            <a:r>
              <a:rPr lang="en-US" sz="1000" spc="2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a:t>
            </a:r>
            <a:r>
              <a:rPr lang="en-US" sz="1000" spc="2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particular</a:t>
            </a:r>
            <a:r>
              <a:rPr lang="en-US" sz="1000" spc="2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area</a:t>
            </a:r>
            <a:r>
              <a:rPr lang="en-US" sz="1000" spc="2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2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2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scope</a:t>
            </a:r>
            <a:r>
              <a:rPr lang="en-US" sz="1000" spc="2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2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this</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business</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that</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all</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a:t>
            </a:r>
            <a:r>
              <a:rPr lang="en-US" sz="1000" spc="-15" dirty="0">
                <a:solidFill>
                  <a:srgbClr val="000000"/>
                </a:solidFill>
                <a:effectLst/>
                <a:latin typeface="+mj-lt"/>
                <a:ea typeface="Times New Roman" panose="02020603050405020304" pitchFamily="18" charset="0"/>
                <a:cs typeface="Times New Roman" panose="02020603050405020304" pitchFamily="18" charset="0"/>
              </a:rPr>
              <a:t>r</a:t>
            </a:r>
            <a:r>
              <a:rPr lang="en-US" sz="1000" dirty="0">
                <a:solidFill>
                  <a:srgbClr val="000000"/>
                </a:solidFill>
                <a:effectLst/>
                <a:latin typeface="+mj-lt"/>
                <a:ea typeface="Times New Roman" panose="02020603050405020304" pitchFamily="18" charset="0"/>
                <a:cs typeface="Times New Roman" panose="02020603050405020304" pitchFamily="18" charset="0"/>
              </a:rPr>
              <a:t>ganization</a:t>
            </a:r>
            <a:r>
              <a:rPr lang="en-US" sz="1000" spc="3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industries</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can</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focus</a:t>
            </a:r>
            <a:r>
              <a:rPr lang="en-US" sz="1000" spc="4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on</a:t>
            </a:r>
            <a:r>
              <a:rPr lang="en-US" sz="1000" spc="40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solution</a:t>
            </a:r>
            <a:r>
              <a:rPr lang="en-US" sz="1000" spc="1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space</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like</a:t>
            </a:r>
            <a:r>
              <a:rPr lang="en-US" sz="1000" spc="1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technology</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focus</a:t>
            </a:r>
            <a:r>
              <a:rPr lang="en-US" sz="1000" spc="1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as</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research</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1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development</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also</a:t>
            </a:r>
            <a:r>
              <a:rPr lang="en-US" sz="1000" spc="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give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analysis</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demand.</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Digital</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initiatives</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can</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also</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be</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trial</a:t>
            </a:r>
            <a:r>
              <a:rPr lang="en-US" sz="1000" spc="15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towards</a:t>
            </a:r>
            <a:r>
              <a:rPr lang="en-US" sz="1000" spc="15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6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15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sector</a:t>
            </a:r>
            <a:r>
              <a:rPr lang="en-US" sz="1000" spc="16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to</a:t>
            </a:r>
            <a:r>
              <a:rPr lang="en-US" sz="1000" spc="15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develop</a:t>
            </a:r>
            <a:r>
              <a:rPr lang="en-US" sz="1000" spc="16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5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scope</a:t>
            </a:r>
            <a:r>
              <a:rPr lang="en-US" sz="1000" spc="15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a:t>
            </a:r>
            <a:r>
              <a:rPr lang="en-US" sz="1000" spc="16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a:t>
            </a:r>
            <a:r>
              <a:rPr lang="en-US" sz="1000" spc="-15" dirty="0">
                <a:solidFill>
                  <a:srgbClr val="000000"/>
                </a:solidFill>
                <a:effectLst/>
                <a:latin typeface="+mj-lt"/>
                <a:ea typeface="Times New Roman" panose="02020603050405020304" pitchFamily="18" charset="0"/>
                <a:cs typeface="Times New Roman" panose="02020603050405020304" pitchFamily="18" charset="0"/>
              </a:rPr>
              <a:t>f</a:t>
            </a:r>
            <a:r>
              <a:rPr lang="en-US" sz="1000" dirty="0">
                <a:solidFill>
                  <a:srgbClr val="000000"/>
                </a:solidFill>
                <a:effectLst/>
                <a:latin typeface="+mj-lt"/>
                <a:ea typeface="Times New Roman" panose="02020603050405020304" pitchFamily="18" charset="0"/>
                <a:cs typeface="Times New Roman" panose="02020603050405020304" pitchFamily="18" charset="0"/>
              </a:rPr>
              <a:t>ferent</a:t>
            </a:r>
            <a:endParaRPr lang="en-US" sz="1000" dirty="0">
              <a:effectLst/>
              <a:latin typeface="+mj-lt"/>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None/>
            </a:pPr>
            <a:endParaRPr sz="14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succeeding?&gt;</a:t>
            </a: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8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main</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constraints</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risk</a:t>
            </a:r>
            <a:r>
              <a:rPr lang="en-US" sz="1000" spc="80" dirty="0">
                <a:solidFill>
                  <a:srgbClr val="000000"/>
                </a:solidFill>
                <a:effectLst/>
                <a:latin typeface="+mj-lt"/>
                <a:ea typeface="Times New Roman" panose="02020603050405020304" pitchFamily="18" charset="0"/>
                <a:cs typeface="Times New Roman" panose="02020603050405020304" pitchFamily="18" charset="0"/>
              </a:rPr>
              <a:t> </a:t>
            </a:r>
            <a:r>
              <a:rPr lang="en-US" sz="1000" spc="5" dirty="0">
                <a:solidFill>
                  <a:srgbClr val="000000"/>
                </a:solidFill>
                <a:effectLst/>
                <a:latin typeface="+mj-lt"/>
                <a:ea typeface="Times New Roman" panose="02020603050405020304" pitchFamily="18" charset="0"/>
                <a:cs typeface="Times New Roman" panose="02020603050405020304" pitchFamily="18" charset="0"/>
              </a:rPr>
              <a:t>i</a:t>
            </a:r>
            <a:r>
              <a:rPr lang="en-US" sz="1000" dirty="0">
                <a:solidFill>
                  <a:srgbClr val="000000"/>
                </a:solidFill>
                <a:effectLst/>
                <a:latin typeface="+mj-lt"/>
                <a:ea typeface="Times New Roman" panose="02020603050405020304" pitchFamily="18" charset="0"/>
                <a:cs typeface="Times New Roman" panose="02020603050405020304" pitchFamily="18" charset="0"/>
              </a:rPr>
              <a:t>s</a:t>
            </a:r>
            <a:r>
              <a:rPr lang="en-US" sz="1000" spc="8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digital</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e</a:t>
            </a:r>
            <a:r>
              <a:rPr lang="en-US" sz="1000" spc="-15" dirty="0">
                <a:solidFill>
                  <a:srgbClr val="000000"/>
                </a:solidFill>
                <a:effectLst/>
                <a:latin typeface="+mj-lt"/>
                <a:ea typeface="Times New Roman" panose="02020603050405020304" pitchFamily="18" charset="0"/>
                <a:cs typeface="Times New Roman" panose="02020603050405020304" pitchFamily="18" charset="0"/>
              </a:rPr>
              <a:t>f</a:t>
            </a:r>
            <a:r>
              <a:rPr lang="en-US" sz="1000" dirty="0">
                <a:solidFill>
                  <a:srgbClr val="000000"/>
                </a:solidFill>
                <a:effectLst/>
                <a:latin typeface="+mj-lt"/>
                <a:ea typeface="Times New Roman" panose="02020603050405020304" pitchFamily="18" charset="0"/>
                <a:cs typeface="Times New Roman" panose="02020603050405020304" pitchFamily="18" charset="0"/>
              </a:rPr>
              <a:t>fectiveness</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on</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digital</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analysis</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business</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But,</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we</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can</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say</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that</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concept</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digital</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is</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not</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new</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data</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analysis</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1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there</a:t>
            </a:r>
            <a:r>
              <a:rPr lang="en-US" sz="1000" spc="1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is</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sometime</a:t>
            </a:r>
            <a:r>
              <a:rPr lang="en-US" sz="1000" spc="62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disconnect</a:t>
            </a:r>
            <a:r>
              <a:rPr lang="en-US" sz="1000" spc="6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6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between</a:t>
            </a:r>
            <a:r>
              <a:rPr lang="en-US" sz="1000" spc="6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digital</a:t>
            </a:r>
            <a:r>
              <a:rPr lang="en-US" sz="1000" spc="62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transformation</a:t>
            </a:r>
            <a:r>
              <a:rPr lang="en-US" sz="1000" spc="63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successful</a:t>
            </a:r>
            <a:r>
              <a:rPr lang="en-US" sz="1000" spc="7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7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7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err="1">
                <a:solidFill>
                  <a:srgbClr val="000000"/>
                </a:solidFill>
                <a:effectLst/>
                <a:latin typeface="+mj-lt"/>
                <a:ea typeface="Times New Roman" panose="02020603050405020304" pitchFamily="18" charset="0"/>
                <a:cs typeface="Times New Roman" panose="02020603050405020304" pitchFamily="18" charset="0"/>
              </a:rPr>
              <a:t>monalco</a:t>
            </a:r>
            <a:r>
              <a:rPr lang="en-US" sz="1000" spc="7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7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analysis.</a:t>
            </a:r>
            <a:r>
              <a:rPr lang="en-US" sz="1000" spc="68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There</a:t>
            </a:r>
            <a:r>
              <a:rPr lang="en-US" sz="1000" spc="7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are</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productivity</a:t>
            </a:r>
            <a:r>
              <a:rPr lang="en-US" sz="1000" spc="3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3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ma</a:t>
            </a:r>
            <a:r>
              <a:rPr lang="en-US" sz="1000" spc="-15" dirty="0">
                <a:solidFill>
                  <a:srgbClr val="000000"/>
                </a:solidFill>
                <a:effectLst/>
                <a:latin typeface="+mj-lt"/>
                <a:ea typeface="Times New Roman" panose="02020603050405020304" pitchFamily="18" charset="0"/>
                <a:cs typeface="Times New Roman" panose="02020603050405020304" pitchFamily="18" charset="0"/>
              </a:rPr>
              <a:t>r</a:t>
            </a:r>
            <a:r>
              <a:rPr lang="en-US" sz="1000" dirty="0">
                <a:solidFill>
                  <a:srgbClr val="000000"/>
                </a:solidFill>
                <a:effectLst/>
                <a:latin typeface="+mj-lt"/>
                <a:ea typeface="Times New Roman" panose="02020603050405020304" pitchFamily="18" charset="0"/>
                <a:cs typeface="Times New Roman" panose="02020603050405020304" pitchFamily="18" charset="0"/>
              </a:rPr>
              <a:t>gin</a:t>
            </a:r>
            <a:r>
              <a:rPr lang="en-US" sz="1000" spc="3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challenges</a:t>
            </a:r>
            <a:r>
              <a:rPr lang="en-US" sz="1000" spc="3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a:t>
            </a:r>
            <a:r>
              <a:rPr lang="en-US" sz="1000" spc="3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data</a:t>
            </a:r>
            <a:r>
              <a:rPr lang="en-US" sz="1000" spc="3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35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3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di</a:t>
            </a:r>
            <a:r>
              <a:rPr lang="en-US" sz="1000" spc="-15" dirty="0">
                <a:solidFill>
                  <a:srgbClr val="000000"/>
                </a:solidFill>
                <a:effectLst/>
                <a:latin typeface="+mj-lt"/>
                <a:ea typeface="Times New Roman" panose="02020603050405020304" pitchFamily="18" charset="0"/>
                <a:cs typeface="Times New Roman" panose="02020603050405020304" pitchFamily="18" charset="0"/>
              </a:rPr>
              <a:t>f</a:t>
            </a:r>
            <a:r>
              <a:rPr lang="en-US" sz="1000" dirty="0">
                <a:solidFill>
                  <a:srgbClr val="000000"/>
                </a:solidFill>
                <a:effectLst/>
                <a:latin typeface="+mj-lt"/>
                <a:ea typeface="Times New Roman" panose="02020603050405020304" pitchFamily="18" charset="0"/>
                <a:cs typeface="Times New Roman" panose="02020603050405020304" pitchFamily="18" charset="0"/>
              </a:rPr>
              <a:t>ferent</a:t>
            </a:r>
            <a:endParaRPr lang="en-US" sz="1000" dirty="0">
              <a:effectLst/>
              <a:latin typeface="+mj-lt"/>
              <a:ea typeface="Calibri" panose="020F0502020204030204" pitchFamily="34" charset="0"/>
              <a:cs typeface="Times New Roman" panose="02020603050405020304" pitchFamily="18" charset="0"/>
            </a:endParaRPr>
          </a:p>
          <a:p>
            <a:r>
              <a:rPr lang="en-US" sz="1000" dirty="0">
                <a:solidFill>
                  <a:srgbClr val="000000"/>
                </a:solidFill>
                <a:effectLst/>
                <a:latin typeface="+mj-lt"/>
                <a:ea typeface="Times New Roman" panose="02020603050405020304" pitchFamily="18" charset="0"/>
              </a:rPr>
              <a:t>sector to give the constraints solution for the space</a:t>
            </a:r>
            <a:endParaRPr sz="1000" i="0" u="none" strike="noStrike" cap="none" dirty="0">
              <a:solidFill>
                <a:srgbClr val="000000"/>
              </a:solidFill>
              <a:latin typeface="+mj-lt"/>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Co-managers,</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we</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can</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say</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play</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crucial</a:t>
            </a:r>
            <a:r>
              <a:rPr lang="en-US" sz="1000" spc="10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role</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data</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process</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as</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stakeholde</a:t>
            </a:r>
            <a:r>
              <a:rPr lang="en-US" sz="1000" spc="-60" dirty="0">
                <a:solidFill>
                  <a:srgbClr val="000000"/>
                </a:solidFill>
                <a:effectLst/>
                <a:latin typeface="+mj-lt"/>
                <a:ea typeface="Times New Roman" panose="02020603050405020304" pitchFamily="18" charset="0"/>
                <a:cs typeface="Times New Roman" panose="02020603050405020304" pitchFamily="18" charset="0"/>
              </a:rPr>
              <a:t>r</a:t>
            </a:r>
            <a:r>
              <a:rPr lang="en-US" sz="1000" dirty="0">
                <a:solidFill>
                  <a:srgbClr val="000000"/>
                </a:solidFill>
                <a:effectLst/>
                <a:latin typeface="+mj-lt"/>
                <a:ea typeface="Times New Roman" panose="02020603050405020304" pitchFamily="18" charset="0"/>
                <a:cs typeface="Times New Roman" panose="02020603050405020304" pitchFamily="18" charset="0"/>
              </a:rPr>
              <a:t>.</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example,</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a:t>
            </a:r>
            <a:r>
              <a:rPr lang="en-US" sz="1000" spc="5" dirty="0">
                <a:solidFill>
                  <a:srgbClr val="000000"/>
                </a:solidFill>
                <a:effectLst/>
                <a:latin typeface="+mj-lt"/>
                <a:ea typeface="Times New Roman" panose="02020603050405020304" pitchFamily="18" charset="0"/>
                <a:cs typeface="Times New Roman" panose="02020603050405020304" pitchFamily="18" charset="0"/>
              </a:rPr>
              <a:t>a</a:t>
            </a:r>
            <a:r>
              <a:rPr lang="en-US" sz="1000" dirty="0">
                <a:solidFill>
                  <a:srgbClr val="000000"/>
                </a:solidFill>
                <a:effectLst/>
                <a:latin typeface="+mj-lt"/>
                <a:ea typeface="Times New Roman" panose="02020603050405020304" pitchFamily="18" charset="0"/>
                <a:cs typeface="Times New Roman" panose="02020603050405020304" pitchFamily="18" charset="0"/>
              </a:rPr>
              <a:t>ny</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data</a:t>
            </a:r>
            <a:r>
              <a:rPr lang="en-US" sz="1000" spc="10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9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process</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is</a:t>
            </a:r>
            <a:r>
              <a:rPr lang="en-US" sz="1000" spc="7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required</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development</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and</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policy</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planning</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but</a:t>
            </a:r>
            <a:r>
              <a:rPr lang="en-US" sz="1000" spc="7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7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evaluation</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will</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be</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involved</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by</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local</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managers</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to</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evaluate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4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performance</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process.</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This</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describes</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participatory</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process</a:t>
            </a:r>
            <a:r>
              <a:rPr lang="en-US" sz="1000" spc="12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1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stakeholder</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to</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provide</a:t>
            </a:r>
            <a:r>
              <a:rPr lang="en-US" sz="1000" spc="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key</a:t>
            </a:r>
            <a:r>
              <a:rPr lang="en-US" sz="1000" spc="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insight</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solution</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of</a:t>
            </a:r>
            <a:r>
              <a:rPr lang="en-US" sz="1000" spc="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given</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data</a:t>
            </a:r>
            <a:r>
              <a:rPr lang="en-US" sz="1000" spc="1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1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this</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project.</a:t>
            </a:r>
            <a:endParaRPr lang="en-US" sz="1000" dirty="0">
              <a:effectLst/>
              <a:latin typeface="+mj-lt"/>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None/>
            </a:pP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1071" b="1" dirty="0"/>
              <a:t>Where will you source your data from and who will you present your recommendation to once you have identified a solution?</a:t>
            </a:r>
            <a:r>
              <a:rPr lang="en-AU" sz="1071" b="1" i="0" u="none" strike="noStrike" cap="none" dirty="0">
                <a:solidFill>
                  <a:srgbClr val="000000"/>
                </a:solidFill>
                <a:latin typeface="Arial"/>
                <a:ea typeface="Arial"/>
                <a:cs typeface="Arial"/>
                <a:sym typeface="Arial"/>
              </a:rPr>
              <a:t>&gt;</a:t>
            </a: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I</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am</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trying</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to</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identify</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key</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data</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sources</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9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mining</a:t>
            </a:r>
            <a:r>
              <a:rPr lang="en-US" sz="1000" spc="8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process</a:t>
            </a:r>
            <a:endParaRPr lang="en-US" sz="10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mj-lt"/>
                <a:ea typeface="Times New Roman" panose="02020603050405020304" pitchFamily="18" charset="0"/>
                <a:cs typeface="Times New Roman" panose="02020603050405020304" pitchFamily="18" charset="0"/>
              </a:rPr>
              <a:t>that</a:t>
            </a:r>
            <a:r>
              <a:rPr lang="en-US" sz="1000" spc="35"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what</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are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solid</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metals,</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analysis</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for</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this</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metals</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are</a:t>
            </a:r>
            <a:r>
              <a:rPr lang="en-US" sz="1000" spc="40" dirty="0">
                <a:solidFill>
                  <a:srgbClr val="000000"/>
                </a:solidFill>
                <a:effectLst/>
                <a:latin typeface="+mj-lt"/>
                <a:ea typeface="Times New Roman" panose="02020603050405020304" pitchFamily="18" charset="0"/>
                <a:cs typeface="Times New Roman" panose="02020603050405020304" pitchFamily="18" charset="0"/>
              </a:rPr>
              <a:t> </a:t>
            </a:r>
            <a:r>
              <a:rPr lang="en-US" sz="1000" dirty="0">
                <a:solidFill>
                  <a:srgbClr val="000000"/>
                </a:solidFill>
                <a:effectLst/>
                <a:latin typeface="+mj-lt"/>
                <a:ea typeface="Times New Roman" panose="02020603050405020304" pitchFamily="18" charset="0"/>
                <a:cs typeface="Times New Roman" panose="02020603050405020304" pitchFamily="18" charset="0"/>
              </a:rPr>
              <a:t>required?</a:t>
            </a:r>
            <a:endParaRPr lang="en-US" sz="1000" dirty="0">
              <a:effectLst/>
              <a:latin typeface="+mj-lt"/>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a:solidFill>
                  <a:srgbClr val="000000"/>
                </a:solidFill>
                <a:latin typeface="Arial"/>
                <a:ea typeface="Arial"/>
                <a:cs typeface="Arial"/>
                <a:sym typeface="Arial"/>
              </a:rPr>
              <a:t>&lt;What is the business problem </a:t>
            </a:r>
            <a:r>
              <a:rPr lang="en-AU" b="1"/>
              <a:t>you</a:t>
            </a:r>
            <a:r>
              <a:rPr lang="en-AU" sz="1400" b="1" i="0" u="none" strike="noStrike" cap="none">
                <a:solidFill>
                  <a:srgbClr val="000000"/>
                </a:solidFill>
                <a:latin typeface="Arial"/>
                <a:ea typeface="Arial"/>
                <a:cs typeface="Arial"/>
                <a:sym typeface="Arial"/>
              </a:rPr>
              <a:t> are investigating? (Use SMART principles)&gt;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On-screen Show (4:3)</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batka ulzii</cp:lastModifiedBy>
  <cp:revision>1</cp:revision>
  <dcterms:modified xsi:type="dcterms:W3CDTF">2021-08-03T18:55:16Z</dcterms:modified>
</cp:coreProperties>
</file>