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2" autoAdjust="0"/>
    <p:restoredTop sz="94660"/>
  </p:normalViewPr>
  <p:slideViewPr>
    <p:cSldViewPr snapToGrid="0">
      <p:cViewPr varScale="1">
        <p:scale>
          <a:sx n="39" d="100"/>
          <a:sy n="39" d="100"/>
        </p:scale>
        <p:origin x="78" y="1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9D3900-1A04-48D2-A1B9-73D9AEFFF363}"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52A66DB7-D91D-4901-8295-F20AB5098CBC}">
      <dgm:prSet/>
      <dgm:spPr/>
      <dgm:t>
        <a:bodyPr/>
        <a:lstStyle/>
        <a:p>
          <a:r>
            <a:rPr lang="en-US" baseline="0" dirty="0"/>
            <a:t>Who might care?</a:t>
          </a:r>
          <a:endParaRPr lang="en-US" dirty="0"/>
        </a:p>
      </dgm:t>
    </dgm:pt>
    <dgm:pt modelId="{F2044604-2653-4F31-A92B-B21F5BD6F249}" type="parTrans" cxnId="{06E698C5-B916-45EA-840F-13B2555E2A8A}">
      <dgm:prSet/>
      <dgm:spPr/>
      <dgm:t>
        <a:bodyPr/>
        <a:lstStyle/>
        <a:p>
          <a:endParaRPr lang="en-US"/>
        </a:p>
      </dgm:t>
    </dgm:pt>
    <dgm:pt modelId="{7754291A-D3F2-4E88-87F2-AA6F2162B7F5}" type="sibTrans" cxnId="{06E698C5-B916-45EA-840F-13B2555E2A8A}">
      <dgm:prSet/>
      <dgm:spPr/>
      <dgm:t>
        <a:bodyPr/>
        <a:lstStyle/>
        <a:p>
          <a:endParaRPr lang="en-US"/>
        </a:p>
      </dgm:t>
    </dgm:pt>
    <dgm:pt modelId="{F34ECC95-022A-4EFB-B953-081085898EE7}">
      <dgm:prSet/>
      <dgm:spPr/>
      <dgm:t>
        <a:bodyPr/>
        <a:lstStyle/>
        <a:p>
          <a:r>
            <a:rPr lang="en-US" baseline="0"/>
            <a:t>Context of Data</a:t>
          </a:r>
          <a:endParaRPr lang="en-US"/>
        </a:p>
      </dgm:t>
    </dgm:pt>
    <dgm:pt modelId="{B6C6B5BB-0A42-4C5F-8503-34D49E5DBA1B}" type="parTrans" cxnId="{5ED6265B-29EF-4D92-8194-85785756BF1B}">
      <dgm:prSet/>
      <dgm:spPr/>
      <dgm:t>
        <a:bodyPr/>
        <a:lstStyle/>
        <a:p>
          <a:endParaRPr lang="en-US"/>
        </a:p>
      </dgm:t>
    </dgm:pt>
    <dgm:pt modelId="{FEF4BD0B-B0E1-41AF-BF02-89297E618383}" type="sibTrans" cxnId="{5ED6265B-29EF-4D92-8194-85785756BF1B}">
      <dgm:prSet/>
      <dgm:spPr/>
      <dgm:t>
        <a:bodyPr/>
        <a:lstStyle/>
        <a:p>
          <a:endParaRPr lang="en-US"/>
        </a:p>
      </dgm:t>
    </dgm:pt>
    <dgm:pt modelId="{9F744B87-85E8-4873-979A-AD814EEC4392}">
      <dgm:prSet/>
      <dgm:spPr/>
      <dgm:t>
        <a:bodyPr/>
        <a:lstStyle/>
        <a:p>
          <a:r>
            <a:rPr lang="en-US" baseline="0"/>
            <a:t>Data cleaning </a:t>
          </a:r>
          <a:endParaRPr lang="en-US"/>
        </a:p>
      </dgm:t>
    </dgm:pt>
    <dgm:pt modelId="{DD995717-BEB5-49D7-A449-8DA062103F86}" type="parTrans" cxnId="{300EE86C-3195-4BD2-9ACE-C6DBF9FCD56B}">
      <dgm:prSet/>
      <dgm:spPr/>
      <dgm:t>
        <a:bodyPr/>
        <a:lstStyle/>
        <a:p>
          <a:endParaRPr lang="en-US"/>
        </a:p>
      </dgm:t>
    </dgm:pt>
    <dgm:pt modelId="{C9DD69A0-BF3D-43FA-9533-0E2626212ACC}" type="sibTrans" cxnId="{300EE86C-3195-4BD2-9ACE-C6DBF9FCD56B}">
      <dgm:prSet/>
      <dgm:spPr/>
      <dgm:t>
        <a:bodyPr/>
        <a:lstStyle/>
        <a:p>
          <a:endParaRPr lang="en-US"/>
        </a:p>
      </dgm:t>
    </dgm:pt>
    <dgm:pt modelId="{6AEFC667-2D1E-4E2D-8C69-10721DD4A8A0}">
      <dgm:prSet/>
      <dgm:spPr/>
      <dgm:t>
        <a:bodyPr/>
        <a:lstStyle/>
        <a:p>
          <a:r>
            <a:rPr lang="en-US" baseline="0"/>
            <a:t>EDA</a:t>
          </a:r>
          <a:endParaRPr lang="en-US"/>
        </a:p>
      </dgm:t>
    </dgm:pt>
    <dgm:pt modelId="{E1D9C7FB-E060-4DCB-B5DE-992D858C58B2}" type="parTrans" cxnId="{D3DFDCB1-F271-4F03-841C-35F51985838F}">
      <dgm:prSet/>
      <dgm:spPr/>
      <dgm:t>
        <a:bodyPr/>
        <a:lstStyle/>
        <a:p>
          <a:endParaRPr lang="en-US"/>
        </a:p>
      </dgm:t>
    </dgm:pt>
    <dgm:pt modelId="{382FDCA1-CE8A-4BBA-886C-D7C54195AD03}" type="sibTrans" cxnId="{D3DFDCB1-F271-4F03-841C-35F51985838F}">
      <dgm:prSet/>
      <dgm:spPr/>
      <dgm:t>
        <a:bodyPr/>
        <a:lstStyle/>
        <a:p>
          <a:endParaRPr lang="en-US"/>
        </a:p>
      </dgm:t>
    </dgm:pt>
    <dgm:pt modelId="{D47EFB60-55F2-4E7D-B664-D8C5273F7564}">
      <dgm:prSet/>
      <dgm:spPr/>
      <dgm:t>
        <a:bodyPr/>
        <a:lstStyle/>
        <a:p>
          <a:r>
            <a:rPr lang="en-US" baseline="0"/>
            <a:t>Modeling </a:t>
          </a:r>
          <a:endParaRPr lang="en-US"/>
        </a:p>
      </dgm:t>
    </dgm:pt>
    <dgm:pt modelId="{B6D7DB08-FAF3-44FE-8CD2-EF39E754E70E}" type="parTrans" cxnId="{76367DB4-F5FF-402F-95B7-FC5AC0A16BE7}">
      <dgm:prSet/>
      <dgm:spPr/>
      <dgm:t>
        <a:bodyPr/>
        <a:lstStyle/>
        <a:p>
          <a:endParaRPr lang="en-US"/>
        </a:p>
      </dgm:t>
    </dgm:pt>
    <dgm:pt modelId="{737AFE18-C01F-4B48-A535-28B04E0F4AA0}" type="sibTrans" cxnId="{76367DB4-F5FF-402F-95B7-FC5AC0A16BE7}">
      <dgm:prSet/>
      <dgm:spPr/>
      <dgm:t>
        <a:bodyPr/>
        <a:lstStyle/>
        <a:p>
          <a:endParaRPr lang="en-US"/>
        </a:p>
      </dgm:t>
    </dgm:pt>
    <dgm:pt modelId="{30AC7FE3-A80B-4D41-9BA0-DF336AD12061}">
      <dgm:prSet/>
      <dgm:spPr/>
      <dgm:t>
        <a:bodyPr/>
        <a:lstStyle/>
        <a:p>
          <a:r>
            <a:rPr lang="en-US" baseline="0"/>
            <a:t>Results</a:t>
          </a:r>
          <a:endParaRPr lang="en-US"/>
        </a:p>
      </dgm:t>
    </dgm:pt>
    <dgm:pt modelId="{479A58B5-36BA-4EC7-9C2B-1F2CEBB96DED}" type="parTrans" cxnId="{5FDC791D-ABAE-4EF4-A19B-0090CAD30400}">
      <dgm:prSet/>
      <dgm:spPr/>
      <dgm:t>
        <a:bodyPr/>
        <a:lstStyle/>
        <a:p>
          <a:endParaRPr lang="en-US"/>
        </a:p>
      </dgm:t>
    </dgm:pt>
    <dgm:pt modelId="{AEB1929D-335B-48EF-B7F9-D555350935B0}" type="sibTrans" cxnId="{5FDC791D-ABAE-4EF4-A19B-0090CAD30400}">
      <dgm:prSet/>
      <dgm:spPr/>
      <dgm:t>
        <a:bodyPr/>
        <a:lstStyle/>
        <a:p>
          <a:endParaRPr lang="en-US"/>
        </a:p>
      </dgm:t>
    </dgm:pt>
    <dgm:pt modelId="{36804E84-7C23-48CE-9FC8-6899FA4E2D53}">
      <dgm:prSet/>
      <dgm:spPr/>
      <dgm:t>
        <a:bodyPr/>
        <a:lstStyle/>
        <a:p>
          <a:r>
            <a:rPr lang="en-US" baseline="0"/>
            <a:t>Conclusion</a:t>
          </a:r>
          <a:endParaRPr lang="en-US"/>
        </a:p>
      </dgm:t>
    </dgm:pt>
    <dgm:pt modelId="{BC17F0C8-566C-4FAC-B4E5-18065C646B75}" type="parTrans" cxnId="{8BF3F6FF-4672-4FD2-9509-64C42FE04827}">
      <dgm:prSet/>
      <dgm:spPr/>
      <dgm:t>
        <a:bodyPr/>
        <a:lstStyle/>
        <a:p>
          <a:endParaRPr lang="en-US"/>
        </a:p>
      </dgm:t>
    </dgm:pt>
    <dgm:pt modelId="{89DF3D3E-CAB1-458E-B76B-281C6DDA28F7}" type="sibTrans" cxnId="{8BF3F6FF-4672-4FD2-9509-64C42FE04827}">
      <dgm:prSet/>
      <dgm:spPr/>
      <dgm:t>
        <a:bodyPr/>
        <a:lstStyle/>
        <a:p>
          <a:endParaRPr lang="en-US"/>
        </a:p>
      </dgm:t>
    </dgm:pt>
    <dgm:pt modelId="{BAD729F9-BB44-42F1-8AD1-958E18B59149}">
      <dgm:prSet/>
      <dgm:spPr/>
      <dgm:t>
        <a:bodyPr/>
        <a:lstStyle/>
        <a:p>
          <a:r>
            <a:rPr lang="en-US" dirty="0"/>
            <a:t>Introduction</a:t>
          </a:r>
        </a:p>
      </dgm:t>
    </dgm:pt>
    <dgm:pt modelId="{1594242A-44C9-47C6-A975-FD25B9D538D2}" type="sibTrans" cxnId="{75533268-88F4-406E-A9E5-AE303F7BE607}">
      <dgm:prSet/>
      <dgm:spPr/>
      <dgm:t>
        <a:bodyPr/>
        <a:lstStyle/>
        <a:p>
          <a:endParaRPr lang="en-US"/>
        </a:p>
      </dgm:t>
    </dgm:pt>
    <dgm:pt modelId="{1D0AA936-1F12-4274-AF36-ED84DD72AE1C}" type="parTrans" cxnId="{75533268-88F4-406E-A9E5-AE303F7BE607}">
      <dgm:prSet/>
      <dgm:spPr/>
      <dgm:t>
        <a:bodyPr/>
        <a:lstStyle/>
        <a:p>
          <a:endParaRPr lang="en-US"/>
        </a:p>
      </dgm:t>
    </dgm:pt>
    <dgm:pt modelId="{2D60A419-DFEA-4932-94F7-1D0157FC3EF8}" type="pres">
      <dgm:prSet presAssocID="{D59D3900-1A04-48D2-A1B9-73D9AEFFF363}" presName="vert0" presStyleCnt="0">
        <dgm:presLayoutVars>
          <dgm:dir/>
          <dgm:animOne val="branch"/>
          <dgm:animLvl val="lvl"/>
        </dgm:presLayoutVars>
      </dgm:prSet>
      <dgm:spPr/>
    </dgm:pt>
    <dgm:pt modelId="{00F5ED86-6DAA-4C26-8FAC-828CEC8E01DF}" type="pres">
      <dgm:prSet presAssocID="{BAD729F9-BB44-42F1-8AD1-958E18B59149}" presName="thickLine" presStyleLbl="alignNode1" presStyleIdx="0" presStyleCnt="8"/>
      <dgm:spPr/>
    </dgm:pt>
    <dgm:pt modelId="{11C60238-F2C9-4DE8-BBAF-FC6926AAAC30}" type="pres">
      <dgm:prSet presAssocID="{BAD729F9-BB44-42F1-8AD1-958E18B59149}" presName="horz1" presStyleCnt="0"/>
      <dgm:spPr/>
    </dgm:pt>
    <dgm:pt modelId="{8AE0D028-2F61-4AA3-9F8D-7A0A8BDE269E}" type="pres">
      <dgm:prSet presAssocID="{BAD729F9-BB44-42F1-8AD1-958E18B59149}" presName="tx1" presStyleLbl="revTx" presStyleIdx="0" presStyleCnt="8"/>
      <dgm:spPr/>
    </dgm:pt>
    <dgm:pt modelId="{0CA6C895-9472-4676-BFB6-0B54CF9A1D79}" type="pres">
      <dgm:prSet presAssocID="{BAD729F9-BB44-42F1-8AD1-958E18B59149}" presName="vert1" presStyleCnt="0"/>
      <dgm:spPr/>
    </dgm:pt>
    <dgm:pt modelId="{6EFC65A1-B36D-4F01-9B92-2BE16231ED25}" type="pres">
      <dgm:prSet presAssocID="{52A66DB7-D91D-4901-8295-F20AB5098CBC}" presName="thickLine" presStyleLbl="alignNode1" presStyleIdx="1" presStyleCnt="8"/>
      <dgm:spPr/>
    </dgm:pt>
    <dgm:pt modelId="{F44735E3-BB52-494C-8425-1EFB087B63A4}" type="pres">
      <dgm:prSet presAssocID="{52A66DB7-D91D-4901-8295-F20AB5098CBC}" presName="horz1" presStyleCnt="0"/>
      <dgm:spPr/>
    </dgm:pt>
    <dgm:pt modelId="{7DF49DBD-357B-4F29-BFC5-63BDC19B3B41}" type="pres">
      <dgm:prSet presAssocID="{52A66DB7-D91D-4901-8295-F20AB5098CBC}" presName="tx1" presStyleLbl="revTx" presStyleIdx="1" presStyleCnt="8"/>
      <dgm:spPr/>
    </dgm:pt>
    <dgm:pt modelId="{3FB5A032-897E-4423-92B1-D2341170BE93}" type="pres">
      <dgm:prSet presAssocID="{52A66DB7-D91D-4901-8295-F20AB5098CBC}" presName="vert1" presStyleCnt="0"/>
      <dgm:spPr/>
    </dgm:pt>
    <dgm:pt modelId="{26BEDDB6-28A3-4F85-9EDF-B96F0BAAF189}" type="pres">
      <dgm:prSet presAssocID="{F34ECC95-022A-4EFB-B953-081085898EE7}" presName="thickLine" presStyleLbl="alignNode1" presStyleIdx="2" presStyleCnt="8"/>
      <dgm:spPr/>
    </dgm:pt>
    <dgm:pt modelId="{C7B53495-F497-43CE-88FB-EFBDD7034B03}" type="pres">
      <dgm:prSet presAssocID="{F34ECC95-022A-4EFB-B953-081085898EE7}" presName="horz1" presStyleCnt="0"/>
      <dgm:spPr/>
    </dgm:pt>
    <dgm:pt modelId="{8FF29767-E502-48B2-B130-4EE3BAAD2304}" type="pres">
      <dgm:prSet presAssocID="{F34ECC95-022A-4EFB-B953-081085898EE7}" presName="tx1" presStyleLbl="revTx" presStyleIdx="2" presStyleCnt="8"/>
      <dgm:spPr/>
    </dgm:pt>
    <dgm:pt modelId="{7ACD598B-5D80-4FE6-9750-D019C5DBFEC8}" type="pres">
      <dgm:prSet presAssocID="{F34ECC95-022A-4EFB-B953-081085898EE7}" presName="vert1" presStyleCnt="0"/>
      <dgm:spPr/>
    </dgm:pt>
    <dgm:pt modelId="{B925BED1-8313-4FD1-9BE4-116245DFDA04}" type="pres">
      <dgm:prSet presAssocID="{9F744B87-85E8-4873-979A-AD814EEC4392}" presName="thickLine" presStyleLbl="alignNode1" presStyleIdx="3" presStyleCnt="8"/>
      <dgm:spPr/>
    </dgm:pt>
    <dgm:pt modelId="{437D1291-5500-4752-8CBB-84513A265379}" type="pres">
      <dgm:prSet presAssocID="{9F744B87-85E8-4873-979A-AD814EEC4392}" presName="horz1" presStyleCnt="0"/>
      <dgm:spPr/>
    </dgm:pt>
    <dgm:pt modelId="{D98F0E0A-BD55-4741-96A8-578205072AA1}" type="pres">
      <dgm:prSet presAssocID="{9F744B87-85E8-4873-979A-AD814EEC4392}" presName="tx1" presStyleLbl="revTx" presStyleIdx="3" presStyleCnt="8"/>
      <dgm:spPr/>
    </dgm:pt>
    <dgm:pt modelId="{31C95668-3A15-448E-81CE-943AD52EB35A}" type="pres">
      <dgm:prSet presAssocID="{9F744B87-85E8-4873-979A-AD814EEC4392}" presName="vert1" presStyleCnt="0"/>
      <dgm:spPr/>
    </dgm:pt>
    <dgm:pt modelId="{53F1C114-28BA-463E-B1C5-8EB85DC839C9}" type="pres">
      <dgm:prSet presAssocID="{6AEFC667-2D1E-4E2D-8C69-10721DD4A8A0}" presName="thickLine" presStyleLbl="alignNode1" presStyleIdx="4" presStyleCnt="8"/>
      <dgm:spPr/>
    </dgm:pt>
    <dgm:pt modelId="{A4BD93B6-17E1-41C8-AC5D-2A31DA2F9F65}" type="pres">
      <dgm:prSet presAssocID="{6AEFC667-2D1E-4E2D-8C69-10721DD4A8A0}" presName="horz1" presStyleCnt="0"/>
      <dgm:spPr/>
    </dgm:pt>
    <dgm:pt modelId="{536C6081-4616-459F-AA4B-C0566F502671}" type="pres">
      <dgm:prSet presAssocID="{6AEFC667-2D1E-4E2D-8C69-10721DD4A8A0}" presName="tx1" presStyleLbl="revTx" presStyleIdx="4" presStyleCnt="8"/>
      <dgm:spPr/>
    </dgm:pt>
    <dgm:pt modelId="{AE02C05A-52BC-482B-B7C5-0FB3ED3181C9}" type="pres">
      <dgm:prSet presAssocID="{6AEFC667-2D1E-4E2D-8C69-10721DD4A8A0}" presName="vert1" presStyleCnt="0"/>
      <dgm:spPr/>
    </dgm:pt>
    <dgm:pt modelId="{C9192C35-3B91-4F52-A792-93718F18AAB2}" type="pres">
      <dgm:prSet presAssocID="{D47EFB60-55F2-4E7D-B664-D8C5273F7564}" presName="thickLine" presStyleLbl="alignNode1" presStyleIdx="5" presStyleCnt="8"/>
      <dgm:spPr/>
    </dgm:pt>
    <dgm:pt modelId="{C358CCE6-F426-42D5-8CD4-DDF7EF00AA69}" type="pres">
      <dgm:prSet presAssocID="{D47EFB60-55F2-4E7D-B664-D8C5273F7564}" presName="horz1" presStyleCnt="0"/>
      <dgm:spPr/>
    </dgm:pt>
    <dgm:pt modelId="{899B48DB-6E14-4EDD-9689-39F5221AC3E8}" type="pres">
      <dgm:prSet presAssocID="{D47EFB60-55F2-4E7D-B664-D8C5273F7564}" presName="tx1" presStyleLbl="revTx" presStyleIdx="5" presStyleCnt="8"/>
      <dgm:spPr/>
    </dgm:pt>
    <dgm:pt modelId="{F40C5B74-8A6A-4362-941D-5F257DD8A56C}" type="pres">
      <dgm:prSet presAssocID="{D47EFB60-55F2-4E7D-B664-D8C5273F7564}" presName="vert1" presStyleCnt="0"/>
      <dgm:spPr/>
    </dgm:pt>
    <dgm:pt modelId="{566D8E29-1B76-40C9-AD92-BAA9015ED330}" type="pres">
      <dgm:prSet presAssocID="{30AC7FE3-A80B-4D41-9BA0-DF336AD12061}" presName="thickLine" presStyleLbl="alignNode1" presStyleIdx="6" presStyleCnt="8"/>
      <dgm:spPr/>
    </dgm:pt>
    <dgm:pt modelId="{F75D51DD-FC84-4AC8-BA24-17674A191A33}" type="pres">
      <dgm:prSet presAssocID="{30AC7FE3-A80B-4D41-9BA0-DF336AD12061}" presName="horz1" presStyleCnt="0"/>
      <dgm:spPr/>
    </dgm:pt>
    <dgm:pt modelId="{4D8AC6A1-6EAE-4195-B153-E3DF0473FCEE}" type="pres">
      <dgm:prSet presAssocID="{30AC7FE3-A80B-4D41-9BA0-DF336AD12061}" presName="tx1" presStyleLbl="revTx" presStyleIdx="6" presStyleCnt="8"/>
      <dgm:spPr/>
    </dgm:pt>
    <dgm:pt modelId="{06DBFFE6-BD89-46C4-A9CE-D48E705720FE}" type="pres">
      <dgm:prSet presAssocID="{30AC7FE3-A80B-4D41-9BA0-DF336AD12061}" presName="vert1" presStyleCnt="0"/>
      <dgm:spPr/>
    </dgm:pt>
    <dgm:pt modelId="{C7F242C3-3BCF-465E-B365-27209CCC0404}" type="pres">
      <dgm:prSet presAssocID="{36804E84-7C23-48CE-9FC8-6899FA4E2D53}" presName="thickLine" presStyleLbl="alignNode1" presStyleIdx="7" presStyleCnt="8"/>
      <dgm:spPr/>
    </dgm:pt>
    <dgm:pt modelId="{9A22C255-1256-419A-B362-E4A9DBBEBEB6}" type="pres">
      <dgm:prSet presAssocID="{36804E84-7C23-48CE-9FC8-6899FA4E2D53}" presName="horz1" presStyleCnt="0"/>
      <dgm:spPr/>
    </dgm:pt>
    <dgm:pt modelId="{5E66FA9B-4946-44AF-AFE4-EE109652683C}" type="pres">
      <dgm:prSet presAssocID="{36804E84-7C23-48CE-9FC8-6899FA4E2D53}" presName="tx1" presStyleLbl="revTx" presStyleIdx="7" presStyleCnt="8"/>
      <dgm:spPr/>
    </dgm:pt>
    <dgm:pt modelId="{E3F5C5E9-28AC-4422-A0AA-7799F9C57AB8}" type="pres">
      <dgm:prSet presAssocID="{36804E84-7C23-48CE-9FC8-6899FA4E2D53}" presName="vert1" presStyleCnt="0"/>
      <dgm:spPr/>
    </dgm:pt>
  </dgm:ptLst>
  <dgm:cxnLst>
    <dgm:cxn modelId="{D471411A-3621-438C-A747-733ABAA14E36}" type="presOf" srcId="{BAD729F9-BB44-42F1-8AD1-958E18B59149}" destId="{8AE0D028-2F61-4AA3-9F8D-7A0A8BDE269E}" srcOrd="0" destOrd="0" presId="urn:microsoft.com/office/officeart/2008/layout/LinedList"/>
    <dgm:cxn modelId="{E243DF1C-8488-4021-9013-9381A6C1E160}" type="presOf" srcId="{F34ECC95-022A-4EFB-B953-081085898EE7}" destId="{8FF29767-E502-48B2-B130-4EE3BAAD2304}" srcOrd="0" destOrd="0" presId="urn:microsoft.com/office/officeart/2008/layout/LinedList"/>
    <dgm:cxn modelId="{5FDC791D-ABAE-4EF4-A19B-0090CAD30400}" srcId="{D59D3900-1A04-48D2-A1B9-73D9AEFFF363}" destId="{30AC7FE3-A80B-4D41-9BA0-DF336AD12061}" srcOrd="6" destOrd="0" parTransId="{479A58B5-36BA-4EC7-9C2B-1F2CEBB96DED}" sibTransId="{AEB1929D-335B-48EF-B7F9-D555350935B0}"/>
    <dgm:cxn modelId="{01BFD526-8452-4F3F-A2A4-AF98E3104DF8}" type="presOf" srcId="{6AEFC667-2D1E-4E2D-8C69-10721DD4A8A0}" destId="{536C6081-4616-459F-AA4B-C0566F502671}" srcOrd="0" destOrd="0" presId="urn:microsoft.com/office/officeart/2008/layout/LinedList"/>
    <dgm:cxn modelId="{58661A28-DF6F-429D-8C9D-A9AB7519AE68}" type="presOf" srcId="{D47EFB60-55F2-4E7D-B664-D8C5273F7564}" destId="{899B48DB-6E14-4EDD-9689-39F5221AC3E8}" srcOrd="0" destOrd="0" presId="urn:microsoft.com/office/officeart/2008/layout/LinedList"/>
    <dgm:cxn modelId="{5ED6265B-29EF-4D92-8194-85785756BF1B}" srcId="{D59D3900-1A04-48D2-A1B9-73D9AEFFF363}" destId="{F34ECC95-022A-4EFB-B953-081085898EE7}" srcOrd="2" destOrd="0" parTransId="{B6C6B5BB-0A42-4C5F-8503-34D49E5DBA1B}" sibTransId="{FEF4BD0B-B0E1-41AF-BF02-89297E618383}"/>
    <dgm:cxn modelId="{8EA39244-81A6-404F-8757-2E0ECD992992}" type="presOf" srcId="{D59D3900-1A04-48D2-A1B9-73D9AEFFF363}" destId="{2D60A419-DFEA-4932-94F7-1D0157FC3EF8}" srcOrd="0" destOrd="0" presId="urn:microsoft.com/office/officeart/2008/layout/LinedList"/>
    <dgm:cxn modelId="{75533268-88F4-406E-A9E5-AE303F7BE607}" srcId="{D59D3900-1A04-48D2-A1B9-73D9AEFFF363}" destId="{BAD729F9-BB44-42F1-8AD1-958E18B59149}" srcOrd="0" destOrd="0" parTransId="{1D0AA936-1F12-4274-AF36-ED84DD72AE1C}" sibTransId="{1594242A-44C9-47C6-A975-FD25B9D538D2}"/>
    <dgm:cxn modelId="{300EE86C-3195-4BD2-9ACE-C6DBF9FCD56B}" srcId="{D59D3900-1A04-48D2-A1B9-73D9AEFFF363}" destId="{9F744B87-85E8-4873-979A-AD814EEC4392}" srcOrd="3" destOrd="0" parTransId="{DD995717-BEB5-49D7-A449-8DA062103F86}" sibTransId="{C9DD69A0-BF3D-43FA-9533-0E2626212ACC}"/>
    <dgm:cxn modelId="{D3DFDCB1-F271-4F03-841C-35F51985838F}" srcId="{D59D3900-1A04-48D2-A1B9-73D9AEFFF363}" destId="{6AEFC667-2D1E-4E2D-8C69-10721DD4A8A0}" srcOrd="4" destOrd="0" parTransId="{E1D9C7FB-E060-4DCB-B5DE-992D858C58B2}" sibTransId="{382FDCA1-CE8A-4BBA-886C-D7C54195AD03}"/>
    <dgm:cxn modelId="{76367DB4-F5FF-402F-95B7-FC5AC0A16BE7}" srcId="{D59D3900-1A04-48D2-A1B9-73D9AEFFF363}" destId="{D47EFB60-55F2-4E7D-B664-D8C5273F7564}" srcOrd="5" destOrd="0" parTransId="{B6D7DB08-FAF3-44FE-8CD2-EF39E754E70E}" sibTransId="{737AFE18-C01F-4B48-A535-28B04E0F4AA0}"/>
    <dgm:cxn modelId="{06E698C5-B916-45EA-840F-13B2555E2A8A}" srcId="{D59D3900-1A04-48D2-A1B9-73D9AEFFF363}" destId="{52A66DB7-D91D-4901-8295-F20AB5098CBC}" srcOrd="1" destOrd="0" parTransId="{F2044604-2653-4F31-A92B-B21F5BD6F249}" sibTransId="{7754291A-D3F2-4E88-87F2-AA6F2162B7F5}"/>
    <dgm:cxn modelId="{1B6742D3-6A65-48DA-B1F3-E12FF97B4337}" type="presOf" srcId="{36804E84-7C23-48CE-9FC8-6899FA4E2D53}" destId="{5E66FA9B-4946-44AF-AFE4-EE109652683C}" srcOrd="0" destOrd="0" presId="urn:microsoft.com/office/officeart/2008/layout/LinedList"/>
    <dgm:cxn modelId="{E9AC06D5-5E0C-4A69-9601-02CB41342AE5}" type="presOf" srcId="{52A66DB7-D91D-4901-8295-F20AB5098CBC}" destId="{7DF49DBD-357B-4F29-BFC5-63BDC19B3B41}" srcOrd="0" destOrd="0" presId="urn:microsoft.com/office/officeart/2008/layout/LinedList"/>
    <dgm:cxn modelId="{F04A1FD6-58E5-46A1-A046-9CC89D54D724}" type="presOf" srcId="{9F744B87-85E8-4873-979A-AD814EEC4392}" destId="{D98F0E0A-BD55-4741-96A8-578205072AA1}" srcOrd="0" destOrd="0" presId="urn:microsoft.com/office/officeart/2008/layout/LinedList"/>
    <dgm:cxn modelId="{4EC96FFA-A4E5-4F7F-8CCC-6EC885A90926}" type="presOf" srcId="{30AC7FE3-A80B-4D41-9BA0-DF336AD12061}" destId="{4D8AC6A1-6EAE-4195-B153-E3DF0473FCEE}" srcOrd="0" destOrd="0" presId="urn:microsoft.com/office/officeart/2008/layout/LinedList"/>
    <dgm:cxn modelId="{8BF3F6FF-4672-4FD2-9509-64C42FE04827}" srcId="{D59D3900-1A04-48D2-A1B9-73D9AEFFF363}" destId="{36804E84-7C23-48CE-9FC8-6899FA4E2D53}" srcOrd="7" destOrd="0" parTransId="{BC17F0C8-566C-4FAC-B4E5-18065C646B75}" sibTransId="{89DF3D3E-CAB1-458E-B76B-281C6DDA28F7}"/>
    <dgm:cxn modelId="{BC9EB907-52A6-40F1-8D6C-240FBA28FFBB}" type="presParOf" srcId="{2D60A419-DFEA-4932-94F7-1D0157FC3EF8}" destId="{00F5ED86-6DAA-4C26-8FAC-828CEC8E01DF}" srcOrd="0" destOrd="0" presId="urn:microsoft.com/office/officeart/2008/layout/LinedList"/>
    <dgm:cxn modelId="{DA121595-E554-41BE-BBEC-31E0B53F060F}" type="presParOf" srcId="{2D60A419-DFEA-4932-94F7-1D0157FC3EF8}" destId="{11C60238-F2C9-4DE8-BBAF-FC6926AAAC30}" srcOrd="1" destOrd="0" presId="urn:microsoft.com/office/officeart/2008/layout/LinedList"/>
    <dgm:cxn modelId="{05F8B2A3-D7CE-4E86-A5B4-AD38C5EFA710}" type="presParOf" srcId="{11C60238-F2C9-4DE8-BBAF-FC6926AAAC30}" destId="{8AE0D028-2F61-4AA3-9F8D-7A0A8BDE269E}" srcOrd="0" destOrd="0" presId="urn:microsoft.com/office/officeart/2008/layout/LinedList"/>
    <dgm:cxn modelId="{675ED7A7-4AAF-42F3-AD88-F91F0A61ACAD}" type="presParOf" srcId="{11C60238-F2C9-4DE8-BBAF-FC6926AAAC30}" destId="{0CA6C895-9472-4676-BFB6-0B54CF9A1D79}" srcOrd="1" destOrd="0" presId="urn:microsoft.com/office/officeart/2008/layout/LinedList"/>
    <dgm:cxn modelId="{9ADA331A-AF4F-4CA2-AB9C-6E81D4AE52C7}" type="presParOf" srcId="{2D60A419-DFEA-4932-94F7-1D0157FC3EF8}" destId="{6EFC65A1-B36D-4F01-9B92-2BE16231ED25}" srcOrd="2" destOrd="0" presId="urn:microsoft.com/office/officeart/2008/layout/LinedList"/>
    <dgm:cxn modelId="{1C7A83A2-BECA-4CAB-AB2B-31E0DE02AEBA}" type="presParOf" srcId="{2D60A419-DFEA-4932-94F7-1D0157FC3EF8}" destId="{F44735E3-BB52-494C-8425-1EFB087B63A4}" srcOrd="3" destOrd="0" presId="urn:microsoft.com/office/officeart/2008/layout/LinedList"/>
    <dgm:cxn modelId="{047622C7-3DE7-4A85-A961-1A6BABB0ADE2}" type="presParOf" srcId="{F44735E3-BB52-494C-8425-1EFB087B63A4}" destId="{7DF49DBD-357B-4F29-BFC5-63BDC19B3B41}" srcOrd="0" destOrd="0" presId="urn:microsoft.com/office/officeart/2008/layout/LinedList"/>
    <dgm:cxn modelId="{79FADC0F-213A-428D-BB99-94E18E72846B}" type="presParOf" srcId="{F44735E3-BB52-494C-8425-1EFB087B63A4}" destId="{3FB5A032-897E-4423-92B1-D2341170BE93}" srcOrd="1" destOrd="0" presId="urn:microsoft.com/office/officeart/2008/layout/LinedList"/>
    <dgm:cxn modelId="{BBFD8FDA-00F0-45D6-958C-F54208998878}" type="presParOf" srcId="{2D60A419-DFEA-4932-94F7-1D0157FC3EF8}" destId="{26BEDDB6-28A3-4F85-9EDF-B96F0BAAF189}" srcOrd="4" destOrd="0" presId="urn:microsoft.com/office/officeart/2008/layout/LinedList"/>
    <dgm:cxn modelId="{C13FFFA4-2DD3-49F0-8C22-1731AC96E4E7}" type="presParOf" srcId="{2D60A419-DFEA-4932-94F7-1D0157FC3EF8}" destId="{C7B53495-F497-43CE-88FB-EFBDD7034B03}" srcOrd="5" destOrd="0" presId="urn:microsoft.com/office/officeart/2008/layout/LinedList"/>
    <dgm:cxn modelId="{BBD752C4-2903-4549-A40A-1DC2C6D71EE1}" type="presParOf" srcId="{C7B53495-F497-43CE-88FB-EFBDD7034B03}" destId="{8FF29767-E502-48B2-B130-4EE3BAAD2304}" srcOrd="0" destOrd="0" presId="urn:microsoft.com/office/officeart/2008/layout/LinedList"/>
    <dgm:cxn modelId="{47E24383-F59C-4766-BACE-C97E57FBCF10}" type="presParOf" srcId="{C7B53495-F497-43CE-88FB-EFBDD7034B03}" destId="{7ACD598B-5D80-4FE6-9750-D019C5DBFEC8}" srcOrd="1" destOrd="0" presId="urn:microsoft.com/office/officeart/2008/layout/LinedList"/>
    <dgm:cxn modelId="{68F77E18-38E7-4C87-86C3-4383DCD21D4A}" type="presParOf" srcId="{2D60A419-DFEA-4932-94F7-1D0157FC3EF8}" destId="{B925BED1-8313-4FD1-9BE4-116245DFDA04}" srcOrd="6" destOrd="0" presId="urn:microsoft.com/office/officeart/2008/layout/LinedList"/>
    <dgm:cxn modelId="{98662C28-DE36-4BE8-91A4-440EA43258F3}" type="presParOf" srcId="{2D60A419-DFEA-4932-94F7-1D0157FC3EF8}" destId="{437D1291-5500-4752-8CBB-84513A265379}" srcOrd="7" destOrd="0" presId="urn:microsoft.com/office/officeart/2008/layout/LinedList"/>
    <dgm:cxn modelId="{B71EDD43-70A7-4A1B-83FD-DB03349FEB6B}" type="presParOf" srcId="{437D1291-5500-4752-8CBB-84513A265379}" destId="{D98F0E0A-BD55-4741-96A8-578205072AA1}" srcOrd="0" destOrd="0" presId="urn:microsoft.com/office/officeart/2008/layout/LinedList"/>
    <dgm:cxn modelId="{EC214D21-AE8E-4FBC-B66F-F221770D04B4}" type="presParOf" srcId="{437D1291-5500-4752-8CBB-84513A265379}" destId="{31C95668-3A15-448E-81CE-943AD52EB35A}" srcOrd="1" destOrd="0" presId="urn:microsoft.com/office/officeart/2008/layout/LinedList"/>
    <dgm:cxn modelId="{37424E9B-00FB-44F6-94A4-945C5E64BFEA}" type="presParOf" srcId="{2D60A419-DFEA-4932-94F7-1D0157FC3EF8}" destId="{53F1C114-28BA-463E-B1C5-8EB85DC839C9}" srcOrd="8" destOrd="0" presId="urn:microsoft.com/office/officeart/2008/layout/LinedList"/>
    <dgm:cxn modelId="{3352E70B-595E-4525-8AAC-905C6641B82E}" type="presParOf" srcId="{2D60A419-DFEA-4932-94F7-1D0157FC3EF8}" destId="{A4BD93B6-17E1-41C8-AC5D-2A31DA2F9F65}" srcOrd="9" destOrd="0" presId="urn:microsoft.com/office/officeart/2008/layout/LinedList"/>
    <dgm:cxn modelId="{EB012D98-9611-43B6-8B5E-900EF0B3240D}" type="presParOf" srcId="{A4BD93B6-17E1-41C8-AC5D-2A31DA2F9F65}" destId="{536C6081-4616-459F-AA4B-C0566F502671}" srcOrd="0" destOrd="0" presId="urn:microsoft.com/office/officeart/2008/layout/LinedList"/>
    <dgm:cxn modelId="{4AEC13E8-3335-4025-8BE1-01219758C647}" type="presParOf" srcId="{A4BD93B6-17E1-41C8-AC5D-2A31DA2F9F65}" destId="{AE02C05A-52BC-482B-B7C5-0FB3ED3181C9}" srcOrd="1" destOrd="0" presId="urn:microsoft.com/office/officeart/2008/layout/LinedList"/>
    <dgm:cxn modelId="{7DC9622C-4610-44DC-9475-E4E067DDDEA0}" type="presParOf" srcId="{2D60A419-DFEA-4932-94F7-1D0157FC3EF8}" destId="{C9192C35-3B91-4F52-A792-93718F18AAB2}" srcOrd="10" destOrd="0" presId="urn:microsoft.com/office/officeart/2008/layout/LinedList"/>
    <dgm:cxn modelId="{BC95E2C6-2DBB-4A4A-BD73-64DDDB7B1E9C}" type="presParOf" srcId="{2D60A419-DFEA-4932-94F7-1D0157FC3EF8}" destId="{C358CCE6-F426-42D5-8CD4-DDF7EF00AA69}" srcOrd="11" destOrd="0" presId="urn:microsoft.com/office/officeart/2008/layout/LinedList"/>
    <dgm:cxn modelId="{33F1A302-35DB-46DE-A2F9-25B8151C7CE0}" type="presParOf" srcId="{C358CCE6-F426-42D5-8CD4-DDF7EF00AA69}" destId="{899B48DB-6E14-4EDD-9689-39F5221AC3E8}" srcOrd="0" destOrd="0" presId="urn:microsoft.com/office/officeart/2008/layout/LinedList"/>
    <dgm:cxn modelId="{72E7E0B7-904E-495A-B87C-49244D48AA80}" type="presParOf" srcId="{C358CCE6-F426-42D5-8CD4-DDF7EF00AA69}" destId="{F40C5B74-8A6A-4362-941D-5F257DD8A56C}" srcOrd="1" destOrd="0" presId="urn:microsoft.com/office/officeart/2008/layout/LinedList"/>
    <dgm:cxn modelId="{D624009B-9E4A-4823-9253-443188C73E75}" type="presParOf" srcId="{2D60A419-DFEA-4932-94F7-1D0157FC3EF8}" destId="{566D8E29-1B76-40C9-AD92-BAA9015ED330}" srcOrd="12" destOrd="0" presId="urn:microsoft.com/office/officeart/2008/layout/LinedList"/>
    <dgm:cxn modelId="{034AB68A-0D2E-49AC-8680-81DCB7C18237}" type="presParOf" srcId="{2D60A419-DFEA-4932-94F7-1D0157FC3EF8}" destId="{F75D51DD-FC84-4AC8-BA24-17674A191A33}" srcOrd="13" destOrd="0" presId="urn:microsoft.com/office/officeart/2008/layout/LinedList"/>
    <dgm:cxn modelId="{DFB0A919-BE2B-42BE-9FBE-C04A37FE11C5}" type="presParOf" srcId="{F75D51DD-FC84-4AC8-BA24-17674A191A33}" destId="{4D8AC6A1-6EAE-4195-B153-E3DF0473FCEE}" srcOrd="0" destOrd="0" presId="urn:microsoft.com/office/officeart/2008/layout/LinedList"/>
    <dgm:cxn modelId="{29D7789E-9D37-4C96-A66B-B7B3FC208D04}" type="presParOf" srcId="{F75D51DD-FC84-4AC8-BA24-17674A191A33}" destId="{06DBFFE6-BD89-46C4-A9CE-D48E705720FE}" srcOrd="1" destOrd="0" presId="urn:microsoft.com/office/officeart/2008/layout/LinedList"/>
    <dgm:cxn modelId="{4BF2A426-91DF-444C-BE00-D84F781A4360}" type="presParOf" srcId="{2D60A419-DFEA-4932-94F7-1D0157FC3EF8}" destId="{C7F242C3-3BCF-465E-B365-27209CCC0404}" srcOrd="14" destOrd="0" presId="urn:microsoft.com/office/officeart/2008/layout/LinedList"/>
    <dgm:cxn modelId="{7106131D-88D0-438A-857E-CD1EF0319F13}" type="presParOf" srcId="{2D60A419-DFEA-4932-94F7-1D0157FC3EF8}" destId="{9A22C255-1256-419A-B362-E4A9DBBEBEB6}" srcOrd="15" destOrd="0" presId="urn:microsoft.com/office/officeart/2008/layout/LinedList"/>
    <dgm:cxn modelId="{73C314DF-4FD3-4CE9-9755-E99F1327B8D1}" type="presParOf" srcId="{9A22C255-1256-419A-B362-E4A9DBBEBEB6}" destId="{5E66FA9B-4946-44AF-AFE4-EE109652683C}" srcOrd="0" destOrd="0" presId="urn:microsoft.com/office/officeart/2008/layout/LinedList"/>
    <dgm:cxn modelId="{8B97B647-7377-46D5-8B53-1EF834C7B5C7}" type="presParOf" srcId="{9A22C255-1256-419A-B362-E4A9DBBEBEB6}" destId="{E3F5C5E9-28AC-4422-A0AA-7799F9C57AB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794545-3E50-430D-93B3-159F01316399}"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B52D05D7-F68C-4D10-B423-C1ABC89FD574}">
      <dgm:prSet/>
      <dgm:spPr/>
      <dgm:t>
        <a:bodyPr/>
        <a:lstStyle/>
        <a:p>
          <a:r>
            <a:rPr lang="en-US" baseline="0" dirty="0"/>
            <a:t>ARIMA</a:t>
          </a:r>
          <a:endParaRPr lang="en-US" dirty="0"/>
        </a:p>
      </dgm:t>
    </dgm:pt>
    <dgm:pt modelId="{C61B2090-C18A-4558-83ED-629D816043EE}" type="parTrans" cxnId="{ECCFB00D-36C2-437D-B647-C5D45B916950}">
      <dgm:prSet/>
      <dgm:spPr/>
      <dgm:t>
        <a:bodyPr/>
        <a:lstStyle/>
        <a:p>
          <a:endParaRPr lang="en-US"/>
        </a:p>
      </dgm:t>
    </dgm:pt>
    <dgm:pt modelId="{10605650-42F0-4961-AB97-D8804773CED0}" type="sibTrans" cxnId="{ECCFB00D-36C2-437D-B647-C5D45B916950}">
      <dgm:prSet/>
      <dgm:spPr/>
      <dgm:t>
        <a:bodyPr/>
        <a:lstStyle/>
        <a:p>
          <a:endParaRPr lang="en-US"/>
        </a:p>
      </dgm:t>
    </dgm:pt>
    <dgm:pt modelId="{789929A2-ACEA-4699-8E3E-6411BA4922D7}">
      <dgm:prSet/>
      <dgm:spPr/>
      <dgm:t>
        <a:bodyPr/>
        <a:lstStyle/>
        <a:p>
          <a:r>
            <a:rPr lang="en-US" baseline="0"/>
            <a:t>Linear Regression</a:t>
          </a:r>
          <a:endParaRPr lang="en-US"/>
        </a:p>
      </dgm:t>
    </dgm:pt>
    <dgm:pt modelId="{151D9AAE-3790-4318-8EB2-87E9352AA11E}" type="parTrans" cxnId="{E784D020-150C-4620-9B3E-87DAE48C623D}">
      <dgm:prSet/>
      <dgm:spPr/>
      <dgm:t>
        <a:bodyPr/>
        <a:lstStyle/>
        <a:p>
          <a:endParaRPr lang="en-US"/>
        </a:p>
      </dgm:t>
    </dgm:pt>
    <dgm:pt modelId="{56F9E5C7-5327-4013-8A1C-6A259F42DC83}" type="sibTrans" cxnId="{E784D020-150C-4620-9B3E-87DAE48C623D}">
      <dgm:prSet/>
      <dgm:spPr/>
      <dgm:t>
        <a:bodyPr/>
        <a:lstStyle/>
        <a:p>
          <a:endParaRPr lang="en-US"/>
        </a:p>
      </dgm:t>
    </dgm:pt>
    <dgm:pt modelId="{AADA3F55-F16E-405F-B3D0-525C48BED667}">
      <dgm:prSet/>
      <dgm:spPr/>
      <dgm:t>
        <a:bodyPr/>
        <a:lstStyle/>
        <a:p>
          <a:r>
            <a:rPr lang="en-US" baseline="0"/>
            <a:t>Random Forest regressor</a:t>
          </a:r>
          <a:endParaRPr lang="en-US"/>
        </a:p>
      </dgm:t>
    </dgm:pt>
    <dgm:pt modelId="{F2A3E221-D830-4AFD-80D6-7127412621C8}" type="parTrans" cxnId="{C122136F-8361-4903-A40E-11D5F4247FB2}">
      <dgm:prSet/>
      <dgm:spPr/>
      <dgm:t>
        <a:bodyPr/>
        <a:lstStyle/>
        <a:p>
          <a:endParaRPr lang="en-US"/>
        </a:p>
      </dgm:t>
    </dgm:pt>
    <dgm:pt modelId="{B764987D-D77E-4B3E-99DB-AD3EA3CC4B01}" type="sibTrans" cxnId="{C122136F-8361-4903-A40E-11D5F4247FB2}">
      <dgm:prSet/>
      <dgm:spPr/>
      <dgm:t>
        <a:bodyPr/>
        <a:lstStyle/>
        <a:p>
          <a:endParaRPr lang="en-US"/>
        </a:p>
      </dgm:t>
    </dgm:pt>
    <dgm:pt modelId="{2C5D23CE-354D-4E94-A3D9-A2602318C4A4}" type="pres">
      <dgm:prSet presAssocID="{0B794545-3E50-430D-93B3-159F01316399}" presName="hierChild1" presStyleCnt="0">
        <dgm:presLayoutVars>
          <dgm:chPref val="1"/>
          <dgm:dir/>
          <dgm:animOne val="branch"/>
          <dgm:animLvl val="lvl"/>
          <dgm:resizeHandles/>
        </dgm:presLayoutVars>
      </dgm:prSet>
      <dgm:spPr/>
    </dgm:pt>
    <dgm:pt modelId="{C2E1E4B6-E809-4258-86FC-8E9BDDF32287}" type="pres">
      <dgm:prSet presAssocID="{B52D05D7-F68C-4D10-B423-C1ABC89FD574}" presName="hierRoot1" presStyleCnt="0"/>
      <dgm:spPr/>
    </dgm:pt>
    <dgm:pt modelId="{CFD2C3C4-4EA1-4D05-B595-11518E603D8A}" type="pres">
      <dgm:prSet presAssocID="{B52D05D7-F68C-4D10-B423-C1ABC89FD574}" presName="composite" presStyleCnt="0"/>
      <dgm:spPr/>
    </dgm:pt>
    <dgm:pt modelId="{1BE6EFAA-3E68-49BD-8416-B4210727C0FF}" type="pres">
      <dgm:prSet presAssocID="{B52D05D7-F68C-4D10-B423-C1ABC89FD574}" presName="background" presStyleLbl="node0" presStyleIdx="0" presStyleCnt="3"/>
      <dgm:spPr/>
    </dgm:pt>
    <dgm:pt modelId="{8B579685-B4F4-4E1F-BDC4-909739C6CFC3}" type="pres">
      <dgm:prSet presAssocID="{B52D05D7-F68C-4D10-B423-C1ABC89FD574}" presName="text" presStyleLbl="fgAcc0" presStyleIdx="0" presStyleCnt="3">
        <dgm:presLayoutVars>
          <dgm:chPref val="3"/>
        </dgm:presLayoutVars>
      </dgm:prSet>
      <dgm:spPr/>
    </dgm:pt>
    <dgm:pt modelId="{108E883A-68F2-4BA5-82F4-8ABDAB3FCE08}" type="pres">
      <dgm:prSet presAssocID="{B52D05D7-F68C-4D10-B423-C1ABC89FD574}" presName="hierChild2" presStyleCnt="0"/>
      <dgm:spPr/>
    </dgm:pt>
    <dgm:pt modelId="{FF9DD64E-F922-4028-BCD1-8E5D79DD8BD2}" type="pres">
      <dgm:prSet presAssocID="{789929A2-ACEA-4699-8E3E-6411BA4922D7}" presName="hierRoot1" presStyleCnt="0"/>
      <dgm:spPr/>
    </dgm:pt>
    <dgm:pt modelId="{B0C256F3-25CC-499D-ADA7-1D0690FE4FB6}" type="pres">
      <dgm:prSet presAssocID="{789929A2-ACEA-4699-8E3E-6411BA4922D7}" presName="composite" presStyleCnt="0"/>
      <dgm:spPr/>
    </dgm:pt>
    <dgm:pt modelId="{B8C2F7A4-3090-4AFC-A10A-22F3A74A8967}" type="pres">
      <dgm:prSet presAssocID="{789929A2-ACEA-4699-8E3E-6411BA4922D7}" presName="background" presStyleLbl="node0" presStyleIdx="1" presStyleCnt="3"/>
      <dgm:spPr/>
    </dgm:pt>
    <dgm:pt modelId="{B3AB1457-AA6B-476B-85E3-F246A14DA16B}" type="pres">
      <dgm:prSet presAssocID="{789929A2-ACEA-4699-8E3E-6411BA4922D7}" presName="text" presStyleLbl="fgAcc0" presStyleIdx="1" presStyleCnt="3">
        <dgm:presLayoutVars>
          <dgm:chPref val="3"/>
        </dgm:presLayoutVars>
      </dgm:prSet>
      <dgm:spPr/>
    </dgm:pt>
    <dgm:pt modelId="{C8761A9F-06AC-4CED-AD20-55227FC46E04}" type="pres">
      <dgm:prSet presAssocID="{789929A2-ACEA-4699-8E3E-6411BA4922D7}" presName="hierChild2" presStyleCnt="0"/>
      <dgm:spPr/>
    </dgm:pt>
    <dgm:pt modelId="{70AE47DA-26C4-4B41-A805-AF73564C2A08}" type="pres">
      <dgm:prSet presAssocID="{AADA3F55-F16E-405F-B3D0-525C48BED667}" presName="hierRoot1" presStyleCnt="0"/>
      <dgm:spPr/>
    </dgm:pt>
    <dgm:pt modelId="{DAFB4FBF-0D8A-4B69-ACF6-4FE2AAD87EE0}" type="pres">
      <dgm:prSet presAssocID="{AADA3F55-F16E-405F-B3D0-525C48BED667}" presName="composite" presStyleCnt="0"/>
      <dgm:spPr/>
    </dgm:pt>
    <dgm:pt modelId="{EB37184C-F906-428B-9B90-CE1EC32D2D80}" type="pres">
      <dgm:prSet presAssocID="{AADA3F55-F16E-405F-B3D0-525C48BED667}" presName="background" presStyleLbl="node0" presStyleIdx="2" presStyleCnt="3"/>
      <dgm:spPr/>
    </dgm:pt>
    <dgm:pt modelId="{27B13DA5-EE7C-4CD4-8FEB-EE6A9906F773}" type="pres">
      <dgm:prSet presAssocID="{AADA3F55-F16E-405F-B3D0-525C48BED667}" presName="text" presStyleLbl="fgAcc0" presStyleIdx="2" presStyleCnt="3">
        <dgm:presLayoutVars>
          <dgm:chPref val="3"/>
        </dgm:presLayoutVars>
      </dgm:prSet>
      <dgm:spPr/>
    </dgm:pt>
    <dgm:pt modelId="{EC281F8D-7837-475F-B1D8-CEC77DB03955}" type="pres">
      <dgm:prSet presAssocID="{AADA3F55-F16E-405F-B3D0-525C48BED667}" presName="hierChild2" presStyleCnt="0"/>
      <dgm:spPr/>
    </dgm:pt>
  </dgm:ptLst>
  <dgm:cxnLst>
    <dgm:cxn modelId="{1616600C-580D-4DEE-A699-A8EE0BCF005B}" type="presOf" srcId="{AADA3F55-F16E-405F-B3D0-525C48BED667}" destId="{27B13DA5-EE7C-4CD4-8FEB-EE6A9906F773}" srcOrd="0" destOrd="0" presId="urn:microsoft.com/office/officeart/2005/8/layout/hierarchy1"/>
    <dgm:cxn modelId="{ECCFB00D-36C2-437D-B647-C5D45B916950}" srcId="{0B794545-3E50-430D-93B3-159F01316399}" destId="{B52D05D7-F68C-4D10-B423-C1ABC89FD574}" srcOrd="0" destOrd="0" parTransId="{C61B2090-C18A-4558-83ED-629D816043EE}" sibTransId="{10605650-42F0-4961-AB97-D8804773CED0}"/>
    <dgm:cxn modelId="{E784D020-150C-4620-9B3E-87DAE48C623D}" srcId="{0B794545-3E50-430D-93B3-159F01316399}" destId="{789929A2-ACEA-4699-8E3E-6411BA4922D7}" srcOrd="1" destOrd="0" parTransId="{151D9AAE-3790-4318-8EB2-87E9352AA11E}" sibTransId="{56F9E5C7-5327-4013-8A1C-6A259F42DC83}"/>
    <dgm:cxn modelId="{D251832F-0D05-498B-B9C8-CAFC17AA2E85}" type="presOf" srcId="{789929A2-ACEA-4699-8E3E-6411BA4922D7}" destId="{B3AB1457-AA6B-476B-85E3-F246A14DA16B}" srcOrd="0" destOrd="0" presId="urn:microsoft.com/office/officeart/2005/8/layout/hierarchy1"/>
    <dgm:cxn modelId="{8EE64931-ECCF-4F32-ABDA-A6E281B911CD}" type="presOf" srcId="{0B794545-3E50-430D-93B3-159F01316399}" destId="{2C5D23CE-354D-4E94-A3D9-A2602318C4A4}" srcOrd="0" destOrd="0" presId="urn:microsoft.com/office/officeart/2005/8/layout/hierarchy1"/>
    <dgm:cxn modelId="{C122136F-8361-4903-A40E-11D5F4247FB2}" srcId="{0B794545-3E50-430D-93B3-159F01316399}" destId="{AADA3F55-F16E-405F-B3D0-525C48BED667}" srcOrd="2" destOrd="0" parTransId="{F2A3E221-D830-4AFD-80D6-7127412621C8}" sibTransId="{B764987D-D77E-4B3E-99DB-AD3EA3CC4B01}"/>
    <dgm:cxn modelId="{0ACB6AF4-5345-4A40-8EF3-0AE7478D7683}" type="presOf" srcId="{B52D05D7-F68C-4D10-B423-C1ABC89FD574}" destId="{8B579685-B4F4-4E1F-BDC4-909739C6CFC3}" srcOrd="0" destOrd="0" presId="urn:microsoft.com/office/officeart/2005/8/layout/hierarchy1"/>
    <dgm:cxn modelId="{E72C6A10-4EAF-4149-828D-4DC4F8C934B6}" type="presParOf" srcId="{2C5D23CE-354D-4E94-A3D9-A2602318C4A4}" destId="{C2E1E4B6-E809-4258-86FC-8E9BDDF32287}" srcOrd="0" destOrd="0" presId="urn:microsoft.com/office/officeart/2005/8/layout/hierarchy1"/>
    <dgm:cxn modelId="{8360D321-70C5-4814-9E86-0EFAE2BE02E5}" type="presParOf" srcId="{C2E1E4B6-E809-4258-86FC-8E9BDDF32287}" destId="{CFD2C3C4-4EA1-4D05-B595-11518E603D8A}" srcOrd="0" destOrd="0" presId="urn:microsoft.com/office/officeart/2005/8/layout/hierarchy1"/>
    <dgm:cxn modelId="{EE42BB7D-1BB0-4D6B-AA86-DA039CE271CF}" type="presParOf" srcId="{CFD2C3C4-4EA1-4D05-B595-11518E603D8A}" destId="{1BE6EFAA-3E68-49BD-8416-B4210727C0FF}" srcOrd="0" destOrd="0" presId="urn:microsoft.com/office/officeart/2005/8/layout/hierarchy1"/>
    <dgm:cxn modelId="{BBC208D7-0945-449C-85EB-92F0492D7663}" type="presParOf" srcId="{CFD2C3C4-4EA1-4D05-B595-11518E603D8A}" destId="{8B579685-B4F4-4E1F-BDC4-909739C6CFC3}" srcOrd="1" destOrd="0" presId="urn:microsoft.com/office/officeart/2005/8/layout/hierarchy1"/>
    <dgm:cxn modelId="{9D6425F8-E345-450C-9954-50FD0BBEC731}" type="presParOf" srcId="{C2E1E4B6-E809-4258-86FC-8E9BDDF32287}" destId="{108E883A-68F2-4BA5-82F4-8ABDAB3FCE08}" srcOrd="1" destOrd="0" presId="urn:microsoft.com/office/officeart/2005/8/layout/hierarchy1"/>
    <dgm:cxn modelId="{813EA80D-B110-4381-9EF0-E7337C02B296}" type="presParOf" srcId="{2C5D23CE-354D-4E94-A3D9-A2602318C4A4}" destId="{FF9DD64E-F922-4028-BCD1-8E5D79DD8BD2}" srcOrd="1" destOrd="0" presId="urn:microsoft.com/office/officeart/2005/8/layout/hierarchy1"/>
    <dgm:cxn modelId="{B6F52237-1276-46CD-ABC4-FA2C4FC52B9E}" type="presParOf" srcId="{FF9DD64E-F922-4028-BCD1-8E5D79DD8BD2}" destId="{B0C256F3-25CC-499D-ADA7-1D0690FE4FB6}" srcOrd="0" destOrd="0" presId="urn:microsoft.com/office/officeart/2005/8/layout/hierarchy1"/>
    <dgm:cxn modelId="{FA3773A7-38E2-4A5C-A46C-D47FFB759F85}" type="presParOf" srcId="{B0C256F3-25CC-499D-ADA7-1D0690FE4FB6}" destId="{B8C2F7A4-3090-4AFC-A10A-22F3A74A8967}" srcOrd="0" destOrd="0" presId="urn:microsoft.com/office/officeart/2005/8/layout/hierarchy1"/>
    <dgm:cxn modelId="{2DC7FB7D-53AE-4386-B39D-FCCE87F0CD07}" type="presParOf" srcId="{B0C256F3-25CC-499D-ADA7-1D0690FE4FB6}" destId="{B3AB1457-AA6B-476B-85E3-F246A14DA16B}" srcOrd="1" destOrd="0" presId="urn:microsoft.com/office/officeart/2005/8/layout/hierarchy1"/>
    <dgm:cxn modelId="{3E1CDCD0-1EAE-400C-9BD0-EF57492C8441}" type="presParOf" srcId="{FF9DD64E-F922-4028-BCD1-8E5D79DD8BD2}" destId="{C8761A9F-06AC-4CED-AD20-55227FC46E04}" srcOrd="1" destOrd="0" presId="urn:microsoft.com/office/officeart/2005/8/layout/hierarchy1"/>
    <dgm:cxn modelId="{7571A499-3DB6-4466-9430-2E90857FE1C5}" type="presParOf" srcId="{2C5D23CE-354D-4E94-A3D9-A2602318C4A4}" destId="{70AE47DA-26C4-4B41-A805-AF73564C2A08}" srcOrd="2" destOrd="0" presId="urn:microsoft.com/office/officeart/2005/8/layout/hierarchy1"/>
    <dgm:cxn modelId="{1AC0C7A6-FD56-4EDD-ADE2-F7708FD2ADC7}" type="presParOf" srcId="{70AE47DA-26C4-4B41-A805-AF73564C2A08}" destId="{DAFB4FBF-0D8A-4B69-ACF6-4FE2AAD87EE0}" srcOrd="0" destOrd="0" presId="urn:microsoft.com/office/officeart/2005/8/layout/hierarchy1"/>
    <dgm:cxn modelId="{F31ABFEA-8FD9-4095-BBF0-43CA2B4A8FED}" type="presParOf" srcId="{DAFB4FBF-0D8A-4B69-ACF6-4FE2AAD87EE0}" destId="{EB37184C-F906-428B-9B90-CE1EC32D2D80}" srcOrd="0" destOrd="0" presId="urn:microsoft.com/office/officeart/2005/8/layout/hierarchy1"/>
    <dgm:cxn modelId="{C64296E0-6B5D-42B4-ADAA-BD663215405F}" type="presParOf" srcId="{DAFB4FBF-0D8A-4B69-ACF6-4FE2AAD87EE0}" destId="{27B13DA5-EE7C-4CD4-8FEB-EE6A9906F773}" srcOrd="1" destOrd="0" presId="urn:microsoft.com/office/officeart/2005/8/layout/hierarchy1"/>
    <dgm:cxn modelId="{99A05818-1930-4A8A-973A-3006A036AB1E}" type="presParOf" srcId="{70AE47DA-26C4-4B41-A805-AF73564C2A08}" destId="{EC281F8D-7837-475F-B1D8-CEC77DB0395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F5ED86-6DAA-4C26-8FAC-828CEC8E01DF}">
      <dsp:nvSpPr>
        <dsp:cNvPr id="0" name=""/>
        <dsp:cNvSpPr/>
      </dsp:nvSpPr>
      <dsp:spPr>
        <a:xfrm>
          <a:off x="0" y="0"/>
          <a:ext cx="581675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E0D028-2F61-4AA3-9F8D-7A0A8BDE269E}">
      <dsp:nvSpPr>
        <dsp:cNvPr id="0" name=""/>
        <dsp:cNvSpPr/>
      </dsp:nvSpPr>
      <dsp:spPr>
        <a:xfrm>
          <a:off x="0" y="0"/>
          <a:ext cx="5816750" cy="696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Introduction</a:t>
          </a:r>
        </a:p>
      </dsp:txBody>
      <dsp:txXfrm>
        <a:off x="0" y="0"/>
        <a:ext cx="5816750" cy="696383"/>
      </dsp:txXfrm>
    </dsp:sp>
    <dsp:sp modelId="{6EFC65A1-B36D-4F01-9B92-2BE16231ED25}">
      <dsp:nvSpPr>
        <dsp:cNvPr id="0" name=""/>
        <dsp:cNvSpPr/>
      </dsp:nvSpPr>
      <dsp:spPr>
        <a:xfrm>
          <a:off x="0" y="696383"/>
          <a:ext cx="5816750" cy="0"/>
        </a:xfrm>
        <a:prstGeom prst="line">
          <a:avLst/>
        </a:prstGeom>
        <a:solidFill>
          <a:schemeClr val="accent2">
            <a:hueOff val="-1439779"/>
            <a:satOff val="0"/>
            <a:lumOff val="2493"/>
            <a:alphaOff val="0"/>
          </a:schemeClr>
        </a:solidFill>
        <a:ln w="12700" cap="flat" cmpd="sng" algn="ctr">
          <a:solidFill>
            <a:schemeClr val="accent2">
              <a:hueOff val="-1439779"/>
              <a:satOff val="0"/>
              <a:lumOff val="249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F49DBD-357B-4F29-BFC5-63BDC19B3B41}">
      <dsp:nvSpPr>
        <dsp:cNvPr id="0" name=""/>
        <dsp:cNvSpPr/>
      </dsp:nvSpPr>
      <dsp:spPr>
        <a:xfrm>
          <a:off x="0" y="696383"/>
          <a:ext cx="5816750" cy="696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baseline="0" dirty="0"/>
            <a:t>Who might care?</a:t>
          </a:r>
          <a:endParaRPr lang="en-US" sz="3300" kern="1200" dirty="0"/>
        </a:p>
      </dsp:txBody>
      <dsp:txXfrm>
        <a:off x="0" y="696383"/>
        <a:ext cx="5816750" cy="696383"/>
      </dsp:txXfrm>
    </dsp:sp>
    <dsp:sp modelId="{26BEDDB6-28A3-4F85-9EDF-B96F0BAAF189}">
      <dsp:nvSpPr>
        <dsp:cNvPr id="0" name=""/>
        <dsp:cNvSpPr/>
      </dsp:nvSpPr>
      <dsp:spPr>
        <a:xfrm>
          <a:off x="0" y="1392766"/>
          <a:ext cx="5816750" cy="0"/>
        </a:xfrm>
        <a:prstGeom prst="line">
          <a:avLst/>
        </a:prstGeom>
        <a:solidFill>
          <a:schemeClr val="accent2">
            <a:hueOff val="-2879558"/>
            <a:satOff val="0"/>
            <a:lumOff val="4986"/>
            <a:alphaOff val="0"/>
          </a:schemeClr>
        </a:solidFill>
        <a:ln w="12700" cap="flat" cmpd="sng" algn="ctr">
          <a:solidFill>
            <a:schemeClr val="accent2">
              <a:hueOff val="-2879558"/>
              <a:satOff val="0"/>
              <a:lumOff val="498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F29767-E502-48B2-B130-4EE3BAAD2304}">
      <dsp:nvSpPr>
        <dsp:cNvPr id="0" name=""/>
        <dsp:cNvSpPr/>
      </dsp:nvSpPr>
      <dsp:spPr>
        <a:xfrm>
          <a:off x="0" y="1392766"/>
          <a:ext cx="5816750" cy="696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baseline="0"/>
            <a:t>Context of Data</a:t>
          </a:r>
          <a:endParaRPr lang="en-US" sz="3300" kern="1200"/>
        </a:p>
      </dsp:txBody>
      <dsp:txXfrm>
        <a:off x="0" y="1392766"/>
        <a:ext cx="5816750" cy="696383"/>
      </dsp:txXfrm>
    </dsp:sp>
    <dsp:sp modelId="{B925BED1-8313-4FD1-9BE4-116245DFDA04}">
      <dsp:nvSpPr>
        <dsp:cNvPr id="0" name=""/>
        <dsp:cNvSpPr/>
      </dsp:nvSpPr>
      <dsp:spPr>
        <a:xfrm>
          <a:off x="0" y="2089149"/>
          <a:ext cx="5816750" cy="0"/>
        </a:xfrm>
        <a:prstGeom prst="line">
          <a:avLst/>
        </a:prstGeom>
        <a:solidFill>
          <a:schemeClr val="accent2">
            <a:hueOff val="-4319337"/>
            <a:satOff val="0"/>
            <a:lumOff val="7479"/>
            <a:alphaOff val="0"/>
          </a:schemeClr>
        </a:solidFill>
        <a:ln w="12700" cap="flat" cmpd="sng" algn="ctr">
          <a:solidFill>
            <a:schemeClr val="accent2">
              <a:hueOff val="-4319337"/>
              <a:satOff val="0"/>
              <a:lumOff val="747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8F0E0A-BD55-4741-96A8-578205072AA1}">
      <dsp:nvSpPr>
        <dsp:cNvPr id="0" name=""/>
        <dsp:cNvSpPr/>
      </dsp:nvSpPr>
      <dsp:spPr>
        <a:xfrm>
          <a:off x="0" y="2089149"/>
          <a:ext cx="5816750" cy="696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baseline="0"/>
            <a:t>Data cleaning </a:t>
          </a:r>
          <a:endParaRPr lang="en-US" sz="3300" kern="1200"/>
        </a:p>
      </dsp:txBody>
      <dsp:txXfrm>
        <a:off x="0" y="2089149"/>
        <a:ext cx="5816750" cy="696383"/>
      </dsp:txXfrm>
    </dsp:sp>
    <dsp:sp modelId="{53F1C114-28BA-463E-B1C5-8EB85DC839C9}">
      <dsp:nvSpPr>
        <dsp:cNvPr id="0" name=""/>
        <dsp:cNvSpPr/>
      </dsp:nvSpPr>
      <dsp:spPr>
        <a:xfrm>
          <a:off x="0" y="2785532"/>
          <a:ext cx="5816750" cy="0"/>
        </a:xfrm>
        <a:prstGeom prst="line">
          <a:avLst/>
        </a:prstGeom>
        <a:solidFill>
          <a:schemeClr val="accent2">
            <a:hueOff val="-5759116"/>
            <a:satOff val="0"/>
            <a:lumOff val="9973"/>
            <a:alphaOff val="0"/>
          </a:schemeClr>
        </a:solidFill>
        <a:ln w="12700" cap="flat" cmpd="sng" algn="ctr">
          <a:solidFill>
            <a:schemeClr val="accent2">
              <a:hueOff val="-5759116"/>
              <a:satOff val="0"/>
              <a:lumOff val="997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6C6081-4616-459F-AA4B-C0566F502671}">
      <dsp:nvSpPr>
        <dsp:cNvPr id="0" name=""/>
        <dsp:cNvSpPr/>
      </dsp:nvSpPr>
      <dsp:spPr>
        <a:xfrm>
          <a:off x="0" y="2785532"/>
          <a:ext cx="5816750" cy="696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baseline="0"/>
            <a:t>EDA</a:t>
          </a:r>
          <a:endParaRPr lang="en-US" sz="3300" kern="1200"/>
        </a:p>
      </dsp:txBody>
      <dsp:txXfrm>
        <a:off x="0" y="2785532"/>
        <a:ext cx="5816750" cy="696383"/>
      </dsp:txXfrm>
    </dsp:sp>
    <dsp:sp modelId="{C9192C35-3B91-4F52-A792-93718F18AAB2}">
      <dsp:nvSpPr>
        <dsp:cNvPr id="0" name=""/>
        <dsp:cNvSpPr/>
      </dsp:nvSpPr>
      <dsp:spPr>
        <a:xfrm>
          <a:off x="0" y="3481916"/>
          <a:ext cx="5816750" cy="0"/>
        </a:xfrm>
        <a:prstGeom prst="line">
          <a:avLst/>
        </a:prstGeom>
        <a:solidFill>
          <a:schemeClr val="accent2">
            <a:hueOff val="-7198895"/>
            <a:satOff val="0"/>
            <a:lumOff val="12466"/>
            <a:alphaOff val="0"/>
          </a:schemeClr>
        </a:solidFill>
        <a:ln w="12700" cap="flat" cmpd="sng" algn="ctr">
          <a:solidFill>
            <a:schemeClr val="accent2">
              <a:hueOff val="-7198895"/>
              <a:satOff val="0"/>
              <a:lumOff val="1246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9B48DB-6E14-4EDD-9689-39F5221AC3E8}">
      <dsp:nvSpPr>
        <dsp:cNvPr id="0" name=""/>
        <dsp:cNvSpPr/>
      </dsp:nvSpPr>
      <dsp:spPr>
        <a:xfrm>
          <a:off x="0" y="3481916"/>
          <a:ext cx="5816750" cy="696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baseline="0"/>
            <a:t>Modeling </a:t>
          </a:r>
          <a:endParaRPr lang="en-US" sz="3300" kern="1200"/>
        </a:p>
      </dsp:txBody>
      <dsp:txXfrm>
        <a:off x="0" y="3481916"/>
        <a:ext cx="5816750" cy="696383"/>
      </dsp:txXfrm>
    </dsp:sp>
    <dsp:sp modelId="{566D8E29-1B76-40C9-AD92-BAA9015ED330}">
      <dsp:nvSpPr>
        <dsp:cNvPr id="0" name=""/>
        <dsp:cNvSpPr/>
      </dsp:nvSpPr>
      <dsp:spPr>
        <a:xfrm>
          <a:off x="0" y="4178299"/>
          <a:ext cx="5816750" cy="0"/>
        </a:xfrm>
        <a:prstGeom prst="line">
          <a:avLst/>
        </a:prstGeom>
        <a:solidFill>
          <a:schemeClr val="accent2">
            <a:hueOff val="-8638674"/>
            <a:satOff val="0"/>
            <a:lumOff val="14959"/>
            <a:alphaOff val="0"/>
          </a:schemeClr>
        </a:solidFill>
        <a:ln w="12700" cap="flat" cmpd="sng" algn="ctr">
          <a:solidFill>
            <a:schemeClr val="accent2">
              <a:hueOff val="-8638674"/>
              <a:satOff val="0"/>
              <a:lumOff val="149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8AC6A1-6EAE-4195-B153-E3DF0473FCEE}">
      <dsp:nvSpPr>
        <dsp:cNvPr id="0" name=""/>
        <dsp:cNvSpPr/>
      </dsp:nvSpPr>
      <dsp:spPr>
        <a:xfrm>
          <a:off x="0" y="4178299"/>
          <a:ext cx="5816750" cy="696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baseline="0"/>
            <a:t>Results</a:t>
          </a:r>
          <a:endParaRPr lang="en-US" sz="3300" kern="1200"/>
        </a:p>
      </dsp:txBody>
      <dsp:txXfrm>
        <a:off x="0" y="4178299"/>
        <a:ext cx="5816750" cy="696383"/>
      </dsp:txXfrm>
    </dsp:sp>
    <dsp:sp modelId="{C7F242C3-3BCF-465E-B365-27209CCC0404}">
      <dsp:nvSpPr>
        <dsp:cNvPr id="0" name=""/>
        <dsp:cNvSpPr/>
      </dsp:nvSpPr>
      <dsp:spPr>
        <a:xfrm>
          <a:off x="0" y="4874682"/>
          <a:ext cx="5816750" cy="0"/>
        </a:xfrm>
        <a:prstGeom prst="line">
          <a:avLst/>
        </a:prstGeom>
        <a:solidFill>
          <a:schemeClr val="accent2">
            <a:hueOff val="-10078453"/>
            <a:satOff val="0"/>
            <a:lumOff val="17452"/>
            <a:alphaOff val="0"/>
          </a:schemeClr>
        </a:solidFill>
        <a:ln w="12700" cap="flat" cmpd="sng" algn="ctr">
          <a:solidFill>
            <a:schemeClr val="accent2">
              <a:hueOff val="-10078453"/>
              <a:satOff val="0"/>
              <a:lumOff val="174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66FA9B-4946-44AF-AFE4-EE109652683C}">
      <dsp:nvSpPr>
        <dsp:cNvPr id="0" name=""/>
        <dsp:cNvSpPr/>
      </dsp:nvSpPr>
      <dsp:spPr>
        <a:xfrm>
          <a:off x="0" y="4874682"/>
          <a:ext cx="5816750" cy="696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baseline="0"/>
            <a:t>Conclusion</a:t>
          </a:r>
          <a:endParaRPr lang="en-US" sz="3300" kern="1200"/>
        </a:p>
      </dsp:txBody>
      <dsp:txXfrm>
        <a:off x="0" y="4874682"/>
        <a:ext cx="5816750" cy="6963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E6EFAA-3E68-49BD-8416-B4210727C0FF}">
      <dsp:nvSpPr>
        <dsp:cNvPr id="0" name=""/>
        <dsp:cNvSpPr/>
      </dsp:nvSpPr>
      <dsp:spPr>
        <a:xfrm>
          <a:off x="0" y="612896"/>
          <a:ext cx="2887860" cy="183379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B579685-B4F4-4E1F-BDC4-909739C6CFC3}">
      <dsp:nvSpPr>
        <dsp:cNvPr id="0" name=""/>
        <dsp:cNvSpPr/>
      </dsp:nvSpPr>
      <dsp:spPr>
        <a:xfrm>
          <a:off x="320873" y="917726"/>
          <a:ext cx="2887860" cy="183379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baseline="0" dirty="0"/>
            <a:t>ARIMA</a:t>
          </a:r>
          <a:endParaRPr lang="en-US" sz="3700" kern="1200" dirty="0"/>
        </a:p>
      </dsp:txBody>
      <dsp:txXfrm>
        <a:off x="374583" y="971436"/>
        <a:ext cx="2780440" cy="1726371"/>
      </dsp:txXfrm>
    </dsp:sp>
    <dsp:sp modelId="{B8C2F7A4-3090-4AFC-A10A-22F3A74A8967}">
      <dsp:nvSpPr>
        <dsp:cNvPr id="0" name=""/>
        <dsp:cNvSpPr/>
      </dsp:nvSpPr>
      <dsp:spPr>
        <a:xfrm>
          <a:off x="3529607" y="612896"/>
          <a:ext cx="2887860" cy="183379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3AB1457-AA6B-476B-85E3-F246A14DA16B}">
      <dsp:nvSpPr>
        <dsp:cNvPr id="0" name=""/>
        <dsp:cNvSpPr/>
      </dsp:nvSpPr>
      <dsp:spPr>
        <a:xfrm>
          <a:off x="3850481" y="917726"/>
          <a:ext cx="2887860" cy="183379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baseline="0"/>
            <a:t>Linear Regression</a:t>
          </a:r>
          <a:endParaRPr lang="en-US" sz="3700" kern="1200"/>
        </a:p>
      </dsp:txBody>
      <dsp:txXfrm>
        <a:off x="3904191" y="971436"/>
        <a:ext cx="2780440" cy="1726371"/>
      </dsp:txXfrm>
    </dsp:sp>
    <dsp:sp modelId="{EB37184C-F906-428B-9B90-CE1EC32D2D80}">
      <dsp:nvSpPr>
        <dsp:cNvPr id="0" name=""/>
        <dsp:cNvSpPr/>
      </dsp:nvSpPr>
      <dsp:spPr>
        <a:xfrm>
          <a:off x="7059215" y="612896"/>
          <a:ext cx="2887860" cy="183379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7B13DA5-EE7C-4CD4-8FEB-EE6A9906F773}">
      <dsp:nvSpPr>
        <dsp:cNvPr id="0" name=""/>
        <dsp:cNvSpPr/>
      </dsp:nvSpPr>
      <dsp:spPr>
        <a:xfrm>
          <a:off x="7380089" y="917726"/>
          <a:ext cx="2887860" cy="183379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baseline="0"/>
            <a:t>Random Forest regressor</a:t>
          </a:r>
          <a:endParaRPr lang="en-US" sz="3700" kern="1200"/>
        </a:p>
      </dsp:txBody>
      <dsp:txXfrm>
        <a:off x="7433799" y="971436"/>
        <a:ext cx="2780440" cy="172637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5/7/2021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47465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5/7/2021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44219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5/7/2021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139447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5/7/2021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179532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5/7/2021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5359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5/7/2021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244123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5/7/2021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10160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5/7/2021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234117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5/7/2021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67969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5/7/2021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83588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5/7/2021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59262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5/7/2021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3893434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1F7071-F717-4E23-9A3F-83444BFB3EA0}"/>
              </a:ext>
            </a:extLst>
          </p:cNvPr>
          <p:cNvSpPr>
            <a:spLocks noGrp="1"/>
          </p:cNvSpPr>
          <p:nvPr>
            <p:ph type="ctrTitle"/>
          </p:nvPr>
        </p:nvSpPr>
        <p:spPr>
          <a:xfrm>
            <a:off x="960121" y="1240403"/>
            <a:ext cx="5943600" cy="2941983"/>
          </a:xfrm>
        </p:spPr>
        <p:txBody>
          <a:bodyPr anchor="ctr">
            <a:normAutofit/>
          </a:bodyPr>
          <a:lstStyle/>
          <a:p>
            <a:pPr algn="l"/>
            <a:r>
              <a:rPr lang="en-US" sz="6800"/>
              <a:t>Online retail data prediction</a:t>
            </a:r>
          </a:p>
        </p:txBody>
      </p:sp>
      <p:sp>
        <p:nvSpPr>
          <p:cNvPr id="3" name="Subtitle 2">
            <a:extLst>
              <a:ext uri="{FF2B5EF4-FFF2-40B4-BE49-F238E27FC236}">
                <a16:creationId xmlns:a16="http://schemas.microsoft.com/office/drawing/2014/main" id="{D2B13771-B20C-4A0A-8E24-E7E2FE5C3EFF}"/>
              </a:ext>
            </a:extLst>
          </p:cNvPr>
          <p:cNvSpPr>
            <a:spLocks noGrp="1"/>
          </p:cNvSpPr>
          <p:nvPr>
            <p:ph type="subTitle" idx="1"/>
          </p:nvPr>
        </p:nvSpPr>
        <p:spPr>
          <a:xfrm>
            <a:off x="960120" y="5206247"/>
            <a:ext cx="10268712" cy="1013577"/>
          </a:xfrm>
        </p:spPr>
        <p:txBody>
          <a:bodyPr>
            <a:normAutofit/>
          </a:bodyPr>
          <a:lstStyle/>
          <a:p>
            <a:pPr algn="l">
              <a:lnSpc>
                <a:spcPct val="91000"/>
              </a:lnSpc>
            </a:pPr>
            <a:r>
              <a:rPr lang="en-US" sz="2300" err="1"/>
              <a:t>Ulziibat</a:t>
            </a:r>
            <a:r>
              <a:rPr lang="en-US" sz="2300"/>
              <a:t> </a:t>
            </a:r>
            <a:r>
              <a:rPr lang="en-US" sz="2300" err="1"/>
              <a:t>Tserenbat</a:t>
            </a:r>
            <a:endParaRPr lang="en-US" sz="2300"/>
          </a:p>
          <a:p>
            <a:pPr algn="l">
              <a:lnSpc>
                <a:spcPct val="91000"/>
              </a:lnSpc>
            </a:pPr>
            <a:r>
              <a:rPr lang="en-US" sz="2300"/>
              <a:t>Springboard Capstone Project 2</a:t>
            </a:r>
          </a:p>
          <a:p>
            <a:pPr algn="l">
              <a:lnSpc>
                <a:spcPct val="91000"/>
              </a:lnSpc>
            </a:pPr>
            <a:endParaRPr lang="en-US" sz="2300"/>
          </a:p>
        </p:txBody>
      </p:sp>
      <p:pic>
        <p:nvPicPr>
          <p:cNvPr id="5" name="Picture 4">
            <a:extLst>
              <a:ext uri="{FF2B5EF4-FFF2-40B4-BE49-F238E27FC236}">
                <a16:creationId xmlns:a16="http://schemas.microsoft.com/office/drawing/2014/main" id="{0280D1C5-AA47-46D0-83FC-B829C58D2D17}"/>
              </a:ext>
            </a:extLst>
          </p:cNvPr>
          <p:cNvPicPr>
            <a:picLocks noChangeAspect="1"/>
          </p:cNvPicPr>
          <p:nvPr/>
        </p:nvPicPr>
        <p:blipFill rotWithShape="1">
          <a:blip r:embed="rId2"/>
          <a:srcRect t="32236" b="11514"/>
          <a:stretch/>
        </p:blipFill>
        <p:spPr>
          <a:xfrm>
            <a:off x="7533136" y="1493204"/>
            <a:ext cx="4015397" cy="2258660"/>
          </a:xfrm>
          <a:prstGeom prst="rect">
            <a:avLst/>
          </a:prstGeom>
        </p:spPr>
      </p:pic>
    </p:spTree>
    <p:extLst>
      <p:ext uri="{BB962C8B-B14F-4D97-AF65-F5344CB8AC3E}">
        <p14:creationId xmlns:p14="http://schemas.microsoft.com/office/powerpoint/2010/main" val="21230377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par>
                                <p:cTn id="16" presetID="10" presetClass="entr" presetSubtype="0" fill="hold" nodeType="withEffect">
                                  <p:stCondLst>
                                    <p:cond delay="0"/>
                                  </p:stCondLst>
                                  <p:iterate>
                                    <p:tmPct val="10000"/>
                                  </p:iterate>
                                  <p:childTnLst>
                                    <p:set>
                                      <p:cBhvr>
                                        <p:cTn id="17" dur="1" fill="hold">
                                          <p:stCondLst>
                                            <p:cond delay="0"/>
                                          </p:stCondLst>
                                        </p:cTn>
                                        <p:tgtEl>
                                          <p:spTgt spid="5"/>
                                        </p:tgtEl>
                                        <p:attrNameLst>
                                          <p:attrName>style.visibility</p:attrName>
                                        </p:attrNameLst>
                                      </p:cBhvr>
                                      <p:to>
                                        <p:strVal val="visible"/>
                                      </p:to>
                                    </p:set>
                                    <p:animEffect transition="in" filter="fade">
                                      <p:cBhvr>
                                        <p:cTn id="18"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2DB44-8BA3-4B22-892D-0BAD97EB0CA3}"/>
              </a:ext>
            </a:extLst>
          </p:cNvPr>
          <p:cNvSpPr>
            <a:spLocks noGrp="1"/>
          </p:cNvSpPr>
          <p:nvPr>
            <p:ph type="title"/>
          </p:nvPr>
        </p:nvSpPr>
        <p:spPr/>
        <p:txBody>
          <a:bodyPr>
            <a:normAutofit fontScale="90000"/>
          </a:bodyPr>
          <a:lstStyle/>
          <a:p>
            <a:r>
              <a:rPr lang="en-US" dirty="0"/>
              <a:t>Exploratory data analysis (EDA)	</a:t>
            </a:r>
          </a:p>
        </p:txBody>
      </p:sp>
      <p:sp>
        <p:nvSpPr>
          <p:cNvPr id="3" name="Content Placeholder 2">
            <a:extLst>
              <a:ext uri="{FF2B5EF4-FFF2-40B4-BE49-F238E27FC236}">
                <a16:creationId xmlns:a16="http://schemas.microsoft.com/office/drawing/2014/main" id="{3467E664-FFD9-4C8F-9463-216027A3DEE9}"/>
              </a:ext>
            </a:extLst>
          </p:cNvPr>
          <p:cNvSpPr>
            <a:spLocks noGrp="1"/>
          </p:cNvSpPr>
          <p:nvPr>
            <p:ph idx="1"/>
          </p:nvPr>
        </p:nvSpPr>
        <p:spPr/>
        <p:txBody>
          <a:bodyPr/>
          <a:lstStyle/>
          <a:p>
            <a:r>
              <a:rPr lang="en-US" dirty="0"/>
              <a:t>Now we want to see how much money is spent for different customers.  </a:t>
            </a:r>
          </a:p>
        </p:txBody>
      </p:sp>
      <p:pic>
        <p:nvPicPr>
          <p:cNvPr id="5" name="Picture 4" descr="Chart, histogram&#10;&#10;Description automatically generated">
            <a:extLst>
              <a:ext uri="{FF2B5EF4-FFF2-40B4-BE49-F238E27FC236}">
                <a16:creationId xmlns:a16="http://schemas.microsoft.com/office/drawing/2014/main" id="{9F7165D9-E1E0-425C-BF7E-C16FC3ECE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2134" y="3429000"/>
            <a:ext cx="6115904" cy="2629267"/>
          </a:xfrm>
          <a:prstGeom prst="rect">
            <a:avLst/>
          </a:prstGeom>
        </p:spPr>
      </p:pic>
    </p:spTree>
    <p:extLst>
      <p:ext uri="{BB962C8B-B14F-4D97-AF65-F5344CB8AC3E}">
        <p14:creationId xmlns:p14="http://schemas.microsoft.com/office/powerpoint/2010/main" val="3944618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FEA71-7A82-4496-811F-B25BCC30DBDE}"/>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A386FDEF-C6E1-4FFC-9883-52F46BA43494}"/>
              </a:ext>
            </a:extLst>
          </p:cNvPr>
          <p:cNvSpPr>
            <a:spLocks noGrp="1"/>
          </p:cNvSpPr>
          <p:nvPr>
            <p:ph idx="1"/>
          </p:nvPr>
        </p:nvSpPr>
        <p:spPr/>
        <p:txBody>
          <a:bodyPr/>
          <a:lstStyle/>
          <a:p>
            <a:r>
              <a:rPr lang="en-US" dirty="0"/>
              <a:t>Money spent by Country</a:t>
            </a:r>
          </a:p>
          <a:p>
            <a:endParaRPr lang="en-US" dirty="0"/>
          </a:p>
        </p:txBody>
      </p:sp>
      <p:pic>
        <p:nvPicPr>
          <p:cNvPr id="5" name="Picture 4" descr="Table&#10;&#10;Description automatically generated with medium confidence">
            <a:extLst>
              <a:ext uri="{FF2B5EF4-FFF2-40B4-BE49-F238E27FC236}">
                <a16:creationId xmlns:a16="http://schemas.microsoft.com/office/drawing/2014/main" id="{C1281447-6589-4C1D-81AB-4228F6506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800427"/>
            <a:ext cx="5745803" cy="3168242"/>
          </a:xfrm>
          <a:prstGeom prst="rect">
            <a:avLst/>
          </a:prstGeom>
        </p:spPr>
      </p:pic>
    </p:spTree>
    <p:extLst>
      <p:ext uri="{BB962C8B-B14F-4D97-AF65-F5344CB8AC3E}">
        <p14:creationId xmlns:p14="http://schemas.microsoft.com/office/powerpoint/2010/main" val="1710836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ADDCD-532A-4002-B0A0-908FBA549291}"/>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903107F5-8F9E-4A3C-9ED4-1ABDD61C756F}"/>
              </a:ext>
            </a:extLst>
          </p:cNvPr>
          <p:cNvSpPr>
            <a:spLocks noGrp="1"/>
          </p:cNvSpPr>
          <p:nvPr>
            <p:ph idx="1"/>
          </p:nvPr>
        </p:nvSpPr>
        <p:spPr/>
        <p:txBody>
          <a:bodyPr/>
          <a:lstStyle/>
          <a:p>
            <a:r>
              <a:rPr lang="en-US" dirty="0"/>
              <a:t>Number of orders by month              Money spent by month</a:t>
            </a:r>
          </a:p>
          <a:p>
            <a:endParaRPr lang="en-US" dirty="0"/>
          </a:p>
        </p:txBody>
      </p:sp>
      <p:pic>
        <p:nvPicPr>
          <p:cNvPr id="5" name="Picture 4" descr="Chart, bar chart&#10;&#10;Description automatically generated">
            <a:extLst>
              <a:ext uri="{FF2B5EF4-FFF2-40B4-BE49-F238E27FC236}">
                <a16:creationId xmlns:a16="http://schemas.microsoft.com/office/drawing/2014/main" id="{2553087B-5D92-4B75-8678-4D1A94703F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984" y="3429000"/>
            <a:ext cx="4448433" cy="3002287"/>
          </a:xfrm>
          <a:prstGeom prst="rect">
            <a:avLst/>
          </a:prstGeom>
        </p:spPr>
      </p:pic>
      <p:pic>
        <p:nvPicPr>
          <p:cNvPr id="9" name="Picture 8" descr="Chart, box and whisker chart&#10;&#10;Description automatically generated">
            <a:extLst>
              <a:ext uri="{FF2B5EF4-FFF2-40B4-BE49-F238E27FC236}">
                <a16:creationId xmlns:a16="http://schemas.microsoft.com/office/drawing/2014/main" id="{CA6081B0-AB59-4448-8F44-B112716A6B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303269"/>
            <a:ext cx="5573968" cy="3253747"/>
          </a:xfrm>
          <a:prstGeom prst="rect">
            <a:avLst/>
          </a:prstGeom>
        </p:spPr>
      </p:pic>
    </p:spTree>
    <p:extLst>
      <p:ext uri="{BB962C8B-B14F-4D97-AF65-F5344CB8AC3E}">
        <p14:creationId xmlns:p14="http://schemas.microsoft.com/office/powerpoint/2010/main" val="2871338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80EB7-F0E8-43EB-B652-DA9553D7F59F}"/>
              </a:ext>
            </a:extLst>
          </p:cNvPr>
          <p:cNvSpPr>
            <a:spLocks noGrp="1"/>
          </p:cNvSpPr>
          <p:nvPr>
            <p:ph type="title"/>
          </p:nvPr>
        </p:nvSpPr>
        <p:spPr>
          <a:xfrm>
            <a:off x="960120" y="317814"/>
            <a:ext cx="10268712" cy="1700784"/>
          </a:xfrm>
        </p:spPr>
        <p:txBody>
          <a:bodyPr vert="horz" lIns="91440" tIns="45720" rIns="91440" bIns="45720" rtlCol="0">
            <a:normAutofit/>
          </a:bodyPr>
          <a:lstStyle/>
          <a:p>
            <a:r>
              <a:rPr lang="en-US"/>
              <a:t>EDA</a:t>
            </a:r>
          </a:p>
        </p:txBody>
      </p:sp>
      <p:sp>
        <p:nvSpPr>
          <p:cNvPr id="3" name="Content Placeholder 2">
            <a:extLst>
              <a:ext uri="{FF2B5EF4-FFF2-40B4-BE49-F238E27FC236}">
                <a16:creationId xmlns:a16="http://schemas.microsoft.com/office/drawing/2014/main" id="{A6A0C883-FB77-4FE9-9239-0CF264320F2D}"/>
              </a:ext>
            </a:extLst>
          </p:cNvPr>
          <p:cNvSpPr>
            <a:spLocks noGrp="1"/>
          </p:cNvSpPr>
          <p:nvPr>
            <p:ph idx="1"/>
          </p:nvPr>
        </p:nvSpPr>
        <p:spPr>
          <a:xfrm>
            <a:off x="960120" y="2587752"/>
            <a:ext cx="5869303" cy="3593592"/>
          </a:xfrm>
        </p:spPr>
        <p:txBody>
          <a:bodyPr vert="horz" lIns="91440" tIns="45720" rIns="91440" bIns="45720" rtlCol="0">
            <a:normAutofit/>
          </a:bodyPr>
          <a:lstStyle/>
          <a:p>
            <a:r>
              <a:rPr lang="en-US" dirty="0"/>
              <a:t>Money spent by day</a:t>
            </a:r>
          </a:p>
          <a:p>
            <a:endParaRPr lang="en-US" dirty="0"/>
          </a:p>
          <a:p>
            <a:endParaRPr lang="en-US" dirty="0"/>
          </a:p>
          <a:p>
            <a:endParaRPr lang="en-US" dirty="0"/>
          </a:p>
          <a:p>
            <a:endParaRPr lang="en-US" dirty="0"/>
          </a:p>
          <a:p>
            <a:r>
              <a:rPr lang="en-US" dirty="0"/>
              <a:t>Number of orders by day</a:t>
            </a:r>
          </a:p>
          <a:p>
            <a:endParaRPr lang="en-US" dirty="0"/>
          </a:p>
        </p:txBody>
      </p:sp>
      <p:pic>
        <p:nvPicPr>
          <p:cNvPr id="7" name="Picture 6" descr="Chart, bar chart&#10;&#10;Description automatically generated">
            <a:extLst>
              <a:ext uri="{FF2B5EF4-FFF2-40B4-BE49-F238E27FC236}">
                <a16:creationId xmlns:a16="http://schemas.microsoft.com/office/drawing/2014/main" id="{E101F4A3-8D4A-4AB6-82C9-90EC5DEC16F7}"/>
              </a:ext>
            </a:extLst>
          </p:cNvPr>
          <p:cNvPicPr>
            <a:picLocks noChangeAspect="1"/>
          </p:cNvPicPr>
          <p:nvPr/>
        </p:nvPicPr>
        <p:blipFill rotWithShape="1">
          <a:blip r:embed="rId2">
            <a:extLst>
              <a:ext uri="{28A0092B-C50C-407E-A947-70E740481C1C}">
                <a14:useLocalDpi xmlns:a14="http://schemas.microsoft.com/office/drawing/2010/main" val="0"/>
              </a:ext>
            </a:extLst>
          </a:blip>
          <a:srcRect l="4379" r="3354" b="3"/>
          <a:stretch/>
        </p:blipFill>
        <p:spPr>
          <a:xfrm>
            <a:off x="7537704" y="2264989"/>
            <a:ext cx="4654296" cy="2295144"/>
          </a:xfrm>
          <a:prstGeom prst="rect">
            <a:avLst/>
          </a:prstGeom>
        </p:spPr>
      </p:pic>
      <p:pic>
        <p:nvPicPr>
          <p:cNvPr id="5" name="Picture 4" descr="Chart, bar chart&#10;&#10;Description automatically generated">
            <a:extLst>
              <a:ext uri="{FF2B5EF4-FFF2-40B4-BE49-F238E27FC236}">
                <a16:creationId xmlns:a16="http://schemas.microsoft.com/office/drawing/2014/main" id="{DE91CB48-2D2B-4E25-A867-85262EB0323C}"/>
              </a:ext>
            </a:extLst>
          </p:cNvPr>
          <p:cNvPicPr>
            <a:picLocks noChangeAspect="1"/>
          </p:cNvPicPr>
          <p:nvPr/>
        </p:nvPicPr>
        <p:blipFill rotWithShape="1">
          <a:blip r:embed="rId3">
            <a:extLst>
              <a:ext uri="{28A0092B-C50C-407E-A947-70E740481C1C}">
                <a14:useLocalDpi xmlns:a14="http://schemas.microsoft.com/office/drawing/2010/main" val="0"/>
              </a:ext>
            </a:extLst>
          </a:blip>
          <a:srcRect l="11127" r="6622" b="3"/>
          <a:stretch/>
        </p:blipFill>
        <p:spPr>
          <a:xfrm>
            <a:off x="7539228" y="4538775"/>
            <a:ext cx="4652772" cy="2319225"/>
          </a:xfrm>
          <a:prstGeom prst="rect">
            <a:avLst/>
          </a:prstGeom>
        </p:spPr>
      </p:pic>
    </p:spTree>
    <p:extLst>
      <p:ext uri="{BB962C8B-B14F-4D97-AF65-F5344CB8AC3E}">
        <p14:creationId xmlns:p14="http://schemas.microsoft.com/office/powerpoint/2010/main" val="4255466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E6C34C-5299-40F9-B254-7CE7A716D3C1}"/>
              </a:ext>
            </a:extLst>
          </p:cNvPr>
          <p:cNvSpPr>
            <a:spLocks noGrp="1"/>
          </p:cNvSpPr>
          <p:nvPr>
            <p:ph type="title"/>
          </p:nvPr>
        </p:nvSpPr>
        <p:spPr>
          <a:xfrm>
            <a:off x="960120" y="317814"/>
            <a:ext cx="10268712" cy="1700784"/>
          </a:xfrm>
        </p:spPr>
        <p:txBody>
          <a:bodyPr vert="horz" lIns="91440" tIns="45720" rIns="91440" bIns="45720" rtlCol="0">
            <a:normAutofit/>
          </a:bodyPr>
          <a:lstStyle/>
          <a:p>
            <a:r>
              <a:rPr lang="en-US"/>
              <a:t>EDA</a:t>
            </a:r>
          </a:p>
        </p:txBody>
      </p:sp>
      <p:sp>
        <p:nvSpPr>
          <p:cNvPr id="9" name="Content Placeholder 8">
            <a:extLst>
              <a:ext uri="{FF2B5EF4-FFF2-40B4-BE49-F238E27FC236}">
                <a16:creationId xmlns:a16="http://schemas.microsoft.com/office/drawing/2014/main" id="{359BFE8D-9E17-495B-9D22-FFBA73272605}"/>
              </a:ext>
            </a:extLst>
          </p:cNvPr>
          <p:cNvSpPr>
            <a:spLocks noGrp="1"/>
          </p:cNvSpPr>
          <p:nvPr>
            <p:ph idx="1"/>
          </p:nvPr>
        </p:nvSpPr>
        <p:spPr>
          <a:xfrm>
            <a:off x="960119" y="2784143"/>
            <a:ext cx="6573009" cy="3433031"/>
          </a:xfrm>
        </p:spPr>
        <p:txBody>
          <a:bodyPr vert="horz" lIns="91440" tIns="45720" rIns="91440" bIns="45720" rtlCol="0" anchor="t">
            <a:normAutofit/>
          </a:bodyPr>
          <a:lstStyle/>
          <a:p>
            <a:r>
              <a:rPr lang="en-US" dirty="0"/>
              <a:t>Money spent by hour</a:t>
            </a:r>
          </a:p>
          <a:p>
            <a:endParaRPr lang="en-US" dirty="0"/>
          </a:p>
          <a:p>
            <a:endParaRPr lang="en-US" dirty="0"/>
          </a:p>
          <a:p>
            <a:endParaRPr lang="en-US" dirty="0"/>
          </a:p>
          <a:p>
            <a:r>
              <a:rPr lang="en-US" dirty="0"/>
              <a:t>Number of orders by hour</a:t>
            </a:r>
          </a:p>
        </p:txBody>
      </p:sp>
      <p:pic>
        <p:nvPicPr>
          <p:cNvPr id="7" name="Picture 6" descr="Chart, bar chart&#10;&#10;Description automatically generated">
            <a:extLst>
              <a:ext uri="{FF2B5EF4-FFF2-40B4-BE49-F238E27FC236}">
                <a16:creationId xmlns:a16="http://schemas.microsoft.com/office/drawing/2014/main" id="{F5DF9883-53FC-4FFB-B6E9-D8987B28A1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8741" y="2852383"/>
            <a:ext cx="3310529" cy="1440080"/>
          </a:xfrm>
          <a:prstGeom prst="rect">
            <a:avLst/>
          </a:prstGeom>
        </p:spPr>
      </p:pic>
      <p:pic>
        <p:nvPicPr>
          <p:cNvPr id="5" name="Content Placeholder 4" descr="Chart, bar chart, histogram&#10;&#10;Description automatically generated">
            <a:extLst>
              <a:ext uri="{FF2B5EF4-FFF2-40B4-BE49-F238E27FC236}">
                <a16:creationId xmlns:a16="http://schemas.microsoft.com/office/drawing/2014/main" id="{86C8F05A-0850-4603-AE45-91EC580AC422}"/>
              </a:ext>
            </a:extLst>
          </p:cNvPr>
          <p:cNvPicPr>
            <a:picLocks noChangeAspect="1"/>
          </p:cNvPicPr>
          <p:nvPr/>
        </p:nvPicPr>
        <p:blipFill rotWithShape="1">
          <a:blip r:embed="rId3">
            <a:extLst>
              <a:ext uri="{28A0092B-C50C-407E-A947-70E740481C1C}">
                <a14:useLocalDpi xmlns:a14="http://schemas.microsoft.com/office/drawing/2010/main" val="0"/>
              </a:ext>
            </a:extLst>
          </a:blip>
          <a:srcRect l="11520" r="13370"/>
          <a:stretch/>
        </p:blipFill>
        <p:spPr>
          <a:xfrm>
            <a:off x="8581248" y="4777092"/>
            <a:ext cx="2560105" cy="1440081"/>
          </a:xfrm>
          <a:prstGeom prst="rect">
            <a:avLst/>
          </a:prstGeom>
        </p:spPr>
      </p:pic>
    </p:spTree>
    <p:extLst>
      <p:ext uri="{BB962C8B-B14F-4D97-AF65-F5344CB8AC3E}">
        <p14:creationId xmlns:p14="http://schemas.microsoft.com/office/powerpoint/2010/main" val="346022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1">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3">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2708"/>
            <a:ext cx="12192000" cy="2645291"/>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F8768-D268-4E79-BDB2-CE56F92F70C7}"/>
              </a:ext>
            </a:extLst>
          </p:cNvPr>
          <p:cNvSpPr>
            <a:spLocks noGrp="1"/>
          </p:cNvSpPr>
          <p:nvPr>
            <p:ph type="title"/>
          </p:nvPr>
        </p:nvSpPr>
        <p:spPr>
          <a:xfrm>
            <a:off x="961644" y="4572003"/>
            <a:ext cx="10268712" cy="1169121"/>
          </a:xfrm>
        </p:spPr>
        <p:txBody>
          <a:bodyPr vert="horz" lIns="91440" tIns="45720" rIns="91440" bIns="45720" rtlCol="0" anchor="ctr">
            <a:normAutofit/>
          </a:bodyPr>
          <a:lstStyle/>
          <a:p>
            <a:pPr algn="ctr"/>
            <a:r>
              <a:rPr lang="en-US" sz="7200"/>
              <a:t>EDA</a:t>
            </a:r>
          </a:p>
        </p:txBody>
      </p:sp>
      <p:sp>
        <p:nvSpPr>
          <p:cNvPr id="3" name="Content Placeholder 2">
            <a:extLst>
              <a:ext uri="{FF2B5EF4-FFF2-40B4-BE49-F238E27FC236}">
                <a16:creationId xmlns:a16="http://schemas.microsoft.com/office/drawing/2014/main" id="{C63BD558-A292-4AE4-93B3-8FE6D15C2647}"/>
              </a:ext>
            </a:extLst>
          </p:cNvPr>
          <p:cNvSpPr>
            <a:spLocks noGrp="1"/>
          </p:cNvSpPr>
          <p:nvPr>
            <p:ph idx="1"/>
          </p:nvPr>
        </p:nvSpPr>
        <p:spPr>
          <a:xfrm>
            <a:off x="961644" y="5745015"/>
            <a:ext cx="10268712" cy="517315"/>
          </a:xfrm>
        </p:spPr>
        <p:txBody>
          <a:bodyPr vert="horz" lIns="91440" tIns="45720" rIns="91440" bIns="45720" rtlCol="0" anchor="ctr">
            <a:normAutofit/>
          </a:bodyPr>
          <a:lstStyle/>
          <a:p>
            <a:pPr algn="ctr"/>
            <a:r>
              <a:rPr lang="en-US" sz="2400">
                <a:solidFill>
                  <a:schemeClr val="bg1"/>
                </a:solidFill>
              </a:rPr>
              <a:t>Free items</a:t>
            </a:r>
          </a:p>
        </p:txBody>
      </p:sp>
      <p:pic>
        <p:nvPicPr>
          <p:cNvPr id="5" name="Picture 4" descr="Chart, bar chart&#10;&#10;Description automatically generated">
            <a:extLst>
              <a:ext uri="{FF2B5EF4-FFF2-40B4-BE49-F238E27FC236}">
                <a16:creationId xmlns:a16="http://schemas.microsoft.com/office/drawing/2014/main" id="{145254C9-FF09-4654-94FD-35CC4E2FB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5006" y="639575"/>
            <a:ext cx="5761987" cy="3082664"/>
          </a:xfrm>
          <a:prstGeom prst="rect">
            <a:avLst/>
          </a:prstGeom>
        </p:spPr>
      </p:pic>
    </p:spTree>
    <p:extLst>
      <p:ext uri="{BB962C8B-B14F-4D97-AF65-F5344CB8AC3E}">
        <p14:creationId xmlns:p14="http://schemas.microsoft.com/office/powerpoint/2010/main" val="2662621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93435-DA04-4472-AFA8-212D4D73373E}"/>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8124BCC5-24A7-4494-B42F-919EEBEFECA2}"/>
              </a:ext>
            </a:extLst>
          </p:cNvPr>
          <p:cNvSpPr>
            <a:spLocks noGrp="1"/>
          </p:cNvSpPr>
          <p:nvPr>
            <p:ph idx="1"/>
          </p:nvPr>
        </p:nvSpPr>
        <p:spPr/>
        <p:txBody>
          <a:bodyPr/>
          <a:lstStyle/>
          <a:p>
            <a:r>
              <a:rPr lang="en-US" dirty="0"/>
              <a:t>With UK              Orders for different countries                   Without UK</a:t>
            </a:r>
          </a:p>
        </p:txBody>
      </p:sp>
      <p:pic>
        <p:nvPicPr>
          <p:cNvPr id="5" name="Picture 4" descr="A picture containing chart&#10;&#10;Description automatically generated">
            <a:extLst>
              <a:ext uri="{FF2B5EF4-FFF2-40B4-BE49-F238E27FC236}">
                <a16:creationId xmlns:a16="http://schemas.microsoft.com/office/drawing/2014/main" id="{74FC4FE9-E3E5-499B-88D7-1C0C9E3E8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494" y="3296137"/>
            <a:ext cx="4606041" cy="3086531"/>
          </a:xfrm>
          <a:prstGeom prst="rect">
            <a:avLst/>
          </a:prstGeom>
        </p:spPr>
      </p:pic>
      <p:pic>
        <p:nvPicPr>
          <p:cNvPr id="7" name="Picture 6" descr="Chart&#10;&#10;Description automatically generated">
            <a:extLst>
              <a:ext uri="{FF2B5EF4-FFF2-40B4-BE49-F238E27FC236}">
                <a16:creationId xmlns:a16="http://schemas.microsoft.com/office/drawing/2014/main" id="{F06A6B7D-D0A6-4818-B2F0-777178C9C6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3924" y="3284009"/>
            <a:ext cx="4900534" cy="3067478"/>
          </a:xfrm>
          <a:prstGeom prst="rect">
            <a:avLst/>
          </a:prstGeom>
        </p:spPr>
      </p:pic>
    </p:spTree>
    <p:extLst>
      <p:ext uri="{BB962C8B-B14F-4D97-AF65-F5344CB8AC3E}">
        <p14:creationId xmlns:p14="http://schemas.microsoft.com/office/powerpoint/2010/main" val="474525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7BE8-4918-4E7B-AB8C-07B752C54B2B}"/>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0E81F0F9-50F8-462C-AFDE-80D6D8D2C078}"/>
              </a:ext>
            </a:extLst>
          </p:cNvPr>
          <p:cNvSpPr>
            <a:spLocks noGrp="1"/>
          </p:cNvSpPr>
          <p:nvPr>
            <p:ph idx="1"/>
          </p:nvPr>
        </p:nvSpPr>
        <p:spPr/>
        <p:txBody>
          <a:bodyPr/>
          <a:lstStyle/>
          <a:p>
            <a:r>
              <a:rPr lang="en-US" dirty="0"/>
              <a:t>With UK   Money spent by different Countries   Without UK</a:t>
            </a:r>
          </a:p>
        </p:txBody>
      </p:sp>
      <p:pic>
        <p:nvPicPr>
          <p:cNvPr id="5" name="Picture 4" descr="A picture containing chart&#10;&#10;Description automatically generated">
            <a:extLst>
              <a:ext uri="{FF2B5EF4-FFF2-40B4-BE49-F238E27FC236}">
                <a16:creationId xmlns:a16="http://schemas.microsoft.com/office/drawing/2014/main" id="{48DB7FF6-82F5-4F39-BC7D-A321A1058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6" y="3238979"/>
            <a:ext cx="5391253" cy="3200847"/>
          </a:xfrm>
          <a:prstGeom prst="rect">
            <a:avLst/>
          </a:prstGeom>
        </p:spPr>
      </p:pic>
      <p:pic>
        <p:nvPicPr>
          <p:cNvPr id="7" name="Picture 6" descr="Chart&#10;&#10;Description automatically generated">
            <a:extLst>
              <a:ext uri="{FF2B5EF4-FFF2-40B4-BE49-F238E27FC236}">
                <a16:creationId xmlns:a16="http://schemas.microsoft.com/office/drawing/2014/main" id="{CCE6FFD7-588D-4DB0-A6DC-EC9F87A44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476" y="3221432"/>
            <a:ext cx="5843165" cy="3258005"/>
          </a:xfrm>
          <a:prstGeom prst="rect">
            <a:avLst/>
          </a:prstGeom>
        </p:spPr>
      </p:pic>
    </p:spTree>
    <p:extLst>
      <p:ext uri="{BB962C8B-B14F-4D97-AF65-F5344CB8AC3E}">
        <p14:creationId xmlns:p14="http://schemas.microsoft.com/office/powerpoint/2010/main" val="2995139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ackground of blue mesh and nodes">
            <a:extLst>
              <a:ext uri="{FF2B5EF4-FFF2-40B4-BE49-F238E27FC236}">
                <a16:creationId xmlns:a16="http://schemas.microsoft.com/office/drawing/2014/main" id="{E061D1E3-2293-4234-9A6E-62059A393724}"/>
              </a:ext>
            </a:extLst>
          </p:cNvPr>
          <p:cNvPicPr>
            <a:picLocks noChangeAspect="1"/>
          </p:cNvPicPr>
          <p:nvPr/>
        </p:nvPicPr>
        <p:blipFill rotWithShape="1">
          <a:blip r:embed="rId2"/>
          <a:srcRect/>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C4B0AB-F5BC-4783-BD8C-B9D23D9FA844}"/>
              </a:ext>
            </a:extLst>
          </p:cNvPr>
          <p:cNvSpPr>
            <a:spLocks noGrp="1"/>
          </p:cNvSpPr>
          <p:nvPr>
            <p:ph type="title"/>
          </p:nvPr>
        </p:nvSpPr>
        <p:spPr>
          <a:xfrm>
            <a:off x="961644" y="4675366"/>
            <a:ext cx="10268712" cy="846223"/>
          </a:xfrm>
        </p:spPr>
        <p:txBody>
          <a:bodyPr vert="horz" lIns="91440" tIns="45720" rIns="91440" bIns="45720" rtlCol="0" anchor="b">
            <a:normAutofit/>
          </a:bodyPr>
          <a:lstStyle/>
          <a:p>
            <a:pPr algn="ctr"/>
            <a:r>
              <a:rPr lang="en-US" sz="5400">
                <a:solidFill>
                  <a:srgbClr val="FFFFFF"/>
                </a:solidFill>
              </a:rPr>
              <a:t>Modeling</a:t>
            </a:r>
          </a:p>
        </p:txBody>
      </p:sp>
    </p:spTree>
    <p:extLst>
      <p:ext uri="{BB962C8B-B14F-4D97-AF65-F5344CB8AC3E}">
        <p14:creationId xmlns:p14="http://schemas.microsoft.com/office/powerpoint/2010/main" val="1028894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44D490-1F76-4DE6-B61D-5B5A25CFFECF}"/>
              </a:ext>
            </a:extLst>
          </p:cNvPr>
          <p:cNvSpPr>
            <a:spLocks noGrp="1"/>
          </p:cNvSpPr>
          <p:nvPr>
            <p:ph type="title"/>
          </p:nvPr>
        </p:nvSpPr>
        <p:spPr>
          <a:xfrm>
            <a:off x="960120" y="317814"/>
            <a:ext cx="10268712" cy="1700784"/>
          </a:xfrm>
        </p:spPr>
        <p:txBody>
          <a:bodyPr>
            <a:normAutofit/>
          </a:bodyPr>
          <a:lstStyle/>
          <a:p>
            <a:r>
              <a:rPr lang="en-US" dirty="0"/>
              <a:t>Models</a:t>
            </a:r>
          </a:p>
        </p:txBody>
      </p:sp>
      <p:graphicFrame>
        <p:nvGraphicFramePr>
          <p:cNvPr id="5" name="Content Placeholder 2">
            <a:extLst>
              <a:ext uri="{FF2B5EF4-FFF2-40B4-BE49-F238E27FC236}">
                <a16:creationId xmlns:a16="http://schemas.microsoft.com/office/drawing/2014/main" id="{F286204D-9C20-4DAE-A698-F2E635156649}"/>
              </a:ext>
            </a:extLst>
          </p:cNvPr>
          <p:cNvGraphicFramePr>
            <a:graphicFrameLocks noGrp="1"/>
          </p:cNvGraphicFramePr>
          <p:nvPr>
            <p:ph idx="1"/>
            <p:extLst>
              <p:ext uri="{D42A27DB-BD31-4B8C-83A1-F6EECF244321}">
                <p14:modId xmlns:p14="http://schemas.microsoft.com/office/powerpoint/2010/main" val="520712706"/>
              </p:ext>
            </p:extLst>
          </p:nvPr>
        </p:nvGraphicFramePr>
        <p:xfrm>
          <a:off x="960438" y="2745545"/>
          <a:ext cx="10267950" cy="3364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1331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C3CB1C-785B-4F2D-9FD1-FC41ACD131AA}"/>
              </a:ext>
            </a:extLst>
          </p:cNvPr>
          <p:cNvSpPr>
            <a:spLocks noGrp="1"/>
          </p:cNvSpPr>
          <p:nvPr>
            <p:ph type="title"/>
          </p:nvPr>
        </p:nvSpPr>
        <p:spPr>
          <a:xfrm>
            <a:off x="960120" y="643467"/>
            <a:ext cx="3212593" cy="5571066"/>
          </a:xfrm>
        </p:spPr>
        <p:txBody>
          <a:bodyPr>
            <a:normAutofit/>
          </a:bodyPr>
          <a:lstStyle/>
          <a:p>
            <a:r>
              <a:rPr lang="en-US" sz="5600"/>
              <a:t>Contents</a:t>
            </a:r>
          </a:p>
        </p:txBody>
      </p:sp>
      <p:graphicFrame>
        <p:nvGraphicFramePr>
          <p:cNvPr id="5" name="Content Placeholder 2">
            <a:extLst>
              <a:ext uri="{FF2B5EF4-FFF2-40B4-BE49-F238E27FC236}">
                <a16:creationId xmlns:a16="http://schemas.microsoft.com/office/drawing/2014/main" id="{6EFB4987-40A9-4289-B4DE-867DCF901EEC}"/>
              </a:ext>
            </a:extLst>
          </p:cNvPr>
          <p:cNvGraphicFramePr>
            <a:graphicFrameLocks noGrp="1"/>
          </p:cNvGraphicFramePr>
          <p:nvPr>
            <p:ph idx="1"/>
            <p:extLst>
              <p:ext uri="{D42A27DB-BD31-4B8C-83A1-F6EECF244321}">
                <p14:modId xmlns:p14="http://schemas.microsoft.com/office/powerpoint/2010/main" val="146269138"/>
              </p:ext>
            </p:extLst>
          </p:nvPr>
        </p:nvGraphicFramePr>
        <p:xfrm>
          <a:off x="5411638" y="643467"/>
          <a:ext cx="5816750"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5149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5429E-DFEB-41B6-A0A7-21FDFC3F78CC}"/>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CA793EC9-A9BA-4261-804C-C04A6621F108}"/>
              </a:ext>
            </a:extLst>
          </p:cNvPr>
          <p:cNvSpPr>
            <a:spLocks noGrp="1"/>
          </p:cNvSpPr>
          <p:nvPr>
            <p:ph idx="1"/>
          </p:nvPr>
        </p:nvSpPr>
        <p:spPr/>
        <p:txBody>
          <a:bodyPr/>
          <a:lstStyle/>
          <a:p>
            <a:r>
              <a:rPr lang="en-US" dirty="0"/>
              <a:t>Linear regression model’s output.</a:t>
            </a:r>
          </a:p>
          <a:p>
            <a:r>
              <a:rPr lang="en-US" dirty="0"/>
              <a:t>Mean Squared Error: 329.623112</a:t>
            </a:r>
          </a:p>
          <a:p>
            <a:r>
              <a:rPr lang="en-US" dirty="0"/>
              <a:t>R Squared: -0.084346721</a:t>
            </a:r>
          </a:p>
          <a:p>
            <a:endParaRPr lang="en-US" dirty="0"/>
          </a:p>
          <a:p>
            <a:r>
              <a:rPr lang="en-US" dirty="0"/>
              <a:t> </a:t>
            </a:r>
          </a:p>
        </p:txBody>
      </p:sp>
      <p:pic>
        <p:nvPicPr>
          <p:cNvPr id="5" name="Picture 4" descr="Chart, scatter chart&#10;&#10;Description automatically generated">
            <a:extLst>
              <a:ext uri="{FF2B5EF4-FFF2-40B4-BE49-F238E27FC236}">
                <a16:creationId xmlns:a16="http://schemas.microsoft.com/office/drawing/2014/main" id="{36315E7C-5D0F-4464-B0E9-6280FD891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76" y="2587752"/>
            <a:ext cx="5602809" cy="3952434"/>
          </a:xfrm>
          <a:prstGeom prst="rect">
            <a:avLst/>
          </a:prstGeom>
        </p:spPr>
      </p:pic>
    </p:spTree>
    <p:extLst>
      <p:ext uri="{BB962C8B-B14F-4D97-AF65-F5344CB8AC3E}">
        <p14:creationId xmlns:p14="http://schemas.microsoft.com/office/powerpoint/2010/main" val="1076783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AA97-42A9-4A7D-8B5F-8415088F7FFA}"/>
              </a:ext>
            </a:extLst>
          </p:cNvPr>
          <p:cNvSpPr>
            <a:spLocks noGrp="1"/>
          </p:cNvSpPr>
          <p:nvPr>
            <p:ph type="title"/>
          </p:nvPr>
        </p:nvSpPr>
        <p:spPr/>
        <p:txBody>
          <a:bodyPr/>
          <a:lstStyle/>
          <a:p>
            <a:r>
              <a:rPr lang="en-US" dirty="0"/>
              <a:t>Random forest regressor</a:t>
            </a:r>
          </a:p>
        </p:txBody>
      </p:sp>
      <p:sp>
        <p:nvSpPr>
          <p:cNvPr id="3" name="Content Placeholder 2">
            <a:extLst>
              <a:ext uri="{FF2B5EF4-FFF2-40B4-BE49-F238E27FC236}">
                <a16:creationId xmlns:a16="http://schemas.microsoft.com/office/drawing/2014/main" id="{A24582F8-DA57-4B33-8634-D1A8BFBDA789}"/>
              </a:ext>
            </a:extLst>
          </p:cNvPr>
          <p:cNvSpPr>
            <a:spLocks noGrp="1"/>
          </p:cNvSpPr>
          <p:nvPr>
            <p:ph idx="1"/>
          </p:nvPr>
        </p:nvSpPr>
        <p:spPr/>
        <p:txBody>
          <a:bodyPr/>
          <a:lstStyle/>
          <a:p>
            <a:r>
              <a:rPr lang="en-US" dirty="0"/>
              <a:t>Random forest model output.</a:t>
            </a:r>
          </a:p>
          <a:p>
            <a:endParaRPr lang="en-US" dirty="0"/>
          </a:p>
          <a:p>
            <a:r>
              <a:rPr lang="en-US" dirty="0"/>
              <a:t>Mean Squared Error: 329.62311233205</a:t>
            </a:r>
          </a:p>
          <a:p>
            <a:r>
              <a:rPr lang="en-US" dirty="0"/>
              <a:t>R squared: -0.08434672177180</a:t>
            </a:r>
          </a:p>
        </p:txBody>
      </p:sp>
    </p:spTree>
    <p:extLst>
      <p:ext uri="{BB962C8B-B14F-4D97-AF65-F5344CB8AC3E}">
        <p14:creationId xmlns:p14="http://schemas.microsoft.com/office/powerpoint/2010/main" val="3629877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68AB55-9167-419A-87B2-3B69C2A01AFE}"/>
              </a:ext>
            </a:extLst>
          </p:cNvPr>
          <p:cNvSpPr>
            <a:spLocks noGrp="1"/>
          </p:cNvSpPr>
          <p:nvPr>
            <p:ph type="title"/>
          </p:nvPr>
        </p:nvSpPr>
        <p:spPr>
          <a:xfrm>
            <a:off x="960120" y="317814"/>
            <a:ext cx="10268712" cy="1700784"/>
          </a:xfrm>
        </p:spPr>
        <p:txBody>
          <a:bodyPr>
            <a:normAutofit/>
          </a:bodyPr>
          <a:lstStyle/>
          <a:p>
            <a:r>
              <a:rPr lang="en-US" dirty="0"/>
              <a:t>Arima</a:t>
            </a:r>
          </a:p>
        </p:txBody>
      </p:sp>
      <p:pic>
        <p:nvPicPr>
          <p:cNvPr id="5" name="Picture 4" descr="Chart, bar chart, line chart&#10;&#10;Description automatically generated">
            <a:extLst>
              <a:ext uri="{FF2B5EF4-FFF2-40B4-BE49-F238E27FC236}">
                <a16:creationId xmlns:a16="http://schemas.microsoft.com/office/drawing/2014/main" id="{7B065268-96D6-498A-8459-07E795ED00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597" y="3293690"/>
            <a:ext cx="3694176" cy="2391545"/>
          </a:xfrm>
          <a:prstGeom prst="rect">
            <a:avLst/>
          </a:prstGeom>
        </p:spPr>
      </p:pic>
      <p:sp>
        <p:nvSpPr>
          <p:cNvPr id="3" name="Content Placeholder 2">
            <a:extLst>
              <a:ext uri="{FF2B5EF4-FFF2-40B4-BE49-F238E27FC236}">
                <a16:creationId xmlns:a16="http://schemas.microsoft.com/office/drawing/2014/main" id="{9EA24EF1-6471-4956-A74D-7AB414A47275}"/>
              </a:ext>
            </a:extLst>
          </p:cNvPr>
          <p:cNvSpPr>
            <a:spLocks noGrp="1"/>
          </p:cNvSpPr>
          <p:nvPr>
            <p:ph idx="1"/>
          </p:nvPr>
        </p:nvSpPr>
        <p:spPr>
          <a:xfrm>
            <a:off x="5296240" y="2835776"/>
            <a:ext cx="5932591" cy="3274183"/>
          </a:xfrm>
        </p:spPr>
        <p:txBody>
          <a:bodyPr anchor="ctr">
            <a:normAutofit/>
          </a:bodyPr>
          <a:lstStyle/>
          <a:p>
            <a:r>
              <a:rPr lang="en-US" dirty="0"/>
              <a:t>Arima model output.</a:t>
            </a:r>
          </a:p>
          <a:p>
            <a:endParaRPr lang="en-US" dirty="0"/>
          </a:p>
          <a:p>
            <a:r>
              <a:rPr lang="en-US" dirty="0"/>
              <a:t>R squared: -0.19728854830</a:t>
            </a:r>
          </a:p>
        </p:txBody>
      </p:sp>
    </p:spTree>
    <p:extLst>
      <p:ext uri="{BB962C8B-B14F-4D97-AF65-F5344CB8AC3E}">
        <p14:creationId xmlns:p14="http://schemas.microsoft.com/office/powerpoint/2010/main" val="3246181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1CD11-27D3-4821-8D59-EE1B5BFCE783}"/>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E3EE2631-2533-4D2A-BF43-991B7A88B03F}"/>
              </a:ext>
            </a:extLst>
          </p:cNvPr>
          <p:cNvSpPr>
            <a:spLocks noGrp="1"/>
          </p:cNvSpPr>
          <p:nvPr>
            <p:ph idx="1"/>
          </p:nvPr>
        </p:nvSpPr>
        <p:spPr/>
        <p:txBody>
          <a:bodyPr>
            <a:normAutofit fontScale="40000" lnSpcReduction="20000"/>
          </a:bodyPr>
          <a:lstStyle/>
          <a:p>
            <a:pPr marL="514350" indent="-514350">
              <a:buFont typeface="+mj-lt"/>
              <a:buAutoNum type="arabicPeriod"/>
            </a:pPr>
            <a:r>
              <a:rPr lang="en-US" dirty="0">
                <a:latin typeface="+mj-lt"/>
              </a:rPr>
              <a:t>The customer with the highest number of orders comes from the United Kingdom (UK) </a:t>
            </a:r>
          </a:p>
          <a:p>
            <a:pPr marL="514350" indent="-514350">
              <a:buFont typeface="+mj-lt"/>
              <a:buAutoNum type="arabicPeriod"/>
            </a:pPr>
            <a:r>
              <a:rPr lang="en-US" b="0" i="0" dirty="0">
                <a:solidFill>
                  <a:srgbClr val="000000"/>
                </a:solidFill>
                <a:effectLst/>
                <a:latin typeface="+mj-lt"/>
              </a:rPr>
              <a:t>The customer with the highest money spent on purchases comes from Netherlands</a:t>
            </a:r>
          </a:p>
          <a:p>
            <a:pPr marL="514350" indent="-514350">
              <a:buFont typeface="+mj-lt"/>
              <a:buAutoNum type="arabicPeriod"/>
            </a:pPr>
            <a:r>
              <a:rPr lang="en-US" dirty="0">
                <a:solidFill>
                  <a:srgbClr val="000000"/>
                </a:solidFill>
                <a:latin typeface="+mj-lt"/>
              </a:rPr>
              <a:t>TOP 5 </a:t>
            </a:r>
            <a:r>
              <a:rPr lang="en-US" sz="2500" dirty="0">
                <a:solidFill>
                  <a:srgbClr val="000000"/>
                </a:solidFill>
                <a:latin typeface="+mj-lt"/>
              </a:rPr>
              <a:t>countries</a:t>
            </a:r>
            <a:r>
              <a:rPr lang="en-US" dirty="0">
                <a:solidFill>
                  <a:srgbClr val="000000"/>
                </a:solidFill>
                <a:latin typeface="+mj-lt"/>
              </a:rPr>
              <a:t> (including UK) that place the highest number of orders are as follow → United Kingdom, Germany, France, Ireland (EIRE), Spain</a:t>
            </a:r>
          </a:p>
          <a:p>
            <a:pPr marL="457200" indent="-457200" algn="l">
              <a:buFont typeface="+mj-lt"/>
              <a:buAutoNum type="arabicPeriod"/>
            </a:pPr>
            <a:r>
              <a:rPr lang="en-US" sz="2500" dirty="0">
                <a:solidFill>
                  <a:srgbClr val="000000"/>
                </a:solidFill>
                <a:latin typeface="+mj-lt"/>
              </a:rPr>
              <a:t> As the company receives the highest number of orders from customers in the UK (since it is a UK-based company), customers in the UK spend the most on their purchases. Therefore, the TOP 5 countries (including UK) that spend the most money on purchases are as follow → United Kingdom, Netherlands, Ireland (EIRE), Germany, France</a:t>
            </a:r>
          </a:p>
          <a:p>
            <a:pPr marL="457200" indent="-457200" algn="l">
              <a:buFont typeface="+mj-lt"/>
              <a:buAutoNum type="arabicPeriod"/>
            </a:pPr>
            <a:r>
              <a:rPr lang="en-US" sz="2500" dirty="0">
                <a:solidFill>
                  <a:srgbClr val="000000"/>
                </a:solidFill>
                <a:latin typeface="+mj-lt"/>
              </a:rPr>
              <a:t>November 2011 has the highest sales. The month with the lowest sales is undetermined as the dataset consists of transactions until 9th December 2011 in December</a:t>
            </a:r>
          </a:p>
          <a:p>
            <a:pPr marL="457200" indent="-457200" algn="l">
              <a:buFont typeface="+mj-lt"/>
              <a:buAutoNum type="arabicPeriod"/>
            </a:pPr>
            <a:r>
              <a:rPr lang="en-US" sz="2500" dirty="0">
                <a:solidFill>
                  <a:srgbClr val="000000"/>
                </a:solidFill>
                <a:latin typeface="+mj-lt"/>
              </a:rPr>
              <a:t>There are no transactions on Saturday between 1st Dec 2010 — 9th Dec 2011</a:t>
            </a:r>
          </a:p>
          <a:p>
            <a:pPr marL="457200" indent="-457200" algn="l">
              <a:buFont typeface="+mj-lt"/>
              <a:buAutoNum type="arabicPeriod"/>
            </a:pPr>
            <a:r>
              <a:rPr lang="en-US" sz="2500" dirty="0">
                <a:solidFill>
                  <a:srgbClr val="000000"/>
                </a:solidFill>
                <a:latin typeface="+mj-lt"/>
              </a:rPr>
              <a:t>The number of orders received by the company tends to increases from Monday to Thursday and decrease afterward</a:t>
            </a:r>
          </a:p>
          <a:p>
            <a:pPr marL="457200" indent="-457200" algn="l">
              <a:buFont typeface="+mj-lt"/>
              <a:buAutoNum type="arabicPeriod"/>
            </a:pPr>
            <a:r>
              <a:rPr lang="en-US" sz="2500" dirty="0">
                <a:solidFill>
                  <a:srgbClr val="000000"/>
                </a:solidFill>
                <a:latin typeface="+mj-lt"/>
              </a:rPr>
              <a:t>The company receives the highest number of orders at 12:00pm. Possibly most customers made purchases during lunch hour between 12:00pm — 2:00pm</a:t>
            </a:r>
          </a:p>
          <a:p>
            <a:pPr marL="457200" indent="-457200" algn="l">
              <a:buFont typeface="+mj-lt"/>
              <a:buAutoNum type="arabicPeriod"/>
            </a:pPr>
            <a:r>
              <a:rPr lang="en-US" sz="2500" dirty="0">
                <a:solidFill>
                  <a:srgbClr val="000000"/>
                </a:solidFill>
                <a:latin typeface="+mj-lt"/>
              </a:rPr>
              <a:t>The company tends to give out FREE items for purchases occasionally each month (Except June 2011). However, it is not clear what factors contribute to giving out the FREE items to the particular customers</a:t>
            </a:r>
          </a:p>
          <a:p>
            <a:pPr marL="514350" indent="-514350">
              <a:buFont typeface="+mj-lt"/>
              <a:buAutoNum type="arabicPeriod"/>
            </a:pPr>
            <a:endParaRPr lang="en-US" dirty="0">
              <a:solidFill>
                <a:srgbClr val="000000"/>
              </a:solidFill>
              <a:latin typeface="+mj-lt"/>
            </a:endParaRPr>
          </a:p>
        </p:txBody>
      </p:sp>
    </p:spTree>
    <p:extLst>
      <p:ext uri="{BB962C8B-B14F-4D97-AF65-F5344CB8AC3E}">
        <p14:creationId xmlns:p14="http://schemas.microsoft.com/office/powerpoint/2010/main" val="379070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AB2BC8-13C4-4191-B4E9-4DCA65D38294}"/>
              </a:ext>
            </a:extLst>
          </p:cNvPr>
          <p:cNvSpPr>
            <a:spLocks noGrp="1"/>
          </p:cNvSpPr>
          <p:nvPr>
            <p:ph type="title"/>
          </p:nvPr>
        </p:nvSpPr>
        <p:spPr>
          <a:xfrm>
            <a:off x="960120" y="643467"/>
            <a:ext cx="4628638" cy="5571066"/>
          </a:xfrm>
        </p:spPr>
        <p:txBody>
          <a:bodyPr>
            <a:normAutofit/>
          </a:bodyPr>
          <a:lstStyle/>
          <a:p>
            <a:r>
              <a:rPr lang="en-US" sz="6100"/>
              <a:t>Conclusion</a:t>
            </a:r>
          </a:p>
        </p:txBody>
      </p:sp>
      <p:sp>
        <p:nvSpPr>
          <p:cNvPr id="3" name="Content Placeholder 2">
            <a:extLst>
              <a:ext uri="{FF2B5EF4-FFF2-40B4-BE49-F238E27FC236}">
                <a16:creationId xmlns:a16="http://schemas.microsoft.com/office/drawing/2014/main" id="{07545FE3-8556-4815-AA87-E28232BE72D3}"/>
              </a:ext>
            </a:extLst>
          </p:cNvPr>
          <p:cNvSpPr>
            <a:spLocks noGrp="1"/>
          </p:cNvSpPr>
          <p:nvPr>
            <p:ph idx="1"/>
          </p:nvPr>
        </p:nvSpPr>
        <p:spPr>
          <a:xfrm>
            <a:off x="6575296" y="643467"/>
            <a:ext cx="4653536" cy="5571066"/>
          </a:xfrm>
        </p:spPr>
        <p:txBody>
          <a:bodyPr anchor="ctr">
            <a:normAutofit/>
          </a:bodyPr>
          <a:lstStyle/>
          <a:p>
            <a:pPr marL="0" marR="0">
              <a:lnSpc>
                <a:spcPct val="91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Based on performance, </a:t>
            </a:r>
            <a:r>
              <a:rPr lang="en-US" dirty="0" err="1">
                <a:effectLst/>
                <a:latin typeface="Calibri" panose="020F0502020204030204" pitchFamily="34" charset="0"/>
                <a:ea typeface="Calibri" panose="020F0502020204030204" pitchFamily="34" charset="0"/>
                <a:cs typeface="Times New Roman" panose="02020603050405020304" pitchFamily="18" charset="0"/>
              </a:rPr>
              <a:t>LinearRegression</a:t>
            </a:r>
            <a:r>
              <a:rPr lang="en-US" dirty="0">
                <a:effectLst/>
                <a:latin typeface="Calibri" panose="020F0502020204030204" pitchFamily="34" charset="0"/>
                <a:ea typeface="Calibri" panose="020F0502020204030204" pitchFamily="34" charset="0"/>
                <a:cs typeface="Times New Roman" panose="02020603050405020304" pitchFamily="18" charset="0"/>
              </a:rPr>
              <a:t>, Arima, and </a:t>
            </a:r>
            <a:r>
              <a:rPr lang="en-US" dirty="0" err="1">
                <a:effectLst/>
                <a:latin typeface="Calibri" panose="020F0502020204030204" pitchFamily="34" charset="0"/>
                <a:ea typeface="Calibri" panose="020F0502020204030204" pitchFamily="34" charset="0"/>
                <a:cs typeface="Times New Roman" panose="02020603050405020304" pitchFamily="18" charset="0"/>
              </a:rPr>
              <a:t>RandomForest</a:t>
            </a:r>
            <a:r>
              <a:rPr lang="en-US" dirty="0">
                <a:effectLst/>
                <a:latin typeface="Calibri" panose="020F0502020204030204" pitchFamily="34" charset="0"/>
                <a:ea typeface="Calibri" panose="020F0502020204030204" pitchFamily="34" charset="0"/>
                <a:cs typeface="Times New Roman" panose="02020603050405020304" pitchFamily="18" charset="0"/>
              </a:rPr>
              <a:t> models perform not well. The biggest reason is features are doesn’t have any effect on the total sales except for the quantity. The next step is to focus on the customers and countries more. Which country can buy more products and work on customers are in the middle of the pack and bring them up to top buyers. Also, investigate more on why there are many cancellations</a:t>
            </a:r>
          </a:p>
        </p:txBody>
      </p:sp>
    </p:spTree>
    <p:extLst>
      <p:ext uri="{BB962C8B-B14F-4D97-AF65-F5344CB8AC3E}">
        <p14:creationId xmlns:p14="http://schemas.microsoft.com/office/powerpoint/2010/main" val="2356325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8A92E2-AEE0-4AB3-8D44-5D8B3C5FB842}"/>
              </a:ext>
            </a:extLst>
          </p:cNvPr>
          <p:cNvSpPr>
            <a:spLocks noGrp="1"/>
          </p:cNvSpPr>
          <p:nvPr>
            <p:ph type="title"/>
          </p:nvPr>
        </p:nvSpPr>
        <p:spPr>
          <a:xfrm>
            <a:off x="960438" y="317499"/>
            <a:ext cx="4500737" cy="2095501"/>
          </a:xfrm>
        </p:spPr>
        <p:txBody>
          <a:bodyPr>
            <a:normAutofit/>
          </a:bodyPr>
          <a:lstStyle/>
          <a:p>
            <a:r>
              <a:rPr lang="en-US" sz="5600">
                <a:solidFill>
                  <a:schemeClr val="tx1"/>
                </a:solidFill>
              </a:rPr>
              <a:t>Introduction	</a:t>
            </a:r>
          </a:p>
        </p:txBody>
      </p:sp>
      <p:sp>
        <p:nvSpPr>
          <p:cNvPr id="3" name="Content Placeholder 2">
            <a:extLst>
              <a:ext uri="{FF2B5EF4-FFF2-40B4-BE49-F238E27FC236}">
                <a16:creationId xmlns:a16="http://schemas.microsoft.com/office/drawing/2014/main" id="{3981F050-5A56-4DF7-A9D3-CFE5EF65BF8F}"/>
              </a:ext>
            </a:extLst>
          </p:cNvPr>
          <p:cNvSpPr>
            <a:spLocks noGrp="1"/>
          </p:cNvSpPr>
          <p:nvPr>
            <p:ph idx="1"/>
          </p:nvPr>
        </p:nvSpPr>
        <p:spPr>
          <a:xfrm>
            <a:off x="960438" y="2587625"/>
            <a:ext cx="4500737" cy="3594100"/>
          </a:xfrm>
        </p:spPr>
        <p:txBody>
          <a:bodyPr anchor="t">
            <a:normAutofit/>
          </a:bodyPr>
          <a:lstStyle/>
          <a:p>
            <a:pPr>
              <a:lnSpc>
                <a:spcPct val="91000"/>
              </a:lnSpc>
            </a:pPr>
            <a:r>
              <a:rPr lang="en-US" sz="2000" dirty="0">
                <a:effectLst/>
                <a:latin typeface="Helvetica" panose="020B0604020202020204" pitchFamily="34" charset="0"/>
                <a:ea typeface="Calibri" panose="020F0502020204030204" pitchFamily="34" charset="0"/>
                <a:cs typeface="Times New Roman" panose="02020603050405020304" pitchFamily="18" charset="0"/>
              </a:rPr>
              <a:t>The project aims to extract insights with business value for an online retailer using Jupiter Notebook and </a:t>
            </a:r>
            <a:r>
              <a:rPr lang="en-US" sz="2000" dirty="0" err="1">
                <a:effectLst/>
                <a:latin typeface="Helvetica" panose="020B0604020202020204" pitchFamily="34" charset="0"/>
                <a:ea typeface="Calibri" panose="020F0502020204030204" pitchFamily="34" charset="0"/>
                <a:cs typeface="Times New Roman" panose="02020603050405020304" pitchFamily="18" charset="0"/>
              </a:rPr>
              <a:t>Sklearn</a:t>
            </a:r>
            <a:r>
              <a:rPr lang="en-US" sz="2000" dirty="0">
                <a:effectLst/>
                <a:latin typeface="Helvetica" panose="020B0604020202020204" pitchFamily="34" charset="0"/>
                <a:ea typeface="Calibri" panose="020F0502020204030204" pitchFamily="34" charset="0"/>
                <a:cs typeface="Times New Roman" panose="02020603050405020304" pitchFamily="18" charset="0"/>
              </a:rPr>
              <a:t> libra</a:t>
            </a:r>
            <a:r>
              <a:rPr lang="en-US" sz="2000" dirty="0">
                <a:latin typeface="Helvetica" panose="020B0604020202020204" pitchFamily="34" charset="0"/>
                <a:ea typeface="Calibri" panose="020F0502020204030204" pitchFamily="34" charset="0"/>
                <a:cs typeface="Times New Roman" panose="02020603050405020304" pitchFamily="18" charset="0"/>
              </a:rPr>
              <a:t>ry. </a:t>
            </a:r>
            <a:r>
              <a:rPr lang="en-US" sz="2000" dirty="0">
                <a:effectLst/>
                <a:latin typeface="Helvetica" panose="020B0604020202020204" pitchFamily="34" charset="0"/>
                <a:ea typeface="Calibri" panose="020F0502020204030204" pitchFamily="34" charset="0"/>
                <a:cs typeface="Times New Roman" panose="02020603050405020304" pitchFamily="18" charset="0"/>
              </a:rPr>
              <a:t>A large part of the analysis consists of data cleaning and fundamental exploratory analysis, as usually is the case with data science projects. After those basic steps, I employ machine learning algorithms to predict the total sales of the company.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1000"/>
              </a:lnSpc>
            </a:pPr>
            <a:endParaRPr lang="en-US" sz="2000" dirty="0"/>
          </a:p>
        </p:txBody>
      </p:sp>
      <p:pic>
        <p:nvPicPr>
          <p:cNvPr id="5" name="Picture 4" descr="Graph on document with pen">
            <a:extLst>
              <a:ext uri="{FF2B5EF4-FFF2-40B4-BE49-F238E27FC236}">
                <a16:creationId xmlns:a16="http://schemas.microsoft.com/office/drawing/2014/main" id="{40A56095-F4A6-4A7B-91C6-EF5FEBD98E8B}"/>
              </a:ext>
            </a:extLst>
          </p:cNvPr>
          <p:cNvPicPr>
            <a:picLocks noChangeAspect="1"/>
          </p:cNvPicPr>
          <p:nvPr/>
        </p:nvPicPr>
        <p:blipFill rotWithShape="1">
          <a:blip r:embed="rId2"/>
          <a:srcRect l="27187" r="13464" b="-1"/>
          <a:stretch/>
        </p:blipFill>
        <p:spPr>
          <a:xfrm>
            <a:off x="6094474" y="10"/>
            <a:ext cx="6097526" cy="6857990"/>
          </a:xfrm>
          <a:prstGeom prst="rect">
            <a:avLst/>
          </a:prstGeom>
        </p:spPr>
      </p:pic>
    </p:spTree>
    <p:extLst>
      <p:ext uri="{BB962C8B-B14F-4D97-AF65-F5344CB8AC3E}">
        <p14:creationId xmlns:p14="http://schemas.microsoft.com/office/powerpoint/2010/main" val="407937452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288396-29B4-4279-A90B-211E455894FE}"/>
              </a:ext>
            </a:extLst>
          </p:cNvPr>
          <p:cNvSpPr>
            <a:spLocks noGrp="1"/>
          </p:cNvSpPr>
          <p:nvPr>
            <p:ph type="title"/>
          </p:nvPr>
        </p:nvSpPr>
        <p:spPr>
          <a:xfrm>
            <a:off x="960120" y="643467"/>
            <a:ext cx="4628638" cy="5571066"/>
          </a:xfrm>
        </p:spPr>
        <p:txBody>
          <a:bodyPr>
            <a:normAutofit/>
          </a:bodyPr>
          <a:lstStyle/>
          <a:p>
            <a:r>
              <a:rPr lang="en-US" dirty="0"/>
              <a:t>Who might care?</a:t>
            </a:r>
          </a:p>
        </p:txBody>
      </p:sp>
      <p:sp>
        <p:nvSpPr>
          <p:cNvPr id="3" name="Content Placeholder 2">
            <a:extLst>
              <a:ext uri="{FF2B5EF4-FFF2-40B4-BE49-F238E27FC236}">
                <a16:creationId xmlns:a16="http://schemas.microsoft.com/office/drawing/2014/main" id="{DC368756-ADC0-453D-8294-3449994DA740}"/>
              </a:ext>
            </a:extLst>
          </p:cNvPr>
          <p:cNvSpPr>
            <a:spLocks noGrp="1"/>
          </p:cNvSpPr>
          <p:nvPr>
            <p:ph idx="1"/>
          </p:nvPr>
        </p:nvSpPr>
        <p:spPr>
          <a:xfrm>
            <a:off x="6575296" y="643467"/>
            <a:ext cx="4653536" cy="5571066"/>
          </a:xfrm>
        </p:spPr>
        <p:txBody>
          <a:bodyPr anchor="ctr">
            <a:normAutofit/>
          </a:bodyPr>
          <a:lstStyle/>
          <a:p>
            <a:pPr marR="0" lvl="0" fontAlgn="base">
              <a:spcBef>
                <a:spcPts val="300"/>
              </a:spcBef>
              <a:spcAft>
                <a:spcPts val="1200"/>
              </a:spcAft>
              <a:buSzPts val="1000"/>
              <a:tabLst>
                <a:tab pos="457200" algn="l"/>
              </a:tabLst>
            </a:pPr>
            <a:endParaRPr lang="en-US" dirty="0">
              <a:effectLst/>
              <a:latin typeface="Times New Roman" panose="02020603050405020304" pitchFamily="18" charset="0"/>
              <a:ea typeface="Times New Roman" panose="02020603050405020304" pitchFamily="18" charset="0"/>
            </a:endParaRPr>
          </a:p>
          <a:p>
            <a:pPr marR="0" lvl="0" fontAlgn="base">
              <a:spcBef>
                <a:spcPts val="300"/>
              </a:spcBef>
              <a:spcAft>
                <a:spcPts val="1200"/>
              </a:spcAft>
              <a:buSzPts val="1000"/>
              <a:tabLst>
                <a:tab pos="457200" algn="l"/>
              </a:tabLst>
            </a:pPr>
            <a:r>
              <a:rPr lang="en-US" dirty="0">
                <a:effectLst/>
                <a:latin typeface="Times New Roman" panose="02020603050405020304" pitchFamily="18" charset="0"/>
                <a:ea typeface="Times New Roman" panose="02020603050405020304" pitchFamily="18" charset="0"/>
              </a:rPr>
              <a:t>It is helpful for sellers because it tells you what features of the item matter for the sale price. Sometimes certain features don't cost too much but can be a game-changer in the negotiation and bring much more profit than its cost.</a:t>
            </a:r>
          </a:p>
          <a:p>
            <a:endParaRPr lang="en-US" dirty="0"/>
          </a:p>
        </p:txBody>
      </p:sp>
    </p:spTree>
    <p:extLst>
      <p:ext uri="{BB962C8B-B14F-4D97-AF65-F5344CB8AC3E}">
        <p14:creationId xmlns:p14="http://schemas.microsoft.com/office/powerpoint/2010/main" val="3872989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38588-BC7C-4C55-960A-7DBFE95CE68C}"/>
              </a:ext>
            </a:extLst>
          </p:cNvPr>
          <p:cNvSpPr>
            <a:spLocks noGrp="1"/>
          </p:cNvSpPr>
          <p:nvPr>
            <p:ph type="title"/>
          </p:nvPr>
        </p:nvSpPr>
        <p:spPr>
          <a:xfrm>
            <a:off x="960120" y="643467"/>
            <a:ext cx="3212593" cy="5571066"/>
          </a:xfrm>
        </p:spPr>
        <p:txBody>
          <a:bodyPr>
            <a:normAutofit/>
          </a:bodyPr>
          <a:lstStyle/>
          <a:p>
            <a:r>
              <a:rPr lang="en-US" dirty="0"/>
              <a:t>Context of data</a:t>
            </a:r>
          </a:p>
        </p:txBody>
      </p:sp>
      <p:sp>
        <p:nvSpPr>
          <p:cNvPr id="3" name="Content Placeholder 2">
            <a:extLst>
              <a:ext uri="{FF2B5EF4-FFF2-40B4-BE49-F238E27FC236}">
                <a16:creationId xmlns:a16="http://schemas.microsoft.com/office/drawing/2014/main" id="{2441CE2B-C458-46E7-A8BD-2C74F69AA527}"/>
              </a:ext>
            </a:extLst>
          </p:cNvPr>
          <p:cNvSpPr>
            <a:spLocks noGrp="1"/>
          </p:cNvSpPr>
          <p:nvPr>
            <p:ph idx="1"/>
          </p:nvPr>
        </p:nvSpPr>
        <p:spPr>
          <a:xfrm>
            <a:off x="5302336" y="643467"/>
            <a:ext cx="5926496" cy="5571066"/>
          </a:xfrm>
        </p:spPr>
        <p:txBody>
          <a:bodyPr anchor="ctr">
            <a:normAutofit/>
          </a:bodyPr>
          <a:lstStyle/>
          <a:p>
            <a:pPr marL="0" marR="0">
              <a:lnSpc>
                <a:spcPct val="107000"/>
              </a:lnSpc>
              <a:spcBef>
                <a:spcPts val="0"/>
              </a:spcBef>
              <a:spcAft>
                <a:spcPts val="0"/>
              </a:spcAf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The dataset consists of transactional data with customers in different countries who make purchases from an online retail company based in the UK that sells unique all-occasion gifts.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Company: the UK based and registered non-store online retail</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Products for selling: Mainly all occasion gifts</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Customers: Most are wholesalers around the world</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Helvetica" panose="020B0604020202020204" pitchFamily="34" charset="0"/>
                <a:ea typeface="Times New Roman" panose="02020603050405020304" pitchFamily="18" charset="0"/>
              </a:rPr>
              <a:t>Transactions Period: 12/1/2010 to 12/9/2011</a:t>
            </a:r>
            <a:endParaRPr lang="en-US" sz="2400" dirty="0"/>
          </a:p>
        </p:txBody>
      </p:sp>
    </p:spTree>
    <p:extLst>
      <p:ext uri="{BB962C8B-B14F-4D97-AF65-F5344CB8AC3E}">
        <p14:creationId xmlns:p14="http://schemas.microsoft.com/office/powerpoint/2010/main" val="4225634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94B605-9CD1-45B7-9ED8-8DD841CAB59A}"/>
              </a:ext>
            </a:extLst>
          </p:cNvPr>
          <p:cNvSpPr>
            <a:spLocks noGrp="1"/>
          </p:cNvSpPr>
          <p:nvPr>
            <p:ph type="title"/>
          </p:nvPr>
        </p:nvSpPr>
        <p:spPr>
          <a:xfrm>
            <a:off x="960120" y="643467"/>
            <a:ext cx="4628638" cy="5571066"/>
          </a:xfrm>
        </p:spPr>
        <p:txBody>
          <a:bodyPr>
            <a:normAutofit/>
          </a:bodyPr>
          <a:lstStyle/>
          <a:p>
            <a:r>
              <a:rPr lang="en-US" dirty="0"/>
              <a:t>Data wrangling</a:t>
            </a:r>
          </a:p>
        </p:txBody>
      </p:sp>
      <p:sp>
        <p:nvSpPr>
          <p:cNvPr id="20" name="Content Placeholder 5">
            <a:extLst>
              <a:ext uri="{FF2B5EF4-FFF2-40B4-BE49-F238E27FC236}">
                <a16:creationId xmlns:a16="http://schemas.microsoft.com/office/drawing/2014/main" id="{8630CF74-37CF-4EF1-A0D2-2009FDABA8D5}"/>
              </a:ext>
            </a:extLst>
          </p:cNvPr>
          <p:cNvSpPr>
            <a:spLocks noGrp="1"/>
          </p:cNvSpPr>
          <p:nvPr>
            <p:ph idx="1"/>
          </p:nvPr>
        </p:nvSpPr>
        <p:spPr>
          <a:xfrm>
            <a:off x="6575296" y="643467"/>
            <a:ext cx="4653536" cy="5571066"/>
          </a:xfrm>
        </p:spPr>
        <p:txBody>
          <a:bodyPr anchor="ctr">
            <a:normAutofit/>
          </a:bodyPr>
          <a:lstStyle/>
          <a:p>
            <a:pPr>
              <a:lnSpc>
                <a:spcPct val="91000"/>
              </a:lnSpc>
            </a:pPr>
            <a:r>
              <a:rPr lang="en-US" sz="2000" b="0" i="0" dirty="0">
                <a:effectLst/>
                <a:latin typeface="Helvetica Neue"/>
              </a:rPr>
              <a:t>Understanding each variable means:</a:t>
            </a:r>
          </a:p>
          <a:p>
            <a:pPr>
              <a:lnSpc>
                <a:spcPct val="91000"/>
              </a:lnSpc>
              <a:buFont typeface="Arial" panose="020B0604020202020204" pitchFamily="34" charset="0"/>
              <a:buChar char="•"/>
            </a:pPr>
            <a:r>
              <a:rPr lang="en-US" sz="2000" b="0" i="0" dirty="0" err="1">
                <a:effectLst/>
                <a:latin typeface="Helvetica Neue"/>
              </a:rPr>
              <a:t>InvoiceNo</a:t>
            </a:r>
            <a:r>
              <a:rPr lang="en-US" sz="2000" b="0" i="0" dirty="0">
                <a:effectLst/>
                <a:latin typeface="Helvetica Neue"/>
              </a:rPr>
              <a:t>: A number assigned to each transaction</a:t>
            </a:r>
          </a:p>
          <a:p>
            <a:pPr>
              <a:lnSpc>
                <a:spcPct val="91000"/>
              </a:lnSpc>
              <a:buFont typeface="Arial" panose="020B0604020202020204" pitchFamily="34" charset="0"/>
              <a:buChar char="•"/>
            </a:pPr>
            <a:r>
              <a:rPr lang="en-US" sz="2000" b="0" i="0" dirty="0" err="1">
                <a:effectLst/>
                <a:latin typeface="Helvetica Neue"/>
              </a:rPr>
              <a:t>StockCode</a:t>
            </a:r>
            <a:r>
              <a:rPr lang="en-US" sz="2000" b="0" i="0" dirty="0">
                <a:effectLst/>
                <a:latin typeface="Helvetica Neue"/>
              </a:rPr>
              <a:t>: Product code</a:t>
            </a:r>
          </a:p>
          <a:p>
            <a:pPr>
              <a:lnSpc>
                <a:spcPct val="91000"/>
              </a:lnSpc>
              <a:buFont typeface="Arial" panose="020B0604020202020204" pitchFamily="34" charset="0"/>
              <a:buChar char="•"/>
            </a:pPr>
            <a:r>
              <a:rPr lang="en-US" sz="2000" b="0" i="0" dirty="0">
                <a:effectLst/>
                <a:latin typeface="Helvetica Neue"/>
              </a:rPr>
              <a:t>Description: Product name</a:t>
            </a:r>
          </a:p>
          <a:p>
            <a:pPr>
              <a:lnSpc>
                <a:spcPct val="91000"/>
              </a:lnSpc>
              <a:buFont typeface="Arial" panose="020B0604020202020204" pitchFamily="34" charset="0"/>
              <a:buChar char="•"/>
            </a:pPr>
            <a:r>
              <a:rPr lang="en-US" sz="2000" b="0" i="0" dirty="0">
                <a:effectLst/>
                <a:latin typeface="Helvetica Neue"/>
              </a:rPr>
              <a:t>Quantity: Number of products purchased for each transaction</a:t>
            </a:r>
          </a:p>
          <a:p>
            <a:pPr>
              <a:lnSpc>
                <a:spcPct val="91000"/>
              </a:lnSpc>
              <a:buFont typeface="Arial" panose="020B0604020202020204" pitchFamily="34" charset="0"/>
              <a:buChar char="•"/>
            </a:pPr>
            <a:r>
              <a:rPr lang="en-US" sz="2000" b="0" i="0" dirty="0">
                <a:effectLst/>
                <a:latin typeface="Helvetica Neue"/>
              </a:rPr>
              <a:t>Invoice date: Timestamp for each transaction</a:t>
            </a:r>
          </a:p>
          <a:p>
            <a:pPr>
              <a:lnSpc>
                <a:spcPct val="91000"/>
              </a:lnSpc>
              <a:buFont typeface="Arial" panose="020B0604020202020204" pitchFamily="34" charset="0"/>
              <a:buChar char="•"/>
            </a:pPr>
            <a:r>
              <a:rPr lang="en-US" sz="2000" b="0" i="0" dirty="0" err="1">
                <a:effectLst/>
                <a:latin typeface="Helvetica Neue"/>
              </a:rPr>
              <a:t>UnitPrice</a:t>
            </a:r>
            <a:r>
              <a:rPr lang="en-US" sz="2000" b="0" i="0" dirty="0">
                <a:effectLst/>
                <a:latin typeface="Helvetica Neue"/>
              </a:rPr>
              <a:t>: Product price per unit</a:t>
            </a:r>
          </a:p>
          <a:p>
            <a:pPr>
              <a:lnSpc>
                <a:spcPct val="91000"/>
              </a:lnSpc>
              <a:buFont typeface="Arial" panose="020B0604020202020204" pitchFamily="34" charset="0"/>
              <a:buChar char="•"/>
            </a:pPr>
            <a:r>
              <a:rPr lang="en-US" sz="2000" b="0" i="0" dirty="0" err="1">
                <a:effectLst/>
                <a:latin typeface="Helvetica Neue"/>
              </a:rPr>
              <a:t>CustomerID</a:t>
            </a:r>
            <a:r>
              <a:rPr lang="en-US" sz="2000" b="0" i="0" dirty="0">
                <a:effectLst/>
                <a:latin typeface="Helvetica Neue"/>
              </a:rPr>
              <a:t>: Unique identifier each customer</a:t>
            </a:r>
          </a:p>
          <a:p>
            <a:pPr>
              <a:lnSpc>
                <a:spcPct val="91000"/>
              </a:lnSpc>
              <a:buFont typeface="Arial" panose="020B0604020202020204" pitchFamily="34" charset="0"/>
              <a:buChar char="•"/>
            </a:pPr>
            <a:r>
              <a:rPr lang="en-US" sz="2000" b="0" i="0" dirty="0">
                <a:effectLst/>
                <a:latin typeface="Helvetica Neue"/>
              </a:rPr>
              <a:t>Country: Country name</a:t>
            </a:r>
          </a:p>
          <a:p>
            <a:pPr>
              <a:lnSpc>
                <a:spcPct val="91000"/>
              </a:lnSpc>
            </a:pPr>
            <a:endParaRPr lang="en-US" sz="2000" dirty="0"/>
          </a:p>
        </p:txBody>
      </p:sp>
    </p:spTree>
    <p:extLst>
      <p:ext uri="{BB962C8B-B14F-4D97-AF65-F5344CB8AC3E}">
        <p14:creationId xmlns:p14="http://schemas.microsoft.com/office/powerpoint/2010/main" val="4096467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27F54-9CAD-47BD-82A0-B3DE49ADFC32}"/>
              </a:ext>
            </a:extLst>
          </p:cNvPr>
          <p:cNvSpPr>
            <a:spLocks noGrp="1"/>
          </p:cNvSpPr>
          <p:nvPr>
            <p:ph type="title"/>
          </p:nvPr>
        </p:nvSpPr>
        <p:spPr/>
        <p:txBody>
          <a:bodyPr/>
          <a:lstStyle/>
          <a:p>
            <a:r>
              <a:rPr lang="en-US" dirty="0"/>
              <a:t>Data wrangling</a:t>
            </a:r>
          </a:p>
        </p:txBody>
      </p:sp>
      <p:sp>
        <p:nvSpPr>
          <p:cNvPr id="3" name="Content Placeholder 2">
            <a:extLst>
              <a:ext uri="{FF2B5EF4-FFF2-40B4-BE49-F238E27FC236}">
                <a16:creationId xmlns:a16="http://schemas.microsoft.com/office/drawing/2014/main" id="{7115D95E-9E29-463C-B2AA-3B497EB79502}"/>
              </a:ext>
            </a:extLst>
          </p:cNvPr>
          <p:cNvSpPr>
            <a:spLocks noGrp="1"/>
          </p:cNvSpPr>
          <p:nvPr>
            <p:ph idx="1"/>
          </p:nvPr>
        </p:nvSpPr>
        <p:spPr/>
        <p:txBody>
          <a:bodyPr/>
          <a:lstStyle/>
          <a:p>
            <a:r>
              <a:rPr lang="en-US" dirty="0"/>
              <a:t>Missing values</a:t>
            </a:r>
          </a:p>
          <a:p>
            <a:endParaRPr lang="en-US" dirty="0"/>
          </a:p>
          <a:p>
            <a:endParaRPr lang="en-US" dirty="0"/>
          </a:p>
          <a:p>
            <a:endParaRPr lang="en-US" dirty="0"/>
          </a:p>
          <a:p>
            <a:endParaRPr lang="en-US" dirty="0"/>
          </a:p>
          <a:p>
            <a:r>
              <a:rPr lang="en-US" dirty="0"/>
              <a:t>There are about 13600 missing values in our dataset</a:t>
            </a:r>
          </a:p>
          <a:p>
            <a:endParaRPr lang="en-US" dirty="0"/>
          </a:p>
        </p:txBody>
      </p:sp>
      <p:pic>
        <p:nvPicPr>
          <p:cNvPr id="9" name="Picture 8" descr="Text&#10;&#10;Description automatically generated">
            <a:extLst>
              <a:ext uri="{FF2B5EF4-FFF2-40B4-BE49-F238E27FC236}">
                <a16:creationId xmlns:a16="http://schemas.microsoft.com/office/drawing/2014/main" id="{925797C7-406A-4F72-A82A-04A45FAA90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5421" y="2946072"/>
            <a:ext cx="2947270" cy="2317906"/>
          </a:xfrm>
          <a:prstGeom prst="rect">
            <a:avLst/>
          </a:prstGeom>
        </p:spPr>
      </p:pic>
    </p:spTree>
    <p:extLst>
      <p:ext uri="{BB962C8B-B14F-4D97-AF65-F5344CB8AC3E}">
        <p14:creationId xmlns:p14="http://schemas.microsoft.com/office/powerpoint/2010/main" val="958156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6">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8">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4F03CB-8A69-4228-B338-85DE7737F698}"/>
              </a:ext>
            </a:extLst>
          </p:cNvPr>
          <p:cNvSpPr>
            <a:spLocks noGrp="1"/>
          </p:cNvSpPr>
          <p:nvPr>
            <p:ph type="title"/>
          </p:nvPr>
        </p:nvSpPr>
        <p:spPr>
          <a:xfrm>
            <a:off x="960120" y="317814"/>
            <a:ext cx="10268712" cy="1700784"/>
          </a:xfrm>
        </p:spPr>
        <p:txBody>
          <a:bodyPr>
            <a:normAutofit/>
          </a:bodyPr>
          <a:lstStyle/>
          <a:p>
            <a:r>
              <a:rPr lang="en-US"/>
              <a:t>Data wrangling</a:t>
            </a:r>
            <a:endParaRPr lang="en-US" dirty="0"/>
          </a:p>
        </p:txBody>
      </p:sp>
      <p:sp>
        <p:nvSpPr>
          <p:cNvPr id="15" name="Content Placeholder 2">
            <a:extLst>
              <a:ext uri="{FF2B5EF4-FFF2-40B4-BE49-F238E27FC236}">
                <a16:creationId xmlns:a16="http://schemas.microsoft.com/office/drawing/2014/main" id="{E254B46D-AEFC-4400-B20B-4FBD26D49776}"/>
              </a:ext>
            </a:extLst>
          </p:cNvPr>
          <p:cNvSpPr>
            <a:spLocks noGrp="1"/>
          </p:cNvSpPr>
          <p:nvPr>
            <p:ph idx="1"/>
          </p:nvPr>
        </p:nvSpPr>
        <p:spPr>
          <a:xfrm>
            <a:off x="960120" y="2784143"/>
            <a:ext cx="5782586" cy="3433031"/>
          </a:xfrm>
        </p:spPr>
        <p:txBody>
          <a:bodyPr anchor="t">
            <a:normAutofit/>
          </a:bodyPr>
          <a:lstStyle/>
          <a:p>
            <a:r>
              <a:rPr lang="en-US" dirty="0"/>
              <a:t>Descriptive statistics</a:t>
            </a:r>
          </a:p>
          <a:p>
            <a:r>
              <a:rPr lang="en-US" dirty="0"/>
              <a:t>There are two things are interesting. </a:t>
            </a:r>
          </a:p>
          <a:p>
            <a:pPr marL="514350" indent="-514350">
              <a:buFont typeface="+mj-lt"/>
              <a:buAutoNum type="arabicPeriod"/>
            </a:pPr>
            <a:r>
              <a:rPr lang="en-US" dirty="0"/>
              <a:t>Quantity has negative values</a:t>
            </a:r>
          </a:p>
          <a:p>
            <a:pPr marL="514350" indent="-514350">
              <a:buFont typeface="+mj-lt"/>
              <a:buAutoNum type="arabicPeriod"/>
            </a:pPr>
            <a:r>
              <a:rPr lang="en-US" dirty="0"/>
              <a:t>Unit price has zero values</a:t>
            </a:r>
          </a:p>
          <a:p>
            <a:r>
              <a:rPr lang="en-US" dirty="0"/>
              <a:t>If unit price is zero, is this item FREE?</a:t>
            </a:r>
          </a:p>
        </p:txBody>
      </p:sp>
      <p:pic>
        <p:nvPicPr>
          <p:cNvPr id="6" name="Picture 5" descr="Table&#10;&#10;Description automatically generated">
            <a:extLst>
              <a:ext uri="{FF2B5EF4-FFF2-40B4-BE49-F238E27FC236}">
                <a16:creationId xmlns:a16="http://schemas.microsoft.com/office/drawing/2014/main" id="{F8D67042-CA1E-4647-9187-516789E2391F}"/>
              </a:ext>
            </a:extLst>
          </p:cNvPr>
          <p:cNvPicPr>
            <a:picLocks noChangeAspect="1"/>
          </p:cNvPicPr>
          <p:nvPr/>
        </p:nvPicPr>
        <p:blipFill rotWithShape="1">
          <a:blip r:embed="rId2">
            <a:extLst>
              <a:ext uri="{28A0092B-C50C-407E-A947-70E740481C1C}">
                <a14:useLocalDpi xmlns:a14="http://schemas.microsoft.com/office/drawing/2010/main" val="0"/>
              </a:ext>
            </a:extLst>
          </a:blip>
          <a:srcRect t="3565" r="-2" b="1603"/>
          <a:stretch/>
        </p:blipFill>
        <p:spPr>
          <a:xfrm>
            <a:off x="7533136" y="2852382"/>
            <a:ext cx="4012870" cy="3364792"/>
          </a:xfrm>
          <a:prstGeom prst="rect">
            <a:avLst/>
          </a:prstGeom>
        </p:spPr>
      </p:pic>
    </p:spTree>
    <p:extLst>
      <p:ext uri="{BB962C8B-B14F-4D97-AF65-F5344CB8AC3E}">
        <p14:creationId xmlns:p14="http://schemas.microsoft.com/office/powerpoint/2010/main" val="3021589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1440A577-497E-4363-9792-0C390D348D71}"/>
              </a:ext>
            </a:extLst>
          </p:cNvPr>
          <p:cNvPicPr>
            <a:picLocks noChangeAspect="1"/>
          </p:cNvPicPr>
          <p:nvPr/>
        </p:nvPicPr>
        <p:blipFill rotWithShape="1">
          <a:blip r:embed="rId2">
            <a:alphaModFix amt="60000"/>
          </a:blip>
          <a:srcRect t="1220" b="14510"/>
          <a:stretch/>
        </p:blipFill>
        <p:spPr>
          <a:xfrm>
            <a:off x="20" y="10"/>
            <a:ext cx="12191980" cy="6857990"/>
          </a:xfrm>
          <a:prstGeom prst="rect">
            <a:avLst/>
          </a:prstGeom>
        </p:spPr>
      </p:pic>
      <p:sp>
        <p:nvSpPr>
          <p:cNvPr id="2" name="Title 1">
            <a:extLst>
              <a:ext uri="{FF2B5EF4-FFF2-40B4-BE49-F238E27FC236}">
                <a16:creationId xmlns:a16="http://schemas.microsoft.com/office/drawing/2014/main" id="{634A5A84-34B1-4F74-BAB0-31D82861EAF1}"/>
              </a:ext>
            </a:extLst>
          </p:cNvPr>
          <p:cNvSpPr>
            <a:spLocks noGrp="1"/>
          </p:cNvSpPr>
          <p:nvPr>
            <p:ph type="title"/>
          </p:nvPr>
        </p:nvSpPr>
        <p:spPr>
          <a:xfrm>
            <a:off x="960120" y="640080"/>
            <a:ext cx="10268712" cy="3227832"/>
          </a:xfrm>
        </p:spPr>
        <p:txBody>
          <a:bodyPr vert="horz" lIns="91440" tIns="45720" rIns="91440" bIns="45720" rtlCol="0" anchor="b">
            <a:normAutofit/>
          </a:bodyPr>
          <a:lstStyle/>
          <a:p>
            <a:pPr algn="ctr"/>
            <a:r>
              <a:rPr lang="en-US" sz="8800">
                <a:solidFill>
                  <a:schemeClr val="tx1"/>
                </a:solidFill>
              </a:rPr>
              <a:t>Exploratory data analysis</a:t>
            </a:r>
          </a:p>
        </p:txBody>
      </p:sp>
    </p:spTree>
    <p:extLst>
      <p:ext uri="{BB962C8B-B14F-4D97-AF65-F5344CB8AC3E}">
        <p14:creationId xmlns:p14="http://schemas.microsoft.com/office/powerpoint/2010/main" val="413478227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356</TotalTime>
  <Words>765</Words>
  <Application>Microsoft Office PowerPoint</Application>
  <PresentationFormat>Widescreen</PresentationFormat>
  <Paragraphs>104</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Franklin Gothic Demi Cond</vt:lpstr>
      <vt:lpstr>Franklin Gothic Medium</vt:lpstr>
      <vt:lpstr>Helvetica</vt:lpstr>
      <vt:lpstr>Helvetica Neue</vt:lpstr>
      <vt:lpstr>Symbol</vt:lpstr>
      <vt:lpstr>Times New Roman</vt:lpstr>
      <vt:lpstr>Wingdings</vt:lpstr>
      <vt:lpstr>JuxtaposeVTI</vt:lpstr>
      <vt:lpstr>Online retail data prediction</vt:lpstr>
      <vt:lpstr>Contents</vt:lpstr>
      <vt:lpstr>Introduction </vt:lpstr>
      <vt:lpstr>Who might care?</vt:lpstr>
      <vt:lpstr>Context of data</vt:lpstr>
      <vt:lpstr>Data wrangling</vt:lpstr>
      <vt:lpstr>Data wrangling</vt:lpstr>
      <vt:lpstr>Data wrangling</vt:lpstr>
      <vt:lpstr>Exploratory data analysis</vt:lpstr>
      <vt:lpstr>Exploratory data analysis (EDA) </vt:lpstr>
      <vt:lpstr>EDA</vt:lpstr>
      <vt:lpstr>EDA</vt:lpstr>
      <vt:lpstr>EDA</vt:lpstr>
      <vt:lpstr>EDA</vt:lpstr>
      <vt:lpstr>EDA</vt:lpstr>
      <vt:lpstr>EDA</vt:lpstr>
      <vt:lpstr>EDA</vt:lpstr>
      <vt:lpstr>Modeling</vt:lpstr>
      <vt:lpstr>Models</vt:lpstr>
      <vt:lpstr>Linear regression</vt:lpstr>
      <vt:lpstr>Random forest regressor</vt:lpstr>
      <vt:lpstr>Arima</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retail data prediction</dc:title>
  <dc:creator>batka ulzii</dc:creator>
  <cp:lastModifiedBy>batka ulzii</cp:lastModifiedBy>
  <cp:revision>25</cp:revision>
  <dcterms:created xsi:type="dcterms:W3CDTF">2021-05-07T17:57:31Z</dcterms:created>
  <dcterms:modified xsi:type="dcterms:W3CDTF">2021-05-08T01:04:15Z</dcterms:modified>
</cp:coreProperties>
</file>