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085b0568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085b0568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085b0568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085b0568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085b0568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085b0568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85b0568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85b0568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085b0568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085b0568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085b0568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085b0568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085b0568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085b0568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085b0568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085b0568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85b0568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85b0568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dulamsurankhor@hawk.iit.edu" TargetMode="External"/><Relationship Id="rId4" Type="http://schemas.openxmlformats.org/officeDocument/2006/relationships/hyperlink" Target="mailto:nsingh33@hawk.iit.edu" TargetMode="External"/><Relationship Id="rId5" Type="http://schemas.openxmlformats.org/officeDocument/2006/relationships/hyperlink" Target="mailto:vpapudesibabu@hawk.iit.edu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DataSys Coin (DSC) Blockchain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Illinois Institute of Technology</a:t>
            </a:r>
            <a:br>
              <a:rPr lang="en"/>
            </a:br>
            <a:br>
              <a:rPr lang="en"/>
            </a:br>
            <a:r>
              <a:rPr lang="en"/>
              <a:t>Team: NBV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Members</a:t>
            </a:r>
            <a:r>
              <a:rPr lang="en"/>
              <a:t>:</a:t>
            </a:r>
            <a:br>
              <a:rPr lang="en"/>
            </a:br>
            <a:r>
              <a:rPr lang="en" sz="1328">
                <a:solidFill>
                  <a:srgbClr val="0A1222"/>
                </a:solidFill>
              </a:rPr>
              <a:t>Batkhishig Dulamsurankhor</a:t>
            </a:r>
            <a:r>
              <a:rPr lang="en" sz="1328"/>
              <a:t> (</a:t>
            </a:r>
            <a:r>
              <a:rPr lang="en" sz="1328" u="sng">
                <a:solidFill>
                  <a:schemeClr val="hlink"/>
                </a:solidFill>
                <a:hlinkClick r:id="rId3"/>
              </a:rPr>
              <a:t>bdulamsurankhor@hawk.iit.edu</a:t>
            </a:r>
            <a:r>
              <a:rPr lang="en" sz="1328"/>
              <a:t>)</a:t>
            </a:r>
            <a:endParaRPr sz="132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28">
                <a:solidFill>
                  <a:srgbClr val="0A1222"/>
                </a:solidFill>
              </a:rPr>
              <a:t>Nitin Singh</a:t>
            </a:r>
            <a:r>
              <a:rPr lang="en" sz="1328"/>
              <a:t> (</a:t>
            </a:r>
            <a:r>
              <a:rPr lang="en" sz="1328" u="sng">
                <a:solidFill>
                  <a:schemeClr val="hlink"/>
                </a:solidFill>
                <a:hlinkClick r:id="rId4"/>
              </a:rPr>
              <a:t>nsingh33@hawk.iit.edu</a:t>
            </a:r>
            <a:r>
              <a:rPr lang="en" sz="1328"/>
              <a:t>)</a:t>
            </a:r>
            <a:endParaRPr sz="132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28">
                <a:solidFill>
                  <a:srgbClr val="0A1222"/>
                </a:solidFill>
              </a:rPr>
              <a:t>Vaishnavi Papudesi Babu</a:t>
            </a:r>
            <a:r>
              <a:rPr lang="en" sz="1328"/>
              <a:t> (</a:t>
            </a:r>
            <a:r>
              <a:rPr lang="en" sz="1328" u="sng">
                <a:solidFill>
                  <a:schemeClr val="hlink"/>
                </a:solidFill>
                <a:hlinkClick r:id="rId5"/>
              </a:rPr>
              <a:t>vpapudesibabu@hawk.iit.edu</a:t>
            </a:r>
            <a:r>
              <a:rPr lang="en" sz="1328"/>
              <a:t>)</a:t>
            </a:r>
            <a:endParaRPr sz="1328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0425" y="5536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Thank You</a:t>
            </a:r>
            <a:endParaRPr sz="5900"/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773327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~~~~~~~~~~~~~~~~~~~~~~~~~~~~~~~~~~~~~~~~~~~~~~~~~~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425" y="5536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Benefits of Blockchain Technology</a:t>
            </a:r>
            <a:endParaRPr sz="23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450" y="2127325"/>
            <a:ext cx="76881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/>
              <a:t>Enhanced Security</a:t>
            </a:r>
            <a:r>
              <a:rPr lang="en"/>
              <a:t>:</a:t>
            </a:r>
            <a:br>
              <a:rPr lang="en"/>
            </a:br>
            <a:r>
              <a:rPr lang="en" sz="1400">
                <a:solidFill>
                  <a:srgbClr val="0A1222"/>
                </a:solidFill>
              </a:rPr>
              <a:t>Blockchain technology provides enhanced security through encryption and decentralized data storage.</a:t>
            </a:r>
            <a:br>
              <a:rPr lang="en"/>
            </a:br>
            <a:endParaRPr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/>
              <a:t>Transparency and Traceability:</a:t>
            </a:r>
            <a:br>
              <a:rPr lang="en"/>
            </a:br>
            <a:r>
              <a:rPr lang="en" sz="1400">
                <a:solidFill>
                  <a:srgbClr val="0A1222"/>
                </a:solidFill>
              </a:rPr>
              <a:t>Blockchain ensures transparency and traceability of transactions, reducing fraud and improving accountability.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/>
              <a:t>Efficiency and Cost Savings:</a:t>
            </a:r>
            <a:br>
              <a:rPr lang="en" u="sng"/>
            </a:br>
            <a:r>
              <a:rPr lang="en" sz="1400">
                <a:solidFill>
                  <a:srgbClr val="0A1222"/>
                </a:solidFill>
              </a:rPr>
              <a:t>Blockchain eliminates intermediaries, streamlining processes, and reducing costs.</a:t>
            </a:r>
            <a:endParaRPr sz="1400">
              <a:solidFill>
                <a:srgbClr val="0A1222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425" y="5536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729450" y="1322450"/>
            <a:ext cx="76881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Technologies used:</a:t>
            </a:r>
            <a:endParaRPr sz="2300"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29625" y="1806650"/>
            <a:ext cx="76881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Python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Flask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Serialization and Hashing from Cryptography Module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SHA256 to create keys and base58 for encoding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Blake3 for hashing in validators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Fingerprint function using UUID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425" y="5536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29450" y="1322450"/>
            <a:ext cx="76881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</a:t>
            </a:r>
            <a:r>
              <a:rPr lang="en" sz="2300"/>
              <a:t>Architecture: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9452" y="1948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DataSys Coin Blockchain Centralized Architecture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425" y="553675"/>
            <a:ext cx="677549" cy="67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025" y="1571600"/>
            <a:ext cx="2677525" cy="3112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727950" y="1402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Libraries Used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780625" y="2039900"/>
            <a:ext cx="76881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Cryptography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Base58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Blake3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Hashlib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Flask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Apscheduler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Bintrees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425" y="5536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727950" y="1231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Validator + PoW/PoM/PoS</a:t>
            </a:r>
            <a:endParaRPr sz="2300"/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729450" y="1661075"/>
            <a:ext cx="76881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>
                <a:solidFill>
                  <a:srgbClr val="0A1222"/>
                </a:solidFill>
              </a:rPr>
              <a:t>PoM takes ~250 sec to generate 1Gb hashes in a file. </a:t>
            </a:r>
            <a:br>
              <a:rPr lang="en" sz="1400">
                <a:solidFill>
                  <a:srgbClr val="0A1222"/>
                </a:solidFill>
              </a:rPr>
            </a:br>
            <a:endParaRPr sz="1400">
              <a:solidFill>
                <a:srgbClr val="0A1222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425" y="553675"/>
            <a:ext cx="677549" cy="67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375" y="2151325"/>
            <a:ext cx="6115976" cy="29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729450" y="1322450"/>
            <a:ext cx="76881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.. Validators</a:t>
            </a:r>
            <a:endParaRPr sz="2300"/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727950" y="1916050"/>
            <a:ext cx="76881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4285"/>
              <a:buChar char="●"/>
            </a:pPr>
            <a:r>
              <a:rPr lang="en"/>
              <a:t>Get Transactions from Pool:</a:t>
            </a:r>
            <a:br>
              <a:rPr lang="en"/>
            </a:br>
            <a:r>
              <a:rPr lang="en" sz="1400">
                <a:solidFill>
                  <a:srgbClr val="0A1222"/>
                </a:solidFill>
              </a:rPr>
              <a:t>Validators retrieve transactions from the pool for inclusion in a new block.</a:t>
            </a:r>
            <a:endParaRPr sz="1400">
              <a:solidFill>
                <a:srgbClr val="0A1222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4285"/>
              <a:buChar char="●"/>
            </a:pPr>
            <a:r>
              <a:rPr lang="en"/>
              <a:t>Verify Transactions:</a:t>
            </a:r>
            <a:br>
              <a:rPr lang="en"/>
            </a:br>
            <a:r>
              <a:rPr lang="en" sz="1400">
                <a:solidFill>
                  <a:srgbClr val="0A1222"/>
                </a:solidFill>
              </a:rPr>
              <a:t>Validators verify the validity of transactions before adding them to a block.</a:t>
            </a:r>
            <a:endParaRPr sz="1400">
              <a:solidFill>
                <a:srgbClr val="0A1222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Ask Other Validators to Verify Block: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A1222"/>
                </a:solidFill>
              </a:rPr>
              <a:t>Validators request other validators to verify a block before finalizing it.</a:t>
            </a:r>
            <a:endParaRPr sz="1400">
              <a:solidFill>
                <a:srgbClr val="0A1222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 Final Block to Blockchain:</a:t>
            </a:r>
            <a:br>
              <a:rPr lang="en"/>
            </a:br>
            <a:r>
              <a:rPr lang="en" sz="1400">
                <a:solidFill>
                  <a:srgbClr val="0A1222"/>
                </a:solidFill>
              </a:rPr>
              <a:t>Validators send the finalized block to the DataSys Coin (DSC) Blockchain for permanent storage.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ctrTitle"/>
          </p:nvPr>
        </p:nvSpPr>
        <p:spPr>
          <a:xfrm>
            <a:off x="727950" y="1012675"/>
            <a:ext cx="76881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Blockchain</a:t>
            </a:r>
            <a:endParaRPr sz="2300"/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729625" y="1697500"/>
            <a:ext cx="76881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decided to use array/list over </a:t>
            </a:r>
            <a:r>
              <a:rPr lang="en"/>
              <a:t>LinkedList.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used hashmap to implement caching.  The keys are wallet addresses and the values are balance and block height. 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Wallet: We are signing our message with the private key and pool is verifying the signature and it makes sure that the message is from the owner of the wallet.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Challenges faced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517275" y="1884200"/>
            <a:ext cx="8133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Synchronization</a:t>
            </a:r>
            <a:r>
              <a:rPr lang="en"/>
              <a:t> between validator, </a:t>
            </a:r>
            <a:r>
              <a:rPr lang="en"/>
              <a:t>metronome</a:t>
            </a:r>
            <a:r>
              <a:rPr lang="en"/>
              <a:t> and </a:t>
            </a:r>
            <a:r>
              <a:rPr lang="en"/>
              <a:t>block</a:t>
            </a:r>
            <a:r>
              <a:rPr lang="en"/>
              <a:t>chain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Integrating</a:t>
            </a:r>
            <a:r>
              <a:rPr lang="en"/>
              <a:t> all the components 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 and more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425" y="553675"/>
            <a:ext cx="677549" cy="6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