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3" Type="http://schemas.openxmlformats.org/officeDocument/2006/relationships/image" Target="../media/image1.png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Explicar o que será coberto na apresentação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Boa Tarde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Nome e título </a:t>
            </a:r>
            <a:r>
              <a:rPr>
                <a:solidFill>
                  <a:schemeClr val="accent5"/>
                </a:solidFill>
              </a:rPr>
              <a:t>□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rPr i="1"/>
              <a:t>Worker </a:t>
            </a:r>
            <a:r>
              <a:t>em Rails é uma abstração que executa código fora da </a:t>
            </a:r>
            <a:r>
              <a:rPr i="1"/>
              <a:t>thread</a:t>
            </a:r>
            <a:r>
              <a:t> principal </a:t>
            </a:r>
            <a:r>
              <a:rPr>
                <a:solidFill>
                  <a:schemeClr val="accent5"/>
                </a:solidFill>
              </a:rPr>
              <a:t>□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  <a:defRPr b="1"/>
            </a:pPr>
            <a:r>
              <a:t>SENSOR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“Espelha" esses dois </a:t>
            </a:r>
            <a:r>
              <a:rPr i="1"/>
              <a:t>endpoints </a:t>
            </a:r>
            <a:r>
              <a:t>da API do </a:t>
            </a:r>
            <a:r>
              <a:rPr i="1"/>
              <a:t>resource-adaptor</a:t>
            </a:r>
            <a:endParaRPr i="1"/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Formato da mensagem é idêntico ao formato usado no HTTP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MQTTSubscriber é um cliente MQTT dentro da plataforma que assina o tópico </a:t>
            </a:r>
            <a:r>
              <a:rPr b="1"/>
              <a:t>resources/#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  <a:defRPr b="1"/>
            </a:pPr>
            <a:r>
              <a:t>ATUADOR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Recebimento dos comandos a partir da assinatura do tópico </a:t>
            </a:r>
            <a:r>
              <a:rPr b="1"/>
              <a:t>commands/{uuid}</a:t>
            </a:r>
            <a:endParaRPr b="1"/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MQTTPublisher é um cliente MQTT dentro da plataforma que publica no tópico </a:t>
            </a:r>
            <a:r>
              <a:rPr b="1"/>
              <a:t>commands/{uuid}</a:t>
            </a:r>
            <a:endParaRPr b="1"/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Formato da mensagem é idêntico ao formato usado no HTTP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Após a fase de desenvolvimento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Bolamos esses quatro experimentos para avaliar o desempenho na plataforma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MQTT é mais leve mesmo? — Quantificar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Dispositivo sensor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Dispositivo atuador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Impacto no servidor </a:t>
            </a:r>
            <a:r>
              <a:rPr>
                <a:solidFill>
                  <a:schemeClr val="accent5"/>
                </a:solidFill>
              </a:rPr>
              <a:t>□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Consistiu no envio de uma mensagem simples com um valor de temperatura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Mais ou menos surpreendente o resultado: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HTTP levou pequena vantagem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MQTT tem </a:t>
            </a:r>
            <a:r>
              <a:rPr i="1"/>
              <a:t>headers</a:t>
            </a:r>
            <a:r>
              <a:t> menores, porém precisa do </a:t>
            </a:r>
            <a:r>
              <a:rPr i="1"/>
              <a:t>connect</a:t>
            </a:r>
            <a:r>
              <a:t>, </a:t>
            </a:r>
            <a:r>
              <a:rPr i="1"/>
              <a:t>connectAck, disconnect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Desculpas — melhorar o contraste do eixo e das legendas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Simulamos um dispositivo que fez leituras a cada 5s durante um dia inteiro e enviou todas as leituras de uma vez no fim do dia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Cenário comum em IoT — economia de energia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17280 valores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Repetimos esse envio 100 vezes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Em média, o MQTT demorou 57,95 segundos para enviar 17280 valores, enquanto o HTTP demorou 87,54 segundos, o que significa que ao usar o MQTT o tempo de envio do fluxo de dados caiu para 66% do tempo original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Resultado surpreendente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Único resultado que divergiu bastante entre os dois protocolos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Vamos explorar mais a frente o motivo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Simulamos o envio de um comando a um dispositivo atuador e medimos o intervalo de tempo entre o envio e o recebimento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Latência é um fator importante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Repetimos esse envio 3000 vezes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O resultado foi muito semelhante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Escala em milissegundos — </a:t>
            </a:r>
            <a:r>
              <a:rPr b="1"/>
              <a:t>diferença muito pequena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HTTP tem pequena vantagem — um </a:t>
            </a:r>
            <a:r>
              <a:rPr i="1"/>
              <a:t>hop a menos</a:t>
            </a:r>
            <a:endParaRPr i="1"/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Enquanto o servidor envia as mensagens diretamente ao </a:t>
            </a:r>
            <a:r>
              <a:rPr i="1"/>
              <a:t>webhook </a:t>
            </a:r>
            <a:r>
              <a:t>no HTTP, no MQTT é necessário enviar ao </a:t>
            </a:r>
            <a:r>
              <a:rPr i="1"/>
              <a:t>broker, </a:t>
            </a:r>
            <a:r>
              <a:t>e esse vai enviar ao dispositivo atuador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Medimos o uso de CPU e memória em 6 processos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5 microserviços 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Mais o RabbitMQ, que serve como servidor MQTT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5 microserviços + servidor MQTT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Vou mostrar somente os 3 que demonstraram uma diferença significativa</a:t>
            </a:r>
          </a:p>
          <a:p>
            <a:pPr marL="291041" indent="-291041">
              <a:buSzPct val="40000"/>
              <a:buBlip>
                <a:blip r:embed="rId3"/>
              </a:buBlip>
              <a:defRPr i="1"/>
            </a:pPr>
            <a:r>
              <a:t>Resource Adaptor</a:t>
            </a:r>
          </a:p>
          <a:p>
            <a:pPr lvl="1" marL="926041" indent="-291041">
              <a:buSzPct val="40000"/>
              <a:buBlip>
                <a:blip r:embed="rId3"/>
              </a:buBlip>
              <a:defRPr b="1"/>
            </a:pPr>
            <a:r>
              <a:t>ESCALA DIFERENTE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Pequena diferença no uso de CPU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MQTT tem 25% a menos de CPU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Memória muito semelhante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  <a:defRPr i="1"/>
            </a:pPr>
            <a:r>
              <a:t>Data Collector</a:t>
            </a:r>
          </a:p>
          <a:p>
            <a:pPr lvl="1" marL="926041" indent="-291041">
              <a:buSzPct val="40000"/>
              <a:buBlip>
                <a:blip r:embed="rId3"/>
              </a:buBlip>
              <a:defRPr b="1"/>
            </a:pPr>
            <a:r>
              <a:rPr b="0"/>
              <a:t>Novamente, escala diferente</a:t>
            </a:r>
            <a:endParaRPr b="0"/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Pequena diferença no uso de CPU de novo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MQTT com pequena vantagem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  <a:defRPr i="1"/>
            </a:pPr>
            <a:r>
              <a:t>RabbitMQ</a:t>
            </a:r>
          </a:p>
          <a:p>
            <a:pPr lvl="1" marL="926041" indent="-291041">
              <a:buSzPct val="40000"/>
              <a:buBlip>
                <a:blip r:embed="rId3"/>
              </a:buBlip>
              <a:defRPr b="1"/>
            </a:pPr>
            <a:r>
              <a:rPr b="0"/>
              <a:t>Serviço que roda fazendo comunicação de </a:t>
            </a:r>
            <a:r>
              <a:rPr b="0" i="1"/>
              <a:t>backend</a:t>
            </a:r>
            <a:r>
              <a:rPr b="0"/>
              <a:t> entre os módulos</a:t>
            </a:r>
            <a:endParaRPr b="0"/>
          </a:p>
          <a:p>
            <a:pPr lvl="1" marL="926041" indent="-291041">
              <a:buSzPct val="40000"/>
              <a:buBlip>
                <a:blip r:embed="rId3"/>
              </a:buBlip>
              <a:defRPr b="1"/>
            </a:pPr>
            <a:r>
              <a:rPr b="0"/>
              <a:t>Serviu como servidor MQTT, porém o servidor MQTT pode estar separado, ou até mesmo em uma máquina remota</a:t>
            </a:r>
            <a:endParaRPr b="0"/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MQTT usou muito mais CPU, mas isso se traduziu em resultado de desempenho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No último episódio…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Agosto do ano passado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Resultado da comparação entre brokers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Planejamento da integração do MQTT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MQTT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Recapitulação </a:t>
            </a:r>
            <a:r>
              <a:rPr>
                <a:solidFill>
                  <a:schemeClr val="accent5"/>
                </a:solidFill>
              </a:rPr>
              <a:t>□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Objetivos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Extender a plataforma para a interação com sensores e atuadores usando o MQTT ao invés do HTTP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926041" indent="-291041">
              <a:buSzPct val="40000"/>
              <a:buBlip>
                <a:blip r:embed="rId3"/>
              </a:buBlip>
            </a:pPr>
            <a:r>
              <a:t>Principal conclusão:</a:t>
            </a:r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Desempenho parecido — MQTT possivelmente mais rápido em alguns casos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Grande vantagem fica para a rede de dispositivos que comunica com a plataforma:</a:t>
            </a:r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MQTT é um protocolo mais adequado para o contexto de IoT — voltado para a economia de energia e uso da rede</a:t>
            </a:r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Experimento 2: diferença de 66% de economia de tempo ligado pode significar a viabilidade ou não de um projeto</a:t>
            </a:r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Muito mais fácil programar para MQTT do ponto de vista do dispositivo</a:t>
            </a:r>
          </a:p>
          <a:p>
            <a:pPr lvl="3" marL="2196041" indent="-291041">
              <a:buSzPct val="40000"/>
              <a:buBlip>
                <a:blip r:embed="rId3"/>
              </a:buBlip>
            </a:pPr>
            <a:r>
              <a:t>Delega para o </a:t>
            </a:r>
            <a:r>
              <a:rPr i="1"/>
              <a:t>broker</a:t>
            </a:r>
            <a:r>
              <a:t> o recebimento das mensagens</a:t>
            </a:r>
          </a:p>
          <a:p>
            <a:pPr lvl="3" marL="2196041" indent="-291041">
              <a:buSzPct val="40000"/>
              <a:buBlip>
                <a:blip r:embed="rId3"/>
              </a:buBlip>
            </a:pPr>
            <a:r>
              <a:t>Podemos trocar a plataforma de servidor sem reprogramar os dispositivos</a:t>
            </a:r>
          </a:p>
          <a:p>
            <a:pPr lvl="3" marL="2196041" indent="-291041">
              <a:buSzPct val="40000"/>
              <a:buBlip>
                <a:blip r:embed="rId3"/>
              </a:buBlip>
            </a:pPr>
            <a:r>
              <a:t>No caso dos dispositivos atuadores não seria necessário um IP fixo para a plataforma alcançar os </a:t>
            </a:r>
            <a:r>
              <a:rPr i="1"/>
              <a:t>webhooks</a:t>
            </a:r>
            <a:endParaRPr i="1"/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Maior uso de CPU no servidor MQTT:</a:t>
            </a:r>
          </a:p>
          <a:p>
            <a:pPr lvl="3" marL="2196041" indent="-291041">
              <a:buSzPct val="40000"/>
              <a:buBlip>
                <a:blip r:embed="rId3"/>
              </a:buBlip>
            </a:pPr>
            <a:r>
              <a:t>Podemos usar Mosquitto — escrito em C, altamente eficiente</a:t>
            </a:r>
          </a:p>
          <a:p>
            <a:pPr lvl="3" marL="2196041" indent="-291041">
              <a:buSzPct val="40000"/>
              <a:buBlip>
                <a:blip r:embed="rId3"/>
              </a:buBlip>
            </a:pPr>
            <a:r>
              <a:t>Podemos distribuir essa carga para outro servidor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926041" indent="-291041">
              <a:buSzPct val="40000"/>
              <a:buBlip>
                <a:blip r:embed="rId3"/>
              </a:buBlip>
            </a:pPr>
            <a:r>
              <a:t>Preparar o código para encaixar no </a:t>
            </a:r>
            <a:r>
              <a:rPr i="1"/>
              <a:t>deploy </a:t>
            </a:r>
            <a:r>
              <a:t>existente</a:t>
            </a:r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Configuração com variáveis de ambiente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Fazer o </a:t>
            </a:r>
            <a:r>
              <a:rPr i="1"/>
              <a:t>pull request </a:t>
            </a:r>
            <a:r>
              <a:t>se for do interesse dos mantenedores da plataforma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Podemos repetir os testes em um </a:t>
            </a:r>
            <a:r>
              <a:rPr i="1"/>
              <a:t>deploy</a:t>
            </a:r>
            <a:r>
              <a:t> automatizado da plataforma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Rede de experimentação:</a:t>
            </a:r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Segunda parte do projeto</a:t>
            </a:r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Instalar as placas no campus ou outra localidade</a:t>
            </a:r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Fazer o deploy do InterSCity com MQTT e criptografia da UNIFESP</a:t>
            </a:r>
          </a:p>
          <a:p>
            <a:pPr lvl="2" marL="1561041" indent="-291041">
              <a:buSzPct val="40000"/>
              <a:buBlip>
                <a:blip r:embed="rId3"/>
              </a:buBlip>
            </a:pPr>
            <a:r>
              <a:t>Avaliar a segurança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Agradecer ao orientador Prof. Daniel pela excelente orientação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Agradecer a todos pela atenção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Perguntas, sugestões, críticas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Essas são as definições de resource e capability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Citando o Higor Amario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Publish/Subscribe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Explicar cliente A, </a:t>
            </a:r>
            <a:r>
              <a:rPr i="1"/>
              <a:t>broker</a:t>
            </a:r>
            <a:r>
              <a:t>, e cliente B </a:t>
            </a:r>
            <a:r>
              <a:rPr>
                <a:solidFill>
                  <a:schemeClr val="accent5"/>
                </a:solidFill>
              </a:rPr>
              <a:t>□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No último episódio…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Agosto do ano passado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Resultado da comparação entre brokers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Planejamento da integração do MQTT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MQTT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Recapitulação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Objetivo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Extender a plataforma para a interação com sensores e atuadores usando o MQTT ao invés do HTTP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Como exatamente isso vai se dar </a:t>
            </a:r>
            <a:r>
              <a:rPr>
                <a:solidFill>
                  <a:schemeClr val="accent5"/>
                </a:solidFill>
              </a:rPr>
              <a:t>□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Sensor envia um stream de dados ao broker, que repassa à plataforma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Dados ficam disponíveis para o cliente da API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Resource com 3 capabilities: temperatura, umidade e pressão atmosférica </a:t>
            </a:r>
            <a:r>
              <a:rPr>
                <a:solidFill>
                  <a:schemeClr val="accent5"/>
                </a:solidFill>
              </a:rPr>
              <a:t>□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91041" indent="-291041">
              <a:buSzPct val="40000"/>
              <a:buBlip>
                <a:blip r:embed="rId3"/>
              </a:buBlip>
            </a:lvl1pPr>
          </a:lstStyle>
          <a:p>
            <a:pPr/>
            <a:r>
              <a:t>Cliente API quer enviar comando para um dispositivo atuador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Resource atuador com uma capability: illuminate 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"Acende a luz" </a:t>
            </a:r>
            <a:r>
              <a:rPr>
                <a:solidFill>
                  <a:schemeClr val="accent5"/>
                </a:solidFill>
              </a:rPr>
              <a:t>□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91041" indent="-291041">
              <a:buSzPct val="40000"/>
              <a:buBlip>
                <a:blip r:embed="rId3"/>
              </a:buBlip>
            </a:pPr>
            <a:r>
              <a:t>Visão geral dos microserviços do InterSCity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t>Kong: gerenciador de API, redireciona os requests pros microserviços adequados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Kong que de fato recebe os requests dos clientes</a:t>
            </a:r>
          </a:p>
          <a:p>
            <a:pPr marL="291041" indent="-291041">
              <a:buSzPct val="40000"/>
              <a:buBlip>
                <a:blip r:embed="rId3"/>
              </a:buBlip>
            </a:pPr>
            <a:r>
              <a:rPr i="1"/>
              <a:t>Resource Adaptor</a:t>
            </a:r>
            <a:endParaRPr i="1"/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Interage com qualquer dispositivo externo  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Criação e atualização de resources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Publicação de dados de sensores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Cadastro de </a:t>
            </a:r>
            <a:r>
              <a:rPr i="1"/>
              <a:t>webhooks </a:t>
            </a:r>
            <a:r>
              <a:t>para receber comandos pros dispositivos atuadores </a:t>
            </a:r>
          </a:p>
          <a:p>
            <a:pPr lvl="1" marL="926041" indent="-291041">
              <a:buSzPct val="40000"/>
              <a:buBlip>
                <a:blip r:embed="rId3"/>
              </a:buBlip>
            </a:pPr>
            <a:r>
              <a:t>Todas as modificações foram feitas somente no resource-adaptor </a:t>
            </a:r>
            <a:r>
              <a:rPr>
                <a:solidFill>
                  <a:schemeClr val="accent5"/>
                </a:solidFill>
              </a:rPr>
              <a:t>□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ítulo e Subtítu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h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exto do Título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do Título</a:t>
            </a:r>
          </a:p>
        </p:txBody>
      </p:sp>
      <p:sp>
        <p:nvSpPr>
          <p:cNvPr id="14" name="Nível de Corpo Um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" name="Número do Slide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03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ês F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m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m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alão Explicativo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Digite uma citação aqui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Digite uma citação aqui.</a:t>
            </a:r>
          </a:p>
        </p:txBody>
      </p:sp>
      <p:sp>
        <p:nvSpPr>
          <p:cNvPr id="123" name="Jaime Silveira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Jaime Silveira</a:t>
            </a:r>
          </a:p>
        </p:txBody>
      </p:sp>
      <p:sp>
        <p:nvSpPr>
          <p:cNvPr id="124" name="Texto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2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ção Alt.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igite uma citação aqui."/>
          <p:cNvSpPr txBox="1"/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Digite uma citação aqui.</a:t>
            </a:r>
          </a:p>
        </p:txBody>
      </p:sp>
      <p:sp>
        <p:nvSpPr>
          <p:cNvPr id="133" name="Imagem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aime Silveira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Jaime Silveira</a:t>
            </a:r>
          </a:p>
        </p:txBody>
      </p:sp>
      <p:sp>
        <p:nvSpPr>
          <p:cNvPr id="13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h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o do Título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do Título</a:t>
            </a:r>
          </a:p>
        </p:txBody>
      </p:sp>
      <p:sp>
        <p:nvSpPr>
          <p:cNvPr id="25" name="Nível de Corpo Um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6" name="Número do Slide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h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exto do Título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do Título</a:t>
            </a:r>
          </a:p>
        </p:txBody>
      </p:sp>
      <p:sp>
        <p:nvSpPr>
          <p:cNvPr id="35" name="Nível de Corpo Um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6" name="Número do Slide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- Centr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o do Título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do Título</a:t>
            </a:r>
          </a:p>
        </p:txBody>
      </p:sp>
      <p:sp>
        <p:nvSpPr>
          <p:cNvPr id="44" name="Número do Slide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h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m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exto do Título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do Título</a:t>
            </a:r>
          </a:p>
        </p:txBody>
      </p:sp>
      <p:sp>
        <p:nvSpPr>
          <p:cNvPr id="54" name="Nível de Corpo Um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5" name="Número do Slide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63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72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73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82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83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92" name="Imagem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o do Título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94" name="Nível de Corpo Um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h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exto do Título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4" name="Nível de Corpo Um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" name="Número do Slide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echanisms To Improve Security in IoT Platforms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3900"/>
              </a:spcBef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Mechanisms To Improve Security in IoT Platforms</a:t>
            </a:r>
          </a:p>
          <a:p>
            <a:pPr lvl="4" algn="r">
              <a:lnSpc>
                <a:spcPct val="100000"/>
              </a:lnSpc>
              <a:spcBef>
                <a:spcPts val="3400"/>
              </a:spcBef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lvl="4" algn="r">
              <a:lnSpc>
                <a:spcPct val="120000"/>
              </a:lnSpc>
              <a:spcBef>
                <a:spcPts val="3400"/>
              </a:spcBef>
              <a:defRPr cap="none" sz="3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Bruno Carneiro da Cunha</a:t>
            </a:r>
            <a:br/>
            <a:r>
              <a:t>Orientador: Daniel Batista</a:t>
            </a:r>
          </a:p>
        </p:txBody>
      </p:sp>
      <p:sp>
        <p:nvSpPr>
          <p:cNvPr id="167" name="Avaliação da Integração do protocolo mqtt ao interscit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Avaliação da Integração do protocolo mqtt ao interscity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19" name="Modificações no resource adap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85165">
              <a:spcBef>
                <a:spcPts val="3200"/>
              </a:spcBef>
              <a:defRPr sz="7221"/>
            </a:pPr>
            <a:r>
              <a:t>Modificações no </a:t>
            </a:r>
            <a:r>
              <a:t>resource adaptor</a:t>
            </a:r>
          </a:p>
        </p:txBody>
      </p:sp>
      <p:sp>
        <p:nvSpPr>
          <p:cNvPr id="220" name="Dois novos worker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6AAA9"/>
                </a:solidFill>
              </a:defRPr>
            </a:pPr>
            <a:r>
              <a:t>Dois novos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workers:</a:t>
            </a:r>
            <a:endParaRPr i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>
              <a:defRPr>
                <a:solidFill>
                  <a:srgbClr val="A6AAA9"/>
                </a:solidFill>
              </a:defRPr>
            </a:pPr>
            <a:r>
              <a:t>mqtt_subscriber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.rb</a:t>
            </a:r>
            <a:endParaRPr i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>
              <a:defRPr>
                <a:solidFill>
                  <a:srgbClr val="A6AAA9"/>
                </a:solidFill>
              </a:defRPr>
            </a:pPr>
            <a:r>
              <a:t>mqtt_publisher.rb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Tabela"/>
          <p:cNvGraphicFramePr/>
          <p:nvPr/>
        </p:nvGraphicFramePr>
        <p:xfrm>
          <a:off x="762000" y="1778000"/>
          <a:ext cx="22860000" cy="1157941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430000"/>
                <a:gridCol w="11430000"/>
              </a:tblGrid>
              <a:tr h="2136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API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Demi Bold"/>
                        </a:rPr>
                        <a:t>MQTT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222222"/>
                    </a:solidFill>
                  </a:tcPr>
                </a:tc>
              </a:tr>
              <a:tr h="9442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A6AAA9"/>
                          </a:solidFill>
                          <a:sym typeface="Avenir Next Demi Bold"/>
                        </a:rPr>
                        <a:t>/adaptor/resources/{uuid}/data
/adaptor/resources/{uuid}/data/{capability}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miter lim="400000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1"/>
                          </a:solidFill>
                          <a:sym typeface="Avenir Next Medium"/>
                        </a:rPr>
                        <a:t>resources/{uuid}
resources/{uuid}/{capability}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miter lim="400000"/>
                    </a:lnB>
                    <a:solidFill>
                      <a:srgbClr val="222222"/>
                    </a:solidFill>
                  </a:tcPr>
                </a:tc>
              </a:tr>
            </a:tbl>
          </a:graphicData>
        </a:graphic>
      </p:graphicFrame>
      <p:sp>
        <p:nvSpPr>
          <p:cNvPr id="225" name="Mqtt subscriber"/>
          <p:cNvSpPr txBox="1"/>
          <p:nvPr>
            <p:ph type="title" idx="4294967295"/>
          </p:nvPr>
        </p:nvSpPr>
        <p:spPr>
          <a:xfrm>
            <a:off x="762000" y="627760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Mqtt subscriber</a:t>
            </a:r>
          </a:p>
        </p:txBody>
      </p:sp>
      <p:sp>
        <p:nvSpPr>
          <p:cNvPr id="226" name="Linha"/>
          <p:cNvSpPr/>
          <p:nvPr/>
        </p:nvSpPr>
        <p:spPr>
          <a:xfrm>
            <a:off x="746595" y="1922496"/>
            <a:ext cx="22890810" cy="1"/>
          </a:xfrm>
          <a:prstGeom prst="line">
            <a:avLst/>
          </a:prstGeom>
          <a:ln w="25400">
            <a:solidFill>
              <a:srgbClr val="686868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Tabela"/>
          <p:cNvGraphicFramePr/>
          <p:nvPr/>
        </p:nvGraphicFramePr>
        <p:xfrm>
          <a:off x="762000" y="1778000"/>
          <a:ext cx="22860000" cy="1157941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430000"/>
                <a:gridCol w="11430000"/>
              </a:tblGrid>
              <a:tr h="2136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Demi Bold"/>
                        </a:rPr>
                        <a:t>MQTT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222222"/>
                    </a:solidFill>
                  </a:tcPr>
                </a:tc>
              </a:tr>
              <a:tr h="9442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b="0" sz="4400">
                          <a:sym typeface="Avenir Next Demi Bold"/>
                        </a:defRPr>
                      </a:pPr>
                      <a:r>
                        <a:t>Enviadas diretamente ao </a:t>
                      </a:r>
                      <a:r>
                        <a:rPr b="1" i="1"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rPr>
                        <a:t>webhook</a:t>
                      </a:r>
                      <a:r>
                        <a:t> cadastrado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1"/>
                          </a:solidFill>
                          <a:sym typeface="Avenir Next Medium"/>
                        </a:rPr>
                        <a:t>commands/{uuid}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miter lim="400000"/>
                    </a:lnB>
                    <a:solidFill>
                      <a:srgbClr val="222222"/>
                    </a:solidFill>
                  </a:tcPr>
                </a:tc>
              </a:tr>
            </a:tbl>
          </a:graphicData>
        </a:graphic>
      </p:graphicFrame>
      <p:sp>
        <p:nvSpPr>
          <p:cNvPr id="231" name="Mqtt publisher"/>
          <p:cNvSpPr txBox="1"/>
          <p:nvPr>
            <p:ph type="title" idx="4294967295"/>
          </p:nvPr>
        </p:nvSpPr>
        <p:spPr>
          <a:xfrm>
            <a:off x="762000" y="627760"/>
            <a:ext cx="22860000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Mqtt publisher</a:t>
            </a:r>
          </a:p>
        </p:txBody>
      </p:sp>
      <p:sp>
        <p:nvSpPr>
          <p:cNvPr id="232" name="Linha"/>
          <p:cNvSpPr/>
          <p:nvPr/>
        </p:nvSpPr>
        <p:spPr>
          <a:xfrm>
            <a:off x="746595" y="1922496"/>
            <a:ext cx="22890810" cy="1"/>
          </a:xfrm>
          <a:prstGeom prst="line">
            <a:avLst/>
          </a:prstGeom>
          <a:ln w="25400">
            <a:solidFill>
              <a:srgbClr val="686868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37" name="Avalia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Avaliação</a:t>
            </a:r>
          </a:p>
        </p:txBody>
      </p:sp>
      <p:sp>
        <p:nvSpPr>
          <p:cNvPr id="238" name="Tamanho de uma mensag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6AAA9"/>
                </a:solidFill>
              </a:defRPr>
            </a:pPr>
            <a:r>
              <a:t>Tamanho de uma mensagem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Tempo para envio de um fluxo de dados do sensor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Latência para envio de um comando a um atuador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Uso de CPU e memória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43" name="resultado 1 - tamanho da mensagem"/>
          <p:cNvSpPr txBox="1"/>
          <p:nvPr>
            <p:ph type="title"/>
          </p:nvPr>
        </p:nvSpPr>
        <p:spPr>
          <a:xfrm>
            <a:off x="762000" y="5080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resultado 1 - tamanho da mensagem</a:t>
            </a:r>
          </a:p>
        </p:txBody>
      </p:sp>
      <p:pic>
        <p:nvPicPr>
          <p:cNvPr id="244" name="teste1.png" descr="test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6836" y="1781859"/>
            <a:ext cx="16031525" cy="1167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49" name="resultado 2 - tempo para envio de um fluxo de dados de sensor"/>
          <p:cNvSpPr txBox="1"/>
          <p:nvPr>
            <p:ph type="title"/>
          </p:nvPr>
        </p:nvSpPr>
        <p:spPr>
          <a:xfrm>
            <a:off x="762000" y="5080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resultado 2 - tempo para envio de um fluxo de dados de sensor</a:t>
            </a:r>
          </a:p>
        </p:txBody>
      </p:sp>
      <p:pic>
        <p:nvPicPr>
          <p:cNvPr id="250" name="teste3.png" descr="test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5958" y="2153605"/>
            <a:ext cx="16955970" cy="10778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55" name="resultado 3 - Latência para envio de um comando a um atuador"/>
          <p:cNvSpPr txBox="1"/>
          <p:nvPr>
            <p:ph type="title"/>
          </p:nvPr>
        </p:nvSpPr>
        <p:spPr>
          <a:xfrm>
            <a:off x="762000" y="5080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resultado 3 - Latência para envio de um comando a um atuador</a:t>
            </a:r>
          </a:p>
        </p:txBody>
      </p:sp>
      <p:pic>
        <p:nvPicPr>
          <p:cNvPr id="256" name="teste2.png" descr="test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3178" y="1814212"/>
            <a:ext cx="18110176" cy="11421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61" name="resultado 4 - uso de cpu e memória no servidor - resource adaptor"/>
          <p:cNvSpPr txBox="1"/>
          <p:nvPr>
            <p:ph type="title"/>
          </p:nvPr>
        </p:nvSpPr>
        <p:spPr>
          <a:xfrm>
            <a:off x="762000" y="508000"/>
            <a:ext cx="22860000" cy="1016000"/>
          </a:xfrm>
          <a:prstGeom prst="rect">
            <a:avLst/>
          </a:prstGeom>
        </p:spPr>
        <p:txBody>
          <a:bodyPr/>
          <a:lstStyle/>
          <a:p>
            <a:pPr defTabSz="685165">
              <a:spcBef>
                <a:spcPts val="3200"/>
              </a:spcBef>
              <a:defRPr sz="7221"/>
            </a:pPr>
            <a:r>
              <a:t>resultado 4 - uso de cpu e memória no servidor - </a:t>
            </a: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resource adaptor</a:t>
            </a:r>
          </a:p>
        </p:txBody>
      </p:sp>
      <p:graphicFrame>
        <p:nvGraphicFramePr>
          <p:cNvPr id="262" name="Tabela"/>
          <p:cNvGraphicFramePr/>
          <p:nvPr/>
        </p:nvGraphicFramePr>
        <p:xfrm>
          <a:off x="762000" y="1524000"/>
          <a:ext cx="22860000" cy="1157941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430000"/>
                <a:gridCol w="11430000"/>
              </a:tblGrid>
              <a:tr h="2136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222222"/>
                          </a:solidFill>
                          <a:sym typeface="Avenir Next Demi Bold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>
                              <a:hueOff val="262910"/>
                              <a:satOff val="3867"/>
                              <a:lumOff val="-18039"/>
                            </a:schemeClr>
                          </a:solidFill>
                          <a:sym typeface="Avenir Next Demi Bold"/>
                        </a:rPr>
                        <a:t>MQTT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9442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b="0" sz="44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48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63" name="ADAPTOR.png" descr="ADAP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1505" y="4590882"/>
            <a:ext cx="12230394" cy="8274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ADAPTOR.png" descr="ADAPT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6173" y="4609990"/>
            <a:ext cx="12230395" cy="8255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69" name="resultado 4 - uso de cpu e memória no servidor - data collector"/>
          <p:cNvSpPr txBox="1"/>
          <p:nvPr>
            <p:ph type="title"/>
          </p:nvPr>
        </p:nvSpPr>
        <p:spPr>
          <a:xfrm>
            <a:off x="762000" y="508000"/>
            <a:ext cx="22860000" cy="1016000"/>
          </a:xfrm>
          <a:prstGeom prst="rect">
            <a:avLst/>
          </a:prstGeom>
        </p:spPr>
        <p:txBody>
          <a:bodyPr/>
          <a:lstStyle/>
          <a:p>
            <a:pPr defTabSz="685165">
              <a:spcBef>
                <a:spcPts val="3200"/>
              </a:spcBef>
              <a:defRPr sz="7221"/>
            </a:pPr>
            <a:r>
              <a:t>resultado 4 - uso de cpu e memória no servidor - </a:t>
            </a: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data collector</a:t>
            </a:r>
          </a:p>
        </p:txBody>
      </p:sp>
      <p:graphicFrame>
        <p:nvGraphicFramePr>
          <p:cNvPr id="270" name="Tabela"/>
          <p:cNvGraphicFramePr/>
          <p:nvPr/>
        </p:nvGraphicFramePr>
        <p:xfrm>
          <a:off x="762000" y="1524000"/>
          <a:ext cx="22860000" cy="1157941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430000"/>
                <a:gridCol w="11430000"/>
              </a:tblGrid>
              <a:tr h="2136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222222"/>
                          </a:solidFill>
                          <a:sym typeface="Avenir Next Demi Bold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>
                              <a:hueOff val="262910"/>
                              <a:satOff val="3867"/>
                              <a:lumOff val="-18039"/>
                            </a:schemeClr>
                          </a:solidFill>
                          <a:sym typeface="Avenir Next Demi Bold"/>
                        </a:rPr>
                        <a:t>MQTT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9442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b="0" sz="44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48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1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83737" y="4811879"/>
            <a:ext cx="12230395" cy="8236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DATA.png" descr="DATA.png"/>
          <p:cNvPicPr>
            <a:picLocks noChangeAspect="1"/>
          </p:cNvPicPr>
          <p:nvPr/>
        </p:nvPicPr>
        <p:blipFill>
          <a:blip r:embed="rId4">
            <a:extLst/>
          </a:blip>
          <a:srcRect l="2270" t="0" r="0" b="0"/>
          <a:stretch>
            <a:fillRect/>
          </a:stretch>
        </p:blipFill>
        <p:spPr>
          <a:xfrm>
            <a:off x="12359289" y="4802323"/>
            <a:ext cx="11952705" cy="8255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77" name="resultado 4 - uso de cpu e memória no servidor - Rabbitmq"/>
          <p:cNvSpPr txBox="1"/>
          <p:nvPr>
            <p:ph type="title"/>
          </p:nvPr>
        </p:nvSpPr>
        <p:spPr>
          <a:xfrm>
            <a:off x="762000" y="508000"/>
            <a:ext cx="22860000" cy="1016000"/>
          </a:xfrm>
          <a:prstGeom prst="rect">
            <a:avLst/>
          </a:prstGeom>
        </p:spPr>
        <p:txBody>
          <a:bodyPr/>
          <a:lstStyle/>
          <a:p>
            <a:pPr defTabSz="685165">
              <a:spcBef>
                <a:spcPts val="3200"/>
              </a:spcBef>
              <a:defRPr sz="7221"/>
            </a:pPr>
            <a:r>
              <a:t>resultado 4 - uso de cpu e memória no servidor - </a:t>
            </a: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Rabbitmq</a:t>
            </a:r>
          </a:p>
        </p:txBody>
      </p:sp>
      <p:graphicFrame>
        <p:nvGraphicFramePr>
          <p:cNvPr id="278" name="Tabela"/>
          <p:cNvGraphicFramePr/>
          <p:nvPr/>
        </p:nvGraphicFramePr>
        <p:xfrm>
          <a:off x="762000" y="1524000"/>
          <a:ext cx="22860000" cy="1157941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430000"/>
                <a:gridCol w="11430000"/>
              </a:tblGrid>
              <a:tr h="2136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222222"/>
                          </a:solidFill>
                          <a:sym typeface="Avenir Next Demi Bold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>
                              <a:hueOff val="262910"/>
                              <a:satOff val="3867"/>
                              <a:lumOff val="-18039"/>
                            </a:schemeClr>
                          </a:solidFill>
                          <a:sym typeface="Avenir Next Demi Bold"/>
                        </a:rPr>
                        <a:t>MQTT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9442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b="0" sz="44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48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9" name="RABBITMQ.png" descr="RABBITM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7939" y="4802323"/>
            <a:ext cx="12258595" cy="825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RABBITMQ.png" descr="RABBITMQ.png"/>
          <p:cNvPicPr>
            <a:picLocks noChangeAspect="1"/>
          </p:cNvPicPr>
          <p:nvPr/>
        </p:nvPicPr>
        <p:blipFill>
          <a:blip r:embed="rId4">
            <a:extLst/>
          </a:blip>
          <a:srcRect l="3292" t="0" r="0" b="0"/>
          <a:stretch>
            <a:fillRect/>
          </a:stretch>
        </p:blipFill>
        <p:spPr>
          <a:xfrm>
            <a:off x="12384613" y="4802323"/>
            <a:ext cx="11855042" cy="8255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2" name="Introdu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Introdução</a:t>
            </a:r>
          </a:p>
        </p:txBody>
      </p:sp>
      <p:sp>
        <p:nvSpPr>
          <p:cNvPr id="173" name="Apresentação anterior no grup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Apresentação anterior no grupo</a:t>
            </a:r>
          </a:p>
          <a:p>
            <a:pPr/>
            <a:r>
              <a:t>MQTT</a:t>
            </a:r>
          </a:p>
          <a:p>
            <a:pPr/>
            <a:r>
              <a:t>Objetivo da integração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85" name="conclusõ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conclusões</a:t>
            </a:r>
          </a:p>
        </p:txBody>
      </p:sp>
      <p:sp>
        <p:nvSpPr>
          <p:cNvPr id="286" name="Desempenho muito parecido entre as duas formas de interação com a plataform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6AAA9"/>
                </a:solidFill>
              </a:defRPr>
            </a:pPr>
            <a:r>
              <a:t>Desempenho muito parecido entre as duas formas de interação com a plataforma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Muito vantajoso para a rede de dispositivos IoT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Impacto no servidor não deve ser um 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91" name="Próximos pass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Próximos passos</a:t>
            </a:r>
          </a:p>
        </p:txBody>
      </p:sp>
      <p:sp>
        <p:nvSpPr>
          <p:cNvPr id="292" name="Deploy e Pull Requ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>
                <a:solidFill>
                  <a:srgbClr val="A6AAA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Deploy </a:t>
            </a: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e </a:t>
            </a:r>
            <a:r>
              <a:t>Pull Request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Avaliar o desempenho em um contexto de produção</a:t>
            </a:r>
          </a:p>
          <a:p>
            <a:pPr>
              <a:defRPr>
                <a:solidFill>
                  <a:srgbClr val="A6AAA9"/>
                </a:solidFill>
              </a:defRPr>
            </a:pPr>
            <a:r>
              <a:t>Rede de experimentação na USP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brigado🌻👨🏽💻"/>
          <p:cNvSpPr txBox="1"/>
          <p:nvPr/>
        </p:nvSpPr>
        <p:spPr>
          <a:xfrm>
            <a:off x="9280340" y="6083299"/>
            <a:ext cx="582331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3900"/>
              </a:spcBef>
              <a:defRPr cap="all" sz="87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Obrigado🌻👨🏽‍💻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301" name="Resources e capabilities no Inters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Resources e capabilities no Interscity</a:t>
            </a:r>
          </a:p>
        </p:txBody>
      </p:sp>
      <p:sp>
        <p:nvSpPr>
          <p:cNvPr id="302" name="Cada resource é um dispositivo que envia dados ou recebe comand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Cada resource é um dispositivo que envia dados ou recebe comandos</a:t>
            </a:r>
          </a:p>
          <a:p>
            <a:pPr lvl="1"/>
            <a:r>
              <a:t>Ex.: Estação metereológica, sensor de presença residencial</a:t>
            </a:r>
          </a:p>
          <a:p>
            <a:pPr/>
            <a:r>
              <a:t>Capabilities são o tipo de informação que cada um desses resources pode ter</a:t>
            </a:r>
          </a:p>
          <a:p>
            <a:pPr lvl="1"/>
            <a:r>
              <a:t>Ex.: Temperatura, humidade, pressão sonora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MQTT_protocol_example_without_QoS (1).png" descr="MQTT_protocol_example_without_QoS (1)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43143"/>
          <a:stretch>
            <a:fillRect/>
          </a:stretch>
        </p:blipFill>
        <p:spPr>
          <a:xfrm>
            <a:off x="6163979" y="2726292"/>
            <a:ext cx="12056042" cy="7442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2" name="Introdu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Introdução</a:t>
            </a:r>
          </a:p>
        </p:txBody>
      </p:sp>
      <p:sp>
        <p:nvSpPr>
          <p:cNvPr id="183" name="Apresentação anterior no grup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Apresentação anterior no grupo</a:t>
            </a:r>
          </a:p>
          <a:p>
            <a:pPr/>
            <a:r>
              <a:t>MQTT</a:t>
            </a:r>
          </a:p>
          <a:p>
            <a:pPr/>
            <a:r>
              <a:t>Objetivo da integração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8" name="Cenário - sens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Cenário - sensor</a:t>
            </a:r>
          </a:p>
        </p:txBody>
      </p:sp>
      <p:pic>
        <p:nvPicPr>
          <p:cNvPr id="189" name="cenarios_sensor.pdf" descr="cenarios_senso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1474" y="5567467"/>
            <a:ext cx="17301052" cy="318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94" name="Sensor - exemplo de mensag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Sensor - exemplo de mensagem</a:t>
            </a:r>
          </a:p>
        </p:txBody>
      </p:sp>
      <p:sp>
        <p:nvSpPr>
          <p:cNvPr id="195" name="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8F8F8"/>
                </a:solidFill>
              </a:rPr>
              <a:t>  </a:t>
            </a:r>
            <a:r>
              <a:t>"data"</a:t>
            </a:r>
            <a:r>
              <a:rPr>
                <a:solidFill>
                  <a:srgbClr val="F8F8F8"/>
                </a:solidFill>
              </a:rPr>
              <a:t>: [</a:t>
            </a:r>
            <a:endParaRPr>
              <a:solidFill>
                <a:srgbClr val="F8F8F8"/>
              </a:solidFill>
            </a:endParaRP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8F8F8"/>
                </a:solidFill>
              </a:rPr>
              <a:t>      </a:t>
            </a:r>
            <a:r>
              <a:t>"temperature"</a:t>
            </a:r>
            <a:r>
              <a:rPr>
                <a:solidFill>
                  <a:srgbClr val="F8F8F8"/>
                </a:solidFill>
              </a:rPr>
              <a:t>: </a:t>
            </a:r>
            <a:r>
              <a:rPr>
                <a:solidFill>
                  <a:srgbClr val="CF6A4C"/>
                </a:solidFill>
              </a:rPr>
              <a:t>10</a:t>
            </a:r>
            <a:r>
              <a:rPr>
                <a:solidFill>
                  <a:srgbClr val="F8F8F8"/>
                </a:solidFill>
              </a:rPr>
              <a:t>,</a:t>
            </a:r>
            <a:endParaRPr>
              <a:solidFill>
                <a:srgbClr val="F8F8F8"/>
              </a:solidFill>
            </a:endParaRP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8F8F8"/>
                </a:solidFill>
              </a:rPr>
              <a:t>      </a:t>
            </a:r>
            <a:r>
              <a:t>"humidity"</a:t>
            </a:r>
            <a:r>
              <a:rPr>
                <a:solidFill>
                  <a:srgbClr val="F8F8F8"/>
                </a:solidFill>
              </a:rPr>
              <a:t>: </a:t>
            </a:r>
            <a:r>
              <a:rPr>
                <a:solidFill>
                  <a:srgbClr val="CF6A4C"/>
                </a:solidFill>
              </a:rPr>
              <a:t>45</a:t>
            </a:r>
            <a:r>
              <a:rPr>
                <a:solidFill>
                  <a:srgbClr val="F8F8F8"/>
                </a:solidFill>
              </a:rPr>
              <a:t>,</a:t>
            </a:r>
            <a:endParaRPr>
              <a:solidFill>
                <a:srgbClr val="F8F8F8"/>
              </a:solidFill>
            </a:endParaRP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8F8F8"/>
                </a:solidFill>
              </a:rPr>
              <a:t>      </a:t>
            </a:r>
            <a:r>
              <a:t>"pressure"</a:t>
            </a:r>
            <a:r>
              <a:rPr>
                <a:solidFill>
                  <a:srgbClr val="F8F8F8"/>
                </a:solidFill>
              </a:rPr>
              <a:t>: </a:t>
            </a:r>
            <a:r>
              <a:rPr>
                <a:solidFill>
                  <a:srgbClr val="CF6A4C"/>
                </a:solidFill>
              </a:rPr>
              <a:t>25</a:t>
            </a:r>
            <a:r>
              <a:rPr>
                <a:solidFill>
                  <a:srgbClr val="F8F8F8"/>
                </a:solidFill>
              </a:rPr>
              <a:t>,</a:t>
            </a:r>
            <a:endParaRPr>
              <a:solidFill>
                <a:srgbClr val="F8F8F8"/>
              </a:solidFill>
            </a:endParaRP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8F8F8"/>
                </a:solidFill>
              </a:rPr>
              <a:t>      </a:t>
            </a:r>
            <a:r>
              <a:t>"timestamp"</a:t>
            </a:r>
            <a:r>
              <a:rPr>
                <a:solidFill>
                  <a:srgbClr val="F8F8F8"/>
                </a:solidFill>
              </a:rPr>
              <a:t>: </a:t>
            </a:r>
            <a:r>
              <a:t>"2017-06-14T17:52:25.428Z"</a:t>
            </a:r>
            <a:endParaRPr>
              <a:solidFill>
                <a:srgbClr val="F8F8F8"/>
              </a:solidFill>
            </a:endParaRP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]</a:t>
            </a: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00" name="Cenário - atuad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Cenário - atuador</a:t>
            </a:r>
          </a:p>
        </p:txBody>
      </p:sp>
      <p:pic>
        <p:nvPicPr>
          <p:cNvPr id="201" name="cenarios_sensor.pdf" descr="cenarios_senso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1474" y="5567467"/>
            <a:ext cx="17301052" cy="318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enarios_atuador.pdf" descr="cenarios_atuador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41474" y="5537566"/>
            <a:ext cx="17301052" cy="293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07" name="Atuador - exemplo de mensag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Atuador - exemplo de mensagem</a:t>
            </a:r>
          </a:p>
        </p:txBody>
      </p:sp>
      <p:sp>
        <p:nvSpPr>
          <p:cNvPr id="208" name="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8F8F8"/>
                </a:solidFill>
              </a:rPr>
              <a:t>  </a:t>
            </a:r>
            <a:r>
              <a:t>"data"</a:t>
            </a:r>
            <a:r>
              <a:rPr>
                <a:solidFill>
                  <a:srgbClr val="F8F8F8"/>
                </a:solidFill>
              </a:rPr>
              <a:t>: [</a:t>
            </a:r>
            <a:endParaRPr>
              <a:solidFill>
                <a:srgbClr val="F8F8F8"/>
              </a:solidFill>
            </a:endParaRP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8F8F8"/>
                </a:solidFill>
              </a:rPr>
              <a:t>      </a:t>
            </a:r>
            <a:r>
              <a:t>"uuid"</a:t>
            </a:r>
            <a:r>
              <a:rPr>
                <a:solidFill>
                  <a:srgbClr val="F8F8F8"/>
                </a:solidFill>
              </a:rPr>
              <a:t>: </a:t>
            </a:r>
            <a:r>
              <a:rPr>
                <a:solidFill>
                  <a:srgbClr val="CF6A4C"/>
                </a:solidFill>
              </a:rPr>
              <a:t>606bd-cc1e3d610652a7c-bbbb</a:t>
            </a:r>
            <a:r>
              <a:rPr>
                <a:solidFill>
                  <a:srgbClr val="F8F8F8"/>
                </a:solidFill>
              </a:rPr>
              <a:t>,</a:t>
            </a:r>
            <a:endParaRPr>
              <a:solidFill>
                <a:srgbClr val="F8F8F8"/>
              </a:solidFill>
            </a:endParaRP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8F8F8"/>
                </a:solidFill>
              </a:rPr>
              <a:t>      </a:t>
            </a:r>
            <a:r>
              <a:t>"capabilities"</a:t>
            </a:r>
            <a:r>
              <a:rPr>
                <a:solidFill>
                  <a:srgbClr val="F8F8F8"/>
                </a:solidFill>
              </a:rPr>
              <a:t>: { </a:t>
            </a:r>
            <a:endParaRPr>
              <a:solidFill>
                <a:srgbClr val="F8F8F8"/>
              </a:solidFill>
            </a:endParaRPr>
          </a:p>
          <a:p>
            <a:pPr lvl="1"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8F8F8"/>
                </a:solidFill>
              </a:rPr>
              <a:t>         </a:t>
            </a:r>
            <a:r>
              <a:t>"illuminate"</a:t>
            </a:r>
            <a:r>
              <a:rPr>
                <a:solidFill>
                  <a:srgbClr val="F8F8F8"/>
                </a:solidFill>
              </a:rPr>
              <a:t>: </a:t>
            </a:r>
            <a:r>
              <a:rPr>
                <a:solidFill>
                  <a:srgbClr val="CF6A4C"/>
                </a:solidFill>
              </a:rPr>
              <a:t>“on"</a:t>
            </a:r>
            <a:endParaRPr>
              <a:solidFill>
                <a:srgbClr val="CF6A4C"/>
              </a:solidFill>
            </a:endParaRPr>
          </a:p>
          <a:p>
            <a:pPr lvl="1"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8F9D6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F6A4C"/>
                </a:solidFill>
              </a:rPr>
              <a:t>      </a:t>
            </a:r>
            <a:r>
              <a:rPr>
                <a:solidFill>
                  <a:srgbClr val="FFFFFF"/>
                </a:solidFill>
              </a:rPr>
              <a:t>}</a:t>
            </a:r>
            <a:endParaRPr>
              <a:solidFill>
                <a:srgbClr val="F8F8F8"/>
              </a:solidFill>
            </a:endParaRP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]</a:t>
            </a:r>
          </a:p>
          <a:p>
            <a:pPr marL="0" indent="0" defTabSz="320039">
              <a:lnSpc>
                <a:spcPts val="6500"/>
              </a:lnSpc>
              <a:spcBef>
                <a:spcPts val="0"/>
              </a:spcBef>
              <a:buClrTx/>
              <a:buSzTx/>
              <a:buFontTx/>
              <a:buNone/>
              <a:defRPr sz="4494">
                <a:solidFill>
                  <a:srgbClr val="F8F8F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o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213" name="arquitetura do inters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arquitetura do interscity</a:t>
            </a:r>
          </a:p>
        </p:txBody>
      </p:sp>
      <p:pic>
        <p:nvPicPr>
          <p:cNvPr id="214" name="Arquitetura InterSCity(3).png" descr="Arquitetura InterSCity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721" y="3445740"/>
            <a:ext cx="19302558" cy="9720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