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4" r:id="rId5"/>
    <p:sldId id="265" r:id="rId6"/>
    <p:sldId id="263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0" r:id="rId18"/>
    <p:sldId id="266" r:id="rId19"/>
    <p:sldId id="267" r:id="rId20"/>
    <p:sldId id="283" r:id="rId21"/>
    <p:sldId id="284" r:id="rId22"/>
    <p:sldId id="285" r:id="rId23"/>
    <p:sldId id="286" r:id="rId24"/>
    <p:sldId id="287" r:id="rId25"/>
    <p:sldId id="288" r:id="rId26"/>
    <p:sldId id="301" r:id="rId27"/>
    <p:sldId id="261" r:id="rId28"/>
    <p:sldId id="268" r:id="rId29"/>
    <p:sldId id="269" r:id="rId30"/>
    <p:sldId id="289" r:id="rId31"/>
    <p:sldId id="290" r:id="rId32"/>
    <p:sldId id="291" r:id="rId33"/>
    <p:sldId id="292" r:id="rId34"/>
    <p:sldId id="262" r:id="rId35"/>
    <p:sldId id="270" r:id="rId36"/>
    <p:sldId id="27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3" r:id="rId4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5E95D-DAFB-4E3B-BB98-15F048BA3820}" type="datetimeFigureOut">
              <a:rPr lang="th-TH" smtClean="0"/>
              <a:t>17/07/60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DE6A-FFED-425C-9497-7C7F3C90AE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125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642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295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28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9780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621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1377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145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4608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4589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7229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84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9701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3764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2320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7024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011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214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659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4428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956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573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744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6714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8909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20323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7297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2014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57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228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07359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9893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0527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518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97647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9776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0646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2840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6459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75840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641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421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150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813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4515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F5A3-B210-434E-89EE-4A63AE228728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358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49C0-4A93-410B-8A4E-91A1B2AC7E1A}" type="datetimeFigureOut">
              <a:rPr lang="th-TH" smtClean="0"/>
              <a:t>17/07/60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8E19-88C7-4A59-A82D-52402C4A6E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010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49C0-4A93-410B-8A4E-91A1B2AC7E1A}" type="datetimeFigureOut">
              <a:rPr lang="th-TH" smtClean="0"/>
              <a:t>17/07/60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8E19-88C7-4A59-A82D-52402C4A6E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820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49C0-4A93-410B-8A4E-91A1B2AC7E1A}" type="datetimeFigureOut">
              <a:rPr lang="th-TH" smtClean="0"/>
              <a:t>17/07/60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8E19-88C7-4A59-A82D-52402C4A6E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665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49C0-4A93-410B-8A4E-91A1B2AC7E1A}" type="datetimeFigureOut">
              <a:rPr lang="th-TH" smtClean="0"/>
              <a:t>17/07/60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8E19-88C7-4A59-A82D-52402C4A6E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73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49C0-4A93-410B-8A4E-91A1B2AC7E1A}" type="datetimeFigureOut">
              <a:rPr lang="th-TH" smtClean="0"/>
              <a:t>17/07/60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8E19-88C7-4A59-A82D-52402C4A6E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478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49C0-4A93-410B-8A4E-91A1B2AC7E1A}" type="datetimeFigureOut">
              <a:rPr lang="th-TH" smtClean="0"/>
              <a:t>17/07/60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8E19-88C7-4A59-A82D-52402C4A6E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928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49C0-4A93-410B-8A4E-91A1B2AC7E1A}" type="datetimeFigureOut">
              <a:rPr lang="th-TH" smtClean="0"/>
              <a:t>17/07/60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8E19-88C7-4A59-A82D-52402C4A6E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303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49C0-4A93-410B-8A4E-91A1B2AC7E1A}" type="datetimeFigureOut">
              <a:rPr lang="th-TH" smtClean="0"/>
              <a:t>17/07/60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8E19-88C7-4A59-A82D-52402C4A6E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85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49C0-4A93-410B-8A4E-91A1B2AC7E1A}" type="datetimeFigureOut">
              <a:rPr lang="th-TH" smtClean="0"/>
              <a:t>17/07/60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8E19-88C7-4A59-A82D-52402C4A6E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961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49C0-4A93-410B-8A4E-91A1B2AC7E1A}" type="datetimeFigureOut">
              <a:rPr lang="th-TH" smtClean="0"/>
              <a:t>17/07/60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8E19-88C7-4A59-A82D-52402C4A6E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984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49C0-4A93-410B-8A4E-91A1B2AC7E1A}" type="datetimeFigureOut">
              <a:rPr lang="th-TH" smtClean="0"/>
              <a:t>17/07/60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8E19-88C7-4A59-A82D-52402C4A6E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959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D49C0-4A93-410B-8A4E-91A1B2AC7E1A}" type="datetimeFigureOut">
              <a:rPr lang="th-TH" smtClean="0"/>
              <a:t>17/07/60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8E19-88C7-4A59-A82D-52402C4A6E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381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G74yW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5tUDuq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E2XeRu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EcD6p2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ทดลองปฏิบัติ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52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esp8266_dht11_lib_demo-2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2786859"/>
            <a:ext cx="10515600" cy="24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setup()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(115200);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DHTxx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test!");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setup_wifi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client.setServer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mqtt_server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mqtt_port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dht.begin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sprintf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temperature_topic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"/esp8266/%d/temperature",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esp_id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sprintf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humidity_topic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"/esp8266/%d/humidity",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esp_id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esp8266_dht11_lib_demo-2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646803"/>
            <a:ext cx="105156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loop() {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if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(!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client.connected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reconnect();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client.loop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long now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millis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if (now -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lastMsg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 5000)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lastMsg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now;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//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Reading temperature or humidity takes about 250 milliseconds!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// Sensor readings may also be up to 2 seconds 'old' (its a very slow sensor)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float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newHum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dht.readHumidity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float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newTemp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dht.readTemperature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("New temperature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:");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(String(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newTemp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c_str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client.publish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temperature_topic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String(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newTemp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c_str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(), true);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("New humidity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:");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(String(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newHum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c_str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client.publish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humidity_topic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String(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newHum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c_str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(), true);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}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2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Freeboard 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เรียกดูค่า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DHT11</a:t>
            </a:r>
            <a:endParaRPr lang="th-TH" sz="6600" b="1" dirty="0"/>
          </a:p>
        </p:txBody>
      </p:sp>
      <p:pic>
        <p:nvPicPr>
          <p:cNvPr id="7" name="ตัวแทนเนื้อหา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167"/>
          <a:stretch/>
        </p:blipFill>
        <p:spPr>
          <a:xfrm>
            <a:off x="1191533" y="1393824"/>
            <a:ext cx="9808933" cy="528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Freeboard 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เรียกดูค่า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DHT11</a:t>
            </a:r>
            <a:endParaRPr lang="th-TH" sz="6600" b="1" dirty="0"/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6371" r="50121" b="2538"/>
          <a:stretch/>
        </p:blipFill>
        <p:spPr>
          <a:xfrm>
            <a:off x="1165225" y="1681472"/>
            <a:ext cx="9861550" cy="4823327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4133850" y="3368675"/>
            <a:ext cx="254000" cy="330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65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Freeboard 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เรียกดูค่า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DHT11</a:t>
            </a:r>
            <a:endParaRPr lang="th-TH" sz="6600" b="1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133850" y="3368675"/>
            <a:ext cx="254000" cy="330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6070" r="50241" b="7074"/>
          <a:stretch/>
        </p:blipFill>
        <p:spPr>
          <a:xfrm>
            <a:off x="1231900" y="1682317"/>
            <a:ext cx="9728200" cy="44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Freeboard 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เรียกดูค่า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DHT11</a:t>
            </a:r>
            <a:endParaRPr lang="th-TH" sz="6600" b="1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133850" y="3368675"/>
            <a:ext cx="254000" cy="330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ตัวแทนเนื้อหา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6674" r="50362" b="12215"/>
          <a:stretch/>
        </p:blipFill>
        <p:spPr>
          <a:xfrm>
            <a:off x="838200" y="1829972"/>
            <a:ext cx="10343884" cy="42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Freeboard 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เรียกดูค่า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DHT11</a:t>
            </a:r>
            <a:endParaRPr lang="th-TH" sz="6600" b="1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133850" y="3368675"/>
            <a:ext cx="254000" cy="330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6977" r="50604" b="8585"/>
          <a:stretch/>
        </p:blipFill>
        <p:spPr>
          <a:xfrm>
            <a:off x="838200" y="1505563"/>
            <a:ext cx="9791700" cy="43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BH1750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Module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419226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โมดูลวัดความเข้มแสง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เชื่อมต่อแบบ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I2C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แรงดันไฟเลี้ยงในช่วง 2.4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 - 3.6V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ละเอียด: 16 บิต ได้ค่า 1-65536 หน่วยเป็น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Lux (step: 0.5 Lux, 1 Lux,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4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Lux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ขึ้นอยู่กับโหมดการวัดที่เลือก)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ระยะเวลาในการวัดแต่ละครั้ง: ประมาณ 120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msec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0.5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Lux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1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Lux), 16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msec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4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Lux)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ขึ้นอยู่กับโหมดการวัดที่เลือก</a:t>
            </a:r>
          </a:p>
        </p:txBody>
      </p:sp>
      <p:pic>
        <p:nvPicPr>
          <p:cNvPr id="4098" name="Picture 2" descr="Light Intensity Sensor Module (GY-302 BH175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923" y="180000"/>
            <a:ext cx="2622877" cy="24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กล่องข้อความ 4"/>
          <p:cNvSpPr txBox="1"/>
          <p:nvPr/>
        </p:nvSpPr>
        <p:spPr>
          <a:xfrm>
            <a:off x="8826611" y="2641600"/>
            <a:ext cx="2530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goo.gl/G74yWP</a:t>
            </a:r>
            <a:r>
              <a:rPr lang="en-US" sz="1600" dirty="0" smtClean="0"/>
              <a:t> 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58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NodeMCU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BH1750 Wiring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Diagram</a:t>
            </a:r>
            <a:endParaRPr lang="th-TH" sz="6600" b="1" dirty="0"/>
          </a:p>
        </p:txBody>
      </p:sp>
      <p:pic>
        <p:nvPicPr>
          <p:cNvPr id="5" name="ตัวแทนเนื้อหา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9513" y="1920512"/>
            <a:ext cx="5272973" cy="41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WeMos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BH1750 Wiring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Diagram</a:t>
            </a:r>
            <a:endParaRPr lang="th-TH" sz="6600" b="1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6600" y="1189685"/>
            <a:ext cx="5638800" cy="53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Outline</a:t>
            </a:r>
            <a:endParaRPr lang="th-TH" sz="6600" b="1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419226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ทดลองใช้งาน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DHT 11 Module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ทดลองใช้งาน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BH1750 Module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ทดลอง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Ultra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Sonic Module HC-SR04+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ทดลอง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LCD 16x2 i2c Display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Module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ประยุกต์การใช้งานลักษณะ </a:t>
            </a:r>
            <a:r>
              <a:rPr lang="en-US" sz="3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IoT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57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esp8266_bh1750_lib_demo-1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903284"/>
            <a:ext cx="10515600" cy="4196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Wire.h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"BH1750.h"            // -&gt; https://github.com/claws/BH1750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LED_PIN        (D4)    // D4 pin (GPIO-2)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SDA_PIN        (D2)    // D2 pin (GPIO-4)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SCL_PIN        (D1)    // D1 pin (GPIO-5)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DEV_ADDR       (0x23)  // set the I2C device address (BH1750)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INTERVAL_MSEC  (1000)  // update interval: 1 sec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BH1750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DEV_ADDR );         // create BH1750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object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// global variables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[64];                 // char buffer for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sprintf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uint32_t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;                   // used to save timestamp </a:t>
            </a:r>
          </a:p>
        </p:txBody>
      </p:sp>
    </p:spTree>
    <p:extLst>
      <p:ext uri="{BB962C8B-B14F-4D97-AF65-F5344CB8AC3E}">
        <p14:creationId xmlns:p14="http://schemas.microsoft.com/office/powerpoint/2010/main" val="154684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esp8266_bh1750_lib_demo-1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903284"/>
            <a:ext cx="10515600" cy="4196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setup()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pinMode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LED_PIN, OUTPUT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digitalWrite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LED_PIN, LOW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( 115200 );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for 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=0;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&lt; 10;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++ 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delay(100);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Serial.flush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F("BH1750 Sensor Reading...")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bh.begin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BH1750_CONTINUOUS_HIGH_RES_MODE,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SDA_PIN, SCL_PIN, 400000 /* set I2C frequency */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millis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2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esp8266_bh1750_lib_demo-1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262082"/>
            <a:ext cx="10515600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process()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uint16_t lux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bh.readLightLevel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  // read the sensor value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String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+= "Light: ";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dtostrf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lux, 6, 1,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+= " Lux";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str.c_str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loop()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if 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millis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-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&gt;= INTERVAL_MSEC 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+= INTERVAL_MSEC;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digitalWrite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LED_PIN, HIGH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process();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digitalWrite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LED_PIN, LOW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delay(1); // delay for 1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msec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1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esp8266_bh1750_lib_demo-2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2273898"/>
            <a:ext cx="10515600" cy="3454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Wire.h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// use the Wire library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"BH1750.h"            // https://github.com/claws/BH1750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&lt;ESP8266WiFi.h&gt;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"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PubSubClient.h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I2C_SCL_PIN       (D1)    // D1 pin (GPIO-5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I2C_SDA_PIN       (D2)    // D2 pin (GPIO-4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I2C_BH1750_ADDR       (0x23)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BH1750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I2C_BH1750_ADDR );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[64];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uint32_t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74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esp8266_bh1750_lib_demo-2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632697"/>
            <a:ext cx="10515600" cy="4737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setup()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// put your setup code here, to run once: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( 115200 );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"\n\n\n" );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setup_wifi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client.setServer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mqtt_server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mqtt_port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Wire.begin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I2C_SDA_PIN, I2C_SCL_PIN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delay(1000);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i2c_scan();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delay(1000);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bh.begin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BH1750_CONTINUOUS_HIGH_RES_MODE, I2C_SDA_PIN, I2C_SCL_PIN, 400000 );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"Light Intensity"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millis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4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esp8266_bh1750_lib_demo-2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262082"/>
            <a:ext cx="10515600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loop()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// put your main code here, to run repeatedly: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if (!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client.connected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reconnect();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client.loop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if 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millis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-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&gt;= INTERVAL_MSEC 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char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val_str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[8];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+= INTERVAL_MSEC;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uint16_t lux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bh.readLightLevel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dtostrf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lux, 6, 1,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val_str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char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light_topic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[64];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sprintf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light_topic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"/esp8266/%d/light",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esp_id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sprintf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"    %s Lux",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val_str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   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client.publish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light_topic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val_str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true);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delay(1);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3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Freeboard 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เรียกดูค่า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BH1750</a:t>
            </a:r>
            <a:endParaRPr lang="th-TH" sz="6600" b="1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133850" y="3368675"/>
            <a:ext cx="254000" cy="330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ตัวแทนเนื้อหา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6976" r="50000" b="9796"/>
          <a:stretch/>
        </p:blipFill>
        <p:spPr>
          <a:xfrm>
            <a:off x="1028700" y="1544659"/>
            <a:ext cx="10134600" cy="43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Ultrasonic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Module HC-SR04+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419226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โมดูลวัดระยะห่างโดยใช้คลื่นเสียง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3.3V power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and I/O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ช่วงในการวัดที่ 2-400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cm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074" name="Picture 2" descr="เซนเซอร์ Ultrasonic Module HC-SR04+ Distance Ultrasonic Sen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1" y="3058319"/>
            <a:ext cx="3667918" cy="366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กล่องข้อความ 4"/>
          <p:cNvSpPr txBox="1"/>
          <p:nvPr/>
        </p:nvSpPr>
        <p:spPr>
          <a:xfrm>
            <a:off x="4875794" y="6207738"/>
            <a:ext cx="2457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goo.gl/5tUDuq</a:t>
            </a:r>
            <a:r>
              <a:rPr lang="en-US" sz="1600" dirty="0" smtClean="0"/>
              <a:t> 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38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NodeMCU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Ultrasonic Wiring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Diagram</a:t>
            </a:r>
            <a:endParaRPr lang="th-TH" sz="6600" b="1" dirty="0"/>
          </a:p>
        </p:txBody>
      </p:sp>
      <p:pic>
        <p:nvPicPr>
          <p:cNvPr id="8" name="ตัวแทนเนื้อหา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7100" y="1284688"/>
            <a:ext cx="7797799" cy="53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WeMos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Ultrasonic Wiring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Diagram</a:t>
            </a:r>
            <a:endParaRPr lang="th-TH" sz="6600" b="1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1741" y="1270000"/>
            <a:ext cx="8347588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DHT 11 Module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419226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โมดูลวัดอุณหภูมิ และ ความชื้น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to 5V power and I/O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วัดความชื้น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ระดับ  20-80% โดยมีความผิดพลาดในการวัดไม่เกิน 5%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วัด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อุณหภูมิ  0-50°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โดยมีความผิดพลาดในการวัดไม่เกิน ±2°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วามถี่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ในการวัด 1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Hz  (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อ่านค่าได้วินาทีละครั้ง)</a:t>
            </a:r>
          </a:p>
        </p:txBody>
      </p:sp>
      <p:pic>
        <p:nvPicPr>
          <p:cNvPr id="1030" name="Picture 6" descr="Temperature Sensor (DHT11) Module with PCB Pl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2" y="3748700"/>
            <a:ext cx="2713037" cy="271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/>
          <p:cNvSpPr txBox="1"/>
          <p:nvPr/>
        </p:nvSpPr>
        <p:spPr>
          <a:xfrm>
            <a:off x="8528637" y="6461738"/>
            <a:ext cx="2440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goo.gl/E2XeRu</a:t>
            </a:r>
            <a:r>
              <a:rPr lang="en-US" sz="1600" dirty="0" smtClean="0"/>
              <a:t> 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98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esp8266_ultrasonic_sr04p_demo-1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903284"/>
            <a:ext cx="10515600" cy="4196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TRIG_PIN   5    // GPIO-5 / D1 pin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ECHO_PIN   4    // GPIO-4 / D2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pin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const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uint32_t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timeout_usec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40000;     // timeout in microseconds</a:t>
            </a:r>
          </a:p>
          <a:p>
            <a:pPr>
              <a:lnSpc>
                <a:spcPts val="2000"/>
              </a:lnSpc>
            </a:pP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const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uint32_t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sound_speed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= 34300;     // in centimeters/second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setup()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( 115200 );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F("\n\n\n")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delay(100);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F("ESP8266 Ultrasonic SR04+ Demo...")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pinMode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ECHO_PIN, INPUT 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pinMode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TRIG_PIN, OUTPUT 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20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esp8266_ultrasonic_sr04p_demo-1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632697"/>
            <a:ext cx="10515600" cy="4737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loop()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// send a PING signal (a short-pulse signal on TRIG pin)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digitalWrite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TRIG_PIN, HIGH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delayMicroseconds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( 20 );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digitalWrite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TRIG_PIN, LOW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// see: https://www.arduino.cc/en/Reference/pulseIn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uint32_t duration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pulseIn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ECHO_PIN, HIGH,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timeout_usec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F("Duration: ");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+= duration;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+= F("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usec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");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+= F("Distance: ");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+=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sound_speed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* duration / 1000000) / 2;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+= F(" cm");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delay(500);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44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esp8266_ultrasonic_sr04p_demo-2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518563"/>
            <a:ext cx="10515600" cy="4965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setup()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(115200);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pinMode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ECHO_PIN,  INPUT  );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pinMode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TRIG_PIN,  OUTPUT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setup_wifi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client.setServer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mqtt_server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mqtt_port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uint32_t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read_distance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// send a PING signal (a short-pulse signal on TRIG pin)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digitalWrite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TRIG_PIN, HIGH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delayMicroseconds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( 20 );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digitalWrite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TRIG_PIN, LOW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// see: https://www.arduino.cc/en/Reference/pulseIn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// measure pulse width of the ECHO signal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uint32_t duration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pulseIn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ECHO_PIN, HIGH,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timeout_usec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uint32_t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distance_cm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sound_speed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* duration / 1000000) / 2;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return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distance_cm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6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esp8266_ultrasonic_sr04p_demo-2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646803"/>
            <a:ext cx="105156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void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loop() {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if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(!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client.connected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reconnect();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client.loop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long now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millis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if (now -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lastMsg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 500)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lastMsg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now;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char distance[64];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sprintf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(distance, "/esp8266/%d/distance",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esp_id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uint32_t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newDistance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read_distance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("New distance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:");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(String(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newDistance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c_str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());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client.publish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(distance, String(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newDistance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c_str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(), true);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}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71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LCD 16x2 i2c Display Module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419226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โมดูลแสดงข้อความขนาด 16 ตัวอักษร 2 แถว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มีการเชื่อมต่อแบบ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i2c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โดยใช้โมดูลที่ใช้ไอซี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PCF8574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50" name="Picture 2" descr="1602 LCD (Blue Screen) 16x2 LCD with backlight of the LCD screen พร้อม I2C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2744789"/>
            <a:ext cx="3822700" cy="362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กล่องข้อความ 4"/>
          <p:cNvSpPr txBox="1"/>
          <p:nvPr/>
        </p:nvSpPr>
        <p:spPr>
          <a:xfrm>
            <a:off x="4867426" y="6034560"/>
            <a:ext cx="243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goo.gl/EcD6p2</a:t>
            </a:r>
            <a:r>
              <a:rPr lang="en-US" sz="1600" dirty="0" smtClean="0"/>
              <a:t> </a:t>
            </a:r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7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NodeMCU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LCD Wiring Diagram</a:t>
            </a:r>
            <a:endParaRPr lang="th-TH" sz="6600" b="1" dirty="0"/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9559" y="1320800"/>
            <a:ext cx="8552881" cy="53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WeMos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LCD Wiring Diagram</a:t>
            </a:r>
            <a:endParaRPr lang="th-TH" sz="6600" b="1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4101" y="1155700"/>
            <a:ext cx="8743798" cy="54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esp8266_pcf8574a_lcd_lib_demo-2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2145658"/>
            <a:ext cx="10515600" cy="3711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Wire.h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// use the Wire library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"LiquidCrystal_I2C.h" // -&gt; https://github.com/fdebrabander/Arduino-LiquidCrystal-I2C-library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I2C_SCL_PIN       (4)       // D2 pin (SCL / GPIO-4)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I2C_SDA_PIN       (0)       // D3 pin (SDA / GPIO-0)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I2C_ADDR          (0x3F)    // set the I2C address for PCF8574 LCD adapter (0x27 or 0x3F)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LiquidCrystal_I2C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I2C_ADDR, 16, 2 ); // 16x2 LCD display, set I2C address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// global variables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[64];   // used for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sprintf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uint32_t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;     // used to save timestamp value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INTERVAL_MSEC  (1000)</a:t>
            </a:r>
          </a:p>
        </p:txBody>
      </p:sp>
    </p:spTree>
    <p:extLst>
      <p:ext uri="{BB962C8B-B14F-4D97-AF65-F5344CB8AC3E}">
        <p14:creationId xmlns:p14="http://schemas.microsoft.com/office/powerpoint/2010/main" val="38077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esp8266_pcf8574a_lcd_lib_demo-1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262082"/>
            <a:ext cx="10515600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setup()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( 115200 );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Wire.begin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I2C_SDA_PIN, I2C_SCL_PIN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delay(1000);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i2c_scan();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delay(1000);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I2C_SDA_PIN, I2C_SCL_PIN, 400000 );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lcd.backlight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lcd.clear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lcd.setCursor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(0,0); // set cursor at top-level position on the first row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F("ESP8266 Demo")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lcd.setCursor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(0,1); // set cursor at the start position on the second row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F("ESL KMUTNB") 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lcd.clear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lcd.setCursor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(0,0); // set cursor at top-level position on the first row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F("16x2 LCD Adapter")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delay(1000);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millis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esp8266_pcf8574a_lcd_lib_demo-1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2273898"/>
            <a:ext cx="10515600" cy="3454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uint16_t count = 0;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loop()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if 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millis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-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&gt;= INTERVAL_MSEC 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+= INTERVAL_MSEC;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sprintf_P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PSTR("Count: %04u"), count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count = (count+1) % 10000;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lcd.setCursor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(0 /*col*/, 1 /*row*/);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delay(1);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8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NodeMCU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DHT11 Wiring Diagram</a:t>
            </a:r>
            <a:endParaRPr lang="th-TH" sz="6600" b="1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5250" y="1158241"/>
            <a:ext cx="6921500" cy="548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esp8266_pcf8574a_lcd_lib_demo-2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889177"/>
            <a:ext cx="10515600" cy="4224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&lt;ESP8266WiFi.h&gt;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"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PubSubClient.h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Wire.h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// use the Wire library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"LiquidCrystal_I2C.h" // -&gt; https://github.com/fdebrabander/Arduino-LiquidCrystal-I2C-library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I2C_SCL_PIN       (4)       // D2 pin (SCL / GPIO-4)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I2C_SDA_PIN       (0)       // D3 pin (SDA / GPIO-0)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I2C_ADDR          (0x3F)    // set the I2C address for PCF8574 LCD adapter (0x27 or 0x3F)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LiquidCrystal_I2C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I2C_ADDR, 16, 2 ); // 16x2 LCD display, set I2C address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// global variables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[64];   // used for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sprintf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uint32_t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;     // used to save timestamp value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INTERVAL_MSEC  (1000)</a:t>
            </a:r>
          </a:p>
        </p:txBody>
      </p:sp>
    </p:spTree>
    <p:extLst>
      <p:ext uri="{BB962C8B-B14F-4D97-AF65-F5344CB8AC3E}">
        <p14:creationId xmlns:p14="http://schemas.microsoft.com/office/powerpoint/2010/main" val="40264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esp8266_pcf8574a_lcd_lib_demo-2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376216"/>
            <a:ext cx="10515600" cy="5250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void setup() {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Serial.begin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( 115200 );</a:t>
            </a:r>
          </a:p>
          <a:p>
            <a:pPr>
              <a:lnSpc>
                <a:spcPts val="2000"/>
              </a:lnSpc>
            </a:pPr>
            <a:endPara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setup_wifi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client.setServer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mqtt_server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mqtt_port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client.setCallback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(callback);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Wire.begin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 I2C_SDA_PIN, I2C_SCL_PIN 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delay(1000);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i2c_scan();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delay(1000);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lcd.begin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 I2C_SDA_PIN, I2C_SCL_PIN, 400000 );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lcd.backlight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lcd.clear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lcd.setCursor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(0,0); // set cursor at top-level position on the first row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lcd.print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 F("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IoT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Workshop") 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delay(1000);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millis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17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esp8266_pcf8574a_lcd_lib_demo-2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2145658"/>
            <a:ext cx="10515600" cy="3711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loop()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connectCloudMQTT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if(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millis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-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&gt;= INTERVAL_MSEC){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+= INTERVAL_MSEC;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if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count_scroll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%(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text.length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()+16) == 0){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lcd.clear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lcd.setCursor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(16,0); // set cursor at top-level position on the first row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(text);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}else{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lcd.scrollDisplayLeft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count_scroll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++;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6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esp8266_pcf8574a_lcd_lib_demo-2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2402138"/>
            <a:ext cx="10515600" cy="3198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callback(char* topic, byte* payload, unsigned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length)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const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char s[2] = "/";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char *token;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token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strtok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(topic, s);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token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strtok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(NULL, s);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token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strtok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(NULL, s);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if(!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strcmp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(token, "text")){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payload[length] = '\0';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text = String((char*)payload);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(text);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1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Freeboard 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ส่งข้อความแสดงที่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LCD</a:t>
            </a:r>
            <a:endParaRPr lang="th-TH" sz="6600" b="1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133850" y="3368675"/>
            <a:ext cx="254000" cy="330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ตัวแทนเนื้อหา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6673" r="50000" b="7679"/>
          <a:stretch/>
        </p:blipFill>
        <p:spPr>
          <a:xfrm>
            <a:off x="1123950" y="1663700"/>
            <a:ext cx="9944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Freeboard 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ส่งข้อความแสดงที่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LCD</a:t>
            </a:r>
            <a:endParaRPr lang="th-TH" sz="6600" b="1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6977" r="50121" b="14332"/>
          <a:stretch/>
        </p:blipFill>
        <p:spPr>
          <a:xfrm>
            <a:off x="689116" y="1891868"/>
            <a:ext cx="10817084" cy="4216831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4083050" y="4371975"/>
            <a:ext cx="3384550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083050" y="4872037"/>
            <a:ext cx="3384550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07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Freeboard 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ส่งข้อความแสดงที่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LCD</a:t>
            </a:r>
            <a:endParaRPr lang="th-TH" sz="6600" b="1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083050" y="4371975"/>
            <a:ext cx="3384550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083050" y="4872037"/>
            <a:ext cx="3384550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6675" r="50121" b="19775"/>
          <a:stretch/>
        </p:blipFill>
        <p:spPr>
          <a:xfrm>
            <a:off x="977900" y="2243133"/>
            <a:ext cx="10248900" cy="35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WeMos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DHT11 </a:t>
            </a:r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Wiring Diagram</a:t>
            </a:r>
            <a:endParaRPr lang="th-TH" sz="6600" b="1" dirty="0"/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2641" y="1130300"/>
            <a:ext cx="6926717" cy="551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esp8266_dht11_lib_demo-1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2159764"/>
            <a:ext cx="10515600" cy="368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"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DHT.h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" // -&gt; https://github.com/adafruit/DHT-sensor-library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// define the DHT sensor type to be used (tested: DHT11 and DHT22)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DHT_TYPE   DHT11 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//#define DHT_TYPE   DHT22 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DHT_PIN    (2)       // use the D4 pin (GPIO-2)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// note: use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Vcc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=3.3V for the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DHTxx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sensor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DHT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dht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DHT_PIN, DHT_TYPE 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// global variable used for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sprintf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[32];</a:t>
            </a:r>
          </a:p>
        </p:txBody>
      </p:sp>
    </p:spTree>
    <p:extLst>
      <p:ext uri="{BB962C8B-B14F-4D97-AF65-F5344CB8AC3E}">
        <p14:creationId xmlns:p14="http://schemas.microsoft.com/office/powerpoint/2010/main" val="34692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esp8266_dht11_lib_demo-1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3043339"/>
            <a:ext cx="10515600" cy="1915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setup()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( 115200 );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F("\n\n\n\n")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delay(1000);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F("ESP8266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DHTxx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Demo...")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dht.begin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0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esp8266_dht11_lib_demo-1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1247976"/>
            <a:ext cx="10515600" cy="5506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loop()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float humid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dht.readHumidity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  // read the humidity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float temp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dht.readTemperature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 // read temperature as Celsius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// Check if any reads failed and exit early (to try again).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if 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isnan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(humid) ||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isnan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(temp) ) {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F("Failed to read from DHT sensor!")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delay(1000);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return;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F("Humidity: ")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dtostrf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humid, 3, 1,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F(" %RH, ")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F("Temperature: ")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dtostrf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temp, 3, 1,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sbuf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Serial.println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 F("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deg.C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") 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// wait a few seconds between measurements.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delay(2000);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6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esp8266_dht11_lib_demo-2</a:t>
            </a:r>
            <a:endParaRPr lang="th-TH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8200" y="2402138"/>
            <a:ext cx="10515600" cy="3198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&lt;ESP8266WiFi.h&gt;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"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PubSubClient.h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"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DHT.h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"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DHTPIN D4     // what pin we're connected to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// Uncomment whatever type you're using!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#define DHTTYPE DHT11   // DHT 11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//#define DHTTYPE DHT22   // DHT 22  (AM2302)</a:t>
            </a: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//#define DHTTYPE DHT21   // DHT 21 (AM2301)</a:t>
            </a:r>
          </a:p>
          <a:p>
            <a:pPr>
              <a:lnSpc>
                <a:spcPts val="2000"/>
              </a:lnSpc>
            </a:pP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000"/>
              </a:lnSpc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DHT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dht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(DHTPIN, DHTTYPE);</a:t>
            </a:r>
          </a:p>
        </p:txBody>
      </p:sp>
    </p:spTree>
    <p:extLst>
      <p:ext uri="{BB962C8B-B14F-4D97-AF65-F5344CB8AC3E}">
        <p14:creationId xmlns:p14="http://schemas.microsoft.com/office/powerpoint/2010/main" val="41076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2520</Words>
  <Application>Microsoft Office PowerPoint</Application>
  <PresentationFormat>แบบจอกว้าง</PresentationFormat>
  <Paragraphs>482</Paragraphs>
  <Slides>46</Slides>
  <Notes>45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46</vt:i4>
      </vt:variant>
    </vt:vector>
  </HeadingPairs>
  <TitlesOfParts>
    <vt:vector size="54" baseType="lpstr">
      <vt:lpstr>Angsana New</vt:lpstr>
      <vt:lpstr>Arial</vt:lpstr>
      <vt:lpstr>Calibri</vt:lpstr>
      <vt:lpstr>Calibri Light</vt:lpstr>
      <vt:lpstr>Cordia New</vt:lpstr>
      <vt:lpstr>Courier New</vt:lpstr>
      <vt:lpstr>TH SarabunPSK</vt:lpstr>
      <vt:lpstr>ธีมของ Office</vt:lpstr>
      <vt:lpstr>ทดลองปฏิบัติ</vt:lpstr>
      <vt:lpstr>Outline</vt:lpstr>
      <vt:lpstr>DHT 11 Module</vt:lpstr>
      <vt:lpstr>NodeMCU DHT11 Wiring Diagram</vt:lpstr>
      <vt:lpstr>WeMos DHT11 Wiring Diagram</vt:lpstr>
      <vt:lpstr>esp8266_dht11_lib_demo-1</vt:lpstr>
      <vt:lpstr>esp8266_dht11_lib_demo-1</vt:lpstr>
      <vt:lpstr>esp8266_dht11_lib_demo-1</vt:lpstr>
      <vt:lpstr>esp8266_dht11_lib_demo-2</vt:lpstr>
      <vt:lpstr>esp8266_dht11_lib_demo-2</vt:lpstr>
      <vt:lpstr>esp8266_dht11_lib_demo-2</vt:lpstr>
      <vt:lpstr>ใช้งาน Freeboard เรียกดูค่า DHT11</vt:lpstr>
      <vt:lpstr>ใช้งาน Freeboard เรียกดูค่า DHT11</vt:lpstr>
      <vt:lpstr>ใช้งาน Freeboard เรียกดูค่า DHT11</vt:lpstr>
      <vt:lpstr>ใช้งาน Freeboard เรียกดูค่า DHT11</vt:lpstr>
      <vt:lpstr>ใช้งาน Freeboard เรียกดูค่า DHT11</vt:lpstr>
      <vt:lpstr>BH1750 Module</vt:lpstr>
      <vt:lpstr>NodeMCU BH1750 Wiring Diagram</vt:lpstr>
      <vt:lpstr>WeMos BH1750 Wiring Diagram</vt:lpstr>
      <vt:lpstr>esp8266_bh1750_lib_demo-1</vt:lpstr>
      <vt:lpstr>esp8266_bh1750_lib_demo-1</vt:lpstr>
      <vt:lpstr>esp8266_bh1750_lib_demo-1</vt:lpstr>
      <vt:lpstr>esp8266_bh1750_lib_demo-2</vt:lpstr>
      <vt:lpstr>esp8266_bh1750_lib_demo-2</vt:lpstr>
      <vt:lpstr>esp8266_bh1750_lib_demo-2</vt:lpstr>
      <vt:lpstr>ใช้งาน Freeboard เรียกดูค่า BH1750</vt:lpstr>
      <vt:lpstr>Ultrasonic Module HC-SR04+</vt:lpstr>
      <vt:lpstr>NodeMCU Ultrasonic Wiring Diagram</vt:lpstr>
      <vt:lpstr>WeMos Ultrasonic Wiring Diagram</vt:lpstr>
      <vt:lpstr>esp8266_ultrasonic_sr04p_demo-1</vt:lpstr>
      <vt:lpstr>esp8266_ultrasonic_sr04p_demo-1</vt:lpstr>
      <vt:lpstr>esp8266_ultrasonic_sr04p_demo-2</vt:lpstr>
      <vt:lpstr>esp8266_ultrasonic_sr04p_demo-2</vt:lpstr>
      <vt:lpstr>LCD 16x2 i2c Display Module</vt:lpstr>
      <vt:lpstr>NodeMCU LCD Wiring Diagram</vt:lpstr>
      <vt:lpstr>WeMos LCD Wiring Diagram</vt:lpstr>
      <vt:lpstr>esp8266_pcf8574a_lcd_lib_demo-2</vt:lpstr>
      <vt:lpstr>esp8266_pcf8574a_lcd_lib_demo-1</vt:lpstr>
      <vt:lpstr>esp8266_pcf8574a_lcd_lib_demo-1</vt:lpstr>
      <vt:lpstr>esp8266_pcf8574a_lcd_lib_demo-2</vt:lpstr>
      <vt:lpstr>esp8266_pcf8574a_lcd_lib_demo-2</vt:lpstr>
      <vt:lpstr>esp8266_pcf8574a_lcd_lib_demo-2</vt:lpstr>
      <vt:lpstr>esp8266_pcf8574a_lcd_lib_demo-2</vt:lpstr>
      <vt:lpstr>ใช้งาน Freeboard ส่งข้อความแสดงที่ LCD</vt:lpstr>
      <vt:lpstr>ใช้งาน Freeboard ส่งข้อความแสดงที่ LCD</vt:lpstr>
      <vt:lpstr>ใช้งาน Freeboard ส่งข้อความแสดงที่ LCD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ทดลองปฏิบัติ</dc:title>
  <dc:creator>kanitkon Khanchure</dc:creator>
  <cp:lastModifiedBy>kanitkon Khanchure</cp:lastModifiedBy>
  <cp:revision>24</cp:revision>
  <dcterms:created xsi:type="dcterms:W3CDTF">2017-07-16T20:14:23Z</dcterms:created>
  <dcterms:modified xsi:type="dcterms:W3CDTF">2017-07-17T16:28:50Z</dcterms:modified>
</cp:coreProperties>
</file>