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3" r:id="rId2"/>
    <p:sldId id="263" r:id="rId3"/>
    <p:sldId id="265" r:id="rId4"/>
    <p:sldId id="266" r:id="rId5"/>
    <p:sldId id="267" r:id="rId6"/>
    <p:sldId id="257" r:id="rId7"/>
    <p:sldId id="258" r:id="rId8"/>
    <p:sldId id="260" r:id="rId9"/>
    <p:sldId id="261" r:id="rId10"/>
    <p:sldId id="269" r:id="rId11"/>
    <p:sldId id="268" r:id="rId12"/>
    <p:sldId id="270" r:id="rId13"/>
    <p:sldId id="271" r:id="rId14"/>
    <p:sldId id="272" r:id="rId15"/>
    <p:sldId id="284" r:id="rId16"/>
    <p:sldId id="273" r:id="rId17"/>
    <p:sldId id="274" r:id="rId18"/>
    <p:sldId id="275" r:id="rId19"/>
    <p:sldId id="280" r:id="rId20"/>
    <p:sldId id="281" r:id="rId21"/>
    <p:sldId id="276" r:id="rId22"/>
    <p:sldId id="277" r:id="rId23"/>
    <p:sldId id="282" r:id="rId24"/>
    <p:sldId id="279"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4632" autoAdjust="0"/>
  </p:normalViewPr>
  <p:slideViewPr>
    <p:cSldViewPr snapToGrid="0">
      <p:cViewPr varScale="1">
        <p:scale>
          <a:sx n="48" d="100"/>
          <a:sy n="48" d="100"/>
        </p:scale>
        <p:origin x="157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C08DA-5038-4778-ACC9-BA24F66A92BB}" type="datetimeFigureOut">
              <a:rPr lang="en-IN" smtClean="0"/>
              <a:t>24-11-2017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DCBE7-122C-4C5B-AA75-3EC34E2AA013}" type="slidenum">
              <a:rPr lang="en-IN" smtClean="0"/>
              <a:t>‹#›</a:t>
            </a:fld>
            <a:endParaRPr lang="en-IN"/>
          </a:p>
        </p:txBody>
      </p:sp>
    </p:spTree>
    <p:extLst>
      <p:ext uri="{BB962C8B-B14F-4D97-AF65-F5344CB8AC3E}">
        <p14:creationId xmlns:p14="http://schemas.microsoft.com/office/powerpoint/2010/main" val="2922415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https://www.facebook.com/aspiringDotnetArchitects/</a:t>
            </a:r>
            <a:endParaRPr lang="en-IN"/>
          </a:p>
        </p:txBody>
      </p:sp>
      <p:sp>
        <p:nvSpPr>
          <p:cNvPr id="4" name="Slide Number Placeholder 3"/>
          <p:cNvSpPr>
            <a:spLocks noGrp="1"/>
          </p:cNvSpPr>
          <p:nvPr>
            <p:ph type="sldNum" sz="quarter" idx="10"/>
          </p:nvPr>
        </p:nvSpPr>
        <p:spPr/>
        <p:txBody>
          <a:bodyPr/>
          <a:lstStyle/>
          <a:p>
            <a:fld id="{A46DCBE7-122C-4C5B-AA75-3EC34E2AA013}" type="slidenum">
              <a:rPr lang="en-IN" smtClean="0"/>
              <a:t>1</a:t>
            </a:fld>
            <a:endParaRPr lang="en-IN"/>
          </a:p>
        </p:txBody>
      </p:sp>
    </p:spTree>
    <p:extLst>
      <p:ext uri="{BB962C8B-B14F-4D97-AF65-F5344CB8AC3E}">
        <p14:creationId xmlns:p14="http://schemas.microsoft.com/office/powerpoint/2010/main" val="170111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Containers :</a:t>
            </a:r>
          </a:p>
          <a:p>
            <a:pPr marL="0" indent="0">
              <a:buNone/>
            </a:pPr>
            <a:r>
              <a:rPr lang="en-US" dirty="0" smtClean="0"/>
              <a:t>                          Containers include the application and all of its           dependencies– but share the kernel with other containers, running as isolated processes in user space on the host operating system. Containers are not tied to any specific infrastructure: they run on any computer, on any infrastructure and in any cloud.</a:t>
            </a:r>
          </a:p>
          <a:p>
            <a:endParaRPr lang="en-US" dirty="0" smtClean="0"/>
          </a:p>
          <a:p>
            <a:r>
              <a:rPr lang="en-US" dirty="0" smtClean="0"/>
              <a:t>Virtual Machines :</a:t>
            </a:r>
          </a:p>
          <a:p>
            <a:pPr marL="0" indent="0">
              <a:buNone/>
            </a:pPr>
            <a:r>
              <a:rPr lang="en-US" dirty="0" smtClean="0"/>
              <a:t>                                    Virtual Machines include the application, the necessary binaries and libraries, and an entire operating system.</a:t>
            </a:r>
          </a:p>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5</a:t>
            </a:fld>
            <a:endParaRPr lang="en-IN"/>
          </a:p>
        </p:txBody>
      </p:sp>
    </p:spTree>
    <p:extLst>
      <p:ext uri="{BB962C8B-B14F-4D97-AF65-F5344CB8AC3E}">
        <p14:creationId xmlns:p14="http://schemas.microsoft.com/office/powerpoint/2010/main" val="107450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Instance of an image is a container</a:t>
            </a:r>
            <a:r>
              <a:rPr lang="en-IN" baseline="0" dirty="0" smtClean="0"/>
              <a:t> </a:t>
            </a:r>
          </a:p>
          <a:p>
            <a:r>
              <a:rPr lang="en-IN" dirty="0" smtClean="0"/>
              <a:t>Registry service</a:t>
            </a:r>
            <a:r>
              <a:rPr lang="en-IN" baseline="0" dirty="0" smtClean="0"/>
              <a:t>, place where your image lies</a:t>
            </a:r>
          </a:p>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16</a:t>
            </a:fld>
            <a:endParaRPr lang="en-IN"/>
          </a:p>
        </p:txBody>
      </p:sp>
    </p:spTree>
    <p:extLst>
      <p:ext uri="{BB962C8B-B14F-4D97-AF65-F5344CB8AC3E}">
        <p14:creationId xmlns:p14="http://schemas.microsoft.com/office/powerpoint/2010/main" val="1099636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17</a:t>
            </a:fld>
            <a:endParaRPr lang="en-IN"/>
          </a:p>
        </p:txBody>
      </p:sp>
    </p:spTree>
    <p:extLst>
      <p:ext uri="{BB962C8B-B14F-4D97-AF65-F5344CB8AC3E}">
        <p14:creationId xmlns:p14="http://schemas.microsoft.com/office/powerpoint/2010/main" val="160852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https://github.com/karthikeyanVK/DockerSample</a:t>
            </a:r>
            <a:endParaRPr lang="en-IN"/>
          </a:p>
        </p:txBody>
      </p:sp>
      <p:sp>
        <p:nvSpPr>
          <p:cNvPr id="4" name="Slide Number Placeholder 3"/>
          <p:cNvSpPr>
            <a:spLocks noGrp="1"/>
          </p:cNvSpPr>
          <p:nvPr>
            <p:ph type="sldNum" sz="quarter" idx="10"/>
          </p:nvPr>
        </p:nvSpPr>
        <p:spPr/>
        <p:txBody>
          <a:bodyPr/>
          <a:lstStyle/>
          <a:p>
            <a:fld id="{A46DCBE7-122C-4C5B-AA75-3EC34E2AA013}" type="slidenum">
              <a:rPr lang="en-IN" smtClean="0"/>
              <a:t>18</a:t>
            </a:fld>
            <a:endParaRPr lang="en-IN"/>
          </a:p>
        </p:txBody>
      </p:sp>
    </p:spTree>
    <p:extLst>
      <p:ext uri="{BB962C8B-B14F-4D97-AF65-F5344CB8AC3E}">
        <p14:creationId xmlns:p14="http://schemas.microsoft.com/office/powerpoint/2010/main" val="253872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20</a:t>
            </a:fld>
            <a:endParaRPr lang="en-IN"/>
          </a:p>
        </p:txBody>
      </p:sp>
    </p:spTree>
    <p:extLst>
      <p:ext uri="{BB962C8B-B14F-4D97-AF65-F5344CB8AC3E}">
        <p14:creationId xmlns:p14="http://schemas.microsoft.com/office/powerpoint/2010/main" val="1886866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DCBE7-122C-4C5B-AA75-3EC34E2AA013}" type="slidenum">
              <a:rPr lang="en-IN" smtClean="0"/>
              <a:t>25</a:t>
            </a:fld>
            <a:endParaRPr lang="en-IN"/>
          </a:p>
        </p:txBody>
      </p:sp>
    </p:spTree>
    <p:extLst>
      <p:ext uri="{BB962C8B-B14F-4D97-AF65-F5344CB8AC3E}">
        <p14:creationId xmlns:p14="http://schemas.microsoft.com/office/powerpoint/2010/main" val="346234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139020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330376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1048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61"/>
            <a:ext cx="12192000" cy="6849639"/>
          </a:xfrm>
          <a:prstGeom prst="rect">
            <a:avLst/>
          </a:prstGeom>
        </p:spPr>
      </p:pic>
    </p:spTree>
    <p:extLst>
      <p:ext uri="{BB962C8B-B14F-4D97-AF65-F5344CB8AC3E}">
        <p14:creationId xmlns:p14="http://schemas.microsoft.com/office/powerpoint/2010/main" val="37446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390285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291792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5904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328334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109372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355440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9EFE1-C10C-40D0-BB21-432E19A17D92}" type="datetimeFigureOut">
              <a:rPr lang="en-US" smtClean="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1F18FA-16E0-468C-93CE-661499C828E5}" type="slidenum">
              <a:rPr lang="en-US" smtClean="0"/>
              <a:t>‹#›</a:t>
            </a:fld>
            <a:endParaRPr lang="en-US" dirty="0"/>
          </a:p>
        </p:txBody>
      </p:sp>
    </p:spTree>
    <p:extLst>
      <p:ext uri="{BB962C8B-B14F-4D97-AF65-F5344CB8AC3E}">
        <p14:creationId xmlns:p14="http://schemas.microsoft.com/office/powerpoint/2010/main" val="186154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9EFE1-C10C-40D0-BB21-432E19A17D92}" type="datetimeFigureOut">
              <a:rPr lang="en-US" smtClean="0"/>
              <a:t>11/24/2017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F18FA-16E0-468C-93CE-661499C828E5}" type="slidenum">
              <a:rPr lang="en-US" smtClean="0"/>
              <a:t>‹#›</a:t>
            </a:fld>
            <a:endParaRPr lang="en-US" dirty="0"/>
          </a:p>
        </p:txBody>
      </p:sp>
    </p:spTree>
    <p:extLst>
      <p:ext uri="{BB962C8B-B14F-4D97-AF65-F5344CB8AC3E}">
        <p14:creationId xmlns:p14="http://schemas.microsoft.com/office/powerpoint/2010/main" val="99026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5" name="Title 1"/>
          <p:cNvSpPr txBox="1">
            <a:spLocks/>
          </p:cNvSpPr>
          <p:nvPr/>
        </p:nvSpPr>
        <p:spPr>
          <a:xfrm>
            <a:off x="1339702" y="870876"/>
            <a:ext cx="9144000" cy="10306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Docker for Developers</a:t>
            </a:r>
            <a:endParaRPr lang="en-US" dirty="0"/>
          </a:p>
        </p:txBody>
      </p:sp>
      <p:sp>
        <p:nvSpPr>
          <p:cNvPr id="8" name="TextBox 7"/>
          <p:cNvSpPr txBox="1"/>
          <p:nvPr/>
        </p:nvSpPr>
        <p:spPr>
          <a:xfrm>
            <a:off x="518610" y="3440573"/>
            <a:ext cx="6728345" cy="400110"/>
          </a:xfrm>
          <a:prstGeom prst="rect">
            <a:avLst/>
          </a:prstGeom>
          <a:noFill/>
        </p:spPr>
        <p:txBody>
          <a:bodyPr wrap="square" rtlCol="0">
            <a:spAutoFit/>
          </a:bodyPr>
          <a:lstStyle/>
          <a:p>
            <a:r>
              <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rPr>
              <a:t>Karthikeyan VK</a:t>
            </a:r>
          </a:p>
        </p:txBody>
      </p:sp>
      <p:sp>
        <p:nvSpPr>
          <p:cNvPr id="9" name="TextBox 8"/>
          <p:cNvSpPr txBox="1"/>
          <p:nvPr/>
        </p:nvSpPr>
        <p:spPr>
          <a:xfrm>
            <a:off x="518610" y="3961783"/>
            <a:ext cx="6728345" cy="400110"/>
          </a:xfrm>
          <a:prstGeom prst="rect">
            <a:avLst/>
          </a:prstGeom>
          <a:noFill/>
        </p:spPr>
        <p:txBody>
          <a:bodyPr wrap="square" rtlCol="0">
            <a:spAutoFit/>
          </a:bodyPr>
          <a:lstStyle/>
          <a:p>
            <a:r>
              <a:rPr lang="en-US" sz="2000"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Ravindra</a:t>
            </a:r>
            <a:r>
              <a:rPr lang="en-US" sz="2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Kumar</a:t>
            </a:r>
            <a:endPar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518609" y="4422341"/>
            <a:ext cx="6728345" cy="400110"/>
          </a:xfrm>
          <a:prstGeom prst="rect">
            <a:avLst/>
          </a:prstGeom>
          <a:noFill/>
        </p:spPr>
        <p:txBody>
          <a:bodyPr wrap="square" rtlCol="0">
            <a:spAutoFit/>
          </a:bodyPr>
          <a:lstStyle/>
          <a:p>
            <a:r>
              <a:rPr lang="en-US" sz="2000"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Palani</a:t>
            </a:r>
            <a:r>
              <a:rPr lang="en-US" sz="2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2000"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Vel</a:t>
            </a:r>
            <a:endPar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518612" y="5097154"/>
            <a:ext cx="6728345" cy="400110"/>
          </a:xfrm>
          <a:prstGeom prst="rect">
            <a:avLst/>
          </a:prstGeom>
          <a:noFill/>
        </p:spPr>
        <p:txBody>
          <a:bodyPr wrap="square" rtlCol="0">
            <a:spAutoFit/>
          </a:bodyPr>
          <a:lstStyle/>
          <a:p>
            <a:r>
              <a:rPr lang="en-US" sz="2000"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Sivaarumugam</a:t>
            </a:r>
            <a:endPar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9"/>
          <p:cNvSpPr txBox="1"/>
          <p:nvPr/>
        </p:nvSpPr>
        <p:spPr>
          <a:xfrm>
            <a:off x="518612" y="5646561"/>
            <a:ext cx="6728345" cy="400110"/>
          </a:xfrm>
          <a:prstGeom prst="rect">
            <a:avLst/>
          </a:prstGeom>
          <a:noFill/>
        </p:spPr>
        <p:txBody>
          <a:bodyPr wrap="square" rtlCol="0">
            <a:spAutoFit/>
          </a:bodyPr>
          <a:lstStyle/>
          <a:p>
            <a:r>
              <a:rPr lang="en-US" sz="2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Amit </a:t>
            </a:r>
            <a:endParaRPr lang="en-US" sz="2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54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Types of Containers</a:t>
            </a:r>
            <a:endParaRPr lang="en-US" dirty="0">
              <a:solidFill>
                <a:schemeClr val="accent2"/>
              </a:solidFill>
            </a:endParaRPr>
          </a:p>
        </p:txBody>
      </p:sp>
      <p:sp>
        <p:nvSpPr>
          <p:cNvPr id="3" name="Content Placeholder 2"/>
          <p:cNvSpPr>
            <a:spLocks noGrp="1"/>
          </p:cNvSpPr>
          <p:nvPr>
            <p:ph idx="1"/>
          </p:nvPr>
        </p:nvSpPr>
        <p:spPr>
          <a:xfrm>
            <a:off x="3862052" y="1838504"/>
            <a:ext cx="4467896" cy="1625913"/>
          </a:xfrm>
        </p:spPr>
        <p:txBody>
          <a:bodyPr/>
          <a:lstStyle/>
          <a:p>
            <a:r>
              <a:rPr lang="en-US" dirty="0" smtClean="0"/>
              <a:t>Windows Server Containers</a:t>
            </a:r>
          </a:p>
          <a:p>
            <a:pPr marL="0" indent="0">
              <a:buNone/>
            </a:pPr>
            <a:endParaRPr lang="en-US" dirty="0"/>
          </a:p>
          <a:p>
            <a:r>
              <a:rPr lang="en-US" dirty="0" smtClean="0"/>
              <a:t>Hyper- V Containers</a:t>
            </a:r>
            <a:endParaRPr lang="en-US" dirty="0"/>
          </a:p>
        </p:txBody>
      </p:sp>
    </p:spTree>
    <p:extLst>
      <p:ext uri="{BB962C8B-B14F-4D97-AF65-F5344CB8AC3E}">
        <p14:creationId xmlns:p14="http://schemas.microsoft.com/office/powerpoint/2010/main" val="3754505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Windows Server Containers</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Provide application isolation through process and namespace isolation technology. A windows server container shares a kernel with the container host and all containers running on the host. Maximum speed and density.</a:t>
            </a:r>
          </a:p>
          <a:p>
            <a:pPr marL="0" indent="0">
              <a:buNone/>
            </a:pPr>
            <a:endParaRPr lang="en-US" dirty="0" smtClean="0"/>
          </a:p>
          <a:p>
            <a:pPr marL="0" indent="0">
              <a:buNone/>
            </a:pPr>
            <a:endParaRPr lang="en-US" dirty="0"/>
          </a:p>
        </p:txBody>
      </p:sp>
      <p:grpSp>
        <p:nvGrpSpPr>
          <p:cNvPr id="4" name="Group 3"/>
          <p:cNvGrpSpPr/>
          <p:nvPr/>
        </p:nvGrpSpPr>
        <p:grpSpPr>
          <a:xfrm>
            <a:off x="4179918" y="4188204"/>
            <a:ext cx="2476713" cy="1297325"/>
            <a:chOff x="8624153" y="2019905"/>
            <a:chExt cx="2476713" cy="1297325"/>
          </a:xfrm>
        </p:grpSpPr>
        <p:grpSp>
          <p:nvGrpSpPr>
            <p:cNvPr id="5" name="Group 4"/>
            <p:cNvGrpSpPr/>
            <p:nvPr/>
          </p:nvGrpSpPr>
          <p:grpSpPr>
            <a:xfrm>
              <a:off x="8628838" y="2951470"/>
              <a:ext cx="2472028" cy="365760"/>
              <a:chOff x="8658780" y="2951470"/>
              <a:chExt cx="2472028" cy="365760"/>
            </a:xfrm>
          </p:grpSpPr>
          <p:sp>
            <p:nvSpPr>
              <p:cNvPr id="27" name="Rectangle 26"/>
              <p:cNvSpPr/>
              <p:nvPr/>
            </p:nvSpPr>
            <p:spPr bwMode="auto">
              <a:xfrm>
                <a:off x="9027688" y="2951470"/>
                <a:ext cx="2103120" cy="365760"/>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pPr>
                <a:r>
                  <a:rPr lang="en-US" sz="1200" kern="0" dirty="0">
                    <a:gradFill>
                      <a:gsLst>
                        <a:gs pos="0">
                          <a:srgbClr val="FFFFFF"/>
                        </a:gs>
                        <a:gs pos="100000">
                          <a:srgbClr val="FFFFFF"/>
                        </a:gs>
                      </a:gsLst>
                      <a:lin ang="5400000" scaled="0"/>
                    </a:gradFill>
                    <a:cs typeface="Segoe UI" pitchFamily="34" charset="0"/>
                  </a:rPr>
                  <a:t>Kernel</a:t>
                </a:r>
              </a:p>
            </p:txBody>
          </p:sp>
          <p:grpSp>
            <p:nvGrpSpPr>
              <p:cNvPr id="28" name="Group 27"/>
              <p:cNvGrpSpPr/>
              <p:nvPr/>
            </p:nvGrpSpPr>
            <p:grpSpPr>
              <a:xfrm>
                <a:off x="8658780" y="2951470"/>
                <a:ext cx="365760" cy="365760"/>
                <a:chOff x="4498836" y="2852262"/>
                <a:chExt cx="501628" cy="497646"/>
              </a:xfrm>
            </p:grpSpPr>
            <p:sp>
              <p:nvSpPr>
                <p:cNvPr id="29" name="Rectangle 28"/>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73"/>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6" name="Group 5"/>
            <p:cNvGrpSpPr/>
            <p:nvPr/>
          </p:nvGrpSpPr>
          <p:grpSpPr>
            <a:xfrm>
              <a:off x="8624153" y="2019905"/>
              <a:ext cx="704429" cy="852494"/>
              <a:chOff x="1156020" y="2248829"/>
              <a:chExt cx="704429" cy="852494"/>
            </a:xfrm>
          </p:grpSpPr>
          <p:sp>
            <p:nvSpPr>
              <p:cNvPr id="21" name="TextBox 20"/>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p>
                <a:pPr algn="ctr" defTabSz="932418">
                  <a:lnSpc>
                    <a:spcPct val="90000"/>
                  </a:lnSpc>
                  <a:spcAft>
                    <a:spcPts val="612"/>
                  </a:spcAft>
                  <a:defRPr/>
                </a:pPr>
                <a:r>
                  <a:rPr lang="en-US" sz="816" b="1" kern="0" dirty="0">
                    <a:solidFill>
                      <a:schemeClr val="tx2"/>
                    </a:solidFill>
                  </a:rPr>
                  <a:t>CONTAINER</a:t>
                </a:r>
              </a:p>
            </p:txBody>
          </p:sp>
          <p:sp>
            <p:nvSpPr>
              <p:cNvPr id="22" name="Rectangle 21"/>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solidFill>
                    <a:schemeClr val="bg1"/>
                  </a:solidFill>
                  <a:ea typeface="Segoe UI" pitchFamily="34" charset="0"/>
                  <a:cs typeface="Segoe UI" pitchFamily="34" charset="0"/>
                </a:endParaRPr>
              </a:p>
            </p:txBody>
          </p:sp>
          <p:grpSp>
            <p:nvGrpSpPr>
              <p:cNvPr id="23" name="Group 22"/>
              <p:cNvGrpSpPr/>
              <p:nvPr/>
            </p:nvGrpSpPr>
            <p:grpSpPr>
              <a:xfrm>
                <a:off x="1282952" y="2590867"/>
                <a:ext cx="471171" cy="380335"/>
                <a:chOff x="4406091" y="6049087"/>
                <a:chExt cx="3960813" cy="3197225"/>
              </a:xfrm>
              <a:solidFill>
                <a:schemeClr val="tx2"/>
              </a:solidFill>
            </p:grpSpPr>
            <p:sp>
              <p:nvSpPr>
                <p:cNvPr id="24" name="Freeform 24"/>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25" name="Oval 25"/>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26" name="Freeform 26"/>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grpSp>
        </p:grpSp>
        <p:grpSp>
          <p:nvGrpSpPr>
            <p:cNvPr id="7" name="Group 6"/>
            <p:cNvGrpSpPr/>
            <p:nvPr/>
          </p:nvGrpSpPr>
          <p:grpSpPr>
            <a:xfrm>
              <a:off x="9509508" y="2019905"/>
              <a:ext cx="704429" cy="852494"/>
              <a:chOff x="1156020" y="2248829"/>
              <a:chExt cx="704429" cy="852494"/>
            </a:xfrm>
          </p:grpSpPr>
          <p:sp>
            <p:nvSpPr>
              <p:cNvPr id="15" name="TextBox 14"/>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p>
                <a:pPr algn="ctr" defTabSz="932418">
                  <a:lnSpc>
                    <a:spcPct val="90000"/>
                  </a:lnSpc>
                  <a:spcAft>
                    <a:spcPts val="612"/>
                  </a:spcAft>
                  <a:defRPr/>
                </a:pPr>
                <a:r>
                  <a:rPr lang="en-US" sz="816" b="1" kern="0" dirty="0">
                    <a:solidFill>
                      <a:schemeClr val="tx2"/>
                    </a:solidFill>
                  </a:rPr>
                  <a:t>CONTAINER</a:t>
                </a:r>
              </a:p>
            </p:txBody>
          </p:sp>
          <p:sp>
            <p:nvSpPr>
              <p:cNvPr id="16" name="Rectangle 15"/>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solidFill>
                    <a:schemeClr val="bg1"/>
                  </a:solidFill>
                  <a:ea typeface="Segoe UI" pitchFamily="34" charset="0"/>
                  <a:cs typeface="Segoe UI" pitchFamily="34" charset="0"/>
                </a:endParaRPr>
              </a:p>
            </p:txBody>
          </p:sp>
          <p:grpSp>
            <p:nvGrpSpPr>
              <p:cNvPr id="17" name="Group 16"/>
              <p:cNvGrpSpPr/>
              <p:nvPr/>
            </p:nvGrpSpPr>
            <p:grpSpPr>
              <a:xfrm>
                <a:off x="1282952" y="2590867"/>
                <a:ext cx="471171" cy="380335"/>
                <a:chOff x="4406091" y="6049087"/>
                <a:chExt cx="3960813" cy="3197225"/>
              </a:xfrm>
              <a:solidFill>
                <a:schemeClr val="tx2"/>
              </a:solidFill>
            </p:grpSpPr>
            <p:sp>
              <p:nvSpPr>
                <p:cNvPr id="18" name="Freeform 24"/>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19" name="Oval 25"/>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20" name="Freeform 26"/>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grpSp>
        </p:grpSp>
        <p:grpSp>
          <p:nvGrpSpPr>
            <p:cNvPr id="8" name="Group 7"/>
            <p:cNvGrpSpPr/>
            <p:nvPr/>
          </p:nvGrpSpPr>
          <p:grpSpPr>
            <a:xfrm>
              <a:off x="10394862" y="2019905"/>
              <a:ext cx="704429" cy="852494"/>
              <a:chOff x="1156020" y="2248829"/>
              <a:chExt cx="704429" cy="852494"/>
            </a:xfrm>
          </p:grpSpPr>
          <p:sp>
            <p:nvSpPr>
              <p:cNvPr id="9" name="TextBox 8"/>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p>
                <a:pPr algn="ctr" defTabSz="932418">
                  <a:lnSpc>
                    <a:spcPct val="90000"/>
                  </a:lnSpc>
                  <a:spcAft>
                    <a:spcPts val="612"/>
                  </a:spcAft>
                  <a:defRPr/>
                </a:pPr>
                <a:r>
                  <a:rPr lang="en-US" sz="816" b="1" kern="0" dirty="0">
                    <a:solidFill>
                      <a:schemeClr val="tx2"/>
                    </a:solidFill>
                  </a:rPr>
                  <a:t>CONTAINER</a:t>
                </a:r>
              </a:p>
            </p:txBody>
          </p:sp>
          <p:sp>
            <p:nvSpPr>
              <p:cNvPr id="10" name="Rectangle 9"/>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solidFill>
                    <a:schemeClr val="bg1"/>
                  </a:solidFill>
                  <a:ea typeface="Segoe UI" pitchFamily="34" charset="0"/>
                  <a:cs typeface="Segoe UI" pitchFamily="34" charset="0"/>
                </a:endParaRPr>
              </a:p>
            </p:txBody>
          </p:sp>
          <p:grpSp>
            <p:nvGrpSpPr>
              <p:cNvPr id="11" name="Group 10"/>
              <p:cNvGrpSpPr/>
              <p:nvPr/>
            </p:nvGrpSpPr>
            <p:grpSpPr>
              <a:xfrm>
                <a:off x="1282952" y="2590867"/>
                <a:ext cx="471171" cy="380335"/>
                <a:chOff x="4406091" y="6049087"/>
                <a:chExt cx="3960813" cy="3197225"/>
              </a:xfrm>
              <a:solidFill>
                <a:schemeClr val="tx2"/>
              </a:solidFill>
            </p:grpSpPr>
            <p:sp>
              <p:nvSpPr>
                <p:cNvPr id="12" name="Freeform 24"/>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13" name="Oval 25"/>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14" name="Freeform 26"/>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grpSp>
        </p:grpSp>
      </p:grpSp>
    </p:spTree>
    <p:extLst>
      <p:ext uri="{BB962C8B-B14F-4D97-AF65-F5344CB8AC3E}">
        <p14:creationId xmlns:p14="http://schemas.microsoft.com/office/powerpoint/2010/main" val="1348195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Hyper-V Containers</a:t>
            </a:r>
            <a:endParaRPr lang="en-US" dirty="0">
              <a:solidFill>
                <a:schemeClr val="accent2"/>
              </a:solidFill>
            </a:endParaRPr>
          </a:p>
        </p:txBody>
      </p:sp>
      <p:sp>
        <p:nvSpPr>
          <p:cNvPr id="3" name="Content Placeholder 2"/>
          <p:cNvSpPr>
            <a:spLocks noGrp="1"/>
          </p:cNvSpPr>
          <p:nvPr>
            <p:ph idx="1"/>
          </p:nvPr>
        </p:nvSpPr>
        <p:spPr/>
        <p:txBody>
          <a:bodyPr/>
          <a:lstStyle/>
          <a:p>
            <a:r>
              <a:rPr lang="en-US" dirty="0"/>
              <a:t>Expand on the isolation provided by windows server containers by running each container in a highly optimized virtual machine. In this configuration the kernel of the container host is not shared with the Hyper-V Containers</a:t>
            </a:r>
            <a:r>
              <a:rPr lang="en-US" dirty="0" smtClean="0"/>
              <a:t>. Isolation plus performance.</a:t>
            </a:r>
            <a:endParaRPr lang="en-US" dirty="0"/>
          </a:p>
          <a:p>
            <a:pPr marL="0" indent="0">
              <a:buNone/>
            </a:pPr>
            <a:endParaRPr lang="en-US" dirty="0"/>
          </a:p>
        </p:txBody>
      </p:sp>
      <p:grpSp>
        <p:nvGrpSpPr>
          <p:cNvPr id="4" name="Group 3"/>
          <p:cNvGrpSpPr/>
          <p:nvPr/>
        </p:nvGrpSpPr>
        <p:grpSpPr>
          <a:xfrm>
            <a:off x="4504361" y="4198848"/>
            <a:ext cx="2472063" cy="1643614"/>
            <a:chOff x="8630018" y="5165203"/>
            <a:chExt cx="2472063" cy="1643614"/>
          </a:xfrm>
        </p:grpSpPr>
        <p:grpSp>
          <p:nvGrpSpPr>
            <p:cNvPr id="5" name="Group 4"/>
            <p:cNvGrpSpPr/>
            <p:nvPr/>
          </p:nvGrpSpPr>
          <p:grpSpPr>
            <a:xfrm>
              <a:off x="8630413" y="6443056"/>
              <a:ext cx="2468878" cy="365761"/>
              <a:chOff x="8598897" y="6443056"/>
              <a:chExt cx="2468878" cy="365761"/>
            </a:xfrm>
          </p:grpSpPr>
          <p:sp>
            <p:nvSpPr>
              <p:cNvPr id="51" name="Rectangle 50"/>
              <p:cNvSpPr/>
              <p:nvPr/>
            </p:nvSpPr>
            <p:spPr bwMode="auto">
              <a:xfrm>
                <a:off x="8964655" y="6443057"/>
                <a:ext cx="2103120" cy="365760"/>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r>
                  <a:rPr lang="en-US" sz="1200" kern="0" dirty="0">
                    <a:gradFill>
                      <a:gsLst>
                        <a:gs pos="0">
                          <a:srgbClr val="FFFFFF"/>
                        </a:gs>
                        <a:gs pos="100000">
                          <a:srgbClr val="FFFFFF"/>
                        </a:gs>
                      </a:gsLst>
                      <a:lin ang="5400000" scaled="0"/>
                    </a:gradFill>
                    <a:ea typeface="Segoe UI" pitchFamily="34" charset="0"/>
                    <a:cs typeface="Segoe UI" pitchFamily="34" charset="0"/>
                  </a:rPr>
                  <a:t>Hyper-V</a:t>
                </a: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52" name="Group 51"/>
              <p:cNvGrpSpPr/>
              <p:nvPr/>
            </p:nvGrpSpPr>
            <p:grpSpPr>
              <a:xfrm>
                <a:off x="8598897" y="6443056"/>
                <a:ext cx="365760" cy="365760"/>
                <a:chOff x="8598897" y="6443056"/>
                <a:chExt cx="365760" cy="365760"/>
              </a:xfrm>
            </p:grpSpPr>
            <p:sp>
              <p:nvSpPr>
                <p:cNvPr id="53" name="Rectangle 52"/>
                <p:cNvSpPr/>
                <p:nvPr/>
              </p:nvSpPr>
              <p:spPr bwMode="auto">
                <a:xfrm>
                  <a:off x="8598897" y="6443056"/>
                  <a:ext cx="365760" cy="36576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p:cNvGrpSpPr/>
                <p:nvPr/>
              </p:nvGrpSpPr>
              <p:grpSpPr>
                <a:xfrm>
                  <a:off x="8703931" y="6525062"/>
                  <a:ext cx="155693" cy="201748"/>
                  <a:chOff x="5260975" y="2352675"/>
                  <a:chExt cx="1663700" cy="2155825"/>
                </a:xfrm>
                <a:solidFill>
                  <a:schemeClr val="tx2"/>
                </a:solidFill>
              </p:grpSpPr>
              <p:sp>
                <p:nvSpPr>
                  <p:cNvPr id="55" name="Freeform 16"/>
                  <p:cNvSpPr>
                    <a:spLocks noEditPoints="1"/>
                  </p:cNvSpPr>
                  <p:nvPr/>
                </p:nvSpPr>
                <p:spPr bwMode="auto">
                  <a:xfrm>
                    <a:off x="5260975" y="2352675"/>
                    <a:ext cx="1663700" cy="2155825"/>
                  </a:xfrm>
                  <a:custGeom>
                    <a:avLst/>
                    <a:gdLst>
                      <a:gd name="T0" fmla="*/ 0 w 441"/>
                      <a:gd name="T1" fmla="*/ 0 h 572"/>
                      <a:gd name="T2" fmla="*/ 0 w 441"/>
                      <a:gd name="T3" fmla="*/ 572 h 572"/>
                      <a:gd name="T4" fmla="*/ 441 w 441"/>
                      <a:gd name="T5" fmla="*/ 572 h 572"/>
                      <a:gd name="T6" fmla="*/ 441 w 441"/>
                      <a:gd name="T7" fmla="*/ 0 h 572"/>
                      <a:gd name="T8" fmla="*/ 0 w 441"/>
                      <a:gd name="T9" fmla="*/ 0 h 572"/>
                      <a:gd name="T10" fmla="*/ 394 w 441"/>
                      <a:gd name="T11" fmla="*/ 421 h 572"/>
                      <a:gd name="T12" fmla="*/ 364 w 441"/>
                      <a:gd name="T13" fmla="*/ 448 h 572"/>
                      <a:gd name="T14" fmla="*/ 77 w 441"/>
                      <a:gd name="T15" fmla="*/ 448 h 572"/>
                      <a:gd name="T16" fmla="*/ 47 w 441"/>
                      <a:gd name="T17" fmla="*/ 421 h 572"/>
                      <a:gd name="T18" fmla="*/ 47 w 441"/>
                      <a:gd name="T19" fmla="*/ 415 h 572"/>
                      <a:gd name="T20" fmla="*/ 77 w 441"/>
                      <a:gd name="T21" fmla="*/ 387 h 572"/>
                      <a:gd name="T22" fmla="*/ 232 w 441"/>
                      <a:gd name="T23" fmla="*/ 387 h 572"/>
                      <a:gd name="T24" fmla="*/ 364 w 441"/>
                      <a:gd name="T25" fmla="*/ 387 h 572"/>
                      <a:gd name="T26" fmla="*/ 394 w 441"/>
                      <a:gd name="T27" fmla="*/ 415 h 572"/>
                      <a:gd name="T28" fmla="*/ 394 w 441"/>
                      <a:gd name="T29" fmla="*/ 421 h 572"/>
                      <a:gd name="T30" fmla="*/ 394 w 441"/>
                      <a:gd name="T31" fmla="*/ 313 h 572"/>
                      <a:gd name="T32" fmla="*/ 364 w 441"/>
                      <a:gd name="T33" fmla="*/ 340 h 572"/>
                      <a:gd name="T34" fmla="*/ 77 w 441"/>
                      <a:gd name="T35" fmla="*/ 340 h 572"/>
                      <a:gd name="T36" fmla="*/ 47 w 441"/>
                      <a:gd name="T37" fmla="*/ 313 h 572"/>
                      <a:gd name="T38" fmla="*/ 47 w 441"/>
                      <a:gd name="T39" fmla="*/ 307 h 572"/>
                      <a:gd name="T40" fmla="*/ 77 w 441"/>
                      <a:gd name="T41" fmla="*/ 280 h 572"/>
                      <a:gd name="T42" fmla="*/ 232 w 441"/>
                      <a:gd name="T43" fmla="*/ 280 h 572"/>
                      <a:gd name="T44" fmla="*/ 364 w 441"/>
                      <a:gd name="T45" fmla="*/ 280 h 572"/>
                      <a:gd name="T46" fmla="*/ 394 w 441"/>
                      <a:gd name="T47" fmla="*/ 307 h 572"/>
                      <a:gd name="T48" fmla="*/ 394 w 441"/>
                      <a:gd name="T49" fmla="*/ 313 h 572"/>
                      <a:gd name="T50" fmla="*/ 394 w 441"/>
                      <a:gd name="T51" fmla="*/ 205 h 572"/>
                      <a:gd name="T52" fmla="*/ 364 w 441"/>
                      <a:gd name="T53" fmla="*/ 233 h 572"/>
                      <a:gd name="T54" fmla="*/ 77 w 441"/>
                      <a:gd name="T55" fmla="*/ 233 h 572"/>
                      <a:gd name="T56" fmla="*/ 47 w 441"/>
                      <a:gd name="T57" fmla="*/ 205 h 572"/>
                      <a:gd name="T58" fmla="*/ 47 w 441"/>
                      <a:gd name="T59" fmla="*/ 199 h 572"/>
                      <a:gd name="T60" fmla="*/ 77 w 441"/>
                      <a:gd name="T61" fmla="*/ 172 h 572"/>
                      <a:gd name="T62" fmla="*/ 232 w 441"/>
                      <a:gd name="T63" fmla="*/ 172 h 572"/>
                      <a:gd name="T64" fmla="*/ 364 w 441"/>
                      <a:gd name="T65" fmla="*/ 172 h 572"/>
                      <a:gd name="T66" fmla="*/ 394 w 441"/>
                      <a:gd name="T67" fmla="*/ 199 h 572"/>
                      <a:gd name="T68" fmla="*/ 394 w 441"/>
                      <a:gd name="T69" fmla="*/ 205 h 572"/>
                      <a:gd name="T70" fmla="*/ 394 w 441"/>
                      <a:gd name="T71" fmla="*/ 97 h 572"/>
                      <a:gd name="T72" fmla="*/ 364 w 441"/>
                      <a:gd name="T73" fmla="*/ 125 h 572"/>
                      <a:gd name="T74" fmla="*/ 77 w 441"/>
                      <a:gd name="T75" fmla="*/ 125 h 572"/>
                      <a:gd name="T76" fmla="*/ 47 w 441"/>
                      <a:gd name="T77" fmla="*/ 97 h 572"/>
                      <a:gd name="T78" fmla="*/ 47 w 441"/>
                      <a:gd name="T79" fmla="*/ 92 h 572"/>
                      <a:gd name="T80" fmla="*/ 77 w 441"/>
                      <a:gd name="T81" fmla="*/ 64 h 572"/>
                      <a:gd name="T82" fmla="*/ 232 w 441"/>
                      <a:gd name="T83" fmla="*/ 64 h 572"/>
                      <a:gd name="T84" fmla="*/ 364 w 441"/>
                      <a:gd name="T85" fmla="*/ 64 h 572"/>
                      <a:gd name="T86" fmla="*/ 394 w 441"/>
                      <a:gd name="T87" fmla="*/ 92 h 572"/>
                      <a:gd name="T88" fmla="*/ 394 w 441"/>
                      <a:gd name="T89" fmla="*/ 9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1" h="572">
                        <a:moveTo>
                          <a:pt x="0" y="0"/>
                        </a:moveTo>
                        <a:cubicBezTo>
                          <a:pt x="0" y="572"/>
                          <a:pt x="0" y="572"/>
                          <a:pt x="0" y="572"/>
                        </a:cubicBezTo>
                        <a:cubicBezTo>
                          <a:pt x="441" y="572"/>
                          <a:pt x="441" y="572"/>
                          <a:pt x="441" y="572"/>
                        </a:cubicBezTo>
                        <a:cubicBezTo>
                          <a:pt x="441" y="0"/>
                          <a:pt x="441" y="0"/>
                          <a:pt x="441" y="0"/>
                        </a:cubicBezTo>
                        <a:lnTo>
                          <a:pt x="0" y="0"/>
                        </a:lnTo>
                        <a:close/>
                        <a:moveTo>
                          <a:pt x="394" y="421"/>
                        </a:moveTo>
                        <a:cubicBezTo>
                          <a:pt x="394" y="448"/>
                          <a:pt x="364" y="448"/>
                          <a:pt x="364" y="448"/>
                        </a:cubicBezTo>
                        <a:cubicBezTo>
                          <a:pt x="77" y="448"/>
                          <a:pt x="77" y="448"/>
                          <a:pt x="77" y="448"/>
                        </a:cubicBezTo>
                        <a:cubicBezTo>
                          <a:pt x="47" y="448"/>
                          <a:pt x="47" y="421"/>
                          <a:pt x="47" y="421"/>
                        </a:cubicBezTo>
                        <a:cubicBezTo>
                          <a:pt x="47" y="415"/>
                          <a:pt x="47" y="415"/>
                          <a:pt x="47" y="415"/>
                        </a:cubicBezTo>
                        <a:cubicBezTo>
                          <a:pt x="47" y="387"/>
                          <a:pt x="77" y="387"/>
                          <a:pt x="77" y="387"/>
                        </a:cubicBezTo>
                        <a:cubicBezTo>
                          <a:pt x="232" y="387"/>
                          <a:pt x="232" y="387"/>
                          <a:pt x="232" y="387"/>
                        </a:cubicBezTo>
                        <a:cubicBezTo>
                          <a:pt x="364" y="387"/>
                          <a:pt x="364" y="387"/>
                          <a:pt x="364" y="387"/>
                        </a:cubicBezTo>
                        <a:cubicBezTo>
                          <a:pt x="394" y="387"/>
                          <a:pt x="394" y="415"/>
                          <a:pt x="394" y="415"/>
                        </a:cubicBezTo>
                        <a:lnTo>
                          <a:pt x="394" y="421"/>
                        </a:lnTo>
                        <a:close/>
                        <a:moveTo>
                          <a:pt x="394" y="313"/>
                        </a:moveTo>
                        <a:cubicBezTo>
                          <a:pt x="394" y="340"/>
                          <a:pt x="364" y="340"/>
                          <a:pt x="364" y="340"/>
                        </a:cubicBezTo>
                        <a:cubicBezTo>
                          <a:pt x="77" y="340"/>
                          <a:pt x="77" y="340"/>
                          <a:pt x="77" y="340"/>
                        </a:cubicBezTo>
                        <a:cubicBezTo>
                          <a:pt x="47" y="340"/>
                          <a:pt x="47" y="313"/>
                          <a:pt x="47" y="313"/>
                        </a:cubicBezTo>
                        <a:cubicBezTo>
                          <a:pt x="47" y="307"/>
                          <a:pt x="47" y="307"/>
                          <a:pt x="47" y="307"/>
                        </a:cubicBezTo>
                        <a:cubicBezTo>
                          <a:pt x="47" y="280"/>
                          <a:pt x="77" y="280"/>
                          <a:pt x="77" y="280"/>
                        </a:cubicBezTo>
                        <a:cubicBezTo>
                          <a:pt x="232" y="280"/>
                          <a:pt x="232" y="280"/>
                          <a:pt x="232" y="280"/>
                        </a:cubicBezTo>
                        <a:cubicBezTo>
                          <a:pt x="364" y="280"/>
                          <a:pt x="364" y="280"/>
                          <a:pt x="364" y="280"/>
                        </a:cubicBezTo>
                        <a:cubicBezTo>
                          <a:pt x="394" y="280"/>
                          <a:pt x="394" y="307"/>
                          <a:pt x="394" y="307"/>
                        </a:cubicBezTo>
                        <a:lnTo>
                          <a:pt x="394" y="313"/>
                        </a:lnTo>
                        <a:close/>
                        <a:moveTo>
                          <a:pt x="394" y="205"/>
                        </a:moveTo>
                        <a:cubicBezTo>
                          <a:pt x="394" y="233"/>
                          <a:pt x="364" y="233"/>
                          <a:pt x="364" y="233"/>
                        </a:cubicBezTo>
                        <a:cubicBezTo>
                          <a:pt x="77" y="233"/>
                          <a:pt x="77" y="233"/>
                          <a:pt x="77" y="233"/>
                        </a:cubicBezTo>
                        <a:cubicBezTo>
                          <a:pt x="47" y="233"/>
                          <a:pt x="47" y="205"/>
                          <a:pt x="47" y="205"/>
                        </a:cubicBezTo>
                        <a:cubicBezTo>
                          <a:pt x="47" y="199"/>
                          <a:pt x="47" y="199"/>
                          <a:pt x="47" y="199"/>
                        </a:cubicBezTo>
                        <a:cubicBezTo>
                          <a:pt x="47" y="172"/>
                          <a:pt x="77" y="172"/>
                          <a:pt x="77" y="172"/>
                        </a:cubicBezTo>
                        <a:cubicBezTo>
                          <a:pt x="232" y="172"/>
                          <a:pt x="232" y="172"/>
                          <a:pt x="232" y="172"/>
                        </a:cubicBezTo>
                        <a:cubicBezTo>
                          <a:pt x="364" y="172"/>
                          <a:pt x="364" y="172"/>
                          <a:pt x="364" y="172"/>
                        </a:cubicBezTo>
                        <a:cubicBezTo>
                          <a:pt x="394" y="172"/>
                          <a:pt x="394" y="199"/>
                          <a:pt x="394" y="199"/>
                        </a:cubicBezTo>
                        <a:lnTo>
                          <a:pt x="394" y="205"/>
                        </a:lnTo>
                        <a:close/>
                        <a:moveTo>
                          <a:pt x="394" y="97"/>
                        </a:moveTo>
                        <a:cubicBezTo>
                          <a:pt x="394" y="125"/>
                          <a:pt x="364" y="125"/>
                          <a:pt x="364" y="125"/>
                        </a:cubicBezTo>
                        <a:cubicBezTo>
                          <a:pt x="77" y="125"/>
                          <a:pt x="77" y="125"/>
                          <a:pt x="77" y="125"/>
                        </a:cubicBezTo>
                        <a:cubicBezTo>
                          <a:pt x="47" y="125"/>
                          <a:pt x="47" y="97"/>
                          <a:pt x="47" y="97"/>
                        </a:cubicBezTo>
                        <a:cubicBezTo>
                          <a:pt x="47" y="92"/>
                          <a:pt x="47" y="92"/>
                          <a:pt x="47" y="92"/>
                        </a:cubicBezTo>
                        <a:cubicBezTo>
                          <a:pt x="47" y="64"/>
                          <a:pt x="77" y="64"/>
                          <a:pt x="77" y="64"/>
                        </a:cubicBezTo>
                        <a:cubicBezTo>
                          <a:pt x="232" y="64"/>
                          <a:pt x="232" y="64"/>
                          <a:pt x="232" y="64"/>
                        </a:cubicBezTo>
                        <a:cubicBezTo>
                          <a:pt x="364" y="64"/>
                          <a:pt x="364" y="64"/>
                          <a:pt x="364" y="64"/>
                        </a:cubicBezTo>
                        <a:cubicBezTo>
                          <a:pt x="394" y="64"/>
                          <a:pt x="394" y="92"/>
                          <a:pt x="394" y="92"/>
                        </a:cubicBezTo>
                        <a:lnTo>
                          <a:pt x="394" y="97"/>
                        </a:lnTo>
                        <a:close/>
                      </a:path>
                    </a:pathLst>
                  </a:cu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p>
                    <a:pPr defTabSz="932418">
                      <a:defRPr/>
                    </a:pPr>
                    <a:endParaRPr lang="en-US" sz="1428" kern="0" dirty="0">
                      <a:solidFill>
                        <a:srgbClr val="FFFFFF"/>
                      </a:solidFill>
                    </a:endParaRPr>
                  </a:p>
                </p:txBody>
              </p:sp>
              <p:sp>
                <p:nvSpPr>
                  <p:cNvPr id="56" name="Oval 17"/>
                  <p:cNvSpPr>
                    <a:spLocks noChangeArrowheads="1"/>
                  </p:cNvSpPr>
                  <p:nvPr/>
                </p:nvSpPr>
                <p:spPr bwMode="auto">
                  <a:xfrm>
                    <a:off x="6546850" y="2643188"/>
                    <a:ext cx="128588" cy="123825"/>
                  </a:xfrm>
                  <a:prstGeom prst="ellipse">
                    <a:avLst/>
                  </a:pr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p>
                    <a:pPr defTabSz="932418">
                      <a:defRPr/>
                    </a:pPr>
                    <a:endParaRPr lang="en-US" sz="1428" kern="0" dirty="0">
                      <a:solidFill>
                        <a:srgbClr val="FFFFFF"/>
                      </a:solidFill>
                    </a:endParaRPr>
                  </a:p>
                </p:txBody>
              </p:sp>
              <p:sp>
                <p:nvSpPr>
                  <p:cNvPr id="57" name="Oval 18"/>
                  <p:cNvSpPr>
                    <a:spLocks noChangeArrowheads="1"/>
                  </p:cNvSpPr>
                  <p:nvPr/>
                </p:nvSpPr>
                <p:spPr bwMode="auto">
                  <a:xfrm>
                    <a:off x="6546850" y="3049588"/>
                    <a:ext cx="128588" cy="125413"/>
                  </a:xfrm>
                  <a:prstGeom prst="ellipse">
                    <a:avLst/>
                  </a:pr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p>
                    <a:pPr defTabSz="932418">
                      <a:defRPr/>
                    </a:pPr>
                    <a:endParaRPr lang="en-US" sz="1428" kern="0" dirty="0">
                      <a:solidFill>
                        <a:srgbClr val="FFFFFF"/>
                      </a:solidFill>
                    </a:endParaRPr>
                  </a:p>
                </p:txBody>
              </p:sp>
              <p:sp>
                <p:nvSpPr>
                  <p:cNvPr id="58" name="Oval 19"/>
                  <p:cNvSpPr>
                    <a:spLocks noChangeArrowheads="1"/>
                  </p:cNvSpPr>
                  <p:nvPr/>
                </p:nvSpPr>
                <p:spPr bwMode="auto">
                  <a:xfrm>
                    <a:off x="6546850" y="3457575"/>
                    <a:ext cx="128588" cy="123825"/>
                  </a:xfrm>
                  <a:prstGeom prst="ellipse">
                    <a:avLst/>
                  </a:pr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p>
                    <a:pPr defTabSz="932418">
                      <a:defRPr/>
                    </a:pPr>
                    <a:endParaRPr lang="en-US" sz="1428" kern="0" dirty="0">
                      <a:solidFill>
                        <a:srgbClr val="FFFFFF"/>
                      </a:solidFill>
                    </a:endParaRPr>
                  </a:p>
                </p:txBody>
              </p:sp>
              <p:sp>
                <p:nvSpPr>
                  <p:cNvPr id="59" name="Oval 20"/>
                  <p:cNvSpPr>
                    <a:spLocks noChangeArrowheads="1"/>
                  </p:cNvSpPr>
                  <p:nvPr/>
                </p:nvSpPr>
                <p:spPr bwMode="auto">
                  <a:xfrm>
                    <a:off x="6546850" y="3863975"/>
                    <a:ext cx="128588" cy="123825"/>
                  </a:xfrm>
                  <a:prstGeom prst="ellipse">
                    <a:avLst/>
                  </a:prstGeom>
                  <a:grpFill/>
                  <a:ln w="9525">
                    <a:solidFill>
                      <a:schemeClr val="tx2"/>
                    </a:solidFill>
                    <a:round/>
                    <a:headEnd/>
                    <a:tailEnd/>
                  </a:ln>
                  <a:extLst/>
                </p:spPr>
                <p:txBody>
                  <a:bodyPr vert="horz" wrap="square" lIns="93247" tIns="46623" rIns="93247" bIns="46623" numCol="1" anchor="t" anchorCtr="0" compatLnSpc="1">
                    <a:prstTxWarp prst="textNoShape">
                      <a:avLst/>
                    </a:prstTxWarp>
                  </a:bodyPr>
                  <a:lstStyle/>
                  <a:p>
                    <a:pPr defTabSz="932418">
                      <a:defRPr/>
                    </a:pPr>
                    <a:endParaRPr lang="en-US" sz="1428" kern="0" dirty="0">
                      <a:solidFill>
                        <a:srgbClr val="FFFFFF"/>
                      </a:solidFill>
                    </a:endParaRPr>
                  </a:p>
                </p:txBody>
              </p:sp>
            </p:grpSp>
          </p:grpSp>
        </p:grpSp>
        <p:grpSp>
          <p:nvGrpSpPr>
            <p:cNvPr id="6" name="Group 5"/>
            <p:cNvGrpSpPr/>
            <p:nvPr/>
          </p:nvGrpSpPr>
          <p:grpSpPr>
            <a:xfrm>
              <a:off x="8630018" y="5165203"/>
              <a:ext cx="777240" cy="1246735"/>
              <a:chOff x="8599821" y="5165203"/>
              <a:chExt cx="777240" cy="1246735"/>
            </a:xfrm>
          </p:grpSpPr>
          <p:grpSp>
            <p:nvGrpSpPr>
              <p:cNvPr id="37" name="Group 36"/>
              <p:cNvGrpSpPr/>
              <p:nvPr/>
            </p:nvGrpSpPr>
            <p:grpSpPr>
              <a:xfrm>
                <a:off x="8636227" y="5198401"/>
                <a:ext cx="704429" cy="1174494"/>
                <a:chOff x="8635106" y="4651691"/>
                <a:chExt cx="704429" cy="1174494"/>
              </a:xfrm>
            </p:grpSpPr>
            <p:grpSp>
              <p:nvGrpSpPr>
                <p:cNvPr id="39" name="Group 38"/>
                <p:cNvGrpSpPr/>
                <p:nvPr/>
              </p:nvGrpSpPr>
              <p:grpSpPr>
                <a:xfrm>
                  <a:off x="8635106" y="5551434"/>
                  <a:ext cx="704429" cy="274751"/>
                  <a:chOff x="8635106" y="5542669"/>
                  <a:chExt cx="704429" cy="274751"/>
                </a:xfrm>
              </p:grpSpPr>
              <p:sp>
                <p:nvSpPr>
                  <p:cNvPr id="47" name="Rectangle 46"/>
                  <p:cNvSpPr/>
                  <p:nvPr/>
                </p:nvSpPr>
                <p:spPr bwMode="auto">
                  <a:xfrm>
                    <a:off x="8909594" y="5542669"/>
                    <a:ext cx="429941" cy="274751"/>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149196" rIns="0"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pPr>
                    <a:r>
                      <a:rPr lang="en-US" sz="1050" dirty="0">
                        <a:solidFill>
                          <a:schemeClr val="bg1"/>
                        </a:solidFill>
                      </a:rPr>
                      <a:t>Kernel</a:t>
                    </a:r>
                    <a:endParaRPr lang="en-US" sz="1100" dirty="0">
                      <a:solidFill>
                        <a:schemeClr val="bg1"/>
                      </a:solidFill>
                    </a:endParaRPr>
                  </a:p>
                </p:txBody>
              </p:sp>
              <p:grpSp>
                <p:nvGrpSpPr>
                  <p:cNvPr id="48" name="Group 47"/>
                  <p:cNvGrpSpPr/>
                  <p:nvPr/>
                </p:nvGrpSpPr>
                <p:grpSpPr>
                  <a:xfrm>
                    <a:off x="8635106" y="5542670"/>
                    <a:ext cx="276948" cy="274750"/>
                    <a:chOff x="4498836" y="2852262"/>
                    <a:chExt cx="501628" cy="497646"/>
                  </a:xfrm>
                </p:grpSpPr>
                <p:sp>
                  <p:nvSpPr>
                    <p:cNvPr id="49" name="Rectangle 48"/>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73"/>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0" name="Group 39"/>
                <p:cNvGrpSpPr/>
                <p:nvPr/>
              </p:nvGrpSpPr>
              <p:grpSpPr>
                <a:xfrm>
                  <a:off x="8635106" y="4651691"/>
                  <a:ext cx="704429" cy="852494"/>
                  <a:chOff x="1156020" y="2248829"/>
                  <a:chExt cx="704429" cy="852494"/>
                </a:xfrm>
              </p:grpSpPr>
              <p:sp>
                <p:nvSpPr>
                  <p:cNvPr id="41" name="TextBox 40"/>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p>
                    <a:pPr algn="ctr" defTabSz="932418">
                      <a:lnSpc>
                        <a:spcPct val="90000"/>
                      </a:lnSpc>
                      <a:spcAft>
                        <a:spcPts val="612"/>
                      </a:spcAft>
                      <a:defRPr/>
                    </a:pPr>
                    <a:r>
                      <a:rPr lang="en-US" sz="816" b="1" kern="0" dirty="0">
                        <a:solidFill>
                          <a:schemeClr val="tx2"/>
                        </a:solidFill>
                      </a:rPr>
                      <a:t>CONTAINER</a:t>
                    </a:r>
                  </a:p>
                </p:txBody>
              </p:sp>
              <p:sp>
                <p:nvSpPr>
                  <p:cNvPr id="42" name="Rectangle 41"/>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solidFill>
                        <a:schemeClr val="bg1"/>
                      </a:solidFill>
                      <a:ea typeface="Segoe UI" pitchFamily="34" charset="0"/>
                      <a:cs typeface="Segoe UI" pitchFamily="34" charset="0"/>
                    </a:endParaRPr>
                  </a:p>
                </p:txBody>
              </p:sp>
              <p:grpSp>
                <p:nvGrpSpPr>
                  <p:cNvPr id="43" name="Group 42"/>
                  <p:cNvGrpSpPr/>
                  <p:nvPr/>
                </p:nvGrpSpPr>
                <p:grpSpPr>
                  <a:xfrm>
                    <a:off x="1282952" y="2590867"/>
                    <a:ext cx="471171" cy="380335"/>
                    <a:chOff x="4406091" y="6049087"/>
                    <a:chExt cx="3960813" cy="3197225"/>
                  </a:xfrm>
                  <a:solidFill>
                    <a:schemeClr val="tx2"/>
                  </a:solidFill>
                </p:grpSpPr>
                <p:sp>
                  <p:nvSpPr>
                    <p:cNvPr id="44" name="Freeform 24"/>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45" name="Oval 25"/>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46" name="Freeform 26"/>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grpSp>
            </p:grpSp>
          </p:grpSp>
          <p:sp>
            <p:nvSpPr>
              <p:cNvPr id="38" name="Rectangle 37"/>
              <p:cNvSpPr/>
              <p:nvPr/>
            </p:nvSpPr>
            <p:spPr bwMode="auto">
              <a:xfrm>
                <a:off x="8599821" y="5165203"/>
                <a:ext cx="777240" cy="1246735"/>
              </a:xfrm>
              <a:prstGeom prst="rect">
                <a:avLst/>
              </a:prstGeom>
              <a:noFill/>
              <a:ln w="9525">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9477430" y="5165203"/>
              <a:ext cx="777240" cy="1246735"/>
              <a:chOff x="9428529" y="5165203"/>
              <a:chExt cx="777240" cy="1246735"/>
            </a:xfrm>
          </p:grpSpPr>
          <p:grpSp>
            <p:nvGrpSpPr>
              <p:cNvPr id="23" name="Group 22"/>
              <p:cNvGrpSpPr/>
              <p:nvPr/>
            </p:nvGrpSpPr>
            <p:grpSpPr>
              <a:xfrm>
                <a:off x="9464935" y="5198401"/>
                <a:ext cx="704429" cy="1174494"/>
                <a:chOff x="8635106" y="4651691"/>
                <a:chExt cx="704429" cy="1174494"/>
              </a:xfrm>
            </p:grpSpPr>
            <p:grpSp>
              <p:nvGrpSpPr>
                <p:cNvPr id="25" name="Group 24"/>
                <p:cNvGrpSpPr/>
                <p:nvPr/>
              </p:nvGrpSpPr>
              <p:grpSpPr>
                <a:xfrm>
                  <a:off x="8635106" y="5551434"/>
                  <a:ext cx="704429" cy="274751"/>
                  <a:chOff x="8635106" y="5542669"/>
                  <a:chExt cx="704429" cy="274751"/>
                </a:xfrm>
              </p:grpSpPr>
              <p:sp>
                <p:nvSpPr>
                  <p:cNvPr id="33" name="Rectangle 32"/>
                  <p:cNvSpPr/>
                  <p:nvPr/>
                </p:nvSpPr>
                <p:spPr bwMode="auto">
                  <a:xfrm>
                    <a:off x="8909594" y="5542669"/>
                    <a:ext cx="429941" cy="274751"/>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149196" rIns="0"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pPr>
                    <a:r>
                      <a:rPr lang="en-US" sz="1050" dirty="0">
                        <a:solidFill>
                          <a:schemeClr val="bg1"/>
                        </a:solidFill>
                      </a:rPr>
                      <a:t>Kernel</a:t>
                    </a:r>
                    <a:endParaRPr lang="en-US" sz="1100" dirty="0">
                      <a:solidFill>
                        <a:schemeClr val="bg1"/>
                      </a:solidFill>
                    </a:endParaRPr>
                  </a:p>
                </p:txBody>
              </p:sp>
              <p:grpSp>
                <p:nvGrpSpPr>
                  <p:cNvPr id="34" name="Group 33"/>
                  <p:cNvGrpSpPr/>
                  <p:nvPr/>
                </p:nvGrpSpPr>
                <p:grpSpPr>
                  <a:xfrm>
                    <a:off x="8635106" y="5542670"/>
                    <a:ext cx="276948" cy="274750"/>
                    <a:chOff x="4498836" y="2852262"/>
                    <a:chExt cx="501628" cy="497646"/>
                  </a:xfrm>
                </p:grpSpPr>
                <p:sp>
                  <p:nvSpPr>
                    <p:cNvPr id="35" name="Rectangle 34"/>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73"/>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6" name="Group 25"/>
                <p:cNvGrpSpPr/>
                <p:nvPr/>
              </p:nvGrpSpPr>
              <p:grpSpPr>
                <a:xfrm>
                  <a:off x="8635106" y="4651691"/>
                  <a:ext cx="704429" cy="852494"/>
                  <a:chOff x="1156020" y="2248829"/>
                  <a:chExt cx="704429" cy="852494"/>
                </a:xfrm>
              </p:grpSpPr>
              <p:sp>
                <p:nvSpPr>
                  <p:cNvPr id="27" name="TextBox 26"/>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p>
                    <a:pPr algn="ctr" defTabSz="932418">
                      <a:lnSpc>
                        <a:spcPct val="90000"/>
                      </a:lnSpc>
                      <a:spcAft>
                        <a:spcPts val="612"/>
                      </a:spcAft>
                      <a:defRPr/>
                    </a:pPr>
                    <a:r>
                      <a:rPr lang="en-US" sz="816" b="1" kern="0" dirty="0">
                        <a:solidFill>
                          <a:schemeClr val="tx2"/>
                        </a:solidFill>
                      </a:rPr>
                      <a:t>CONTAINER</a:t>
                    </a:r>
                  </a:p>
                </p:txBody>
              </p:sp>
              <p:sp>
                <p:nvSpPr>
                  <p:cNvPr id="28" name="Rectangle 27"/>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solidFill>
                        <a:schemeClr val="bg1"/>
                      </a:solidFill>
                      <a:ea typeface="Segoe UI" pitchFamily="34" charset="0"/>
                      <a:cs typeface="Segoe UI" pitchFamily="34" charset="0"/>
                    </a:endParaRPr>
                  </a:p>
                </p:txBody>
              </p:sp>
              <p:grpSp>
                <p:nvGrpSpPr>
                  <p:cNvPr id="29" name="Group 28"/>
                  <p:cNvGrpSpPr/>
                  <p:nvPr/>
                </p:nvGrpSpPr>
                <p:grpSpPr>
                  <a:xfrm>
                    <a:off x="1282952" y="2590867"/>
                    <a:ext cx="471171" cy="380335"/>
                    <a:chOff x="4406091" y="6049087"/>
                    <a:chExt cx="3960813" cy="3197225"/>
                  </a:xfrm>
                  <a:solidFill>
                    <a:schemeClr val="tx2"/>
                  </a:solidFill>
                </p:grpSpPr>
                <p:sp>
                  <p:nvSpPr>
                    <p:cNvPr id="30" name="Freeform 24"/>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31" name="Oval 25"/>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32" name="Freeform 26"/>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grpSp>
            </p:grpSp>
          </p:grpSp>
          <p:sp>
            <p:nvSpPr>
              <p:cNvPr id="24" name="Rectangle 23"/>
              <p:cNvSpPr/>
              <p:nvPr/>
            </p:nvSpPr>
            <p:spPr bwMode="auto">
              <a:xfrm>
                <a:off x="9428529" y="5165203"/>
                <a:ext cx="777240" cy="1246735"/>
              </a:xfrm>
              <a:prstGeom prst="rect">
                <a:avLst/>
              </a:prstGeom>
              <a:noFill/>
              <a:ln w="9525">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10324841" y="5165203"/>
              <a:ext cx="777240" cy="1246735"/>
              <a:chOff x="10263860" y="5165203"/>
              <a:chExt cx="777240" cy="1246735"/>
            </a:xfrm>
          </p:grpSpPr>
          <p:grpSp>
            <p:nvGrpSpPr>
              <p:cNvPr id="9" name="Group 8"/>
              <p:cNvGrpSpPr/>
              <p:nvPr/>
            </p:nvGrpSpPr>
            <p:grpSpPr>
              <a:xfrm>
                <a:off x="10300266" y="5198401"/>
                <a:ext cx="704429" cy="1174494"/>
                <a:chOff x="8635106" y="4651691"/>
                <a:chExt cx="704429" cy="1174494"/>
              </a:xfrm>
            </p:grpSpPr>
            <p:grpSp>
              <p:nvGrpSpPr>
                <p:cNvPr id="11" name="Group 10"/>
                <p:cNvGrpSpPr/>
                <p:nvPr/>
              </p:nvGrpSpPr>
              <p:grpSpPr>
                <a:xfrm>
                  <a:off x="8635106" y="5551434"/>
                  <a:ext cx="704429" cy="274751"/>
                  <a:chOff x="8635106" y="5542669"/>
                  <a:chExt cx="704429" cy="274751"/>
                </a:xfrm>
              </p:grpSpPr>
              <p:sp>
                <p:nvSpPr>
                  <p:cNvPr id="19" name="Rectangle 18"/>
                  <p:cNvSpPr/>
                  <p:nvPr/>
                </p:nvSpPr>
                <p:spPr bwMode="auto">
                  <a:xfrm>
                    <a:off x="8909594" y="5542669"/>
                    <a:ext cx="429941" cy="274751"/>
                  </a:xfrm>
                  <a:prstGeom prst="rect">
                    <a:avLst/>
                  </a:prstGeom>
                  <a:ln>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149196" rIns="0"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pPr>
                    <a:r>
                      <a:rPr lang="en-US" sz="1050" dirty="0">
                        <a:solidFill>
                          <a:schemeClr val="bg1"/>
                        </a:solidFill>
                      </a:rPr>
                      <a:t>Kernel</a:t>
                    </a:r>
                    <a:endParaRPr lang="en-US" sz="1100" dirty="0">
                      <a:solidFill>
                        <a:schemeClr val="bg1"/>
                      </a:solidFill>
                    </a:endParaRPr>
                  </a:p>
                </p:txBody>
              </p:sp>
              <p:grpSp>
                <p:nvGrpSpPr>
                  <p:cNvPr id="20" name="Group 19"/>
                  <p:cNvGrpSpPr/>
                  <p:nvPr/>
                </p:nvGrpSpPr>
                <p:grpSpPr>
                  <a:xfrm>
                    <a:off x="8635106" y="5542670"/>
                    <a:ext cx="276948" cy="274750"/>
                    <a:chOff x="4498836" y="2852262"/>
                    <a:chExt cx="501628" cy="497646"/>
                  </a:xfrm>
                </p:grpSpPr>
                <p:sp>
                  <p:nvSpPr>
                    <p:cNvPr id="21" name="Rectangle 20"/>
                    <p:cNvSpPr/>
                    <p:nvPr/>
                  </p:nvSpPr>
                  <p:spPr bwMode="auto">
                    <a:xfrm>
                      <a:off x="4498836" y="2852262"/>
                      <a:ext cx="501628" cy="4976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73"/>
                    <p:cNvSpPr>
                      <a:spLocks noChangeAspect="1" noEditPoints="1"/>
                    </p:cNvSpPr>
                    <p:nvPr/>
                  </p:nvSpPr>
                  <p:spPr bwMode="black">
                    <a:xfrm>
                      <a:off x="4600290" y="2951725"/>
                      <a:ext cx="298721" cy="298720"/>
                    </a:xfrm>
                    <a:custGeom>
                      <a:avLst/>
                      <a:gdLst>
                        <a:gd name="T0" fmla="*/ 313 w 330"/>
                        <a:gd name="T1" fmla="*/ 161 h 330"/>
                        <a:gd name="T2" fmla="*/ 313 w 330"/>
                        <a:gd name="T3" fmla="*/ 128 h 330"/>
                        <a:gd name="T4" fmla="*/ 284 w 330"/>
                        <a:gd name="T5" fmla="*/ 137 h 330"/>
                        <a:gd name="T6" fmla="*/ 298 w 330"/>
                        <a:gd name="T7" fmla="*/ 111 h 330"/>
                        <a:gd name="T8" fmla="*/ 330 w 330"/>
                        <a:gd name="T9" fmla="*/ 103 h 330"/>
                        <a:gd name="T10" fmla="*/ 298 w 330"/>
                        <a:gd name="T11" fmla="*/ 95 h 330"/>
                        <a:gd name="T12" fmla="*/ 284 w 330"/>
                        <a:gd name="T13" fmla="*/ 87 h 330"/>
                        <a:gd name="T14" fmla="*/ 235 w 330"/>
                        <a:gd name="T15" fmla="*/ 46 h 330"/>
                        <a:gd name="T16" fmla="*/ 244 w 330"/>
                        <a:gd name="T17" fmla="*/ 17 h 330"/>
                        <a:gd name="T18" fmla="*/ 211 w 330"/>
                        <a:gd name="T19" fmla="*/ 17 h 330"/>
                        <a:gd name="T20" fmla="*/ 219 w 330"/>
                        <a:gd name="T21" fmla="*/ 46 h 330"/>
                        <a:gd name="T22" fmla="*/ 194 w 330"/>
                        <a:gd name="T23" fmla="*/ 32 h 330"/>
                        <a:gd name="T24" fmla="*/ 186 w 330"/>
                        <a:gd name="T25" fmla="*/ 0 h 330"/>
                        <a:gd name="T26" fmla="*/ 178 w 330"/>
                        <a:gd name="T27" fmla="*/ 32 h 330"/>
                        <a:gd name="T28" fmla="*/ 152 w 330"/>
                        <a:gd name="T29" fmla="*/ 46 h 330"/>
                        <a:gd name="T30" fmla="*/ 161 w 330"/>
                        <a:gd name="T31" fmla="*/ 17 h 330"/>
                        <a:gd name="T32" fmla="*/ 128 w 330"/>
                        <a:gd name="T33" fmla="*/ 17 h 330"/>
                        <a:gd name="T34" fmla="*/ 137 w 330"/>
                        <a:gd name="T35" fmla="*/ 46 h 330"/>
                        <a:gd name="T36" fmla="*/ 111 w 330"/>
                        <a:gd name="T37" fmla="*/ 32 h 330"/>
                        <a:gd name="T38" fmla="*/ 103 w 330"/>
                        <a:gd name="T39" fmla="*/ 0 h 330"/>
                        <a:gd name="T40" fmla="*/ 95 w 330"/>
                        <a:gd name="T41" fmla="*/ 32 h 330"/>
                        <a:gd name="T42" fmla="*/ 87 w 330"/>
                        <a:gd name="T43" fmla="*/ 46 h 330"/>
                        <a:gd name="T44" fmla="*/ 46 w 330"/>
                        <a:gd name="T45" fmla="*/ 95 h 330"/>
                        <a:gd name="T46" fmla="*/ 17 w 330"/>
                        <a:gd name="T47" fmla="*/ 86 h 330"/>
                        <a:gd name="T48" fmla="*/ 17 w 330"/>
                        <a:gd name="T49" fmla="*/ 120 h 330"/>
                        <a:gd name="T50" fmla="*/ 46 w 330"/>
                        <a:gd name="T51" fmla="*/ 111 h 330"/>
                        <a:gd name="T52" fmla="*/ 32 w 330"/>
                        <a:gd name="T53" fmla="*/ 137 h 330"/>
                        <a:gd name="T54" fmla="*/ 0 w 330"/>
                        <a:gd name="T55" fmla="*/ 144 h 330"/>
                        <a:gd name="T56" fmla="*/ 32 w 330"/>
                        <a:gd name="T57" fmla="*/ 152 h 330"/>
                        <a:gd name="T58" fmla="*/ 46 w 330"/>
                        <a:gd name="T59" fmla="*/ 178 h 330"/>
                        <a:gd name="T60" fmla="*/ 17 w 330"/>
                        <a:gd name="T61" fmla="*/ 169 h 330"/>
                        <a:gd name="T62" fmla="*/ 17 w 330"/>
                        <a:gd name="T63" fmla="*/ 203 h 330"/>
                        <a:gd name="T64" fmla="*/ 46 w 330"/>
                        <a:gd name="T65" fmla="*/ 194 h 330"/>
                        <a:gd name="T66" fmla="*/ 32 w 330"/>
                        <a:gd name="T67" fmla="*/ 219 h 330"/>
                        <a:gd name="T68" fmla="*/ 0 w 330"/>
                        <a:gd name="T69" fmla="*/ 227 h 330"/>
                        <a:gd name="T70" fmla="*/ 32 w 330"/>
                        <a:gd name="T71" fmla="*/ 235 h 330"/>
                        <a:gd name="T72" fmla="*/ 46 w 330"/>
                        <a:gd name="T73" fmla="*/ 243 h 330"/>
                        <a:gd name="T74" fmla="*/ 95 w 330"/>
                        <a:gd name="T75" fmla="*/ 284 h 330"/>
                        <a:gd name="T76" fmla="*/ 86 w 330"/>
                        <a:gd name="T77" fmla="*/ 313 h 330"/>
                        <a:gd name="T78" fmla="*/ 120 w 330"/>
                        <a:gd name="T79" fmla="*/ 313 h 330"/>
                        <a:gd name="T80" fmla="*/ 111 w 330"/>
                        <a:gd name="T81" fmla="*/ 284 h 330"/>
                        <a:gd name="T82" fmla="*/ 137 w 330"/>
                        <a:gd name="T83" fmla="*/ 298 h 330"/>
                        <a:gd name="T84" fmla="*/ 144 w 330"/>
                        <a:gd name="T85" fmla="*/ 330 h 330"/>
                        <a:gd name="T86" fmla="*/ 152 w 330"/>
                        <a:gd name="T87" fmla="*/ 298 h 330"/>
                        <a:gd name="T88" fmla="*/ 178 w 330"/>
                        <a:gd name="T89" fmla="*/ 284 h 330"/>
                        <a:gd name="T90" fmla="*/ 169 w 330"/>
                        <a:gd name="T91" fmla="*/ 313 h 330"/>
                        <a:gd name="T92" fmla="*/ 203 w 330"/>
                        <a:gd name="T93" fmla="*/ 313 h 330"/>
                        <a:gd name="T94" fmla="*/ 194 w 330"/>
                        <a:gd name="T95" fmla="*/ 284 h 330"/>
                        <a:gd name="T96" fmla="*/ 219 w 330"/>
                        <a:gd name="T97" fmla="*/ 298 h 330"/>
                        <a:gd name="T98" fmla="*/ 227 w 330"/>
                        <a:gd name="T99" fmla="*/ 330 h 330"/>
                        <a:gd name="T100" fmla="*/ 235 w 330"/>
                        <a:gd name="T101" fmla="*/ 298 h 330"/>
                        <a:gd name="T102" fmla="*/ 243 w 330"/>
                        <a:gd name="T103" fmla="*/ 284 h 330"/>
                        <a:gd name="T104" fmla="*/ 284 w 330"/>
                        <a:gd name="T105" fmla="*/ 235 h 330"/>
                        <a:gd name="T106" fmla="*/ 313 w 330"/>
                        <a:gd name="T107" fmla="*/ 244 h 330"/>
                        <a:gd name="T108" fmla="*/ 313 w 330"/>
                        <a:gd name="T109" fmla="*/ 211 h 330"/>
                        <a:gd name="T110" fmla="*/ 284 w 330"/>
                        <a:gd name="T111" fmla="*/ 219 h 330"/>
                        <a:gd name="T112" fmla="*/ 298 w 330"/>
                        <a:gd name="T113" fmla="*/ 194 h 330"/>
                        <a:gd name="T114" fmla="*/ 330 w 330"/>
                        <a:gd name="T115" fmla="*/ 186 h 330"/>
                        <a:gd name="T116" fmla="*/ 298 w 330"/>
                        <a:gd name="T117" fmla="*/ 178 h 330"/>
                        <a:gd name="T118" fmla="*/ 284 w 330"/>
                        <a:gd name="T119" fmla="*/ 152 h 330"/>
                        <a:gd name="T120" fmla="*/ 165 w 330"/>
                        <a:gd name="T121" fmla="*/ 267 h 330"/>
                        <a:gd name="T122" fmla="*/ 165 w 330"/>
                        <a:gd name="T123" fmla="*/ 63 h 330"/>
                        <a:gd name="T124" fmla="*/ 165 w 330"/>
                        <a:gd name="T125" fmla="*/ 2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0" h="330">
                          <a:moveTo>
                            <a:pt x="298" y="152"/>
                          </a:moveTo>
                          <a:cubicBezTo>
                            <a:pt x="301" y="158"/>
                            <a:pt x="307" y="161"/>
                            <a:pt x="313" y="161"/>
                          </a:cubicBezTo>
                          <a:cubicBezTo>
                            <a:pt x="322" y="161"/>
                            <a:pt x="330" y="154"/>
                            <a:pt x="330" y="144"/>
                          </a:cubicBezTo>
                          <a:cubicBezTo>
                            <a:pt x="330" y="135"/>
                            <a:pt x="322" y="128"/>
                            <a:pt x="313" y="128"/>
                          </a:cubicBezTo>
                          <a:cubicBezTo>
                            <a:pt x="307" y="128"/>
                            <a:pt x="301" y="131"/>
                            <a:pt x="298" y="137"/>
                          </a:cubicBezTo>
                          <a:cubicBezTo>
                            <a:pt x="284" y="137"/>
                            <a:pt x="284" y="137"/>
                            <a:pt x="284" y="137"/>
                          </a:cubicBezTo>
                          <a:cubicBezTo>
                            <a:pt x="284" y="111"/>
                            <a:pt x="284" y="111"/>
                            <a:pt x="284" y="111"/>
                          </a:cubicBezTo>
                          <a:cubicBezTo>
                            <a:pt x="298" y="111"/>
                            <a:pt x="298" y="111"/>
                            <a:pt x="298" y="111"/>
                          </a:cubicBezTo>
                          <a:cubicBezTo>
                            <a:pt x="301" y="116"/>
                            <a:pt x="307" y="120"/>
                            <a:pt x="313" y="120"/>
                          </a:cubicBezTo>
                          <a:cubicBezTo>
                            <a:pt x="322" y="120"/>
                            <a:pt x="330" y="112"/>
                            <a:pt x="330" y="103"/>
                          </a:cubicBezTo>
                          <a:cubicBezTo>
                            <a:pt x="330" y="94"/>
                            <a:pt x="322" y="86"/>
                            <a:pt x="313" y="86"/>
                          </a:cubicBezTo>
                          <a:cubicBezTo>
                            <a:pt x="307" y="86"/>
                            <a:pt x="301" y="90"/>
                            <a:pt x="298" y="95"/>
                          </a:cubicBezTo>
                          <a:cubicBezTo>
                            <a:pt x="284" y="95"/>
                            <a:pt x="284" y="95"/>
                            <a:pt x="284" y="95"/>
                          </a:cubicBezTo>
                          <a:cubicBezTo>
                            <a:pt x="284" y="87"/>
                            <a:pt x="284" y="87"/>
                            <a:pt x="284" y="87"/>
                          </a:cubicBezTo>
                          <a:cubicBezTo>
                            <a:pt x="284" y="65"/>
                            <a:pt x="266" y="46"/>
                            <a:pt x="243" y="46"/>
                          </a:cubicBezTo>
                          <a:cubicBezTo>
                            <a:pt x="235" y="46"/>
                            <a:pt x="235" y="46"/>
                            <a:pt x="235" y="46"/>
                          </a:cubicBezTo>
                          <a:cubicBezTo>
                            <a:pt x="235" y="32"/>
                            <a:pt x="235" y="32"/>
                            <a:pt x="235" y="32"/>
                          </a:cubicBezTo>
                          <a:cubicBezTo>
                            <a:pt x="240" y="29"/>
                            <a:pt x="244" y="23"/>
                            <a:pt x="244" y="17"/>
                          </a:cubicBezTo>
                          <a:cubicBezTo>
                            <a:pt x="244" y="8"/>
                            <a:pt x="237" y="0"/>
                            <a:pt x="227" y="0"/>
                          </a:cubicBezTo>
                          <a:cubicBezTo>
                            <a:pt x="218" y="0"/>
                            <a:pt x="211" y="8"/>
                            <a:pt x="211" y="17"/>
                          </a:cubicBezTo>
                          <a:cubicBezTo>
                            <a:pt x="211" y="23"/>
                            <a:pt x="214" y="29"/>
                            <a:pt x="219" y="32"/>
                          </a:cubicBezTo>
                          <a:cubicBezTo>
                            <a:pt x="219" y="46"/>
                            <a:pt x="219" y="46"/>
                            <a:pt x="219" y="46"/>
                          </a:cubicBezTo>
                          <a:cubicBezTo>
                            <a:pt x="194" y="46"/>
                            <a:pt x="194" y="46"/>
                            <a:pt x="194" y="46"/>
                          </a:cubicBezTo>
                          <a:cubicBezTo>
                            <a:pt x="194" y="32"/>
                            <a:pt x="194" y="32"/>
                            <a:pt x="194" y="32"/>
                          </a:cubicBezTo>
                          <a:cubicBezTo>
                            <a:pt x="199" y="29"/>
                            <a:pt x="203" y="23"/>
                            <a:pt x="203" y="17"/>
                          </a:cubicBezTo>
                          <a:cubicBezTo>
                            <a:pt x="203" y="8"/>
                            <a:pt x="195" y="0"/>
                            <a:pt x="186" y="0"/>
                          </a:cubicBezTo>
                          <a:cubicBezTo>
                            <a:pt x="177" y="0"/>
                            <a:pt x="169" y="8"/>
                            <a:pt x="169" y="17"/>
                          </a:cubicBezTo>
                          <a:cubicBezTo>
                            <a:pt x="169" y="23"/>
                            <a:pt x="173" y="29"/>
                            <a:pt x="178" y="32"/>
                          </a:cubicBezTo>
                          <a:cubicBezTo>
                            <a:pt x="178" y="46"/>
                            <a:pt x="178" y="46"/>
                            <a:pt x="178" y="46"/>
                          </a:cubicBezTo>
                          <a:cubicBezTo>
                            <a:pt x="152" y="46"/>
                            <a:pt x="152" y="46"/>
                            <a:pt x="152" y="46"/>
                          </a:cubicBezTo>
                          <a:cubicBezTo>
                            <a:pt x="152" y="32"/>
                            <a:pt x="152" y="32"/>
                            <a:pt x="152" y="32"/>
                          </a:cubicBezTo>
                          <a:cubicBezTo>
                            <a:pt x="158" y="29"/>
                            <a:pt x="161" y="23"/>
                            <a:pt x="161" y="17"/>
                          </a:cubicBezTo>
                          <a:cubicBezTo>
                            <a:pt x="161" y="8"/>
                            <a:pt x="154" y="0"/>
                            <a:pt x="144" y="0"/>
                          </a:cubicBezTo>
                          <a:cubicBezTo>
                            <a:pt x="135" y="0"/>
                            <a:pt x="128" y="8"/>
                            <a:pt x="128" y="17"/>
                          </a:cubicBezTo>
                          <a:cubicBezTo>
                            <a:pt x="128" y="23"/>
                            <a:pt x="131" y="29"/>
                            <a:pt x="137" y="32"/>
                          </a:cubicBezTo>
                          <a:cubicBezTo>
                            <a:pt x="137" y="46"/>
                            <a:pt x="137" y="46"/>
                            <a:pt x="137" y="46"/>
                          </a:cubicBezTo>
                          <a:cubicBezTo>
                            <a:pt x="111" y="46"/>
                            <a:pt x="111" y="46"/>
                            <a:pt x="111" y="46"/>
                          </a:cubicBezTo>
                          <a:cubicBezTo>
                            <a:pt x="111" y="32"/>
                            <a:pt x="111" y="32"/>
                            <a:pt x="111" y="32"/>
                          </a:cubicBezTo>
                          <a:cubicBezTo>
                            <a:pt x="116" y="29"/>
                            <a:pt x="120" y="23"/>
                            <a:pt x="120" y="17"/>
                          </a:cubicBezTo>
                          <a:cubicBezTo>
                            <a:pt x="120" y="8"/>
                            <a:pt x="112" y="0"/>
                            <a:pt x="103" y="0"/>
                          </a:cubicBezTo>
                          <a:cubicBezTo>
                            <a:pt x="94" y="0"/>
                            <a:pt x="86" y="8"/>
                            <a:pt x="86" y="17"/>
                          </a:cubicBezTo>
                          <a:cubicBezTo>
                            <a:pt x="86" y="23"/>
                            <a:pt x="90" y="29"/>
                            <a:pt x="95" y="32"/>
                          </a:cubicBezTo>
                          <a:cubicBezTo>
                            <a:pt x="95" y="46"/>
                            <a:pt x="95" y="46"/>
                            <a:pt x="95" y="46"/>
                          </a:cubicBezTo>
                          <a:cubicBezTo>
                            <a:pt x="87" y="46"/>
                            <a:pt x="87" y="46"/>
                            <a:pt x="87" y="46"/>
                          </a:cubicBezTo>
                          <a:cubicBezTo>
                            <a:pt x="65" y="46"/>
                            <a:pt x="46" y="65"/>
                            <a:pt x="46" y="87"/>
                          </a:cubicBezTo>
                          <a:cubicBezTo>
                            <a:pt x="46" y="95"/>
                            <a:pt x="46" y="95"/>
                            <a:pt x="46" y="95"/>
                          </a:cubicBezTo>
                          <a:cubicBezTo>
                            <a:pt x="32" y="95"/>
                            <a:pt x="32" y="95"/>
                            <a:pt x="32" y="95"/>
                          </a:cubicBezTo>
                          <a:cubicBezTo>
                            <a:pt x="29" y="90"/>
                            <a:pt x="23" y="86"/>
                            <a:pt x="17" y="86"/>
                          </a:cubicBezTo>
                          <a:cubicBezTo>
                            <a:pt x="8" y="86"/>
                            <a:pt x="0" y="94"/>
                            <a:pt x="0" y="103"/>
                          </a:cubicBezTo>
                          <a:cubicBezTo>
                            <a:pt x="0" y="112"/>
                            <a:pt x="8" y="120"/>
                            <a:pt x="17" y="120"/>
                          </a:cubicBezTo>
                          <a:cubicBezTo>
                            <a:pt x="23" y="120"/>
                            <a:pt x="29" y="116"/>
                            <a:pt x="32" y="111"/>
                          </a:cubicBezTo>
                          <a:cubicBezTo>
                            <a:pt x="46" y="111"/>
                            <a:pt x="46" y="111"/>
                            <a:pt x="46" y="111"/>
                          </a:cubicBezTo>
                          <a:cubicBezTo>
                            <a:pt x="46" y="137"/>
                            <a:pt x="46" y="137"/>
                            <a:pt x="46" y="137"/>
                          </a:cubicBezTo>
                          <a:cubicBezTo>
                            <a:pt x="32" y="137"/>
                            <a:pt x="32" y="137"/>
                            <a:pt x="32" y="137"/>
                          </a:cubicBezTo>
                          <a:cubicBezTo>
                            <a:pt x="29" y="131"/>
                            <a:pt x="23" y="128"/>
                            <a:pt x="17" y="128"/>
                          </a:cubicBezTo>
                          <a:cubicBezTo>
                            <a:pt x="8" y="128"/>
                            <a:pt x="0" y="135"/>
                            <a:pt x="0" y="144"/>
                          </a:cubicBezTo>
                          <a:cubicBezTo>
                            <a:pt x="0" y="154"/>
                            <a:pt x="8" y="161"/>
                            <a:pt x="17" y="161"/>
                          </a:cubicBezTo>
                          <a:cubicBezTo>
                            <a:pt x="23" y="161"/>
                            <a:pt x="29" y="158"/>
                            <a:pt x="32" y="152"/>
                          </a:cubicBezTo>
                          <a:cubicBezTo>
                            <a:pt x="46" y="152"/>
                            <a:pt x="46" y="152"/>
                            <a:pt x="46" y="152"/>
                          </a:cubicBezTo>
                          <a:cubicBezTo>
                            <a:pt x="46" y="178"/>
                            <a:pt x="46" y="178"/>
                            <a:pt x="46" y="178"/>
                          </a:cubicBezTo>
                          <a:cubicBezTo>
                            <a:pt x="32" y="178"/>
                            <a:pt x="32" y="178"/>
                            <a:pt x="32" y="178"/>
                          </a:cubicBezTo>
                          <a:cubicBezTo>
                            <a:pt x="29" y="173"/>
                            <a:pt x="23" y="169"/>
                            <a:pt x="17" y="169"/>
                          </a:cubicBezTo>
                          <a:cubicBezTo>
                            <a:pt x="8" y="169"/>
                            <a:pt x="0" y="177"/>
                            <a:pt x="0" y="186"/>
                          </a:cubicBezTo>
                          <a:cubicBezTo>
                            <a:pt x="0" y="195"/>
                            <a:pt x="8" y="203"/>
                            <a:pt x="17" y="203"/>
                          </a:cubicBezTo>
                          <a:cubicBezTo>
                            <a:pt x="23" y="203"/>
                            <a:pt x="29" y="199"/>
                            <a:pt x="32" y="194"/>
                          </a:cubicBezTo>
                          <a:cubicBezTo>
                            <a:pt x="46" y="194"/>
                            <a:pt x="46" y="194"/>
                            <a:pt x="46" y="194"/>
                          </a:cubicBezTo>
                          <a:cubicBezTo>
                            <a:pt x="46" y="219"/>
                            <a:pt x="46" y="219"/>
                            <a:pt x="46" y="219"/>
                          </a:cubicBezTo>
                          <a:cubicBezTo>
                            <a:pt x="32" y="219"/>
                            <a:pt x="32" y="219"/>
                            <a:pt x="32" y="219"/>
                          </a:cubicBezTo>
                          <a:cubicBezTo>
                            <a:pt x="29" y="214"/>
                            <a:pt x="23" y="211"/>
                            <a:pt x="17" y="211"/>
                          </a:cubicBezTo>
                          <a:cubicBezTo>
                            <a:pt x="8" y="211"/>
                            <a:pt x="0" y="218"/>
                            <a:pt x="0" y="227"/>
                          </a:cubicBezTo>
                          <a:cubicBezTo>
                            <a:pt x="0" y="237"/>
                            <a:pt x="8" y="244"/>
                            <a:pt x="17" y="244"/>
                          </a:cubicBezTo>
                          <a:cubicBezTo>
                            <a:pt x="23" y="244"/>
                            <a:pt x="29" y="240"/>
                            <a:pt x="32" y="235"/>
                          </a:cubicBezTo>
                          <a:cubicBezTo>
                            <a:pt x="46" y="235"/>
                            <a:pt x="46" y="235"/>
                            <a:pt x="46" y="235"/>
                          </a:cubicBezTo>
                          <a:cubicBezTo>
                            <a:pt x="46" y="243"/>
                            <a:pt x="46" y="243"/>
                            <a:pt x="46" y="243"/>
                          </a:cubicBezTo>
                          <a:cubicBezTo>
                            <a:pt x="46" y="266"/>
                            <a:pt x="65" y="284"/>
                            <a:pt x="87" y="284"/>
                          </a:cubicBezTo>
                          <a:cubicBezTo>
                            <a:pt x="95" y="284"/>
                            <a:pt x="95" y="284"/>
                            <a:pt x="95" y="284"/>
                          </a:cubicBezTo>
                          <a:cubicBezTo>
                            <a:pt x="95" y="298"/>
                            <a:pt x="95" y="298"/>
                            <a:pt x="95" y="298"/>
                          </a:cubicBezTo>
                          <a:cubicBezTo>
                            <a:pt x="90" y="301"/>
                            <a:pt x="86" y="307"/>
                            <a:pt x="86" y="313"/>
                          </a:cubicBezTo>
                          <a:cubicBezTo>
                            <a:pt x="86" y="322"/>
                            <a:pt x="94" y="330"/>
                            <a:pt x="103" y="330"/>
                          </a:cubicBezTo>
                          <a:cubicBezTo>
                            <a:pt x="112" y="330"/>
                            <a:pt x="120" y="322"/>
                            <a:pt x="120" y="313"/>
                          </a:cubicBezTo>
                          <a:cubicBezTo>
                            <a:pt x="120" y="307"/>
                            <a:pt x="116" y="301"/>
                            <a:pt x="111" y="298"/>
                          </a:cubicBezTo>
                          <a:cubicBezTo>
                            <a:pt x="111" y="284"/>
                            <a:pt x="111" y="284"/>
                            <a:pt x="111" y="284"/>
                          </a:cubicBezTo>
                          <a:cubicBezTo>
                            <a:pt x="137" y="284"/>
                            <a:pt x="137" y="284"/>
                            <a:pt x="137" y="284"/>
                          </a:cubicBezTo>
                          <a:cubicBezTo>
                            <a:pt x="137" y="298"/>
                            <a:pt x="137" y="298"/>
                            <a:pt x="137" y="298"/>
                          </a:cubicBezTo>
                          <a:cubicBezTo>
                            <a:pt x="131" y="301"/>
                            <a:pt x="128" y="307"/>
                            <a:pt x="128" y="313"/>
                          </a:cubicBezTo>
                          <a:cubicBezTo>
                            <a:pt x="128" y="322"/>
                            <a:pt x="135" y="330"/>
                            <a:pt x="144" y="330"/>
                          </a:cubicBezTo>
                          <a:cubicBezTo>
                            <a:pt x="154" y="330"/>
                            <a:pt x="161" y="322"/>
                            <a:pt x="161" y="313"/>
                          </a:cubicBezTo>
                          <a:cubicBezTo>
                            <a:pt x="161" y="307"/>
                            <a:pt x="158" y="301"/>
                            <a:pt x="152" y="298"/>
                          </a:cubicBezTo>
                          <a:cubicBezTo>
                            <a:pt x="152" y="284"/>
                            <a:pt x="152" y="284"/>
                            <a:pt x="152" y="284"/>
                          </a:cubicBezTo>
                          <a:cubicBezTo>
                            <a:pt x="178" y="284"/>
                            <a:pt x="178" y="284"/>
                            <a:pt x="178" y="284"/>
                          </a:cubicBezTo>
                          <a:cubicBezTo>
                            <a:pt x="178" y="298"/>
                            <a:pt x="178" y="298"/>
                            <a:pt x="178" y="298"/>
                          </a:cubicBezTo>
                          <a:cubicBezTo>
                            <a:pt x="173" y="301"/>
                            <a:pt x="169" y="307"/>
                            <a:pt x="169" y="313"/>
                          </a:cubicBezTo>
                          <a:cubicBezTo>
                            <a:pt x="169" y="322"/>
                            <a:pt x="177" y="330"/>
                            <a:pt x="186" y="330"/>
                          </a:cubicBezTo>
                          <a:cubicBezTo>
                            <a:pt x="195" y="330"/>
                            <a:pt x="203" y="322"/>
                            <a:pt x="203" y="313"/>
                          </a:cubicBezTo>
                          <a:cubicBezTo>
                            <a:pt x="203" y="307"/>
                            <a:pt x="199" y="301"/>
                            <a:pt x="194" y="298"/>
                          </a:cubicBezTo>
                          <a:cubicBezTo>
                            <a:pt x="194" y="284"/>
                            <a:pt x="194" y="284"/>
                            <a:pt x="194" y="284"/>
                          </a:cubicBezTo>
                          <a:cubicBezTo>
                            <a:pt x="219" y="284"/>
                            <a:pt x="219" y="284"/>
                            <a:pt x="219" y="284"/>
                          </a:cubicBezTo>
                          <a:cubicBezTo>
                            <a:pt x="219" y="298"/>
                            <a:pt x="219" y="298"/>
                            <a:pt x="219" y="298"/>
                          </a:cubicBezTo>
                          <a:cubicBezTo>
                            <a:pt x="214" y="301"/>
                            <a:pt x="211" y="307"/>
                            <a:pt x="211" y="313"/>
                          </a:cubicBezTo>
                          <a:cubicBezTo>
                            <a:pt x="211" y="322"/>
                            <a:pt x="218" y="330"/>
                            <a:pt x="227" y="330"/>
                          </a:cubicBezTo>
                          <a:cubicBezTo>
                            <a:pt x="237" y="330"/>
                            <a:pt x="244" y="322"/>
                            <a:pt x="244" y="313"/>
                          </a:cubicBezTo>
                          <a:cubicBezTo>
                            <a:pt x="244" y="307"/>
                            <a:pt x="240" y="301"/>
                            <a:pt x="235" y="298"/>
                          </a:cubicBezTo>
                          <a:cubicBezTo>
                            <a:pt x="235" y="284"/>
                            <a:pt x="235" y="284"/>
                            <a:pt x="235" y="284"/>
                          </a:cubicBezTo>
                          <a:cubicBezTo>
                            <a:pt x="243" y="284"/>
                            <a:pt x="243" y="284"/>
                            <a:pt x="243" y="284"/>
                          </a:cubicBezTo>
                          <a:cubicBezTo>
                            <a:pt x="266" y="284"/>
                            <a:pt x="284" y="266"/>
                            <a:pt x="284" y="243"/>
                          </a:cubicBezTo>
                          <a:cubicBezTo>
                            <a:pt x="284" y="235"/>
                            <a:pt x="284" y="235"/>
                            <a:pt x="284" y="235"/>
                          </a:cubicBezTo>
                          <a:cubicBezTo>
                            <a:pt x="298" y="235"/>
                            <a:pt x="298" y="235"/>
                            <a:pt x="298" y="235"/>
                          </a:cubicBezTo>
                          <a:cubicBezTo>
                            <a:pt x="301" y="240"/>
                            <a:pt x="307" y="244"/>
                            <a:pt x="313" y="244"/>
                          </a:cubicBezTo>
                          <a:cubicBezTo>
                            <a:pt x="322" y="244"/>
                            <a:pt x="330" y="237"/>
                            <a:pt x="330" y="227"/>
                          </a:cubicBezTo>
                          <a:cubicBezTo>
                            <a:pt x="330" y="218"/>
                            <a:pt x="322" y="211"/>
                            <a:pt x="313" y="211"/>
                          </a:cubicBezTo>
                          <a:cubicBezTo>
                            <a:pt x="307" y="211"/>
                            <a:pt x="301" y="214"/>
                            <a:pt x="298" y="219"/>
                          </a:cubicBezTo>
                          <a:cubicBezTo>
                            <a:pt x="284" y="219"/>
                            <a:pt x="284" y="219"/>
                            <a:pt x="284" y="219"/>
                          </a:cubicBezTo>
                          <a:cubicBezTo>
                            <a:pt x="284" y="194"/>
                            <a:pt x="284" y="194"/>
                            <a:pt x="284" y="194"/>
                          </a:cubicBezTo>
                          <a:cubicBezTo>
                            <a:pt x="298" y="194"/>
                            <a:pt x="298" y="194"/>
                            <a:pt x="298" y="194"/>
                          </a:cubicBezTo>
                          <a:cubicBezTo>
                            <a:pt x="301" y="199"/>
                            <a:pt x="307" y="203"/>
                            <a:pt x="313" y="203"/>
                          </a:cubicBezTo>
                          <a:cubicBezTo>
                            <a:pt x="322" y="203"/>
                            <a:pt x="330" y="195"/>
                            <a:pt x="330" y="186"/>
                          </a:cubicBezTo>
                          <a:cubicBezTo>
                            <a:pt x="330" y="177"/>
                            <a:pt x="322" y="169"/>
                            <a:pt x="313" y="169"/>
                          </a:cubicBezTo>
                          <a:cubicBezTo>
                            <a:pt x="307" y="169"/>
                            <a:pt x="301" y="173"/>
                            <a:pt x="298" y="178"/>
                          </a:cubicBezTo>
                          <a:cubicBezTo>
                            <a:pt x="284" y="178"/>
                            <a:pt x="284" y="178"/>
                            <a:pt x="284" y="178"/>
                          </a:cubicBezTo>
                          <a:cubicBezTo>
                            <a:pt x="284" y="152"/>
                            <a:pt x="284" y="152"/>
                            <a:pt x="284" y="152"/>
                          </a:cubicBezTo>
                          <a:lnTo>
                            <a:pt x="298" y="152"/>
                          </a:lnTo>
                          <a:close/>
                          <a:moveTo>
                            <a:pt x="165" y="267"/>
                          </a:moveTo>
                          <a:cubicBezTo>
                            <a:pt x="109" y="267"/>
                            <a:pt x="63" y="221"/>
                            <a:pt x="63" y="165"/>
                          </a:cubicBezTo>
                          <a:cubicBezTo>
                            <a:pt x="63" y="109"/>
                            <a:pt x="109" y="63"/>
                            <a:pt x="165" y="63"/>
                          </a:cubicBezTo>
                          <a:cubicBezTo>
                            <a:pt x="221" y="63"/>
                            <a:pt x="267" y="109"/>
                            <a:pt x="267" y="165"/>
                          </a:cubicBezTo>
                          <a:cubicBezTo>
                            <a:pt x="267" y="221"/>
                            <a:pt x="221" y="267"/>
                            <a:pt x="165" y="267"/>
                          </a:cubicBezTo>
                          <a:close/>
                        </a:path>
                      </a:pathLst>
                    </a:custGeom>
                    <a:solidFill>
                      <a:schemeClr val="tx2"/>
                    </a:solidFill>
                    <a:ln>
                      <a:solidFill>
                        <a:schemeClr val="bg2"/>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2" name="Group 11"/>
                <p:cNvGrpSpPr/>
                <p:nvPr/>
              </p:nvGrpSpPr>
              <p:grpSpPr>
                <a:xfrm>
                  <a:off x="8635106" y="4651691"/>
                  <a:ext cx="704429" cy="852494"/>
                  <a:chOff x="1156020" y="2248829"/>
                  <a:chExt cx="704429" cy="852494"/>
                </a:xfrm>
              </p:grpSpPr>
              <p:sp>
                <p:nvSpPr>
                  <p:cNvPr id="13" name="TextBox 12"/>
                  <p:cNvSpPr txBox="1"/>
                  <p:nvPr/>
                </p:nvSpPr>
                <p:spPr>
                  <a:xfrm>
                    <a:off x="1156020" y="2248829"/>
                    <a:ext cx="704429" cy="186604"/>
                  </a:xfrm>
                  <a:prstGeom prst="rect">
                    <a:avLst/>
                  </a:prstGeom>
                  <a:ln/>
                </p:spPr>
                <p:style>
                  <a:lnRef idx="2">
                    <a:schemeClr val="accent1"/>
                  </a:lnRef>
                  <a:fillRef idx="1">
                    <a:schemeClr val="lt1"/>
                  </a:fillRef>
                  <a:effectRef idx="0">
                    <a:schemeClr val="accent1"/>
                  </a:effectRef>
                  <a:fontRef idx="minor">
                    <a:schemeClr val="dk1"/>
                  </a:fontRef>
                </p:style>
                <p:txBody>
                  <a:bodyPr wrap="square" lIns="46623" tIns="46623" rIns="46623" bIns="46623" rtlCol="0" anchor="ctr">
                    <a:noAutofit/>
                  </a:bodyPr>
                  <a:lstStyle/>
                  <a:p>
                    <a:pPr algn="ctr" defTabSz="932418">
                      <a:lnSpc>
                        <a:spcPct val="90000"/>
                      </a:lnSpc>
                      <a:spcAft>
                        <a:spcPts val="612"/>
                      </a:spcAft>
                      <a:defRPr/>
                    </a:pPr>
                    <a:r>
                      <a:rPr lang="en-US" sz="816" b="1" kern="0" dirty="0">
                        <a:solidFill>
                          <a:schemeClr val="tx2"/>
                        </a:solidFill>
                      </a:rPr>
                      <a:t>CONTAINER</a:t>
                    </a:r>
                  </a:p>
                </p:txBody>
              </p:sp>
              <p:sp>
                <p:nvSpPr>
                  <p:cNvPr id="14" name="Rectangle 13"/>
                  <p:cNvSpPr/>
                  <p:nvPr/>
                </p:nvSpPr>
                <p:spPr bwMode="auto">
                  <a:xfrm>
                    <a:off x="1156020" y="2435433"/>
                    <a:ext cx="704429" cy="6658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defTabSz="950846" fontAlgn="base">
                      <a:lnSpc>
                        <a:spcPct val="90000"/>
                      </a:lnSpc>
                      <a:spcBef>
                        <a:spcPct val="0"/>
                      </a:spcBef>
                      <a:spcAft>
                        <a:spcPct val="0"/>
                      </a:spcAft>
                      <a:defRPr/>
                    </a:pPr>
                    <a:endParaRPr lang="en-US" sz="1632" kern="0" dirty="0">
                      <a:solidFill>
                        <a:schemeClr val="bg1"/>
                      </a:solidFill>
                      <a:ea typeface="Segoe UI" pitchFamily="34" charset="0"/>
                      <a:cs typeface="Segoe UI" pitchFamily="34" charset="0"/>
                    </a:endParaRPr>
                  </a:p>
                </p:txBody>
              </p:sp>
              <p:grpSp>
                <p:nvGrpSpPr>
                  <p:cNvPr id="15" name="Group 14"/>
                  <p:cNvGrpSpPr/>
                  <p:nvPr/>
                </p:nvGrpSpPr>
                <p:grpSpPr>
                  <a:xfrm>
                    <a:off x="1282952" y="2590867"/>
                    <a:ext cx="471171" cy="380335"/>
                    <a:chOff x="4406091" y="6049087"/>
                    <a:chExt cx="3960813" cy="3197225"/>
                  </a:xfrm>
                  <a:solidFill>
                    <a:schemeClr val="tx2"/>
                  </a:solidFill>
                </p:grpSpPr>
                <p:sp>
                  <p:nvSpPr>
                    <p:cNvPr id="16" name="Freeform 24"/>
                    <p:cNvSpPr>
                      <a:spLocks noEditPoints="1"/>
                    </p:cNvSpPr>
                    <p:nvPr/>
                  </p:nvSpPr>
                  <p:spPr bwMode="auto">
                    <a:xfrm>
                      <a:off x="4406091" y="6049087"/>
                      <a:ext cx="2847975" cy="2813050"/>
                    </a:xfrm>
                    <a:custGeom>
                      <a:avLst/>
                      <a:gdLst>
                        <a:gd name="T0" fmla="*/ 744 w 757"/>
                        <a:gd name="T1" fmla="*/ 466 h 748"/>
                        <a:gd name="T2" fmla="*/ 755 w 757"/>
                        <a:gd name="T3" fmla="*/ 399 h 748"/>
                        <a:gd name="T4" fmla="*/ 739 w 757"/>
                        <a:gd name="T5" fmla="*/ 373 h 748"/>
                        <a:gd name="T6" fmla="*/ 644 w 757"/>
                        <a:gd name="T7" fmla="*/ 341 h 748"/>
                        <a:gd name="T8" fmla="*/ 638 w 757"/>
                        <a:gd name="T9" fmla="*/ 309 h 748"/>
                        <a:gd name="T10" fmla="*/ 716 w 757"/>
                        <a:gd name="T11" fmla="*/ 245 h 748"/>
                        <a:gd name="T12" fmla="*/ 721 w 757"/>
                        <a:gd name="T13" fmla="*/ 215 h 748"/>
                        <a:gd name="T14" fmla="*/ 687 w 757"/>
                        <a:gd name="T15" fmla="*/ 157 h 748"/>
                        <a:gd name="T16" fmla="*/ 658 w 757"/>
                        <a:gd name="T17" fmla="*/ 146 h 748"/>
                        <a:gd name="T18" fmla="*/ 565 w 757"/>
                        <a:gd name="T19" fmla="*/ 181 h 748"/>
                        <a:gd name="T20" fmla="*/ 536 w 757"/>
                        <a:gd name="T21" fmla="*/ 157 h 748"/>
                        <a:gd name="T22" fmla="*/ 556 w 757"/>
                        <a:gd name="T23" fmla="*/ 55 h 748"/>
                        <a:gd name="T24" fmla="*/ 541 w 757"/>
                        <a:gd name="T25" fmla="*/ 28 h 748"/>
                        <a:gd name="T26" fmla="*/ 477 w 757"/>
                        <a:gd name="T27" fmla="*/ 5 h 748"/>
                        <a:gd name="T28" fmla="*/ 449 w 757"/>
                        <a:gd name="T29" fmla="*/ 15 h 748"/>
                        <a:gd name="T30" fmla="*/ 397 w 757"/>
                        <a:gd name="T31" fmla="*/ 106 h 748"/>
                        <a:gd name="T32" fmla="*/ 378 w 757"/>
                        <a:gd name="T33" fmla="*/ 105 h 748"/>
                        <a:gd name="T34" fmla="*/ 362 w 757"/>
                        <a:gd name="T35" fmla="*/ 106 h 748"/>
                        <a:gd name="T36" fmla="*/ 311 w 757"/>
                        <a:gd name="T37" fmla="*/ 15 h 748"/>
                        <a:gd name="T38" fmla="*/ 282 w 757"/>
                        <a:gd name="T39" fmla="*/ 4 h 748"/>
                        <a:gd name="T40" fmla="*/ 218 w 757"/>
                        <a:gd name="T41" fmla="*/ 27 h 748"/>
                        <a:gd name="T42" fmla="*/ 203 w 757"/>
                        <a:gd name="T43" fmla="*/ 54 h 748"/>
                        <a:gd name="T44" fmla="*/ 222 w 757"/>
                        <a:gd name="T45" fmla="*/ 156 h 748"/>
                        <a:gd name="T46" fmla="*/ 192 w 757"/>
                        <a:gd name="T47" fmla="*/ 181 h 748"/>
                        <a:gd name="T48" fmla="*/ 103 w 757"/>
                        <a:gd name="T49" fmla="*/ 145 h 748"/>
                        <a:gd name="T50" fmla="*/ 74 w 757"/>
                        <a:gd name="T51" fmla="*/ 155 h 748"/>
                        <a:gd name="T52" fmla="*/ 39 w 757"/>
                        <a:gd name="T53" fmla="*/ 213 h 748"/>
                        <a:gd name="T54" fmla="*/ 44 w 757"/>
                        <a:gd name="T55" fmla="*/ 243 h 748"/>
                        <a:gd name="T56" fmla="*/ 119 w 757"/>
                        <a:gd name="T57" fmla="*/ 307 h 748"/>
                        <a:gd name="T58" fmla="*/ 113 w 757"/>
                        <a:gd name="T59" fmla="*/ 341 h 748"/>
                        <a:gd name="T60" fmla="*/ 17 w 757"/>
                        <a:gd name="T61" fmla="*/ 373 h 748"/>
                        <a:gd name="T62" fmla="*/ 2 w 757"/>
                        <a:gd name="T63" fmla="*/ 400 h 748"/>
                        <a:gd name="T64" fmla="*/ 13 w 757"/>
                        <a:gd name="T65" fmla="*/ 466 h 748"/>
                        <a:gd name="T66" fmla="*/ 37 w 757"/>
                        <a:gd name="T67" fmla="*/ 486 h 748"/>
                        <a:gd name="T68" fmla="*/ 136 w 757"/>
                        <a:gd name="T69" fmla="*/ 486 h 748"/>
                        <a:gd name="T70" fmla="*/ 154 w 757"/>
                        <a:gd name="T71" fmla="*/ 519 h 748"/>
                        <a:gd name="T72" fmla="*/ 102 w 757"/>
                        <a:gd name="T73" fmla="*/ 604 h 748"/>
                        <a:gd name="T74" fmla="*/ 107 w 757"/>
                        <a:gd name="T75" fmla="*/ 634 h 748"/>
                        <a:gd name="T76" fmla="*/ 158 w 757"/>
                        <a:gd name="T77" fmla="*/ 678 h 748"/>
                        <a:gd name="T78" fmla="*/ 189 w 757"/>
                        <a:gd name="T79" fmla="*/ 679 h 748"/>
                        <a:gd name="T80" fmla="*/ 265 w 757"/>
                        <a:gd name="T81" fmla="*/ 615 h 748"/>
                        <a:gd name="T82" fmla="*/ 303 w 757"/>
                        <a:gd name="T83" fmla="*/ 629 h 748"/>
                        <a:gd name="T84" fmla="*/ 318 w 757"/>
                        <a:gd name="T85" fmla="*/ 729 h 748"/>
                        <a:gd name="T86" fmla="*/ 342 w 757"/>
                        <a:gd name="T87" fmla="*/ 748 h 748"/>
                        <a:gd name="T88" fmla="*/ 409 w 757"/>
                        <a:gd name="T89" fmla="*/ 748 h 748"/>
                        <a:gd name="T90" fmla="*/ 433 w 757"/>
                        <a:gd name="T91" fmla="*/ 729 h 748"/>
                        <a:gd name="T92" fmla="*/ 450 w 757"/>
                        <a:gd name="T93" fmla="*/ 631 h 748"/>
                        <a:gd name="T94" fmla="*/ 489 w 757"/>
                        <a:gd name="T95" fmla="*/ 617 h 748"/>
                        <a:gd name="T96" fmla="*/ 562 w 757"/>
                        <a:gd name="T97" fmla="*/ 680 h 748"/>
                        <a:gd name="T98" fmla="*/ 592 w 757"/>
                        <a:gd name="T99" fmla="*/ 680 h 748"/>
                        <a:gd name="T100" fmla="*/ 644 w 757"/>
                        <a:gd name="T101" fmla="*/ 636 h 748"/>
                        <a:gd name="T102" fmla="*/ 649 w 757"/>
                        <a:gd name="T103" fmla="*/ 606 h 748"/>
                        <a:gd name="T104" fmla="*/ 600 w 757"/>
                        <a:gd name="T105" fmla="*/ 522 h 748"/>
                        <a:gd name="T106" fmla="*/ 621 w 757"/>
                        <a:gd name="T107" fmla="*/ 486 h 748"/>
                        <a:gd name="T108" fmla="*/ 721 w 757"/>
                        <a:gd name="T109" fmla="*/ 486 h 748"/>
                        <a:gd name="T110" fmla="*/ 744 w 757"/>
                        <a:gd name="T111" fmla="*/ 466 h 748"/>
                        <a:gd name="T112" fmla="*/ 528 w 757"/>
                        <a:gd name="T113" fmla="*/ 373 h 748"/>
                        <a:gd name="T114" fmla="*/ 378 w 757"/>
                        <a:gd name="T115" fmla="*/ 522 h 748"/>
                        <a:gd name="T116" fmla="*/ 229 w 757"/>
                        <a:gd name="T117" fmla="*/ 373 h 748"/>
                        <a:gd name="T118" fmla="*/ 378 w 757"/>
                        <a:gd name="T119" fmla="*/ 223 h 748"/>
                        <a:gd name="T120" fmla="*/ 528 w 757"/>
                        <a:gd name="T121" fmla="*/ 37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7" h="748">
                          <a:moveTo>
                            <a:pt x="744" y="466"/>
                          </a:moveTo>
                          <a:cubicBezTo>
                            <a:pt x="755" y="399"/>
                            <a:pt x="755" y="399"/>
                            <a:pt x="755" y="399"/>
                          </a:cubicBezTo>
                          <a:cubicBezTo>
                            <a:pt x="757" y="388"/>
                            <a:pt x="750" y="377"/>
                            <a:pt x="739" y="373"/>
                          </a:cubicBezTo>
                          <a:cubicBezTo>
                            <a:pt x="644" y="341"/>
                            <a:pt x="644" y="341"/>
                            <a:pt x="644" y="341"/>
                          </a:cubicBezTo>
                          <a:cubicBezTo>
                            <a:pt x="643" y="330"/>
                            <a:pt x="641" y="319"/>
                            <a:pt x="638" y="309"/>
                          </a:cubicBezTo>
                          <a:cubicBezTo>
                            <a:pt x="716" y="245"/>
                            <a:pt x="716" y="245"/>
                            <a:pt x="716" y="245"/>
                          </a:cubicBezTo>
                          <a:cubicBezTo>
                            <a:pt x="725" y="238"/>
                            <a:pt x="727" y="225"/>
                            <a:pt x="721" y="215"/>
                          </a:cubicBezTo>
                          <a:cubicBezTo>
                            <a:pt x="687" y="157"/>
                            <a:pt x="687" y="157"/>
                            <a:pt x="687" y="157"/>
                          </a:cubicBezTo>
                          <a:cubicBezTo>
                            <a:pt x="681" y="147"/>
                            <a:pt x="669" y="142"/>
                            <a:pt x="658" y="146"/>
                          </a:cubicBezTo>
                          <a:cubicBezTo>
                            <a:pt x="565" y="181"/>
                            <a:pt x="565" y="181"/>
                            <a:pt x="565" y="181"/>
                          </a:cubicBezTo>
                          <a:cubicBezTo>
                            <a:pt x="556" y="172"/>
                            <a:pt x="547" y="164"/>
                            <a:pt x="536" y="157"/>
                          </a:cubicBezTo>
                          <a:cubicBezTo>
                            <a:pt x="556" y="55"/>
                            <a:pt x="556" y="55"/>
                            <a:pt x="556" y="55"/>
                          </a:cubicBezTo>
                          <a:cubicBezTo>
                            <a:pt x="558" y="43"/>
                            <a:pt x="552" y="32"/>
                            <a:pt x="541" y="28"/>
                          </a:cubicBezTo>
                          <a:cubicBezTo>
                            <a:pt x="477" y="5"/>
                            <a:pt x="477" y="5"/>
                            <a:pt x="477" y="5"/>
                          </a:cubicBezTo>
                          <a:cubicBezTo>
                            <a:pt x="467" y="1"/>
                            <a:pt x="455" y="5"/>
                            <a:pt x="449" y="15"/>
                          </a:cubicBezTo>
                          <a:cubicBezTo>
                            <a:pt x="397" y="106"/>
                            <a:pt x="397" y="106"/>
                            <a:pt x="397" y="106"/>
                          </a:cubicBezTo>
                          <a:cubicBezTo>
                            <a:pt x="391" y="105"/>
                            <a:pt x="385" y="105"/>
                            <a:pt x="378" y="105"/>
                          </a:cubicBezTo>
                          <a:cubicBezTo>
                            <a:pt x="373" y="105"/>
                            <a:pt x="367" y="105"/>
                            <a:pt x="362" y="106"/>
                          </a:cubicBezTo>
                          <a:cubicBezTo>
                            <a:pt x="311" y="15"/>
                            <a:pt x="311" y="15"/>
                            <a:pt x="311" y="15"/>
                          </a:cubicBezTo>
                          <a:cubicBezTo>
                            <a:pt x="305" y="4"/>
                            <a:pt x="293" y="0"/>
                            <a:pt x="282" y="4"/>
                          </a:cubicBezTo>
                          <a:cubicBezTo>
                            <a:pt x="218" y="27"/>
                            <a:pt x="218" y="27"/>
                            <a:pt x="218" y="27"/>
                          </a:cubicBezTo>
                          <a:cubicBezTo>
                            <a:pt x="208" y="31"/>
                            <a:pt x="201" y="42"/>
                            <a:pt x="203" y="54"/>
                          </a:cubicBezTo>
                          <a:cubicBezTo>
                            <a:pt x="222" y="156"/>
                            <a:pt x="222" y="156"/>
                            <a:pt x="222" y="156"/>
                          </a:cubicBezTo>
                          <a:cubicBezTo>
                            <a:pt x="211" y="163"/>
                            <a:pt x="201" y="172"/>
                            <a:pt x="192" y="181"/>
                          </a:cubicBezTo>
                          <a:cubicBezTo>
                            <a:pt x="103" y="145"/>
                            <a:pt x="103" y="145"/>
                            <a:pt x="103" y="145"/>
                          </a:cubicBezTo>
                          <a:cubicBezTo>
                            <a:pt x="92" y="141"/>
                            <a:pt x="80" y="145"/>
                            <a:pt x="74" y="155"/>
                          </a:cubicBezTo>
                          <a:cubicBezTo>
                            <a:pt x="39" y="213"/>
                            <a:pt x="39" y="213"/>
                            <a:pt x="39" y="213"/>
                          </a:cubicBezTo>
                          <a:cubicBezTo>
                            <a:pt x="33" y="223"/>
                            <a:pt x="35" y="235"/>
                            <a:pt x="44" y="243"/>
                          </a:cubicBezTo>
                          <a:cubicBezTo>
                            <a:pt x="119" y="307"/>
                            <a:pt x="119" y="307"/>
                            <a:pt x="119" y="307"/>
                          </a:cubicBezTo>
                          <a:cubicBezTo>
                            <a:pt x="116" y="318"/>
                            <a:pt x="114" y="329"/>
                            <a:pt x="113" y="341"/>
                          </a:cubicBezTo>
                          <a:cubicBezTo>
                            <a:pt x="17" y="373"/>
                            <a:pt x="17" y="373"/>
                            <a:pt x="17" y="373"/>
                          </a:cubicBezTo>
                          <a:cubicBezTo>
                            <a:pt x="6" y="377"/>
                            <a:pt x="0" y="388"/>
                            <a:pt x="2" y="400"/>
                          </a:cubicBezTo>
                          <a:cubicBezTo>
                            <a:pt x="13" y="466"/>
                            <a:pt x="13" y="466"/>
                            <a:pt x="13" y="466"/>
                          </a:cubicBezTo>
                          <a:cubicBezTo>
                            <a:pt x="15" y="478"/>
                            <a:pt x="25" y="486"/>
                            <a:pt x="37" y="486"/>
                          </a:cubicBezTo>
                          <a:cubicBezTo>
                            <a:pt x="136" y="486"/>
                            <a:pt x="136" y="486"/>
                            <a:pt x="136" y="486"/>
                          </a:cubicBezTo>
                          <a:cubicBezTo>
                            <a:pt x="141" y="498"/>
                            <a:pt x="147" y="509"/>
                            <a:pt x="154" y="519"/>
                          </a:cubicBezTo>
                          <a:cubicBezTo>
                            <a:pt x="102" y="604"/>
                            <a:pt x="102" y="604"/>
                            <a:pt x="102" y="604"/>
                          </a:cubicBezTo>
                          <a:cubicBezTo>
                            <a:pt x="96" y="614"/>
                            <a:pt x="98" y="627"/>
                            <a:pt x="107" y="634"/>
                          </a:cubicBezTo>
                          <a:cubicBezTo>
                            <a:pt x="158" y="678"/>
                            <a:pt x="158" y="678"/>
                            <a:pt x="158" y="678"/>
                          </a:cubicBezTo>
                          <a:cubicBezTo>
                            <a:pt x="167" y="686"/>
                            <a:pt x="180" y="686"/>
                            <a:pt x="189" y="679"/>
                          </a:cubicBezTo>
                          <a:cubicBezTo>
                            <a:pt x="265" y="615"/>
                            <a:pt x="265" y="615"/>
                            <a:pt x="265" y="615"/>
                          </a:cubicBezTo>
                          <a:cubicBezTo>
                            <a:pt x="277" y="621"/>
                            <a:pt x="290" y="626"/>
                            <a:pt x="303" y="629"/>
                          </a:cubicBezTo>
                          <a:cubicBezTo>
                            <a:pt x="318" y="729"/>
                            <a:pt x="318" y="729"/>
                            <a:pt x="318" y="729"/>
                          </a:cubicBezTo>
                          <a:cubicBezTo>
                            <a:pt x="320" y="740"/>
                            <a:pt x="330" y="748"/>
                            <a:pt x="342" y="748"/>
                          </a:cubicBezTo>
                          <a:cubicBezTo>
                            <a:pt x="409" y="748"/>
                            <a:pt x="409" y="748"/>
                            <a:pt x="409" y="748"/>
                          </a:cubicBezTo>
                          <a:cubicBezTo>
                            <a:pt x="421" y="748"/>
                            <a:pt x="431" y="740"/>
                            <a:pt x="433" y="729"/>
                          </a:cubicBezTo>
                          <a:cubicBezTo>
                            <a:pt x="450" y="631"/>
                            <a:pt x="450" y="631"/>
                            <a:pt x="450" y="631"/>
                          </a:cubicBezTo>
                          <a:cubicBezTo>
                            <a:pt x="463" y="627"/>
                            <a:pt x="476" y="622"/>
                            <a:pt x="489" y="617"/>
                          </a:cubicBezTo>
                          <a:cubicBezTo>
                            <a:pt x="562" y="680"/>
                            <a:pt x="562" y="680"/>
                            <a:pt x="562" y="680"/>
                          </a:cubicBezTo>
                          <a:cubicBezTo>
                            <a:pt x="570" y="687"/>
                            <a:pt x="583" y="687"/>
                            <a:pt x="592" y="680"/>
                          </a:cubicBezTo>
                          <a:cubicBezTo>
                            <a:pt x="644" y="636"/>
                            <a:pt x="644" y="636"/>
                            <a:pt x="644" y="636"/>
                          </a:cubicBezTo>
                          <a:cubicBezTo>
                            <a:pt x="653" y="629"/>
                            <a:pt x="655" y="616"/>
                            <a:pt x="649" y="606"/>
                          </a:cubicBezTo>
                          <a:cubicBezTo>
                            <a:pt x="600" y="522"/>
                            <a:pt x="600" y="522"/>
                            <a:pt x="600" y="522"/>
                          </a:cubicBezTo>
                          <a:cubicBezTo>
                            <a:pt x="608" y="511"/>
                            <a:pt x="615" y="499"/>
                            <a:pt x="621" y="486"/>
                          </a:cubicBezTo>
                          <a:cubicBezTo>
                            <a:pt x="721" y="486"/>
                            <a:pt x="721" y="486"/>
                            <a:pt x="721" y="486"/>
                          </a:cubicBezTo>
                          <a:cubicBezTo>
                            <a:pt x="732" y="486"/>
                            <a:pt x="742" y="478"/>
                            <a:pt x="744" y="466"/>
                          </a:cubicBezTo>
                          <a:close/>
                          <a:moveTo>
                            <a:pt x="528" y="373"/>
                          </a:moveTo>
                          <a:cubicBezTo>
                            <a:pt x="528" y="455"/>
                            <a:pt x="461" y="522"/>
                            <a:pt x="378" y="522"/>
                          </a:cubicBezTo>
                          <a:cubicBezTo>
                            <a:pt x="296" y="522"/>
                            <a:pt x="229" y="455"/>
                            <a:pt x="229" y="373"/>
                          </a:cubicBezTo>
                          <a:cubicBezTo>
                            <a:pt x="229" y="290"/>
                            <a:pt x="296" y="223"/>
                            <a:pt x="378" y="223"/>
                          </a:cubicBezTo>
                          <a:cubicBezTo>
                            <a:pt x="461" y="223"/>
                            <a:pt x="528" y="290"/>
                            <a:pt x="528" y="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17" name="Oval 25"/>
                    <p:cNvSpPr>
                      <a:spLocks noChangeArrowheads="1"/>
                    </p:cNvSpPr>
                    <p:nvPr/>
                  </p:nvSpPr>
                  <p:spPr bwMode="auto">
                    <a:xfrm>
                      <a:off x="5557028" y="7180975"/>
                      <a:ext cx="542925" cy="5413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sp>
                  <p:nvSpPr>
                    <p:cNvPr id="18" name="Freeform 26"/>
                    <p:cNvSpPr>
                      <a:spLocks noEditPoints="1"/>
                    </p:cNvSpPr>
                    <p:nvPr/>
                  </p:nvSpPr>
                  <p:spPr bwMode="auto">
                    <a:xfrm>
                      <a:off x="6907991" y="7722312"/>
                      <a:ext cx="1458913" cy="1524000"/>
                    </a:xfrm>
                    <a:custGeom>
                      <a:avLst/>
                      <a:gdLst>
                        <a:gd name="T0" fmla="*/ 379 w 388"/>
                        <a:gd name="T1" fmla="*/ 137 h 405"/>
                        <a:gd name="T2" fmla="*/ 383 w 388"/>
                        <a:gd name="T3" fmla="*/ 118 h 405"/>
                        <a:gd name="T4" fmla="*/ 361 w 388"/>
                        <a:gd name="T5" fmla="*/ 81 h 405"/>
                        <a:gd name="T6" fmla="*/ 343 w 388"/>
                        <a:gd name="T7" fmla="*/ 74 h 405"/>
                        <a:gd name="T8" fmla="*/ 287 w 388"/>
                        <a:gd name="T9" fmla="*/ 94 h 405"/>
                        <a:gd name="T10" fmla="*/ 241 w 388"/>
                        <a:gd name="T11" fmla="*/ 68 h 405"/>
                        <a:gd name="T12" fmla="*/ 232 w 388"/>
                        <a:gd name="T13" fmla="*/ 12 h 405"/>
                        <a:gd name="T14" fmla="*/ 217 w 388"/>
                        <a:gd name="T15" fmla="*/ 0 h 405"/>
                        <a:gd name="T16" fmla="*/ 174 w 388"/>
                        <a:gd name="T17" fmla="*/ 0 h 405"/>
                        <a:gd name="T18" fmla="*/ 159 w 388"/>
                        <a:gd name="T19" fmla="*/ 12 h 405"/>
                        <a:gd name="T20" fmla="*/ 149 w 388"/>
                        <a:gd name="T21" fmla="*/ 68 h 405"/>
                        <a:gd name="T22" fmla="*/ 102 w 388"/>
                        <a:gd name="T23" fmla="*/ 95 h 405"/>
                        <a:gd name="T24" fmla="*/ 46 w 388"/>
                        <a:gd name="T25" fmla="*/ 74 h 405"/>
                        <a:gd name="T26" fmla="*/ 27 w 388"/>
                        <a:gd name="T27" fmla="*/ 81 h 405"/>
                        <a:gd name="T28" fmla="*/ 6 w 388"/>
                        <a:gd name="T29" fmla="*/ 118 h 405"/>
                        <a:gd name="T30" fmla="*/ 9 w 388"/>
                        <a:gd name="T31" fmla="*/ 137 h 405"/>
                        <a:gd name="T32" fmla="*/ 55 w 388"/>
                        <a:gd name="T33" fmla="*/ 175 h 405"/>
                        <a:gd name="T34" fmla="*/ 53 w 388"/>
                        <a:gd name="T35" fmla="*/ 202 h 405"/>
                        <a:gd name="T36" fmla="*/ 55 w 388"/>
                        <a:gd name="T37" fmla="*/ 227 h 405"/>
                        <a:gd name="T38" fmla="*/ 7 w 388"/>
                        <a:gd name="T39" fmla="*/ 266 h 405"/>
                        <a:gd name="T40" fmla="*/ 4 w 388"/>
                        <a:gd name="T41" fmla="*/ 285 h 405"/>
                        <a:gd name="T42" fmla="*/ 25 w 388"/>
                        <a:gd name="T43" fmla="*/ 322 h 405"/>
                        <a:gd name="T44" fmla="*/ 43 w 388"/>
                        <a:gd name="T45" fmla="*/ 329 h 405"/>
                        <a:gd name="T46" fmla="*/ 100 w 388"/>
                        <a:gd name="T47" fmla="*/ 308 h 405"/>
                        <a:gd name="T48" fmla="*/ 149 w 388"/>
                        <a:gd name="T49" fmla="*/ 337 h 405"/>
                        <a:gd name="T50" fmla="*/ 158 w 388"/>
                        <a:gd name="T51" fmla="*/ 392 h 405"/>
                        <a:gd name="T52" fmla="*/ 173 w 388"/>
                        <a:gd name="T53" fmla="*/ 405 h 405"/>
                        <a:gd name="T54" fmla="*/ 216 w 388"/>
                        <a:gd name="T55" fmla="*/ 405 h 405"/>
                        <a:gd name="T56" fmla="*/ 231 w 388"/>
                        <a:gd name="T57" fmla="*/ 392 h 405"/>
                        <a:gd name="T58" fmla="*/ 240 w 388"/>
                        <a:gd name="T59" fmla="*/ 337 h 405"/>
                        <a:gd name="T60" fmla="*/ 289 w 388"/>
                        <a:gd name="T61" fmla="*/ 309 h 405"/>
                        <a:gd name="T62" fmla="*/ 345 w 388"/>
                        <a:gd name="T63" fmla="*/ 329 h 405"/>
                        <a:gd name="T64" fmla="*/ 364 w 388"/>
                        <a:gd name="T65" fmla="*/ 322 h 405"/>
                        <a:gd name="T66" fmla="*/ 385 w 388"/>
                        <a:gd name="T67" fmla="*/ 285 h 405"/>
                        <a:gd name="T68" fmla="*/ 381 w 388"/>
                        <a:gd name="T69" fmla="*/ 266 h 405"/>
                        <a:gd name="T70" fmla="*/ 335 w 388"/>
                        <a:gd name="T71" fmla="*/ 228 h 405"/>
                        <a:gd name="T72" fmla="*/ 337 w 388"/>
                        <a:gd name="T73" fmla="*/ 202 h 405"/>
                        <a:gd name="T74" fmla="*/ 334 w 388"/>
                        <a:gd name="T75" fmla="*/ 174 h 405"/>
                        <a:gd name="T76" fmla="*/ 379 w 388"/>
                        <a:gd name="T77" fmla="*/ 137 h 405"/>
                        <a:gd name="T78" fmla="*/ 251 w 388"/>
                        <a:gd name="T79" fmla="*/ 202 h 405"/>
                        <a:gd name="T80" fmla="*/ 195 w 388"/>
                        <a:gd name="T81" fmla="*/ 259 h 405"/>
                        <a:gd name="T82" fmla="*/ 138 w 388"/>
                        <a:gd name="T83" fmla="*/ 202 h 405"/>
                        <a:gd name="T84" fmla="*/ 195 w 388"/>
                        <a:gd name="T85" fmla="*/ 145 h 405"/>
                        <a:gd name="T86" fmla="*/ 251 w 388"/>
                        <a:gd name="T87" fmla="*/ 202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8" h="405">
                          <a:moveTo>
                            <a:pt x="379" y="137"/>
                          </a:moveTo>
                          <a:cubicBezTo>
                            <a:pt x="385" y="133"/>
                            <a:pt x="386" y="124"/>
                            <a:pt x="383" y="118"/>
                          </a:cubicBezTo>
                          <a:cubicBezTo>
                            <a:pt x="361" y="81"/>
                            <a:pt x="361" y="81"/>
                            <a:pt x="361" y="81"/>
                          </a:cubicBezTo>
                          <a:cubicBezTo>
                            <a:pt x="357" y="74"/>
                            <a:pt x="350" y="72"/>
                            <a:pt x="343" y="74"/>
                          </a:cubicBezTo>
                          <a:cubicBezTo>
                            <a:pt x="287" y="94"/>
                            <a:pt x="287" y="94"/>
                            <a:pt x="287" y="94"/>
                          </a:cubicBezTo>
                          <a:cubicBezTo>
                            <a:pt x="274" y="83"/>
                            <a:pt x="258" y="74"/>
                            <a:pt x="241" y="68"/>
                          </a:cubicBezTo>
                          <a:cubicBezTo>
                            <a:pt x="232" y="12"/>
                            <a:pt x="232" y="12"/>
                            <a:pt x="232" y="12"/>
                          </a:cubicBezTo>
                          <a:cubicBezTo>
                            <a:pt x="231" y="5"/>
                            <a:pt x="224" y="0"/>
                            <a:pt x="217" y="0"/>
                          </a:cubicBezTo>
                          <a:cubicBezTo>
                            <a:pt x="174" y="0"/>
                            <a:pt x="174" y="0"/>
                            <a:pt x="174" y="0"/>
                          </a:cubicBezTo>
                          <a:cubicBezTo>
                            <a:pt x="166" y="0"/>
                            <a:pt x="160" y="5"/>
                            <a:pt x="159" y="12"/>
                          </a:cubicBezTo>
                          <a:cubicBezTo>
                            <a:pt x="149" y="68"/>
                            <a:pt x="149" y="68"/>
                            <a:pt x="149" y="68"/>
                          </a:cubicBezTo>
                          <a:cubicBezTo>
                            <a:pt x="132" y="74"/>
                            <a:pt x="116" y="83"/>
                            <a:pt x="102" y="95"/>
                          </a:cubicBezTo>
                          <a:cubicBezTo>
                            <a:pt x="46" y="74"/>
                            <a:pt x="46" y="74"/>
                            <a:pt x="46" y="74"/>
                          </a:cubicBezTo>
                          <a:cubicBezTo>
                            <a:pt x="39" y="72"/>
                            <a:pt x="31" y="74"/>
                            <a:pt x="27" y="81"/>
                          </a:cubicBezTo>
                          <a:cubicBezTo>
                            <a:pt x="6" y="118"/>
                            <a:pt x="6" y="118"/>
                            <a:pt x="6" y="118"/>
                          </a:cubicBezTo>
                          <a:cubicBezTo>
                            <a:pt x="2" y="124"/>
                            <a:pt x="3" y="133"/>
                            <a:pt x="9" y="137"/>
                          </a:cubicBezTo>
                          <a:cubicBezTo>
                            <a:pt x="55" y="175"/>
                            <a:pt x="55" y="175"/>
                            <a:pt x="55" y="175"/>
                          </a:cubicBezTo>
                          <a:cubicBezTo>
                            <a:pt x="54" y="184"/>
                            <a:pt x="53" y="193"/>
                            <a:pt x="53" y="202"/>
                          </a:cubicBezTo>
                          <a:cubicBezTo>
                            <a:pt x="53" y="211"/>
                            <a:pt x="53" y="219"/>
                            <a:pt x="55" y="227"/>
                          </a:cubicBezTo>
                          <a:cubicBezTo>
                            <a:pt x="7" y="266"/>
                            <a:pt x="7" y="266"/>
                            <a:pt x="7" y="266"/>
                          </a:cubicBezTo>
                          <a:cubicBezTo>
                            <a:pt x="2" y="270"/>
                            <a:pt x="0" y="278"/>
                            <a:pt x="4" y="285"/>
                          </a:cubicBezTo>
                          <a:cubicBezTo>
                            <a:pt x="25" y="322"/>
                            <a:pt x="25" y="322"/>
                            <a:pt x="25" y="322"/>
                          </a:cubicBezTo>
                          <a:cubicBezTo>
                            <a:pt x="28" y="329"/>
                            <a:pt x="36" y="332"/>
                            <a:pt x="43" y="329"/>
                          </a:cubicBezTo>
                          <a:cubicBezTo>
                            <a:pt x="100" y="308"/>
                            <a:pt x="100" y="308"/>
                            <a:pt x="100" y="308"/>
                          </a:cubicBezTo>
                          <a:cubicBezTo>
                            <a:pt x="114" y="321"/>
                            <a:pt x="131" y="330"/>
                            <a:pt x="149" y="337"/>
                          </a:cubicBezTo>
                          <a:cubicBezTo>
                            <a:pt x="158" y="392"/>
                            <a:pt x="158" y="392"/>
                            <a:pt x="158" y="392"/>
                          </a:cubicBezTo>
                          <a:cubicBezTo>
                            <a:pt x="159" y="399"/>
                            <a:pt x="165" y="405"/>
                            <a:pt x="173" y="405"/>
                          </a:cubicBezTo>
                          <a:cubicBezTo>
                            <a:pt x="216" y="405"/>
                            <a:pt x="216" y="405"/>
                            <a:pt x="216" y="405"/>
                          </a:cubicBezTo>
                          <a:cubicBezTo>
                            <a:pt x="223" y="405"/>
                            <a:pt x="229" y="399"/>
                            <a:pt x="231" y="392"/>
                          </a:cubicBezTo>
                          <a:cubicBezTo>
                            <a:pt x="240" y="337"/>
                            <a:pt x="240" y="337"/>
                            <a:pt x="240" y="337"/>
                          </a:cubicBezTo>
                          <a:cubicBezTo>
                            <a:pt x="258" y="331"/>
                            <a:pt x="275" y="321"/>
                            <a:pt x="289" y="309"/>
                          </a:cubicBezTo>
                          <a:cubicBezTo>
                            <a:pt x="345" y="329"/>
                            <a:pt x="345" y="329"/>
                            <a:pt x="345" y="329"/>
                          </a:cubicBezTo>
                          <a:cubicBezTo>
                            <a:pt x="352" y="332"/>
                            <a:pt x="360" y="329"/>
                            <a:pt x="364" y="322"/>
                          </a:cubicBezTo>
                          <a:cubicBezTo>
                            <a:pt x="385" y="285"/>
                            <a:pt x="385" y="285"/>
                            <a:pt x="385" y="285"/>
                          </a:cubicBezTo>
                          <a:cubicBezTo>
                            <a:pt x="388" y="278"/>
                            <a:pt x="387" y="270"/>
                            <a:pt x="381" y="266"/>
                          </a:cubicBezTo>
                          <a:cubicBezTo>
                            <a:pt x="335" y="228"/>
                            <a:pt x="335" y="228"/>
                            <a:pt x="335" y="228"/>
                          </a:cubicBezTo>
                          <a:cubicBezTo>
                            <a:pt x="336" y="220"/>
                            <a:pt x="337" y="211"/>
                            <a:pt x="337" y="202"/>
                          </a:cubicBezTo>
                          <a:cubicBezTo>
                            <a:pt x="337" y="193"/>
                            <a:pt x="336" y="183"/>
                            <a:pt x="334" y="174"/>
                          </a:cubicBezTo>
                          <a:lnTo>
                            <a:pt x="379" y="137"/>
                          </a:lnTo>
                          <a:close/>
                          <a:moveTo>
                            <a:pt x="251" y="202"/>
                          </a:moveTo>
                          <a:cubicBezTo>
                            <a:pt x="251" y="233"/>
                            <a:pt x="226" y="259"/>
                            <a:pt x="195" y="259"/>
                          </a:cubicBezTo>
                          <a:cubicBezTo>
                            <a:pt x="163" y="259"/>
                            <a:pt x="138" y="233"/>
                            <a:pt x="138" y="202"/>
                          </a:cubicBezTo>
                          <a:cubicBezTo>
                            <a:pt x="138" y="171"/>
                            <a:pt x="163" y="145"/>
                            <a:pt x="195" y="145"/>
                          </a:cubicBezTo>
                          <a:cubicBezTo>
                            <a:pt x="226" y="145"/>
                            <a:pt x="251" y="171"/>
                            <a:pt x="251" y="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defRPr/>
                      </a:pPr>
                      <a:endParaRPr lang="en-US" sz="1836" kern="0" dirty="0">
                        <a:solidFill>
                          <a:schemeClr val="bg1"/>
                        </a:solidFill>
                      </a:endParaRPr>
                    </a:p>
                  </p:txBody>
                </p:sp>
              </p:grpSp>
            </p:grpSp>
          </p:grpSp>
          <p:sp>
            <p:nvSpPr>
              <p:cNvPr id="10" name="Rectangle 9"/>
              <p:cNvSpPr/>
              <p:nvPr/>
            </p:nvSpPr>
            <p:spPr bwMode="auto">
              <a:xfrm>
                <a:off x="10263860" y="5165203"/>
                <a:ext cx="777240" cy="1246735"/>
              </a:xfrm>
              <a:prstGeom prst="rect">
                <a:avLst/>
              </a:prstGeom>
              <a:noFill/>
              <a:ln w="9525">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151277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How do Containers work?</a:t>
            </a:r>
            <a:endParaRPr lang="en-US" dirty="0">
              <a:solidFill>
                <a:schemeClr val="accent2"/>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11" name="Rectangle 10"/>
          <p:cNvSpPr/>
          <p:nvPr/>
        </p:nvSpPr>
        <p:spPr bwMode="auto">
          <a:xfrm>
            <a:off x="287006" y="5360230"/>
            <a:ext cx="7886625"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12" name="Rectangle 11"/>
          <p:cNvSpPr/>
          <p:nvPr/>
        </p:nvSpPr>
        <p:spPr bwMode="auto">
          <a:xfrm>
            <a:off x="287007" y="4196809"/>
            <a:ext cx="7886624"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13" name="Rectangle 12"/>
          <p:cNvSpPr/>
          <p:nvPr/>
        </p:nvSpPr>
        <p:spPr bwMode="auto">
          <a:xfrm>
            <a:off x="290536" y="3033387"/>
            <a:ext cx="146304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Client</a:t>
            </a:r>
          </a:p>
        </p:txBody>
      </p:sp>
      <p:sp>
        <p:nvSpPr>
          <p:cNvPr id="14" name="Rectangle 13"/>
          <p:cNvSpPr/>
          <p:nvPr/>
        </p:nvSpPr>
        <p:spPr bwMode="auto">
          <a:xfrm>
            <a:off x="5103235" y="3044586"/>
            <a:ext cx="146304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Registry</a:t>
            </a:r>
          </a:p>
        </p:txBody>
      </p:sp>
      <p:sp>
        <p:nvSpPr>
          <p:cNvPr id="15" name="Rectangle 14"/>
          <p:cNvSpPr/>
          <p:nvPr/>
        </p:nvSpPr>
        <p:spPr bwMode="auto">
          <a:xfrm>
            <a:off x="3499002" y="3044586"/>
            <a:ext cx="146304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Compose</a:t>
            </a:r>
          </a:p>
        </p:txBody>
      </p:sp>
      <p:sp>
        <p:nvSpPr>
          <p:cNvPr id="16" name="Rectangle 15"/>
          <p:cNvSpPr/>
          <p:nvPr/>
        </p:nvSpPr>
        <p:spPr bwMode="auto">
          <a:xfrm>
            <a:off x="6707467" y="3044586"/>
            <a:ext cx="146304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Swarm</a:t>
            </a:r>
          </a:p>
        </p:txBody>
      </p:sp>
      <p:sp>
        <p:nvSpPr>
          <p:cNvPr id="17" name="Rectangle 16"/>
          <p:cNvSpPr/>
          <p:nvPr/>
        </p:nvSpPr>
        <p:spPr bwMode="auto">
          <a:xfrm>
            <a:off x="5103235" y="1887975"/>
            <a:ext cx="3067272"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Universal Control Plane</a:t>
            </a:r>
          </a:p>
        </p:txBody>
      </p:sp>
      <p:cxnSp>
        <p:nvCxnSpPr>
          <p:cNvPr id="18" name="Straight Connector 17"/>
          <p:cNvCxnSpPr>
            <a:cxnSpLocks/>
          </p:cNvCxnSpPr>
          <p:nvPr/>
        </p:nvCxnSpPr>
        <p:spPr>
          <a:xfrm>
            <a:off x="8326033" y="5935662"/>
            <a:ext cx="685800" cy="0"/>
          </a:xfrm>
          <a:prstGeom prst="line">
            <a:avLst/>
          </a:prstGeom>
          <a:ln w="250825">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780821" y="5609893"/>
            <a:ext cx="312064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tx2"/>
                </a:solidFill>
              </a:rPr>
              <a:t>Container Runtime</a:t>
            </a:r>
          </a:p>
        </p:txBody>
      </p:sp>
      <p:sp>
        <p:nvSpPr>
          <p:cNvPr id="20" name="Rectangle 19"/>
          <p:cNvSpPr/>
          <p:nvPr/>
        </p:nvSpPr>
        <p:spPr bwMode="auto">
          <a:xfrm>
            <a:off x="1894769" y="3044586"/>
            <a:ext cx="1463040"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PowerShell</a:t>
            </a:r>
          </a:p>
        </p:txBody>
      </p:sp>
      <p:sp>
        <p:nvSpPr>
          <p:cNvPr id="21" name="Rectangle 20"/>
          <p:cNvSpPr/>
          <p:nvPr/>
        </p:nvSpPr>
        <p:spPr>
          <a:xfrm>
            <a:off x="8832273" y="3220700"/>
            <a:ext cx="2662719" cy="994118"/>
          </a:xfrm>
          <a:prstGeom prst="rect">
            <a:avLst/>
          </a:prstGeom>
        </p:spPr>
        <p:txBody>
          <a:bodyPr wrap="square">
            <a:spAutoFit/>
          </a:bodyPr>
          <a:lstStyle/>
          <a:p>
            <a:pPr algn="ctr">
              <a:lnSpc>
                <a:spcPct val="90000"/>
              </a:lnSpc>
              <a:spcAft>
                <a:spcPts val="600"/>
              </a:spcAft>
            </a:pPr>
            <a:r>
              <a:rPr lang="en-US" dirty="0">
                <a:solidFill>
                  <a:schemeClr val="tx2"/>
                </a:solidFill>
              </a:rPr>
              <a:t>Container</a:t>
            </a:r>
          </a:p>
          <a:p>
            <a:pPr algn="ctr">
              <a:lnSpc>
                <a:spcPct val="90000"/>
              </a:lnSpc>
              <a:spcAft>
                <a:spcPts val="600"/>
              </a:spcAft>
            </a:pPr>
            <a:r>
              <a:rPr lang="en-US" dirty="0">
                <a:solidFill>
                  <a:schemeClr val="tx2"/>
                </a:solidFill>
              </a:rPr>
              <a:t>Development and </a:t>
            </a:r>
          </a:p>
          <a:p>
            <a:pPr algn="ctr">
              <a:lnSpc>
                <a:spcPct val="90000"/>
              </a:lnSpc>
              <a:spcAft>
                <a:spcPts val="600"/>
              </a:spcAft>
            </a:pPr>
            <a:r>
              <a:rPr lang="en-US" dirty="0">
                <a:solidFill>
                  <a:schemeClr val="tx2"/>
                </a:solidFill>
              </a:rPr>
              <a:t>Management Toolset</a:t>
            </a:r>
          </a:p>
        </p:txBody>
      </p:sp>
      <p:sp>
        <p:nvSpPr>
          <p:cNvPr id="23" name="Right Brace 22"/>
          <p:cNvSpPr/>
          <p:nvPr/>
        </p:nvSpPr>
        <p:spPr>
          <a:xfrm>
            <a:off x="8420986" y="2328530"/>
            <a:ext cx="411287" cy="2817628"/>
          </a:xfrm>
          <a:prstGeom prst="rightBrace">
            <a:avLst>
              <a:gd name="adj1" fmla="val 29015"/>
              <a:gd name="adj2" fmla="val 4924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0773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Architecture</a:t>
            </a:r>
            <a:endParaRPr lang="en-US" dirty="0">
              <a:solidFill>
                <a:schemeClr val="accent2"/>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a:p>
        </p:txBody>
      </p:sp>
      <p:sp>
        <p:nvSpPr>
          <p:cNvPr id="4" name="Rounded Rectangle 7"/>
          <p:cNvSpPr/>
          <p:nvPr/>
        </p:nvSpPr>
        <p:spPr bwMode="auto">
          <a:xfrm>
            <a:off x="8080693" y="1667468"/>
            <a:ext cx="3053670" cy="4443136"/>
          </a:xfrm>
          <a:prstGeom prst="roundRect">
            <a:avLst>
              <a:gd name="adj" fmla="val 2213"/>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Virtual Machine</a:t>
            </a:r>
            <a:br>
              <a:rPr lang="en-US" sz="2400" dirty="0">
                <a:solidFill>
                  <a:schemeClr val="bg1"/>
                </a:solidFill>
                <a:ea typeface="Segoe UI" pitchFamily="34" charset="0"/>
                <a:cs typeface="Segoe UI" pitchFamily="34" charset="0"/>
              </a:rPr>
            </a:br>
            <a:r>
              <a:rPr lang="en-US" sz="1600" i="1" dirty="0">
                <a:solidFill>
                  <a:schemeClr val="bg1"/>
                </a:solidFill>
                <a:ea typeface="Segoe UI" pitchFamily="34" charset="0"/>
                <a:cs typeface="Segoe UI" pitchFamily="34" charset="0"/>
              </a:rPr>
              <a:t>Specifically Optimized To Run a Container</a:t>
            </a:r>
            <a:endParaRPr lang="en-US" sz="2400" i="1" dirty="0">
              <a:solidFill>
                <a:schemeClr val="bg1"/>
              </a:solidFill>
              <a:ea typeface="Segoe UI" pitchFamily="34" charset="0"/>
              <a:cs typeface="Segoe UI" pitchFamily="34" charset="0"/>
            </a:endParaRPr>
          </a:p>
        </p:txBody>
      </p:sp>
      <p:sp>
        <p:nvSpPr>
          <p:cNvPr id="5" name="Rectangle 4"/>
          <p:cNvSpPr/>
          <p:nvPr/>
        </p:nvSpPr>
        <p:spPr bwMode="auto">
          <a:xfrm>
            <a:off x="1304565" y="6165338"/>
            <a:ext cx="9829798" cy="6358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6" name="Rectangle 5"/>
          <p:cNvSpPr/>
          <p:nvPr/>
        </p:nvSpPr>
        <p:spPr>
          <a:xfrm>
            <a:off x="1306357" y="1592262"/>
            <a:ext cx="4079360" cy="3678502"/>
          </a:xfrm>
          <a:prstGeom prst="rect">
            <a:avLst/>
          </a:prstGeom>
          <a:ln>
            <a:solidFill>
              <a:schemeClr val="tx2">
                <a:alpha val="50000"/>
              </a:schemeClr>
            </a:solidFill>
          </a:ln>
        </p:spPr>
        <p:style>
          <a:lnRef idx="3">
            <a:schemeClr val="lt1"/>
          </a:lnRef>
          <a:fillRef idx="1">
            <a:schemeClr val="accent1"/>
          </a:fillRef>
          <a:effectRef idx="1">
            <a:schemeClr val="accent1"/>
          </a:effectRef>
          <a:fontRef idx="minor">
            <a:schemeClr val="lt1"/>
          </a:fontRef>
        </p:style>
        <p:txBody>
          <a:bodyPr rtlCol="0" anchor="t"/>
          <a:lstStyle/>
          <a:p>
            <a:pPr algn="ctr"/>
            <a:r>
              <a:rPr lang="en-US" dirty="0"/>
              <a:t>Host User Mode</a:t>
            </a:r>
          </a:p>
        </p:txBody>
      </p:sp>
      <p:sp>
        <p:nvSpPr>
          <p:cNvPr id="7" name="Rectangle 6"/>
          <p:cNvSpPr/>
          <p:nvPr/>
        </p:nvSpPr>
        <p:spPr bwMode="auto">
          <a:xfrm>
            <a:off x="3416923" y="2428553"/>
            <a:ext cx="1824870" cy="270875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8" name="Rectangle 7"/>
          <p:cNvSpPr/>
          <p:nvPr/>
        </p:nvSpPr>
        <p:spPr bwMode="auto">
          <a:xfrm>
            <a:off x="1304565" y="5325068"/>
            <a:ext cx="6701982" cy="7855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9" name="Rectangle 8"/>
          <p:cNvSpPr/>
          <p:nvPr/>
        </p:nvSpPr>
        <p:spPr bwMode="auto">
          <a:xfrm>
            <a:off x="3569322" y="4185263"/>
            <a:ext cx="1525186" cy="838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10" name="Rectangle 9"/>
          <p:cNvSpPr/>
          <p:nvPr/>
        </p:nvSpPr>
        <p:spPr bwMode="auto">
          <a:xfrm>
            <a:off x="3569323" y="3233217"/>
            <a:ext cx="1525185" cy="838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11" name="Rectangle 10"/>
          <p:cNvSpPr/>
          <p:nvPr/>
        </p:nvSpPr>
        <p:spPr bwMode="auto">
          <a:xfrm>
            <a:off x="5419363" y="3527801"/>
            <a:ext cx="2587184" cy="1739782"/>
          </a:xfrm>
          <a:prstGeom prst="rect">
            <a:avLst/>
          </a:prstGeom>
          <a:solidFill>
            <a:schemeClr val="accent1"/>
          </a:solidFill>
          <a:ln>
            <a:solidFill>
              <a:schemeClr val="tx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12" name="Rectangle 11"/>
          <p:cNvSpPr/>
          <p:nvPr/>
        </p:nvSpPr>
        <p:spPr bwMode="auto">
          <a:xfrm>
            <a:off x="5493509" y="4355271"/>
            <a:ext cx="1173163" cy="8382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rPr>
              <a:t>System Processes</a:t>
            </a:r>
          </a:p>
        </p:txBody>
      </p:sp>
      <p:sp>
        <p:nvSpPr>
          <p:cNvPr id="13" name="Rectangle 12"/>
          <p:cNvSpPr/>
          <p:nvPr/>
        </p:nvSpPr>
        <p:spPr bwMode="auto">
          <a:xfrm>
            <a:off x="6762425" y="4355271"/>
            <a:ext cx="1167922" cy="838200"/>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rPr>
              <a:t>Application Process(</a:t>
            </a:r>
            <a:r>
              <a:rPr lang="en-US" sz="1200" dirty="0" err="1">
                <a:solidFill>
                  <a:schemeClr val="tx2"/>
                </a:solidFill>
              </a:rPr>
              <a:t>es</a:t>
            </a:r>
            <a:r>
              <a:rPr lang="en-US" sz="1200" dirty="0">
                <a:solidFill>
                  <a:schemeClr val="tx2"/>
                </a:solidFill>
              </a:rPr>
              <a:t>)</a:t>
            </a:r>
          </a:p>
        </p:txBody>
      </p:sp>
      <p:sp>
        <p:nvSpPr>
          <p:cNvPr id="14" name="Rectangle 13"/>
          <p:cNvSpPr/>
          <p:nvPr/>
        </p:nvSpPr>
        <p:spPr bwMode="auto">
          <a:xfrm>
            <a:off x="1430057" y="2125661"/>
            <a:ext cx="1824870" cy="301164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15" name="Rectangle 14"/>
          <p:cNvSpPr/>
          <p:nvPr/>
        </p:nvSpPr>
        <p:spPr bwMode="auto">
          <a:xfrm>
            <a:off x="1567570" y="2847465"/>
            <a:ext cx="1525185" cy="609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16" name="Rectangle 15"/>
          <p:cNvSpPr/>
          <p:nvPr/>
        </p:nvSpPr>
        <p:spPr bwMode="auto">
          <a:xfrm>
            <a:off x="1567569" y="3622639"/>
            <a:ext cx="1525185" cy="5756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17" name="Rectangle 16"/>
          <p:cNvSpPr/>
          <p:nvPr/>
        </p:nvSpPr>
        <p:spPr bwMode="auto">
          <a:xfrm>
            <a:off x="1578088" y="4358829"/>
            <a:ext cx="1525185" cy="5885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Etc</a:t>
            </a:r>
            <a:r>
              <a:rPr lang="en-US" sz="1400" dirty="0">
                <a:gradFill>
                  <a:gsLst>
                    <a:gs pos="0">
                      <a:srgbClr val="FFFFFF"/>
                    </a:gs>
                    <a:gs pos="100000">
                      <a:srgbClr val="FFFFFF"/>
                    </a:gs>
                  </a:gsLst>
                  <a:lin ang="5400000" scaled="0"/>
                </a:gradFill>
                <a:ea typeface="Segoe UI" pitchFamily="34" charset="0"/>
                <a:cs typeface="Segoe UI" pitchFamily="34" charset="0"/>
              </a:rPr>
              <a:t>…</a:t>
            </a:r>
          </a:p>
        </p:txBody>
      </p:sp>
      <p:sp>
        <p:nvSpPr>
          <p:cNvPr id="18" name="Rectangle 17"/>
          <p:cNvSpPr/>
          <p:nvPr/>
        </p:nvSpPr>
        <p:spPr bwMode="auto">
          <a:xfrm>
            <a:off x="8210877" y="2962868"/>
            <a:ext cx="2771086" cy="3091031"/>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2"/>
                </a:solidFill>
                <a:ea typeface="Segoe UI" pitchFamily="34" charset="0"/>
                <a:cs typeface="Segoe UI" pitchFamily="34" charset="0"/>
              </a:rPr>
              <a:t>Hyper-V Container</a:t>
            </a:r>
          </a:p>
        </p:txBody>
      </p:sp>
      <p:sp>
        <p:nvSpPr>
          <p:cNvPr id="19" name="Rectangle 18"/>
          <p:cNvSpPr/>
          <p:nvPr/>
        </p:nvSpPr>
        <p:spPr bwMode="auto">
          <a:xfrm>
            <a:off x="8286486" y="5321323"/>
            <a:ext cx="2598808" cy="65393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20" name="Rectangle 19"/>
          <p:cNvSpPr/>
          <p:nvPr/>
        </p:nvSpPr>
        <p:spPr bwMode="auto">
          <a:xfrm>
            <a:off x="8298110" y="3527801"/>
            <a:ext cx="2587184" cy="17397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21" name="Rectangle 20"/>
          <p:cNvSpPr/>
          <p:nvPr/>
        </p:nvSpPr>
        <p:spPr bwMode="auto">
          <a:xfrm>
            <a:off x="8372256" y="4355271"/>
            <a:ext cx="1173163" cy="8382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rPr>
              <a:t>System Processes</a:t>
            </a:r>
          </a:p>
        </p:txBody>
      </p:sp>
      <p:sp>
        <p:nvSpPr>
          <p:cNvPr id="22" name="Rectangle 21"/>
          <p:cNvSpPr/>
          <p:nvPr/>
        </p:nvSpPr>
        <p:spPr bwMode="auto">
          <a:xfrm>
            <a:off x="9641172" y="4355271"/>
            <a:ext cx="1167922" cy="838200"/>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rPr>
              <a:t>Application Process(</a:t>
            </a:r>
            <a:r>
              <a:rPr lang="en-US" sz="1200" dirty="0" err="1">
                <a:solidFill>
                  <a:schemeClr val="tx2"/>
                </a:solidFill>
              </a:rPr>
              <a:t>es</a:t>
            </a:r>
            <a:r>
              <a:rPr lang="en-US" sz="1200" dirty="0">
                <a:solidFill>
                  <a:schemeClr val="tx2"/>
                </a:solidFill>
              </a:rPr>
              <a:t>)</a:t>
            </a:r>
          </a:p>
        </p:txBody>
      </p:sp>
    </p:spTree>
    <p:extLst>
      <p:ext uri="{BB962C8B-B14F-4D97-AF65-F5344CB8AC3E}">
        <p14:creationId xmlns:p14="http://schemas.microsoft.com/office/powerpoint/2010/main" val="4076879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4765"/>
            <a:ext cx="10515600" cy="835923"/>
          </a:xfrm>
        </p:spPr>
        <p:txBody>
          <a:bodyPr/>
          <a:lstStyle/>
          <a:p>
            <a:pPr algn="ctr"/>
            <a:r>
              <a:rPr lang="en-US" dirty="0" smtClean="0">
                <a:solidFill>
                  <a:schemeClr val="accent2"/>
                </a:solidFill>
              </a:rPr>
              <a:t>What is Docker ?</a:t>
            </a:r>
            <a:endParaRPr lang="en-IN" dirty="0"/>
          </a:p>
        </p:txBody>
      </p:sp>
      <p:sp>
        <p:nvSpPr>
          <p:cNvPr id="3" name="Content Placeholder 2"/>
          <p:cNvSpPr>
            <a:spLocks noGrp="1"/>
          </p:cNvSpPr>
          <p:nvPr>
            <p:ph idx="1"/>
          </p:nvPr>
        </p:nvSpPr>
        <p:spPr>
          <a:xfrm>
            <a:off x="838200" y="1825625"/>
            <a:ext cx="10515600" cy="1195871"/>
          </a:xfrm>
        </p:spPr>
        <p:txBody>
          <a:bodyPr/>
          <a:lstStyle/>
          <a:p>
            <a:r>
              <a:rPr lang="en-IN" dirty="0"/>
              <a:t>Docker is an open platform for developing, shipping, and running applications</a:t>
            </a:r>
          </a:p>
        </p:txBody>
      </p:sp>
    </p:spTree>
    <p:extLst>
      <p:ext uri="{BB962C8B-B14F-4D97-AF65-F5344CB8AC3E}">
        <p14:creationId xmlns:p14="http://schemas.microsoft.com/office/powerpoint/2010/main" val="375673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5983"/>
            <a:ext cx="10515600" cy="855801"/>
          </a:xfrm>
        </p:spPr>
        <p:txBody>
          <a:bodyPr/>
          <a:lstStyle/>
          <a:p>
            <a:pPr algn="ctr"/>
            <a:r>
              <a:rPr lang="en-US" dirty="0" smtClean="0">
                <a:solidFill>
                  <a:schemeClr val="accent2"/>
                </a:solidFill>
              </a:rPr>
              <a:t>Container Vocabulary</a:t>
            </a:r>
            <a:endParaRPr lang="en-US" dirty="0">
              <a:solidFill>
                <a:schemeClr val="accent2"/>
              </a:solidFill>
            </a:endParaRPr>
          </a:p>
        </p:txBody>
      </p:sp>
      <p:sp>
        <p:nvSpPr>
          <p:cNvPr id="3" name="Content Placeholder 2"/>
          <p:cNvSpPr>
            <a:spLocks noGrp="1"/>
          </p:cNvSpPr>
          <p:nvPr>
            <p:ph idx="1"/>
          </p:nvPr>
        </p:nvSpPr>
        <p:spPr>
          <a:xfrm>
            <a:off x="838200" y="1511784"/>
            <a:ext cx="10515600" cy="4352303"/>
          </a:xfrm>
        </p:spPr>
        <p:txBody>
          <a:bodyPr>
            <a:normAutofit fontScale="77500" lnSpcReduction="20000"/>
          </a:bodyPr>
          <a:lstStyle/>
          <a:p>
            <a:r>
              <a:rPr lang="en-US" dirty="0" smtClean="0">
                <a:solidFill>
                  <a:schemeClr val="accent1"/>
                </a:solidFill>
              </a:rPr>
              <a:t>Docker Engine </a:t>
            </a:r>
            <a:r>
              <a:rPr lang="en-US" dirty="0" smtClean="0"/>
              <a:t>: Creates, Ships and runs Docker containers on a physical or virtual host.</a:t>
            </a:r>
          </a:p>
          <a:p>
            <a:pPr marL="0" indent="0">
              <a:buNone/>
            </a:pPr>
            <a:endParaRPr lang="en-US" dirty="0" smtClean="0"/>
          </a:p>
          <a:p>
            <a:r>
              <a:rPr lang="en-US" dirty="0" smtClean="0">
                <a:solidFill>
                  <a:schemeClr val="accent1"/>
                </a:solidFill>
              </a:rPr>
              <a:t>Docker Image </a:t>
            </a:r>
            <a:r>
              <a:rPr lang="en-US" dirty="0" smtClean="0"/>
              <a:t>: The basis of a Docker container. Represents a full application. A Docker image is a read-only template with instructions for creating a Docker container.</a:t>
            </a:r>
          </a:p>
          <a:p>
            <a:endParaRPr lang="en-US" dirty="0" smtClean="0"/>
          </a:p>
          <a:p>
            <a:r>
              <a:rPr lang="en-US" dirty="0" smtClean="0">
                <a:solidFill>
                  <a:schemeClr val="accent1"/>
                </a:solidFill>
              </a:rPr>
              <a:t>Docker Container </a:t>
            </a:r>
            <a:r>
              <a:rPr lang="en-US" dirty="0" smtClean="0"/>
              <a:t>: The standard unit in which the application service resides and execute.</a:t>
            </a:r>
          </a:p>
          <a:p>
            <a:pPr marL="0" indent="0">
              <a:buNone/>
            </a:pPr>
            <a:endParaRPr lang="en-US" dirty="0" smtClean="0"/>
          </a:p>
          <a:p>
            <a:r>
              <a:rPr lang="en-US" dirty="0" smtClean="0">
                <a:solidFill>
                  <a:schemeClr val="accent1"/>
                </a:solidFill>
              </a:rPr>
              <a:t>Registry Service ( Docker Hub ) </a:t>
            </a:r>
            <a:r>
              <a:rPr lang="en-US" dirty="0" smtClean="0"/>
              <a:t>: Cloud or server based storage and distribution service.</a:t>
            </a:r>
          </a:p>
          <a:p>
            <a:pPr marL="0" indent="0">
              <a:buNone/>
            </a:pPr>
            <a:endParaRPr lang="en-US" dirty="0" smtClean="0"/>
          </a:p>
          <a:p>
            <a:r>
              <a:rPr lang="en-US" dirty="0" smtClean="0">
                <a:solidFill>
                  <a:schemeClr val="accent1"/>
                </a:solidFill>
              </a:rPr>
              <a:t>Container Host </a:t>
            </a:r>
            <a:r>
              <a:rPr lang="en-US" dirty="0" smtClean="0"/>
              <a:t>: Physical or Virtual Computer system configured with the windows Container feature. The container host will run one or more Windows Containers.</a:t>
            </a:r>
            <a:endParaRPr lang="en-US" dirty="0"/>
          </a:p>
        </p:txBody>
      </p:sp>
    </p:spTree>
    <p:extLst>
      <p:ext uri="{BB962C8B-B14F-4D97-AF65-F5344CB8AC3E}">
        <p14:creationId xmlns:p14="http://schemas.microsoft.com/office/powerpoint/2010/main" val="486383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Container Vocabulary -- (Contd..)</a:t>
            </a:r>
            <a:endParaRPr lang="en-US" dirty="0">
              <a:solidFill>
                <a:schemeClr val="accent2"/>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accent1"/>
                </a:solidFill>
              </a:rPr>
              <a:t>Sand Box </a:t>
            </a:r>
            <a:r>
              <a:rPr lang="en-US" dirty="0" smtClean="0"/>
              <a:t>: Once a container has been started, all write actions such as file system modifications, registry modifications or software installations are captured in this sandbox layer.</a:t>
            </a:r>
          </a:p>
          <a:p>
            <a:r>
              <a:rPr lang="en-US" dirty="0" smtClean="0">
                <a:solidFill>
                  <a:schemeClr val="accent1"/>
                </a:solidFill>
              </a:rPr>
              <a:t>Container OS Image </a:t>
            </a:r>
            <a:r>
              <a:rPr lang="en-US" dirty="0" smtClean="0"/>
              <a:t>: Containers are deployed from images. The container OS image is the first layer in potentially many image layers that make up a container. This image provides the operating system environment. A container OS Image is Immutable, it cannot be modified.</a:t>
            </a:r>
          </a:p>
          <a:p>
            <a:r>
              <a:rPr lang="en-US" dirty="0" smtClean="0">
                <a:solidFill>
                  <a:schemeClr val="accent1"/>
                </a:solidFill>
              </a:rPr>
              <a:t>Docker Compose </a:t>
            </a:r>
            <a:r>
              <a:rPr lang="en-US" dirty="0" smtClean="0"/>
              <a:t>: Compose is a tool for defining and running multi-container Docker applications. With compose you use a compose file to configure your application’s services. Then using a single command, you create and start all the services from your configuration. Compose is great for development, testing and staging environments, as well as CI workflows.</a:t>
            </a:r>
          </a:p>
          <a:p>
            <a:r>
              <a:rPr lang="en-US" dirty="0" smtClean="0">
                <a:solidFill>
                  <a:schemeClr val="accent1"/>
                </a:solidFill>
              </a:rPr>
              <a:t>Docker Client </a:t>
            </a:r>
            <a:r>
              <a:rPr lang="en-US" dirty="0" smtClean="0"/>
              <a:t>: The Docker client, in the form of the Docker binary, is the primary user interface to Docker. It accepts commands and configurations flags from the user and communicates with a Docker daemon. One client can even communicate with multiple unrelated daemons.</a:t>
            </a:r>
            <a:endParaRPr lang="en-US" dirty="0"/>
          </a:p>
        </p:txBody>
      </p:sp>
    </p:spTree>
    <p:extLst>
      <p:ext uri="{BB962C8B-B14F-4D97-AF65-F5344CB8AC3E}">
        <p14:creationId xmlns:p14="http://schemas.microsoft.com/office/powerpoint/2010/main" val="3904670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Container Vocabulary -- ( Contd....)</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solidFill>
                  <a:schemeClr val="accent1"/>
                </a:solidFill>
              </a:rPr>
              <a:t>Docker Daemon </a:t>
            </a:r>
            <a:r>
              <a:rPr lang="en-US" dirty="0" smtClean="0"/>
              <a:t>: The Docker daemon runs on a host machine. The user uses the Docker client to interact with the daemon.</a:t>
            </a:r>
          </a:p>
          <a:p>
            <a:r>
              <a:rPr lang="en-US" dirty="0" smtClean="0">
                <a:solidFill>
                  <a:schemeClr val="accent1"/>
                </a:solidFill>
              </a:rPr>
              <a:t>Docker Swarm </a:t>
            </a:r>
            <a:r>
              <a:rPr lang="en-US" dirty="0" smtClean="0"/>
              <a:t>: is a clustering and scheduling tool for Docker containers. Docker Swarm provides native clustering capabilities to turn a group of Docker engines into a single, virtual Docker engine.</a:t>
            </a:r>
          </a:p>
          <a:p>
            <a:r>
              <a:rPr lang="en-US" dirty="0" smtClean="0">
                <a:solidFill>
                  <a:schemeClr val="accent1"/>
                </a:solidFill>
              </a:rPr>
              <a:t>Docker Universal Control Plane </a:t>
            </a:r>
            <a:r>
              <a:rPr lang="en-US" dirty="0" smtClean="0"/>
              <a:t>: Enables teams to manage and deploy </a:t>
            </a:r>
            <a:r>
              <a:rPr lang="en-US" dirty="0" err="1" smtClean="0"/>
              <a:t>dockerized</a:t>
            </a:r>
            <a:r>
              <a:rPr lang="en-US" dirty="0" smtClean="0"/>
              <a:t> applications, and can run on any private infrastructure or public cloud.</a:t>
            </a:r>
          </a:p>
          <a:p>
            <a:endParaRPr lang="en-US" dirty="0"/>
          </a:p>
        </p:txBody>
      </p:sp>
    </p:spTree>
    <p:extLst>
      <p:ext uri="{BB962C8B-B14F-4D97-AF65-F5344CB8AC3E}">
        <p14:creationId xmlns:p14="http://schemas.microsoft.com/office/powerpoint/2010/main" val="369887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Containers for Developers</a:t>
            </a:r>
            <a:endParaRPr lang="en-US" dirty="0">
              <a:solidFill>
                <a:schemeClr val="accent2"/>
              </a:solidFill>
            </a:endParaRPr>
          </a:p>
        </p:txBody>
      </p:sp>
      <p:sp>
        <p:nvSpPr>
          <p:cNvPr id="3" name="Content Placeholder 2"/>
          <p:cNvSpPr>
            <a:spLocks noGrp="1"/>
          </p:cNvSpPr>
          <p:nvPr>
            <p:ph idx="1"/>
          </p:nvPr>
        </p:nvSpPr>
        <p:spPr>
          <a:xfrm>
            <a:off x="301487" y="1690688"/>
            <a:ext cx="10515600" cy="3939071"/>
          </a:xfrm>
        </p:spPr>
        <p:txBody>
          <a:bodyPr>
            <a:normAutofit fontScale="92500" lnSpcReduction="20000"/>
          </a:bodyPr>
          <a:lstStyle/>
          <a:p>
            <a:r>
              <a:rPr lang="en-US" dirty="0" smtClean="0"/>
              <a:t>From a developer’s desktop to a testing machine to a set of production machines, a Docker image can be created that will deploy identically across any environment in seconds.</a:t>
            </a:r>
          </a:p>
          <a:p>
            <a:r>
              <a:rPr lang="en-US" dirty="0" smtClean="0"/>
              <a:t>We can also use an image as a baseline to create another image, making image creation even faster.</a:t>
            </a:r>
          </a:p>
          <a:p>
            <a:r>
              <a:rPr lang="en-US" dirty="0" smtClean="0"/>
              <a:t>Multiple containers can share same image, which means containers start very quickly and use fewer resources.</a:t>
            </a:r>
          </a:p>
          <a:p>
            <a:r>
              <a:rPr lang="en-US" dirty="0" smtClean="0"/>
              <a:t>With containers, developers can build an app and can run from anywhere – laptop, desktop, server, private cloud, public cloud or service provider – without any code changes.</a:t>
            </a:r>
          </a:p>
          <a:p>
            <a:r>
              <a:rPr lang="en-US" dirty="0" smtClean="0"/>
              <a:t>Containers helps developers build and ship higher-quality applications, faster.</a:t>
            </a:r>
          </a:p>
          <a:p>
            <a:endParaRPr lang="en-US" dirty="0"/>
          </a:p>
        </p:txBody>
      </p:sp>
    </p:spTree>
    <p:extLst>
      <p:ext uri="{BB962C8B-B14F-4D97-AF65-F5344CB8AC3E}">
        <p14:creationId xmlns:p14="http://schemas.microsoft.com/office/powerpoint/2010/main" val="3366219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Agenda</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Understanding Windows Containers on Windows 2016 OS</a:t>
            </a:r>
          </a:p>
          <a:p>
            <a:r>
              <a:rPr lang="en-US" dirty="0" smtClean="0"/>
              <a:t>Creating different containers ( IIS , MS SQL , dot net )</a:t>
            </a:r>
          </a:p>
          <a:p>
            <a:r>
              <a:rPr lang="en-US" dirty="0" smtClean="0"/>
              <a:t>Deploying the applications</a:t>
            </a:r>
          </a:p>
          <a:p>
            <a:r>
              <a:rPr lang="en-US" dirty="0" smtClean="0"/>
              <a:t>Future Projects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48082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Containers for IT Infra Professionals</a:t>
            </a:r>
            <a:endParaRPr lang="en-US" dirty="0">
              <a:solidFill>
                <a:schemeClr val="accent2"/>
              </a:solidFill>
            </a:endParaRPr>
          </a:p>
        </p:txBody>
      </p:sp>
      <p:sp>
        <p:nvSpPr>
          <p:cNvPr id="3" name="Content Placeholder 2"/>
          <p:cNvSpPr>
            <a:spLocks noGrp="1"/>
          </p:cNvSpPr>
          <p:nvPr>
            <p:ph idx="1"/>
          </p:nvPr>
        </p:nvSpPr>
        <p:spPr>
          <a:xfrm>
            <a:off x="520148" y="1845503"/>
            <a:ext cx="10515600" cy="3163818"/>
          </a:xfrm>
        </p:spPr>
        <p:txBody>
          <a:bodyPr/>
          <a:lstStyle/>
          <a:p>
            <a:r>
              <a:rPr lang="en-US" dirty="0" smtClean="0"/>
              <a:t>IT Professionals can use containers to provide standardized environments for their development, QA and production teams.</a:t>
            </a:r>
          </a:p>
          <a:p>
            <a:r>
              <a:rPr lang="en-US" dirty="0" smtClean="0"/>
              <a:t>No longer have to worry about complex installation and configuration steps.</a:t>
            </a:r>
          </a:p>
          <a:p>
            <a:r>
              <a:rPr lang="en-US" dirty="0" smtClean="0"/>
              <a:t>By using containers, systems administrators abstract away differences in OS installation and underlying infrastructure.</a:t>
            </a:r>
            <a:endParaRPr lang="en-US" dirty="0"/>
          </a:p>
        </p:txBody>
      </p:sp>
    </p:spTree>
    <p:extLst>
      <p:ext uri="{BB962C8B-B14F-4D97-AF65-F5344CB8AC3E}">
        <p14:creationId xmlns:p14="http://schemas.microsoft.com/office/powerpoint/2010/main" val="4020520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00062"/>
            <a:ext cx="10515600" cy="1325563"/>
          </a:xfrm>
        </p:spPr>
        <p:txBody>
          <a:bodyPr>
            <a:normAutofit fontScale="90000"/>
          </a:bodyPr>
          <a:lstStyle/>
          <a:p>
            <a:r>
              <a:rPr lang="en-US" dirty="0" smtClean="0">
                <a:solidFill>
                  <a:schemeClr val="accent2"/>
                </a:solidFill>
              </a:rPr>
              <a:t>Docker Images</a:t>
            </a:r>
            <a:br>
              <a:rPr lang="en-US" dirty="0" smtClean="0">
                <a:solidFill>
                  <a:schemeClr val="accent2"/>
                </a:solidFill>
              </a:rPr>
            </a:br>
            <a:r>
              <a:rPr lang="en-US" dirty="0">
                <a:solidFill>
                  <a:schemeClr val="accent2"/>
                </a:solidFill>
              </a:rPr>
              <a:t/>
            </a:r>
            <a:br>
              <a:rPr lang="en-US" dirty="0">
                <a:solidFill>
                  <a:schemeClr val="accent2"/>
                </a:solidFill>
              </a:rPr>
            </a:br>
            <a:r>
              <a:rPr lang="en-US" dirty="0" smtClean="0"/>
              <a:t>Download the images by using </a:t>
            </a:r>
            <a:r>
              <a:rPr lang="en-US" dirty="0" smtClean="0">
                <a:solidFill>
                  <a:schemeClr val="accent1"/>
                </a:solidFill>
              </a:rPr>
              <a:t>Docker pull </a:t>
            </a:r>
            <a:r>
              <a:rPr lang="en-US" dirty="0" err="1" smtClean="0"/>
              <a:t>ps</a:t>
            </a:r>
            <a:endParaRPr lang="en-US" dirty="0"/>
          </a:p>
        </p:txBody>
      </p:sp>
      <p:pic>
        <p:nvPicPr>
          <p:cNvPr id="4" name="Content Placeholder 3"/>
          <p:cNvPicPr>
            <a:picLocks noGrp="1" noChangeAspect="1"/>
          </p:cNvPicPr>
          <p:nvPr>
            <p:ph idx="1"/>
          </p:nvPr>
        </p:nvPicPr>
        <p:blipFill>
          <a:blip r:embed="rId2"/>
          <a:stretch>
            <a:fillRect/>
          </a:stretch>
        </p:blipFill>
        <p:spPr>
          <a:xfrm>
            <a:off x="3279972" y="2506662"/>
            <a:ext cx="7716035" cy="4351338"/>
          </a:xfrm>
          <a:prstGeom prst="rect">
            <a:avLst/>
          </a:prstGeom>
        </p:spPr>
      </p:pic>
    </p:spTree>
    <p:extLst>
      <p:ext uri="{BB962C8B-B14F-4D97-AF65-F5344CB8AC3E}">
        <p14:creationId xmlns:p14="http://schemas.microsoft.com/office/powerpoint/2010/main" val="1315314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Licensing</a:t>
            </a:r>
            <a:endParaRPr lang="en-US" dirty="0">
              <a:solidFill>
                <a:schemeClr val="accent2"/>
              </a:solidFill>
            </a:endParaRPr>
          </a:p>
        </p:txBody>
      </p:sp>
      <p:pic>
        <p:nvPicPr>
          <p:cNvPr id="5" name="Content Placeholder 4"/>
          <p:cNvPicPr>
            <a:picLocks noGrp="1" noChangeAspect="1"/>
          </p:cNvPicPr>
          <p:nvPr>
            <p:ph idx="1"/>
          </p:nvPr>
        </p:nvPicPr>
        <p:blipFill>
          <a:blip r:embed="rId2"/>
          <a:stretch>
            <a:fillRect/>
          </a:stretch>
        </p:blipFill>
        <p:spPr>
          <a:xfrm>
            <a:off x="2109172" y="1825625"/>
            <a:ext cx="7973656" cy="4351338"/>
          </a:xfrm>
          <a:prstGeom prst="rect">
            <a:avLst/>
          </a:prstGeom>
        </p:spPr>
      </p:pic>
    </p:spTree>
    <p:extLst>
      <p:ext uri="{BB962C8B-B14F-4D97-AF65-F5344CB8AC3E}">
        <p14:creationId xmlns:p14="http://schemas.microsoft.com/office/powerpoint/2010/main" val="3873306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Future Projects</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SQL 2016 Containers with Clustering</a:t>
            </a:r>
          </a:p>
          <a:p>
            <a:r>
              <a:rPr lang="en-US" dirty="0" smtClean="0"/>
              <a:t>Application ( dot net ) Containers with NLB</a:t>
            </a:r>
            <a:endParaRPr lang="en-US" dirty="0"/>
          </a:p>
        </p:txBody>
      </p:sp>
    </p:spTree>
    <p:extLst>
      <p:ext uri="{BB962C8B-B14F-4D97-AF65-F5344CB8AC3E}">
        <p14:creationId xmlns:p14="http://schemas.microsoft.com/office/powerpoint/2010/main" val="2967674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838200" y="1825625"/>
            <a:ext cx="10515600" cy="1831975"/>
          </a:xfrm>
        </p:spPr>
        <p:txBody>
          <a:bodyPr>
            <a:normAutofit fontScale="40000" lnSpcReduction="20000"/>
          </a:bodyPr>
          <a:lstStyle/>
          <a:p>
            <a:pPr marL="0" indent="0">
              <a:buNone/>
            </a:pPr>
            <a:r>
              <a:rPr lang="en-US" dirty="0" smtClean="0"/>
              <a:t>              </a:t>
            </a:r>
            <a:endParaRPr lang="en-US" dirty="0"/>
          </a:p>
          <a:p>
            <a:pPr marL="0" indent="0">
              <a:buNone/>
            </a:pPr>
            <a:r>
              <a:rPr lang="en-US" dirty="0" smtClean="0"/>
              <a:t>           </a:t>
            </a:r>
          </a:p>
          <a:p>
            <a:pPr marL="0" indent="0" algn="ctr">
              <a:buNone/>
            </a:pPr>
            <a:r>
              <a:rPr lang="en-US" sz="14500" dirty="0" smtClean="0">
                <a:solidFill>
                  <a:schemeClr val="accent2"/>
                </a:solidFill>
              </a:rPr>
              <a:t>DEMO !!!</a:t>
            </a:r>
            <a:endParaRPr lang="en-US" sz="14500" dirty="0">
              <a:solidFill>
                <a:schemeClr val="accent2"/>
              </a:solidFill>
            </a:endParaRPr>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819793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t>
            </a:r>
            <a:r>
              <a:rPr lang="en-US" dirty="0" smtClean="0"/>
              <a:t>                                </a:t>
            </a:r>
            <a:r>
              <a:rPr lang="en-US" dirty="0" smtClean="0">
                <a:solidFill>
                  <a:schemeClr val="accent2"/>
                </a:solidFill>
              </a:rPr>
              <a:t>Questions</a:t>
            </a:r>
            <a:endParaRPr lang="en-US"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dirty="0" smtClean="0">
                <a:solidFill>
                  <a:schemeClr val="accent2"/>
                </a:solidFill>
              </a:rPr>
              <a:t>                                                        ?</a:t>
            </a:r>
            <a:endParaRPr lang="en-US" dirty="0">
              <a:solidFill>
                <a:schemeClr val="accent2"/>
              </a:solidFill>
            </a:endParaRPr>
          </a:p>
        </p:txBody>
      </p:sp>
    </p:spTree>
    <p:extLst>
      <p:ext uri="{BB962C8B-B14F-4D97-AF65-F5344CB8AC3E}">
        <p14:creationId xmlns:p14="http://schemas.microsoft.com/office/powerpoint/2010/main" val="199572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r>
              <a:rPr lang="en-US" dirty="0" smtClean="0"/>
              <a:t>                        </a:t>
            </a:r>
            <a:r>
              <a:rPr lang="en-US" dirty="0" smtClean="0">
                <a:solidFill>
                  <a:schemeClr val="accent2"/>
                </a:solidFill>
              </a:rPr>
              <a:t>What is a Container?</a:t>
            </a:r>
            <a:endParaRPr lang="en-US" dirty="0">
              <a:solidFill>
                <a:schemeClr val="accent2"/>
              </a:solidFill>
            </a:endParaRPr>
          </a:p>
        </p:txBody>
      </p:sp>
      <p:sp>
        <p:nvSpPr>
          <p:cNvPr id="3" name="Content Placeholder 2"/>
          <p:cNvSpPr>
            <a:spLocks noGrp="1"/>
          </p:cNvSpPr>
          <p:nvPr>
            <p:ph idx="1"/>
          </p:nvPr>
        </p:nvSpPr>
        <p:spPr>
          <a:xfrm>
            <a:off x="928351" y="1157380"/>
            <a:ext cx="10830059" cy="954755"/>
          </a:xfrm>
        </p:spPr>
        <p:txBody>
          <a:bodyPr/>
          <a:lstStyle/>
          <a:p>
            <a:pPr marL="0" indent="0">
              <a:buNone/>
            </a:pPr>
            <a:r>
              <a:rPr lang="en-US" dirty="0" smtClean="0"/>
              <a:t>Windows Containers provide operating system virtualization that allows multiple isolated applications to be run on a single system.</a:t>
            </a:r>
          </a:p>
          <a:p>
            <a:pPr marL="0" indent="0">
              <a:buNone/>
            </a:pP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300" y="2112135"/>
            <a:ext cx="5682335" cy="4351338"/>
          </a:xfrm>
          <a:prstGeom prst="rect">
            <a:avLst/>
          </a:prstGeom>
        </p:spPr>
      </p:pic>
    </p:spTree>
    <p:extLst>
      <p:ext uri="{BB962C8B-B14F-4D97-AF65-F5344CB8AC3E}">
        <p14:creationId xmlns:p14="http://schemas.microsoft.com/office/powerpoint/2010/main" val="1567903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Difference between Containers and VMs</a:t>
            </a:r>
            <a:endParaRPr lang="en-US"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65" y="1815235"/>
            <a:ext cx="568233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036" y="1845181"/>
            <a:ext cx="5604122" cy="4291445"/>
          </a:xfrm>
          <a:prstGeom prst="rect">
            <a:avLst/>
          </a:prstGeom>
        </p:spPr>
      </p:pic>
    </p:spTree>
    <p:extLst>
      <p:ext uri="{BB962C8B-B14F-4D97-AF65-F5344CB8AC3E}">
        <p14:creationId xmlns:p14="http://schemas.microsoft.com/office/powerpoint/2010/main" val="71213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625" y="2348471"/>
            <a:ext cx="10515600" cy="1325563"/>
          </a:xfrm>
        </p:spPr>
        <p:txBody>
          <a:bodyPr/>
          <a:lstStyle/>
          <a:p>
            <a:r>
              <a:rPr lang="en-US" dirty="0" smtClean="0">
                <a:solidFill>
                  <a:schemeClr val="accent2"/>
                </a:solidFill>
              </a:rPr>
              <a:t>Difference between Containers and VMs</a:t>
            </a:r>
            <a:endParaRPr lang="en-US" dirty="0">
              <a:solidFill>
                <a:schemeClr val="accent2"/>
              </a:solidFill>
            </a:endParaRPr>
          </a:p>
        </p:txBody>
      </p:sp>
    </p:spTree>
    <p:extLst>
      <p:ext uri="{BB962C8B-B14F-4D97-AF65-F5344CB8AC3E}">
        <p14:creationId xmlns:p14="http://schemas.microsoft.com/office/powerpoint/2010/main" val="1399057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53" y="2412866"/>
            <a:ext cx="10515600" cy="1325563"/>
          </a:xfrm>
        </p:spPr>
        <p:txBody>
          <a:bodyPr/>
          <a:lstStyle/>
          <a:p>
            <a:pPr algn="ctr"/>
            <a:r>
              <a:rPr lang="en-US" dirty="0" smtClean="0">
                <a:solidFill>
                  <a:schemeClr val="accent2"/>
                </a:solidFill>
              </a:rPr>
              <a:t>Why Containers ?</a:t>
            </a:r>
            <a:endParaRPr lang="en-IN" dirty="0"/>
          </a:p>
        </p:txBody>
      </p:sp>
    </p:spTree>
    <p:extLst>
      <p:ext uri="{BB962C8B-B14F-4D97-AF65-F5344CB8AC3E}">
        <p14:creationId xmlns:p14="http://schemas.microsoft.com/office/powerpoint/2010/main" val="2719497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Why Containers?</a:t>
            </a:r>
            <a:endParaRPr lang="en-US" dirty="0">
              <a:solidFill>
                <a:schemeClr val="accent2"/>
              </a:solidFill>
            </a:endParaRPr>
          </a:p>
        </p:txBody>
      </p:sp>
      <p:sp>
        <p:nvSpPr>
          <p:cNvPr id="3" name="Content Placeholder 2"/>
          <p:cNvSpPr>
            <a:spLocks noGrp="1"/>
          </p:cNvSpPr>
          <p:nvPr>
            <p:ph idx="1"/>
          </p:nvPr>
        </p:nvSpPr>
        <p:spPr/>
        <p:txBody>
          <a:bodyPr/>
          <a:lstStyle/>
          <a:p>
            <a:r>
              <a:rPr lang="en-US" dirty="0" smtClean="0"/>
              <a:t>Transforming existing applications into cloud </a:t>
            </a:r>
            <a:r>
              <a:rPr lang="en-US" dirty="0"/>
              <a:t>I</a:t>
            </a:r>
            <a:r>
              <a:rPr lang="en-US" dirty="0" smtClean="0"/>
              <a:t>s  Hard!</a:t>
            </a:r>
          </a:p>
          <a:p>
            <a:r>
              <a:rPr lang="en-US" dirty="0" smtClean="0"/>
              <a:t>Building Hybrid Cloud applications Is Hard!</a:t>
            </a:r>
          </a:p>
          <a:p>
            <a:endParaRPr lang="en-US" dirty="0" smtClean="0"/>
          </a:p>
          <a:p>
            <a:endParaRPr lang="en-US" dirty="0" smtClean="0"/>
          </a:p>
          <a:p>
            <a:endParaRPr lang="en-US" dirty="0"/>
          </a:p>
        </p:txBody>
      </p:sp>
    </p:spTree>
    <p:extLst>
      <p:ext uri="{BB962C8B-B14F-4D97-AF65-F5344CB8AC3E}">
        <p14:creationId xmlns:p14="http://schemas.microsoft.com/office/powerpoint/2010/main" val="401624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solidFill>
                  <a:schemeClr val="accent2"/>
                </a:solidFill>
              </a:rPr>
              <a:t>How do Containers make it easier?</a:t>
            </a:r>
            <a:endParaRPr lang="en-US" dirty="0">
              <a:solidFill>
                <a:schemeClr val="accent2"/>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1) Consistency</a:t>
            </a:r>
          </a:p>
          <a:p>
            <a:pPr marL="0" indent="0">
              <a:buNone/>
            </a:pPr>
            <a:r>
              <a:rPr lang="en-US" dirty="0"/>
              <a:t> </a:t>
            </a:r>
            <a:r>
              <a:rPr lang="en-US" dirty="0" smtClean="0"/>
              <a:t>                         - Rapid Deployment</a:t>
            </a:r>
          </a:p>
          <a:p>
            <a:pPr marL="0" indent="0">
              <a:buNone/>
            </a:pPr>
            <a:r>
              <a:rPr lang="en-US" dirty="0"/>
              <a:t> </a:t>
            </a:r>
            <a:r>
              <a:rPr lang="en-US" dirty="0" smtClean="0"/>
              <a:t>                         - Fast Iterations</a:t>
            </a:r>
          </a:p>
          <a:p>
            <a:pPr marL="0" indent="0">
              <a:buNone/>
            </a:pPr>
            <a:r>
              <a:rPr lang="en-US" dirty="0"/>
              <a:t> </a:t>
            </a:r>
            <a:r>
              <a:rPr lang="en-US" dirty="0" smtClean="0"/>
              <a:t>                         - Reproducibility</a:t>
            </a:r>
          </a:p>
          <a:p>
            <a:pPr marL="0" indent="0">
              <a:buNone/>
            </a:pPr>
            <a:r>
              <a:rPr lang="en-US" dirty="0"/>
              <a:t> </a:t>
            </a:r>
            <a:r>
              <a:rPr lang="en-US" dirty="0" smtClean="0"/>
              <a:t>                         - on any Cloud</a:t>
            </a:r>
          </a:p>
          <a:p>
            <a:pPr marL="0" indent="0">
              <a:buNone/>
            </a:pPr>
            <a:r>
              <a:rPr lang="en-US" dirty="0"/>
              <a:t> </a:t>
            </a:r>
            <a:r>
              <a:rPr lang="en-US" dirty="0" smtClean="0"/>
              <a:t>                         - Immutability</a:t>
            </a:r>
            <a:endParaRPr lang="en-US" dirty="0"/>
          </a:p>
        </p:txBody>
      </p:sp>
    </p:spTree>
    <p:extLst>
      <p:ext uri="{BB962C8B-B14F-4D97-AF65-F5344CB8AC3E}">
        <p14:creationId xmlns:p14="http://schemas.microsoft.com/office/powerpoint/2010/main" val="170275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How do Containers makes it easier?</a:t>
            </a:r>
            <a:endParaRPr lang="en-US"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smtClean="0"/>
              <a:t>2) Efficiency </a:t>
            </a:r>
          </a:p>
          <a:p>
            <a:pPr marL="0" indent="0">
              <a:buNone/>
            </a:pPr>
            <a:r>
              <a:rPr lang="en-US" dirty="0"/>
              <a:t> </a:t>
            </a:r>
            <a:r>
              <a:rPr lang="en-US" dirty="0" smtClean="0"/>
              <a:t>                        - Service Separation</a:t>
            </a:r>
          </a:p>
          <a:p>
            <a:pPr marL="0" indent="0">
              <a:buNone/>
            </a:pPr>
            <a:r>
              <a:rPr lang="en-US" dirty="0"/>
              <a:t> </a:t>
            </a:r>
            <a:r>
              <a:rPr lang="en-US" dirty="0" smtClean="0"/>
              <a:t>                        - High Availability</a:t>
            </a:r>
          </a:p>
          <a:p>
            <a:pPr marL="0" indent="0">
              <a:buNone/>
            </a:pPr>
            <a:r>
              <a:rPr lang="en-US" dirty="0"/>
              <a:t> </a:t>
            </a:r>
            <a:r>
              <a:rPr lang="en-US" dirty="0" smtClean="0"/>
              <a:t>                        - Scalability</a:t>
            </a:r>
          </a:p>
          <a:p>
            <a:pPr marL="0" indent="0">
              <a:buNone/>
            </a:pPr>
            <a:r>
              <a:rPr lang="en-US" dirty="0"/>
              <a:t> </a:t>
            </a:r>
            <a:r>
              <a:rPr lang="en-US" dirty="0" smtClean="0"/>
              <a:t>                        - Test at Scale</a:t>
            </a:r>
          </a:p>
          <a:p>
            <a:pPr marL="0" indent="0">
              <a:buNone/>
            </a:pPr>
            <a:r>
              <a:rPr lang="en-US" dirty="0"/>
              <a:t> </a:t>
            </a:r>
            <a:r>
              <a:rPr lang="en-US" dirty="0" smtClean="0"/>
              <a:t>                        - Reduced costs</a:t>
            </a:r>
          </a:p>
        </p:txBody>
      </p:sp>
    </p:spTree>
    <p:extLst>
      <p:ext uri="{BB962C8B-B14F-4D97-AF65-F5344CB8AC3E}">
        <p14:creationId xmlns:p14="http://schemas.microsoft.com/office/powerpoint/2010/main" val="4015341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1027</Words>
  <Application>Microsoft Office PowerPoint</Application>
  <PresentationFormat>Widescreen</PresentationFormat>
  <Paragraphs>155</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Segoe UI</vt:lpstr>
      <vt:lpstr>Office Theme</vt:lpstr>
      <vt:lpstr>PowerPoint Presentation</vt:lpstr>
      <vt:lpstr>Agenda</vt:lpstr>
      <vt:lpstr>                        What is a Container?</vt:lpstr>
      <vt:lpstr>Difference between Containers and VMs</vt:lpstr>
      <vt:lpstr>Difference between Containers and VMs</vt:lpstr>
      <vt:lpstr>Why Containers ?</vt:lpstr>
      <vt:lpstr>Why Containers?</vt:lpstr>
      <vt:lpstr>  How do Containers make it easier?</vt:lpstr>
      <vt:lpstr>How do Containers makes it easier?</vt:lpstr>
      <vt:lpstr>Types of Containers</vt:lpstr>
      <vt:lpstr>Windows Server Containers</vt:lpstr>
      <vt:lpstr>Hyper-V Containers</vt:lpstr>
      <vt:lpstr>How do Containers work?</vt:lpstr>
      <vt:lpstr>Architecture</vt:lpstr>
      <vt:lpstr>What is Docker ?</vt:lpstr>
      <vt:lpstr>Container Vocabulary</vt:lpstr>
      <vt:lpstr>Container Vocabulary -- (Contd..)</vt:lpstr>
      <vt:lpstr>Container Vocabulary -- ( Contd....)</vt:lpstr>
      <vt:lpstr>Containers for Developers</vt:lpstr>
      <vt:lpstr>Containers for IT Infra Professionals</vt:lpstr>
      <vt:lpstr>Docker Images  Download the images by using Docker pull ps</vt:lpstr>
      <vt:lpstr>Licensing</vt:lpstr>
      <vt:lpstr>Future Projects</vt:lpstr>
      <vt:lpstr>                   </vt:lpstr>
      <vt:lpstr>                                                                Questions</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Containers</dc:title>
  <dc:creator>V, Ravindra Kumar</dc:creator>
  <cp:lastModifiedBy>Karthikeyan Kalaichelvan</cp:lastModifiedBy>
  <cp:revision>90</cp:revision>
  <dcterms:created xsi:type="dcterms:W3CDTF">2016-11-22T14:24:14Z</dcterms:created>
  <dcterms:modified xsi:type="dcterms:W3CDTF">2017-11-24T18:19:25Z</dcterms:modified>
</cp:coreProperties>
</file>