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27"/>
  </p:notesMasterIdLst>
  <p:sldIdLst>
    <p:sldId id="256" r:id="rId2"/>
    <p:sldId id="269" r:id="rId3"/>
    <p:sldId id="272" r:id="rId4"/>
    <p:sldId id="270" r:id="rId5"/>
    <p:sldId id="278" r:id="rId6"/>
    <p:sldId id="262" r:id="rId7"/>
    <p:sldId id="294" r:id="rId8"/>
    <p:sldId id="263" r:id="rId9"/>
    <p:sldId id="279" r:id="rId10"/>
    <p:sldId id="280" r:id="rId11"/>
    <p:sldId id="282" r:id="rId12"/>
    <p:sldId id="283" r:id="rId13"/>
    <p:sldId id="284" r:id="rId14"/>
    <p:sldId id="275" r:id="rId15"/>
    <p:sldId id="276" r:id="rId16"/>
    <p:sldId id="285" r:id="rId17"/>
    <p:sldId id="287" r:id="rId18"/>
    <p:sldId id="281" r:id="rId19"/>
    <p:sldId id="268" r:id="rId20"/>
    <p:sldId id="286" r:id="rId21"/>
    <p:sldId id="290" r:id="rId22"/>
    <p:sldId id="291" r:id="rId23"/>
    <p:sldId id="384" r:id="rId24"/>
    <p:sldId id="293" r:id="rId25"/>
    <p:sldId id="26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WeWgLud9akMCl94by+WhGAbux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esh Shanmugam" initials="DS" lastIdx="2" clrIdx="0">
    <p:extLst>
      <p:ext uri="{19B8F6BF-5375-455C-9EA6-DF929625EA0E}">
        <p15:presenceInfo xmlns:p15="http://schemas.microsoft.com/office/powerpoint/2012/main" userId="6d69f4110d151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D51"/>
    <a:srgbClr val="C9C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313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1370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459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3752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721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73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90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635000" y="1313302"/>
            <a:ext cx="8470900" cy="124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9C32F"/>
              </a:buClr>
              <a:buSzPts val="3200"/>
              <a:buFont typeface="Roboto"/>
              <a:buNone/>
              <a:defRPr sz="3200">
                <a:solidFill>
                  <a:srgbClr val="C9C32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635000" y="2858181"/>
            <a:ext cx="8470900" cy="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22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4361-BCDE-40F7-B249-6E2B6E60D811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86718-CDF3-4252-A886-1DB136E53A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1524" y="-25400"/>
            <a:ext cx="12188952" cy="662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D0F619-06C7-46B9-9489-F97D0EA4E587}"/>
              </a:ext>
            </a:extLst>
          </p:cNvPr>
          <p:cNvSpPr/>
          <p:nvPr userDrawn="1"/>
        </p:nvSpPr>
        <p:spPr>
          <a:xfrm>
            <a:off x="11353800" y="6019800"/>
            <a:ext cx="355600" cy="33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6AD21-D134-41C3-872E-B93303D471D9}"/>
              </a:ext>
            </a:extLst>
          </p:cNvPr>
          <p:cNvSpPr/>
          <p:nvPr userDrawn="1"/>
        </p:nvSpPr>
        <p:spPr>
          <a:xfrm>
            <a:off x="1714500" y="6356350"/>
            <a:ext cx="9448800" cy="50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4F604-252E-4605-8385-D8A1EE301B2F}"/>
              </a:ext>
            </a:extLst>
          </p:cNvPr>
          <p:cNvSpPr txBox="1"/>
          <p:nvPr userDrawn="1"/>
        </p:nvSpPr>
        <p:spPr>
          <a:xfrm>
            <a:off x="0" y="637540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solidFill>
                  <a:schemeClr val="bg1">
                    <a:lumMod val="75000"/>
                  </a:schemeClr>
                </a:solidFill>
              </a:rPr>
              <a:t>©COPYRIGHTS. ALL RIGHTS RESERVED.</a:t>
            </a:r>
            <a:r>
              <a:rPr lang="en-IN" sz="1100" spc="300" baseline="0" dirty="0">
                <a:solidFill>
                  <a:schemeClr val="bg1">
                    <a:lumMod val="75000"/>
                  </a:schemeClr>
                </a:solidFill>
              </a:rPr>
              <a:t>		  |  		ACHERON SOFTWARE CONSULTANCY PVT LTD.</a:t>
            </a:r>
            <a:endParaRPr lang="en-IN" sz="1100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2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52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21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4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074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9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4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79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848437" y="609612"/>
            <a:ext cx="8470900" cy="124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9C32F"/>
              </a:buClr>
              <a:buSzPts val="3200"/>
              <a:buFont typeface="Roboto"/>
              <a:buNone/>
            </a:pPr>
            <a:r>
              <a:rPr lang="en-IN" dirty="0">
                <a:solidFill>
                  <a:schemeClr val="tx2"/>
                </a:solidFill>
              </a:rPr>
              <a:t>DOCKER NOVEMBER MEETUP</a:t>
            </a:r>
            <a:endParaRPr dirty="0">
              <a:solidFill>
                <a:schemeClr val="tx2"/>
              </a:solidFill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0930B-26A7-4034-8A56-57A277AF12B2}"/>
              </a:ext>
            </a:extLst>
          </p:cNvPr>
          <p:cNvSpPr txBox="1"/>
          <p:nvPr/>
        </p:nvSpPr>
        <p:spPr>
          <a:xfrm>
            <a:off x="848437" y="197871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Docker Basics &amp; Dockerizing your Micro 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9966C-4C8A-47AB-BDE2-244819E353B3}"/>
              </a:ext>
            </a:extLst>
          </p:cNvPr>
          <p:cNvSpPr txBox="1"/>
          <p:nvPr/>
        </p:nvSpPr>
        <p:spPr>
          <a:xfrm>
            <a:off x="848437" y="2617815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By </a:t>
            </a:r>
          </a:p>
          <a:p>
            <a:r>
              <a:rPr lang="en-IN" sz="1800"/>
              <a:t>Dinesh S</a:t>
            </a:r>
            <a:endParaRPr lang="en-IN" sz="18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A4C2DE6-69D1-401E-9609-635E348F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2" y="3311672"/>
            <a:ext cx="2332378" cy="1992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91D0B-0738-46FD-8C5C-AE002D9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8BE7B3D6-87D2-4662-981A-7477CAF30119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 Docker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BD653-EF7E-4482-8730-6F6E65AB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3" y="576959"/>
            <a:ext cx="5317922" cy="55294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C5ADDF-7B40-4457-A1EA-7DD63D06C3AD}"/>
              </a:ext>
            </a:extLst>
          </p:cNvPr>
          <p:cNvSpPr/>
          <p:nvPr/>
        </p:nvSpPr>
        <p:spPr>
          <a:xfrm>
            <a:off x="7694578" y="1858226"/>
            <a:ext cx="3783519" cy="2781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3B71-9998-46F5-A16F-EC17F336ACBD}"/>
              </a:ext>
            </a:extLst>
          </p:cNvPr>
          <p:cNvSpPr txBox="1"/>
          <p:nvPr/>
        </p:nvSpPr>
        <p:spPr>
          <a:xfrm>
            <a:off x="8015320" y="2230119"/>
            <a:ext cx="314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Choose your base image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Install your dependencies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Copy your app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Expose your app connection port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Start your service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913486-6EE8-4B50-8D68-C1B99E43D530}"/>
              </a:ext>
            </a:extLst>
          </p:cNvPr>
          <p:cNvCxnSpPr>
            <a:cxnSpLocks/>
          </p:cNvCxnSpPr>
          <p:nvPr/>
        </p:nvCxnSpPr>
        <p:spPr>
          <a:xfrm>
            <a:off x="3725694" y="953311"/>
            <a:ext cx="4289626" cy="14804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3EB181-2B89-4C01-BECF-8B9C4626800D}"/>
              </a:ext>
            </a:extLst>
          </p:cNvPr>
          <p:cNvCxnSpPr>
            <a:cxnSpLocks/>
          </p:cNvCxnSpPr>
          <p:nvPr/>
        </p:nvCxnSpPr>
        <p:spPr>
          <a:xfrm>
            <a:off x="3725694" y="2575087"/>
            <a:ext cx="4289626" cy="26693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21B21ED-BA96-4F57-83BC-1A091F06F571}"/>
              </a:ext>
            </a:extLst>
          </p:cNvPr>
          <p:cNvCxnSpPr>
            <a:cxnSpLocks/>
          </p:cNvCxnSpPr>
          <p:nvPr/>
        </p:nvCxnSpPr>
        <p:spPr>
          <a:xfrm flipV="1">
            <a:off x="4572000" y="3245781"/>
            <a:ext cx="3451921" cy="117057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5F66101-149A-4278-878E-4D45B000030A}"/>
              </a:ext>
            </a:extLst>
          </p:cNvPr>
          <p:cNvCxnSpPr>
            <a:cxnSpLocks/>
          </p:cNvCxnSpPr>
          <p:nvPr/>
        </p:nvCxnSpPr>
        <p:spPr>
          <a:xfrm flipV="1">
            <a:off x="3988340" y="3722911"/>
            <a:ext cx="4026980" cy="1296561"/>
          </a:xfrm>
          <a:prstGeom prst="bentConnector3">
            <a:avLst>
              <a:gd name="adj1" fmla="val 731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904872-092E-4DF6-BF0C-4CF91B9011C1}"/>
              </a:ext>
            </a:extLst>
          </p:cNvPr>
          <p:cNvCxnSpPr>
            <a:cxnSpLocks/>
          </p:cNvCxnSpPr>
          <p:nvPr/>
        </p:nvCxnSpPr>
        <p:spPr>
          <a:xfrm flipV="1">
            <a:off x="4377447" y="4164129"/>
            <a:ext cx="3637873" cy="1519629"/>
          </a:xfrm>
          <a:prstGeom prst="bentConnector3">
            <a:avLst>
              <a:gd name="adj1" fmla="val 826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0FCD2-7CC5-4D36-A4F8-3E6BF6C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2D226150-781C-46C6-8C03-BBBAD942CE19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Docker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897C6-772B-48D7-ABC5-18BDAD014C52}"/>
              </a:ext>
            </a:extLst>
          </p:cNvPr>
          <p:cNvSpPr txBox="1"/>
          <p:nvPr/>
        </p:nvSpPr>
        <p:spPr>
          <a:xfrm>
            <a:off x="1625469" y="751344"/>
            <a:ext cx="92833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1800" dirty="0"/>
              <a:t>By Default docker creates its own network called </a:t>
            </a:r>
            <a:r>
              <a:rPr lang="en-IN" sz="1800" b="1" dirty="0"/>
              <a:t>docker0.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800" dirty="0"/>
              <a:t>Containers in the same Docker network can talk to each other by their names.</a:t>
            </a:r>
            <a:endParaRPr lang="en-IN" sz="2400" dirty="0"/>
          </a:p>
          <a:p>
            <a:endParaRPr lang="en-IN" sz="1800" dirty="0"/>
          </a:p>
          <a:p>
            <a:r>
              <a:rPr lang="en-IN" sz="1800" dirty="0"/>
              <a:t>Docker by Default provides 3 network drivers - 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Host Network </a:t>
            </a:r>
            <a:r>
              <a:rPr lang="en-IN" sz="1800" dirty="0"/>
              <a:t>– Uses the network of the Host machine.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Bridge Network </a:t>
            </a:r>
            <a:r>
              <a:rPr lang="en-IN" sz="1800" dirty="0"/>
              <a:t>– Creates an isolated network where the only a container inside the </a:t>
            </a:r>
          </a:p>
          <a:p>
            <a:r>
              <a:rPr lang="en-IN" sz="1800" dirty="0"/>
              <a:t>Created bridge network can talk with one another.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None</a:t>
            </a:r>
            <a:r>
              <a:rPr lang="en-IN" sz="1800" dirty="0"/>
              <a:t> – Disables the network on the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1800" dirty="0"/>
              <a:t>Others: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Overlay network </a:t>
            </a:r>
            <a:r>
              <a:rPr lang="en-IN" sz="1800" dirty="0"/>
              <a:t>– Distributed network between multiple docker daemons running on </a:t>
            </a:r>
          </a:p>
          <a:p>
            <a:r>
              <a:rPr lang="en-IN" sz="1800" dirty="0"/>
              <a:t>different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Macvlan</a:t>
            </a:r>
            <a:r>
              <a:rPr lang="en-IN" sz="1800" dirty="0"/>
              <a:t> – Assigns mac address to each and every containers making it look like </a:t>
            </a:r>
          </a:p>
          <a:p>
            <a:r>
              <a:rPr lang="en-IN" sz="1800" dirty="0"/>
              <a:t>a physical machine.</a:t>
            </a:r>
          </a:p>
        </p:txBody>
      </p:sp>
    </p:spTree>
    <p:extLst>
      <p:ext uri="{BB962C8B-B14F-4D97-AF65-F5344CB8AC3E}">
        <p14:creationId xmlns:p14="http://schemas.microsoft.com/office/powerpoint/2010/main" val="121496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04A24-0244-4A45-AE64-25B0BAF1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7F6381C2-89FE-48E2-84BB-552D3C0CB526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Volumes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61C09-1E3A-479E-98E0-53A5C29B84D0}"/>
              </a:ext>
            </a:extLst>
          </p:cNvPr>
          <p:cNvSpPr txBox="1"/>
          <p:nvPr/>
        </p:nvSpPr>
        <p:spPr>
          <a:xfrm>
            <a:off x="1663430" y="1371600"/>
            <a:ext cx="70134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Volumes help the containers to maintain persistent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is because by default docker containers are stateless.</a:t>
            </a:r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Two types of Volumes</a:t>
            </a:r>
          </a:p>
          <a:p>
            <a:endParaRPr lang="en-IN" sz="1800" dirty="0"/>
          </a:p>
          <a:p>
            <a:r>
              <a:rPr lang="en-IN" sz="1800" b="1" dirty="0"/>
              <a:t>Host volumes </a:t>
            </a:r>
            <a:r>
              <a:rPr lang="en-IN" sz="1800" dirty="0"/>
              <a:t>also know as Bind mounts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Uses the host machines storage location and directory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1800" b="1" dirty="0"/>
              <a:t>Docker volumes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1800" dirty="0"/>
              <a:t>Managed volumes by docker daemon. 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IN" sz="1800" dirty="0"/>
              <a:t>Acts like a separate volume space </a:t>
            </a:r>
          </a:p>
        </p:txBody>
      </p:sp>
    </p:spTree>
    <p:extLst>
      <p:ext uri="{BB962C8B-B14F-4D97-AF65-F5344CB8AC3E}">
        <p14:creationId xmlns:p14="http://schemas.microsoft.com/office/powerpoint/2010/main" val="10595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634FD-A432-425F-82B6-B69A43CB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FE1E6BE4-9F35-4F87-8CDD-511CD8A51AF2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Docker Volumes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DCE3B-6ED8-4763-B85F-DF7B623BE792}"/>
              </a:ext>
            </a:extLst>
          </p:cNvPr>
          <p:cNvSpPr txBox="1"/>
          <p:nvPr/>
        </p:nvSpPr>
        <p:spPr>
          <a:xfrm>
            <a:off x="1653703" y="911291"/>
            <a:ext cx="86805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Docker volumes are isolated storage volume created inside the docker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bind mounts are dependent on the directory structure of the host machine</a:t>
            </a:r>
            <a:r>
              <a:rPr lang="en-IN" sz="18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Volumes are completely managed by docker.</a:t>
            </a:r>
          </a:p>
          <a:p>
            <a:endParaRPr lang="en-IN" sz="1800" dirty="0"/>
          </a:p>
          <a:p>
            <a:r>
              <a:rPr lang="en-IN" sz="1800" b="1" dirty="0"/>
              <a:t>Benefits</a:t>
            </a:r>
          </a:p>
          <a:p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Works on both Linux &amp;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Volumes can be shared by different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Volumes can use external storage locations</a:t>
            </a:r>
          </a:p>
          <a:p>
            <a:endParaRPr lang="en-US" sz="1800" dirty="0"/>
          </a:p>
          <a:p>
            <a:r>
              <a:rPr lang="en-US" sz="1800" dirty="0"/>
              <a:t>Attaching an NFS to docker container</a:t>
            </a: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5E714-3443-4975-B7EF-AD23FAFE55C5}"/>
              </a:ext>
            </a:extLst>
          </p:cNvPr>
          <p:cNvSpPr txBox="1"/>
          <p:nvPr/>
        </p:nvSpPr>
        <p:spPr>
          <a:xfrm>
            <a:off x="4708187" y="4483892"/>
            <a:ext cx="7373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volume create --driver local   \</a:t>
            </a:r>
          </a:p>
          <a:p>
            <a:r>
              <a:rPr lang="en-US" dirty="0"/>
              <a:t>--opt type=</a:t>
            </a:r>
            <a:r>
              <a:rPr lang="en-US" dirty="0" err="1"/>
              <a:t>nfs</a:t>
            </a:r>
            <a:r>
              <a:rPr lang="en-US" dirty="0"/>
              <a:t>  \</a:t>
            </a:r>
          </a:p>
          <a:p>
            <a:r>
              <a:rPr lang="en-US" dirty="0"/>
              <a:t>--opt o=</a:t>
            </a:r>
            <a:r>
              <a:rPr lang="en-US" dirty="0" err="1"/>
              <a:t>addr</a:t>
            </a:r>
            <a:r>
              <a:rPr lang="en-US" dirty="0"/>
              <a:t>=192.168.1.1,rw \</a:t>
            </a:r>
          </a:p>
          <a:p>
            <a:r>
              <a:rPr lang="en-US" dirty="0"/>
              <a:t>--opt device=:/path/to/</a:t>
            </a:r>
            <a:r>
              <a:rPr lang="en-US" dirty="0" err="1"/>
              <a:t>dir</a:t>
            </a:r>
            <a:r>
              <a:rPr lang="en-US" dirty="0"/>
              <a:t> \</a:t>
            </a:r>
          </a:p>
          <a:p>
            <a:r>
              <a:rPr lang="en-US" dirty="0"/>
              <a:t> </a:t>
            </a:r>
            <a:r>
              <a:rPr lang="en-US" dirty="0" err="1"/>
              <a:t>mynfsvolume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3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9AB16A-4D5A-48BD-B9B9-5A22334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B3151E04-BD2A-4988-9D7E-DB16FB33C781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Where does Docker really help</a:t>
            </a:r>
          </a:p>
        </p:txBody>
      </p:sp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D5C20AD6-DE8D-4AD7-A99B-E88E00E2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739" y="2362331"/>
            <a:ext cx="1588851" cy="15888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C650FA-0D67-4BBA-BA33-82D8A61E6BF2}"/>
              </a:ext>
            </a:extLst>
          </p:cNvPr>
          <p:cNvSpPr/>
          <p:nvPr/>
        </p:nvSpPr>
        <p:spPr>
          <a:xfrm>
            <a:off x="4126491" y="376651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We followed the deployment document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4200A-5A93-4E59-85F1-2F3766B2C419}"/>
              </a:ext>
            </a:extLst>
          </p:cNvPr>
          <p:cNvSpPr/>
          <p:nvPr/>
        </p:nvSpPr>
        <p:spPr>
          <a:xfrm>
            <a:off x="1171836" y="21022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It works in my Environment</a:t>
            </a:r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85EC852E-8878-4778-AA82-A6C3000F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584" y="2324644"/>
            <a:ext cx="1588851" cy="15888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30A122-981D-4F75-AA28-B26F63C48A27}"/>
              </a:ext>
            </a:extLst>
          </p:cNvPr>
          <p:cNvSpPr/>
          <p:nvPr/>
        </p:nvSpPr>
        <p:spPr>
          <a:xfrm>
            <a:off x="2007001" y="4066425"/>
            <a:ext cx="1284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DEVELOPER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AEADC-75B7-4169-A75F-B1EC77C2130E}"/>
              </a:ext>
            </a:extLst>
          </p:cNvPr>
          <p:cNvSpPr/>
          <p:nvPr/>
        </p:nvSpPr>
        <p:spPr>
          <a:xfrm>
            <a:off x="9488833" y="3981959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QA</a:t>
            </a:r>
          </a:p>
        </p:txBody>
      </p:sp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87E23C51-B60D-47FF-9D49-04310618B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803" y="3951182"/>
            <a:ext cx="1588851" cy="15888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A37A73-FE5F-403C-A5CF-83C298F3EC68}"/>
              </a:ext>
            </a:extLst>
          </p:cNvPr>
          <p:cNvSpPr/>
          <p:nvPr/>
        </p:nvSpPr>
        <p:spPr>
          <a:xfrm>
            <a:off x="7945338" y="210229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It does not work in my environment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EB30CE-5903-4B4D-8E8C-19B3D66A841A}"/>
              </a:ext>
            </a:extLst>
          </p:cNvPr>
          <p:cNvSpPr/>
          <p:nvPr/>
        </p:nvSpPr>
        <p:spPr>
          <a:xfrm>
            <a:off x="5772743" y="5570810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IT 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B0BE8-6A05-4A28-8D94-B9308A3937A3}"/>
              </a:ext>
            </a:extLst>
          </p:cNvPr>
          <p:cNvSpPr/>
          <p:nvPr/>
        </p:nvSpPr>
        <p:spPr>
          <a:xfrm>
            <a:off x="6778900" y="5170701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Wait, I just found the problem, </a:t>
            </a:r>
          </a:p>
          <a:p>
            <a:r>
              <a:rPr lang="en-US" sz="1800" dirty="0">
                <a:sym typeface="Wingdings" panose="05000000000000000000" pitchFamily="2" charset="2"/>
              </a:rPr>
              <a:t>Dev has openjdk-10 and QA has openjdk-8</a:t>
            </a:r>
          </a:p>
        </p:txBody>
      </p:sp>
    </p:spTree>
    <p:extLst>
      <p:ext uri="{BB962C8B-B14F-4D97-AF65-F5344CB8AC3E}">
        <p14:creationId xmlns:p14="http://schemas.microsoft.com/office/powerpoint/2010/main" val="134937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6D5E1C04-0937-452D-9FF6-E7A61BCD2740}"/>
              </a:ext>
            </a:extLst>
          </p:cNvPr>
          <p:cNvSpPr/>
          <p:nvPr/>
        </p:nvSpPr>
        <p:spPr>
          <a:xfrm>
            <a:off x="1920601" y="3070421"/>
            <a:ext cx="2390398" cy="1369587"/>
          </a:xfrm>
          <a:prstGeom prst="flowChartDocumen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Application1</a:t>
            </a:r>
          </a:p>
        </p:txBody>
      </p:sp>
      <p:pic>
        <p:nvPicPr>
          <p:cNvPr id="1028" name="Picture 4" descr="Image result for nginx logo">
            <a:extLst>
              <a:ext uri="{FF2B5EF4-FFF2-40B4-BE49-F238E27FC236}">
                <a16:creationId xmlns:a16="http://schemas.microsoft.com/office/drawing/2014/main" id="{26C127A8-4706-499D-82FE-5EF30E23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41" y="4014187"/>
            <a:ext cx="758758" cy="2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">
            <a:extLst>
              <a:ext uri="{FF2B5EF4-FFF2-40B4-BE49-F238E27FC236}">
                <a16:creationId xmlns:a16="http://schemas.microsoft.com/office/drawing/2014/main" id="{B1BA2047-BA1E-4763-893A-8E791033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18" y="3218051"/>
            <a:ext cx="436132" cy="7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dap logo">
            <a:extLst>
              <a:ext uri="{FF2B5EF4-FFF2-40B4-BE49-F238E27FC236}">
                <a16:creationId xmlns:a16="http://schemas.microsoft.com/office/drawing/2014/main" id="{B178D59D-34FE-4609-A142-6211FEC1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0" y="3255338"/>
            <a:ext cx="573932" cy="5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F7CF1-4FEA-496D-A596-A64FE10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 dirty="0"/>
          </a:p>
        </p:txBody>
      </p:sp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194EC9C8-4453-49CE-AF12-D8FB1E54E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052" y="3331853"/>
            <a:ext cx="1588851" cy="1588851"/>
          </a:xfrm>
          <a:prstGeom prst="rect">
            <a:avLst/>
          </a:prstGeom>
        </p:spPr>
      </p:pic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94FDB6B4-6A55-4BF5-A900-76A87105A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4149" y="3331853"/>
            <a:ext cx="1588851" cy="158885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40046E62-782C-4A04-9B8A-35D5E18EE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1574" y="1450912"/>
            <a:ext cx="1588851" cy="1588851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D25BF7A-1C79-4FAB-B579-9FC73489E781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2765769" y="796048"/>
            <a:ext cx="1086515" cy="39850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8780F0-2DE9-4469-B0DE-603FB450B0BA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890425" y="2245338"/>
            <a:ext cx="3618150" cy="108651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0CFAC-71EE-490C-B70E-B89B1309386C}"/>
              </a:ext>
            </a:extLst>
          </p:cNvPr>
          <p:cNvSpPr/>
          <p:nvPr/>
        </p:nvSpPr>
        <p:spPr>
          <a:xfrm>
            <a:off x="674314" y="4920704"/>
            <a:ext cx="1284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DEVELOPER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A2426C-2A8F-4E9A-9FE6-5BB6E29E13C5}"/>
              </a:ext>
            </a:extLst>
          </p:cNvPr>
          <p:cNvSpPr/>
          <p:nvPr/>
        </p:nvSpPr>
        <p:spPr>
          <a:xfrm>
            <a:off x="10061977" y="4920703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TESTER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2B77B-8BEC-43AA-8A88-1E1B0EAD6007}"/>
              </a:ext>
            </a:extLst>
          </p:cNvPr>
          <p:cNvSpPr/>
          <p:nvPr/>
        </p:nvSpPr>
        <p:spPr>
          <a:xfrm>
            <a:off x="5709514" y="3024076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IT OPS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7C3831-CFEA-4850-8477-60E0BF6A4842}"/>
              </a:ext>
            </a:extLst>
          </p:cNvPr>
          <p:cNvSpPr/>
          <p:nvPr/>
        </p:nvSpPr>
        <p:spPr>
          <a:xfrm>
            <a:off x="8648203" y="427867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It Works!!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430A20-1730-4789-89BB-56249CA062FE}"/>
              </a:ext>
            </a:extLst>
          </p:cNvPr>
          <p:cNvSpPr/>
          <p:nvPr/>
        </p:nvSpPr>
        <p:spPr>
          <a:xfrm>
            <a:off x="4188850" y="1192141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ym typeface="Wingdings" panose="05000000000000000000" pitchFamily="2" charset="2"/>
              </a:rPr>
              <a:t>Build &amp; Deploys docker image to QA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89C7A7-1376-4A26-B7FB-14EA02485A94}"/>
              </a:ext>
            </a:extLst>
          </p:cNvPr>
          <p:cNvSpPr/>
          <p:nvPr/>
        </p:nvSpPr>
        <p:spPr>
          <a:xfrm>
            <a:off x="1920600" y="4428260"/>
            <a:ext cx="2390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ym typeface="Wingdings" panose="05000000000000000000" pitchFamily="2" charset="2"/>
              </a:rPr>
              <a:t>Provides the app with</a:t>
            </a:r>
          </a:p>
          <a:p>
            <a:r>
              <a:rPr lang="en-US" sz="1800" dirty="0">
                <a:sym typeface="Wingdings" panose="05000000000000000000" pitchFamily="2" charset="2"/>
              </a:rPr>
              <a:t>Bins/dependencies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As a Docker file</a:t>
            </a:r>
          </a:p>
        </p:txBody>
      </p:sp>
      <p:sp>
        <p:nvSpPr>
          <p:cNvPr id="30" name="Google Shape;106;p1">
            <a:extLst>
              <a:ext uri="{FF2B5EF4-FFF2-40B4-BE49-F238E27FC236}">
                <a16:creationId xmlns:a16="http://schemas.microsoft.com/office/drawing/2014/main" id="{E3DB1A22-7C41-47FB-9140-7075D16AE5B5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Deployment made easy</a:t>
            </a:r>
          </a:p>
        </p:txBody>
      </p:sp>
    </p:spTree>
    <p:extLst>
      <p:ext uri="{BB962C8B-B14F-4D97-AF65-F5344CB8AC3E}">
        <p14:creationId xmlns:p14="http://schemas.microsoft.com/office/powerpoint/2010/main" val="406971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789D4-1784-4885-8D45-8A08E462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7533C863-A250-486F-8299-7F741250DAB6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Efficient use of 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C100B-3F2B-4ECD-961A-E12DDAF205BD}"/>
              </a:ext>
            </a:extLst>
          </p:cNvPr>
          <p:cNvSpPr/>
          <p:nvPr/>
        </p:nvSpPr>
        <p:spPr>
          <a:xfrm>
            <a:off x="7554783" y="1733345"/>
            <a:ext cx="2607012" cy="2550578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0F15A83-5D55-47E9-939A-CB960F1A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44" y="2581572"/>
            <a:ext cx="633188" cy="876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80838-21A9-40A0-8837-9F6997F7E9D8}"/>
              </a:ext>
            </a:extLst>
          </p:cNvPr>
          <p:cNvSpPr txBox="1"/>
          <p:nvPr/>
        </p:nvSpPr>
        <p:spPr>
          <a:xfrm>
            <a:off x="6936281" y="4465232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Single Build machine for Jenkins Environment</a:t>
            </a:r>
          </a:p>
        </p:txBody>
      </p:sp>
      <p:pic>
        <p:nvPicPr>
          <p:cNvPr id="8" name="Picture 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FD53624-A10D-475D-A8B1-F804D818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35" y="2738179"/>
            <a:ext cx="290756" cy="402343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9A8FD89-0192-444C-B307-BE7707E9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94" y="3429000"/>
            <a:ext cx="290756" cy="402343"/>
          </a:xfrm>
          <a:prstGeom prst="rect">
            <a:avLst/>
          </a:prstGeom>
        </p:spPr>
      </p:pic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B4B01A5-8F6B-4932-9B17-62BA1EE9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191" y="2770688"/>
            <a:ext cx="290756" cy="402343"/>
          </a:xfrm>
          <a:prstGeom prst="rect">
            <a:avLst/>
          </a:prstGeom>
        </p:spPr>
      </p:pic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9764E37-C0A6-4DDF-B9C0-C93C70B4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42" y="2066816"/>
            <a:ext cx="290756" cy="40234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F5C1D10-9BF0-43DC-A670-82BA83955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210"/>
          <a:stretch/>
        </p:blipFill>
        <p:spPr>
          <a:xfrm>
            <a:off x="6936281" y="1313337"/>
            <a:ext cx="1431021" cy="791947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766805-95E0-4D30-9A91-36F6D27E325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348332" y="3008634"/>
            <a:ext cx="5206451" cy="11036"/>
          </a:xfrm>
          <a:prstGeom prst="bentConnector3">
            <a:avLst>
              <a:gd name="adj1" fmla="val -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A4EC31-037E-4E4F-A7D6-4E3730401042}"/>
              </a:ext>
            </a:extLst>
          </p:cNvPr>
          <p:cNvSpPr txBox="1"/>
          <p:nvPr/>
        </p:nvSpPr>
        <p:spPr>
          <a:xfrm>
            <a:off x="2663816" y="3142941"/>
            <a:ext cx="442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Jenkins Slaves on the Fly for Building projects</a:t>
            </a:r>
          </a:p>
        </p:txBody>
      </p:sp>
      <p:pic>
        <p:nvPicPr>
          <p:cNvPr id="23" name="Picture 2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D9C5433-8595-4926-BE38-2930714C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947" y="3593252"/>
            <a:ext cx="290756" cy="402343"/>
          </a:xfrm>
          <a:prstGeom prst="rect">
            <a:avLst/>
          </a:prstGeom>
        </p:spPr>
      </p:pic>
      <p:pic>
        <p:nvPicPr>
          <p:cNvPr id="24" name="Picture 2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16E5818-21CF-4901-8669-C92FA8F3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828" y="1948126"/>
            <a:ext cx="290756" cy="402343"/>
          </a:xfrm>
          <a:prstGeom prst="rect">
            <a:avLst/>
          </a:prstGeom>
        </p:spPr>
      </p:pic>
      <p:pic>
        <p:nvPicPr>
          <p:cNvPr id="25" name="Picture 2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A665E91-DC16-4748-87A9-06CA4214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58" y="2939350"/>
            <a:ext cx="290756" cy="4023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AA9A98-40B0-43BE-8700-17EA191A3EAA}"/>
              </a:ext>
            </a:extLst>
          </p:cNvPr>
          <p:cNvSpPr txBox="1"/>
          <p:nvPr/>
        </p:nvSpPr>
        <p:spPr>
          <a:xfrm>
            <a:off x="1715144" y="4161641"/>
            <a:ext cx="41665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Nodejs slave Template for Node builds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OpenJDK slave template for Spring builds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custom templates</a:t>
            </a:r>
          </a:p>
        </p:txBody>
      </p:sp>
    </p:spTree>
    <p:extLst>
      <p:ext uri="{BB962C8B-B14F-4D97-AF65-F5344CB8AC3E}">
        <p14:creationId xmlns:p14="http://schemas.microsoft.com/office/powerpoint/2010/main" val="104180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17993-3464-4C72-A0CA-2FF599C6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6697B1AB-223B-4C9A-87C3-41A7DAF38032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endParaRPr lang="en-IN" sz="3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8DDF54D5-3015-4408-8EB5-EC500E8D3616}"/>
              </a:ext>
            </a:extLst>
          </p:cNvPr>
          <p:cNvSpPr txBox="1">
            <a:spLocks/>
          </p:cNvSpPr>
          <p:nvPr/>
        </p:nvSpPr>
        <p:spPr>
          <a:xfrm>
            <a:off x="5310544" y="4095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Other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13B9-FDEB-4817-85B0-31533A961D98}"/>
              </a:ext>
            </a:extLst>
          </p:cNvPr>
          <p:cNvSpPr txBox="1"/>
          <p:nvPr/>
        </p:nvSpPr>
        <p:spPr>
          <a:xfrm>
            <a:off x="1552584" y="2142109"/>
            <a:ext cx="92352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Faster Build cycles and deployments which </a:t>
            </a:r>
            <a:r>
              <a:rPr lang="en-IN" sz="2000" b="1" dirty="0"/>
              <a:t>reduces Mean time to Release</a:t>
            </a:r>
            <a:r>
              <a:rPr lang="en-IN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Faster Rollbacks in case of issues which </a:t>
            </a:r>
            <a:r>
              <a:rPr lang="en-IN" sz="2000" b="1" dirty="0"/>
              <a:t>reduces</a:t>
            </a:r>
            <a:r>
              <a:rPr lang="en-IN" sz="2000" dirty="0"/>
              <a:t> </a:t>
            </a:r>
            <a:r>
              <a:rPr lang="en-IN" sz="2000" b="1" dirty="0"/>
              <a:t>Mean time to Recover</a:t>
            </a:r>
            <a:r>
              <a:rPr lang="en-IN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8" name="Graphic 7" descr="Statistics RTL">
            <a:extLst>
              <a:ext uri="{FF2B5EF4-FFF2-40B4-BE49-F238E27FC236}">
                <a16:creationId xmlns:a16="http://schemas.microsoft.com/office/drawing/2014/main" id="{98659AF6-711B-476C-8CCE-DA5C096F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9716" y="3429000"/>
            <a:ext cx="1879679" cy="18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FD7A1-271E-4466-BDA4-408AA5B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AB6FA765-3244-449C-8E49-90511F87880A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Lets start the hands on</a:t>
            </a:r>
          </a:p>
        </p:txBody>
      </p:sp>
      <p:pic>
        <p:nvPicPr>
          <p:cNvPr id="3076" name="Picture 4" descr="Image result for let's code meme">
            <a:extLst>
              <a:ext uri="{FF2B5EF4-FFF2-40B4-BE49-F238E27FC236}">
                <a16:creationId xmlns:a16="http://schemas.microsoft.com/office/drawing/2014/main" id="{45118F91-0B41-48F2-B99C-437757C88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17" y="1653155"/>
            <a:ext cx="3193165" cy="319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1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917B5-795E-4AB6-9019-D471713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D114F195-E991-4564-95E3-B4530959712B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What are Microservices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2418D4-A0DD-4848-9596-13EF8CF4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57" y="2019936"/>
            <a:ext cx="8943783" cy="40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0554F-DF39-42E1-A380-735F8A97C155}"/>
              </a:ext>
            </a:extLst>
          </p:cNvPr>
          <p:cNvSpPr/>
          <p:nvPr/>
        </p:nvSpPr>
        <p:spPr>
          <a:xfrm>
            <a:off x="2080260" y="632453"/>
            <a:ext cx="8900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A4A4A"/>
                </a:solidFill>
                <a:latin typeface="Open Sans"/>
              </a:rPr>
              <a:t>Microservice is a Development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A4A4A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A4A4A"/>
                </a:solidFill>
                <a:latin typeface="Open Sans"/>
              </a:rPr>
              <a:t>In Microservice Architecture, each service is </a:t>
            </a:r>
            <a:r>
              <a:rPr lang="en-US" sz="1800" b="1" dirty="0">
                <a:solidFill>
                  <a:srgbClr val="4A4A4A"/>
                </a:solidFill>
                <a:latin typeface="Open Sans"/>
              </a:rPr>
              <a:t>self-contained</a:t>
            </a:r>
            <a:r>
              <a:rPr lang="en-US" sz="1800" dirty="0">
                <a:solidFill>
                  <a:srgbClr val="4A4A4A"/>
                </a:solidFill>
                <a:latin typeface="Open Sans"/>
              </a:rPr>
              <a:t> and implements a </a:t>
            </a:r>
            <a:r>
              <a:rPr lang="en-US" sz="1800" b="1" dirty="0">
                <a:solidFill>
                  <a:srgbClr val="4A4A4A"/>
                </a:solidFill>
                <a:latin typeface="Open Sans"/>
              </a:rPr>
              <a:t>single business capability.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67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E5B5F-F6D7-48F6-A727-BF296CA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EBFB0072-1B04-4ABE-869C-88069D48E36F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endParaRPr lang="en-IN"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3C9AD547-19AD-4116-9C73-A9293C34A48A}"/>
              </a:ext>
            </a:extLst>
          </p:cNvPr>
          <p:cNvSpPr txBox="1">
            <a:spLocks/>
          </p:cNvSpPr>
          <p:nvPr/>
        </p:nvSpPr>
        <p:spPr>
          <a:xfrm>
            <a:off x="5310544" y="4095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endParaRPr lang="en-IN"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CAD8E9A4-57C6-4464-AEF0-88E99DBDD9C0}"/>
              </a:ext>
            </a:extLst>
          </p:cNvPr>
          <p:cNvSpPr txBox="1">
            <a:spLocks/>
          </p:cNvSpPr>
          <p:nvPr/>
        </p:nvSpPr>
        <p:spPr>
          <a:xfrm>
            <a:off x="4913334" y="192121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What You Can Expect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7E8BD-1AED-4F37-878C-606FA9A6F137}"/>
              </a:ext>
            </a:extLst>
          </p:cNvPr>
          <p:cNvSpPr txBox="1"/>
          <p:nvPr/>
        </p:nvSpPr>
        <p:spPr>
          <a:xfrm>
            <a:off x="2051874" y="409529"/>
            <a:ext cx="606014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How containers gets isolated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What &amp; How -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Brush up with Basic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Microservices + Docker – a match made in Heaven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Hands – on: Dockerize apps and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Networking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Get Goodies and post phots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09EB34A-21FC-4061-AD7C-881A6795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771" y="1990086"/>
            <a:ext cx="2332378" cy="1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16FBB-040B-457B-80BF-658A8005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53559-6C1F-4312-9906-B41370A5D085}"/>
              </a:ext>
            </a:extLst>
          </p:cNvPr>
          <p:cNvSpPr/>
          <p:nvPr/>
        </p:nvSpPr>
        <p:spPr>
          <a:xfrm>
            <a:off x="1086636" y="1726899"/>
            <a:ext cx="1078532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/>
              </a:rPr>
              <a:t>What will happen if you create a dozen microservices for your app?.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Poppi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And what if you decide to build several microservices with different technology stacks?.</a:t>
            </a:r>
          </a:p>
          <a:p>
            <a:pPr lvl="1" algn="just"/>
            <a:r>
              <a:rPr lang="en-US" sz="2000" dirty="0"/>
              <a:t>       E.g.  Spring boot, Django, Angular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Your team will soon be in trouble as Operations have to manage even more environments </a:t>
            </a:r>
          </a:p>
          <a:p>
            <a:pPr algn="just"/>
            <a:r>
              <a:rPr lang="en-US" sz="2000" dirty="0"/>
              <a:t>      than they would with a traditional monolithic application.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  </a:t>
            </a:r>
          </a:p>
        </p:txBody>
      </p:sp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2681B5A9-D229-4A7F-BAE3-4F91A0CDE5E8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But the Problem is….</a:t>
            </a:r>
          </a:p>
        </p:txBody>
      </p:sp>
    </p:spTree>
    <p:extLst>
      <p:ext uri="{BB962C8B-B14F-4D97-AF65-F5344CB8AC3E}">
        <p14:creationId xmlns:p14="http://schemas.microsoft.com/office/powerpoint/2010/main" val="398100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089A02-9709-4D42-9ADA-1794966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583BBD-1A6B-4A34-B316-3A7B4EF9DA67}"/>
              </a:ext>
            </a:extLst>
          </p:cNvPr>
          <p:cNvSpPr/>
          <p:nvPr/>
        </p:nvSpPr>
        <p:spPr>
          <a:xfrm>
            <a:off x="1933441" y="4178341"/>
            <a:ext cx="1046479" cy="11225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F247162-D135-4EF6-B37E-15F1BB234820}"/>
              </a:ext>
            </a:extLst>
          </p:cNvPr>
          <p:cNvSpPr/>
          <p:nvPr/>
        </p:nvSpPr>
        <p:spPr>
          <a:xfrm>
            <a:off x="2254699" y="4511562"/>
            <a:ext cx="403964" cy="405894"/>
          </a:xfrm>
          <a:prstGeom prst="cub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9FD1D1-9059-4C2A-BF07-9FF16B90AD6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979920" y="4739640"/>
            <a:ext cx="1165360" cy="44241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1DCAB-A4EC-4166-B601-5CCD6565ED89}"/>
              </a:ext>
            </a:extLst>
          </p:cNvPr>
          <p:cNvCxnSpPr>
            <a:cxnSpLocks/>
          </p:cNvCxnSpPr>
          <p:nvPr/>
        </p:nvCxnSpPr>
        <p:spPr>
          <a:xfrm flipV="1">
            <a:off x="5283199" y="4638998"/>
            <a:ext cx="1160911" cy="54305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D1CF66-DE2F-45F8-8838-B4325ED14A15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7671709" y="4632300"/>
            <a:ext cx="879214" cy="5649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12F8EE6-978F-4F98-8B94-0735DC0E3774}"/>
              </a:ext>
            </a:extLst>
          </p:cNvPr>
          <p:cNvSpPr/>
          <p:nvPr/>
        </p:nvSpPr>
        <p:spPr>
          <a:xfrm>
            <a:off x="6386933" y="131115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IN" sz="2000" dirty="0"/>
          </a:p>
        </p:txBody>
      </p:sp>
      <p:sp>
        <p:nvSpPr>
          <p:cNvPr id="33" name="Google Shape;106;p1">
            <a:extLst>
              <a:ext uri="{FF2B5EF4-FFF2-40B4-BE49-F238E27FC236}">
                <a16:creationId xmlns:a16="http://schemas.microsoft.com/office/drawing/2014/main" id="{5BF30AA6-8710-421F-96EF-7B2B3DA3CFE1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endParaRPr lang="en-IN" sz="3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FFF49B-291C-4475-A089-47AFF60502B2}"/>
              </a:ext>
            </a:extLst>
          </p:cNvPr>
          <p:cNvSpPr txBox="1"/>
          <p:nvPr/>
        </p:nvSpPr>
        <p:spPr>
          <a:xfrm>
            <a:off x="2155155" y="557692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C80A14-18DE-4AA3-A0A0-D14AD59E7B08}"/>
              </a:ext>
            </a:extLst>
          </p:cNvPr>
          <p:cNvSpPr txBox="1"/>
          <p:nvPr/>
        </p:nvSpPr>
        <p:spPr>
          <a:xfrm>
            <a:off x="4498214" y="533257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CB3198-4148-40B9-A2BE-43A93AA16C14}"/>
              </a:ext>
            </a:extLst>
          </p:cNvPr>
          <p:cNvSpPr txBox="1"/>
          <p:nvPr/>
        </p:nvSpPr>
        <p:spPr>
          <a:xfrm>
            <a:off x="4397611" y="592093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B94C4-BE39-47DB-A7B9-0A511BD23801}"/>
              </a:ext>
            </a:extLst>
          </p:cNvPr>
          <p:cNvSpPr txBox="1"/>
          <p:nvPr/>
        </p:nvSpPr>
        <p:spPr>
          <a:xfrm>
            <a:off x="8871681" y="589456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53B6F9-4720-4E2B-BBAA-0A1A2039720A}"/>
              </a:ext>
            </a:extLst>
          </p:cNvPr>
          <p:cNvSpPr/>
          <p:nvPr/>
        </p:nvSpPr>
        <p:spPr>
          <a:xfrm>
            <a:off x="4175897" y="4771971"/>
            <a:ext cx="1046479" cy="11225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8AA9DE9E-D01B-42FB-A3E3-ECE7CFF2F890}"/>
              </a:ext>
            </a:extLst>
          </p:cNvPr>
          <p:cNvSpPr/>
          <p:nvPr/>
        </p:nvSpPr>
        <p:spPr>
          <a:xfrm>
            <a:off x="4497154" y="5143506"/>
            <a:ext cx="403964" cy="405894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085C10-E9CB-4CE8-930A-9F37434126E9}"/>
              </a:ext>
            </a:extLst>
          </p:cNvPr>
          <p:cNvSpPr/>
          <p:nvPr/>
        </p:nvSpPr>
        <p:spPr>
          <a:xfrm>
            <a:off x="6427143" y="4033250"/>
            <a:ext cx="1244566" cy="11980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C102E75-4AB0-427D-A63E-59B8BADFA8D1}"/>
              </a:ext>
            </a:extLst>
          </p:cNvPr>
          <p:cNvSpPr/>
          <p:nvPr/>
        </p:nvSpPr>
        <p:spPr>
          <a:xfrm>
            <a:off x="8550923" y="4598181"/>
            <a:ext cx="1244566" cy="11980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1D59EB62-F27D-4D5D-BCA7-70F51B120716}"/>
              </a:ext>
            </a:extLst>
          </p:cNvPr>
          <p:cNvSpPr/>
          <p:nvPr/>
        </p:nvSpPr>
        <p:spPr>
          <a:xfrm>
            <a:off x="6838053" y="4366077"/>
            <a:ext cx="417951" cy="405894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ED1BC8C6-4BC7-4A5A-919E-934D0E5B3303}"/>
              </a:ext>
            </a:extLst>
          </p:cNvPr>
          <p:cNvSpPr/>
          <p:nvPr/>
        </p:nvSpPr>
        <p:spPr>
          <a:xfrm>
            <a:off x="9014298" y="5027363"/>
            <a:ext cx="417951" cy="405894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ACF583-54DB-471D-8DE7-561A92D406DC}"/>
              </a:ext>
            </a:extLst>
          </p:cNvPr>
          <p:cNvSpPr/>
          <p:nvPr/>
        </p:nvSpPr>
        <p:spPr>
          <a:xfrm>
            <a:off x="1553313" y="957251"/>
            <a:ext cx="9382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/>
              </a:rPr>
              <a:t>Packaging each of your application as Docker containers would make things easier in terms of Deployment,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/>
              </a:rPr>
              <a:t>Each App microservice must have a separate Dockerfile with specific instructions for each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/>
              </a:rPr>
              <a:t>Micro service development helps you to find loop-holes in your applications is easily and provides isolation of business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/>
              </a:rPr>
              <a:t>On the same hand Containerizing your micro service helps you in releasing your fixes and features of your Business apps with ease</a:t>
            </a:r>
          </a:p>
          <a:p>
            <a:endParaRPr lang="en-US" sz="1800" dirty="0">
              <a:latin typeface="Poppins"/>
            </a:endParaRPr>
          </a:p>
          <a:p>
            <a:endParaRPr lang="en-IN" sz="1800" dirty="0"/>
          </a:p>
        </p:txBody>
      </p:sp>
      <p:sp>
        <p:nvSpPr>
          <p:cNvPr id="55" name="Google Shape;106;p1">
            <a:extLst>
              <a:ext uri="{FF2B5EF4-FFF2-40B4-BE49-F238E27FC236}">
                <a16:creationId xmlns:a16="http://schemas.microsoft.com/office/drawing/2014/main" id="{FF90857A-C44D-4AD6-BDAF-7F0C5E57D03E}"/>
              </a:ext>
            </a:extLst>
          </p:cNvPr>
          <p:cNvSpPr txBox="1">
            <a:spLocks/>
          </p:cNvSpPr>
          <p:nvPr/>
        </p:nvSpPr>
        <p:spPr>
          <a:xfrm>
            <a:off x="5322199" y="163520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How Containers can help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448AB5-4DFA-4DC9-97A1-CF5A461A51A5}"/>
              </a:ext>
            </a:extLst>
          </p:cNvPr>
          <p:cNvSpPr txBox="1"/>
          <p:nvPr/>
        </p:nvSpPr>
        <p:spPr>
          <a:xfrm>
            <a:off x="6838053" y="525639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App3</a:t>
            </a:r>
          </a:p>
        </p:txBody>
      </p:sp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16DE9C17-79CA-443D-8B4D-1F253D4E5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10"/>
          <a:stretch/>
        </p:blipFill>
        <p:spPr>
          <a:xfrm>
            <a:off x="1445363" y="4023299"/>
            <a:ext cx="1038792" cy="574882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BF64C9DA-9892-44AD-9109-6B96439AD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10"/>
          <a:stretch/>
        </p:blipFill>
        <p:spPr>
          <a:xfrm>
            <a:off x="3914326" y="4571927"/>
            <a:ext cx="1038792" cy="574882"/>
          </a:xfrm>
          <a:prstGeom prst="rect">
            <a:avLst/>
          </a:prstGeom>
        </p:spPr>
      </p:pic>
      <p:pic>
        <p:nvPicPr>
          <p:cNvPr id="59" name="Picture 58" descr="A close up of a sign&#10;&#10;Description automatically generated">
            <a:extLst>
              <a:ext uri="{FF2B5EF4-FFF2-40B4-BE49-F238E27FC236}">
                <a16:creationId xmlns:a16="http://schemas.microsoft.com/office/drawing/2014/main" id="{EA2D6352-68F5-4C7C-8F6A-D16717817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10"/>
          <a:stretch/>
        </p:blipFill>
        <p:spPr>
          <a:xfrm>
            <a:off x="5963110" y="3933648"/>
            <a:ext cx="1038792" cy="574882"/>
          </a:xfrm>
          <a:prstGeom prst="rect">
            <a:avLst/>
          </a:prstGeom>
        </p:spPr>
      </p:pic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AB99777E-41B2-4EE1-8765-C3A15C040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10"/>
          <a:stretch/>
        </p:blipFill>
        <p:spPr>
          <a:xfrm>
            <a:off x="8284431" y="4452199"/>
            <a:ext cx="1038792" cy="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1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826EC-8D77-4F6B-B47B-512EEC5F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7C537882-FC53-418E-BC9A-B866510959EA}"/>
              </a:ext>
            </a:extLst>
          </p:cNvPr>
          <p:cNvSpPr txBox="1">
            <a:spLocks/>
          </p:cNvSpPr>
          <p:nvPr/>
        </p:nvSpPr>
        <p:spPr>
          <a:xfrm>
            <a:off x="5322199" y="397200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Container Management system</a:t>
            </a:r>
          </a:p>
        </p:txBody>
      </p:sp>
      <p:pic>
        <p:nvPicPr>
          <p:cNvPr id="15366" name="Picture 6" descr="Image result for docker swarm logo">
            <a:extLst>
              <a:ext uri="{FF2B5EF4-FFF2-40B4-BE49-F238E27FC236}">
                <a16:creationId xmlns:a16="http://schemas.microsoft.com/office/drawing/2014/main" id="{7331157D-F4D0-413E-9EB4-317EC137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2" y="3877833"/>
            <a:ext cx="2078174" cy="17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Image result for kubernetes logo">
            <a:extLst>
              <a:ext uri="{FF2B5EF4-FFF2-40B4-BE49-F238E27FC236}">
                <a16:creationId xmlns:a16="http://schemas.microsoft.com/office/drawing/2014/main" id="{2CECB9D0-F01E-4C44-A66E-119F5375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63" y="4022519"/>
            <a:ext cx="1296987" cy="125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F93872A8-9C2D-4F89-A705-BA299B68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24" y="1209654"/>
            <a:ext cx="2083066" cy="12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Image result for openshift logo">
            <a:extLst>
              <a:ext uri="{FF2B5EF4-FFF2-40B4-BE49-F238E27FC236}">
                <a16:creationId xmlns:a16="http://schemas.microsoft.com/office/drawing/2014/main" id="{4DB1E9BD-EF9B-4A4B-9330-F9F7BE51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719" y="3701194"/>
            <a:ext cx="3005282" cy="16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Image result for amazon kubernetes service logo">
            <a:extLst>
              <a:ext uri="{FF2B5EF4-FFF2-40B4-BE49-F238E27FC236}">
                <a16:creationId xmlns:a16="http://schemas.microsoft.com/office/drawing/2014/main" id="{A2B0762C-9210-4047-8124-01869B0C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7" y="1173835"/>
            <a:ext cx="2078174" cy="180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>
            <a:extLst>
              <a:ext uri="{FF2B5EF4-FFF2-40B4-BE49-F238E27FC236}">
                <a16:creationId xmlns:a16="http://schemas.microsoft.com/office/drawing/2014/main" id="{AB777D13-5C34-46AE-B2CC-1A82A909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719" y="1045536"/>
            <a:ext cx="2407286" cy="153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A599D791-2618-4CC0-9741-2B3C9327B9EF}"/>
              </a:ext>
            </a:extLst>
          </p:cNvPr>
          <p:cNvSpPr txBox="1">
            <a:spLocks/>
          </p:cNvSpPr>
          <p:nvPr/>
        </p:nvSpPr>
        <p:spPr>
          <a:xfrm>
            <a:off x="-3988693" y="5389530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Docker Swarm</a:t>
            </a:r>
          </a:p>
        </p:txBody>
      </p:sp>
      <p:sp>
        <p:nvSpPr>
          <p:cNvPr id="11" name="Google Shape;106;p1">
            <a:extLst>
              <a:ext uri="{FF2B5EF4-FFF2-40B4-BE49-F238E27FC236}">
                <a16:creationId xmlns:a16="http://schemas.microsoft.com/office/drawing/2014/main" id="{FBE13C6C-B8DF-4557-A260-750A6987343C}"/>
              </a:ext>
            </a:extLst>
          </p:cNvPr>
          <p:cNvSpPr txBox="1">
            <a:spLocks/>
          </p:cNvSpPr>
          <p:nvPr/>
        </p:nvSpPr>
        <p:spPr>
          <a:xfrm>
            <a:off x="-1089512" y="5280826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89959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8D529-C2DD-4C36-BC30-3337C538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2997E1F7-46B1-4095-816D-2E9AFF2D3A88}"/>
              </a:ext>
            </a:extLst>
          </p:cNvPr>
          <p:cNvSpPr txBox="1">
            <a:spLocks/>
          </p:cNvSpPr>
          <p:nvPr/>
        </p:nvSpPr>
        <p:spPr>
          <a:xfrm>
            <a:off x="8966643" y="-2014675"/>
            <a:ext cx="1641293" cy="24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Other Impressive tools for Kubernetes deployments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D3AA0-BC5E-4716-8E39-FD324CD4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9" y="1698041"/>
            <a:ext cx="1862418" cy="119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kaffold logo">
            <a:extLst>
              <a:ext uri="{FF2B5EF4-FFF2-40B4-BE49-F238E27FC236}">
                <a16:creationId xmlns:a16="http://schemas.microsoft.com/office/drawing/2014/main" id="{17275711-2F40-47DC-A26D-305D2D25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44" y="3877236"/>
            <a:ext cx="2617787" cy="11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enkins x logo">
            <a:extLst>
              <a:ext uri="{FF2B5EF4-FFF2-40B4-BE49-F238E27FC236}">
                <a16:creationId xmlns:a16="http://schemas.microsoft.com/office/drawing/2014/main" id="{9C496DB4-67F3-40CF-A4C8-3C25B7D9B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53" y="2419973"/>
            <a:ext cx="2499545" cy="128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lm charts logo">
            <a:extLst>
              <a:ext uri="{FF2B5EF4-FFF2-40B4-BE49-F238E27FC236}">
                <a16:creationId xmlns:a16="http://schemas.microsoft.com/office/drawing/2014/main" id="{70106E70-321B-4C68-94C8-E43118A6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67" y="1255280"/>
            <a:ext cx="1999129" cy="19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06;p1">
            <a:extLst>
              <a:ext uri="{FF2B5EF4-FFF2-40B4-BE49-F238E27FC236}">
                <a16:creationId xmlns:a16="http://schemas.microsoft.com/office/drawing/2014/main" id="{44D14B24-490D-43DA-AE4E-5E68E2FB60EA}"/>
              </a:ext>
            </a:extLst>
          </p:cNvPr>
          <p:cNvSpPr txBox="1">
            <a:spLocks/>
          </p:cNvSpPr>
          <p:nvPr/>
        </p:nvSpPr>
        <p:spPr>
          <a:xfrm>
            <a:off x="4619531" y="178433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Other Interesting tools</a:t>
            </a:r>
          </a:p>
        </p:txBody>
      </p:sp>
      <p:pic>
        <p:nvPicPr>
          <p:cNvPr id="1034" name="Picture 10" descr="Image result for spinnaker logo">
            <a:extLst>
              <a:ext uri="{FF2B5EF4-FFF2-40B4-BE49-F238E27FC236}">
                <a16:creationId xmlns:a16="http://schemas.microsoft.com/office/drawing/2014/main" id="{98EDE7B2-D65D-4651-9D2F-404CD061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49589"/>
            <a:ext cx="1218826" cy="14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0F0DF7-3779-45F4-B25F-997C5A98808D}"/>
              </a:ext>
            </a:extLst>
          </p:cNvPr>
          <p:cNvCxnSpPr>
            <a:cxnSpLocks/>
          </p:cNvCxnSpPr>
          <p:nvPr/>
        </p:nvCxnSpPr>
        <p:spPr>
          <a:xfrm flipH="1">
            <a:off x="4326825" y="1050587"/>
            <a:ext cx="4186657" cy="4824919"/>
          </a:xfrm>
          <a:prstGeom prst="line">
            <a:avLst/>
          </a:prstGeom>
          <a:ln w="317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0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8BCE5-A5A3-409C-816A-463EE684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 dirty="0"/>
          </a:p>
        </p:txBody>
      </p:sp>
      <p:pic>
        <p:nvPicPr>
          <p:cNvPr id="3" name="Picture 4" descr="Image result for let's code meme">
            <a:extLst>
              <a:ext uri="{FF2B5EF4-FFF2-40B4-BE49-F238E27FC236}">
                <a16:creationId xmlns:a16="http://schemas.microsoft.com/office/drawing/2014/main" id="{5F2ADFE7-8BD5-40D8-9D44-2B88A5F2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17" y="1653155"/>
            <a:ext cx="3193165" cy="319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535A0504-C95A-4C7F-9335-394AACBC65F1}"/>
              </a:ext>
            </a:extLst>
          </p:cNvPr>
          <p:cNvSpPr txBox="1">
            <a:spLocks/>
          </p:cNvSpPr>
          <p:nvPr/>
        </p:nvSpPr>
        <p:spPr>
          <a:xfrm>
            <a:off x="5322199" y="197638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Lets start the hands on</a:t>
            </a:r>
          </a:p>
        </p:txBody>
      </p:sp>
    </p:spTree>
    <p:extLst>
      <p:ext uri="{BB962C8B-B14F-4D97-AF65-F5344CB8AC3E}">
        <p14:creationId xmlns:p14="http://schemas.microsoft.com/office/powerpoint/2010/main" val="1372448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>
            <a:off x="3178935" y="2749777"/>
            <a:ext cx="58341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dirty="0"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9B066-856D-48C4-893F-E0942A6DEA15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7722998" y="4301647"/>
            <a:ext cx="0" cy="6769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F6FEEC-25A9-4DF2-8440-6DF8FB5E58F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563471" y="4342692"/>
            <a:ext cx="0" cy="6358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D62A1-B306-4876-895E-511CE58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6BA97927-D094-4D56-BDD3-2BB44592C8EF}"/>
              </a:ext>
            </a:extLst>
          </p:cNvPr>
          <p:cNvSpPr txBox="1">
            <a:spLocks/>
          </p:cNvSpPr>
          <p:nvPr/>
        </p:nvSpPr>
        <p:spPr>
          <a:xfrm>
            <a:off x="5310544" y="284023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2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What a process can 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ED69F-13B8-49EC-A45E-0F7FDC0DBE39}"/>
              </a:ext>
            </a:extLst>
          </p:cNvPr>
          <p:cNvSpPr/>
          <p:nvPr/>
        </p:nvSpPr>
        <p:spPr>
          <a:xfrm>
            <a:off x="930229" y="683150"/>
            <a:ext cx="87632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medium-content-serif-font"/>
            </a:endParaRPr>
          </a:p>
          <a:p>
            <a:pPr algn="just"/>
            <a:r>
              <a:rPr lang="en-US" sz="1800" b="1" dirty="0">
                <a:latin typeface="medium-content-serif-font"/>
              </a:rPr>
              <a:t>“A process is a running program that depends on the Host machine’s Memory, user &amp; permissions and File system”</a:t>
            </a:r>
          </a:p>
          <a:p>
            <a:pPr algn="just"/>
            <a:endParaRPr lang="en-US" sz="1800" dirty="0">
              <a:latin typeface="medium-content-serif-fon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medium-content-serif-font"/>
              </a:rPr>
              <a:t>A Process gets minimal isolation support from the Operating system.</a:t>
            </a:r>
            <a:endParaRPr lang="en-US" sz="1800" b="1" dirty="0">
              <a:latin typeface="medium-content-serif-fon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1" dirty="0">
              <a:latin typeface="medium-content-serif-fon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medium-content-serif-font"/>
              </a:rPr>
              <a:t>You cannot run two process with the same port in a host at the same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medium-content-serif-fon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medium-content-serif-font"/>
              </a:rPr>
              <a:t>A process gets the same privileges as the user who created the process.</a:t>
            </a: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  <a:p>
            <a:endParaRPr lang="en-US" sz="1800" dirty="0">
              <a:latin typeface="medium-content-serif-fon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B845F-83B7-4EB7-9094-73716F47A9EB}"/>
              </a:ext>
            </a:extLst>
          </p:cNvPr>
          <p:cNvSpPr/>
          <p:nvPr/>
        </p:nvSpPr>
        <p:spPr>
          <a:xfrm>
            <a:off x="3229584" y="5550221"/>
            <a:ext cx="5573757" cy="5561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E7846-05D0-4BA7-91BA-7CC7CD1DCF74}"/>
              </a:ext>
            </a:extLst>
          </p:cNvPr>
          <p:cNvSpPr/>
          <p:nvPr/>
        </p:nvSpPr>
        <p:spPr>
          <a:xfrm>
            <a:off x="3229584" y="4954818"/>
            <a:ext cx="5573757" cy="5296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E8DF3-AFE6-47F7-992D-BAD866C2AD81}"/>
              </a:ext>
            </a:extLst>
          </p:cNvPr>
          <p:cNvSpPr/>
          <p:nvPr/>
        </p:nvSpPr>
        <p:spPr>
          <a:xfrm>
            <a:off x="3155576" y="3604103"/>
            <a:ext cx="815789" cy="738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87C3D-1DA2-44A5-A299-93D56FD9D972}"/>
              </a:ext>
            </a:extLst>
          </p:cNvPr>
          <p:cNvCxnSpPr>
            <a:cxnSpLocks/>
          </p:cNvCxnSpPr>
          <p:nvPr/>
        </p:nvCxnSpPr>
        <p:spPr>
          <a:xfrm>
            <a:off x="3852153" y="3706243"/>
            <a:ext cx="79166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5B154B-7112-46CF-9E37-395FF473F167}"/>
              </a:ext>
            </a:extLst>
          </p:cNvPr>
          <p:cNvSpPr/>
          <p:nvPr/>
        </p:nvSpPr>
        <p:spPr>
          <a:xfrm>
            <a:off x="4643815" y="3474960"/>
            <a:ext cx="1780348" cy="826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PID: 1290</a:t>
            </a:r>
          </a:p>
          <a:p>
            <a:pPr algn="ctr"/>
            <a:r>
              <a:rPr lang="en-IN" dirty="0"/>
              <a:t>Permissions: User</a:t>
            </a:r>
          </a:p>
          <a:p>
            <a:pPr algn="ctr"/>
            <a:r>
              <a:rPr lang="en-IN" dirty="0"/>
              <a:t>Memory: 56MB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BEF790-8AC3-4D2C-9A69-C7ABEA402952}"/>
              </a:ext>
            </a:extLst>
          </p:cNvPr>
          <p:cNvSpPr/>
          <p:nvPr/>
        </p:nvSpPr>
        <p:spPr>
          <a:xfrm>
            <a:off x="7315103" y="3563058"/>
            <a:ext cx="815789" cy="738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98250F-4DF7-4A0B-8CE7-80EFEE08CC44}"/>
              </a:ext>
            </a:extLst>
          </p:cNvPr>
          <p:cNvCxnSpPr>
            <a:cxnSpLocks/>
          </p:cNvCxnSpPr>
          <p:nvPr/>
        </p:nvCxnSpPr>
        <p:spPr>
          <a:xfrm>
            <a:off x="8011680" y="3665198"/>
            <a:ext cx="79166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F0F0E9-FDFC-4B76-9BB9-60C628D90B2C}"/>
              </a:ext>
            </a:extLst>
          </p:cNvPr>
          <p:cNvSpPr/>
          <p:nvPr/>
        </p:nvSpPr>
        <p:spPr>
          <a:xfrm>
            <a:off x="8803342" y="3433915"/>
            <a:ext cx="1780348" cy="908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PID: 1653</a:t>
            </a:r>
          </a:p>
          <a:p>
            <a:pPr algn="ctr"/>
            <a:r>
              <a:rPr lang="en-IN" dirty="0"/>
              <a:t>Permissions: User</a:t>
            </a:r>
          </a:p>
          <a:p>
            <a:pPr algn="ctr"/>
            <a:r>
              <a:rPr lang="en-IN" dirty="0"/>
              <a:t>Memory: 12MB</a:t>
            </a:r>
          </a:p>
        </p:txBody>
      </p:sp>
    </p:spTree>
    <p:extLst>
      <p:ext uri="{BB962C8B-B14F-4D97-AF65-F5344CB8AC3E}">
        <p14:creationId xmlns:p14="http://schemas.microsoft.com/office/powerpoint/2010/main" val="35752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FD222-2F13-442C-ACD8-67E60FAD53E0}"/>
              </a:ext>
            </a:extLst>
          </p:cNvPr>
          <p:cNvCxnSpPr>
            <a:cxnSpLocks/>
          </p:cNvCxnSpPr>
          <p:nvPr/>
        </p:nvCxnSpPr>
        <p:spPr>
          <a:xfrm flipV="1">
            <a:off x="7424759" y="4446262"/>
            <a:ext cx="0" cy="478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9158D-8970-4C81-B1F0-55A4B8125A6C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3835047" y="4489885"/>
            <a:ext cx="0" cy="478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D75D4-7EE6-4886-8FB1-363BBEA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DEFA6B28-50C8-4DCD-9DDE-4368633D292C}"/>
              </a:ext>
            </a:extLst>
          </p:cNvPr>
          <p:cNvSpPr txBox="1">
            <a:spLocks/>
          </p:cNvSpPr>
          <p:nvPr/>
        </p:nvSpPr>
        <p:spPr>
          <a:xfrm>
            <a:off x="5447453" y="203670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2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How containers gets isolated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3046E-5480-4FC3-BFFF-34E552694A5A}"/>
              </a:ext>
            </a:extLst>
          </p:cNvPr>
          <p:cNvSpPr/>
          <p:nvPr/>
        </p:nvSpPr>
        <p:spPr>
          <a:xfrm>
            <a:off x="1763530" y="1015104"/>
            <a:ext cx="93143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medium-content-serif-font"/>
              </a:rPr>
              <a:t>“ Containers are group of processes with some cool kernel features which makes the processes to pretend that they’re running on their own separate machine. “</a:t>
            </a:r>
          </a:p>
          <a:p>
            <a:pPr algn="just"/>
            <a:endParaRPr lang="en-US" sz="1800" b="1" dirty="0">
              <a:latin typeface="medium-content-serif-fon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edium-content-serif-font"/>
              </a:rPr>
              <a:t>Namespaces: </a:t>
            </a:r>
            <a:r>
              <a:rPr lang="en-US" sz="1800" dirty="0">
                <a:latin typeface="medium-content-serif-font"/>
              </a:rPr>
              <a:t> Isolates global resources for process – E.g.: A PID namespace isolates PID feature which can allocate same PID to different process in the same host.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medium-content-serif-fon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medium-content-serif-font"/>
              </a:rPr>
              <a:t>Cgroups:</a:t>
            </a:r>
            <a:r>
              <a:rPr lang="en-US" sz="1800" dirty="0">
                <a:latin typeface="medium-content-serif-font"/>
              </a:rPr>
              <a:t> Monitors &amp; Limits Memory, CPU, Disk to your container process.</a:t>
            </a:r>
          </a:p>
          <a:p>
            <a:pPr algn="just"/>
            <a:endParaRPr lang="en-US" sz="1800" b="1" dirty="0"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5DD32-F43F-432D-97A6-3C8B48DBA58A}"/>
              </a:ext>
            </a:extLst>
          </p:cNvPr>
          <p:cNvSpPr/>
          <p:nvPr/>
        </p:nvSpPr>
        <p:spPr>
          <a:xfrm>
            <a:off x="3375502" y="5383933"/>
            <a:ext cx="5388927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5A580-9C5D-434C-BB5F-79D54092AC8E}"/>
              </a:ext>
            </a:extLst>
          </p:cNvPr>
          <p:cNvSpPr/>
          <p:nvPr/>
        </p:nvSpPr>
        <p:spPr>
          <a:xfrm>
            <a:off x="3375502" y="4857115"/>
            <a:ext cx="5388927" cy="4831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D57155-909C-4613-A4F5-73FDDB3DC0EF}"/>
              </a:ext>
            </a:extLst>
          </p:cNvPr>
          <p:cNvSpPr/>
          <p:nvPr/>
        </p:nvSpPr>
        <p:spPr>
          <a:xfrm>
            <a:off x="3335979" y="3486610"/>
            <a:ext cx="998135" cy="1003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P1,P2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D92C6-EEAE-4F31-9FE5-CFAA53933604}"/>
              </a:ext>
            </a:extLst>
          </p:cNvPr>
          <p:cNvCxnSpPr>
            <a:cxnSpLocks/>
          </p:cNvCxnSpPr>
          <p:nvPr/>
        </p:nvCxnSpPr>
        <p:spPr>
          <a:xfrm>
            <a:off x="3880576" y="3782149"/>
            <a:ext cx="71087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08403E7-6E37-46B9-8F0F-F021D6C1A7E5}"/>
              </a:ext>
            </a:extLst>
          </p:cNvPr>
          <p:cNvSpPr/>
          <p:nvPr/>
        </p:nvSpPr>
        <p:spPr>
          <a:xfrm>
            <a:off x="4600945" y="3460741"/>
            <a:ext cx="1731523" cy="913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  <a:p>
            <a:pPr algn="ctr"/>
            <a:endParaRPr lang="en-IN" sz="1100" dirty="0"/>
          </a:p>
          <a:p>
            <a:pPr algn="ctr"/>
            <a:endParaRPr lang="en-IN" sz="1100" dirty="0"/>
          </a:p>
          <a:p>
            <a:pPr algn="ctr"/>
            <a:r>
              <a:rPr lang="en-IN" sz="1100" dirty="0"/>
              <a:t>NAMESPACE</a:t>
            </a:r>
          </a:p>
          <a:p>
            <a:pPr algn="ctr"/>
            <a:r>
              <a:rPr lang="en-IN" sz="1100" dirty="0"/>
              <a:t>P1 – 1290</a:t>
            </a:r>
          </a:p>
          <a:p>
            <a:pPr algn="ctr"/>
            <a:r>
              <a:rPr lang="en-IN" sz="1100" dirty="0"/>
              <a:t>P2 – 2178</a:t>
            </a:r>
          </a:p>
          <a:p>
            <a:pPr algn="ctr"/>
            <a:r>
              <a:rPr lang="en-IN" sz="1100" dirty="0"/>
              <a:t>Cgroup</a:t>
            </a:r>
          </a:p>
          <a:p>
            <a:pPr algn="ctr"/>
            <a:r>
              <a:rPr lang="en-IN" sz="1100" dirty="0"/>
              <a:t>Mem – 70MB</a:t>
            </a:r>
          </a:p>
          <a:p>
            <a:pPr algn="ctr"/>
            <a:endParaRPr lang="en-IN" sz="1100" dirty="0"/>
          </a:p>
          <a:p>
            <a:pPr algn="ctr"/>
            <a:r>
              <a:rPr lang="en-IN" sz="1100" dirty="0"/>
              <a:t> </a:t>
            </a:r>
          </a:p>
          <a:p>
            <a:pPr algn="ctr"/>
            <a:endParaRPr lang="en-IN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87026-E0BC-4040-87EB-335FEC55D2AB}"/>
              </a:ext>
            </a:extLst>
          </p:cNvPr>
          <p:cNvSpPr/>
          <p:nvPr/>
        </p:nvSpPr>
        <p:spPr>
          <a:xfrm>
            <a:off x="6925691" y="3442987"/>
            <a:ext cx="998135" cy="1003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P1,P2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EF3B40-BB8B-472B-AA64-A793F2B38370}"/>
              </a:ext>
            </a:extLst>
          </p:cNvPr>
          <p:cNvSpPr/>
          <p:nvPr/>
        </p:nvSpPr>
        <p:spPr>
          <a:xfrm>
            <a:off x="8250218" y="3454003"/>
            <a:ext cx="1636100" cy="961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NAMESPACE</a:t>
            </a:r>
          </a:p>
          <a:p>
            <a:pPr algn="ctr"/>
            <a:r>
              <a:rPr lang="en-IN" sz="1100" dirty="0"/>
              <a:t>P1 – 1290</a:t>
            </a:r>
          </a:p>
          <a:p>
            <a:pPr algn="ctr"/>
            <a:r>
              <a:rPr lang="en-IN" sz="1100" dirty="0"/>
              <a:t>P2 - 2170</a:t>
            </a:r>
          </a:p>
          <a:p>
            <a:pPr algn="ctr"/>
            <a:r>
              <a:rPr lang="en-IN" sz="1100" dirty="0"/>
              <a:t>Cgroup</a:t>
            </a:r>
          </a:p>
          <a:p>
            <a:pPr algn="ctr"/>
            <a:r>
              <a:rPr lang="en-IN" sz="1100" dirty="0"/>
              <a:t>Mem – 300MB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7F024-D80F-4B02-99FC-7FAA2C8BED67}"/>
              </a:ext>
            </a:extLst>
          </p:cNvPr>
          <p:cNvCxnSpPr>
            <a:cxnSpLocks/>
          </p:cNvCxnSpPr>
          <p:nvPr/>
        </p:nvCxnSpPr>
        <p:spPr>
          <a:xfrm>
            <a:off x="7539339" y="3823845"/>
            <a:ext cx="71087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2EDFE9-195F-457F-9B03-076BE8AA653A}"/>
              </a:ext>
            </a:extLst>
          </p:cNvPr>
          <p:cNvSpPr txBox="1"/>
          <p:nvPr/>
        </p:nvSpPr>
        <p:spPr>
          <a:xfrm>
            <a:off x="2726804" y="4383346"/>
            <a:ext cx="99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Container</a:t>
            </a:r>
          </a:p>
          <a:p>
            <a:pPr algn="ctr"/>
            <a:r>
              <a:rPr lang="en-IN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F9497-3597-4D31-85CB-0AF50A8CEDB2}"/>
              </a:ext>
            </a:extLst>
          </p:cNvPr>
          <p:cNvSpPr txBox="1"/>
          <p:nvPr/>
        </p:nvSpPr>
        <p:spPr>
          <a:xfrm>
            <a:off x="6341959" y="4336614"/>
            <a:ext cx="99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Container 2</a:t>
            </a:r>
          </a:p>
        </p:txBody>
      </p:sp>
    </p:spTree>
    <p:extLst>
      <p:ext uri="{BB962C8B-B14F-4D97-AF65-F5344CB8AC3E}">
        <p14:creationId xmlns:p14="http://schemas.microsoft.com/office/powerpoint/2010/main" val="28306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AA8BB-9495-4A5A-8F6E-3FEA3DCE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798F72-17C7-45B5-B094-881AE2E4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30" y="1177145"/>
            <a:ext cx="8031227" cy="42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6;p1">
            <a:extLst>
              <a:ext uri="{FF2B5EF4-FFF2-40B4-BE49-F238E27FC236}">
                <a16:creationId xmlns:a16="http://schemas.microsoft.com/office/drawing/2014/main" id="{7EA387CF-5D75-491E-9D0B-642ADE142ED0}"/>
              </a:ext>
            </a:extLst>
          </p:cNvPr>
          <p:cNvSpPr txBox="1">
            <a:spLocks/>
          </p:cNvSpPr>
          <p:nvPr/>
        </p:nvSpPr>
        <p:spPr>
          <a:xfrm>
            <a:off x="5447453" y="203670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2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How containers make a difference</a:t>
            </a:r>
          </a:p>
        </p:txBody>
      </p:sp>
    </p:spTree>
    <p:extLst>
      <p:ext uri="{BB962C8B-B14F-4D97-AF65-F5344CB8AC3E}">
        <p14:creationId xmlns:p14="http://schemas.microsoft.com/office/powerpoint/2010/main" val="775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06289-8B8E-4A86-B8DC-50A5271C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AF584AA4-9137-4C11-9AA6-F44839E00440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What is Docker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F311C-3D43-4D48-8502-974925796921}"/>
              </a:ext>
            </a:extLst>
          </p:cNvPr>
          <p:cNvSpPr/>
          <p:nvPr/>
        </p:nvSpPr>
        <p:spPr>
          <a:xfrm>
            <a:off x="1434353" y="1321624"/>
            <a:ext cx="986864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“Docker is a tool that automates the deployment of your application in Lightweight containers so that the application can work in different environments”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Package your apps with required libraries, Configurations and dependencies as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Makes use of Namespaces , Cgroups &amp; Union File system to bring isolation of your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Docker Engine helps in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Running Multiple Containers on the same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Maintaining each container in an isolated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Easy and fast ways to build, configure &amp; deploy.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34DB490-C7E2-4F11-8FF4-EF4CD4F4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87" y="3092684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32484-E266-47A0-AF31-BF28E10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CFD5E-B0C2-45BD-A9B7-C1734C14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5" y="2925620"/>
            <a:ext cx="5993130" cy="2720384"/>
          </a:xfrm>
          <a:prstGeom prst="rect">
            <a:avLst/>
          </a:prstGeom>
        </p:spPr>
      </p:pic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7D84C033-19DC-4236-862A-A6597C3A6794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Recent Updates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02F76-5A6B-48C8-BA47-46F7E44ABD4B}"/>
              </a:ext>
            </a:extLst>
          </p:cNvPr>
          <p:cNvSpPr txBox="1"/>
          <p:nvPr/>
        </p:nvSpPr>
        <p:spPr>
          <a:xfrm>
            <a:off x="2184400" y="1005840"/>
            <a:ext cx="433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Latest version: 19.03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A94A-0DC7-4D7F-BD67-47DAA2C8C5E4}"/>
              </a:ext>
            </a:extLst>
          </p:cNvPr>
          <p:cNvSpPr txBox="1"/>
          <p:nvPr/>
        </p:nvSpPr>
        <p:spPr>
          <a:xfrm>
            <a:off x="2184400" y="1997659"/>
            <a:ext cx="433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Recent update</a:t>
            </a:r>
          </a:p>
        </p:txBody>
      </p:sp>
    </p:spTree>
    <p:extLst>
      <p:ext uri="{BB962C8B-B14F-4D97-AF65-F5344CB8AC3E}">
        <p14:creationId xmlns:p14="http://schemas.microsoft.com/office/powerpoint/2010/main" val="174072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6F62A-8ABF-43ED-9150-24E95287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C8E5-E1AB-4831-832E-DB25D0E3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42" y="938639"/>
            <a:ext cx="6364973" cy="4980721"/>
          </a:xfrm>
          <a:prstGeom prst="rect">
            <a:avLst/>
          </a:prstGeom>
        </p:spPr>
      </p:pic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A2381E6B-629B-473E-80FF-9FC3126B728A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Components of Docker Engine</a:t>
            </a:r>
          </a:p>
        </p:txBody>
      </p:sp>
    </p:spTree>
    <p:extLst>
      <p:ext uri="{BB962C8B-B14F-4D97-AF65-F5344CB8AC3E}">
        <p14:creationId xmlns:p14="http://schemas.microsoft.com/office/powerpoint/2010/main" val="141818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425F8-EC28-436E-B733-266FE4D9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644199BD-AB4E-4CB0-B353-32CB200ACA57}"/>
              </a:ext>
            </a:extLst>
          </p:cNvPr>
          <p:cNvSpPr txBox="1">
            <a:spLocks/>
          </p:cNvSpPr>
          <p:nvPr/>
        </p:nvSpPr>
        <p:spPr>
          <a:xfrm>
            <a:off x="5158144" y="257129"/>
            <a:ext cx="6549762" cy="4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90000"/>
              </a:lnSpc>
              <a:buClr>
                <a:srgbClr val="C9C32F"/>
              </a:buClr>
              <a:buSzPts val="3200"/>
              <a:buFont typeface="Roboto"/>
              <a:buNone/>
            </a:pPr>
            <a:r>
              <a:rPr lang="en-IN" sz="32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Docker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B08A-9E31-4FDE-9568-65D3E28567FB}"/>
              </a:ext>
            </a:extLst>
          </p:cNvPr>
          <p:cNvSpPr txBox="1"/>
          <p:nvPr/>
        </p:nvSpPr>
        <p:spPr>
          <a:xfrm>
            <a:off x="1109699" y="1167319"/>
            <a:ext cx="1015534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 Docker image is a package with the set of instructions and dependencies that are needed for your app</a:t>
            </a:r>
          </a:p>
          <a:p>
            <a:r>
              <a:rPr lang="en-IN" sz="1600" dirty="0"/>
              <a:t>     to run as docker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 </a:t>
            </a:r>
            <a:r>
              <a:rPr lang="en-US" sz="1600" dirty="0"/>
              <a:t>Docker image includes system libraries, tools, and other files and dependencies for the executable code.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How to create a docker image: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a Dockerfile with a set of instructions for your application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a Docker build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docker build -t &lt;image_name&gt;:&lt;Tag&gt; &lt;dockerfile location&gt;</a:t>
            </a:r>
          </a:p>
        </p:txBody>
      </p:sp>
    </p:spTree>
    <p:extLst>
      <p:ext uri="{BB962C8B-B14F-4D97-AF65-F5344CB8AC3E}">
        <p14:creationId xmlns:p14="http://schemas.microsoft.com/office/powerpoint/2010/main" val="388507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2804</TotalTime>
  <Words>1096</Words>
  <Application>Microsoft Office PowerPoint</Application>
  <PresentationFormat>Widescreen</PresentationFormat>
  <Paragraphs>273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medium-content-serif-font</vt:lpstr>
      <vt:lpstr>Open Sans</vt:lpstr>
      <vt:lpstr>Poppins</vt:lpstr>
      <vt:lpstr>Roboto</vt:lpstr>
      <vt:lpstr>Trebuchet MS</vt:lpstr>
      <vt:lpstr>Wingdings</vt:lpstr>
      <vt:lpstr>Wingdings 3</vt:lpstr>
      <vt:lpstr>Facet</vt:lpstr>
      <vt:lpstr>DOCKER NOVEMBER MEETUP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FORTNIGHTLY REVIEW 1</dc:title>
  <dc:creator>Acheron-HYD02</dc:creator>
  <cp:lastModifiedBy>Dinesh Shanmugam</cp:lastModifiedBy>
  <cp:revision>204</cp:revision>
  <dcterms:created xsi:type="dcterms:W3CDTF">2018-12-27T10:49:04Z</dcterms:created>
  <dcterms:modified xsi:type="dcterms:W3CDTF">2019-11-18T06:44:05Z</dcterms:modified>
</cp:coreProperties>
</file>