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handoutMasterIdLst>
    <p:handoutMasterId r:id="rId8"/>
  </p:handoutMasterIdLst>
  <p:sldIdLst>
    <p:sldId id="696" r:id="rId2"/>
    <p:sldId id="900" r:id="rId3"/>
    <p:sldId id="976" r:id="rId4"/>
    <p:sldId id="972" r:id="rId5"/>
    <p:sldId id="975" r:id="rId6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FF9900"/>
    <a:srgbClr val="CCFF99"/>
    <a:srgbClr val="FFCC99"/>
    <a:srgbClr val="8585FF"/>
    <a:srgbClr val="66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27" autoAdjust="0"/>
    <p:restoredTop sz="96178" autoAdjust="0"/>
  </p:normalViewPr>
  <p:slideViewPr>
    <p:cSldViewPr>
      <p:cViewPr varScale="1">
        <p:scale>
          <a:sx n="114" d="100"/>
          <a:sy n="114" d="100"/>
        </p:scale>
        <p:origin x="23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68D77B6-4200-42AF-8484-D53DAC9171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948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1D18924-2683-429C-A4D5-20BA1F669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3281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16595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26466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46888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6151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4461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2121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08547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30868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66841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40161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5731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8604448" y="6540615"/>
            <a:ext cx="452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44552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500813"/>
            <a:ext cx="723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928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1" name="Text Box 16"/>
          <p:cNvSpPr txBox="1">
            <a:spLocks noChangeArrowheads="1"/>
          </p:cNvSpPr>
          <p:nvPr userDrawn="1"/>
        </p:nvSpPr>
        <p:spPr bwMode="auto">
          <a:xfrm>
            <a:off x="34925" y="6562725"/>
            <a:ext cx="477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solidFill>
                  <a:srgbClr val="CC3300"/>
                </a:solidFill>
              </a:rPr>
              <a:t>프로그래밍언어</a:t>
            </a:r>
            <a:endParaRPr lang="en-US" altLang="ko-KR" sz="1100" dirty="0">
              <a:solidFill>
                <a:srgbClr val="CC33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1179" y="6581145"/>
            <a:ext cx="1127245" cy="2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777777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000" b="1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000" b="1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BB%B4%ED%93%A8%ED%84%B0" TargetMode="External"/><Relationship Id="rId3" Type="http://schemas.openxmlformats.org/officeDocument/2006/relationships/hyperlink" Target="https://ko.wikipedia.org/wiki/UTF-16" TargetMode="External"/><Relationship Id="rId7" Type="http://schemas.openxmlformats.org/officeDocument/2006/relationships/hyperlink" Target="https://ko.wikipedia.org/wiki/UTF-7" TargetMode="External"/><Relationship Id="rId2" Type="http://schemas.openxmlformats.org/officeDocument/2006/relationships/hyperlink" Target="https://ko.wikipedia.org/wiki/UTF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/index.php?title=SCSU&amp;action=edit&amp;redlink=1" TargetMode="External"/><Relationship Id="rId5" Type="http://schemas.openxmlformats.org/officeDocument/2006/relationships/hyperlink" Target="https://ko.wikipedia.org/w/index.php?title=BOCU&amp;action=edit&amp;redlink=1" TargetMode="External"/><Relationship Id="rId4" Type="http://schemas.openxmlformats.org/officeDocument/2006/relationships/hyperlink" Target="https://ko.wikipedia.org/wiki/UTF-32" TargetMode="External"/><Relationship Id="rId9" Type="http://schemas.openxmlformats.org/officeDocument/2006/relationships/hyperlink" Target="https://ko.wikipedia.org/wiki/%ED%91%9C%EC%A4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9" y="-27384"/>
            <a:ext cx="9255779" cy="6922169"/>
          </a:xfrm>
          <a:prstGeom prst="rect">
            <a:avLst/>
          </a:prstGeom>
        </p:spPr>
      </p:pic>
      <p:sp>
        <p:nvSpPr>
          <p:cNvPr id="174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0013" y="714375"/>
            <a:ext cx="8901112" cy="1371600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6350" contourW="6350">
              <a:contourClr>
                <a:schemeClr val="tx1"/>
              </a:contourClr>
            </a:sp3d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ko-KR" altLang="en-US" sz="4400" spc="-150" dirty="0"/>
              <a:t>변수</a:t>
            </a:r>
            <a:r>
              <a:rPr lang="en-US" altLang="ko-KR" sz="4400" spc="-150" dirty="0"/>
              <a:t>(Variable)</a:t>
            </a:r>
            <a:r>
              <a:rPr lang="ko-KR" altLang="en-US" sz="4400" spc="-150" dirty="0"/>
              <a:t>와 </a:t>
            </a:r>
            <a:r>
              <a:rPr lang="ko-KR" altLang="en-US" sz="4400" spc="-150" dirty="0" err="1"/>
              <a:t>자료형</a:t>
            </a:r>
            <a:r>
              <a:rPr lang="en-US" altLang="ko-KR" sz="4400" spc="-150" dirty="0"/>
              <a:t>(Data Type)</a:t>
            </a:r>
            <a:endParaRPr lang="ko-KR" altLang="en-US" sz="4400" spc="-150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165179"/>
            <a:ext cx="6400800" cy="1000125"/>
          </a:xfrm>
        </p:spPr>
        <p:txBody>
          <a:bodyPr>
            <a:scene3d>
              <a:camera prst="orthographicFront"/>
              <a:lightRig rig="threePt" dir="t"/>
            </a:scene3d>
            <a:sp3d extrusionH="6350" contourW="6350"/>
          </a:bodyPr>
          <a:lstStyle/>
          <a:p>
            <a:pPr eaLnBrk="1" hangingPunct="1">
              <a:defRPr/>
            </a:pPr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두원공과대학교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컴퓨터공학과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</a:p>
        </p:txBody>
      </p:sp>
      <p:sp>
        <p:nvSpPr>
          <p:cNvPr id="13" name="Rectangle 11"/>
          <p:cNvSpPr txBox="1">
            <a:spLocks noChangeArrowheads="1"/>
          </p:cNvSpPr>
          <p:nvPr/>
        </p:nvSpPr>
        <p:spPr bwMode="auto">
          <a:xfrm>
            <a:off x="179512" y="321468"/>
            <a:ext cx="4071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2400" kern="0" dirty="0">
                <a:solidFill>
                  <a:srgbClr val="B44900"/>
                </a:solidFill>
                <a:latin typeface="+mj-lt"/>
                <a:ea typeface="+mj-ea"/>
                <a:cs typeface="+mj-cs"/>
              </a:rPr>
              <a:t>2021</a:t>
            </a:r>
            <a:r>
              <a:rPr lang="ko-KR" altLang="en-US" sz="2400" kern="0" dirty="0">
                <a:solidFill>
                  <a:srgbClr val="B44900"/>
                </a:solidFill>
                <a:latin typeface="+mj-lt"/>
                <a:ea typeface="+mj-ea"/>
                <a:cs typeface="+mj-cs"/>
              </a:rPr>
              <a:t>학년도 </a:t>
            </a:r>
            <a:r>
              <a:rPr lang="en-US" altLang="ko-KR" sz="2400" kern="0" dirty="0">
                <a:solidFill>
                  <a:srgbClr val="B44900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2400" kern="0" dirty="0">
                <a:solidFill>
                  <a:srgbClr val="B44900"/>
                </a:solidFill>
                <a:latin typeface="+mj-lt"/>
                <a:ea typeface="+mj-ea"/>
                <a:cs typeface="+mj-cs"/>
              </a:rPr>
              <a:t>학기</a:t>
            </a:r>
            <a:endParaRPr lang="ko-KR" altLang="en-US" sz="4000" kern="0" dirty="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다음 변수 명 중 잘못된 것을 고르고 그 이유를 밝히시오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 err="1"/>
              <a:t>VisualStudio</a:t>
            </a:r>
            <a:r>
              <a:rPr lang="ko-KR" altLang="en-US" dirty="0"/>
              <a:t>에서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 변수로 선언하여 확인하면 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소요시간 </a:t>
            </a:r>
            <a:r>
              <a:rPr lang="en-US" altLang="ko-KR" dirty="0"/>
              <a:t>10</a:t>
            </a:r>
            <a:r>
              <a:rPr lang="ko-KR" altLang="en-US" dirty="0"/>
              <a:t>분 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Item$data</a:t>
            </a:r>
            <a:r>
              <a:rPr lang="ko-KR" altLang="en-US" dirty="0"/>
              <a:t>와 </a:t>
            </a:r>
            <a:r>
              <a:rPr lang="en-US" altLang="ko-KR" dirty="0" err="1"/>
              <a:t>item#data</a:t>
            </a:r>
            <a:r>
              <a:rPr lang="ko-KR" altLang="en-US" dirty="0"/>
              <a:t>가 잘못 선언된 변수이다</a:t>
            </a:r>
            <a:r>
              <a:rPr lang="en-US" altLang="ko-KR" dirty="0"/>
              <a:t>. </a:t>
            </a:r>
            <a:r>
              <a:rPr lang="ko-KR" altLang="en-US" dirty="0"/>
              <a:t>우선 둘 다 </a:t>
            </a:r>
            <a:r>
              <a:rPr lang="ko-KR" altLang="en-US" dirty="0" err="1"/>
              <a:t>상수명</a:t>
            </a:r>
            <a:r>
              <a:rPr lang="ko-KR" altLang="en-US" dirty="0"/>
              <a:t> 선언 규칙에 어긋나며</a:t>
            </a:r>
            <a:r>
              <a:rPr lang="en-US" altLang="ko-KR" dirty="0"/>
              <a:t>, </a:t>
            </a:r>
            <a:r>
              <a:rPr lang="ko-KR" altLang="en-US" dirty="0"/>
              <a:t>맨 처음에 </a:t>
            </a:r>
            <a:r>
              <a:rPr lang="en-US" altLang="ko-KR" dirty="0"/>
              <a:t>_</a:t>
            </a:r>
            <a:r>
              <a:rPr lang="ko-KR" altLang="en-US" dirty="0"/>
              <a:t>가 있었던 것이 아님에도 한 </a:t>
            </a:r>
            <a:r>
              <a:rPr lang="ko-KR" altLang="en-US" dirty="0" err="1"/>
              <a:t>글자씩</a:t>
            </a:r>
            <a:r>
              <a:rPr lang="ko-KR" altLang="en-US" dirty="0"/>
              <a:t> 더 입력되었기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30" name="Group 11"/>
          <p:cNvGrpSpPr>
            <a:grpSpLocks/>
          </p:cNvGrpSpPr>
          <p:nvPr/>
        </p:nvGrpSpPr>
        <p:grpSpPr bwMode="auto">
          <a:xfrm>
            <a:off x="1995823" y="4077072"/>
            <a:ext cx="6400800" cy="3376611"/>
            <a:chOff x="1098" y="1392"/>
            <a:chExt cx="4032" cy="2127"/>
          </a:xfrm>
        </p:grpSpPr>
        <p:sp>
          <p:nvSpPr>
            <p:cNvPr id="1031" name="Rectangle 6"/>
            <p:cNvSpPr>
              <a:spLocks noChangeArrowheads="1"/>
            </p:cNvSpPr>
            <p:nvPr/>
          </p:nvSpPr>
          <p:spPr bwMode="auto">
            <a:xfrm>
              <a:off x="1098" y="1392"/>
              <a:ext cx="4032" cy="203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32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2" name="Text Box 7"/>
            <p:cNvSpPr txBox="1">
              <a:spLocks noChangeArrowheads="1"/>
            </p:cNvSpPr>
            <p:nvPr/>
          </p:nvSpPr>
          <p:spPr bwMode="auto">
            <a:xfrm>
              <a:off x="1227" y="1507"/>
              <a:ext cx="171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m </a:t>
              </a: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b="1" dirty="0" err="1">
                  <a:latin typeface="맑은 고딕" pitchFamily="50" charset="-127"/>
                  <a:ea typeface="맑은 고딕" pitchFamily="50" charset="-127"/>
                </a:rPr>
                <a:t>item_data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b="1" dirty="0" err="1">
                  <a:latin typeface="맑은 고딕" pitchFamily="50" charset="-127"/>
                  <a:ea typeface="맑은 고딕" pitchFamily="50" charset="-127"/>
                </a:rPr>
                <a:t>itemdata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_</a:t>
              </a:r>
              <a:r>
                <a:rPr lang="en-US" altLang="ko-KR" sz="2400" b="1" dirty="0" err="1">
                  <a:latin typeface="맑은 고딕" pitchFamily="50" charset="-127"/>
                  <a:ea typeface="맑은 고딕" pitchFamily="50" charset="-127"/>
                </a:rPr>
                <a:t>itemdata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b="1" dirty="0" err="1">
                  <a:latin typeface="맑은 고딕" pitchFamily="50" charset="-127"/>
                  <a:ea typeface="맑은 고딕" pitchFamily="50" charset="-127"/>
                </a:rPr>
                <a:t>Item$data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itemdata2</a:t>
              </a:r>
            </a:p>
          </p:txBody>
        </p:sp>
        <p:sp>
          <p:nvSpPr>
            <p:cNvPr id="1033" name="Text Box 8"/>
            <p:cNvSpPr txBox="1">
              <a:spLocks noChangeArrowheads="1"/>
            </p:cNvSpPr>
            <p:nvPr/>
          </p:nvSpPr>
          <p:spPr bwMode="auto">
            <a:xfrm>
              <a:off x="2941" y="1416"/>
              <a:ext cx="1667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for</a:t>
              </a: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b="1" dirty="0" err="1">
                  <a:latin typeface="맑은 고딕" pitchFamily="50" charset="-127"/>
                  <a:ea typeface="맑은 고딕" pitchFamily="50" charset="-127"/>
                </a:rPr>
                <a:t>Item#data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Item-data</a:t>
              </a: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2itemdata</a:t>
              </a:r>
            </a:p>
            <a:p>
              <a:pPr latinLnBrk="0">
                <a:lnSpc>
                  <a:spcPct val="140000"/>
                </a:lnSpc>
                <a:buFontTx/>
                <a:buChar char="•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Item*data</a:t>
              </a:r>
            </a:p>
          </p:txBody>
        </p:sp>
      </p:grpSp>
      <p:graphicFrame>
        <p:nvGraphicFramePr>
          <p:cNvPr id="1026" name="Object 12"/>
          <p:cNvGraphicFramePr>
            <a:graphicFrameLocks/>
          </p:cNvGraphicFramePr>
          <p:nvPr/>
        </p:nvGraphicFramePr>
        <p:xfrm>
          <a:off x="214313" y="3786188"/>
          <a:ext cx="1676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ClipArt" r:id="rId3" imgW="3952800" imgH="3495600" progId="">
                  <p:embed/>
                </p:oleObj>
              </mc:Choice>
              <mc:Fallback>
                <p:oleObj name="ClipArt" r:id="rId3" imgW="3952800" imgH="3495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786188"/>
                        <a:ext cx="1676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99979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내용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프로젝트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_01_Sum, _02_Rectangle, , _03_VariableScope, _04_Circle</a:t>
            </a:r>
            <a:r>
              <a:rPr lang="en-US" altLang="ko-KR" dirty="0"/>
              <a:t>)</a:t>
            </a:r>
            <a:r>
              <a:rPr lang="ko-KR" altLang="en-US" dirty="0"/>
              <a:t>에 대해 실행 </a:t>
            </a:r>
            <a:r>
              <a:rPr lang="ko-KR" altLang="en-US" dirty="0">
                <a:solidFill>
                  <a:srgbClr val="C00000"/>
                </a:solidFill>
              </a:rPr>
              <a:t>화면 하드카피본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C00000"/>
                </a:solidFill>
              </a:rPr>
              <a:t>전체 프로젝트를 압축</a:t>
            </a:r>
            <a:r>
              <a:rPr lang="ko-KR" altLang="en-US" dirty="0"/>
              <a:t>해서 </a:t>
            </a:r>
            <a:r>
              <a:rPr lang="en-US" altLang="ko-KR" dirty="0"/>
              <a:t>LMS</a:t>
            </a:r>
            <a:r>
              <a:rPr lang="ko-KR" altLang="en-US" dirty="0"/>
              <a:t> 과제물로 업로드합니다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68544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알아야할 영어단어 </a:t>
            </a:r>
            <a:r>
              <a:rPr lang="en-US" altLang="ko-KR" dirty="0"/>
              <a:t>(</a:t>
            </a:r>
            <a:r>
              <a:rPr lang="ko-KR" altLang="en-US" dirty="0"/>
              <a:t>발음과 뜻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25545"/>
              </p:ext>
            </p:extLst>
          </p:nvPr>
        </p:nvGraphicFramePr>
        <p:xfrm>
          <a:off x="46000" y="832695"/>
          <a:ext cx="4464496" cy="47652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376557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æbˈstrækt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추출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개요는 분리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개요 추상 예술 작품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경우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반대로 추상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순수한 이론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추상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경험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요약 초록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 요약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əˈdres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주소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 처리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 주소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eɪdʒ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오래 된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시대 젊은 생활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alphanumeric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ˌ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ælfənuˈmerɪk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포함 하는 문자 및 숫자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문자와 숫자의 조합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영숫자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영숫자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əˈmaʊnt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eriə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 위치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argument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ɑrɡjəmənt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논쟁 인수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 변수 인수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ɔtoʊ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자동차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버스 타고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모드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bɪt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드릴 비트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작은 조각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재갈 조금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"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과거 시제와 과거 분사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(M)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비트에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bold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boʊld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굵게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굵게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감히 표현 하는 감정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대담 하 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명백한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대담 하 고 대담한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굵게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border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bɔrdər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테두리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테두리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테두리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크롬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인접 하 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 경계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측면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랩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테두리 가장자리 테두리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breɪk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인터럽트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브레이크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브레이크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baɪt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 그룹 바이트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 형식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배열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calculate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kælkjəˌleɪt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예측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견적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계정에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keɪs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케이스 인스턴스 상자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패키지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... [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가방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상자 안에 넣어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Sheathe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abbr.(=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kætʃ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캡처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캡처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잡기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캐치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패스너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주목할 만한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트랩 제공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따라잡기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잡기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character (char)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kerəktər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역할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새겨진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 특성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특성으로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circle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sɜrk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라운드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둥근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동그라미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동그라미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서라운드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circumference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sərˈkʌmf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rəns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원주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 라인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경계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klæs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아주 좋은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우수한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우수한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v....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분류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정렬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kɑˌment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비판 논란의 여지가 설명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자신의 의견을 표현 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리뷰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kəmˈpoʊnənt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부품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 요소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합성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 요소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constant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kɑnstənt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상수 정적 상수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일련의 지속적인 반복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변화 없음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종종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영원한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  <a:tr h="109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kənˈtɪnju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지속적인된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확장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지속적인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convention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kənˈvenʃ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(ə)n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연습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컨벤션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7486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56476"/>
              </p:ext>
            </p:extLst>
          </p:nvPr>
        </p:nvGraphicFramePr>
        <p:xfrm>
          <a:off x="4615920" y="832695"/>
          <a:ext cx="4464496" cy="56156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376557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kaʊntər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계산기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카운터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 보드 게임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카운터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카운터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반박에 반박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오프셋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반면 반대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반대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반대 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카운터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카운터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credit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kredɪt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 대출 신용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추천해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 계좌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 금액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직불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 계정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 신뢰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명성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kʌstəmər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다음은 특정 유형의 사람에 설명 합니다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deɪtə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정보 자료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당신의 컴퓨터에 저장 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세그먼트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영역 데이터베이스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desɪm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10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n.10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Web10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10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10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dɪˈfɔlt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부재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실패를 준수 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dʌb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 두 번 시간 영혼의 금액 이중 컵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폴딩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그것 은입니다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둘 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이중 정밀도 부동 소수점 숫자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뭔가 다른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n."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여성 이름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여자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않으면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사람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erər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ɪˈvent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 행사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사회적 상황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ɪkˈsepʃ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(ə)n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누군가가 일반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것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규칙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개체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faɪn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(ə)li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마지막으로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 한 다음 마지막으로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철저 하 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마지막으로 지금 밥을 먹으십시오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fɜrst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사람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것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전례 없는 성과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뭔가 전례 없는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고음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floʊt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래프팅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kickboard,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 소수점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 정밀도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fɑnt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글꼴 및 침례 글꼴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 돌 교회에 위치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글꼴 스타일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fɔrˌmæt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 디자인 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 배열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폼 형식 디스크 사양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girth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ɡɜr</a:t>
                      </a:r>
                      <a:r>
                        <a:rPr lang="el-GR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둘레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허리 둘레는 복 부 벨트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둘러싸인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확실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둘레와 둘레의 금액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둘레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ɡloʊb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글로벌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글로벌 상황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포괄적인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글로벌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글로벌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haɪt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꼭지점의 높이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ɪf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때 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불확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실한 상황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ɪmpləmənt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후속 구현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효력을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간단한 옥외 기구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이루도록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initialize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ɪˈnɪʃ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lˌaɪz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 프로그램이 나 시스템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 설정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 데이터 파일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 이벤트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 함수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ɪnˌpʊt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신호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컴퓨터에 입력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상자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장치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  <a:tr h="109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ɪntədʒər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유형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형식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ɪntərˌfeɪs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인간의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특히 화면 레이아웃 및 메뉴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 프로그램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회로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 형식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748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597352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♥</a:t>
            </a:r>
            <a:r>
              <a:rPr lang="ko-KR" altLang="en-US" sz="1200" dirty="0">
                <a:solidFill>
                  <a:srgbClr val="0000FF"/>
                </a:solidFill>
              </a:rPr>
              <a:t>이 슬라이드를 출력하고 발음과 뜻을 써서 </a:t>
            </a:r>
            <a:r>
              <a:rPr lang="ko-KR" altLang="en-US" sz="1200" dirty="0" err="1">
                <a:solidFill>
                  <a:srgbClr val="0000FF"/>
                </a:solidFill>
              </a:rPr>
              <a:t>개강후에</a:t>
            </a:r>
            <a:r>
              <a:rPr lang="ko-KR" altLang="en-US" sz="1200" dirty="0">
                <a:solidFill>
                  <a:srgbClr val="0000FF"/>
                </a:solidFill>
              </a:rPr>
              <a:t> 제출하세요</a:t>
            </a:r>
            <a:r>
              <a:rPr lang="en-US" altLang="ko-KR" sz="1200" dirty="0">
                <a:solidFill>
                  <a:srgbClr val="0000FF"/>
                </a:solidFill>
              </a:rPr>
              <a:t>. (!</a:t>
            </a:r>
            <a:r>
              <a:rPr lang="ko-KR" altLang="en-US" sz="1200" dirty="0">
                <a:solidFill>
                  <a:srgbClr val="0000FF"/>
                </a:solidFill>
              </a:rPr>
              <a:t>뒷면은 연습 </a:t>
            </a:r>
            <a:r>
              <a:rPr lang="ko-KR" altLang="en-US" sz="1200" dirty="0" err="1">
                <a:solidFill>
                  <a:srgbClr val="0000FF"/>
                </a:solidFill>
              </a:rPr>
              <a:t>깜지</a:t>
            </a:r>
            <a:r>
              <a:rPr lang="en-US" altLang="ko-KR" sz="1200" dirty="0">
                <a:solidFill>
                  <a:srgbClr val="0000FF"/>
                </a:solidFill>
              </a:rPr>
              <a:t>!)</a:t>
            </a:r>
            <a:r>
              <a:rPr lang="ko-KR" altLang="en-US" sz="1200" dirty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♥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06021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알아야할 영어단어 </a:t>
            </a:r>
            <a:r>
              <a:rPr lang="en-US" altLang="ko-KR" dirty="0"/>
              <a:t>(</a:t>
            </a:r>
            <a:r>
              <a:rPr lang="ko-KR" altLang="en-US" dirty="0"/>
              <a:t>발음과 뜻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25884"/>
              </p:ext>
            </p:extLst>
          </p:nvPr>
        </p:nvGraphicFramePr>
        <p:xfrm>
          <a:off x="107504" y="836712"/>
          <a:ext cx="4464496" cy="20495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376557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aɪtəm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품목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keyword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kiːwɜːrd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핵심어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열쇠말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지시사항을 입력하는 키워드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lɪmɪt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한계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loʊkl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지역의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일부에 대한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lɔːŋ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긴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길이가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오랫동안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minimum (min)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mɪnɪməm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최저의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최저한의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최소한도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moʊd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방법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태도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장비가 특정한 작업을 하도록 맞추는 방식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module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mɑːdʒul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모듈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교과목 단위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모듈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기능을 하는 컴퓨터 시스템이나 프로그램의 단위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 부품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neɪm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이름 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평판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명성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명명하다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새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새것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신식의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컴퓨텅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 널리 </a:t>
                      </a:r>
                      <a:r>
                        <a:rPr lang="ko-KR" altLang="en-US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사용되느ㄴ문구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nʌl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값이 없음을 나타내는 </a:t>
                      </a:r>
                      <a:r>
                        <a:rPr lang="ko-KR" altLang="en-US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영단어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자체가 없어서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값도 아니다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nʌm.bə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일련 번호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,num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ɒb.dʒɛkt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파일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지향프로그래밍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,3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모델링</a:t>
                      </a: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parse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pɑːz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문장분석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문법 분석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언어로 작성된 문서를 디코딩</a:t>
                      </a: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pɑɹʃəl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부분적인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불완전한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person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pɜrs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(ə)n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사람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,_</a:t>
                      </a:r>
                      <a:r>
                        <a:rPr lang="en-US" altLang="ko-KR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의매개변수에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들어가는 값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,_</a:t>
                      </a:r>
                      <a:r>
                        <a:rPr lang="en-US" altLang="ko-KR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메서드에 속하기도 하는 값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255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foʊn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전화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 전화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praɪvət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개인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개인사용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,PFC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prəʊˌɡræm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이니셔티브 프로그램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프로그램</a:t>
                      </a: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prəˈtekt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보호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방패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pʌblɪk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민간인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공유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같은 활동에 종사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그룹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민간인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대량 공용 남자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어디에서나 상속 및 참조 가능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radius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reɪdiəs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반경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주변 기기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 사용자 전화 접속 인증 시스템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 인증 전화 접속 사용자 서비스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반지름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rectangle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rekˌtæŋɡ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사각형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그리기 사각형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두 점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left,top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(right, bottom)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대각선으로 하는 사각형을 그리는 함수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  <a:tr h="109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rɪˈzʌlt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결과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,…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때문에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함께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</a:t>
                      </a:r>
                      <a:r>
                        <a:rPr lang="en-US" altLang="ko-KR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원인과 결과를 잇는 함수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rɪˈtɜrn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반환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반환 값</a:t>
                      </a: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7486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15413"/>
              </p:ext>
            </p:extLst>
          </p:nvPr>
        </p:nvGraphicFramePr>
        <p:xfrm>
          <a:off x="4615920" y="832695"/>
          <a:ext cx="4464496" cy="66879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376557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scope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skoʊp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용량 범위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현미경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악기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철저 한 검사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카테고리의 범위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정렬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설정된 설정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adj.(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하려면 배열 또는 고정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abbr.(=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그룹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ʃɔrt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부족의 필수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충족 하지 않습니다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속임수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짧은 판매 하 고 일부러 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"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짧은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알코올의 작은 금액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특히 앞 슬라이드 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무비 클립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짧은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낮은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짧은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ʃoʊ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디스플레이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성능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sɪŋɡ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루 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(MA)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산책으로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막대기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밖으로 시도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 하나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나 뭔가를 말합니다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편도 티켓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종종 참조 대 중 음악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자석 테이프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미혼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싱글 룸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saɪz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 조정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식별의 크기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 변경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크기는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사양 크기 제품 크기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stætɪk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 하지 마십시오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정전기의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정적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비공식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 싸움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정적 변수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strɪŋ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케이블 시리즈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 하는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현악기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구성 문자열 악기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와이어 직물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staɪl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수 놓은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지정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스타일 유형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sʌm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총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집계 요약을 요약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abbr.(=</a:t>
                      </a:r>
                    </a:p>
                    <a:p>
                      <a:pPr fontAlgn="base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WebSum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sum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supər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슈퍼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 이너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마이트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보안관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특별 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슈퍼 패키지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척추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역임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walk-on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역할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슈퍼 영웅 슈퍼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swɪtʃ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투표율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게이츠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지점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교환기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스크립트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누군가에게 휴대 전화를 사용 하 여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메시지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ðɪs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여기에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그건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l-GR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[θ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roʊ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던져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투표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던져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던져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던 질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던져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던져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폭포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쪽으로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 한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 또는 의도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 표현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받는 사람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받는 사람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traɪ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상대의 골 라인 땅에 감동 공 후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 노력을 하려고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테스트를 시도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시도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taɪp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전형적인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스테레오 타입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 하 여 컴퓨터 또는 타자기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결정을 입력 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유형 분류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u="none" strike="noStrike" dirty="0">
                          <a:solidFill>
                            <a:srgbClr val="0645AD"/>
                          </a:solidFill>
                          <a:effectLst/>
                          <a:hlinkClick r:id="rId2" tooltip="UTF-8"/>
                        </a:rPr>
                      </a:br>
                      <a:r>
                        <a:rPr lang="en-US" altLang="ko-KR" u="none" strike="noStrike" dirty="0">
                          <a:solidFill>
                            <a:srgbClr val="0645AD"/>
                          </a:solidFill>
                          <a:effectLst/>
                          <a:hlinkClick r:id="rId2" tooltip="UTF-8"/>
                        </a:rPr>
                        <a:t>UTF-8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en-US" altLang="ko-KR" u="none" strike="noStrike" dirty="0">
                          <a:solidFill>
                            <a:srgbClr val="0645AD"/>
                          </a:solidFill>
                          <a:effectLst/>
                          <a:hlinkClick r:id="rId3" tooltip="UTF-16"/>
                        </a:rPr>
                        <a:t>UTF-16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en-US" altLang="ko-KR" u="none" strike="noStrike" dirty="0">
                          <a:solidFill>
                            <a:srgbClr val="BA0000"/>
                          </a:solidFill>
                          <a:effectLst/>
                        </a:rPr>
                        <a:t>GB18030</a:t>
                      </a:r>
                      <a:r>
                        <a:rPr lang="en-US" altLang="ko-KR" dirty="0">
                          <a:effectLst/>
                        </a:rPr>
                        <a:t> </a:t>
                      </a:r>
                      <a:r>
                        <a:rPr lang="en-US" altLang="ko-KR" u="none" strike="noStrike" dirty="0">
                          <a:solidFill>
                            <a:srgbClr val="0645AD"/>
                          </a:solidFill>
                          <a:effectLst/>
                          <a:hlinkClick r:id="rId4" tooltip="UTF-32"/>
                        </a:rPr>
                        <a:t>UTF-32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en-US" altLang="ko-KR" u="none" strike="noStrike" dirty="0">
                          <a:solidFill>
                            <a:srgbClr val="BA0000"/>
                          </a:solidFill>
                          <a:effectLst/>
                          <a:hlinkClick r:id="rId5" tooltip="BOCU (없는 문서)"/>
                        </a:rPr>
                        <a:t>BOCU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en-US" altLang="ko-KR" u="none" strike="noStrike" dirty="0">
                          <a:solidFill>
                            <a:srgbClr val="BA0000"/>
                          </a:solidFill>
                          <a:effectLst/>
                          <a:hlinkClick r:id="rId6" tooltip="SCSU (없는 문서)"/>
                        </a:rPr>
                        <a:t>SCSU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en-US" altLang="ko-KR" u="none" strike="noStrike" dirty="0">
                          <a:solidFill>
                            <a:srgbClr val="0645AD"/>
                          </a:solidFill>
                          <a:effectLst/>
                          <a:hlinkClick r:id="rId7" tooltip="UTF-7"/>
                        </a:rPr>
                        <a:t>UTF-7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 세계의 모든 문자를 </a:t>
                      </a:r>
                      <a:r>
                        <a:rPr lang="ko-KR" alt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컴퓨터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일관되게 표현하고 다룰 수 있도록 설계된 산업 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표준"/>
                        </a:rPr>
                        <a:t>표준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유니코드 협회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(Unicode Consortium)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제정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variable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veriəb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(ə)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변덕 스러운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 될 수 있습니다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</a:p>
                    <a:p>
                      <a:pPr algn="l" fontAlgn="t"/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vɔɪd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 허 함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우주 진공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만들 무효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렌더링 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배출량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부족을 무효로 하지 않습니다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 공간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무효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welcome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welkəm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환영 합니다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환영 합니다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오신 것을 환영 합니다 수락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환영 합니다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인사말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(1)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환영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환영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사람들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유쾌한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 있는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그는 누군가가 뭔가 할 수 있도록 행복 했다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무료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오신 것을 환영 합니다 불법 이민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사랑 하는 자유형</a:t>
                      </a:r>
                    </a:p>
                    <a:p>
                      <a:b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hwaɪl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conj.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기간 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때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몇 시간 동안 순간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죽 일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prep.(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시간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고 대까지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 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때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  <a:tr h="109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wɪt</a:t>
                      </a:r>
                      <a:r>
                        <a:rPr lang="el-GR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깊이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폭 연못의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긴 가장자리 수영장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</a:t>
                      </a:r>
                    </a:p>
                    <a:p>
                      <a:pPr fontAlgn="base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너비</a:t>
                      </a:r>
                    </a:p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748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597352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♥</a:t>
            </a:r>
            <a:r>
              <a:rPr lang="ko-KR" altLang="en-US" sz="1200" dirty="0">
                <a:solidFill>
                  <a:srgbClr val="0000FF"/>
                </a:solidFill>
              </a:rPr>
              <a:t>이 슬라이드를 출력하고 발음과 뜻을 써서 </a:t>
            </a:r>
            <a:r>
              <a:rPr lang="ko-KR" altLang="en-US" sz="1200" dirty="0" err="1">
                <a:solidFill>
                  <a:srgbClr val="0000FF"/>
                </a:solidFill>
              </a:rPr>
              <a:t>개강후에</a:t>
            </a:r>
            <a:r>
              <a:rPr lang="ko-KR" altLang="en-US" sz="1200" dirty="0">
                <a:solidFill>
                  <a:srgbClr val="0000FF"/>
                </a:solidFill>
              </a:rPr>
              <a:t> 제출하세요</a:t>
            </a:r>
            <a:r>
              <a:rPr lang="en-US" altLang="ko-KR" sz="1200" dirty="0">
                <a:solidFill>
                  <a:srgbClr val="0000FF"/>
                </a:solidFill>
              </a:rPr>
              <a:t>. (!</a:t>
            </a:r>
            <a:r>
              <a:rPr lang="ko-KR" altLang="en-US" sz="1200" dirty="0">
                <a:solidFill>
                  <a:srgbClr val="0000FF"/>
                </a:solidFill>
              </a:rPr>
              <a:t>뒷면은 연습 </a:t>
            </a:r>
            <a:r>
              <a:rPr lang="ko-KR" altLang="en-US" sz="1200" dirty="0" err="1">
                <a:solidFill>
                  <a:srgbClr val="0000FF"/>
                </a:solidFill>
              </a:rPr>
              <a:t>깜지</a:t>
            </a:r>
            <a:r>
              <a:rPr lang="en-US" altLang="ko-KR" sz="1200" dirty="0">
                <a:solidFill>
                  <a:srgbClr val="0000FF"/>
                </a:solidFill>
              </a:rPr>
              <a:t>!)</a:t>
            </a:r>
            <a:r>
              <a:rPr lang="ko-KR" altLang="en-US" sz="1200" dirty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♥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3875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18302</TotalTime>
  <Words>452</Words>
  <Application>Microsoft Office PowerPoint</Application>
  <PresentationFormat>화면 슬라이드 쇼(4:3)</PresentationFormat>
  <Paragraphs>498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굴림</vt:lpstr>
      <vt:lpstr>맑은 고딕</vt:lpstr>
      <vt:lpstr>바탕</vt:lpstr>
      <vt:lpstr>Wingdings</vt:lpstr>
      <vt:lpstr>1_기본 디자인</vt:lpstr>
      <vt:lpstr>ClipArt</vt:lpstr>
      <vt:lpstr>변수(Variable)와 자료형(Data Type)</vt:lpstr>
      <vt:lpstr>실습과제</vt:lpstr>
      <vt:lpstr>실습 내용 업로드</vt:lpstr>
      <vt:lpstr>알아야할 영어단어 (발음과 뜻) </vt:lpstr>
      <vt:lpstr>알아야할 영어단어 (발음과 뜻) 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user</cp:lastModifiedBy>
  <cp:revision>296</cp:revision>
  <dcterms:created xsi:type="dcterms:W3CDTF">2003-05-07T20:17:23Z</dcterms:created>
  <dcterms:modified xsi:type="dcterms:W3CDTF">2021-04-06T11:33:14Z</dcterms:modified>
</cp:coreProperties>
</file>