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116632"/>
            <a:ext cx="2592288" cy="6741368"/>
          </a:xfrm>
          <a:prstGeom prst="rect">
            <a:avLst/>
          </a:prstGeom>
        </p:spPr>
      </p:pic>
      <p:sp>
        <p:nvSpPr>
          <p:cNvPr id="2" name="제목 1"/>
          <p:cNvSpPr>
            <a:spLocks noGrp="1"/>
          </p:cNvSpPr>
          <p:nvPr>
            <p:ph type="ctrTitle"/>
          </p:nvPr>
        </p:nvSpPr>
        <p:spPr>
          <a:xfrm>
            <a:off x="685800" y="2130425"/>
            <a:ext cx="7772400" cy="1470025"/>
          </a:xfrm>
        </p:spPr>
        <p:txBody>
          <a:bodyPr anchor="t" anchorCtr="1">
            <a:noAutofit/>
          </a:bodyPr>
          <a:lstStyle>
            <a:lvl1pPr>
              <a:defRPr sz="6000"/>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300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5" name="바닥글 개체 틀 4"/>
          <p:cNvSpPr>
            <a:spLocks noGrp="1"/>
          </p:cNvSpPr>
          <p:nvPr>
            <p:ph type="ftr" sz="quarter" idx="11"/>
          </p:nvPr>
        </p:nvSpPr>
        <p:spPr/>
        <p:txBody>
          <a:bodyPr/>
          <a:lstStyle>
            <a:lvl1pPr>
              <a:defRPr sz="3200">
                <a:solidFill>
                  <a:srgbClr val="00B050"/>
                </a:solidFill>
              </a:defRPr>
            </a:lvl1pPr>
          </a:lstStyle>
          <a:p>
            <a:r>
              <a:rPr lang="en-US" altLang="ko-KR" smtClean="0"/>
              <a:t>42125023 </a:t>
            </a:r>
            <a:r>
              <a:rPr lang="ko-KR" altLang="en-US" smtClean="0"/>
              <a:t>신이현</a:t>
            </a:r>
            <a:endParaRPr lang="ko-KR" altLang="en-US" dirty="0"/>
          </a:p>
        </p:txBody>
      </p:sp>
      <p:sp>
        <p:nvSpPr>
          <p:cNvPr id="6" name="슬라이드 번호 개체 틀 5"/>
          <p:cNvSpPr>
            <a:spLocks noGrp="1"/>
          </p:cNvSpPr>
          <p:nvPr>
            <p:ph type="sldNum" sz="quarter" idx="12"/>
          </p:nvPr>
        </p:nvSpPr>
        <p:spPr/>
        <p:txBody>
          <a:bodyPr/>
          <a:lstStyle/>
          <a:p>
            <a:fld id="{9EF71093-26A6-4B50-8C8F-E7E9DE0BEFC3}" type="slidenum">
              <a:rPr lang="ko-KR" altLang="en-US" smtClean="0"/>
              <a:t>‹#›</a:t>
            </a:fld>
            <a:endParaRPr lang="ko-KR" altLang="en-US"/>
          </a:p>
        </p:txBody>
      </p:sp>
      <p:sp>
        <p:nvSpPr>
          <p:cNvPr id="9" name="텍스트 개체 틀 8"/>
          <p:cNvSpPr>
            <a:spLocks noGrp="1"/>
          </p:cNvSpPr>
          <p:nvPr>
            <p:ph type="body" sz="quarter" idx="13"/>
          </p:nvPr>
        </p:nvSpPr>
        <p:spPr>
          <a:xfrm>
            <a:off x="3419475" y="1268413"/>
            <a:ext cx="5329238" cy="3384550"/>
          </a:xfrm>
        </p:spPr>
        <p:txBody>
          <a:bodyPr/>
          <a:lstStyle>
            <a:lvl1pPr>
              <a:defRPr>
                <a:solidFill>
                  <a:schemeClr val="accent5">
                    <a:lumMod val="75000"/>
                  </a:schemeClr>
                </a:solidFill>
              </a:defRPr>
            </a:lvl1pPr>
            <a:lvl2pPr>
              <a:defRPr>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32A1B8C-61A1-4EA6-ABEF-BC185CD85BEF}" type="datetimeFigureOut">
              <a:rPr lang="ko-KR" altLang="en-US" smtClean="0"/>
              <a:t>2021-05-16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EF71093-26A6-4B50-8C8F-E7E9DE0BEFC3}"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A1B8C-61A1-4EA6-ABEF-BC185CD85BEF}" type="datetimeFigureOut">
              <a:rPr lang="ko-KR" altLang="en-US" smtClean="0"/>
              <a:t>2021-05-16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71093-26A6-4B50-8C8F-E7E9DE0BEFC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endParaRPr lang="ko-KR" altLang="en-US"/>
          </a:p>
        </p:txBody>
      </p:sp>
      <p:sp>
        <p:nvSpPr>
          <p:cNvPr id="6" name="내용 개체 틀 5"/>
          <p:cNvSpPr>
            <a:spLocks noGrp="1"/>
          </p:cNvSpPr>
          <p:nvPr>
            <p:ph idx="1"/>
          </p:nvPr>
        </p:nvSpPr>
        <p:spPr/>
        <p:txBody>
          <a:bodyPr>
            <a:normAutofit fontScale="62500" lnSpcReduction="20000"/>
          </a:bodyPr>
          <a:lstStyle/>
          <a:p>
            <a:r>
              <a:rPr lang="ko-KR" altLang="en-US" dirty="0" smtClean="0"/>
              <a:t>온대기후는 사계절이 뚜렷하고 </a:t>
            </a:r>
            <a:r>
              <a:rPr lang="ko-KR" altLang="en-US" dirty="0" err="1" smtClean="0"/>
              <a:t>최한월의</a:t>
            </a:r>
            <a:r>
              <a:rPr lang="ko-KR" altLang="en-US" dirty="0" smtClean="0"/>
              <a:t> 평균기온이 </a:t>
            </a:r>
            <a:r>
              <a:rPr lang="en-US" altLang="ko-KR" dirty="0" smtClean="0"/>
              <a:t>-3℃~20℃</a:t>
            </a:r>
            <a:r>
              <a:rPr lang="ko-KR" altLang="en-US" dirty="0" smtClean="0"/>
              <a:t>사이의 기후를 말합니다</a:t>
            </a:r>
            <a:r>
              <a:rPr lang="en-US" altLang="ko-KR" dirty="0" smtClean="0"/>
              <a:t>.</a:t>
            </a:r>
          </a:p>
          <a:p>
            <a:r>
              <a:rPr lang="ko-KR" altLang="en-US" dirty="0" smtClean="0"/>
              <a:t>우리나라는 전체가 온대기후며</a:t>
            </a:r>
            <a:r>
              <a:rPr lang="en-US" altLang="ko-KR" dirty="0" smtClean="0"/>
              <a:t>, </a:t>
            </a:r>
            <a:r>
              <a:rPr lang="ko-KR" altLang="en-US" dirty="0" smtClean="0"/>
              <a:t>일본 중부와 남부도 온대기후에 속합니다</a:t>
            </a:r>
            <a:r>
              <a:rPr lang="en-US" altLang="ko-KR" dirty="0" smtClean="0"/>
              <a:t>.</a:t>
            </a:r>
          </a:p>
          <a:p>
            <a:r>
              <a:rPr lang="en-US" altLang="ko-KR" dirty="0" smtClean="0"/>
              <a:t/>
            </a:r>
            <a:br>
              <a:rPr lang="en-US" altLang="ko-KR" dirty="0" smtClean="0"/>
            </a:br>
            <a:endParaRPr lang="en-US" altLang="ko-KR" dirty="0" smtClean="0"/>
          </a:p>
          <a:p>
            <a:r>
              <a:rPr lang="ko-KR" altLang="en-US" dirty="0" smtClean="0"/>
              <a:t>남반구에서도 온대기후가 있지만</a:t>
            </a:r>
            <a:r>
              <a:rPr lang="en-US" altLang="ko-KR" dirty="0" smtClean="0"/>
              <a:t>, </a:t>
            </a:r>
            <a:r>
              <a:rPr lang="ko-KR" altLang="en-US" dirty="0" smtClean="0"/>
              <a:t>남반구에서는 나라 전체가 온대기후인 나라는 우루과이 뿐입니다</a:t>
            </a:r>
            <a:r>
              <a:rPr lang="en-US" altLang="ko-KR" dirty="0" smtClean="0"/>
              <a:t>.</a:t>
            </a:r>
          </a:p>
          <a:p>
            <a:r>
              <a:rPr lang="ko-KR" altLang="en-US" dirty="0" smtClean="0"/>
              <a:t>중위도지방에 해당되기 때문에 고위도와 저위도지방의 영향을 많이 받아 일교차가 심합니다</a:t>
            </a:r>
            <a:r>
              <a:rPr lang="en-US" altLang="ko-KR" dirty="0" smtClean="0"/>
              <a:t>.</a:t>
            </a:r>
          </a:p>
          <a:p>
            <a:r>
              <a:rPr lang="ko-KR" altLang="en-US" dirty="0" smtClean="0"/>
              <a:t>어떤 경우에는 일교차가 </a:t>
            </a:r>
            <a:r>
              <a:rPr lang="en-US" altLang="ko-KR" dirty="0" smtClean="0"/>
              <a:t>10℃</a:t>
            </a:r>
            <a:r>
              <a:rPr lang="ko-KR" altLang="en-US" dirty="0" smtClean="0"/>
              <a:t>이상 날 때도 있습니다</a:t>
            </a:r>
            <a:r>
              <a:rPr lang="en-US" altLang="ko-KR" dirty="0" smtClean="0"/>
              <a:t>.</a:t>
            </a:r>
          </a:p>
          <a:p>
            <a:r>
              <a:rPr lang="en-US" altLang="ko-KR" dirty="0" smtClean="0"/>
              <a:t/>
            </a:r>
            <a:br>
              <a:rPr lang="en-US" altLang="ko-KR" dirty="0" smtClean="0"/>
            </a:br>
            <a:endParaRPr lang="en-US" altLang="ko-KR" dirty="0" smtClean="0"/>
          </a:p>
          <a:p>
            <a:r>
              <a:rPr lang="ko-KR" altLang="en-US" dirty="0" smtClean="0"/>
              <a:t>온대기후는 많은 사람들이 잘 알듯이 활엽수와 침엽수들이 많이 자랍니다</a:t>
            </a:r>
            <a:r>
              <a:rPr lang="en-US" altLang="ko-KR" dirty="0" smtClean="0"/>
              <a:t>.</a:t>
            </a:r>
          </a:p>
          <a:p>
            <a:r>
              <a:rPr lang="ko-KR" altLang="en-US" dirty="0" smtClean="0"/>
              <a:t>그 외에도 많은 식물들이 온대기후에서 많이 자라고 있습니다</a:t>
            </a:r>
            <a:r>
              <a:rPr lang="en-US" altLang="ko-KR" dirty="0" smtClean="0"/>
              <a:t>.</a:t>
            </a:r>
          </a:p>
          <a:p>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대기순환과 날씨</a:t>
            </a:r>
            <a:r>
              <a:rPr lang="en-US" altLang="ko-KR" dirty="0" smtClean="0"/>
              <a:t>+</a:t>
            </a:r>
            <a:r>
              <a:rPr lang="ko-KR" altLang="en-US" dirty="0" smtClean="0"/>
              <a:t>기압과 기류</a:t>
            </a:r>
            <a:endParaRPr lang="ko-KR" altLang="en-US" dirty="0"/>
          </a:p>
        </p:txBody>
      </p:sp>
      <p:sp>
        <p:nvSpPr>
          <p:cNvPr id="3" name="내용 개체 틀 2"/>
          <p:cNvSpPr>
            <a:spLocks noGrp="1"/>
          </p:cNvSpPr>
          <p:nvPr>
            <p:ph idx="1"/>
          </p:nvPr>
        </p:nvSpPr>
        <p:spPr/>
        <p:txBody>
          <a:bodyPr>
            <a:normAutofit fontScale="85000" lnSpcReduction="20000"/>
          </a:bodyPr>
          <a:lstStyle/>
          <a:p>
            <a:r>
              <a:rPr lang="ko-KR" altLang="en-US" dirty="0" smtClean="0"/>
              <a:t>온대지방의 대기 순환은 열대지방과 다르다</a:t>
            </a:r>
            <a:r>
              <a:rPr lang="en-US" altLang="ko-KR" dirty="0" smtClean="0"/>
              <a:t>. </a:t>
            </a:r>
            <a:r>
              <a:rPr lang="ko-KR" altLang="en-US" dirty="0" smtClean="0"/>
              <a:t>이 지역은 성질이 전혀 다른 아열대 고기압과 한대 고기압의 영향을 모두 받는다</a:t>
            </a:r>
            <a:r>
              <a:rPr lang="en-US" altLang="ko-KR" dirty="0" smtClean="0"/>
              <a:t>. </a:t>
            </a:r>
            <a:r>
              <a:rPr lang="ko-KR" altLang="en-US" dirty="0" smtClean="0"/>
              <a:t>따라서 상당히 복잡한 기후가 발생한다</a:t>
            </a:r>
            <a:r>
              <a:rPr lang="en-US" altLang="ko-KR" dirty="0" smtClean="0"/>
              <a:t>. </a:t>
            </a:r>
            <a:r>
              <a:rPr lang="ko-KR" altLang="en-US" dirty="0" smtClean="0"/>
              <a:t>남쪽의 아열대 고기압과 북쪽의 한대 고기압이 만나면서 온도 차이가 발생한다</a:t>
            </a:r>
            <a:r>
              <a:rPr lang="en-US" altLang="ko-KR" dirty="0" smtClean="0"/>
              <a:t>. </a:t>
            </a:r>
            <a:r>
              <a:rPr lang="ko-KR" altLang="en-US" dirty="0" smtClean="0"/>
              <a:t>이로 인해 한대전선이 발생한다</a:t>
            </a:r>
            <a:r>
              <a:rPr lang="en-US" altLang="ko-KR" dirty="0" smtClean="0"/>
              <a:t>. </a:t>
            </a:r>
            <a:r>
              <a:rPr lang="ko-KR" altLang="en-US" dirty="0" smtClean="0"/>
              <a:t>그리고 두 고기압이 만나는 상층에는 강한 편서풍이 분다</a:t>
            </a:r>
            <a:r>
              <a:rPr lang="en-US" altLang="ko-KR" dirty="0" smtClean="0"/>
              <a:t>.</a:t>
            </a:r>
          </a:p>
          <a:p>
            <a:r>
              <a:rPr lang="ko-KR" altLang="en-US" dirty="0" smtClean="0"/>
              <a:t>겨울철에는 두 고기압의 온도 차이가 커지므로 편서풍이 강해진다</a:t>
            </a:r>
            <a:r>
              <a:rPr lang="en-US" altLang="ko-KR" dirty="0" smtClean="0"/>
              <a:t>. </a:t>
            </a:r>
            <a:r>
              <a:rPr lang="ko-KR" altLang="en-US" dirty="0" smtClean="0"/>
              <a:t>그리고 한대 고기압을 따라 제트기류가 남쪽으로 내려온다</a:t>
            </a:r>
            <a:r>
              <a:rPr lang="en-US" altLang="ko-KR" dirty="0" smtClean="0"/>
              <a:t>. </a:t>
            </a:r>
            <a:r>
              <a:rPr lang="ko-KR" altLang="en-US" dirty="0" smtClean="0"/>
              <a:t>반면 여름에는 편서풍이 약해지고 제트기류도 북상한다</a:t>
            </a:r>
            <a:r>
              <a:rPr lang="en-US" altLang="ko-KR" dirty="0" smtClean="0"/>
              <a:t>. </a:t>
            </a:r>
            <a:r>
              <a:rPr lang="ko-KR" altLang="en-US" dirty="0" err="1" smtClean="0"/>
              <a:t>상층풍과</a:t>
            </a:r>
            <a:r>
              <a:rPr lang="ko-KR" altLang="en-US" dirty="0" smtClean="0"/>
              <a:t> 제트기류의 이동은 기압계나 전선의 발생과 발달에 영향을 주므로 날씨예측이 어렵다</a:t>
            </a:r>
            <a:r>
              <a:rPr lang="en-US" altLang="ko-KR" dirty="0" smtClean="0"/>
              <a:t>.</a:t>
            </a:r>
          </a:p>
          <a:p>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a:solidFill>
            <a:schemeClr val="bg1"/>
          </a:solidFill>
        </p:spPr>
        <p:txBody>
          <a:bodyPr>
            <a:normAutofit fontScale="55000" lnSpcReduction="20000"/>
          </a:bodyPr>
          <a:lstStyle/>
          <a:p>
            <a:r>
              <a:rPr lang="ko-KR" altLang="en-US" dirty="0" smtClean="0"/>
              <a:t>온대기후의 사계절 </a:t>
            </a:r>
            <a:r>
              <a:rPr lang="en-US" altLang="ko-KR" dirty="0" smtClean="0"/>
              <a:t>&lt;</a:t>
            </a:r>
            <a:r>
              <a:rPr lang="ko-KR" altLang="en-US" dirty="0" smtClean="0"/>
              <a:t>출처</a:t>
            </a:r>
            <a:r>
              <a:rPr lang="en-US" altLang="ko-KR" dirty="0" smtClean="0"/>
              <a:t>: (cc) </a:t>
            </a:r>
            <a:r>
              <a:rPr lang="en-US" altLang="ko-KR" dirty="0" err="1" smtClean="0"/>
              <a:t>Predavatel</a:t>
            </a:r>
            <a:r>
              <a:rPr lang="en-US" altLang="ko-KR" dirty="0" smtClean="0"/>
              <a:t> at Wikimedia.org&gt;</a:t>
            </a:r>
          </a:p>
          <a:p>
            <a:r>
              <a:rPr lang="ko-KR" altLang="en-US" dirty="0" smtClean="0">
                <a:solidFill>
                  <a:schemeClr val="tx2"/>
                </a:solidFill>
              </a:rPr>
              <a:t>여름철 온대지방의 기온은 열대기후에 가깝다</a:t>
            </a:r>
            <a:r>
              <a:rPr lang="en-US" altLang="ko-KR" dirty="0" smtClean="0">
                <a:solidFill>
                  <a:schemeClr val="tx2"/>
                </a:solidFill>
              </a:rPr>
              <a:t>. </a:t>
            </a:r>
            <a:r>
              <a:rPr lang="ko-KR" altLang="en-US" dirty="0" smtClean="0">
                <a:solidFill>
                  <a:schemeClr val="tx2"/>
                </a:solidFill>
              </a:rPr>
              <a:t>태양고도가 높아져 복사에너지의 강도가 강해지고 낮의 길이가 길어지기 때문이다</a:t>
            </a:r>
            <a:r>
              <a:rPr lang="en-US" altLang="ko-KR" dirty="0" smtClean="0"/>
              <a:t>. </a:t>
            </a:r>
            <a:r>
              <a:rPr lang="ko-KR" altLang="en-US" dirty="0" smtClean="0"/>
              <a:t>여름철에 위도 </a:t>
            </a:r>
            <a:r>
              <a:rPr lang="en-US" altLang="ko-KR" dirty="0" smtClean="0"/>
              <a:t>20~30°</a:t>
            </a:r>
            <a:r>
              <a:rPr lang="ko-KR" altLang="en-US" dirty="0" smtClean="0"/>
              <a:t>에서는 태양광선을 거의 수직으로 받는다</a:t>
            </a:r>
            <a:r>
              <a:rPr lang="en-US" altLang="ko-KR" dirty="0" smtClean="0"/>
              <a:t>. </a:t>
            </a:r>
            <a:r>
              <a:rPr lang="ko-KR" altLang="en-US" dirty="0" smtClean="0"/>
              <a:t>위도 </a:t>
            </a:r>
            <a:r>
              <a:rPr lang="en-US" altLang="ko-KR" dirty="0" smtClean="0"/>
              <a:t>20°</a:t>
            </a:r>
            <a:r>
              <a:rPr lang="ko-KR" altLang="en-US" dirty="0" smtClean="0"/>
              <a:t>에서는 낮의 길이가 </a:t>
            </a:r>
            <a:r>
              <a:rPr lang="en-US" altLang="ko-KR" dirty="0" smtClean="0"/>
              <a:t>13</a:t>
            </a:r>
            <a:r>
              <a:rPr lang="ko-KR" altLang="en-US" dirty="0" smtClean="0"/>
              <a:t>시간 </a:t>
            </a:r>
            <a:r>
              <a:rPr lang="en-US" altLang="ko-KR" dirty="0" smtClean="0"/>
              <a:t>21</a:t>
            </a:r>
            <a:r>
              <a:rPr lang="ko-KR" altLang="en-US" dirty="0" smtClean="0"/>
              <a:t>분이지만 위도 </a:t>
            </a:r>
            <a:r>
              <a:rPr lang="en-US" altLang="ko-KR" dirty="0" smtClean="0"/>
              <a:t>30°</a:t>
            </a:r>
            <a:r>
              <a:rPr lang="ko-KR" altLang="en-US" dirty="0" smtClean="0"/>
              <a:t>에서는 </a:t>
            </a:r>
            <a:r>
              <a:rPr lang="en-US" altLang="ko-KR" dirty="0" smtClean="0"/>
              <a:t>14</a:t>
            </a:r>
            <a:r>
              <a:rPr lang="ko-KR" altLang="en-US" dirty="0" smtClean="0"/>
              <a:t>시간 </a:t>
            </a:r>
            <a:r>
              <a:rPr lang="en-US" altLang="ko-KR" dirty="0" smtClean="0"/>
              <a:t>5</a:t>
            </a:r>
            <a:r>
              <a:rPr lang="ko-KR" altLang="en-US" dirty="0" smtClean="0"/>
              <a:t>분이다</a:t>
            </a:r>
            <a:r>
              <a:rPr lang="en-US" altLang="ko-KR" dirty="0" smtClean="0"/>
              <a:t>.</a:t>
            </a:r>
          </a:p>
          <a:p>
            <a:r>
              <a:rPr lang="ko-KR" altLang="en-US" dirty="0" smtClean="0"/>
              <a:t>따라서 여름철에는 중위도가 저위도보다 태양복사에너지를 더 많이 받는다</a:t>
            </a:r>
            <a:r>
              <a:rPr lang="en-US" altLang="ko-KR" dirty="0" smtClean="0"/>
              <a:t>. </a:t>
            </a:r>
            <a:r>
              <a:rPr lang="ko-KR" altLang="en-US" dirty="0" smtClean="0"/>
              <a:t>이로 인해 온대지역의 여름철 월평균 기온은 대부분 </a:t>
            </a:r>
            <a:r>
              <a:rPr lang="en-US" altLang="ko-KR" dirty="0" smtClean="0"/>
              <a:t>20~25℃</a:t>
            </a:r>
            <a:r>
              <a:rPr lang="ko-KR" altLang="en-US" dirty="0" smtClean="0"/>
              <a:t>에 이른다</a:t>
            </a:r>
            <a:r>
              <a:rPr lang="en-US" altLang="ko-KR" dirty="0" smtClean="0"/>
              <a:t>. </a:t>
            </a:r>
            <a:r>
              <a:rPr lang="ko-KR" altLang="en-US" dirty="0" smtClean="0"/>
              <a:t>겨울철에는 태양복사의 강도가 약해질 뿐 아니라 낮의 길이도 짧아진다</a:t>
            </a:r>
            <a:r>
              <a:rPr lang="en-US" altLang="ko-KR" dirty="0" smtClean="0"/>
              <a:t>. </a:t>
            </a:r>
            <a:r>
              <a:rPr lang="ko-KR" altLang="en-US" dirty="0" smtClean="0">
                <a:solidFill>
                  <a:schemeClr val="tx2">
                    <a:lumMod val="75000"/>
                  </a:schemeClr>
                </a:solidFill>
              </a:rPr>
              <a:t>기온이 크게 하강하면서 열대와 전혀 다른 날씨가 나타난다</a:t>
            </a:r>
            <a:r>
              <a:rPr lang="en-US" altLang="ko-KR" dirty="0" smtClean="0">
                <a:solidFill>
                  <a:schemeClr val="tx2">
                    <a:lumMod val="75000"/>
                  </a:schemeClr>
                </a:solidFill>
              </a:rPr>
              <a:t>. </a:t>
            </a:r>
            <a:r>
              <a:rPr lang="ko-KR" altLang="en-US" dirty="0" smtClean="0">
                <a:solidFill>
                  <a:schemeClr val="tx2">
                    <a:lumMod val="75000"/>
                  </a:schemeClr>
                </a:solidFill>
              </a:rPr>
              <a:t>고위도로 갈수록 겨울철 기온이 급속하게 떨어진다</a:t>
            </a:r>
            <a:r>
              <a:rPr lang="en-US" altLang="ko-KR" dirty="0" smtClean="0">
                <a:solidFill>
                  <a:schemeClr val="tx2">
                    <a:lumMod val="75000"/>
                  </a:schemeClr>
                </a:solidFill>
              </a:rPr>
              <a:t>. </a:t>
            </a:r>
            <a:r>
              <a:rPr lang="ko-KR" altLang="en-US" dirty="0" smtClean="0">
                <a:solidFill>
                  <a:schemeClr val="tx2">
                    <a:lumMod val="75000"/>
                  </a:schemeClr>
                </a:solidFill>
              </a:rPr>
              <a:t>이로 인해 지역별로 연교차가 크다</a:t>
            </a:r>
            <a:r>
              <a:rPr lang="en-US" altLang="ko-KR" dirty="0" smtClean="0">
                <a:solidFill>
                  <a:schemeClr val="tx2">
                    <a:lumMod val="75000"/>
                  </a:schemeClr>
                </a:solidFill>
              </a:rPr>
              <a:t>. </a:t>
            </a:r>
            <a:r>
              <a:rPr lang="ko-KR" altLang="en-US" dirty="0" smtClean="0">
                <a:solidFill>
                  <a:schemeClr val="tx2">
                    <a:lumMod val="75000"/>
                  </a:schemeClr>
                </a:solidFill>
              </a:rPr>
              <a:t>기온의 일교차도 여름에 비해 매우 커진다</a:t>
            </a:r>
            <a:r>
              <a:rPr lang="en-US" altLang="ko-KR" dirty="0" smtClean="0">
                <a:solidFill>
                  <a:schemeClr val="tx2">
                    <a:lumMod val="75000"/>
                  </a:schemeClr>
                </a:solidFill>
              </a:rPr>
              <a:t>.</a:t>
            </a:r>
          </a:p>
          <a:p>
            <a:r>
              <a:rPr lang="ko-KR" altLang="en-US" dirty="0" smtClean="0"/>
              <a:t>온대지방의 여름철 강수량은 해양성 열대기단의 영향을 많이 받는다</a:t>
            </a:r>
            <a:r>
              <a:rPr lang="en-US" altLang="ko-KR" dirty="0" smtClean="0"/>
              <a:t>. </a:t>
            </a:r>
            <a:r>
              <a:rPr lang="ko-KR" altLang="en-US" dirty="0" smtClean="0"/>
              <a:t>해양성 열대기단은 해양성 한대기단에 비해 수온이 높아 수증기를 더 많이 포함한다</a:t>
            </a:r>
            <a:r>
              <a:rPr lang="en-US" altLang="ko-KR" dirty="0" smtClean="0"/>
              <a:t>. </a:t>
            </a:r>
            <a:r>
              <a:rPr lang="ko-KR" altLang="en-US" dirty="0" smtClean="0"/>
              <a:t>이로 인해 해양성 열대기단의 영향을 받는 지역이 해양성 한대기단의 영향을 받는 지역보다 강수량이 많다</a:t>
            </a:r>
            <a:r>
              <a:rPr lang="en-US" altLang="ko-KR" dirty="0" smtClean="0"/>
              <a:t>.</a:t>
            </a:r>
          </a:p>
          <a:p>
            <a:r>
              <a:rPr lang="ko-KR" altLang="en-US" dirty="0" smtClean="0">
                <a:solidFill>
                  <a:srgbClr val="C00000"/>
                </a:solidFill>
              </a:rPr>
              <a:t>위의 내용은 강수량 이야기</a:t>
            </a:r>
            <a:endParaRPr lang="ko-KR" altLang="en-US"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Autofit/>
          </a:bodyPr>
          <a:lstStyle/>
          <a:p>
            <a:r>
              <a:rPr lang="ko-KR" altLang="en-US" sz="1200" dirty="0" smtClean="0"/>
              <a:t>겨울철 강수량 및 겨울 강수 집중률은 울릉도 </a:t>
            </a:r>
            <a:r>
              <a:rPr lang="en-US" altLang="ko-KR" sz="1200" dirty="0" smtClean="0"/>
              <a:t>&gt; </a:t>
            </a:r>
            <a:r>
              <a:rPr lang="ko-KR" altLang="en-US" sz="1200" dirty="0" smtClean="0"/>
              <a:t>제주도 </a:t>
            </a:r>
            <a:r>
              <a:rPr lang="en-US" altLang="ko-KR" sz="1200" dirty="0" smtClean="0"/>
              <a:t>&gt; </a:t>
            </a:r>
            <a:r>
              <a:rPr lang="ko-KR" altLang="en-US" sz="1200" dirty="0" smtClean="0"/>
              <a:t>강릉 순입니다</a:t>
            </a:r>
            <a:r>
              <a:rPr lang="en-US" altLang="ko-KR" sz="1200" dirty="0" smtClean="0"/>
              <a:t>.</a:t>
            </a:r>
          </a:p>
          <a:p>
            <a:r>
              <a:rPr lang="en-US" altLang="ko-KR" sz="1200" dirty="0" smtClean="0"/>
              <a:t/>
            </a:r>
            <a:br>
              <a:rPr lang="en-US" altLang="ko-KR" sz="1200" dirty="0" smtClean="0"/>
            </a:br>
            <a:endParaRPr lang="en-US" altLang="ko-KR" sz="1200" dirty="0" smtClean="0"/>
          </a:p>
          <a:p>
            <a:r>
              <a:rPr lang="en-US" altLang="ko-KR" sz="1200" dirty="0" smtClean="0"/>
              <a:t>2. </a:t>
            </a:r>
            <a:r>
              <a:rPr lang="ko-KR" altLang="en-US" sz="1200" dirty="0" smtClean="0"/>
              <a:t>울릉도 역시 여름 강수 집중률이 더 높습니다</a:t>
            </a:r>
            <a:r>
              <a:rPr lang="en-US" altLang="ko-KR" sz="1200" dirty="0" smtClean="0"/>
              <a:t>. (</a:t>
            </a:r>
            <a:r>
              <a:rPr lang="ko-KR" altLang="en-US" sz="1200" dirty="0" smtClean="0"/>
              <a:t>여름 강수 집중률 </a:t>
            </a:r>
            <a:r>
              <a:rPr lang="en-US" altLang="ko-KR" sz="1200" dirty="0" smtClean="0"/>
              <a:t>&gt; </a:t>
            </a:r>
            <a:r>
              <a:rPr lang="ko-KR" altLang="en-US" sz="1200" dirty="0" smtClean="0"/>
              <a:t>겨울 강수 집중률</a:t>
            </a:r>
            <a:r>
              <a:rPr lang="en-US" altLang="ko-KR" sz="1200" dirty="0" smtClean="0"/>
              <a:t>)</a:t>
            </a:r>
          </a:p>
          <a:p>
            <a:r>
              <a:rPr lang="ko-KR" altLang="en-US" sz="1200" dirty="0" smtClean="0"/>
              <a:t>다만</a:t>
            </a:r>
            <a:r>
              <a:rPr lang="en-US" altLang="ko-KR" sz="1200" dirty="0" smtClean="0"/>
              <a:t>, </a:t>
            </a:r>
            <a:r>
              <a:rPr lang="ko-KR" altLang="en-US" sz="1200" dirty="0" smtClean="0"/>
              <a:t>겨울철 강수량이 많고</a:t>
            </a:r>
            <a:r>
              <a:rPr lang="en-US" altLang="ko-KR" sz="1200" dirty="0" smtClean="0"/>
              <a:t>(</a:t>
            </a:r>
            <a:r>
              <a:rPr lang="ko-KR" altLang="en-US" sz="1200" dirty="0" smtClean="0"/>
              <a:t>최다설지</a:t>
            </a:r>
            <a:r>
              <a:rPr lang="en-US" altLang="ko-KR" sz="1200" dirty="0" smtClean="0"/>
              <a:t>) </a:t>
            </a:r>
            <a:r>
              <a:rPr lang="ko-KR" altLang="en-US" sz="1200" dirty="0" smtClean="0"/>
              <a:t>육지에 비해 상대적으로 연중 고른 강수 분포를 나타낸다는 특징이 있습니다</a:t>
            </a:r>
            <a:r>
              <a:rPr lang="en-US" altLang="ko-KR" sz="1200" dirty="0" smtClean="0"/>
              <a:t>.</a:t>
            </a:r>
          </a:p>
          <a:p>
            <a:r>
              <a:rPr lang="en-US" altLang="ko-KR" sz="1200" dirty="0" smtClean="0"/>
              <a:t/>
            </a:r>
            <a:br>
              <a:rPr lang="en-US" altLang="ko-KR" sz="1200" dirty="0" smtClean="0"/>
            </a:br>
            <a:endParaRPr lang="en-US" altLang="ko-KR" sz="1200" dirty="0" smtClean="0"/>
          </a:p>
          <a:p>
            <a:r>
              <a:rPr lang="en-US" altLang="ko-KR" sz="1200" dirty="0" smtClean="0"/>
              <a:t>3</a:t>
            </a:r>
          </a:p>
          <a:p>
            <a:r>
              <a:rPr lang="ko-KR" altLang="en-US" sz="1200" dirty="0" smtClean="0"/>
              <a:t>다만</a:t>
            </a:r>
            <a:r>
              <a:rPr lang="en-US" altLang="ko-KR" sz="1200" dirty="0" smtClean="0"/>
              <a:t>, </a:t>
            </a:r>
            <a:r>
              <a:rPr lang="ko-KR" altLang="en-US" sz="1200" dirty="0" smtClean="0"/>
              <a:t>고위도 지역에 비해 저위도 지역의 연평균 기온이 높게 나타나며 </a:t>
            </a:r>
            <a:r>
              <a:rPr lang="en-US" altLang="ko-KR" sz="1200" dirty="0" smtClean="0"/>
              <a:t>(</a:t>
            </a:r>
            <a:r>
              <a:rPr lang="ko-KR" altLang="en-US" sz="1200" dirty="0" smtClean="0"/>
              <a:t>위도에 따른 기온 분포는 반비례 관계</a:t>
            </a:r>
            <a:r>
              <a:rPr lang="en-US" altLang="ko-KR" sz="1200" dirty="0" smtClean="0"/>
              <a:t>)</a:t>
            </a:r>
          </a:p>
          <a:p>
            <a:r>
              <a:rPr lang="ko-KR" altLang="en-US" sz="1200" dirty="0" smtClean="0"/>
              <a:t>내륙과 해안의 비교를 물어보는 개념은 </a:t>
            </a:r>
            <a:r>
              <a:rPr lang="ko-KR" altLang="en-US" sz="1200" dirty="0" err="1" smtClean="0"/>
              <a:t>최난월</a:t>
            </a:r>
            <a:r>
              <a:rPr lang="ko-KR" altLang="en-US" sz="1200" dirty="0" smtClean="0"/>
              <a:t> 평균 기온과 </a:t>
            </a:r>
            <a:r>
              <a:rPr lang="ko-KR" altLang="en-US" sz="1200" dirty="0" err="1" smtClean="0"/>
              <a:t>최한얼</a:t>
            </a:r>
            <a:r>
              <a:rPr lang="ko-KR" altLang="en-US" sz="1200" dirty="0" smtClean="0"/>
              <a:t> 평균 기온</a:t>
            </a:r>
            <a:r>
              <a:rPr lang="en-US" altLang="ko-KR" sz="1200" dirty="0" smtClean="0"/>
              <a:t>, </a:t>
            </a:r>
            <a:r>
              <a:rPr lang="ko-KR" altLang="en-US" sz="1200" dirty="0" smtClean="0"/>
              <a:t>연교차입니다</a:t>
            </a:r>
            <a:r>
              <a:rPr lang="en-US" altLang="ko-KR" sz="1200" dirty="0" smtClean="0"/>
              <a:t>.</a:t>
            </a:r>
          </a:p>
          <a:p>
            <a:pPr>
              <a:buNone/>
            </a:pPr>
            <a:endParaRPr lang="en-US" altLang="ko-KR" sz="1200" dirty="0" smtClean="0"/>
          </a:p>
          <a:p>
            <a:r>
              <a:rPr lang="en-US" altLang="ko-KR" sz="1200" dirty="0" smtClean="0"/>
              <a:t/>
            </a:r>
            <a:br>
              <a:rPr lang="en-US" altLang="ko-KR" sz="1200" dirty="0" smtClean="0"/>
            </a:br>
            <a:endParaRPr lang="en-US" altLang="ko-KR" sz="1200" dirty="0" smtClean="0"/>
          </a:p>
          <a:p>
            <a:r>
              <a:rPr lang="ko-KR" altLang="en-US" sz="1200" dirty="0" smtClean="0"/>
              <a:t>비슷한 위도상에서의 </a:t>
            </a:r>
            <a:r>
              <a:rPr lang="ko-KR" altLang="en-US" sz="1200" dirty="0" err="1" smtClean="0"/>
              <a:t>최난월</a:t>
            </a:r>
            <a:r>
              <a:rPr lang="ko-KR" altLang="en-US" sz="1200" dirty="0" smtClean="0"/>
              <a:t> 평균 기온 </a:t>
            </a:r>
            <a:r>
              <a:rPr lang="en-US" altLang="ko-KR" sz="1200" dirty="0" smtClean="0"/>
              <a:t>: </a:t>
            </a:r>
            <a:r>
              <a:rPr lang="ko-KR" altLang="en-US" sz="1200" dirty="0" smtClean="0"/>
              <a:t>내륙 </a:t>
            </a:r>
            <a:r>
              <a:rPr lang="en-US" altLang="ko-KR" sz="1200" dirty="0" smtClean="0"/>
              <a:t>&gt; </a:t>
            </a:r>
            <a:r>
              <a:rPr lang="ko-KR" altLang="en-US" sz="1200" dirty="0" smtClean="0"/>
              <a:t>서해안 </a:t>
            </a:r>
            <a:r>
              <a:rPr lang="en-US" altLang="ko-KR" sz="1200" dirty="0" smtClean="0"/>
              <a:t>&gt; </a:t>
            </a:r>
            <a:r>
              <a:rPr lang="ko-KR" altLang="en-US" sz="1200" dirty="0" smtClean="0"/>
              <a:t>동해안 </a:t>
            </a:r>
            <a:r>
              <a:rPr lang="en-US" altLang="ko-KR" sz="1200" dirty="0" smtClean="0"/>
              <a:t>&gt; </a:t>
            </a:r>
            <a:r>
              <a:rPr lang="ko-KR" altLang="en-US" sz="1200" dirty="0" smtClean="0"/>
              <a:t>섬 </a:t>
            </a:r>
            <a:r>
              <a:rPr lang="en-US" altLang="ko-KR" sz="1200" dirty="0" smtClean="0"/>
              <a:t>&gt; </a:t>
            </a:r>
            <a:r>
              <a:rPr lang="ko-KR" altLang="en-US" sz="1200" dirty="0" smtClean="0"/>
              <a:t>높은 해발고도</a:t>
            </a:r>
            <a:br>
              <a:rPr lang="ko-KR" altLang="en-US" sz="1200" dirty="0" smtClean="0"/>
            </a:br>
            <a:r>
              <a:rPr lang="ko-KR" altLang="en-US" sz="1200" dirty="0" smtClean="0"/>
              <a:t/>
            </a:r>
            <a:br>
              <a:rPr lang="ko-KR" altLang="en-US" sz="1200" dirty="0" smtClean="0"/>
            </a:br>
            <a:r>
              <a:rPr lang="ko-KR" altLang="en-US" sz="1200" dirty="0" smtClean="0"/>
              <a:t>비슷한 위도상에서의 </a:t>
            </a:r>
            <a:r>
              <a:rPr lang="ko-KR" altLang="en-US" sz="1200" dirty="0" err="1" smtClean="0"/>
              <a:t>최한월</a:t>
            </a:r>
            <a:r>
              <a:rPr lang="ko-KR" altLang="en-US" sz="1200" dirty="0" smtClean="0"/>
              <a:t> 평균 기온 </a:t>
            </a:r>
            <a:r>
              <a:rPr lang="en-US" altLang="ko-KR" sz="1200" dirty="0" smtClean="0"/>
              <a:t>: </a:t>
            </a:r>
            <a:r>
              <a:rPr lang="ko-KR" altLang="en-US" sz="1200" dirty="0" smtClean="0"/>
              <a:t>섬 </a:t>
            </a:r>
            <a:r>
              <a:rPr lang="en-US" altLang="ko-KR" sz="1200" dirty="0" smtClean="0"/>
              <a:t>&gt; </a:t>
            </a:r>
            <a:r>
              <a:rPr lang="ko-KR" altLang="en-US" sz="1200" dirty="0" smtClean="0"/>
              <a:t>동해안 </a:t>
            </a:r>
            <a:r>
              <a:rPr lang="en-US" altLang="ko-KR" sz="1200" dirty="0" smtClean="0"/>
              <a:t>&gt; </a:t>
            </a:r>
            <a:r>
              <a:rPr lang="ko-KR" altLang="en-US" sz="1200" dirty="0" smtClean="0"/>
              <a:t>서해안 </a:t>
            </a:r>
            <a:r>
              <a:rPr lang="en-US" altLang="ko-KR" sz="1200" dirty="0" smtClean="0"/>
              <a:t>&gt; </a:t>
            </a:r>
            <a:r>
              <a:rPr lang="ko-KR" altLang="en-US" sz="1200" dirty="0" smtClean="0"/>
              <a:t>내륙 </a:t>
            </a:r>
            <a:r>
              <a:rPr lang="en-US" altLang="ko-KR" sz="1200" dirty="0" smtClean="0"/>
              <a:t>&gt; </a:t>
            </a:r>
            <a:r>
              <a:rPr lang="ko-KR" altLang="en-US" sz="1200" dirty="0" smtClean="0"/>
              <a:t>높은 해발고도</a:t>
            </a:r>
          </a:p>
          <a:p>
            <a:r>
              <a:rPr lang="ko-KR" altLang="en-US" sz="1200" dirty="0" smtClean="0"/>
              <a:t>비슷한 위도상에서의 연교차 </a:t>
            </a:r>
            <a:r>
              <a:rPr lang="en-US" altLang="ko-KR" sz="1200" dirty="0" smtClean="0"/>
              <a:t>: </a:t>
            </a:r>
            <a:r>
              <a:rPr lang="ko-KR" altLang="en-US" sz="1200" dirty="0" smtClean="0"/>
              <a:t>내륙 </a:t>
            </a:r>
            <a:r>
              <a:rPr lang="en-US" altLang="ko-KR" sz="1200" dirty="0" smtClean="0"/>
              <a:t>&gt; </a:t>
            </a:r>
            <a:r>
              <a:rPr lang="ko-KR" altLang="en-US" sz="1200" dirty="0" smtClean="0"/>
              <a:t>서해안 </a:t>
            </a:r>
            <a:r>
              <a:rPr lang="en-US" altLang="ko-KR" sz="1200" dirty="0" smtClean="0"/>
              <a:t>&gt; </a:t>
            </a:r>
            <a:r>
              <a:rPr lang="ko-KR" altLang="en-US" sz="1200" dirty="0" smtClean="0"/>
              <a:t>동해안 </a:t>
            </a:r>
            <a:r>
              <a:rPr lang="en-US" altLang="ko-KR" sz="1200" dirty="0" smtClean="0"/>
              <a:t>&gt; </a:t>
            </a:r>
            <a:r>
              <a:rPr lang="ko-KR" altLang="en-US" sz="1200" dirty="0" smtClean="0"/>
              <a:t>섬</a:t>
            </a:r>
          </a:p>
          <a:p>
            <a:r>
              <a:rPr lang="ko-KR" altLang="en-US" sz="1200" dirty="0" smtClean="0"/>
              <a:t/>
            </a:r>
            <a:br>
              <a:rPr lang="ko-KR" altLang="en-US" sz="1200" dirty="0" smtClean="0"/>
            </a:br>
            <a:endParaRPr lang="ko-KR" altLang="en-US" sz="1200" dirty="0" smtClean="0"/>
          </a:p>
          <a:p>
            <a:r>
              <a:rPr lang="en-US" altLang="ko-KR" sz="1200" dirty="0" smtClean="0"/>
              <a:t>4. </a:t>
            </a:r>
            <a:r>
              <a:rPr lang="ko-KR" altLang="en-US" sz="1200" dirty="0" smtClean="0"/>
              <a:t>울릉도가 제주도보다 위도가 더 높기 때문에 실제로 제주도의 연교차보다 울릉도의 연교차가 더 크게 나타납니다</a:t>
            </a:r>
            <a:r>
              <a:rPr lang="en-US" altLang="ko-KR" sz="1200" dirty="0" smtClean="0"/>
              <a:t>.</a:t>
            </a:r>
          </a:p>
          <a:p>
            <a:r>
              <a:rPr lang="en-US" altLang="ko-KR" sz="1200" dirty="0" smtClean="0"/>
              <a:t>       </a:t>
            </a:r>
            <a:endParaRPr lang="ko-KR"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미래의 기후 예측</a:t>
            </a:r>
            <a:endParaRPr lang="ko-KR" altLang="en-US" dirty="0"/>
          </a:p>
        </p:txBody>
      </p:sp>
      <p:sp>
        <p:nvSpPr>
          <p:cNvPr id="3" name="내용 개체 틀 2"/>
          <p:cNvSpPr>
            <a:spLocks noGrp="1"/>
          </p:cNvSpPr>
          <p:nvPr>
            <p:ph idx="1"/>
          </p:nvPr>
        </p:nvSpPr>
        <p:spPr/>
        <p:txBody>
          <a:bodyPr>
            <a:normAutofit fontScale="47500" lnSpcReduction="20000"/>
          </a:bodyPr>
          <a:lstStyle/>
          <a:p>
            <a:endParaRPr lang="en-US" altLang="ko-KR" dirty="0" smtClean="0"/>
          </a:p>
          <a:p>
            <a:r>
              <a:rPr lang="en-US" altLang="ko-KR" dirty="0" smtClean="0"/>
              <a:t> </a:t>
            </a:r>
          </a:p>
          <a:p>
            <a:r>
              <a:rPr lang="ko-KR" altLang="en-US" dirty="0" smtClean="0"/>
              <a:t>우선 </a:t>
            </a:r>
            <a:r>
              <a:rPr lang="en-US" altLang="ko-KR" dirty="0" smtClean="0"/>
              <a:t>2040</a:t>
            </a:r>
            <a:r>
              <a:rPr lang="ko-KR" altLang="en-US" dirty="0" smtClean="0"/>
              <a:t>년이 되면 대부분의 학자들이 예상하는 것 </a:t>
            </a:r>
            <a:r>
              <a:rPr lang="ko-KR" altLang="en-US" dirty="0" err="1" smtClean="0"/>
              <a:t>처럼</a:t>
            </a:r>
            <a:r>
              <a:rPr lang="ko-KR" altLang="en-US" dirty="0" smtClean="0"/>
              <a:t> 지구온난화로 온도가 많이 올라갔다고 가정하겠습니다</a:t>
            </a:r>
            <a:r>
              <a:rPr lang="en-US" altLang="ko-KR" dirty="0" smtClean="0"/>
              <a:t>. (</a:t>
            </a:r>
            <a:r>
              <a:rPr lang="ko-KR" altLang="en-US" dirty="0" smtClean="0"/>
              <a:t>빙하도 온다는데 별로 </a:t>
            </a:r>
            <a:r>
              <a:rPr lang="ko-KR" altLang="en-US" dirty="0" err="1" smtClean="0"/>
              <a:t>못믿겠습니다</a:t>
            </a:r>
            <a:r>
              <a:rPr lang="en-US" altLang="ko-KR" dirty="0" smtClean="0"/>
              <a:t>.)</a:t>
            </a:r>
          </a:p>
          <a:p>
            <a:r>
              <a:rPr lang="en-US" altLang="ko-KR" dirty="0" smtClean="0"/>
              <a:t> </a:t>
            </a:r>
          </a:p>
          <a:p>
            <a:r>
              <a:rPr lang="en-US" altLang="ko-KR" dirty="0" smtClean="0"/>
              <a:t>2040</a:t>
            </a:r>
            <a:r>
              <a:rPr lang="ko-KR" altLang="en-US" dirty="0" err="1" smtClean="0"/>
              <a:t>년이되면</a:t>
            </a:r>
            <a:r>
              <a:rPr lang="en-US" altLang="ko-KR" dirty="0" smtClean="0"/>
              <a:t>, </a:t>
            </a:r>
            <a:r>
              <a:rPr lang="ko-KR" altLang="en-US" dirty="0" smtClean="0"/>
              <a:t>예상되는 여름 평균기온은 전국적으로 </a:t>
            </a:r>
            <a:r>
              <a:rPr lang="en-US" altLang="ko-KR" dirty="0" smtClean="0"/>
              <a:t>30</a:t>
            </a:r>
            <a:r>
              <a:rPr lang="ko-KR" altLang="en-US" dirty="0" smtClean="0"/>
              <a:t>도에 </a:t>
            </a:r>
            <a:r>
              <a:rPr lang="ko-KR" altLang="en-US" dirty="0" err="1" smtClean="0"/>
              <a:t>육박할것으로</a:t>
            </a:r>
            <a:r>
              <a:rPr lang="ko-KR" altLang="en-US" dirty="0" smtClean="0"/>
              <a:t> 보입니다</a:t>
            </a:r>
            <a:r>
              <a:rPr lang="en-US" altLang="ko-KR" dirty="0" smtClean="0"/>
              <a:t>.</a:t>
            </a:r>
          </a:p>
          <a:p>
            <a:r>
              <a:rPr lang="ko-KR" altLang="en-US" dirty="0" smtClean="0"/>
              <a:t>현재 우리나라 여름철 평균기온은 </a:t>
            </a:r>
            <a:r>
              <a:rPr lang="en-US" altLang="ko-KR" dirty="0" smtClean="0"/>
              <a:t>20</a:t>
            </a:r>
            <a:r>
              <a:rPr lang="ko-KR" altLang="en-US" dirty="0" smtClean="0"/>
              <a:t>도 근처인데요</a:t>
            </a:r>
            <a:r>
              <a:rPr lang="en-US" altLang="ko-KR" dirty="0" smtClean="0"/>
              <a:t>, </a:t>
            </a:r>
            <a:r>
              <a:rPr lang="ko-KR" altLang="en-US" dirty="0" smtClean="0"/>
              <a:t>평균 </a:t>
            </a:r>
            <a:r>
              <a:rPr lang="en-US" altLang="ko-KR" dirty="0" smtClean="0"/>
              <a:t>10</a:t>
            </a:r>
            <a:r>
              <a:rPr lang="ko-KR" altLang="en-US" dirty="0" smtClean="0"/>
              <a:t>도 정도 오르면 어떻게 되냐 하면</a:t>
            </a:r>
          </a:p>
          <a:p>
            <a:r>
              <a:rPr lang="ko-KR" altLang="en-US" dirty="0" smtClean="0"/>
              <a:t> </a:t>
            </a:r>
          </a:p>
          <a:p>
            <a:r>
              <a:rPr lang="ko-KR" altLang="en-US" dirty="0" smtClean="0"/>
              <a:t>우선</a:t>
            </a:r>
            <a:r>
              <a:rPr lang="en-US" altLang="ko-KR" dirty="0" smtClean="0"/>
              <a:t>, </a:t>
            </a:r>
            <a:r>
              <a:rPr lang="ko-KR" altLang="en-US" dirty="0" smtClean="0"/>
              <a:t>의식주가 달라지겠죠</a:t>
            </a:r>
            <a:r>
              <a:rPr lang="en-US" altLang="ko-KR" dirty="0" smtClean="0"/>
              <a:t>? </a:t>
            </a:r>
            <a:r>
              <a:rPr lang="ko-KR" altLang="en-US" dirty="0" smtClean="0"/>
              <a:t>겨울도 거의 </a:t>
            </a:r>
            <a:r>
              <a:rPr lang="ko-KR" altLang="en-US" dirty="0" err="1" smtClean="0"/>
              <a:t>없을테니</a:t>
            </a:r>
            <a:r>
              <a:rPr lang="ko-KR" altLang="en-US" dirty="0" smtClean="0"/>
              <a:t> 말입니다</a:t>
            </a:r>
            <a:r>
              <a:rPr lang="en-US" altLang="ko-KR" dirty="0" smtClean="0"/>
              <a:t>.</a:t>
            </a:r>
          </a:p>
          <a:p>
            <a:r>
              <a:rPr lang="en-US" altLang="ko-KR" dirty="0" smtClean="0"/>
              <a:t> </a:t>
            </a:r>
          </a:p>
          <a:p>
            <a:r>
              <a:rPr lang="ko-KR" altLang="en-US" dirty="0" smtClean="0"/>
              <a:t>겨울이 거의 없으니 언제나 </a:t>
            </a:r>
            <a:r>
              <a:rPr lang="ko-KR" altLang="en-US" dirty="0" err="1" smtClean="0"/>
              <a:t>짧은옷</a:t>
            </a:r>
            <a:r>
              <a:rPr lang="en-US" altLang="ko-KR" dirty="0" smtClean="0"/>
              <a:t>, </a:t>
            </a:r>
            <a:r>
              <a:rPr lang="ko-KR" altLang="en-US" dirty="0" err="1" smtClean="0"/>
              <a:t>길고얇은옷을</a:t>
            </a:r>
            <a:r>
              <a:rPr lang="ko-KR" altLang="en-US" dirty="0" smtClean="0"/>
              <a:t> </a:t>
            </a:r>
            <a:r>
              <a:rPr lang="ko-KR" altLang="en-US" dirty="0" err="1" smtClean="0"/>
              <a:t>입을것이고</a:t>
            </a:r>
            <a:r>
              <a:rPr lang="en-US" altLang="ko-KR" dirty="0" smtClean="0"/>
              <a:t>,</a:t>
            </a:r>
          </a:p>
          <a:p>
            <a:r>
              <a:rPr lang="en-US" altLang="ko-KR" dirty="0" smtClean="0"/>
              <a:t> </a:t>
            </a:r>
          </a:p>
          <a:p>
            <a:r>
              <a:rPr lang="ko-KR" altLang="en-US" dirty="0" smtClean="0"/>
              <a:t>여름에 농사가 잘되니 이모작도 </a:t>
            </a:r>
            <a:r>
              <a:rPr lang="ko-KR" altLang="en-US" dirty="0" err="1" smtClean="0"/>
              <a:t>될것입니다</a:t>
            </a:r>
            <a:r>
              <a:rPr lang="en-US" altLang="ko-KR" dirty="0" smtClean="0"/>
              <a:t>.</a:t>
            </a:r>
          </a:p>
          <a:p>
            <a:r>
              <a:rPr lang="en-US" altLang="ko-KR" dirty="0" smtClean="0"/>
              <a:t> </a:t>
            </a:r>
          </a:p>
          <a:p>
            <a:r>
              <a:rPr lang="ko-KR" altLang="en-US" dirty="0" smtClean="0"/>
              <a:t>태풍이 엄청 </a:t>
            </a:r>
            <a:r>
              <a:rPr lang="ko-KR" altLang="en-US" dirty="0" err="1" smtClean="0"/>
              <a:t>불어올꺼구요</a:t>
            </a:r>
            <a:r>
              <a:rPr lang="en-US" altLang="ko-KR" dirty="0" smtClean="0"/>
              <a:t>, </a:t>
            </a:r>
            <a:r>
              <a:rPr lang="ko-KR" altLang="en-US" dirty="0" smtClean="0"/>
              <a:t>열대야 현상도 </a:t>
            </a:r>
            <a:r>
              <a:rPr lang="ko-KR" altLang="en-US" dirty="0" err="1" smtClean="0"/>
              <a:t>엄청많을겁니다</a:t>
            </a:r>
            <a:r>
              <a:rPr lang="en-US" altLang="ko-KR" dirty="0" smtClean="0"/>
              <a:t>.</a:t>
            </a:r>
          </a:p>
          <a:p>
            <a:r>
              <a:rPr lang="en-US" altLang="ko-KR" dirty="0" smtClean="0"/>
              <a:t> </a:t>
            </a:r>
          </a:p>
          <a:p>
            <a:r>
              <a:rPr lang="en-US" altLang="ko-KR" dirty="0" smtClean="0"/>
              <a:t>2040</a:t>
            </a:r>
            <a:r>
              <a:rPr lang="ko-KR" altLang="en-US" dirty="0" err="1" smtClean="0"/>
              <a:t>년쯤되면</a:t>
            </a:r>
            <a:r>
              <a:rPr lang="ko-KR" altLang="en-US" dirty="0" smtClean="0"/>
              <a:t> 현재 필리핀과 같은 덥고 습한 기후가 </a:t>
            </a:r>
            <a:r>
              <a:rPr lang="ko-KR" altLang="en-US" dirty="0" err="1" smtClean="0"/>
              <a:t>될거라</a:t>
            </a:r>
            <a:r>
              <a:rPr lang="ko-KR" altLang="en-US" dirty="0" smtClean="0"/>
              <a:t> 예상됩니다</a:t>
            </a:r>
            <a:r>
              <a:rPr lang="en-US" altLang="ko-KR" dirty="0" smtClean="0"/>
              <a:t>.</a:t>
            </a:r>
          </a:p>
          <a:p>
            <a:r>
              <a:rPr lang="en-US" altLang="ko-KR" dirty="0" smtClean="0"/>
              <a:t> </a:t>
            </a:r>
          </a:p>
          <a:p>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289</Words>
  <Application>Microsoft Office PowerPoint</Application>
  <PresentationFormat>화면 슬라이드 쇼(4:3)</PresentationFormat>
  <Paragraphs>50</Paragraphs>
  <Slides>5</Slides>
  <Notes>0</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Office 테마</vt:lpstr>
      <vt:lpstr>PowerPoint 프레젠테이션</vt:lpstr>
      <vt:lpstr>대기순환과 날씨+기압과 기류</vt:lpstr>
      <vt:lpstr>PowerPoint 프레젠테이션</vt:lpstr>
      <vt:lpstr>PowerPoint 프레젠테이션</vt:lpstr>
      <vt:lpstr>미래의 기후 예측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열대기후란 - E.마르톤은 연평균 20℃이상, W.P.쾨펜은 가장 추운 달의 평균기온이 18℃ 이상인 기후를 열대기후로 정의한다. 연교차는 5~6℃로 일교차보다 작고 항상 여름이다. 보통 기온의 한계값에 의해서 기후를 정의하는데, E.마르톤은 연평균(年平均) 기온 20℃ 이상, W.P.쾨펜은 최한월(最寒月) 평균기온 18℃ 이상의 기후를 열대기후라고 하였다. 기온의 연교차(年較差)는 5∼6℃로, 일교차보다 훨씬 작다. 자연식생은 야자나무의 분포와 거의 일치한다. 기온의 연(年)변화가 작으므로, 온대와 같은 춘하추동의 계절구분이 없으며, 항상 여름인 지역이다. 강수량은 대체로 많아서, 연(年) 2,500mm를 넘는 곳이 많다. 장소에 따라서 우량의 계절 배분(配分)이 다르고, 우계(雨季)와 건계의 구별이 생기며, 이에 따라서 열대우림기후(熱帶雨林氣候)·열대원야기후(熱帶原野氣候)·열대계절풍기후 등으로 세분된다.  적도기후도 열대기후의 일종이다. 열대기후 지역에서는 일반적으로 바람이 약하나, 해륙풍(海陸風)이나 산곡풍(山谷風)이 발달한다. 우량은 장소에 따라 차가 많은데, 대개는 오후부터 밤까지 호우가 내린다.  이상입니다. 원하시는 답변이 되셨길 바랍니다.</dc:title>
  <dc:creator>user</dc:creator>
  <cp:lastModifiedBy>Windows 사용자</cp:lastModifiedBy>
  <cp:revision>3</cp:revision>
  <dcterms:created xsi:type="dcterms:W3CDTF">2018-04-01T02:15:04Z</dcterms:created>
  <dcterms:modified xsi:type="dcterms:W3CDTF">2021-05-16T14:45:10Z</dcterms:modified>
</cp:coreProperties>
</file>