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00" r:id="rId3"/>
    <p:sldId id="269" r:id="rId4"/>
    <p:sldId id="369" r:id="rId5"/>
    <p:sldId id="356" r:id="rId6"/>
    <p:sldId id="358" r:id="rId7"/>
    <p:sldId id="355" r:id="rId8"/>
    <p:sldId id="368" r:id="rId9"/>
    <p:sldId id="371" r:id="rId10"/>
    <p:sldId id="372" r:id="rId11"/>
    <p:sldId id="649" r:id="rId12"/>
    <p:sldId id="650" r:id="rId13"/>
    <p:sldId id="653" r:id="rId14"/>
    <p:sldId id="651" r:id="rId15"/>
    <p:sldId id="652" r:id="rId16"/>
    <p:sldId id="655" r:id="rId17"/>
    <p:sldId id="656" r:id="rId18"/>
    <p:sldId id="657" r:id="rId19"/>
    <p:sldId id="6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70"/>
    <p:restoredTop sz="96327"/>
  </p:normalViewPr>
  <p:slideViewPr>
    <p:cSldViewPr snapToGrid="0" snapToObjects="1">
      <p:cViewPr varScale="1">
        <p:scale>
          <a:sx n="169" d="100"/>
          <a:sy n="16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2T14:44:30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1 132 24575,'6'3'0,"1"1"0,0 3 0,-1-1 0,1 1 0,0 0 0,-3-1 0,2-2 0,6 17 0,-3-16 0,22 34 0,-21-31 0,24 28 0,-24-26 0,26 18 0,-24-22 0,21 15 0,-24-19 0,22 19 0,-21-18 0,21 18 0,-22-16 0,16 11 0,-16-9 0,21 9 0,-4 1 0,-1-5 0,-3 0 0,-9-6 0,-5-4 0,16 9 0,-14-9 0,18 13 0,-19-13 0,18 13 0,-17-13 0,18 13 0,-19-13 0,22 13 0,-21-11 0,24 12 0,-25-11 0,22 10 0,-21-10 0,20 7 0,-20-7 0,24 10 0,-24-13 0,27 13 0,-27-14 0,33 17 0,-31-15 0,25 15 0,-28-16 0,24 10 0,-22-8 0,26 6 0,-27-6 0,23 5 0,-22-8 0,23 8 0,-25-8 0,22 2 0,-21-3 0,26 3 0,-25-2 0,32 5 0,-32-6 0,41 9 0,-39-7 0,45 7 0,-42-5 0,39 2 0,-36-2 0,39 2 0,-39-5 0,37 5 0,-38-5 0,34 2 0,-33-3 0,36 0 0,-39 0 0,38 0 0,-41 0 0,39 0 0,-40 0 0,39 0 0,-38 0 0,36 0 0,-38 0 0,40-3 0,-37 2 0,40-5 0,-42 2 0,37-3 0,-37 3 0,43-2 0,-39 2 0,42-2 0,-39-1 0,39-3 0,-41 5 0,40-7 0,-44 11 0,39-11 0,-40 10 0,33-10 0,-34 11 0,38-15 0,-33 11 0,36-11 0,-34 9 0,31-9 0,-31 10 0,35-12 0,-38 13 0,37-11 0,-40 8 0,37-4 0,-38 7 0,44-10 0,-41 10 0,46-11 0,-46 11 0,46-10 0,-43 13 0,47-16 0,-47 15 0,41-15 0,-43 16 0,34-16 0,-34 15 0,31-12 0,-35 14 0,28-14 0,-28 12 0,25-12 0,-25 11 0,29-12 0,-29 10 0,28-9 0,-31 11 0,25-9 0,-26 8 0,20-10 0,-18 13 0,16-13 0,-16 13 0,12-10 0,-12 8 0,12-6 0,-15 3 0,18 0 0,-21 0 0,15 0 0,-13 4 0,4-3 0,-2 5 0,3-5 0,-6 2 0,8-3 0,-7 3 0,8-2 0,-9 3 0,8-1 0,-11-2 0,11 2 0,-7 0 0,8-2 0,-6 2 0,6-3 0,-6 4 0,0-3 0,-1 5 0,1-5 0,0 2 0,3 0 0,-6-2 0,2 5 0,-3-2 0,1 0 0,2 3 0,-5-6 0,5 5 0,-8-2 0,1 3 0,-3-3 0,-2 2 0,2-5 0,-6 2 0,3-3 0,-3 4 0,3-1 0,3 1 0,-2 3 0,-1-6 0,0 5 0,-6-5 0,5 5 0,-14-8 0,13 4 0,-22-7 0,21 7 0,-15-4 0,16 8 0,-13-8 0,16 5 0,-18-6 0,18 6 0,-16-5 0,14 7 0,-8-4 0,11 3 0,-4 2 0,5-5 0,-2 6 0,-1-3 0,6 3 0,5 0 0,3 0 0,3 0 0,3 0 0,-5 0 0,20 3 0,-18-3 0,24 3 0,-25 0 0,22-2 0,-21 2 0,17 0 0,-18-2 0,10 2 0,-11-3 0,7 3 0,-7-2 0,11 2 0,-11-3 0,14 3 0,-13-3 0,13 6 0,-14-5 0,8 2 0,-9-3 0,0 3 0,-1-2 0,-2 2 0,2-3 0,-2 3 0,-1 0 0,-3 4 0,0 0 0,0 0 0,0-1 0,0 1 0,0 15 0,0-12 0,0 36 0,0-33 0,0 41 0,0-41 0,0 41 0,0-38 0,0 34 0,-3-39 0,2 34 0,-2-36 0,0 30 0,2-29 0,-2 12 0,3-15 0,0 3 0,0-3 0,0-1 0,0-2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2T14:44:4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5709 2815 24575,'-3'-4'0,"-1"1"0,-3 3 0,-12 3 0,-12 1 0,-14 6 0,-19-3 0,1 6 0,-8-3 0,3 4 0,28-7 0,-16 2 0,8 1 0,11-5 0,-9 4 0,29-6 0,2 1 0,-29 6 0,25-6 0,-43 11 0,45-13 0,-53 16 0,51-15 0,-68 15 0,67-16 0,-64 13 0,66-14 0,-66 11 0,60-10 0,-67 10 0,68-11 0,-61 11 0,66-10 0,-65 10 0,67-11 0,-60 8 0,61-8 0,-65 9 0,62-8 0,-65 8 0,68-9 0,-52 2 0,53 0 0,-44-2 0,45 2 0,-45 0 0,45-2 0,-49 2 0,46-3 0,-49 0 0,45 0 0,-54 0 0,52 3 0,-55-3 0,59 3 0,-52-3 0,53 0 0,-51 0 0,47 0 0,-47-3 0,51 2 0,-53-2 0,55 3 0,-61 0 0,60 0 0,-54 0 0,56 0 0,-41 0 0,43 0 0,-25-3 0,28 3 0,-16-6 0,16 5 0,-19-2 0,18 0 0,-21 2 0,21-2 0,-27 3 0,22-3 0,-34 2 0,30-2 0,-40 3 0,42 0 0,-38-3 0,43 2 0,-40-5 0,39 6 0,-39-6 0,40 2 0,-46-3 0,40 3 0,-53-2 0,50 5 0,-47-5 0,52 6 0,-51-7 0,52 7 0,-69-6 0,67 5 0,-70-5 0,68 5 0,-54-5 0,55 5 0,-49-5 0,53 5 0,-44-5 0,46 6 0,-38-6 0,38 5 0,-34-2 0,35 0 0,-41 2 0,35-2 0,-45-3 0,45 4 0,-35-4 0,41 3 0,-26 3 0,27-4 0,-18 1 0,22 0 0,-18-1 0,21-2 0,-25-1 0,22 2 0,-32-7 0,27 8 0,-32-9 0,29 5 0,-30-5 0,29 9 0,-25-8 0,30 7 0,-24-8 0,24 9 0,-21-11 0,21 12 0,-27-15 0,25 16 0,-22-16 0,25 16 0,-19-17 0,18 17 0,-15-16 0,20 13 0,-13-14 0,12 13 0,-15-15 0,11 15 0,-21-22 0,21 18 0,-24-18 0,24 22 0,-21-21 0,24 20 0,-26-33 0,25 28 0,-26-37 0,27 37 0,-20-38 0,24 38 0,-21-40 0,21 39 0,-21-45 0,18 45 0,-16-52 0,16 48 0,-15-54 0,15 50 0,-16-50 0,17 54 0,-13-47 0,15 50 0,-15-50 0,16 47 0,-10-45 0,11 46 0,-5-33 0,5 35 0,-2-39 0,3 36 0,0-41 0,0 45 0,0-39 0,0 40 0,6-34 0,-4 34 0,7-28 0,-6 29 0,7-26 0,-5 27 0,7-24 0,-11 24 0,14-27 0,-10 25 0,17-37 0,-13 36 0,25-42 0,-23 39 0,34-37 0,-30 35 0,50-41 0,-47 42 0,55-41 0,-56 46 0,44-34 0,-45 37 0,39-30 0,-43 35 0,43-30 0,-42 27 0,41-21 0,-41 19 0,45-19 0,-45 18 0,48-18 0,-45 19 0,45-19 0,-41 21 0,47-26 0,-39 29 0,61-34 0,-61 30 0,21-10 0,-2-1 0,-27 12 0,73-25 0,-70 25 0,65-24 0,-58 25 0,18-9 0,2 0 0,-10 6-3392,33-10 0,2-1 3392,-26 5-2269,48-8 1,0 2 2268,-45 12-1517,39-6 0,-1 0 1517,-45 7-813,28-1 1,-2-1 812,-36 1 378,21 2 1,-1 1-379,-24 2 1348,55-8-1348,-58 7 1925,49-8-1925,-56 9 0,69-8 0,-69 10 0,72-10 0,-73 10 0,73-7 0,-68 6 0,71-4 0,-75 3 0,72-2 0,-73 5 0,31-4 0,1 0 0,-26 3 0,28-2 0,1 0 0,-22 4 0,22-1 0,0-1 0,-26 2 0,33-3 0,1 0 0,-29 2 0,31-2 0,0 0 0,-31-1 0,20 2 0,-2 0 0,-27-1 0,32 1 0,0 0 0,-32 1 0,38-3 0,0 0 0,-38 3 0,38 0 0,1-1 0,-36 2 0,39-2 0,1 0 0,-31 1 0,41-4 0,2 1 0,-32 3 0,34-3 0,-2-1 0,-42 4 0,32-1 0,-2 0 0,-40 2 0,31 0 0,-1 0 0,-33 0 0,26 0 0,0 0 0,-27 0 0,73 0 0,-73 3 0,68-3 0,-69 3 0,63-3 0,-63 0 0,68 0 0,-67 0 0,73 0 0,-74 0 0,65 0 0,-69 0 0,64 3 0,-67-2 1830,61 2-1830,-60-3 0,55 0 0,-51 0 0,59 3 0,-57-2 0,56 5 0,-58-5 0,49 2 0,-49-3 0,49 6 0,-52-5 0,51 8 0,-54-8 0,51 5 0,-52-6 1789,50 6-1789,-48-5 1365,40 5-1365,-41-5 0,42 8 0,-43-8 0,50 8 0,-48-8 0,46 8 0,-46-7 0,48 7 0,-50-9 0,46 6 0,-47-5 1528,36 5-1528,-38-5 0,35 8 0,-34-8 1816,30 8-1816,-31-8 1543,25 2-1543,-25 0 0,31 1 0,-27-1 0,29 0 0,-31 0 0,33 1 0,-33 0 0,32-1 0,-34-3 0,28 6 0,-28-5 1286,35 8-1286,-34-8 0,34 2 0,-35-3 0,34 3 0,-33-2 0,37 5 0,-37-5 0,43 4 0,-42-4 0,42 5 0,-43-5 0,33 5 0,-31-5 0,33 2 0,-29 0 0,28-3 0,-32 3 0,29 0 0,-32-2 0,35 5 0,-34-5 0,33 5 0,-33-5 0,33 5 0,-30-6 0,40 9 0,-38-7 0,40 7 0,-44-8 0,45 8 0,-45-5 0,51 9 0,-40-4 0,39 4 0,-37-5 0,35 5 0,-43-8 0,42 10 0,-47-13 0,36 16 0,-38-16 0,31 13 0,-33-11 793,29 9-793,-30-8 0,20 10 0,-20-13 0,11 16 0,-11-16 0,13 19 0,-12-15 0,16 19 0,-16-16 0,16 15 0,-16-18 0,15 24 0,-15-25 0,19 28 0,-21-27 0,26 28 0,-29-24 0,26 21 0,-27-22 0,21 19 0,-18-22 0,19 24 0,-19-23 0,15 21 0,-16-19 0,16 18 0,-15-17 0,21 24 0,-23-24 0,23 24 0,-24-24 0,24 23 0,-20-22 0,20 25 0,-21-25 0,18 22 0,-18-26 0,19 23 0,-19-23 0,18 21 0,-21-19 0,21 18 0,-18-17 0,12 15 0,-10-20 0,5 16 0,-9-15 0,11 15 0,-13-12 0,10 6 0,-11-7 0,8 5 0,-8-6 0,8 6 0,-8-6 0,5 3 0,-2-6 0,0 5 0,2-8 0,-6 2 0,3-7 0,-3-3 0,3 4 0,-2-3 0,8-19 0,-7 10 0,7-41 0,-9 36 0,9-45 0,-7 45 0,7-42 0,-9 43 0,3-40 0,-3 43 0,0-48 0,0 46 0,0-38 0,0 42 0,0-26 0,0 29 0,0-17 0,0 20 0,0-8 0,0 8 0,0-2 0,0 4 0,0 5 0,0 5 0,0 3 0,-3 15 0,3-10 0,-6 38 0,5-33 0,-8 53 0,7-53 0,-10 67 0,11-64 0,-11 60 0,10-66 0,-7 47 0,8-48 0,-5 38 0,5-39 0,-8 25 0,8-28 0,-5 19 0,3-19 0,2 22 0,-2-21 0,0 14 0,2-15 0,-5 6 0,5-7 0,-5 4 0,5-4 0,-2 5 0,0-6 0,3 3 0,-3-3 0,3-1 0,0 1 0,-3-3 0,-1 2 0,-3-6 0,0 3 0,0-3 0,1 0 0,-1 0 0,0 0 0,-12 3 0,9-2 0,-33 2 0,30-3 0,-51 0 0,46-3 0,-67-1 0,54 1 0,-20-3 0,1 1 0,19 0 0,-59-9 0,71 9 0,-39-4 0,47 9 0,-11-3 0,18 3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0805A-E139-964E-994D-A980A8DD609C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F3FB2-2AD6-3745-BFF3-94A9B0393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6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CAFDF-8907-4354-9D4F-D639AB6BCE74}" type="slidenum">
              <a:rPr lang="en-US"/>
              <a:pPr/>
              <a:t>2</a:t>
            </a:fld>
            <a:endParaRPr lang="en-US"/>
          </a:p>
        </p:txBody>
      </p:sp>
      <p:sp>
        <p:nvSpPr>
          <p:cNvPr id="81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4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DF9474-1BD3-4826-B40E-0317C1FF7121}" type="slidenum">
              <a:rPr lang="en-US"/>
              <a:pPr/>
              <a:t>3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8B65-51D9-1041-9772-F7BB34EC5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7F109-44CC-E74F-9C9A-D66244809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84F5-EC1B-0A42-809D-136CBD7C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F725-11C5-4A4F-AA0C-A3574A6296E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6CB1D-DAC0-EC4F-8D2D-77E1E6A1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63A7B-644A-0048-9B6F-5397AE9C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7A4-7DB4-A44F-BF45-F6860CD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2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9793-BDE9-D34F-955D-5936AC94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475C1-B566-B044-A495-9AE104882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AD48E-B66A-A54F-B7D7-B8F86157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F725-11C5-4A4F-AA0C-A3574A6296E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FD0D9-9DE2-8C42-9E82-CE77A6BA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8F539-CBB2-D94A-A8C9-0E59A39B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7A4-7DB4-A44F-BF45-F6860CD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0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F1847-00F4-BC4F-89B2-1333B571E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277F7-829B-4D49-A840-E3B07EF94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82295-9782-EE4C-89C0-6D031C6C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F725-11C5-4A4F-AA0C-A3574A6296E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A248D-E126-6C41-964E-4F34A224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FFA3-C7DC-6242-B93A-BE974AA3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7A4-7DB4-A44F-BF45-F6860CD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0EA0-FD6B-494C-9F64-40AB310B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2B82-D3A5-0C47-AE83-AB9D55A8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42496-7187-2942-9CED-1D87BD51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F725-11C5-4A4F-AA0C-A3574A6296E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99364-9887-7643-A266-E9FECF10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03E6C-778D-EE47-801A-FF6658B9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7A4-7DB4-A44F-BF45-F6860CD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8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9ADA-FFE8-4A40-BEEB-4AB850B3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BB7E6-61BD-7045-AB7C-DA1A07709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FC56-52F3-5543-8081-31126FF9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F725-11C5-4A4F-AA0C-A3574A6296E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362B-01C9-134A-88BB-78C3A519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0909A-C77C-2143-A522-D16EAEC7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7A4-7DB4-A44F-BF45-F6860CD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8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2759-E474-DE42-A664-A19914D0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ED1BA-3458-2344-8AA4-2FB1E965D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04FCB-71F5-C84F-8337-3C412422A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7C7AA-1B81-E644-83BD-49DAF346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F725-11C5-4A4F-AA0C-A3574A6296E0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756-8AEF-D641-A8FA-CD674F60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6F494-B86A-AA47-844C-6A2A572E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7A4-7DB4-A44F-BF45-F6860CD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3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740D-A3BE-7B44-811E-5FFC3BFB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76A9D-55F1-AF4A-8944-A3E010C9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E23CF-5552-674A-8302-5DC1695B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1BCAD-1F97-184D-9DCA-BF9715E46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5D9F2-5432-6147-9F7C-FEB3E1D00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C35D5-590A-554A-9D96-45EDCFD5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F725-11C5-4A4F-AA0C-A3574A6296E0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07F22-BD81-BB49-9A46-0CEC2C5D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788DD-B37B-0647-B0BE-95682605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7A4-7DB4-A44F-BF45-F6860CD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6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A25F-9CE2-BF4F-941D-ED64F496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9007D-33EA-A34C-B4E6-B7FD462B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F725-11C5-4A4F-AA0C-A3574A6296E0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D9689-5C36-9149-9DD9-2E802BBB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ABD7D-9901-7E46-972F-0907E797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7A4-7DB4-A44F-BF45-F6860CD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3034C-0AC0-FF40-A339-F2C42313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F725-11C5-4A4F-AA0C-A3574A6296E0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07513-3CA3-C34A-AA95-4211CA13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243EC-8DD1-1F45-8635-D1C4397E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7A4-7DB4-A44F-BF45-F6860CD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7ED7-DC59-9F4B-9298-D2E58C01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850D5-34B2-B143-A19F-B8B240145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81EC-BB7D-494D-8605-8BBA19C84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B689E-6CB5-354E-BA81-02D7024D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F725-11C5-4A4F-AA0C-A3574A6296E0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33CDE-C6A7-BB40-B0A5-B7319DCF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C6C5B-FB44-494C-9556-900FA6EA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7A4-7DB4-A44F-BF45-F6860CD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0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D859-36D3-5948-99B6-FD4B3898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8865C-4EA7-D046-BBF6-63B9C1775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460A9-C988-3D4A-8CBE-C1A5E1DEA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E5E68-3785-AD40-BACC-C483C7E2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BF725-11C5-4A4F-AA0C-A3574A6296E0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502AD-3249-B44F-9395-65E0C304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99CB3-6E7C-F249-AEAA-1A51701A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37A4-7DB4-A44F-BF45-F6860CD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9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C591D-22D1-324C-85D8-902ABA47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415D9-149E-A047-9596-D53788E1D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B4601-398A-0443-983D-9AA7C8D09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BF725-11C5-4A4F-AA0C-A3574A6296E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8E22-EB0C-594A-B472-2BF977FF4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2F7C-330E-BA49-87CE-201D6355F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E37A4-7DB4-A44F-BF45-F6860CDB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9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eusfacure.github.io/python-causality-handbook/landing-pag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customXml" Target="../ink/ink2.xml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A03C-BF6B-8440-8A6F-DD76121D5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Confounders, Causality and DAGs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9162028-4C48-3244-92F3-26E3D4084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99259"/>
          </a:xfrm>
        </p:spPr>
        <p:txBody>
          <a:bodyPr/>
          <a:lstStyle/>
          <a:p>
            <a:r>
              <a:rPr lang="en-US" dirty="0" err="1"/>
              <a:t>Kayhan</a:t>
            </a:r>
            <a:r>
              <a:rPr lang="en-US" dirty="0"/>
              <a:t>, Brian, and Sofia</a:t>
            </a:r>
          </a:p>
        </p:txBody>
      </p:sp>
    </p:spTree>
    <p:extLst>
      <p:ext uri="{BB962C8B-B14F-4D97-AF65-F5344CB8AC3E}">
        <p14:creationId xmlns:p14="http://schemas.microsoft.com/office/powerpoint/2010/main" val="621718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3210-91A0-AB4A-891A-86AE5E20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867" y="3913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to Choose Variables to Control?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FE2E5-8EE6-A24E-B005-620F99CB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56B3-B06B-054E-9920-BBB82893476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85FC7-E1C2-3742-A4E5-08C195D8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2063750"/>
            <a:ext cx="3098800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0D38EE-C6B3-4945-8399-5EB6C1DFA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0" y="2000250"/>
            <a:ext cx="2895600" cy="246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11FED2-1968-004C-BE55-82AACC67B576}"/>
              </a:ext>
            </a:extLst>
          </p:cNvPr>
          <p:cNvSpPr txBox="1"/>
          <p:nvPr/>
        </p:nvSpPr>
        <p:spPr>
          <a:xfrm flipH="1">
            <a:off x="2877711" y="3887588"/>
            <a:ext cx="2454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Impossible to determine causal relationship via backdoor criterion.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27080-A9EA-1941-81E0-DC51C63486CC}"/>
              </a:ext>
            </a:extLst>
          </p:cNvPr>
          <p:cNvSpPr txBox="1"/>
          <p:nvPr/>
        </p:nvSpPr>
        <p:spPr>
          <a:xfrm>
            <a:off x="0" y="5428820"/>
            <a:ext cx="3650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Treatment</a:t>
            </a:r>
          </a:p>
          <a:p>
            <a:r>
              <a:rPr lang="en-US" dirty="0"/>
              <a:t>Y: Outcome</a:t>
            </a:r>
          </a:p>
          <a:p>
            <a:r>
              <a:rPr lang="en-US" dirty="0"/>
              <a:t>L: Additional Measurable Variable</a:t>
            </a:r>
          </a:p>
          <a:p>
            <a:r>
              <a:rPr lang="en-US" dirty="0"/>
              <a:t>U: Additional Unmeasurable Variable</a:t>
            </a:r>
          </a:p>
        </p:txBody>
      </p:sp>
    </p:spTree>
    <p:extLst>
      <p:ext uri="{BB962C8B-B14F-4D97-AF65-F5344CB8AC3E}">
        <p14:creationId xmlns:p14="http://schemas.microsoft.com/office/powerpoint/2010/main" val="84835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95FC-CAD9-234F-9BBE-868E86B1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Example:</a:t>
            </a:r>
            <a:br>
              <a:rPr lang="en-US" dirty="0"/>
            </a:br>
            <a:r>
              <a:rPr lang="en-US" dirty="0" err="1"/>
              <a:t>Lumateperone</a:t>
            </a:r>
            <a:r>
              <a:rPr lang="en-US" dirty="0"/>
              <a:t> and Schizophrenia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8403D-38AB-6449-A6B4-37202F47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56" y="1977383"/>
            <a:ext cx="5270500" cy="4076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37970-77F6-A046-A251-D0E1D8A97A76}"/>
              </a:ext>
            </a:extLst>
          </p:cNvPr>
          <p:cNvSpPr txBox="1"/>
          <p:nvPr/>
        </p:nvSpPr>
        <p:spPr>
          <a:xfrm>
            <a:off x="0" y="1669660"/>
            <a:ext cx="49084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Cohort: 450 Schizophrenic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Randomized Trial testing 3 treatments.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PANSS (Positive and Negative Syndrome Scale)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Lower number is better (relative change from baseline)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subjects are inpatients.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starts at t=day 0, ends at t=day 28.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3AADF-3545-9B4E-946A-40F7A4903F5C}"/>
              </a:ext>
            </a:extLst>
          </p:cNvPr>
          <p:cNvSpPr/>
          <p:nvPr/>
        </p:nvSpPr>
        <p:spPr>
          <a:xfrm>
            <a:off x="9838372" y="2286137"/>
            <a:ext cx="1992702" cy="940279"/>
          </a:xfrm>
          <a:custGeom>
            <a:avLst/>
            <a:gdLst>
              <a:gd name="connsiteX0" fmla="*/ 0 w 1992702"/>
              <a:gd name="connsiteY0" fmla="*/ 0 h 940279"/>
              <a:gd name="connsiteX1" fmla="*/ 1992702 w 1992702"/>
              <a:gd name="connsiteY1" fmla="*/ 0 h 940279"/>
              <a:gd name="connsiteX2" fmla="*/ 1992702 w 1992702"/>
              <a:gd name="connsiteY2" fmla="*/ 940279 h 940279"/>
              <a:gd name="connsiteX3" fmla="*/ 0 w 1992702"/>
              <a:gd name="connsiteY3" fmla="*/ 940279 h 940279"/>
              <a:gd name="connsiteX4" fmla="*/ 0 w 1992702"/>
              <a:gd name="connsiteY4" fmla="*/ 0 h 94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2702" h="940279" fill="none" extrusionOk="0">
                <a:moveTo>
                  <a:pt x="0" y="0"/>
                </a:moveTo>
                <a:cubicBezTo>
                  <a:pt x="916360" y="-49533"/>
                  <a:pt x="1555724" y="-14809"/>
                  <a:pt x="1992702" y="0"/>
                </a:cubicBezTo>
                <a:cubicBezTo>
                  <a:pt x="1925282" y="203129"/>
                  <a:pt x="2009488" y="724925"/>
                  <a:pt x="1992702" y="940279"/>
                </a:cubicBezTo>
                <a:cubicBezTo>
                  <a:pt x="1043662" y="892048"/>
                  <a:pt x="264578" y="1024734"/>
                  <a:pt x="0" y="940279"/>
                </a:cubicBezTo>
                <a:cubicBezTo>
                  <a:pt x="-16184" y="838519"/>
                  <a:pt x="61552" y="216206"/>
                  <a:pt x="0" y="0"/>
                </a:cubicBezTo>
                <a:close/>
              </a:path>
              <a:path w="1992702" h="940279" stroke="0" extrusionOk="0">
                <a:moveTo>
                  <a:pt x="0" y="0"/>
                </a:moveTo>
                <a:cubicBezTo>
                  <a:pt x="403933" y="118645"/>
                  <a:pt x="1278799" y="116012"/>
                  <a:pt x="1992702" y="0"/>
                </a:cubicBezTo>
                <a:cubicBezTo>
                  <a:pt x="2065052" y="329201"/>
                  <a:pt x="2038556" y="615457"/>
                  <a:pt x="1992702" y="940279"/>
                </a:cubicBezTo>
                <a:cubicBezTo>
                  <a:pt x="1412862" y="1074879"/>
                  <a:pt x="807316" y="783083"/>
                  <a:pt x="0" y="940279"/>
                </a:cubicBezTo>
                <a:cubicBezTo>
                  <a:pt x="-57576" y="785044"/>
                  <a:pt x="37067" y="248948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8DF081-ED98-8C41-8CD0-A897FAEA33D0}"/>
              </a:ext>
            </a:extLst>
          </p:cNvPr>
          <p:cNvGrpSpPr/>
          <p:nvPr/>
        </p:nvGrpSpPr>
        <p:grpSpPr>
          <a:xfrm>
            <a:off x="375639" y="3831432"/>
            <a:ext cx="4903727" cy="2949753"/>
            <a:chOff x="375639" y="3831432"/>
            <a:chExt cx="4903727" cy="29497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8A573FD-69C3-C547-B699-90547B12CB4B}"/>
                </a:ext>
              </a:extLst>
            </p:cNvPr>
            <p:cNvSpPr/>
            <p:nvPr/>
          </p:nvSpPr>
          <p:spPr>
            <a:xfrm>
              <a:off x="709064" y="3831432"/>
              <a:ext cx="2307234" cy="518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Schizophrenia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43D97F-73F1-4F44-AA3C-9E5BC656F38A}"/>
                </a:ext>
              </a:extLst>
            </p:cNvPr>
            <p:cNvSpPr/>
            <p:nvPr/>
          </p:nvSpPr>
          <p:spPr>
            <a:xfrm>
              <a:off x="3222471" y="6188756"/>
              <a:ext cx="2056895" cy="5924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Improvement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91F96BB-DF93-4743-B916-321F5FE9E0D0}"/>
                </a:ext>
              </a:extLst>
            </p:cNvPr>
            <p:cNvSpPr/>
            <p:nvPr/>
          </p:nvSpPr>
          <p:spPr>
            <a:xfrm>
              <a:off x="375639" y="4716558"/>
              <a:ext cx="1487042" cy="6423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Inpatient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5C706C1-2952-8F4E-AAF9-7EB99F51D315}"/>
                </a:ext>
              </a:extLst>
            </p:cNvPr>
            <p:cNvSpPr/>
            <p:nvPr/>
          </p:nvSpPr>
          <p:spPr>
            <a:xfrm>
              <a:off x="463979" y="6188756"/>
              <a:ext cx="2206805" cy="518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Lumateperone</a:t>
              </a:r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18D2CFA-038C-094B-992F-0A157B3DE905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H="1">
              <a:off x="1380226" y="4349934"/>
              <a:ext cx="482455" cy="44635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C57E4B2-80E2-BF4C-AEC9-D639729C9067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1862681" y="5037737"/>
              <a:ext cx="2243493" cy="1187983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729B184-8E1C-5C4D-92E2-969D5A67EE3D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>
              <a:off x="1119160" y="5358916"/>
              <a:ext cx="448224" cy="859392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9D1704-CE42-A84F-8DA8-5A8593E107D9}"/>
                </a:ext>
              </a:extLst>
            </p:cNvPr>
            <p:cNvCxnSpPr>
              <a:cxnSpLocks/>
              <a:stCxn id="10" idx="6"/>
              <a:endCxn id="8" idx="2"/>
            </p:cNvCxnSpPr>
            <p:nvPr/>
          </p:nvCxnSpPr>
          <p:spPr>
            <a:xfrm>
              <a:off x="2670784" y="6448007"/>
              <a:ext cx="551687" cy="3696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940CC46-760E-D046-A85E-60DD8A10063C}"/>
              </a:ext>
            </a:extLst>
          </p:cNvPr>
          <p:cNvSpPr txBox="1"/>
          <p:nvPr/>
        </p:nvSpPr>
        <p:spPr>
          <a:xfrm>
            <a:off x="6236671" y="6054083"/>
            <a:ext cx="5676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Efficacy and Safety of </a:t>
            </a:r>
            <a:r>
              <a:rPr lang="en-US" sz="1000" i="1" dirty="0" err="1"/>
              <a:t>Lumateperone</a:t>
            </a:r>
            <a:r>
              <a:rPr lang="en-US" sz="1000" i="1" dirty="0"/>
              <a:t> for Treatment of Schizophrenia A Randomized Clinical Trial</a:t>
            </a:r>
            <a:r>
              <a:rPr lang="en-US" sz="1000" dirty="0"/>
              <a:t> </a:t>
            </a:r>
          </a:p>
          <a:p>
            <a:r>
              <a:rPr lang="en-US" sz="1000" dirty="0"/>
              <a:t>Christoph U. </a:t>
            </a:r>
            <a:r>
              <a:rPr lang="en-US" sz="1000" dirty="0" err="1"/>
              <a:t>Correll</a:t>
            </a:r>
            <a:r>
              <a:rPr lang="en-US" sz="1000" dirty="0"/>
              <a:t>, MD; Robert E. Davis, PhD; Michal </a:t>
            </a:r>
            <a:r>
              <a:rPr lang="en-US" sz="1000" dirty="0" err="1"/>
              <a:t>Weingart</a:t>
            </a:r>
            <a:r>
              <a:rPr lang="en-US" sz="1000" dirty="0"/>
              <a:t>, PhD; Jelena </a:t>
            </a:r>
            <a:r>
              <a:rPr lang="en-US" sz="1000" dirty="0" err="1"/>
              <a:t>Saillard</a:t>
            </a:r>
            <a:r>
              <a:rPr lang="en-US" sz="1000" dirty="0"/>
              <a:t>, MS, MBA; Cedric O’Gorman, MD, MBA; John M. Kane, MD; Jeffrey A. Lieberman, MD; Carol A. </a:t>
            </a:r>
            <a:r>
              <a:rPr lang="en-US" sz="1000" dirty="0" err="1"/>
              <a:t>Tamminga</a:t>
            </a:r>
            <a:r>
              <a:rPr lang="en-US" sz="1000" dirty="0"/>
              <a:t>, MD; Sharon Mates, PhD; Kimberly E. Vanover, PhD </a:t>
            </a:r>
          </a:p>
          <a:p>
            <a:r>
              <a:rPr lang="en-US" sz="1000" b="1" dirty="0"/>
              <a:t>JAMA Psychiatry</a:t>
            </a:r>
          </a:p>
          <a:p>
            <a:endParaRPr lang="en-US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4FE582-68EB-AC4B-B4C4-37494881B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17" y="2307357"/>
            <a:ext cx="6067186" cy="37422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953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053F-5514-7846-81BF-F5A83080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947"/>
          </a:xfrm>
        </p:spPr>
        <p:txBody>
          <a:bodyPr/>
          <a:lstStyle/>
          <a:p>
            <a:r>
              <a:rPr lang="en-US" dirty="0"/>
              <a:t>Confounders and Data Science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78B9C22-C9BF-8248-ADCC-BDDD42AC5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341"/>
            <a:ext cx="10515600" cy="48836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Terminology: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T</a:t>
            </a:r>
            <a:r>
              <a:rPr lang="en-US" b="1" baseline="-25000" dirty="0" err="1"/>
              <a:t>i</a:t>
            </a:r>
            <a:r>
              <a:rPr lang="en-US" dirty="0"/>
              <a:t>: Treatment (either 1 or 0)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Y</a:t>
            </a:r>
            <a:r>
              <a:rPr lang="en-US" b="1" baseline="-25000" dirty="0"/>
              <a:t>i</a:t>
            </a:r>
            <a:r>
              <a:rPr lang="en-US" dirty="0"/>
              <a:t>: Observed Outcome for subject </a:t>
            </a:r>
            <a:r>
              <a:rPr lang="en-US" i="1" dirty="0" err="1"/>
              <a:t>i</a:t>
            </a:r>
            <a:r>
              <a:rPr lang="en-US" dirty="0"/>
              <a:t> (Continuous Variable)</a:t>
            </a:r>
          </a:p>
          <a:p>
            <a:pPr lvl="2">
              <a:lnSpc>
                <a:spcPct val="150000"/>
              </a:lnSpc>
            </a:pPr>
            <a:r>
              <a:rPr lang="en-US" b="1" dirty="0"/>
              <a:t>Y</a:t>
            </a:r>
            <a:r>
              <a:rPr lang="en-US" b="1" baseline="-25000" dirty="0"/>
              <a:t>0i</a:t>
            </a:r>
            <a:r>
              <a:rPr lang="en-US" dirty="0"/>
              <a:t>: potential outcome for </a:t>
            </a:r>
            <a:r>
              <a:rPr lang="en-US" b="1" dirty="0" err="1"/>
              <a:t>T</a:t>
            </a:r>
            <a:r>
              <a:rPr lang="en-US" b="1" baseline="-25000" dirty="0" err="1"/>
              <a:t>i</a:t>
            </a:r>
            <a:r>
              <a:rPr lang="en-US" b="1" dirty="0"/>
              <a:t>=0</a:t>
            </a:r>
          </a:p>
          <a:p>
            <a:pPr lvl="2">
              <a:lnSpc>
                <a:spcPct val="150000"/>
              </a:lnSpc>
            </a:pPr>
            <a:r>
              <a:rPr lang="en-US" b="1" dirty="0"/>
              <a:t>Y</a:t>
            </a:r>
            <a:r>
              <a:rPr lang="en-US" b="1" baseline="-25000" dirty="0"/>
              <a:t>1i</a:t>
            </a:r>
            <a:r>
              <a:rPr lang="en-US" dirty="0"/>
              <a:t>: potential outcome for </a:t>
            </a:r>
            <a:r>
              <a:rPr lang="en-US" b="1" dirty="0" err="1"/>
              <a:t>T</a:t>
            </a:r>
            <a:r>
              <a:rPr lang="en-US" b="1" baseline="-25000" dirty="0" err="1"/>
              <a:t>i</a:t>
            </a:r>
            <a:r>
              <a:rPr lang="en-US" b="1" dirty="0"/>
              <a:t>=1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Average Treatment Effect (</a:t>
            </a:r>
            <a:r>
              <a:rPr lang="en-US" b="1" dirty="0"/>
              <a:t>ATE</a:t>
            </a:r>
            <a:r>
              <a:rPr lang="en-US" dirty="0"/>
              <a:t>): </a:t>
            </a:r>
            <a:r>
              <a:rPr lang="en-US" b="1" dirty="0"/>
              <a:t>E[Y</a:t>
            </a:r>
            <a:r>
              <a:rPr lang="en-US" b="1" baseline="-25000" dirty="0"/>
              <a:t>1</a:t>
            </a:r>
            <a:r>
              <a:rPr lang="en-US" b="1" dirty="0"/>
              <a:t> – Y</a:t>
            </a:r>
            <a:r>
              <a:rPr lang="en-US" b="1" baseline="-25000" dirty="0"/>
              <a:t>0</a:t>
            </a:r>
            <a:r>
              <a:rPr lang="en-US" b="1" dirty="0"/>
              <a:t>]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This is typically the </a:t>
            </a:r>
            <a:r>
              <a:rPr lang="en-US" b="1" dirty="0"/>
              <a:t>Goal</a:t>
            </a:r>
            <a:r>
              <a:rPr lang="en-US" dirty="0"/>
              <a:t>, and measures </a:t>
            </a:r>
            <a:r>
              <a:rPr lang="en-US" b="1" dirty="0"/>
              <a:t>Causation.</a:t>
            </a:r>
            <a:r>
              <a:rPr lang="en-US" dirty="0"/>
              <a:t> It can be hard to get.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Average Treatment Effect on the Treated (</a:t>
            </a:r>
            <a:r>
              <a:rPr lang="en-US" b="1" dirty="0"/>
              <a:t>ATET</a:t>
            </a:r>
            <a:r>
              <a:rPr lang="en-US" dirty="0"/>
              <a:t>): </a:t>
            </a:r>
            <a:r>
              <a:rPr lang="en-US" b="1" dirty="0"/>
              <a:t>E[Y</a:t>
            </a:r>
            <a:r>
              <a:rPr lang="en-US" b="1" baseline="-25000" dirty="0"/>
              <a:t>1</a:t>
            </a:r>
            <a:r>
              <a:rPr lang="en-US" b="1" dirty="0"/>
              <a:t>-Y</a:t>
            </a:r>
            <a:r>
              <a:rPr lang="en-US" b="1" baseline="-25000" dirty="0"/>
              <a:t>0</a:t>
            </a:r>
            <a:r>
              <a:rPr lang="en-US" b="1" dirty="0"/>
              <a:t>|T=1]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Easy to get from observed data, but potentially biased.</a:t>
            </a:r>
          </a:p>
        </p:txBody>
      </p:sp>
    </p:spTree>
    <p:extLst>
      <p:ext uri="{BB962C8B-B14F-4D97-AF65-F5344CB8AC3E}">
        <p14:creationId xmlns:p14="http://schemas.microsoft.com/office/powerpoint/2010/main" val="40722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37631-BC3A-384B-9493-846DE883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Association vs Causation: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Average Treatment Effect (</a:t>
            </a:r>
            <a:r>
              <a:rPr lang="en-US" b="1" dirty="0"/>
              <a:t>ATE</a:t>
            </a:r>
            <a:r>
              <a:rPr lang="en-US" dirty="0"/>
              <a:t>): </a:t>
            </a:r>
            <a:r>
              <a:rPr lang="en-US" b="1" dirty="0"/>
              <a:t>E[Y</a:t>
            </a:r>
            <a:r>
              <a:rPr lang="en-US" b="1" baseline="-25000" dirty="0"/>
              <a:t>1</a:t>
            </a:r>
            <a:r>
              <a:rPr lang="en-US" b="1" dirty="0"/>
              <a:t> – Y</a:t>
            </a:r>
            <a:r>
              <a:rPr lang="en-US" b="1" baseline="-25000" dirty="0"/>
              <a:t>0</a:t>
            </a:r>
            <a:r>
              <a:rPr lang="en-US" b="1" dirty="0"/>
              <a:t>] (Causation)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Average Treatment Effect on the Treated (</a:t>
            </a:r>
            <a:r>
              <a:rPr lang="en-US" b="1" dirty="0"/>
              <a:t>ATET</a:t>
            </a:r>
            <a:r>
              <a:rPr lang="en-US" dirty="0"/>
              <a:t>): </a:t>
            </a:r>
            <a:r>
              <a:rPr lang="en-US" b="1" dirty="0"/>
              <a:t>E[Y</a:t>
            </a:r>
            <a:r>
              <a:rPr lang="en-US" b="1" baseline="-25000" dirty="0"/>
              <a:t>1</a:t>
            </a:r>
            <a:r>
              <a:rPr lang="en-US" b="1" dirty="0"/>
              <a:t>-Y</a:t>
            </a:r>
            <a:r>
              <a:rPr lang="en-US" b="1" baseline="-25000" dirty="0"/>
              <a:t>0</a:t>
            </a:r>
            <a:r>
              <a:rPr lang="en-US" b="1" dirty="0"/>
              <a:t>|T=1]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Association: </a:t>
            </a:r>
            <a:r>
              <a:rPr lang="en-US" b="1" dirty="0"/>
              <a:t>E[Y|T=1] – E[Y|T=0]</a:t>
            </a:r>
          </a:p>
          <a:p>
            <a:pPr lvl="1">
              <a:lnSpc>
                <a:spcPct val="150000"/>
              </a:lnSpc>
            </a:pPr>
            <a:endParaRPr lang="en-US" b="1" dirty="0"/>
          </a:p>
          <a:p>
            <a:pPr lvl="1">
              <a:lnSpc>
                <a:spcPct val="150000"/>
              </a:lnSpc>
            </a:pP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b="1" dirty="0"/>
              <a:t>Only if BIAS = 0 </a:t>
            </a:r>
            <a:r>
              <a:rPr lang="en-US" dirty="0"/>
              <a:t>does Association = Causation (and Causation = ATET)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6757DE-368D-3F44-B5EB-6A51DF001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33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Confounders and Data Science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123EE-3E48-454A-AD56-10593C6F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70" y="4441739"/>
            <a:ext cx="9372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5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AF20-8DA6-F748-BA0A-1FF34E2C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and Causality: Intro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66CE7-3489-214F-98A1-D05B8993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2" y="1975449"/>
            <a:ext cx="5437443" cy="4316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BE0E55-1BD2-044B-B54F-9E9CAEBA2757}"/>
              </a:ext>
            </a:extLst>
          </p:cNvPr>
          <p:cNvSpPr txBox="1"/>
          <p:nvPr/>
        </p:nvSpPr>
        <p:spPr>
          <a:xfrm>
            <a:off x="7043313" y="1690688"/>
            <a:ext cx="378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Treatment: In-person vs Online classes</a:t>
            </a:r>
          </a:p>
          <a:p>
            <a:r>
              <a:rPr lang="en-US" dirty="0"/>
              <a:t>Result: Exam scores</a:t>
            </a:r>
          </a:p>
          <a:p>
            <a:r>
              <a:rPr lang="en-US" dirty="0"/>
              <a:t>Confounders/Bias: Assume RCT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8894C-D1BD-6E47-9863-E2903DB31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183" y="5318978"/>
            <a:ext cx="6262375" cy="1474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6BAB7-FB9D-E540-BFE8-3E138E417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543" y="2843359"/>
            <a:ext cx="2118624" cy="21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7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F129-E20C-2B4D-90E3-246689EE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and Causality: Intro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A30FD8-94B8-464B-BD7A-117A4644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2" y="1975449"/>
            <a:ext cx="5437443" cy="431668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261E9-4A0D-614A-88F7-ED81938C7366}"/>
              </a:ext>
            </a:extLst>
          </p:cNvPr>
          <p:cNvGrpSpPr/>
          <p:nvPr/>
        </p:nvGrpSpPr>
        <p:grpSpPr>
          <a:xfrm>
            <a:off x="8242535" y="1881403"/>
            <a:ext cx="3948168" cy="1892666"/>
            <a:chOff x="8242535" y="1881403"/>
            <a:chExt cx="3948168" cy="18926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CA0B5D-55B9-8141-AFD8-B6514874521C}"/>
                </a:ext>
              </a:extLst>
            </p:cNvPr>
            <p:cNvSpPr txBox="1"/>
            <p:nvPr/>
          </p:nvSpPr>
          <p:spPr>
            <a:xfrm>
              <a:off x="8749055" y="2909963"/>
              <a:ext cx="3441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 Average Treatment Effect (online)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2F77A7D-3ED5-A440-9B15-C713679B02FB}"/>
                </a:ext>
              </a:extLst>
            </p:cNvPr>
            <p:cNvGrpSpPr/>
            <p:nvPr/>
          </p:nvGrpSpPr>
          <p:grpSpPr>
            <a:xfrm>
              <a:off x="8242535" y="1881403"/>
              <a:ext cx="3609925" cy="1892666"/>
              <a:chOff x="8354540" y="1841005"/>
              <a:chExt cx="3609925" cy="189266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022E7DD-335F-084B-B512-982A9F583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4540" y="1841005"/>
                <a:ext cx="3378200" cy="4191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CB9B868-D7A9-794B-AE54-8E83580BC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5157" y="2374135"/>
                <a:ext cx="419100" cy="4191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0006A5-71BF-C94E-BD0B-7EA25F35332F}"/>
                  </a:ext>
                </a:extLst>
              </p:cNvPr>
              <p:cNvSpPr txBox="1"/>
              <p:nvPr/>
            </p:nvSpPr>
            <p:spPr>
              <a:xfrm>
                <a:off x="8864257" y="2423903"/>
                <a:ext cx="3100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 Average Test score (in person)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FBD622B-3495-F842-8E6E-4A91F981E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40407" y="2993320"/>
                <a:ext cx="228600" cy="2159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29B01C8-B7EA-D34C-926D-A000103DE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95957" y="3409305"/>
                <a:ext cx="368300" cy="2794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2A3EAD-0F1F-6B45-B36F-725D13E0396E}"/>
                  </a:ext>
                </a:extLst>
              </p:cNvPr>
              <p:cNvSpPr txBox="1"/>
              <p:nvPr/>
            </p:nvSpPr>
            <p:spPr>
              <a:xfrm>
                <a:off x="8864257" y="3364339"/>
                <a:ext cx="2076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 Error Term (online)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EEA989C-A10F-4841-96E9-FC1306A37895}"/>
              </a:ext>
            </a:extLst>
          </p:cNvPr>
          <p:cNvSpPr txBox="1"/>
          <p:nvPr/>
        </p:nvSpPr>
        <p:spPr>
          <a:xfrm>
            <a:off x="5489024" y="1983520"/>
            <a:ext cx="2753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(online) = 73.5</a:t>
            </a:r>
          </a:p>
          <a:p>
            <a:r>
              <a:rPr lang="en-US" dirty="0"/>
              <a:t>Mean (in-person) = 78.5</a:t>
            </a:r>
          </a:p>
          <a:p>
            <a:r>
              <a:rPr lang="en-US" dirty="0"/>
              <a:t>ATE = ATE = 73.5 – 78.5 = -5</a:t>
            </a:r>
          </a:p>
          <a:p>
            <a:endParaRPr lang="en-US" dirty="0"/>
          </a:p>
          <a:p>
            <a:r>
              <a:rPr lang="en-US" dirty="0"/>
              <a:t>… do more, calc std, calc CL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3753DB4-8BCC-1B43-B1DE-8F388BA42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5170" y="4597896"/>
            <a:ext cx="5909874" cy="166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3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F129-E20C-2B4D-90E3-246689EE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966"/>
          </a:xfrm>
        </p:spPr>
        <p:txBody>
          <a:bodyPr/>
          <a:lstStyle/>
          <a:p>
            <a:r>
              <a:rPr lang="en-US" dirty="0"/>
              <a:t>Linear Regression and Causality: Confounders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CBC7C-18BF-D841-A1CC-3288EBC7E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71" y="5430922"/>
            <a:ext cx="6581689" cy="1233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56030-841B-B845-A9D5-0D80CE83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4" y="1293406"/>
            <a:ext cx="5257800" cy="40375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43FFE7-B256-0946-8B6E-149A1DE0F353}"/>
              </a:ext>
            </a:extLst>
          </p:cNvPr>
          <p:cNvSpPr txBox="1"/>
          <p:nvPr/>
        </p:nvSpPr>
        <p:spPr>
          <a:xfrm>
            <a:off x="5826031" y="4097562"/>
            <a:ext cx="571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year of education predicts increase in wage by 5.36%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9670BB-C6BF-B24C-A6C8-981AF3BEDA20}"/>
              </a:ext>
            </a:extLst>
          </p:cNvPr>
          <p:cNvGrpSpPr/>
          <p:nvPr/>
        </p:nvGrpSpPr>
        <p:grpSpPr>
          <a:xfrm>
            <a:off x="5947719" y="1655871"/>
            <a:ext cx="5335679" cy="2216327"/>
            <a:chOff x="5947719" y="1655871"/>
            <a:chExt cx="5335679" cy="221632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C3CC1A-5E89-654A-97D2-9B2031E786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317" t="-70" r="317" b="82407"/>
            <a:stretch/>
          </p:blipFill>
          <p:spPr>
            <a:xfrm>
              <a:off x="6079525" y="1655871"/>
              <a:ext cx="5203873" cy="48596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00305AD-4118-B042-8415-D0D7FE0DE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7719" y="2241823"/>
              <a:ext cx="5131672" cy="1630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43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F129-E20C-2B4D-90E3-246689EE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966"/>
          </a:xfrm>
        </p:spPr>
        <p:txBody>
          <a:bodyPr/>
          <a:lstStyle/>
          <a:p>
            <a:r>
              <a:rPr lang="en-US" dirty="0"/>
              <a:t>Linear Regression and Causality: Confounders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CBC7C-18BF-D841-A1CC-3288EBC7E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71" y="5430922"/>
            <a:ext cx="6581689" cy="1233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56030-841B-B845-A9D5-0D80CE83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4" y="1293406"/>
            <a:ext cx="5257800" cy="4037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9431B6-DF64-5E41-A6EF-BF146A2E9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919" y="1293406"/>
            <a:ext cx="5109454" cy="4047273"/>
          </a:xfrm>
          <a:prstGeom prst="rect">
            <a:avLst/>
          </a:prstGeom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5AFA3705-18CC-2842-A945-07FE3FCFD2AE}"/>
              </a:ext>
            </a:extLst>
          </p:cNvPr>
          <p:cNvSpPr/>
          <p:nvPr/>
        </p:nvSpPr>
        <p:spPr>
          <a:xfrm>
            <a:off x="6219567" y="2817340"/>
            <a:ext cx="601363" cy="354227"/>
          </a:xfrm>
          <a:prstGeom prst="donut">
            <a:avLst>
              <a:gd name="adj" fmla="val 13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EC2DB-299C-074F-A557-D20324B0B594}"/>
              </a:ext>
            </a:extLst>
          </p:cNvPr>
          <p:cNvSpPr txBox="1"/>
          <p:nvPr/>
        </p:nvSpPr>
        <p:spPr>
          <a:xfrm>
            <a:off x="7644714" y="5564594"/>
            <a:ext cx="3451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year of education predicts increase in wage by 4.11%, controlling for all other factors</a:t>
            </a:r>
          </a:p>
        </p:txBody>
      </p:sp>
    </p:spTree>
    <p:extLst>
      <p:ext uri="{BB962C8B-B14F-4D97-AF65-F5344CB8AC3E}">
        <p14:creationId xmlns:p14="http://schemas.microsoft.com/office/powerpoint/2010/main" val="157971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F129-E20C-2B4D-90E3-246689EE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966"/>
          </a:xfrm>
        </p:spPr>
        <p:txBody>
          <a:bodyPr/>
          <a:lstStyle/>
          <a:p>
            <a:r>
              <a:rPr lang="en-US" dirty="0"/>
              <a:t>Linear Regression and Causality: Confounders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CBC7C-18BF-D841-A1CC-3288EBC7E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71" y="5430922"/>
            <a:ext cx="6581689" cy="1233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56030-841B-B845-A9D5-0D80CE83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4" y="1293406"/>
            <a:ext cx="5257800" cy="4037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5EC2DB-299C-074F-A557-D20324B0B594}"/>
              </a:ext>
            </a:extLst>
          </p:cNvPr>
          <p:cNvSpPr txBox="1"/>
          <p:nvPr/>
        </p:nvSpPr>
        <p:spPr>
          <a:xfrm>
            <a:off x="7644714" y="5564594"/>
            <a:ext cx="3451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year of education predicts increase in wage by 4.07%, controlling for all other factors, not including number of siblings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B973A5-E3DF-1A49-B106-4FF2A357D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492" y="1029058"/>
            <a:ext cx="5998374" cy="4546713"/>
          </a:xfrm>
          <a:prstGeom prst="rect">
            <a:avLst/>
          </a:prstGeom>
        </p:spPr>
      </p:pic>
      <p:sp>
        <p:nvSpPr>
          <p:cNvPr id="10" name="Donut 9">
            <a:extLst>
              <a:ext uri="{FF2B5EF4-FFF2-40B4-BE49-F238E27FC236}">
                <a16:creationId xmlns:a16="http://schemas.microsoft.com/office/drawing/2014/main" id="{5CAB7892-A23F-CD4D-B8BF-B85C5C892A6A}"/>
              </a:ext>
            </a:extLst>
          </p:cNvPr>
          <p:cNvSpPr/>
          <p:nvPr/>
        </p:nvSpPr>
        <p:spPr>
          <a:xfrm>
            <a:off x="6425513" y="2900279"/>
            <a:ext cx="601363" cy="354227"/>
          </a:xfrm>
          <a:prstGeom prst="donut">
            <a:avLst>
              <a:gd name="adj" fmla="val 13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37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EE6A-CB96-664A-B553-8C501AD3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Causal Inference for The Brave and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4561-4154-E742-8B88-9A1CDCC5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https://matheusfacure.github.io/python-causality-handbook/landing-page.html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matheusfacure</a:t>
            </a:r>
            <a:r>
              <a:rPr lang="en-US" dirty="0"/>
              <a:t>/python-causality-handbook</a:t>
            </a:r>
          </a:p>
        </p:txBody>
      </p:sp>
    </p:spTree>
    <p:extLst>
      <p:ext uri="{BB962C8B-B14F-4D97-AF65-F5344CB8AC3E}">
        <p14:creationId xmlns:p14="http://schemas.microsoft.com/office/powerpoint/2010/main" val="413484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9370"/>
            <a:ext cx="10515600" cy="1325563"/>
          </a:xfrm>
        </p:spPr>
        <p:txBody>
          <a:bodyPr/>
          <a:lstStyle/>
          <a:p>
            <a:r>
              <a:rPr lang="en-US" dirty="0"/>
              <a:t>Directed Acyclic Graph (DAG)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418" y="1430324"/>
            <a:ext cx="4972050" cy="860425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Nodes</a:t>
            </a:r>
            <a:r>
              <a:rPr lang="en-US" sz="2000" dirty="0"/>
              <a:t> represent observed and unobserved random variables. </a:t>
            </a:r>
            <a:r>
              <a:rPr lang="en-US" sz="2000" dirty="0">
                <a:solidFill>
                  <a:srgbClr val="FF0000"/>
                </a:solidFill>
              </a:rPr>
              <a:t>Edges</a:t>
            </a:r>
            <a:r>
              <a:rPr lang="en-US" sz="2000" dirty="0"/>
              <a:t> denote influence/dependence. </a:t>
            </a:r>
          </a:p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43597" y="1439854"/>
            <a:ext cx="5343526" cy="86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It is a data structure/language to represent </a:t>
            </a:r>
            <a:r>
              <a:rPr lang="en-US" sz="2000" dirty="0">
                <a:solidFill>
                  <a:srgbClr val="FF0000"/>
                </a:solidFill>
              </a:rPr>
              <a:t>factorization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FF0000"/>
                </a:solidFill>
              </a:rPr>
              <a:t>joint distribution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F659DB-BEB1-7242-B448-0911C40DEBA3}"/>
              </a:ext>
            </a:extLst>
          </p:cNvPr>
          <p:cNvGrpSpPr/>
          <p:nvPr/>
        </p:nvGrpSpPr>
        <p:grpSpPr>
          <a:xfrm>
            <a:off x="7344712" y="2192329"/>
            <a:ext cx="2638426" cy="1624023"/>
            <a:chOff x="7344712" y="2192329"/>
            <a:chExt cx="2638426" cy="1624023"/>
          </a:xfrm>
        </p:grpSpPr>
        <p:sp>
          <p:nvSpPr>
            <p:cNvPr id="10" name="Oval 9"/>
            <p:cNvSpPr/>
            <p:nvPr/>
          </p:nvSpPr>
          <p:spPr>
            <a:xfrm>
              <a:off x="8178151" y="2192329"/>
              <a:ext cx="485775" cy="4857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178150" y="3027344"/>
              <a:ext cx="485775" cy="4857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421038" y="2678104"/>
              <a:ext cx="1" cy="34924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6737" y="3159113"/>
              <a:ext cx="228600" cy="3048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6737" y="2327266"/>
              <a:ext cx="241300" cy="2159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4712" y="3500424"/>
              <a:ext cx="2638426" cy="315928"/>
            </a:xfrm>
            <a:prstGeom prst="rect">
              <a:avLst/>
            </a:prstGeom>
          </p:spPr>
        </p:pic>
      </p:grp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5905499" y="4022709"/>
            <a:ext cx="5767389" cy="42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 these particular graphs, </a:t>
            </a:r>
            <a:r>
              <a:rPr lang="en-US" sz="2000" dirty="0">
                <a:solidFill>
                  <a:srgbClr val="FF0000"/>
                </a:solidFill>
              </a:rPr>
              <a:t>cycles are not allowed.</a:t>
            </a:r>
          </a:p>
          <a:p>
            <a:endParaRPr lang="en-US" sz="2000"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23081" y="2543166"/>
            <a:ext cx="4972050" cy="86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graph may denote the data </a:t>
            </a:r>
            <a:r>
              <a:rPr lang="en-US" sz="2000" dirty="0">
                <a:solidFill>
                  <a:srgbClr val="FF0000"/>
                </a:solidFill>
              </a:rPr>
              <a:t>generating procedure</a:t>
            </a:r>
            <a:r>
              <a:rPr lang="en-US" sz="2000" dirty="0"/>
              <a:t>. </a:t>
            </a:r>
          </a:p>
          <a:p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2556668" y="3194570"/>
            <a:ext cx="485775" cy="4857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73832" y="3844927"/>
            <a:ext cx="485775" cy="4857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327942" y="3844928"/>
            <a:ext cx="485775" cy="4857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73831" y="4565650"/>
            <a:ext cx="485775" cy="4857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523331" y="5483215"/>
            <a:ext cx="485775" cy="4857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6" idx="5"/>
            <a:endCxn id="37" idx="1"/>
          </p:cNvCxnSpPr>
          <p:nvPr/>
        </p:nvCxnSpPr>
        <p:spPr>
          <a:xfrm>
            <a:off x="2971303" y="3609205"/>
            <a:ext cx="473669" cy="3068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3"/>
            <a:endCxn id="38" idx="7"/>
          </p:cNvCxnSpPr>
          <p:nvPr/>
        </p:nvCxnSpPr>
        <p:spPr>
          <a:xfrm flipH="1">
            <a:off x="1742577" y="3609205"/>
            <a:ext cx="885231" cy="30686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4"/>
            <a:endCxn id="40" idx="1"/>
          </p:cNvCxnSpPr>
          <p:nvPr/>
        </p:nvCxnSpPr>
        <p:spPr>
          <a:xfrm>
            <a:off x="1570830" y="4330703"/>
            <a:ext cx="1023641" cy="12236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4"/>
            <a:endCxn id="39" idx="0"/>
          </p:cNvCxnSpPr>
          <p:nvPr/>
        </p:nvCxnSpPr>
        <p:spPr>
          <a:xfrm flipH="1">
            <a:off x="3616719" y="4330702"/>
            <a:ext cx="1" cy="23494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3"/>
            <a:endCxn id="40" idx="7"/>
          </p:cNvCxnSpPr>
          <p:nvPr/>
        </p:nvCxnSpPr>
        <p:spPr>
          <a:xfrm flipH="1">
            <a:off x="2937966" y="4980285"/>
            <a:ext cx="507005" cy="5740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25ABF3B4-7121-C846-9E18-C30209442D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2224" y="4511161"/>
            <a:ext cx="2151625" cy="1944108"/>
          </a:xfrm>
          <a:prstGeom prst="rect">
            <a:avLst/>
          </a:prstGeom>
        </p:spPr>
      </p:pic>
      <p:sp>
        <p:nvSpPr>
          <p:cNvPr id="13" name="&quot;No&quot; Symbol 12">
            <a:extLst>
              <a:ext uri="{FF2B5EF4-FFF2-40B4-BE49-F238E27FC236}">
                <a16:creationId xmlns:a16="http://schemas.microsoft.com/office/drawing/2014/main" id="{AEF6FB6F-08FF-F644-9136-0F86C2827912}"/>
              </a:ext>
            </a:extLst>
          </p:cNvPr>
          <p:cNvSpPr/>
          <p:nvPr/>
        </p:nvSpPr>
        <p:spPr>
          <a:xfrm>
            <a:off x="7538284" y="4619954"/>
            <a:ext cx="2085565" cy="1944108"/>
          </a:xfrm>
          <a:prstGeom prst="noSmoking">
            <a:avLst>
              <a:gd name="adj" fmla="val 854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1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Common parent</a:t>
            </a:r>
          </a:p>
          <a:p>
            <a:pPr lvl="1"/>
            <a:r>
              <a:rPr lang="en-US" dirty="0"/>
              <a:t>Fixing B </a:t>
            </a:r>
            <a:r>
              <a:rPr lang="en-US" dirty="0">
                <a:solidFill>
                  <a:srgbClr val="CC3300"/>
                </a:solidFill>
              </a:rPr>
              <a:t>decouples</a:t>
            </a:r>
            <a:r>
              <a:rPr lang="en-US" dirty="0"/>
              <a:t> A and C</a:t>
            </a:r>
          </a:p>
          <a:p>
            <a:pPr lvl="2">
              <a:buFont typeface="Wingdings" pitchFamily="2" charset="2"/>
              <a:buNone/>
            </a:pPr>
            <a:r>
              <a:rPr lang="en-US" dirty="0"/>
              <a:t>"given the level of gene B, the levels of A and C are independent"</a:t>
            </a:r>
          </a:p>
          <a:p>
            <a:endParaRPr lang="en-US" sz="1000" dirty="0"/>
          </a:p>
          <a:p>
            <a:r>
              <a:rPr lang="en-US" dirty="0"/>
              <a:t>Cascade</a:t>
            </a:r>
          </a:p>
          <a:p>
            <a:pPr lvl="1"/>
            <a:r>
              <a:rPr lang="en-US" dirty="0"/>
              <a:t>Knowing B</a:t>
            </a:r>
            <a:r>
              <a:rPr lang="en-US" dirty="0">
                <a:solidFill>
                  <a:srgbClr val="CC3300"/>
                </a:solidFill>
              </a:rPr>
              <a:t> decouples</a:t>
            </a:r>
            <a:r>
              <a:rPr lang="en-US" dirty="0"/>
              <a:t> A and C</a:t>
            </a:r>
          </a:p>
          <a:p>
            <a:pPr lvl="2">
              <a:buFont typeface="Wingdings" pitchFamily="2" charset="2"/>
              <a:buNone/>
            </a:pPr>
            <a:r>
              <a:rPr lang="en-US" dirty="0"/>
              <a:t>"given the level of gene B, the level gene A provides no </a:t>
            </a:r>
          </a:p>
          <a:p>
            <a:pPr lvl="2">
              <a:buFont typeface="Wingdings" pitchFamily="2" charset="2"/>
              <a:buNone/>
            </a:pPr>
            <a:r>
              <a:rPr lang="en-US" dirty="0"/>
              <a:t>extra prediction value for the level of gene C"</a:t>
            </a:r>
          </a:p>
          <a:p>
            <a:endParaRPr lang="en-US" sz="1000" dirty="0"/>
          </a:p>
          <a:p>
            <a:r>
              <a:rPr lang="en-US" dirty="0"/>
              <a:t>V-structure (C is a </a:t>
            </a:r>
            <a:r>
              <a:rPr lang="en-US" dirty="0">
                <a:solidFill>
                  <a:srgbClr val="CC3300"/>
                </a:solidFill>
              </a:rPr>
              <a:t>collider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Knowing C couples A and B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because A can "explain away" B </a:t>
            </a:r>
            <a:r>
              <a:rPr lang="en-US" dirty="0" err="1"/>
              <a:t>w.r.t</a:t>
            </a:r>
            <a:r>
              <a:rPr lang="en-US" dirty="0"/>
              <a:t>. C</a:t>
            </a:r>
          </a:p>
          <a:p>
            <a:pPr lvl="2">
              <a:buFont typeface="Wingdings" pitchFamily="2" charset="2"/>
              <a:buNone/>
            </a:pPr>
            <a:r>
              <a:rPr lang="en-US" dirty="0"/>
              <a:t>"If A correlates to C, then chance for B to also correlate to B will decrease"</a:t>
            </a:r>
          </a:p>
          <a:p>
            <a:endParaRPr lang="en-US" sz="1000" dirty="0"/>
          </a:p>
          <a:p>
            <a:r>
              <a:rPr lang="en-US" dirty="0"/>
              <a:t>The language is compact, the concepts are rich!</a:t>
            </a:r>
          </a:p>
        </p:txBody>
      </p:sp>
      <p:sp>
        <p:nvSpPr>
          <p:cNvPr id="598041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Structures &amp; Independencies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021575" y="3498311"/>
            <a:ext cx="3505200" cy="263525"/>
            <a:chOff x="2611" y="1804"/>
            <a:chExt cx="2852" cy="243"/>
          </a:xfrm>
        </p:grpSpPr>
        <p:sp>
          <p:nvSpPr>
            <p:cNvPr id="598023" name="Oval 7"/>
            <p:cNvSpPr>
              <a:spLocks noChangeArrowheads="1"/>
            </p:cNvSpPr>
            <p:nvPr/>
          </p:nvSpPr>
          <p:spPr bwMode="auto">
            <a:xfrm>
              <a:off x="2611" y="1804"/>
              <a:ext cx="701" cy="24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2000" b="1" i="1" dirty="0">
                  <a:latin typeface="Comic Sans MS" pitchFamily="66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598024" name="Oval 8"/>
            <p:cNvSpPr>
              <a:spLocks noChangeArrowheads="1"/>
            </p:cNvSpPr>
            <p:nvPr/>
          </p:nvSpPr>
          <p:spPr bwMode="auto">
            <a:xfrm>
              <a:off x="4762" y="1804"/>
              <a:ext cx="701" cy="24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2000" b="1" i="1">
                  <a:latin typeface="Comic Sans MS" pitchFamily="66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598025" name="Oval 9"/>
            <p:cNvSpPr>
              <a:spLocks noChangeArrowheads="1"/>
            </p:cNvSpPr>
            <p:nvPr/>
          </p:nvSpPr>
          <p:spPr bwMode="auto">
            <a:xfrm>
              <a:off x="3686" y="1804"/>
              <a:ext cx="702" cy="243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2000" b="1" i="1" dirty="0">
                  <a:latin typeface="Comic Sans MS" pitchFamily="66" charset="0"/>
                  <a:cs typeface="Arial" pitchFamily="34" charset="0"/>
                </a:rPr>
                <a:t>B</a:t>
              </a:r>
            </a:p>
          </p:txBody>
        </p:sp>
        <p:cxnSp>
          <p:nvCxnSpPr>
            <p:cNvPr id="598026" name="AutoShape 10"/>
            <p:cNvCxnSpPr>
              <a:cxnSpLocks noChangeShapeType="1"/>
              <a:stCxn id="598023" idx="6"/>
              <a:endCxn id="598025" idx="2"/>
            </p:cNvCxnSpPr>
            <p:nvPr/>
          </p:nvCxnSpPr>
          <p:spPr bwMode="auto">
            <a:xfrm>
              <a:off x="3321" y="1926"/>
              <a:ext cx="356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8027" name="AutoShape 11"/>
            <p:cNvCxnSpPr>
              <a:cxnSpLocks noChangeShapeType="1"/>
              <a:stCxn id="598025" idx="6"/>
              <a:endCxn id="598024" idx="2"/>
            </p:cNvCxnSpPr>
            <p:nvPr/>
          </p:nvCxnSpPr>
          <p:spPr bwMode="auto">
            <a:xfrm>
              <a:off x="4397" y="1926"/>
              <a:ext cx="356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Group 12"/>
          <p:cNvGrpSpPr>
            <a:grpSpLocks noChangeAspect="1"/>
          </p:cNvGrpSpPr>
          <p:nvPr/>
        </p:nvGrpSpPr>
        <p:grpSpPr bwMode="auto">
          <a:xfrm>
            <a:off x="7883127" y="4617496"/>
            <a:ext cx="2459038" cy="835025"/>
            <a:chOff x="2203" y="7947"/>
            <a:chExt cx="1935" cy="921"/>
          </a:xfrm>
        </p:grpSpPr>
        <p:sp>
          <p:nvSpPr>
            <p:cNvPr id="598029" name="Oval 13"/>
            <p:cNvSpPr>
              <a:spLocks noChangeAspect="1" noChangeArrowheads="1"/>
            </p:cNvSpPr>
            <p:nvPr/>
          </p:nvSpPr>
          <p:spPr bwMode="auto">
            <a:xfrm>
              <a:off x="2203" y="7947"/>
              <a:ext cx="860" cy="3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2000" b="1" i="1">
                  <a:latin typeface="Comic Sans MS" pitchFamily="66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598030" name="Oval 14"/>
            <p:cNvSpPr>
              <a:spLocks noChangeAspect="1" noChangeArrowheads="1"/>
            </p:cNvSpPr>
            <p:nvPr/>
          </p:nvSpPr>
          <p:spPr bwMode="auto">
            <a:xfrm>
              <a:off x="2740" y="8521"/>
              <a:ext cx="801" cy="347"/>
            </a:xfrm>
            <a:prstGeom prst="ellipse">
              <a:avLst/>
            </a:prstGeom>
            <a:solidFill>
              <a:srgbClr val="FF9966"/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2000" b="1" i="1">
                  <a:latin typeface="Comic Sans MS" pitchFamily="66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598031" name="Oval 15"/>
            <p:cNvSpPr>
              <a:spLocks noChangeAspect="1" noChangeArrowheads="1"/>
            </p:cNvSpPr>
            <p:nvPr/>
          </p:nvSpPr>
          <p:spPr bwMode="auto">
            <a:xfrm>
              <a:off x="3278" y="7947"/>
              <a:ext cx="860" cy="3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2000" b="1" i="1" dirty="0">
                  <a:latin typeface="Comic Sans MS" pitchFamily="66" charset="0"/>
                  <a:cs typeface="Arial" pitchFamily="34" charset="0"/>
                </a:rPr>
                <a:t>B</a:t>
              </a:r>
            </a:p>
          </p:txBody>
        </p:sp>
        <p:cxnSp>
          <p:nvCxnSpPr>
            <p:cNvPr id="598032" name="AutoShape 16"/>
            <p:cNvCxnSpPr>
              <a:cxnSpLocks noChangeAspect="1" noChangeShapeType="1"/>
              <a:stCxn id="598029" idx="4"/>
              <a:endCxn id="598030" idx="1"/>
            </p:cNvCxnSpPr>
            <p:nvPr/>
          </p:nvCxnSpPr>
          <p:spPr bwMode="auto">
            <a:xfrm>
              <a:off x="2633" y="8321"/>
              <a:ext cx="224" cy="242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8033" name="AutoShape 17"/>
            <p:cNvCxnSpPr>
              <a:cxnSpLocks noChangeAspect="1" noChangeShapeType="1"/>
              <a:stCxn id="598031" idx="4"/>
              <a:endCxn id="598030" idx="7"/>
            </p:cNvCxnSpPr>
            <p:nvPr/>
          </p:nvCxnSpPr>
          <p:spPr bwMode="auto">
            <a:xfrm flipH="1">
              <a:off x="3424" y="8321"/>
              <a:ext cx="284" cy="242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780337" y="1753674"/>
            <a:ext cx="2201863" cy="914400"/>
            <a:chOff x="282" y="1370"/>
            <a:chExt cx="1873" cy="748"/>
          </a:xfrm>
        </p:grpSpPr>
        <p:sp>
          <p:nvSpPr>
            <p:cNvPr id="598035" name="Oval 19"/>
            <p:cNvSpPr>
              <a:spLocks noChangeArrowheads="1"/>
            </p:cNvSpPr>
            <p:nvPr/>
          </p:nvSpPr>
          <p:spPr bwMode="auto">
            <a:xfrm>
              <a:off x="282" y="1900"/>
              <a:ext cx="717" cy="2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2000" b="1" i="1">
                  <a:latin typeface="Comic Sans MS" pitchFamily="66" charset="0"/>
                  <a:cs typeface="Arial" pitchFamily="34" charset="0"/>
                </a:rPr>
                <a:t>A</a:t>
              </a:r>
            </a:p>
          </p:txBody>
        </p: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794" y="1370"/>
              <a:ext cx="1361" cy="746"/>
              <a:chOff x="605" y="1550"/>
              <a:chExt cx="1361" cy="746"/>
            </a:xfrm>
          </p:grpSpPr>
          <p:sp>
            <p:nvSpPr>
              <p:cNvPr id="598037" name="Oval 21"/>
              <p:cNvSpPr>
                <a:spLocks noChangeArrowheads="1"/>
              </p:cNvSpPr>
              <p:nvPr/>
            </p:nvSpPr>
            <p:spPr bwMode="auto">
              <a:xfrm>
                <a:off x="882" y="1550"/>
                <a:ext cx="712" cy="273"/>
              </a:xfrm>
              <a:prstGeom prst="ellipse">
                <a:avLst/>
              </a:prstGeom>
              <a:solidFill>
                <a:srgbClr val="FF9966"/>
              </a:solidFill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sz="2000" b="1" i="1" dirty="0">
                    <a:latin typeface="Comic Sans MS" pitchFamily="66" charset="0"/>
                    <a:cs typeface="Arial" pitchFamily="34" charset="0"/>
                  </a:rPr>
                  <a:t>B</a:t>
                </a:r>
              </a:p>
            </p:txBody>
          </p:sp>
          <p:sp>
            <p:nvSpPr>
              <p:cNvPr id="598038" name="Oval 22"/>
              <p:cNvSpPr>
                <a:spLocks noChangeArrowheads="1"/>
              </p:cNvSpPr>
              <p:nvPr/>
            </p:nvSpPr>
            <p:spPr bwMode="auto">
              <a:xfrm>
                <a:off x="1280" y="2080"/>
                <a:ext cx="686" cy="21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sz="2000" b="1" i="1">
                    <a:latin typeface="Comic Sans MS" pitchFamily="66" charset="0"/>
                    <a:cs typeface="Arial" pitchFamily="34" charset="0"/>
                  </a:rPr>
                  <a:t>C</a:t>
                </a:r>
              </a:p>
            </p:txBody>
          </p:sp>
          <p:cxnSp>
            <p:nvCxnSpPr>
              <p:cNvPr id="598039" name="AutoShape 23"/>
              <p:cNvCxnSpPr>
                <a:cxnSpLocks noChangeShapeType="1"/>
                <a:stCxn id="598037" idx="4"/>
                <a:endCxn id="598035" idx="0"/>
              </p:cNvCxnSpPr>
              <p:nvPr/>
            </p:nvCxnSpPr>
            <p:spPr bwMode="auto">
              <a:xfrm flipH="1">
                <a:off x="605" y="1832"/>
                <a:ext cx="633" cy="239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598040" name="AutoShape 24"/>
              <p:cNvCxnSpPr>
                <a:cxnSpLocks noChangeShapeType="1"/>
                <a:stCxn id="598037" idx="4"/>
                <a:endCxn id="598038" idx="0"/>
              </p:cNvCxnSpPr>
              <p:nvPr/>
            </p:nvCxnSpPr>
            <p:spPr bwMode="auto">
              <a:xfrm>
                <a:off x="1238" y="1832"/>
                <a:ext cx="385" cy="239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0F549-F879-4053-8685-4286A63136EA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E5008-A8BE-9742-B75F-27F16EF64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999" y="1961237"/>
            <a:ext cx="1892300" cy="4699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CE255A-1AE7-0A4E-9CB6-DA4243334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101" y="3822953"/>
            <a:ext cx="18923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651EC9-6A9B-6149-9344-008F80D52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5170079"/>
            <a:ext cx="1828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8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DC28-E344-5948-A8C7-F857FDC0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Backdoor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6D2D-AA35-4349-8261-FBA0876A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2081"/>
          </a:xfrm>
        </p:spPr>
        <p:txBody>
          <a:bodyPr/>
          <a:lstStyle/>
          <a:p>
            <a:r>
              <a:rPr lang="en-US" dirty="0"/>
              <a:t>In a causal DAG, a backdoor path is a noncausal path between treatment and outcome.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788FE-BFFC-C540-B3F8-22F24E2C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56B3-B06B-054E-9920-BBB828934765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8C3A2-B48E-144F-AF91-72AAFE15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233" y="3592578"/>
            <a:ext cx="4625578" cy="1409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C64E0D4-8CB5-D04D-B91B-82285A77A65E}"/>
                  </a:ext>
                </a:extLst>
              </p14:cNvPr>
              <p14:cNvContentPartPr/>
              <p14:nvPr/>
            </p14:nvContentPartPr>
            <p14:xfrm>
              <a:off x="6164279" y="4763055"/>
              <a:ext cx="1522800" cy="294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C64E0D4-8CB5-D04D-B91B-82285A77A6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5639" y="4754415"/>
                <a:ext cx="15404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5ADAC7A-D5F6-0940-AF4B-F9EE3BB9CD92}"/>
                  </a:ext>
                </a:extLst>
              </p14:cNvPr>
              <p14:cNvContentPartPr/>
              <p14:nvPr/>
            </p14:nvContentPartPr>
            <p14:xfrm>
              <a:off x="3981599" y="3771975"/>
              <a:ext cx="3790800" cy="1121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5ADAC7A-D5F6-0940-AF4B-F9EE3BB9CD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2599" y="3763335"/>
                <a:ext cx="3808440" cy="11390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CD1007E-0657-044C-BBD7-17E6E25E7962}"/>
              </a:ext>
            </a:extLst>
          </p:cNvPr>
          <p:cNvSpPr txBox="1"/>
          <p:nvPr/>
        </p:nvSpPr>
        <p:spPr>
          <a:xfrm>
            <a:off x="1640635" y="5345846"/>
            <a:ext cx="8576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we block (condition on) all backdoor paths, we can determine causality instead of just association.</a:t>
            </a:r>
          </a:p>
        </p:txBody>
      </p:sp>
    </p:spTree>
    <p:extLst>
      <p:ext uri="{BB962C8B-B14F-4D97-AF65-F5344CB8AC3E}">
        <p14:creationId xmlns:p14="http://schemas.microsoft.com/office/powerpoint/2010/main" val="316169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6817-43BB-F140-894A-FB9D033D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Back-Door Criterion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A3E9E-45A1-864B-BF37-3F87F34E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56B3-B06B-054E-9920-BBB828934765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A1CD2-EC3C-B142-88F8-09519C972B6E}"/>
              </a:ext>
            </a:extLst>
          </p:cNvPr>
          <p:cNvSpPr txBox="1"/>
          <p:nvPr/>
        </p:nvSpPr>
        <p:spPr>
          <a:xfrm>
            <a:off x="1190618" y="1423358"/>
            <a:ext cx="981076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Back-Door Criterion</a:t>
            </a:r>
            <a:r>
              <a:rPr lang="en-US" sz="2800" dirty="0"/>
              <a:t>: Guarantee that DAG has no back-door paths.</a:t>
            </a:r>
          </a:p>
          <a:p>
            <a:r>
              <a:rPr lang="en-US" sz="2800" dirty="0"/>
              <a:t>For </a:t>
            </a:r>
            <a:r>
              <a:rPr lang="en-US" sz="2800" b="1" dirty="0"/>
              <a:t>Treatment X </a:t>
            </a:r>
            <a:r>
              <a:rPr lang="en-US" sz="2800" dirty="0"/>
              <a:t>and </a:t>
            </a:r>
            <a:r>
              <a:rPr lang="en-US" sz="2800" b="1" dirty="0"/>
              <a:t>Outcome Y</a:t>
            </a:r>
            <a:r>
              <a:rPr lang="en-US" sz="2800" dirty="0"/>
              <a:t>, all </a:t>
            </a:r>
            <a:r>
              <a:rPr lang="en-US" sz="2800" b="1" dirty="0"/>
              <a:t>confounders Z</a:t>
            </a:r>
            <a:r>
              <a:rPr lang="en-US" sz="2800" dirty="0"/>
              <a:t> must satisfy:</a:t>
            </a:r>
          </a:p>
          <a:p>
            <a:r>
              <a:rPr lang="en-US" sz="2800" dirty="0" err="1"/>
              <a:t>i</a:t>
            </a:r>
            <a:r>
              <a:rPr lang="en-US" sz="2800" dirty="0"/>
              <a:t>) No </a:t>
            </a:r>
            <a:r>
              <a:rPr lang="en-US" sz="2800" b="1" dirty="0"/>
              <a:t>Z</a:t>
            </a:r>
            <a:r>
              <a:rPr lang="en-US" sz="2800" dirty="0"/>
              <a:t> is a descendant of </a:t>
            </a:r>
            <a:r>
              <a:rPr lang="en-US" sz="2800" b="1" dirty="0"/>
              <a:t>X.</a:t>
            </a:r>
          </a:p>
          <a:p>
            <a:r>
              <a:rPr lang="en-US" sz="2800" dirty="0"/>
              <a:t>ii) </a:t>
            </a:r>
            <a:r>
              <a:rPr lang="en-US" sz="2800" b="1" dirty="0"/>
              <a:t>Z</a:t>
            </a:r>
            <a:r>
              <a:rPr lang="en-US" sz="2800" dirty="0"/>
              <a:t> blocks every path from </a:t>
            </a:r>
            <a:r>
              <a:rPr lang="en-US" sz="2800" b="1" dirty="0"/>
              <a:t>X</a:t>
            </a:r>
            <a:r>
              <a:rPr lang="en-US" sz="2800" dirty="0"/>
              <a:t> to </a:t>
            </a:r>
            <a:r>
              <a:rPr lang="en-US" sz="2800" b="1" dirty="0"/>
              <a:t>Y</a:t>
            </a:r>
          </a:p>
          <a:p>
            <a:endParaRPr lang="en-US" sz="2800" dirty="0"/>
          </a:p>
          <a:p>
            <a:r>
              <a:rPr lang="en-US" sz="2800" dirty="0"/>
              <a:t>We satisfy these by </a:t>
            </a:r>
            <a:r>
              <a:rPr lang="en-US" sz="2800" b="1" dirty="0"/>
              <a:t>Conditioning on Z.</a:t>
            </a:r>
          </a:p>
        </p:txBody>
      </p:sp>
    </p:spTree>
    <p:extLst>
      <p:ext uri="{BB962C8B-B14F-4D97-AF65-F5344CB8AC3E}">
        <p14:creationId xmlns:p14="http://schemas.microsoft.com/office/powerpoint/2010/main" val="252333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6817-43BB-F140-894A-FB9D033D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Back-Door 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22803D-15BF-1F4D-A437-DE2478012D39}"/>
                  </a:ext>
                </a:extLst>
              </p:cNvPr>
              <p:cNvSpPr txBox="1"/>
              <p:nvPr/>
            </p:nvSpPr>
            <p:spPr>
              <a:xfrm>
                <a:off x="2745061" y="4540468"/>
                <a:ext cx="2987549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Example for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22803D-15BF-1F4D-A437-DE2478012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061" y="4540468"/>
                <a:ext cx="2987549" cy="1815882"/>
              </a:xfrm>
              <a:prstGeom prst="rect">
                <a:avLst/>
              </a:prstGeom>
              <a:blipFill>
                <a:blip r:embed="rId2"/>
                <a:stretch>
                  <a:fillRect l="-4661" t="-3472" r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A3CAC-55FB-E14B-BDEB-33D44900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56B3-B06B-054E-9920-BBB828934765}" type="slidenum">
              <a:rPr lang="en-US" smtClean="0"/>
              <a:t>6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8131ED-C5B3-DC47-989F-94F65B6CFF72}"/>
              </a:ext>
            </a:extLst>
          </p:cNvPr>
          <p:cNvSpPr/>
          <p:nvPr/>
        </p:nvSpPr>
        <p:spPr>
          <a:xfrm>
            <a:off x="6267172" y="4101014"/>
            <a:ext cx="739179" cy="706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192AD2-9BA6-E242-8544-E787346F3960}"/>
              </a:ext>
            </a:extLst>
          </p:cNvPr>
          <p:cNvSpPr/>
          <p:nvPr/>
        </p:nvSpPr>
        <p:spPr>
          <a:xfrm>
            <a:off x="7160896" y="5358952"/>
            <a:ext cx="739179" cy="706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30D913-6702-6645-9D9A-EA619E4405C3}"/>
              </a:ext>
            </a:extLst>
          </p:cNvPr>
          <p:cNvSpPr/>
          <p:nvPr/>
        </p:nvSpPr>
        <p:spPr>
          <a:xfrm>
            <a:off x="5897582" y="5005882"/>
            <a:ext cx="739179" cy="706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C72133-70DC-E04A-9C0E-7A17049EC34F}"/>
              </a:ext>
            </a:extLst>
          </p:cNvPr>
          <p:cNvSpPr/>
          <p:nvPr/>
        </p:nvSpPr>
        <p:spPr>
          <a:xfrm>
            <a:off x="5617103" y="6088864"/>
            <a:ext cx="739179" cy="706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CC4CB9-1D8F-B048-9151-3B1DCCBB6D6C}"/>
              </a:ext>
            </a:extLst>
          </p:cNvPr>
          <p:cNvCxnSpPr/>
          <p:nvPr/>
        </p:nvCxnSpPr>
        <p:spPr>
          <a:xfrm>
            <a:off x="6735894" y="4567680"/>
            <a:ext cx="695459" cy="96591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6F4399-574E-7C49-98D3-0977244358FD}"/>
              </a:ext>
            </a:extLst>
          </p:cNvPr>
          <p:cNvCxnSpPr>
            <a:cxnSpLocks/>
          </p:cNvCxnSpPr>
          <p:nvPr/>
        </p:nvCxnSpPr>
        <p:spPr>
          <a:xfrm flipH="1">
            <a:off x="6356282" y="4696468"/>
            <a:ext cx="173550" cy="5356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BAEF32-F833-8D4D-9821-000BE430F5BD}"/>
              </a:ext>
            </a:extLst>
          </p:cNvPr>
          <p:cNvCxnSpPr/>
          <p:nvPr/>
        </p:nvCxnSpPr>
        <p:spPr>
          <a:xfrm flipH="1">
            <a:off x="6147759" y="5919961"/>
            <a:ext cx="1283594" cy="59242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F19A0B-0B44-C54C-A826-F111404EBADF}"/>
              </a:ext>
            </a:extLst>
          </p:cNvPr>
          <p:cNvCxnSpPr/>
          <p:nvPr/>
        </p:nvCxnSpPr>
        <p:spPr>
          <a:xfrm flipH="1">
            <a:off x="6147759" y="5533595"/>
            <a:ext cx="119413" cy="7984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4AC02A-7D51-3A45-B6D3-C49AEF6E00E0}"/>
              </a:ext>
            </a:extLst>
          </p:cNvPr>
          <p:cNvSpPr txBox="1"/>
          <p:nvPr/>
        </p:nvSpPr>
        <p:spPr>
          <a:xfrm>
            <a:off x="1190618" y="1423358"/>
            <a:ext cx="981076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Back-Door Criterion</a:t>
            </a:r>
            <a:r>
              <a:rPr lang="en-US" sz="2800" dirty="0"/>
              <a:t>: Guarantee that DAG has no back-door paths.</a:t>
            </a:r>
          </a:p>
          <a:p>
            <a:r>
              <a:rPr lang="en-US" sz="2800" dirty="0"/>
              <a:t>For </a:t>
            </a:r>
            <a:r>
              <a:rPr lang="en-US" sz="2800" b="1" dirty="0"/>
              <a:t>Treatment X </a:t>
            </a:r>
            <a:r>
              <a:rPr lang="en-US" sz="2800" dirty="0"/>
              <a:t>and </a:t>
            </a:r>
            <a:r>
              <a:rPr lang="en-US" sz="2800" b="1" dirty="0"/>
              <a:t>Outcome Y</a:t>
            </a:r>
            <a:r>
              <a:rPr lang="en-US" sz="2800" dirty="0"/>
              <a:t>, all </a:t>
            </a:r>
            <a:r>
              <a:rPr lang="en-US" sz="2800" b="1" dirty="0"/>
              <a:t>confounders Z</a:t>
            </a:r>
            <a:r>
              <a:rPr lang="en-US" sz="2800" dirty="0"/>
              <a:t> must satisfy:</a:t>
            </a:r>
          </a:p>
          <a:p>
            <a:r>
              <a:rPr lang="en-US" sz="2800" dirty="0" err="1"/>
              <a:t>i</a:t>
            </a:r>
            <a:r>
              <a:rPr lang="en-US" sz="2800" dirty="0"/>
              <a:t>) No </a:t>
            </a:r>
            <a:r>
              <a:rPr lang="en-US" sz="2800" b="1" dirty="0"/>
              <a:t>Z</a:t>
            </a:r>
            <a:r>
              <a:rPr lang="en-US" sz="2800" dirty="0"/>
              <a:t> is a descendant of </a:t>
            </a:r>
            <a:r>
              <a:rPr lang="en-US" sz="2800" b="1" dirty="0"/>
              <a:t>X.</a:t>
            </a:r>
          </a:p>
          <a:p>
            <a:r>
              <a:rPr lang="en-US" sz="2800" dirty="0"/>
              <a:t>ii) </a:t>
            </a:r>
            <a:r>
              <a:rPr lang="en-US" sz="2800" b="1" dirty="0"/>
              <a:t>Z</a:t>
            </a:r>
            <a:r>
              <a:rPr lang="en-US" sz="2800" dirty="0"/>
              <a:t> blocks every path from </a:t>
            </a:r>
            <a:r>
              <a:rPr lang="en-US" sz="2800" b="1" dirty="0"/>
              <a:t>X</a:t>
            </a:r>
            <a:r>
              <a:rPr lang="en-US" sz="2800" dirty="0"/>
              <a:t> to </a:t>
            </a:r>
            <a:r>
              <a:rPr lang="en-US" sz="2800" b="1" dirty="0"/>
              <a:t>Y</a:t>
            </a:r>
          </a:p>
          <a:p>
            <a:endParaRPr lang="en-US" sz="2800" dirty="0"/>
          </a:p>
          <a:p>
            <a:r>
              <a:rPr lang="en-US" sz="2800" dirty="0"/>
              <a:t>We satisfy these by </a:t>
            </a:r>
            <a:r>
              <a:rPr lang="en-US" sz="2800" b="1" dirty="0"/>
              <a:t>Conditioning on Z.</a:t>
            </a:r>
          </a:p>
        </p:txBody>
      </p:sp>
    </p:spTree>
    <p:extLst>
      <p:ext uri="{BB962C8B-B14F-4D97-AF65-F5344CB8AC3E}">
        <p14:creationId xmlns:p14="http://schemas.microsoft.com/office/powerpoint/2010/main" val="172875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241C-7E93-8F4C-BB8F-47DB3AF1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Back-Door Criterion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33EE1-A4B0-3B4F-BB1A-B3398224D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84" t="34909" r="30377" b="29023"/>
          <a:stretch/>
        </p:blipFill>
        <p:spPr>
          <a:xfrm>
            <a:off x="3643050" y="2553266"/>
            <a:ext cx="4698694" cy="8022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9664D3-05A2-D149-92D9-46EAA8B1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56B3-B06B-054E-9920-BBB828934765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8D5B7-C493-F547-B12B-B6F1888B2B59}"/>
              </a:ext>
            </a:extLst>
          </p:cNvPr>
          <p:cNvSpPr txBox="1"/>
          <p:nvPr/>
        </p:nvSpPr>
        <p:spPr>
          <a:xfrm>
            <a:off x="1894850" y="1744641"/>
            <a:ext cx="8402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Back-door Criterion is satisfied, then we can use this expression: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3D93DB-FD1D-B746-A220-94D8D1B8C217}"/>
              </a:ext>
            </a:extLst>
          </p:cNvPr>
          <p:cNvSpPr txBox="1"/>
          <p:nvPr/>
        </p:nvSpPr>
        <p:spPr>
          <a:xfrm>
            <a:off x="328603" y="3588830"/>
            <a:ext cx="11327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means we can calculate the </a:t>
            </a:r>
            <a:r>
              <a:rPr lang="en-US" sz="2400" b="1" dirty="0"/>
              <a:t>interventional probability</a:t>
            </a:r>
            <a:r>
              <a:rPr lang="en-US" sz="2400" dirty="0"/>
              <a:t> using only </a:t>
            </a:r>
            <a:r>
              <a:rPr lang="en-US" sz="2400" b="1" dirty="0"/>
              <a:t>observational data.</a:t>
            </a:r>
          </a:p>
        </p:txBody>
      </p:sp>
    </p:spTree>
    <p:extLst>
      <p:ext uri="{BB962C8B-B14F-4D97-AF65-F5344CB8AC3E}">
        <p14:creationId xmlns:p14="http://schemas.microsoft.com/office/powerpoint/2010/main" val="133520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468A-6F6D-484A-B0E2-5AD2977B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“Confounder”?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FF7CC-A31E-6B4F-B2DD-D0AE5C0F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56B3-B06B-054E-9920-BBB82893476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C1EE1-142A-364A-9F56-422C2BA3B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29" y="1690688"/>
            <a:ext cx="3439341" cy="113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1A7F8E-CE9E-AB46-8EB1-3FF21DCD6174}"/>
              </a:ext>
            </a:extLst>
          </p:cNvPr>
          <p:cNvSpPr txBox="1"/>
          <p:nvPr/>
        </p:nvSpPr>
        <p:spPr>
          <a:xfrm>
            <a:off x="0" y="5428820"/>
            <a:ext cx="3761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Treatment</a:t>
            </a:r>
          </a:p>
          <a:p>
            <a:r>
              <a:rPr lang="en-US" dirty="0"/>
              <a:t>Y: Outcome</a:t>
            </a:r>
          </a:p>
          <a:p>
            <a:r>
              <a:rPr lang="en-US" dirty="0"/>
              <a:t>L: Additional Measurable Variable</a:t>
            </a:r>
          </a:p>
          <a:p>
            <a:r>
              <a:rPr lang="en-US" dirty="0"/>
              <a:t>U: Additional Unmeasurable Variable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1083F-B3E7-704C-BE88-ED81706D8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097" y="3429000"/>
            <a:ext cx="2959100" cy="171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F9AB9E-55C8-8D43-BBFF-1F6C9C03E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950" y="1537125"/>
            <a:ext cx="2984500" cy="1803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0FBF63-AA8A-0141-91B9-692A52594FE9}"/>
              </a:ext>
            </a:extLst>
          </p:cNvPr>
          <p:cNvSpPr txBox="1"/>
          <p:nvPr/>
        </p:nvSpPr>
        <p:spPr>
          <a:xfrm>
            <a:off x="2782904" y="270131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Aspirin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81D72B-DAF3-A64E-B501-C0DA9C61C1E6}"/>
              </a:ext>
            </a:extLst>
          </p:cNvPr>
          <p:cNvSpPr txBox="1"/>
          <p:nvPr/>
        </p:nvSpPr>
        <p:spPr>
          <a:xfrm>
            <a:off x="4307921" y="1886506"/>
            <a:ext cx="144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Risk of Stroke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BC45B-6355-EF49-939B-B6F6EBF638E7}"/>
              </a:ext>
            </a:extLst>
          </p:cNvPr>
          <p:cNvSpPr txBox="1"/>
          <p:nvPr/>
        </p:nvSpPr>
        <p:spPr>
          <a:xfrm>
            <a:off x="970244" y="1681953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Heart Disease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A8032-BA2F-0545-ABD7-573C94ED8217}"/>
              </a:ext>
            </a:extLst>
          </p:cNvPr>
          <p:cNvSpPr txBox="1"/>
          <p:nvPr/>
        </p:nvSpPr>
        <p:spPr>
          <a:xfrm>
            <a:off x="5642380" y="396942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Aspirin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CF46C-9B11-5243-BCB2-8BC28A410D75}"/>
              </a:ext>
            </a:extLst>
          </p:cNvPr>
          <p:cNvSpPr txBox="1"/>
          <p:nvPr/>
        </p:nvSpPr>
        <p:spPr>
          <a:xfrm>
            <a:off x="6750248" y="4101584"/>
            <a:ext cx="144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Risk of Stroke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B93AC-6CAD-8F42-B6B5-49153EA61545}"/>
              </a:ext>
            </a:extLst>
          </p:cNvPr>
          <p:cNvSpPr txBox="1"/>
          <p:nvPr/>
        </p:nvSpPr>
        <p:spPr>
          <a:xfrm>
            <a:off x="4274322" y="351454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Heart Disease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F4A1B5-DE31-C449-BE9A-160893D51A13}"/>
              </a:ext>
            </a:extLst>
          </p:cNvPr>
          <p:cNvSpPr txBox="1"/>
          <p:nvPr/>
        </p:nvSpPr>
        <p:spPr>
          <a:xfrm>
            <a:off x="3957595" y="5044379"/>
            <a:ext cx="161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Atherosclerosis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17FB1-A43B-B146-95FA-3B9AB672D5CC}"/>
              </a:ext>
            </a:extLst>
          </p:cNvPr>
          <p:cNvSpPr txBox="1"/>
          <p:nvPr/>
        </p:nvSpPr>
        <p:spPr>
          <a:xfrm>
            <a:off x="9608008" y="2382786"/>
            <a:ext cx="983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Sedative</a:t>
            </a:r>
          </a:p>
          <a:p>
            <a:r>
              <a:rPr lang="en-US" dirty="0">
                <a:solidFill>
                  <a:srgbClr val="0070C0"/>
                </a:solidFill>
              </a:rPr>
              <a:t>Lifestyle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F28331-3DB1-CD43-978D-D7696278A2D2}"/>
              </a:ext>
            </a:extLst>
          </p:cNvPr>
          <p:cNvSpPr txBox="1"/>
          <p:nvPr/>
        </p:nvSpPr>
        <p:spPr>
          <a:xfrm>
            <a:off x="10773389" y="2190512"/>
            <a:ext cx="7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Death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4DC064-4677-6443-BCBF-556E54C3FA9D}"/>
              </a:ext>
            </a:extLst>
          </p:cNvPr>
          <p:cNvSpPr txBox="1"/>
          <p:nvPr/>
        </p:nvSpPr>
        <p:spPr>
          <a:xfrm>
            <a:off x="8198145" y="1644528"/>
            <a:ext cx="88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Smoker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76056-9EFF-9F4E-97D1-583EC3E57758}"/>
              </a:ext>
            </a:extLst>
          </p:cNvPr>
          <p:cNvSpPr txBox="1"/>
          <p:nvPr/>
        </p:nvSpPr>
        <p:spPr>
          <a:xfrm>
            <a:off x="7849214" y="3169509"/>
            <a:ext cx="122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Personality</a:t>
            </a:r>
          </a:p>
        </p:txBody>
      </p:sp>
    </p:spTree>
    <p:extLst>
      <p:ext uri="{BB962C8B-B14F-4D97-AF65-F5344CB8AC3E}">
        <p14:creationId xmlns:p14="http://schemas.microsoft.com/office/powerpoint/2010/main" val="151964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51BD-FB92-CA4B-B914-E717F523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78"/>
          </a:xfrm>
        </p:spPr>
        <p:txBody>
          <a:bodyPr/>
          <a:lstStyle/>
          <a:p>
            <a:r>
              <a:rPr lang="en-US" dirty="0"/>
              <a:t>More Complex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0D950-FE9E-FC47-BA41-B809F27B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56B3-B06B-054E-9920-BBB82893476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34359-7037-C843-9350-A295DE53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1828800"/>
            <a:ext cx="3136900" cy="266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CB1D98-72E7-7F48-9352-96A0C6BDC10C}"/>
              </a:ext>
            </a:extLst>
          </p:cNvPr>
          <p:cNvSpPr txBox="1"/>
          <p:nvPr/>
        </p:nvSpPr>
        <p:spPr>
          <a:xfrm>
            <a:off x="6035039" y="3479704"/>
            <a:ext cx="924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Physical</a:t>
            </a:r>
          </a:p>
          <a:p>
            <a:r>
              <a:rPr lang="en-US" dirty="0">
                <a:solidFill>
                  <a:srgbClr val="0070C0"/>
                </a:solidFill>
              </a:rPr>
              <a:t>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D150C-9589-3E42-AADC-E84E3E94927C}"/>
              </a:ext>
            </a:extLst>
          </p:cNvPr>
          <p:cNvSpPr txBox="1"/>
          <p:nvPr/>
        </p:nvSpPr>
        <p:spPr>
          <a:xfrm>
            <a:off x="0" y="5428820"/>
            <a:ext cx="3650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Treatment</a:t>
            </a:r>
          </a:p>
          <a:p>
            <a:r>
              <a:rPr lang="en-US" dirty="0"/>
              <a:t>Y: Outcome</a:t>
            </a:r>
          </a:p>
          <a:p>
            <a:r>
              <a:rPr lang="en-US" dirty="0"/>
              <a:t>L: Additional Measurable Variable</a:t>
            </a:r>
          </a:p>
          <a:p>
            <a:r>
              <a:rPr lang="en-US" dirty="0"/>
              <a:t>U: Additional Unmeasurable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B4085-2F6E-C54F-8833-1426AB48562D}"/>
              </a:ext>
            </a:extLst>
          </p:cNvPr>
          <p:cNvSpPr txBox="1"/>
          <p:nvPr/>
        </p:nvSpPr>
        <p:spPr>
          <a:xfrm>
            <a:off x="7443746" y="2913422"/>
            <a:ext cx="922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Cervical</a:t>
            </a:r>
          </a:p>
          <a:p>
            <a:r>
              <a:rPr lang="en-US" dirty="0">
                <a:solidFill>
                  <a:srgbClr val="0070C0"/>
                </a:solidFill>
              </a:rPr>
              <a:t>Cancer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B3022-C450-9645-9CD4-802B61064C16}"/>
              </a:ext>
            </a:extLst>
          </p:cNvPr>
          <p:cNvSpPr txBox="1"/>
          <p:nvPr/>
        </p:nvSpPr>
        <p:spPr>
          <a:xfrm>
            <a:off x="5112799" y="1690688"/>
            <a:ext cx="118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Pre-cancer</a:t>
            </a:r>
          </a:p>
          <a:p>
            <a:r>
              <a:rPr lang="en-US" dirty="0">
                <a:solidFill>
                  <a:srgbClr val="0070C0"/>
                </a:solidFill>
              </a:rPr>
              <a:t>Legion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FEC0A-BD39-5D47-ACF3-52230D713EA6}"/>
              </a:ext>
            </a:extLst>
          </p:cNvPr>
          <p:cNvSpPr txBox="1"/>
          <p:nvPr/>
        </p:nvSpPr>
        <p:spPr>
          <a:xfrm>
            <a:off x="4205610" y="2913422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Pap</a:t>
            </a:r>
          </a:p>
          <a:p>
            <a:r>
              <a:rPr lang="en-US" dirty="0">
                <a:solidFill>
                  <a:srgbClr val="0070C0"/>
                </a:solidFill>
              </a:rPr>
              <a:t>Smear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BE83EA-CE9D-4747-8D11-AF9D0F4A3F7E}"/>
              </a:ext>
            </a:extLst>
          </p:cNvPr>
          <p:cNvSpPr txBox="1"/>
          <p:nvPr/>
        </p:nvSpPr>
        <p:spPr>
          <a:xfrm>
            <a:off x="4392584" y="4379554"/>
            <a:ext cx="179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Health-conscious</a:t>
            </a:r>
          </a:p>
          <a:p>
            <a:r>
              <a:rPr lang="en-US" dirty="0">
                <a:solidFill>
                  <a:srgbClr val="0070C0"/>
                </a:solidFill>
              </a:rPr>
              <a:t>Personality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E21BF-AD80-7547-8F15-AE6154EA519A}"/>
              </a:ext>
            </a:extLst>
          </p:cNvPr>
          <p:cNvSpPr txBox="1"/>
          <p:nvPr/>
        </p:nvSpPr>
        <p:spPr>
          <a:xfrm>
            <a:off x="5112799" y="5623484"/>
            <a:ext cx="6842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</a:t>
            </a:r>
            <a:r>
              <a:rPr lang="en-US" sz="2800" dirty="0"/>
              <a:t> is a </a:t>
            </a:r>
            <a:r>
              <a:rPr lang="en-US" sz="2800" i="1" dirty="0"/>
              <a:t>collider</a:t>
            </a:r>
            <a:r>
              <a:rPr lang="en-US" sz="2800" dirty="0"/>
              <a:t>.  Conditioning on </a:t>
            </a:r>
            <a:r>
              <a:rPr lang="en-US" sz="2800" b="1" dirty="0"/>
              <a:t>L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induces bias</a:t>
            </a:r>
            <a:r>
              <a:rPr lang="en-US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3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997</Words>
  <Application>Microsoft Macintosh PowerPoint</Application>
  <PresentationFormat>Widescreen</PresentationFormat>
  <Paragraphs>163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Comic Sans MS</vt:lpstr>
      <vt:lpstr>Wingdings</vt:lpstr>
      <vt:lpstr>Office Theme</vt:lpstr>
      <vt:lpstr>Confounders, Causality and DAGs</vt:lpstr>
      <vt:lpstr>Directed Acyclic Graph (DAG)</vt:lpstr>
      <vt:lpstr>Local Structures &amp; Independencies</vt:lpstr>
      <vt:lpstr>Backdoor Path</vt:lpstr>
      <vt:lpstr>Back-Door Criterion</vt:lpstr>
      <vt:lpstr>Back-Door Criterion</vt:lpstr>
      <vt:lpstr>Back-Door Criterion</vt:lpstr>
      <vt:lpstr>What is a “Confounder”?</vt:lpstr>
      <vt:lpstr>More Complex Examples</vt:lpstr>
      <vt:lpstr>How to Choose Variables to Control?</vt:lpstr>
      <vt:lpstr>Real World Example: Lumateperone and Schizophrenia</vt:lpstr>
      <vt:lpstr>Confounders and Data Science</vt:lpstr>
      <vt:lpstr>PowerPoint Presentation</vt:lpstr>
      <vt:lpstr>Linear Regression and Causality: Intro</vt:lpstr>
      <vt:lpstr>Linear Regression and Causality: Intro</vt:lpstr>
      <vt:lpstr>Linear Regression and Causality: Confounders </vt:lpstr>
      <vt:lpstr>Linear Regression and Causality: Confounders </vt:lpstr>
      <vt:lpstr>Linear Regression and Causality: Confounders </vt:lpstr>
      <vt:lpstr>Causal Inference for The Brave and True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Confounders, Causality and DAGs</dc:title>
  <dc:creator>Brian Pollack</dc:creator>
  <cp:lastModifiedBy>Brian Pollack</cp:lastModifiedBy>
  <cp:revision>5</cp:revision>
  <dcterms:created xsi:type="dcterms:W3CDTF">2021-03-24T15:22:46Z</dcterms:created>
  <dcterms:modified xsi:type="dcterms:W3CDTF">2021-04-08T15:08:32Z</dcterms:modified>
</cp:coreProperties>
</file>