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51" r:id="rId2"/>
    <p:sldId id="652" r:id="rId3"/>
    <p:sldId id="655" r:id="rId4"/>
    <p:sldId id="656" r:id="rId5"/>
    <p:sldId id="657" r:id="rId6"/>
    <p:sldId id="659" r:id="rId7"/>
    <p:sldId id="6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5"/>
    <p:restoredTop sz="96327"/>
  </p:normalViewPr>
  <p:slideViewPr>
    <p:cSldViewPr snapToGrid="0" snapToObjects="1">
      <p:cViewPr varScale="1">
        <p:scale>
          <a:sx n="141" d="100"/>
          <a:sy n="141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B602-6FA4-E24B-8386-765508B01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58CAF-8388-A044-973C-26F87CD6A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F4E8-2636-C146-80F3-8740B5E8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A326-CC8A-E749-90DD-C1AC03CBB079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590F-9D3F-AE4A-84DC-C2B118E0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05379-C7C0-824D-B82C-F5FEA282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8EDF-6EF4-814D-B436-01F690F8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6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D020-9539-EA4A-A422-8F522A90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B1EBD-36DB-B040-B42E-2291EE382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DBD50-D3DF-194C-9DE8-FFEF7BB3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A326-CC8A-E749-90DD-C1AC03CBB079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EA7B-B3B9-344F-8D9C-31273F1C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293EF-3A8B-1846-AD32-0A676D02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8EDF-6EF4-814D-B436-01F690F8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8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45FC1-ED48-6844-8D93-8CA8F180E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06731-9478-D54C-8463-1746B0DAB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F0E6B-92FB-FC43-9534-705614D2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A326-CC8A-E749-90DD-C1AC03CBB079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62CE5-0293-5E49-85D7-B2FE6496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B1E7E-B0F2-8C46-87C8-A1CF2A628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8EDF-6EF4-814D-B436-01F690F8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2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A293-518C-A24D-BEC0-2CFA26F5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25F52-AEF5-8D47-A448-79C4D592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B9E8B-8C53-AA45-B13A-F329F8F9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A326-CC8A-E749-90DD-C1AC03CBB079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5F34D-AE3B-8F48-A5C6-C2F16ED1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DA5B7-C8F2-3440-A201-354BDFFB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8EDF-6EF4-814D-B436-01F690F8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1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2681-DE86-924D-982E-35744EB3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4C459-E9EB-3E49-8980-CD0247B69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2FC3-F524-FD46-82B1-DA05EF46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A326-CC8A-E749-90DD-C1AC03CBB079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21BF7-76C1-5645-A23E-541AB884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7190E-05D7-AE4C-B84A-1BE06A05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8EDF-6EF4-814D-B436-01F690F8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3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54D5-3830-3B4D-A375-37B7DD40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8C832-D365-C445-A838-764AFFB8A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2737D-AA3E-A644-A2F8-4FCBFB8B5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DEDDC-E062-AB4E-B118-312F12E0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A326-CC8A-E749-90DD-C1AC03CBB079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FD50A-63B1-9948-BA91-AC31A11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AB1EB-A66A-C445-9266-BC95913F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8EDF-6EF4-814D-B436-01F690F8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6764D-E3EA-6448-B9BB-DBB7F2E7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DC46D-F6A0-FB48-B397-F6DF93A9D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588CB-6C7D-2142-895E-53FE19167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2835B-F9BF-9843-B3DE-5B1563D09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54BF8-2281-CF41-A362-0E4E22EE5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C4922-C9EE-2D4F-985F-4A6FE04F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A326-CC8A-E749-90DD-C1AC03CBB079}" type="datetimeFigureOut">
              <a:rPr lang="en-US" smtClean="0"/>
              <a:t>4/8/21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46F6C-32A3-CB43-BEC3-74E1F4A5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06F33-6953-1E49-97F2-2C22904C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8EDF-6EF4-814D-B436-01F690F8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0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261E-97EC-2C47-A19D-4B5ECA9C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C8CB8-8DD3-E04B-A1AA-CB57D2C7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A326-CC8A-E749-90DD-C1AC03CBB079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55D97-805E-8640-A363-1F7B6217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56E70-F12D-A143-9BB1-E5147C66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8EDF-6EF4-814D-B436-01F690F8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1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94C47-2BB1-2347-B8EF-7E097BB7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A326-CC8A-E749-90DD-C1AC03CBB079}" type="datetimeFigureOut">
              <a:rPr lang="en-US" smtClean="0"/>
              <a:t>4/8/21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A1457-8D21-1042-BF97-82AF7D6D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E9211-F88B-9B43-A4D1-A6F331E8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8EDF-6EF4-814D-B436-01F690F8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9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EB0F-92DC-A748-91FB-0FF530CA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8331B-BA6C-5D47-BF53-9E681D3BD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29B7C-6E66-CA4F-827B-CB13F7B48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90D49-8253-194E-B98A-2DE3AC37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A326-CC8A-E749-90DD-C1AC03CBB079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5C7D4-B6C0-D349-87DE-9E143610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B8B62-A20E-4842-BD54-5A364391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8EDF-6EF4-814D-B436-01F690F8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D004-AB40-6042-ABE0-C1103434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26AA9-AB6F-844A-8932-C7118A837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F1573-8E42-4547-9E19-79C23FF41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FFF99-7756-6A44-B10F-7D9209E7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A326-CC8A-E749-90DD-C1AC03CBB079}" type="datetimeFigureOut">
              <a:rPr lang="en-US" smtClean="0"/>
              <a:t>4/8/21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3648A-3D3C-E44A-A766-49A50BAB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649A9-3411-064A-ADBA-0CF40E81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8EDF-6EF4-814D-B436-01F690F8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6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3E1B4-A189-DB4D-9865-5E98AAD2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000E-7E71-D249-AC83-E87EBCC51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113FD-E874-144D-8A42-3AF586E8C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2A326-CC8A-E749-90DD-C1AC03CBB079}" type="datetimeFigureOut">
              <a:rPr lang="en-US" smtClean="0"/>
              <a:t>4/8/21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40CD4-A058-A849-8C27-A2A5AFF23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970D-2E1A-2842-945A-9083344E6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38EDF-6EF4-814D-B436-01F690F8F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eusfacure.github.io/python-causality-handbook/landing-pag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AF20-8DA6-F748-BA0A-1FF34E2C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and Causality: Intro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66CE7-3489-214F-98A1-D05B89936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2" y="1975449"/>
            <a:ext cx="5437443" cy="4316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BE0E55-1BD2-044B-B54F-9E9CAEBA2757}"/>
              </a:ext>
            </a:extLst>
          </p:cNvPr>
          <p:cNvSpPr txBox="1"/>
          <p:nvPr/>
        </p:nvSpPr>
        <p:spPr>
          <a:xfrm>
            <a:off x="7043313" y="1690688"/>
            <a:ext cx="3784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Treatment: In-person vs Online classes</a:t>
            </a:r>
          </a:p>
          <a:p>
            <a:r>
              <a:rPr lang="en-US" dirty="0"/>
              <a:t>Result: Exam scores</a:t>
            </a:r>
          </a:p>
          <a:p>
            <a:r>
              <a:rPr lang="en-US" dirty="0"/>
              <a:t>Confounders/Bias: Assume RCT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8894C-D1BD-6E47-9863-E2903DB31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183" y="5318978"/>
            <a:ext cx="6262375" cy="1474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6BAB7-FB9D-E540-BFE8-3E138E417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543" y="2843359"/>
            <a:ext cx="2118624" cy="21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7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F129-E20C-2B4D-90E3-246689EE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and Causality: Intro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A30FD8-94B8-464B-BD7A-117A46447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2" y="1975449"/>
            <a:ext cx="5437443" cy="431668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4B261E9-4A0D-614A-88F7-ED81938C7366}"/>
              </a:ext>
            </a:extLst>
          </p:cNvPr>
          <p:cNvGrpSpPr/>
          <p:nvPr/>
        </p:nvGrpSpPr>
        <p:grpSpPr>
          <a:xfrm>
            <a:off x="8327894" y="1855960"/>
            <a:ext cx="3837700" cy="1939662"/>
            <a:chOff x="8242535" y="1881403"/>
            <a:chExt cx="3948168" cy="188161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CA0B5D-55B9-8141-AFD8-B6514874521C}"/>
                </a:ext>
              </a:extLst>
            </p:cNvPr>
            <p:cNvSpPr txBox="1"/>
            <p:nvPr/>
          </p:nvSpPr>
          <p:spPr>
            <a:xfrm>
              <a:off x="8749055" y="2909963"/>
              <a:ext cx="3441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 Average Treatment Effect (online)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2F77A7D-3ED5-A440-9B15-C713679B02FB}"/>
                </a:ext>
              </a:extLst>
            </p:cNvPr>
            <p:cNvGrpSpPr/>
            <p:nvPr/>
          </p:nvGrpSpPr>
          <p:grpSpPr>
            <a:xfrm>
              <a:off x="8242535" y="1881403"/>
              <a:ext cx="3609925" cy="1881613"/>
              <a:chOff x="8354540" y="1841005"/>
              <a:chExt cx="3609925" cy="1881613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022E7DD-335F-084B-B512-982A9F583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4540" y="1841005"/>
                <a:ext cx="3378200" cy="4191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CB9B868-D7A9-794B-AE54-8E83580BC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5157" y="2374135"/>
                <a:ext cx="419100" cy="4191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0006A5-71BF-C94E-BD0B-7EA25F35332F}"/>
                  </a:ext>
                </a:extLst>
              </p:cNvPr>
              <p:cNvSpPr txBox="1"/>
              <p:nvPr/>
            </p:nvSpPr>
            <p:spPr>
              <a:xfrm>
                <a:off x="8864257" y="2423903"/>
                <a:ext cx="3100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 Average Test score (in person)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FBD622B-3495-F842-8E6E-4A91F981E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40407" y="2993320"/>
                <a:ext cx="228600" cy="21590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29B01C8-B7EA-D34C-926D-A000103DE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95957" y="3409305"/>
                <a:ext cx="368300" cy="2794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2A3EAD-0F1F-6B45-B36F-725D13E0396E}"/>
                  </a:ext>
                </a:extLst>
              </p:cNvPr>
              <p:cNvSpPr txBox="1"/>
              <p:nvPr/>
            </p:nvSpPr>
            <p:spPr>
              <a:xfrm>
                <a:off x="8864257" y="3364339"/>
                <a:ext cx="2048370" cy="358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 Error Term (noise)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EEA989C-A10F-4841-96E9-FC1306A37895}"/>
              </a:ext>
            </a:extLst>
          </p:cNvPr>
          <p:cNvSpPr txBox="1"/>
          <p:nvPr/>
        </p:nvSpPr>
        <p:spPr>
          <a:xfrm>
            <a:off x="5489024" y="1983520"/>
            <a:ext cx="27374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(online) = 73.5</a:t>
            </a:r>
          </a:p>
          <a:p>
            <a:r>
              <a:rPr lang="en-US" dirty="0"/>
              <a:t>Mean (in-person) = 78.5</a:t>
            </a:r>
          </a:p>
          <a:p>
            <a:endParaRPr lang="en-US" dirty="0"/>
          </a:p>
          <a:p>
            <a:r>
              <a:rPr lang="en-US" dirty="0"/>
              <a:t>Average Treatment Effect</a:t>
            </a:r>
          </a:p>
          <a:p>
            <a:r>
              <a:rPr lang="en-US" dirty="0"/>
              <a:t>= 73.5 – 78.5 = -5</a:t>
            </a:r>
          </a:p>
          <a:p>
            <a:endParaRPr lang="en-US" dirty="0"/>
          </a:p>
          <a:p>
            <a:r>
              <a:rPr lang="en-US" dirty="0"/>
              <a:t>… do more, calc std, calc CL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3753DB4-8BCC-1B43-B1DE-8F388BA42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5170" y="4597896"/>
            <a:ext cx="5909874" cy="1667144"/>
          </a:xfrm>
          <a:prstGeom prst="rect">
            <a:avLst/>
          </a:prstGeo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E41026C0-59F4-0C43-A132-045FB515EEBD}"/>
              </a:ext>
            </a:extLst>
          </p:cNvPr>
          <p:cNvSpPr/>
          <p:nvPr/>
        </p:nvSpPr>
        <p:spPr>
          <a:xfrm>
            <a:off x="6427960" y="5775174"/>
            <a:ext cx="715224" cy="516020"/>
          </a:xfrm>
          <a:prstGeom prst="donut">
            <a:avLst>
              <a:gd name="adj" fmla="val 12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nut 15">
            <a:extLst>
              <a:ext uri="{FF2B5EF4-FFF2-40B4-BE49-F238E27FC236}">
                <a16:creationId xmlns:a16="http://schemas.microsoft.com/office/drawing/2014/main" id="{6B39004A-61F6-A248-9158-DF4462528148}"/>
              </a:ext>
            </a:extLst>
          </p:cNvPr>
          <p:cNvSpPr/>
          <p:nvPr/>
        </p:nvSpPr>
        <p:spPr>
          <a:xfrm>
            <a:off x="6785572" y="2999182"/>
            <a:ext cx="715224" cy="516020"/>
          </a:xfrm>
          <a:prstGeom prst="donut">
            <a:avLst>
              <a:gd name="adj" fmla="val 12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3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F129-E20C-2B4D-90E3-246689EE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966"/>
          </a:xfrm>
        </p:spPr>
        <p:txBody>
          <a:bodyPr/>
          <a:lstStyle/>
          <a:p>
            <a:r>
              <a:rPr lang="en-US" dirty="0"/>
              <a:t>Linear Regression and Causality: Confounders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CBC7C-18BF-D841-A1CC-3288EBC7E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7" y="5284092"/>
            <a:ext cx="5671616" cy="1062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56030-841B-B845-A9D5-0D80CE83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4" y="1293406"/>
            <a:ext cx="5257800" cy="40375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43FFE7-B256-0946-8B6E-149A1DE0F353}"/>
              </a:ext>
            </a:extLst>
          </p:cNvPr>
          <p:cNvSpPr txBox="1"/>
          <p:nvPr/>
        </p:nvSpPr>
        <p:spPr>
          <a:xfrm>
            <a:off x="5914545" y="6308208"/>
            <a:ext cx="571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year of education predicts increase in wage by 5.36%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9670BB-C6BF-B24C-A6C8-981AF3BEDA20}"/>
              </a:ext>
            </a:extLst>
          </p:cNvPr>
          <p:cNvGrpSpPr/>
          <p:nvPr/>
        </p:nvGrpSpPr>
        <p:grpSpPr>
          <a:xfrm>
            <a:off x="6018127" y="3319992"/>
            <a:ext cx="5823806" cy="2777889"/>
            <a:chOff x="5947719" y="1655871"/>
            <a:chExt cx="5335679" cy="221632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C3CC1A-5E89-654A-97D2-9B2031E786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317" t="-70" r="317" b="82407"/>
            <a:stretch/>
          </p:blipFill>
          <p:spPr>
            <a:xfrm>
              <a:off x="6079525" y="1655871"/>
              <a:ext cx="5203873" cy="48596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00305AD-4118-B042-8415-D0D7FE0DE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7719" y="2241823"/>
              <a:ext cx="5131672" cy="163037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FA98709-150F-8346-BFC3-598E5057E069}"/>
              </a:ext>
            </a:extLst>
          </p:cNvPr>
          <p:cNvSpPr txBox="1"/>
          <p:nvPr/>
        </p:nvSpPr>
        <p:spPr>
          <a:xfrm>
            <a:off x="5503792" y="1178077"/>
            <a:ext cx="3757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Education vs Income: Does more education mean more income?</a:t>
            </a: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D0035C4C-C6F9-6E4C-8F3D-11E3B70401E6}"/>
              </a:ext>
            </a:extLst>
          </p:cNvPr>
          <p:cNvSpPr/>
          <p:nvPr/>
        </p:nvSpPr>
        <p:spPr>
          <a:xfrm>
            <a:off x="6748643" y="5707180"/>
            <a:ext cx="715224" cy="516020"/>
          </a:xfrm>
          <a:prstGeom prst="donut">
            <a:avLst>
              <a:gd name="adj" fmla="val 126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F3B0C-3613-594C-A6EA-429FC83B9B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7227" y="1391670"/>
            <a:ext cx="2538177" cy="26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3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F129-E20C-2B4D-90E3-246689EE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966"/>
          </a:xfrm>
        </p:spPr>
        <p:txBody>
          <a:bodyPr/>
          <a:lstStyle/>
          <a:p>
            <a:r>
              <a:rPr lang="en-US" dirty="0"/>
              <a:t>Linear Regression and Causality: Confounders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956030-841B-B845-A9D5-0D80CE83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4" y="1293406"/>
            <a:ext cx="5257800" cy="4037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9431B6-DF64-5E41-A6EF-BF146A2E9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919" y="1293406"/>
            <a:ext cx="5109454" cy="4047273"/>
          </a:xfrm>
          <a:prstGeom prst="rect">
            <a:avLst/>
          </a:prstGeom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5AFA3705-18CC-2842-A945-07FE3FCFD2AE}"/>
              </a:ext>
            </a:extLst>
          </p:cNvPr>
          <p:cNvSpPr/>
          <p:nvPr/>
        </p:nvSpPr>
        <p:spPr>
          <a:xfrm>
            <a:off x="6219567" y="2817340"/>
            <a:ext cx="601363" cy="354227"/>
          </a:xfrm>
          <a:prstGeom prst="donut">
            <a:avLst>
              <a:gd name="adj" fmla="val 13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EC2DB-299C-074F-A557-D20324B0B594}"/>
              </a:ext>
            </a:extLst>
          </p:cNvPr>
          <p:cNvSpPr txBox="1"/>
          <p:nvPr/>
        </p:nvSpPr>
        <p:spPr>
          <a:xfrm>
            <a:off x="7644714" y="5564594"/>
            <a:ext cx="3451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year of education predicts increase in wage by 4.11%, controlling for all other factors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0F477F-0FBB-2445-93F0-5830164BF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7" y="5284092"/>
            <a:ext cx="5671616" cy="10626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9C9F04-445D-2C4A-B578-F30865A20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2" y="1527063"/>
            <a:ext cx="5682451" cy="32984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0B852-E53D-4D46-ADAB-AA0B1D479B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7352" y="2660575"/>
            <a:ext cx="3451654" cy="47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1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F129-E20C-2B4D-90E3-246689EE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966"/>
          </a:xfrm>
        </p:spPr>
        <p:txBody>
          <a:bodyPr/>
          <a:lstStyle/>
          <a:p>
            <a:r>
              <a:rPr lang="en-US" dirty="0"/>
              <a:t>Linear Regression and Causality: Confounders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CBC7C-18BF-D841-A1CC-3288EBC7E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71" y="5430922"/>
            <a:ext cx="6581689" cy="1233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56030-841B-B845-A9D5-0D80CE83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4" y="1293406"/>
            <a:ext cx="5257800" cy="4037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5EC2DB-299C-074F-A557-D20324B0B594}"/>
              </a:ext>
            </a:extLst>
          </p:cNvPr>
          <p:cNvSpPr txBox="1"/>
          <p:nvPr/>
        </p:nvSpPr>
        <p:spPr>
          <a:xfrm>
            <a:off x="7644714" y="5564594"/>
            <a:ext cx="3451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year of education predicts increase in wage by 4.07%, controlling for all other factors, not including number of siblings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B973A5-E3DF-1A49-B106-4FF2A357D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492" y="1029058"/>
            <a:ext cx="5998374" cy="4546713"/>
          </a:xfrm>
          <a:prstGeom prst="rect">
            <a:avLst/>
          </a:prstGeom>
        </p:spPr>
      </p:pic>
      <p:sp>
        <p:nvSpPr>
          <p:cNvPr id="10" name="Donut 9">
            <a:extLst>
              <a:ext uri="{FF2B5EF4-FFF2-40B4-BE49-F238E27FC236}">
                <a16:creationId xmlns:a16="http://schemas.microsoft.com/office/drawing/2014/main" id="{5CAB7892-A23F-CD4D-B8BF-B85C5C892A6A}"/>
              </a:ext>
            </a:extLst>
          </p:cNvPr>
          <p:cNvSpPr/>
          <p:nvPr/>
        </p:nvSpPr>
        <p:spPr>
          <a:xfrm>
            <a:off x="6425513" y="2900279"/>
            <a:ext cx="601363" cy="354227"/>
          </a:xfrm>
          <a:prstGeom prst="donut">
            <a:avLst>
              <a:gd name="adj" fmla="val 13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35BA8-8865-FE41-B32E-56260680CE6F}"/>
              </a:ext>
            </a:extLst>
          </p:cNvPr>
          <p:cNvSpPr txBox="1"/>
          <p:nvPr/>
        </p:nvSpPr>
        <p:spPr>
          <a:xfrm>
            <a:off x="9451893" y="3254506"/>
            <a:ext cx="2567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Confounders: 5.36%</a:t>
            </a:r>
          </a:p>
          <a:p>
            <a:r>
              <a:rPr lang="en-US" dirty="0"/>
              <a:t>All confounders: 4.11%</a:t>
            </a:r>
          </a:p>
          <a:p>
            <a:r>
              <a:rPr lang="en-US" dirty="0"/>
              <a:t>All (except </a:t>
            </a:r>
            <a:r>
              <a:rPr lang="en-US" dirty="0" err="1"/>
              <a:t>n_sibs</a:t>
            </a:r>
            <a:r>
              <a:rPr lang="en-US" dirty="0"/>
              <a:t>): 4.07%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DCFEE8-BA58-0246-9C93-EB147C316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94" y="1428175"/>
            <a:ext cx="5682451" cy="3298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&quot;No&quot; Symbol 3">
            <a:extLst>
              <a:ext uri="{FF2B5EF4-FFF2-40B4-BE49-F238E27FC236}">
                <a16:creationId xmlns:a16="http://schemas.microsoft.com/office/drawing/2014/main" id="{015FA2F0-F4D1-FC46-882C-DC403AFDA68C}"/>
              </a:ext>
            </a:extLst>
          </p:cNvPr>
          <p:cNvSpPr/>
          <p:nvPr/>
        </p:nvSpPr>
        <p:spPr>
          <a:xfrm>
            <a:off x="3512745" y="2027976"/>
            <a:ext cx="660903" cy="38929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37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3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5AC3-F782-2140-9F81-6B810B4E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C79530-BC0F-894E-A47D-113A9AEF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2200275"/>
            <a:ext cx="111506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1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EE6A-CB96-664A-B553-8C501AD3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Causal Inference for The Brave and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94561-4154-E742-8B88-9A1CDCC58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https://matheusfacure.github.io/python-causality-handbook/landing-page.html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matheusfacure</a:t>
            </a:r>
            <a:r>
              <a:rPr lang="en-US" dirty="0"/>
              <a:t>/python-causality-handbook</a:t>
            </a:r>
          </a:p>
        </p:txBody>
      </p:sp>
    </p:spTree>
    <p:extLst>
      <p:ext uri="{BB962C8B-B14F-4D97-AF65-F5344CB8AC3E}">
        <p14:creationId xmlns:p14="http://schemas.microsoft.com/office/powerpoint/2010/main" val="413484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206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Linear Regression and Causality: Intro</vt:lpstr>
      <vt:lpstr>Linear Regression and Causality: Intro</vt:lpstr>
      <vt:lpstr>Linear Regression and Causality: Confounders </vt:lpstr>
      <vt:lpstr>Linear Regression and Causality: Confounders </vt:lpstr>
      <vt:lpstr>Linear Regression and Causality: Confounders </vt:lpstr>
      <vt:lpstr>PowerPoint Presentation</vt:lpstr>
      <vt:lpstr>Causal Inference for The Brave and True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and Causality: Intro</dc:title>
  <dc:creator>Brian Pollack</dc:creator>
  <cp:lastModifiedBy>Brian Pollack</cp:lastModifiedBy>
  <cp:revision>6</cp:revision>
  <dcterms:created xsi:type="dcterms:W3CDTF">2021-04-08T15:05:44Z</dcterms:created>
  <dcterms:modified xsi:type="dcterms:W3CDTF">2021-04-09T14:32:14Z</dcterms:modified>
</cp:coreProperties>
</file>