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2" r:id="rId3"/>
    <p:sldId id="283" r:id="rId4"/>
    <p:sldId id="284" r:id="rId5"/>
    <p:sldId id="285" r:id="rId6"/>
    <p:sldId id="286" r:id="rId7"/>
    <p:sldId id="287" r:id="rId8"/>
    <p:sldId id="289" r:id="rId9"/>
    <p:sldId id="288" r:id="rId10"/>
    <p:sldId id="291" r:id="rId11"/>
    <p:sldId id="290"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3231" autoAdjust="0"/>
  </p:normalViewPr>
  <p:slideViewPr>
    <p:cSldViewPr snapToGrid="0">
      <p:cViewPr varScale="1">
        <p:scale>
          <a:sx n="62" d="100"/>
          <a:sy n="62" d="100"/>
        </p:scale>
        <p:origin x="801" y="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606CB-CEDF-488B-8217-6BC1EB2F455F}"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211EF-D777-451D-BD5B-A0C2CC89A085}" type="slidenum">
              <a:rPr lang="en-US" smtClean="0"/>
              <a:t>‹#›</a:t>
            </a:fld>
            <a:endParaRPr lang="en-US"/>
          </a:p>
        </p:txBody>
      </p:sp>
    </p:spTree>
    <p:extLst>
      <p:ext uri="{BB962C8B-B14F-4D97-AF65-F5344CB8AC3E}">
        <p14:creationId xmlns:p14="http://schemas.microsoft.com/office/powerpoint/2010/main" val="59312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D776-23DE-41F3-8C21-0F9617617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EB72C-6960-42A6-A691-357FCB1E9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9FBF07-2A0B-4E6F-AE60-E2B3F129827C}"/>
              </a:ext>
            </a:extLst>
          </p:cNvPr>
          <p:cNvSpPr>
            <a:spLocks noGrp="1"/>
          </p:cNvSpPr>
          <p:nvPr>
            <p:ph type="dt" sz="half" idx="10"/>
          </p:nvPr>
        </p:nvSpPr>
        <p:spPr/>
        <p:txBody>
          <a:bodyPr/>
          <a:lstStyle/>
          <a:p>
            <a:fld id="{73FB1A05-B738-4233-9BB2-FDC675B2907B}" type="datetime1">
              <a:rPr lang="en-US" smtClean="0"/>
              <a:t>1/24/2020</a:t>
            </a:fld>
            <a:endParaRPr lang="en-US"/>
          </a:p>
        </p:txBody>
      </p:sp>
      <p:sp>
        <p:nvSpPr>
          <p:cNvPr id="5" name="Footer Placeholder 4">
            <a:extLst>
              <a:ext uri="{FF2B5EF4-FFF2-40B4-BE49-F238E27FC236}">
                <a16:creationId xmlns:a16="http://schemas.microsoft.com/office/drawing/2014/main" id="{798D05AE-D93B-4D4F-9FA0-51F911D248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2982A-84E4-4D37-8069-151F9B6626A4}"/>
              </a:ext>
            </a:extLst>
          </p:cNvPr>
          <p:cNvSpPr>
            <a:spLocks noGrp="1"/>
          </p:cNvSpPr>
          <p:nvPr>
            <p:ph type="sldNum" sz="quarter" idx="12"/>
          </p:nvPr>
        </p:nvSpPr>
        <p:spPr/>
        <p:txBody>
          <a:bodyPr/>
          <a:lstStyle/>
          <a:p>
            <a:fld id="{7B8F0BD2-F2B6-46F8-BAA3-3D423B178865}" type="slidenum">
              <a:rPr lang="en-US" smtClean="0"/>
              <a:t>‹#›</a:t>
            </a:fld>
            <a:endParaRPr lang="en-US"/>
          </a:p>
        </p:txBody>
      </p:sp>
    </p:spTree>
    <p:extLst>
      <p:ext uri="{BB962C8B-B14F-4D97-AF65-F5344CB8AC3E}">
        <p14:creationId xmlns:p14="http://schemas.microsoft.com/office/powerpoint/2010/main" val="341511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B253-7598-4759-B3D2-9CF21EE652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6E23A-5DBF-4AF8-A946-D705F797AB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9E4DE-A446-402A-B148-6B29C406DF09}"/>
              </a:ext>
            </a:extLst>
          </p:cNvPr>
          <p:cNvSpPr>
            <a:spLocks noGrp="1"/>
          </p:cNvSpPr>
          <p:nvPr>
            <p:ph type="dt" sz="half" idx="10"/>
          </p:nvPr>
        </p:nvSpPr>
        <p:spPr/>
        <p:txBody>
          <a:bodyPr/>
          <a:lstStyle/>
          <a:p>
            <a:fld id="{57F7893D-22A0-4165-AADB-320C99D0F7D8}" type="datetime1">
              <a:rPr lang="en-US" smtClean="0"/>
              <a:t>1/24/2020</a:t>
            </a:fld>
            <a:endParaRPr lang="en-US"/>
          </a:p>
        </p:txBody>
      </p:sp>
      <p:sp>
        <p:nvSpPr>
          <p:cNvPr id="5" name="Footer Placeholder 4">
            <a:extLst>
              <a:ext uri="{FF2B5EF4-FFF2-40B4-BE49-F238E27FC236}">
                <a16:creationId xmlns:a16="http://schemas.microsoft.com/office/drawing/2014/main" id="{AA9E7642-A174-4D89-823D-694DC3487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07C03-2163-458F-9361-EA386BB8D984}"/>
              </a:ext>
            </a:extLst>
          </p:cNvPr>
          <p:cNvSpPr>
            <a:spLocks noGrp="1"/>
          </p:cNvSpPr>
          <p:nvPr>
            <p:ph type="sldNum" sz="quarter" idx="12"/>
          </p:nvPr>
        </p:nvSpPr>
        <p:spPr/>
        <p:txBody>
          <a:bodyPr/>
          <a:lstStyle/>
          <a:p>
            <a:fld id="{7B8F0BD2-F2B6-46F8-BAA3-3D423B178865}" type="slidenum">
              <a:rPr lang="en-US" smtClean="0"/>
              <a:t>‹#›</a:t>
            </a:fld>
            <a:endParaRPr lang="en-US"/>
          </a:p>
        </p:txBody>
      </p:sp>
    </p:spTree>
    <p:extLst>
      <p:ext uri="{BB962C8B-B14F-4D97-AF65-F5344CB8AC3E}">
        <p14:creationId xmlns:p14="http://schemas.microsoft.com/office/powerpoint/2010/main" val="118830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4D381D-35FB-400A-B63B-DC49869751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B87191-483D-4DC3-9656-198EAD3E01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4D847-01CA-4518-B90F-67C48C097907}"/>
              </a:ext>
            </a:extLst>
          </p:cNvPr>
          <p:cNvSpPr>
            <a:spLocks noGrp="1"/>
          </p:cNvSpPr>
          <p:nvPr>
            <p:ph type="dt" sz="half" idx="10"/>
          </p:nvPr>
        </p:nvSpPr>
        <p:spPr/>
        <p:txBody>
          <a:bodyPr/>
          <a:lstStyle/>
          <a:p>
            <a:fld id="{9C281164-37FC-4E63-87DB-E24DE4D2C087}" type="datetime1">
              <a:rPr lang="en-US" smtClean="0"/>
              <a:t>1/24/2020</a:t>
            </a:fld>
            <a:endParaRPr lang="en-US"/>
          </a:p>
        </p:txBody>
      </p:sp>
      <p:sp>
        <p:nvSpPr>
          <p:cNvPr id="5" name="Footer Placeholder 4">
            <a:extLst>
              <a:ext uri="{FF2B5EF4-FFF2-40B4-BE49-F238E27FC236}">
                <a16:creationId xmlns:a16="http://schemas.microsoft.com/office/drawing/2014/main" id="{9FE61C42-EB3D-4E79-A093-14B254EBA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B0CE9-08D2-4BFD-B9F5-C7A456F9C0B3}"/>
              </a:ext>
            </a:extLst>
          </p:cNvPr>
          <p:cNvSpPr>
            <a:spLocks noGrp="1"/>
          </p:cNvSpPr>
          <p:nvPr>
            <p:ph type="sldNum" sz="quarter" idx="12"/>
          </p:nvPr>
        </p:nvSpPr>
        <p:spPr/>
        <p:txBody>
          <a:bodyPr/>
          <a:lstStyle/>
          <a:p>
            <a:fld id="{7B8F0BD2-F2B6-46F8-BAA3-3D423B178865}" type="slidenum">
              <a:rPr lang="en-US" smtClean="0"/>
              <a:t>‹#›</a:t>
            </a:fld>
            <a:endParaRPr lang="en-US"/>
          </a:p>
        </p:txBody>
      </p:sp>
    </p:spTree>
    <p:extLst>
      <p:ext uri="{BB962C8B-B14F-4D97-AF65-F5344CB8AC3E}">
        <p14:creationId xmlns:p14="http://schemas.microsoft.com/office/powerpoint/2010/main" val="396699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DB67-CA88-44F6-B064-6F56FC7DDB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7EBE9-0320-4A9F-A178-8B9DAB1B82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8FC76-163C-454C-B206-4FA37F0D1873}"/>
              </a:ext>
            </a:extLst>
          </p:cNvPr>
          <p:cNvSpPr>
            <a:spLocks noGrp="1"/>
          </p:cNvSpPr>
          <p:nvPr>
            <p:ph type="dt" sz="half" idx="10"/>
          </p:nvPr>
        </p:nvSpPr>
        <p:spPr/>
        <p:txBody>
          <a:bodyPr/>
          <a:lstStyle/>
          <a:p>
            <a:fld id="{A5D52C8D-9544-434D-AC87-DC499318CE74}" type="datetime1">
              <a:rPr lang="en-US" smtClean="0"/>
              <a:t>1/24/2020</a:t>
            </a:fld>
            <a:endParaRPr lang="en-US"/>
          </a:p>
        </p:txBody>
      </p:sp>
      <p:sp>
        <p:nvSpPr>
          <p:cNvPr id="5" name="Footer Placeholder 4">
            <a:extLst>
              <a:ext uri="{FF2B5EF4-FFF2-40B4-BE49-F238E27FC236}">
                <a16:creationId xmlns:a16="http://schemas.microsoft.com/office/drawing/2014/main" id="{3AB2AC4D-FC1C-4D6A-948A-D0F02F6D2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90A75-BB91-427D-B084-A6B267444571}"/>
              </a:ext>
            </a:extLst>
          </p:cNvPr>
          <p:cNvSpPr>
            <a:spLocks noGrp="1"/>
          </p:cNvSpPr>
          <p:nvPr>
            <p:ph type="sldNum" sz="quarter" idx="12"/>
          </p:nvPr>
        </p:nvSpPr>
        <p:spPr/>
        <p:txBody>
          <a:bodyPr/>
          <a:lstStyle/>
          <a:p>
            <a:fld id="{7B8F0BD2-F2B6-46F8-BAA3-3D423B178865}" type="slidenum">
              <a:rPr lang="en-US" smtClean="0"/>
              <a:t>‹#›</a:t>
            </a:fld>
            <a:endParaRPr lang="en-US"/>
          </a:p>
        </p:txBody>
      </p:sp>
    </p:spTree>
    <p:extLst>
      <p:ext uri="{BB962C8B-B14F-4D97-AF65-F5344CB8AC3E}">
        <p14:creationId xmlns:p14="http://schemas.microsoft.com/office/powerpoint/2010/main" val="150054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6016-ECDE-4175-96C9-D5BDC54A9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06215D-6C14-47C5-ADBA-5F50FC6BFD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246CAA-7482-4E7C-83FD-7E7DB85568F7}"/>
              </a:ext>
            </a:extLst>
          </p:cNvPr>
          <p:cNvSpPr>
            <a:spLocks noGrp="1"/>
          </p:cNvSpPr>
          <p:nvPr>
            <p:ph type="dt" sz="half" idx="10"/>
          </p:nvPr>
        </p:nvSpPr>
        <p:spPr/>
        <p:txBody>
          <a:bodyPr/>
          <a:lstStyle/>
          <a:p>
            <a:fld id="{82C737A6-E085-43F7-B6EE-4E3C37E32525}" type="datetime1">
              <a:rPr lang="en-US" smtClean="0"/>
              <a:t>1/24/2020</a:t>
            </a:fld>
            <a:endParaRPr lang="en-US"/>
          </a:p>
        </p:txBody>
      </p:sp>
      <p:sp>
        <p:nvSpPr>
          <p:cNvPr id="5" name="Footer Placeholder 4">
            <a:extLst>
              <a:ext uri="{FF2B5EF4-FFF2-40B4-BE49-F238E27FC236}">
                <a16:creationId xmlns:a16="http://schemas.microsoft.com/office/drawing/2014/main" id="{1F92112F-960B-48F2-B80E-60293B3DC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E21F4-1B27-44F1-9B86-37DD2868CC95}"/>
              </a:ext>
            </a:extLst>
          </p:cNvPr>
          <p:cNvSpPr>
            <a:spLocks noGrp="1"/>
          </p:cNvSpPr>
          <p:nvPr>
            <p:ph type="sldNum" sz="quarter" idx="12"/>
          </p:nvPr>
        </p:nvSpPr>
        <p:spPr/>
        <p:txBody>
          <a:bodyPr/>
          <a:lstStyle/>
          <a:p>
            <a:fld id="{7B8F0BD2-F2B6-46F8-BAA3-3D423B178865}" type="slidenum">
              <a:rPr lang="en-US" smtClean="0"/>
              <a:t>‹#›</a:t>
            </a:fld>
            <a:endParaRPr lang="en-US"/>
          </a:p>
        </p:txBody>
      </p:sp>
    </p:spTree>
    <p:extLst>
      <p:ext uri="{BB962C8B-B14F-4D97-AF65-F5344CB8AC3E}">
        <p14:creationId xmlns:p14="http://schemas.microsoft.com/office/powerpoint/2010/main" val="256806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D600-0B36-436B-841A-DDB47CA6F2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7DD72-7FB4-41A5-8717-DEC9DF7773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85F942-A106-4D49-A3E1-BB2AA3B612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A67BF9-A951-47C8-A6D9-446055A13EE1}"/>
              </a:ext>
            </a:extLst>
          </p:cNvPr>
          <p:cNvSpPr>
            <a:spLocks noGrp="1"/>
          </p:cNvSpPr>
          <p:nvPr>
            <p:ph type="dt" sz="half" idx="10"/>
          </p:nvPr>
        </p:nvSpPr>
        <p:spPr/>
        <p:txBody>
          <a:bodyPr/>
          <a:lstStyle/>
          <a:p>
            <a:fld id="{25D05626-4259-446D-89CF-8D70B4DD69AB}" type="datetime1">
              <a:rPr lang="en-US" smtClean="0"/>
              <a:t>1/24/2020</a:t>
            </a:fld>
            <a:endParaRPr lang="en-US"/>
          </a:p>
        </p:txBody>
      </p:sp>
      <p:sp>
        <p:nvSpPr>
          <p:cNvPr id="6" name="Footer Placeholder 5">
            <a:extLst>
              <a:ext uri="{FF2B5EF4-FFF2-40B4-BE49-F238E27FC236}">
                <a16:creationId xmlns:a16="http://schemas.microsoft.com/office/drawing/2014/main" id="{EC1BD4D0-AE42-4B22-B7A2-0CE465052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8CBB9B-1CD7-40D9-8D7D-32FC4C7284B2}"/>
              </a:ext>
            </a:extLst>
          </p:cNvPr>
          <p:cNvSpPr>
            <a:spLocks noGrp="1"/>
          </p:cNvSpPr>
          <p:nvPr>
            <p:ph type="sldNum" sz="quarter" idx="12"/>
          </p:nvPr>
        </p:nvSpPr>
        <p:spPr/>
        <p:txBody>
          <a:bodyPr/>
          <a:lstStyle/>
          <a:p>
            <a:fld id="{7B8F0BD2-F2B6-46F8-BAA3-3D423B178865}" type="slidenum">
              <a:rPr lang="en-US" smtClean="0"/>
              <a:t>‹#›</a:t>
            </a:fld>
            <a:endParaRPr lang="en-US"/>
          </a:p>
        </p:txBody>
      </p:sp>
    </p:spTree>
    <p:extLst>
      <p:ext uri="{BB962C8B-B14F-4D97-AF65-F5344CB8AC3E}">
        <p14:creationId xmlns:p14="http://schemas.microsoft.com/office/powerpoint/2010/main" val="237545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2CEF-A051-4056-AD92-FB2B572BAD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545C30-1F16-4BA1-80A7-05B0D1A072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3F3B4-53F2-4D1F-9DA0-639A78F2EB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891E87-2731-44B8-A4AF-960CF09DE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642F3C-837B-4D56-A34D-B36D90340D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DBC16E-0E4D-41CA-927C-ED05B8CE030E}"/>
              </a:ext>
            </a:extLst>
          </p:cNvPr>
          <p:cNvSpPr>
            <a:spLocks noGrp="1"/>
          </p:cNvSpPr>
          <p:nvPr>
            <p:ph type="dt" sz="half" idx="10"/>
          </p:nvPr>
        </p:nvSpPr>
        <p:spPr/>
        <p:txBody>
          <a:bodyPr/>
          <a:lstStyle/>
          <a:p>
            <a:fld id="{AD0D78B2-18AE-4D80-8D91-98E8E573182D}" type="datetime1">
              <a:rPr lang="en-US" smtClean="0"/>
              <a:t>1/24/2020</a:t>
            </a:fld>
            <a:endParaRPr lang="en-US"/>
          </a:p>
        </p:txBody>
      </p:sp>
      <p:sp>
        <p:nvSpPr>
          <p:cNvPr id="8" name="Footer Placeholder 7">
            <a:extLst>
              <a:ext uri="{FF2B5EF4-FFF2-40B4-BE49-F238E27FC236}">
                <a16:creationId xmlns:a16="http://schemas.microsoft.com/office/drawing/2014/main" id="{F01663C1-D42A-479F-BCF3-997B50D542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479AF-6141-4D18-A1D0-B11427FCB29E}"/>
              </a:ext>
            </a:extLst>
          </p:cNvPr>
          <p:cNvSpPr>
            <a:spLocks noGrp="1"/>
          </p:cNvSpPr>
          <p:nvPr>
            <p:ph type="sldNum" sz="quarter" idx="12"/>
          </p:nvPr>
        </p:nvSpPr>
        <p:spPr/>
        <p:txBody>
          <a:bodyPr/>
          <a:lstStyle/>
          <a:p>
            <a:fld id="{7B8F0BD2-F2B6-46F8-BAA3-3D423B178865}" type="slidenum">
              <a:rPr lang="en-US" smtClean="0"/>
              <a:t>‹#›</a:t>
            </a:fld>
            <a:endParaRPr lang="en-US"/>
          </a:p>
        </p:txBody>
      </p:sp>
    </p:spTree>
    <p:extLst>
      <p:ext uri="{BB962C8B-B14F-4D97-AF65-F5344CB8AC3E}">
        <p14:creationId xmlns:p14="http://schemas.microsoft.com/office/powerpoint/2010/main" val="407161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149F-A7A7-4332-A082-B22A75F920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A150B4-72DC-44EB-8D65-162B05B6AD9C}"/>
              </a:ext>
            </a:extLst>
          </p:cNvPr>
          <p:cNvSpPr>
            <a:spLocks noGrp="1"/>
          </p:cNvSpPr>
          <p:nvPr>
            <p:ph type="dt" sz="half" idx="10"/>
          </p:nvPr>
        </p:nvSpPr>
        <p:spPr/>
        <p:txBody>
          <a:bodyPr/>
          <a:lstStyle/>
          <a:p>
            <a:fld id="{4AA51308-4068-48B1-916C-C28F7219913E}" type="datetime1">
              <a:rPr lang="en-US" smtClean="0"/>
              <a:t>1/24/2020</a:t>
            </a:fld>
            <a:endParaRPr lang="en-US"/>
          </a:p>
        </p:txBody>
      </p:sp>
      <p:sp>
        <p:nvSpPr>
          <p:cNvPr id="4" name="Footer Placeholder 3">
            <a:extLst>
              <a:ext uri="{FF2B5EF4-FFF2-40B4-BE49-F238E27FC236}">
                <a16:creationId xmlns:a16="http://schemas.microsoft.com/office/drawing/2014/main" id="{32048B2F-9E83-404E-B75D-DEC1BCBCF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826AE4-7865-46E7-84A6-8768D8EED4AE}"/>
              </a:ext>
            </a:extLst>
          </p:cNvPr>
          <p:cNvSpPr>
            <a:spLocks noGrp="1"/>
          </p:cNvSpPr>
          <p:nvPr>
            <p:ph type="sldNum" sz="quarter" idx="12"/>
          </p:nvPr>
        </p:nvSpPr>
        <p:spPr/>
        <p:txBody>
          <a:bodyPr/>
          <a:lstStyle/>
          <a:p>
            <a:fld id="{7B8F0BD2-F2B6-46F8-BAA3-3D423B178865}" type="slidenum">
              <a:rPr lang="en-US" smtClean="0"/>
              <a:t>‹#›</a:t>
            </a:fld>
            <a:endParaRPr lang="en-US"/>
          </a:p>
        </p:txBody>
      </p:sp>
    </p:spTree>
    <p:extLst>
      <p:ext uri="{BB962C8B-B14F-4D97-AF65-F5344CB8AC3E}">
        <p14:creationId xmlns:p14="http://schemas.microsoft.com/office/powerpoint/2010/main" val="90288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78D3C-01F6-4B7F-AE55-751751F5CD85}"/>
              </a:ext>
            </a:extLst>
          </p:cNvPr>
          <p:cNvSpPr>
            <a:spLocks noGrp="1"/>
          </p:cNvSpPr>
          <p:nvPr>
            <p:ph type="dt" sz="half" idx="10"/>
          </p:nvPr>
        </p:nvSpPr>
        <p:spPr/>
        <p:txBody>
          <a:bodyPr/>
          <a:lstStyle/>
          <a:p>
            <a:fld id="{728B834B-4A46-4182-93FC-874BF9481E5A}" type="datetime1">
              <a:rPr lang="en-US" smtClean="0"/>
              <a:t>1/24/2020</a:t>
            </a:fld>
            <a:endParaRPr lang="en-US"/>
          </a:p>
        </p:txBody>
      </p:sp>
      <p:sp>
        <p:nvSpPr>
          <p:cNvPr id="3" name="Footer Placeholder 2">
            <a:extLst>
              <a:ext uri="{FF2B5EF4-FFF2-40B4-BE49-F238E27FC236}">
                <a16:creationId xmlns:a16="http://schemas.microsoft.com/office/drawing/2014/main" id="{34AD4AF0-03BC-45C8-A0AC-CB92C34ABF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7912B-740D-4824-977C-D9613E1A946B}"/>
              </a:ext>
            </a:extLst>
          </p:cNvPr>
          <p:cNvSpPr>
            <a:spLocks noGrp="1"/>
          </p:cNvSpPr>
          <p:nvPr>
            <p:ph type="sldNum" sz="quarter" idx="12"/>
          </p:nvPr>
        </p:nvSpPr>
        <p:spPr/>
        <p:txBody>
          <a:bodyPr/>
          <a:lstStyle/>
          <a:p>
            <a:fld id="{7B8F0BD2-F2B6-46F8-BAA3-3D423B178865}" type="slidenum">
              <a:rPr lang="en-US" smtClean="0"/>
              <a:t>‹#›</a:t>
            </a:fld>
            <a:endParaRPr lang="en-US"/>
          </a:p>
        </p:txBody>
      </p:sp>
    </p:spTree>
    <p:extLst>
      <p:ext uri="{BB962C8B-B14F-4D97-AF65-F5344CB8AC3E}">
        <p14:creationId xmlns:p14="http://schemas.microsoft.com/office/powerpoint/2010/main" val="112898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7186-7991-453F-9840-B3B444746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3E89DC-B702-4784-96D4-5E82A183D1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ADFE5-9302-458E-8739-2BB38CB40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E384F-8DA2-426E-BB19-F74ED2A054AC}"/>
              </a:ext>
            </a:extLst>
          </p:cNvPr>
          <p:cNvSpPr>
            <a:spLocks noGrp="1"/>
          </p:cNvSpPr>
          <p:nvPr>
            <p:ph type="dt" sz="half" idx="10"/>
          </p:nvPr>
        </p:nvSpPr>
        <p:spPr/>
        <p:txBody>
          <a:bodyPr/>
          <a:lstStyle/>
          <a:p>
            <a:fld id="{DF7AD50F-BD18-44D8-B836-189D807DD889}" type="datetime1">
              <a:rPr lang="en-US" smtClean="0"/>
              <a:t>1/24/2020</a:t>
            </a:fld>
            <a:endParaRPr lang="en-US"/>
          </a:p>
        </p:txBody>
      </p:sp>
      <p:sp>
        <p:nvSpPr>
          <p:cNvPr id="6" name="Footer Placeholder 5">
            <a:extLst>
              <a:ext uri="{FF2B5EF4-FFF2-40B4-BE49-F238E27FC236}">
                <a16:creationId xmlns:a16="http://schemas.microsoft.com/office/drawing/2014/main" id="{4C540735-DDD6-44B0-84CC-8653B9530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57132-2829-49FF-B9B7-1F85A82F012F}"/>
              </a:ext>
            </a:extLst>
          </p:cNvPr>
          <p:cNvSpPr>
            <a:spLocks noGrp="1"/>
          </p:cNvSpPr>
          <p:nvPr>
            <p:ph type="sldNum" sz="quarter" idx="12"/>
          </p:nvPr>
        </p:nvSpPr>
        <p:spPr/>
        <p:txBody>
          <a:bodyPr/>
          <a:lstStyle/>
          <a:p>
            <a:fld id="{7B8F0BD2-F2B6-46F8-BAA3-3D423B178865}" type="slidenum">
              <a:rPr lang="en-US" smtClean="0"/>
              <a:t>‹#›</a:t>
            </a:fld>
            <a:endParaRPr lang="en-US"/>
          </a:p>
        </p:txBody>
      </p:sp>
    </p:spTree>
    <p:extLst>
      <p:ext uri="{BB962C8B-B14F-4D97-AF65-F5344CB8AC3E}">
        <p14:creationId xmlns:p14="http://schemas.microsoft.com/office/powerpoint/2010/main" val="336165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7EF4-A467-46A9-A7B1-3F43F08A4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B66290-8798-4161-8D16-57A004CB22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AF0C93-DAB6-4F44-AC5E-1541B29B1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19BFA-F39E-4BBF-AE01-C5D79F848E99}"/>
              </a:ext>
            </a:extLst>
          </p:cNvPr>
          <p:cNvSpPr>
            <a:spLocks noGrp="1"/>
          </p:cNvSpPr>
          <p:nvPr>
            <p:ph type="dt" sz="half" idx="10"/>
          </p:nvPr>
        </p:nvSpPr>
        <p:spPr/>
        <p:txBody>
          <a:bodyPr/>
          <a:lstStyle/>
          <a:p>
            <a:fld id="{66A22A3B-0713-420C-8FE4-727731226492}" type="datetime1">
              <a:rPr lang="en-US" smtClean="0"/>
              <a:t>1/24/2020</a:t>
            </a:fld>
            <a:endParaRPr lang="en-US"/>
          </a:p>
        </p:txBody>
      </p:sp>
      <p:sp>
        <p:nvSpPr>
          <p:cNvPr id="6" name="Footer Placeholder 5">
            <a:extLst>
              <a:ext uri="{FF2B5EF4-FFF2-40B4-BE49-F238E27FC236}">
                <a16:creationId xmlns:a16="http://schemas.microsoft.com/office/drawing/2014/main" id="{25C5BE22-288A-4728-BE6B-F96710CA6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246CF-65AA-47F7-B721-E026DAF7D3EE}"/>
              </a:ext>
            </a:extLst>
          </p:cNvPr>
          <p:cNvSpPr>
            <a:spLocks noGrp="1"/>
          </p:cNvSpPr>
          <p:nvPr>
            <p:ph type="sldNum" sz="quarter" idx="12"/>
          </p:nvPr>
        </p:nvSpPr>
        <p:spPr/>
        <p:txBody>
          <a:bodyPr/>
          <a:lstStyle/>
          <a:p>
            <a:fld id="{7B8F0BD2-F2B6-46F8-BAA3-3D423B178865}" type="slidenum">
              <a:rPr lang="en-US" smtClean="0"/>
              <a:t>‹#›</a:t>
            </a:fld>
            <a:endParaRPr lang="en-US"/>
          </a:p>
        </p:txBody>
      </p:sp>
    </p:spTree>
    <p:extLst>
      <p:ext uri="{BB962C8B-B14F-4D97-AF65-F5344CB8AC3E}">
        <p14:creationId xmlns:p14="http://schemas.microsoft.com/office/powerpoint/2010/main" val="213495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67D1A-0465-4D66-8512-09648EE1A5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B699F-B76C-4968-9106-B18F3FA78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65D07-EB01-4942-A426-535C3E6BD8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8F44B-097C-459F-8310-53D446B8CAF5}" type="datetime1">
              <a:rPr lang="en-US" smtClean="0"/>
              <a:t>1/24/2020</a:t>
            </a:fld>
            <a:endParaRPr lang="en-US"/>
          </a:p>
        </p:txBody>
      </p:sp>
      <p:sp>
        <p:nvSpPr>
          <p:cNvPr id="5" name="Footer Placeholder 4">
            <a:extLst>
              <a:ext uri="{FF2B5EF4-FFF2-40B4-BE49-F238E27FC236}">
                <a16:creationId xmlns:a16="http://schemas.microsoft.com/office/drawing/2014/main" id="{539B4A32-5565-4DE0-940D-7384AF639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979462-0407-4DFD-8850-D4F60008B4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F0BD2-F2B6-46F8-BAA3-3D423B178865}" type="slidenum">
              <a:rPr lang="en-US" smtClean="0"/>
              <a:t>‹#›</a:t>
            </a:fld>
            <a:endParaRPr lang="en-US"/>
          </a:p>
        </p:txBody>
      </p:sp>
    </p:spTree>
    <p:extLst>
      <p:ext uri="{BB962C8B-B14F-4D97-AF65-F5344CB8AC3E}">
        <p14:creationId xmlns:p14="http://schemas.microsoft.com/office/powerpoint/2010/main" val="4113744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8303-7D33-480C-916C-1D1B6C83F199}"/>
              </a:ext>
            </a:extLst>
          </p:cNvPr>
          <p:cNvSpPr>
            <a:spLocks noGrp="1"/>
          </p:cNvSpPr>
          <p:nvPr>
            <p:ph type="ctrTitle"/>
          </p:nvPr>
        </p:nvSpPr>
        <p:spPr>
          <a:xfrm>
            <a:off x="1524000" y="1122363"/>
            <a:ext cx="9144000" cy="1002402"/>
          </a:xfrm>
        </p:spPr>
        <p:txBody>
          <a:bodyPr>
            <a:normAutofit/>
          </a:bodyPr>
          <a:lstStyle/>
          <a:p>
            <a:r>
              <a:rPr lang="en-US" sz="2800" dirty="0">
                <a:latin typeface="Arial" panose="020B0604020202020204" pitchFamily="34" charset="0"/>
                <a:cs typeface="Arial" panose="020B0604020202020204" pitchFamily="34" charset="0"/>
              </a:rPr>
              <a:t>Diagnosis-Guided Multi-modal Feature Selection for Prognosis Prediction of Lung Squamous Cell Carcinoma</a:t>
            </a:r>
          </a:p>
        </p:txBody>
      </p:sp>
      <p:sp>
        <p:nvSpPr>
          <p:cNvPr id="4" name="Slide Number Placeholder 3">
            <a:extLst>
              <a:ext uri="{FF2B5EF4-FFF2-40B4-BE49-F238E27FC236}">
                <a16:creationId xmlns:a16="http://schemas.microsoft.com/office/drawing/2014/main" id="{D3ED53C7-DF5C-4CC7-92F7-91172EE18D50}"/>
              </a:ext>
            </a:extLst>
          </p:cNvPr>
          <p:cNvSpPr>
            <a:spLocks noGrp="1"/>
          </p:cNvSpPr>
          <p:nvPr>
            <p:ph type="sldNum" sz="quarter" idx="12"/>
          </p:nvPr>
        </p:nvSpPr>
        <p:spPr/>
        <p:txBody>
          <a:bodyPr/>
          <a:lstStyle/>
          <a:p>
            <a:fld id="{7B8F0BD2-F2B6-46F8-BAA3-3D423B178865}" type="slidenum">
              <a:rPr lang="en-US" smtClean="0"/>
              <a:t>1</a:t>
            </a:fld>
            <a:endParaRPr lang="en-US"/>
          </a:p>
        </p:txBody>
      </p:sp>
      <p:pic>
        <p:nvPicPr>
          <p:cNvPr id="7" name="Picture 6">
            <a:extLst>
              <a:ext uri="{FF2B5EF4-FFF2-40B4-BE49-F238E27FC236}">
                <a16:creationId xmlns:a16="http://schemas.microsoft.com/office/drawing/2014/main" id="{CD02694B-41DB-4E54-B303-3395DF84C346}"/>
              </a:ext>
            </a:extLst>
          </p:cNvPr>
          <p:cNvPicPr>
            <a:picLocks noChangeAspect="1"/>
          </p:cNvPicPr>
          <p:nvPr/>
        </p:nvPicPr>
        <p:blipFill>
          <a:blip r:embed="rId2"/>
          <a:stretch>
            <a:fillRect/>
          </a:stretch>
        </p:blipFill>
        <p:spPr>
          <a:xfrm>
            <a:off x="3626496" y="3173467"/>
            <a:ext cx="5121524" cy="2138842"/>
          </a:xfrm>
          <a:prstGeom prst="rect">
            <a:avLst/>
          </a:prstGeom>
        </p:spPr>
      </p:pic>
    </p:spTree>
    <p:extLst>
      <p:ext uri="{BB962C8B-B14F-4D97-AF65-F5344CB8AC3E}">
        <p14:creationId xmlns:p14="http://schemas.microsoft.com/office/powerpoint/2010/main" val="911120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22A0-89FA-4339-9513-2099E8F7B48F}"/>
              </a:ext>
            </a:extLst>
          </p:cNvPr>
          <p:cNvSpPr>
            <a:spLocks noGrp="1"/>
          </p:cNvSpPr>
          <p:nvPr>
            <p:ph type="title"/>
          </p:nvPr>
        </p:nvSpPr>
        <p:spPr>
          <a:xfrm>
            <a:off x="508463" y="202407"/>
            <a:ext cx="10515600" cy="639891"/>
          </a:xfrm>
        </p:spPr>
        <p:txBody>
          <a:bodyPr>
            <a:noAutofit/>
          </a:bodyPr>
          <a:lstStyle/>
          <a:p>
            <a:r>
              <a:rPr lang="en-US" altLang="zh-CN" sz="3200" dirty="0"/>
              <a:t>Result</a:t>
            </a:r>
            <a:endParaRPr lang="en-US" sz="3200" dirty="0"/>
          </a:p>
        </p:txBody>
      </p:sp>
      <p:sp>
        <p:nvSpPr>
          <p:cNvPr id="4" name="Slide Number Placeholder 3">
            <a:extLst>
              <a:ext uri="{FF2B5EF4-FFF2-40B4-BE49-F238E27FC236}">
                <a16:creationId xmlns:a16="http://schemas.microsoft.com/office/drawing/2014/main" id="{EA53C59B-7482-4111-A3BC-99B0D4E67DBF}"/>
              </a:ext>
            </a:extLst>
          </p:cNvPr>
          <p:cNvSpPr>
            <a:spLocks noGrp="1"/>
          </p:cNvSpPr>
          <p:nvPr>
            <p:ph type="sldNum" sz="quarter" idx="12"/>
          </p:nvPr>
        </p:nvSpPr>
        <p:spPr/>
        <p:txBody>
          <a:bodyPr/>
          <a:lstStyle/>
          <a:p>
            <a:fld id="{7B8F0BD2-F2B6-46F8-BAA3-3D423B178865}" type="slidenum">
              <a:rPr lang="en-US" smtClean="0"/>
              <a:t>10</a:t>
            </a:fld>
            <a:endParaRPr lang="en-US"/>
          </a:p>
        </p:txBody>
      </p:sp>
      <p:sp>
        <p:nvSpPr>
          <p:cNvPr id="22" name="Rectangle 21">
            <a:extLst>
              <a:ext uri="{FF2B5EF4-FFF2-40B4-BE49-F238E27FC236}">
                <a16:creationId xmlns:a16="http://schemas.microsoft.com/office/drawing/2014/main" id="{20AF0EB6-BA90-4909-914C-D62E05AA4DDF}"/>
              </a:ext>
            </a:extLst>
          </p:cNvPr>
          <p:cNvSpPr/>
          <p:nvPr/>
        </p:nvSpPr>
        <p:spPr>
          <a:xfrm>
            <a:off x="1173922" y="1116685"/>
            <a:ext cx="8808278" cy="646331"/>
          </a:xfrm>
          <a:prstGeom prst="rect">
            <a:avLst/>
          </a:prstGeom>
        </p:spPr>
        <p:txBody>
          <a:bodyPr wrap="square">
            <a:spAutoFit/>
          </a:bodyPr>
          <a:lstStyle/>
          <a:p>
            <a:pPr marL="342900" lvl="0" indent="-342900">
              <a:lnSpc>
                <a:spcPct val="90000"/>
              </a:lnSpc>
              <a:spcBef>
                <a:spcPts val="1000"/>
              </a:spcBef>
              <a:buFont typeface="Arial" panose="020B0604020202020204" pitchFamily="34" charset="0"/>
              <a:buChar char="•"/>
            </a:pPr>
            <a:r>
              <a:rPr lang="en-US" sz="2000" dirty="0">
                <a:solidFill>
                  <a:prstClr val="black"/>
                </a:solidFill>
              </a:rPr>
              <a:t>The correlation coeﬃcient matrix between the diagnosis and prognosis tasks for each fold of cross-validation learned by DGM2FS</a:t>
            </a:r>
          </a:p>
        </p:txBody>
      </p:sp>
      <p:pic>
        <p:nvPicPr>
          <p:cNvPr id="3" name="Picture 2">
            <a:extLst>
              <a:ext uri="{FF2B5EF4-FFF2-40B4-BE49-F238E27FC236}">
                <a16:creationId xmlns:a16="http://schemas.microsoft.com/office/drawing/2014/main" id="{1C5A52B4-885E-41F0-8504-3C7C8FAAC37E}"/>
              </a:ext>
            </a:extLst>
          </p:cNvPr>
          <p:cNvPicPr>
            <a:picLocks noChangeAspect="1"/>
          </p:cNvPicPr>
          <p:nvPr/>
        </p:nvPicPr>
        <p:blipFill>
          <a:blip r:embed="rId2"/>
          <a:stretch>
            <a:fillRect/>
          </a:stretch>
        </p:blipFill>
        <p:spPr>
          <a:xfrm>
            <a:off x="1173922" y="3116833"/>
            <a:ext cx="9886121" cy="2364874"/>
          </a:xfrm>
          <a:prstGeom prst="rect">
            <a:avLst/>
          </a:prstGeom>
        </p:spPr>
      </p:pic>
    </p:spTree>
    <p:extLst>
      <p:ext uri="{BB962C8B-B14F-4D97-AF65-F5344CB8AC3E}">
        <p14:creationId xmlns:p14="http://schemas.microsoft.com/office/powerpoint/2010/main" val="107891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22A0-89FA-4339-9513-2099E8F7B48F}"/>
              </a:ext>
            </a:extLst>
          </p:cNvPr>
          <p:cNvSpPr>
            <a:spLocks noGrp="1"/>
          </p:cNvSpPr>
          <p:nvPr>
            <p:ph type="title"/>
          </p:nvPr>
        </p:nvSpPr>
        <p:spPr>
          <a:xfrm>
            <a:off x="508463" y="202407"/>
            <a:ext cx="10515600" cy="639891"/>
          </a:xfrm>
        </p:spPr>
        <p:txBody>
          <a:bodyPr>
            <a:noAutofit/>
          </a:bodyPr>
          <a:lstStyle/>
          <a:p>
            <a:r>
              <a:rPr lang="en-US" altLang="zh-CN" sz="3200" dirty="0"/>
              <a:t>Result</a:t>
            </a:r>
            <a:endParaRPr lang="en-US" sz="3200" dirty="0"/>
          </a:p>
        </p:txBody>
      </p:sp>
      <p:sp>
        <p:nvSpPr>
          <p:cNvPr id="4" name="Slide Number Placeholder 3">
            <a:extLst>
              <a:ext uri="{FF2B5EF4-FFF2-40B4-BE49-F238E27FC236}">
                <a16:creationId xmlns:a16="http://schemas.microsoft.com/office/drawing/2014/main" id="{EA53C59B-7482-4111-A3BC-99B0D4E67DBF}"/>
              </a:ext>
            </a:extLst>
          </p:cNvPr>
          <p:cNvSpPr>
            <a:spLocks noGrp="1"/>
          </p:cNvSpPr>
          <p:nvPr>
            <p:ph type="sldNum" sz="quarter" idx="12"/>
          </p:nvPr>
        </p:nvSpPr>
        <p:spPr/>
        <p:txBody>
          <a:bodyPr/>
          <a:lstStyle/>
          <a:p>
            <a:fld id="{7B8F0BD2-F2B6-46F8-BAA3-3D423B178865}" type="slidenum">
              <a:rPr lang="en-US" smtClean="0"/>
              <a:t>11</a:t>
            </a:fld>
            <a:endParaRPr lang="en-US"/>
          </a:p>
        </p:txBody>
      </p:sp>
      <p:sp>
        <p:nvSpPr>
          <p:cNvPr id="22" name="Rectangle 21">
            <a:extLst>
              <a:ext uri="{FF2B5EF4-FFF2-40B4-BE49-F238E27FC236}">
                <a16:creationId xmlns:a16="http://schemas.microsoft.com/office/drawing/2014/main" id="{20AF0EB6-BA90-4909-914C-D62E05AA4DDF}"/>
              </a:ext>
            </a:extLst>
          </p:cNvPr>
          <p:cNvSpPr/>
          <p:nvPr/>
        </p:nvSpPr>
        <p:spPr>
          <a:xfrm>
            <a:off x="1173922" y="1116685"/>
            <a:ext cx="8808278" cy="1328569"/>
          </a:xfrm>
          <a:prstGeom prst="rect">
            <a:avLst/>
          </a:prstGeom>
        </p:spPr>
        <p:txBody>
          <a:bodyPr wrap="square">
            <a:spAutoFit/>
          </a:bodyPr>
          <a:lstStyle/>
          <a:p>
            <a:pPr marL="342900" lvl="0" indent="-342900">
              <a:lnSpc>
                <a:spcPct val="90000"/>
              </a:lnSpc>
              <a:spcBef>
                <a:spcPts val="1000"/>
              </a:spcBef>
              <a:buFont typeface="Arial" panose="020B0604020202020204" pitchFamily="34" charset="0"/>
              <a:buChar char="•"/>
            </a:pPr>
            <a:r>
              <a:rPr lang="en-US" sz="2000" dirty="0">
                <a:solidFill>
                  <a:prstClr val="black"/>
                </a:solidFill>
              </a:rPr>
              <a:t>Using </a:t>
            </a:r>
            <a:r>
              <a:rPr lang="en-US" sz="2000" dirty="0" err="1">
                <a:solidFill>
                  <a:prstClr val="black"/>
                </a:solidFill>
              </a:rPr>
              <a:t>KMeans</a:t>
            </a:r>
            <a:r>
              <a:rPr lang="en-US" sz="2000" dirty="0">
                <a:solidFill>
                  <a:prstClr val="black"/>
                </a:solidFill>
              </a:rPr>
              <a:t> to aggregate the patients into 3 subgroups based on the selected features</a:t>
            </a:r>
          </a:p>
          <a:p>
            <a:pPr marL="342900" lvl="0" indent="-342900">
              <a:lnSpc>
                <a:spcPct val="90000"/>
              </a:lnSpc>
              <a:spcBef>
                <a:spcPts val="1000"/>
              </a:spcBef>
              <a:buFont typeface="Arial" panose="020B0604020202020204" pitchFamily="34" charset="0"/>
              <a:buChar char="•"/>
            </a:pPr>
            <a:r>
              <a:rPr lang="en-US" sz="2000" dirty="0">
                <a:solidFill>
                  <a:prstClr val="black"/>
                </a:solidFill>
              </a:rPr>
              <a:t>The proposed DGM2FS method could achieve superior stratiﬁcation performance than the competitors</a:t>
            </a:r>
          </a:p>
        </p:txBody>
      </p:sp>
      <p:pic>
        <p:nvPicPr>
          <p:cNvPr id="6" name="Picture 5">
            <a:extLst>
              <a:ext uri="{FF2B5EF4-FFF2-40B4-BE49-F238E27FC236}">
                <a16:creationId xmlns:a16="http://schemas.microsoft.com/office/drawing/2014/main" id="{7E8506AA-1BE6-4D55-AFE6-40F1CB5999F1}"/>
              </a:ext>
            </a:extLst>
          </p:cNvPr>
          <p:cNvPicPr>
            <a:picLocks noChangeAspect="1"/>
          </p:cNvPicPr>
          <p:nvPr/>
        </p:nvPicPr>
        <p:blipFill>
          <a:blip r:embed="rId2"/>
          <a:stretch>
            <a:fillRect/>
          </a:stretch>
        </p:blipFill>
        <p:spPr>
          <a:xfrm>
            <a:off x="1378226" y="3988424"/>
            <a:ext cx="8463722" cy="2453196"/>
          </a:xfrm>
          <a:prstGeom prst="rect">
            <a:avLst/>
          </a:prstGeom>
        </p:spPr>
      </p:pic>
    </p:spTree>
    <p:extLst>
      <p:ext uri="{BB962C8B-B14F-4D97-AF65-F5344CB8AC3E}">
        <p14:creationId xmlns:p14="http://schemas.microsoft.com/office/powerpoint/2010/main" val="90185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22A0-89FA-4339-9513-2099E8F7B48F}"/>
              </a:ext>
            </a:extLst>
          </p:cNvPr>
          <p:cNvSpPr>
            <a:spLocks noGrp="1"/>
          </p:cNvSpPr>
          <p:nvPr>
            <p:ph type="title"/>
          </p:nvPr>
        </p:nvSpPr>
        <p:spPr>
          <a:xfrm>
            <a:off x="508463" y="202407"/>
            <a:ext cx="10515600" cy="639891"/>
          </a:xfrm>
        </p:spPr>
        <p:txBody>
          <a:bodyPr>
            <a:noAutofit/>
          </a:bodyPr>
          <a:lstStyle/>
          <a:p>
            <a:r>
              <a:rPr lang="en-US" altLang="zh-CN" sz="3200" dirty="0"/>
              <a:t>Conclusion</a:t>
            </a:r>
            <a:endParaRPr lang="en-US" sz="3200" dirty="0"/>
          </a:p>
        </p:txBody>
      </p:sp>
      <p:sp>
        <p:nvSpPr>
          <p:cNvPr id="4" name="Slide Number Placeholder 3">
            <a:extLst>
              <a:ext uri="{FF2B5EF4-FFF2-40B4-BE49-F238E27FC236}">
                <a16:creationId xmlns:a16="http://schemas.microsoft.com/office/drawing/2014/main" id="{EA53C59B-7482-4111-A3BC-99B0D4E67DBF}"/>
              </a:ext>
            </a:extLst>
          </p:cNvPr>
          <p:cNvSpPr>
            <a:spLocks noGrp="1"/>
          </p:cNvSpPr>
          <p:nvPr>
            <p:ph type="sldNum" sz="quarter" idx="12"/>
          </p:nvPr>
        </p:nvSpPr>
        <p:spPr/>
        <p:txBody>
          <a:bodyPr/>
          <a:lstStyle/>
          <a:p>
            <a:fld id="{7B8F0BD2-F2B6-46F8-BAA3-3D423B178865}" type="slidenum">
              <a:rPr lang="en-US" smtClean="0"/>
              <a:t>12</a:t>
            </a:fld>
            <a:endParaRPr lang="en-US"/>
          </a:p>
        </p:txBody>
      </p:sp>
      <p:sp>
        <p:nvSpPr>
          <p:cNvPr id="22" name="Rectangle 21">
            <a:extLst>
              <a:ext uri="{FF2B5EF4-FFF2-40B4-BE49-F238E27FC236}">
                <a16:creationId xmlns:a16="http://schemas.microsoft.com/office/drawing/2014/main" id="{20AF0EB6-BA90-4909-914C-D62E05AA4DDF}"/>
              </a:ext>
            </a:extLst>
          </p:cNvPr>
          <p:cNvSpPr/>
          <p:nvPr/>
        </p:nvSpPr>
        <p:spPr>
          <a:xfrm>
            <a:off x="1173922" y="1116685"/>
            <a:ext cx="8808278" cy="1328569"/>
          </a:xfrm>
          <a:prstGeom prst="rect">
            <a:avLst/>
          </a:prstGeom>
        </p:spPr>
        <p:txBody>
          <a:bodyPr wrap="square">
            <a:spAutoFit/>
          </a:bodyPr>
          <a:lstStyle/>
          <a:p>
            <a:pPr marL="342900" lvl="0" indent="-342900">
              <a:lnSpc>
                <a:spcPct val="90000"/>
              </a:lnSpc>
              <a:spcBef>
                <a:spcPts val="1000"/>
              </a:spcBef>
              <a:buFont typeface="Arial" panose="020B0604020202020204" pitchFamily="34" charset="0"/>
              <a:buChar char="•"/>
            </a:pPr>
            <a:r>
              <a:rPr lang="en-US" sz="2000" dirty="0">
                <a:solidFill>
                  <a:prstClr val="black"/>
                </a:solidFill>
              </a:rPr>
              <a:t>Propose a multi-modal feature selection method that can identify survival associated biomarkers from both histopathological image and gene expression data</a:t>
            </a:r>
          </a:p>
          <a:p>
            <a:pPr marL="342900" lvl="0" indent="-342900">
              <a:lnSpc>
                <a:spcPct val="90000"/>
              </a:lnSpc>
              <a:spcBef>
                <a:spcPts val="1000"/>
              </a:spcBef>
              <a:buFont typeface="Arial" panose="020B0604020202020204" pitchFamily="34" charset="0"/>
              <a:buChar char="•"/>
            </a:pPr>
            <a:r>
              <a:rPr lang="en-US" sz="2000" dirty="0">
                <a:solidFill>
                  <a:prstClr val="black"/>
                </a:solidFill>
              </a:rPr>
              <a:t>Use diagnosis information to guide the feature selection process</a:t>
            </a:r>
          </a:p>
        </p:txBody>
      </p:sp>
    </p:spTree>
    <p:extLst>
      <p:ext uri="{BB962C8B-B14F-4D97-AF65-F5344CB8AC3E}">
        <p14:creationId xmlns:p14="http://schemas.microsoft.com/office/powerpoint/2010/main" val="342504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22A0-89FA-4339-9513-2099E8F7B48F}"/>
              </a:ext>
            </a:extLst>
          </p:cNvPr>
          <p:cNvSpPr>
            <a:spLocks noGrp="1"/>
          </p:cNvSpPr>
          <p:nvPr>
            <p:ph type="title"/>
          </p:nvPr>
        </p:nvSpPr>
        <p:spPr>
          <a:xfrm>
            <a:off x="587976" y="418671"/>
            <a:ext cx="10515600" cy="639891"/>
          </a:xfrm>
        </p:spPr>
        <p:txBody>
          <a:bodyPr>
            <a:normAutofit fontScale="90000"/>
          </a:bodyPr>
          <a:lstStyle/>
          <a:p>
            <a:r>
              <a:rPr lang="en-US" altLang="zh-CN" sz="4000" dirty="0"/>
              <a:t>Background</a:t>
            </a:r>
            <a:endParaRPr lang="en-US" sz="4000" dirty="0"/>
          </a:p>
        </p:txBody>
      </p:sp>
      <p:sp>
        <p:nvSpPr>
          <p:cNvPr id="4" name="Slide Number Placeholder 3">
            <a:extLst>
              <a:ext uri="{FF2B5EF4-FFF2-40B4-BE49-F238E27FC236}">
                <a16:creationId xmlns:a16="http://schemas.microsoft.com/office/drawing/2014/main" id="{EA53C59B-7482-4111-A3BC-99B0D4E67DBF}"/>
              </a:ext>
            </a:extLst>
          </p:cNvPr>
          <p:cNvSpPr>
            <a:spLocks noGrp="1"/>
          </p:cNvSpPr>
          <p:nvPr>
            <p:ph type="sldNum" sz="quarter" idx="12"/>
          </p:nvPr>
        </p:nvSpPr>
        <p:spPr/>
        <p:txBody>
          <a:bodyPr/>
          <a:lstStyle/>
          <a:p>
            <a:fld id="{7B8F0BD2-F2B6-46F8-BAA3-3D423B178865}" type="slidenum">
              <a:rPr lang="en-US" smtClean="0"/>
              <a:t>2</a:t>
            </a:fld>
            <a:endParaRPr lang="en-US"/>
          </a:p>
        </p:txBody>
      </p:sp>
      <p:sp>
        <p:nvSpPr>
          <p:cNvPr id="22" name="Rectangle 21">
            <a:extLst>
              <a:ext uri="{FF2B5EF4-FFF2-40B4-BE49-F238E27FC236}">
                <a16:creationId xmlns:a16="http://schemas.microsoft.com/office/drawing/2014/main" id="{20AF0EB6-BA90-4909-914C-D62E05AA4DDF}"/>
              </a:ext>
            </a:extLst>
          </p:cNvPr>
          <p:cNvSpPr/>
          <p:nvPr/>
        </p:nvSpPr>
        <p:spPr>
          <a:xfrm>
            <a:off x="733287" y="1381728"/>
            <a:ext cx="8808278" cy="2287806"/>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sz="2000" dirty="0">
                <a:solidFill>
                  <a:prstClr val="black"/>
                </a:solidFill>
              </a:rPr>
              <a:t>Multiple biomarkers can be used to predict the disease status more accurately, and features can be high dimensional</a:t>
            </a:r>
          </a:p>
          <a:p>
            <a:pPr marL="228600" lvl="0" indent="-228600">
              <a:lnSpc>
                <a:spcPct val="90000"/>
              </a:lnSpc>
              <a:spcBef>
                <a:spcPts val="1000"/>
              </a:spcBef>
              <a:buFont typeface="Arial" panose="020B0604020202020204" pitchFamily="34" charset="0"/>
              <a:buChar char="•"/>
            </a:pPr>
            <a:r>
              <a:rPr lang="en-US" sz="2000" dirty="0">
                <a:solidFill>
                  <a:prstClr val="black"/>
                </a:solidFill>
              </a:rPr>
              <a:t>Current feature selection method (e.g. LASSO) doesn’t consider the relationship between different modalities</a:t>
            </a:r>
          </a:p>
          <a:p>
            <a:pPr marL="228600" lvl="0" indent="-228600">
              <a:lnSpc>
                <a:spcPct val="90000"/>
              </a:lnSpc>
              <a:spcBef>
                <a:spcPts val="1000"/>
              </a:spcBef>
              <a:buFont typeface="Arial" panose="020B0604020202020204" pitchFamily="34" charset="0"/>
              <a:buChar char="•"/>
            </a:pPr>
            <a:r>
              <a:rPr lang="en-US" sz="2000" dirty="0">
                <a:solidFill>
                  <a:prstClr val="black"/>
                </a:solidFill>
              </a:rPr>
              <a:t>Contribution: develop a multi-modal feature selection method (DGM2FS) to discover relevant imaging and genomic risk factors combined with diagnosis for survival analysis</a:t>
            </a:r>
          </a:p>
        </p:txBody>
      </p:sp>
      <p:pic>
        <p:nvPicPr>
          <p:cNvPr id="3" name="Picture 2">
            <a:extLst>
              <a:ext uri="{FF2B5EF4-FFF2-40B4-BE49-F238E27FC236}">
                <a16:creationId xmlns:a16="http://schemas.microsoft.com/office/drawing/2014/main" id="{5AF43AEC-866E-48B6-BF2D-EBC63A951524}"/>
              </a:ext>
            </a:extLst>
          </p:cNvPr>
          <p:cNvPicPr>
            <a:picLocks noChangeAspect="1"/>
          </p:cNvPicPr>
          <p:nvPr/>
        </p:nvPicPr>
        <p:blipFill>
          <a:blip r:embed="rId2"/>
          <a:stretch>
            <a:fillRect/>
          </a:stretch>
        </p:blipFill>
        <p:spPr>
          <a:xfrm>
            <a:off x="1981185" y="3669534"/>
            <a:ext cx="7729182" cy="2921808"/>
          </a:xfrm>
          <a:prstGeom prst="rect">
            <a:avLst/>
          </a:prstGeom>
        </p:spPr>
      </p:pic>
    </p:spTree>
    <p:extLst>
      <p:ext uri="{BB962C8B-B14F-4D97-AF65-F5344CB8AC3E}">
        <p14:creationId xmlns:p14="http://schemas.microsoft.com/office/powerpoint/2010/main" val="73308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22A0-89FA-4339-9513-2099E8F7B48F}"/>
              </a:ext>
            </a:extLst>
          </p:cNvPr>
          <p:cNvSpPr>
            <a:spLocks noGrp="1"/>
          </p:cNvSpPr>
          <p:nvPr>
            <p:ph type="title"/>
          </p:nvPr>
        </p:nvSpPr>
        <p:spPr>
          <a:xfrm>
            <a:off x="587976" y="418671"/>
            <a:ext cx="10515600" cy="639891"/>
          </a:xfrm>
        </p:spPr>
        <p:txBody>
          <a:bodyPr>
            <a:normAutofit fontScale="90000"/>
          </a:bodyPr>
          <a:lstStyle/>
          <a:p>
            <a:r>
              <a:rPr lang="en-US" altLang="zh-CN" sz="4000" dirty="0"/>
              <a:t>Dataset</a:t>
            </a:r>
            <a:endParaRPr lang="en-US" sz="4000" dirty="0"/>
          </a:p>
        </p:txBody>
      </p:sp>
      <p:sp>
        <p:nvSpPr>
          <p:cNvPr id="4" name="Slide Number Placeholder 3">
            <a:extLst>
              <a:ext uri="{FF2B5EF4-FFF2-40B4-BE49-F238E27FC236}">
                <a16:creationId xmlns:a16="http://schemas.microsoft.com/office/drawing/2014/main" id="{EA53C59B-7482-4111-A3BC-99B0D4E67DBF}"/>
              </a:ext>
            </a:extLst>
          </p:cNvPr>
          <p:cNvSpPr>
            <a:spLocks noGrp="1"/>
          </p:cNvSpPr>
          <p:nvPr>
            <p:ph type="sldNum" sz="quarter" idx="12"/>
          </p:nvPr>
        </p:nvSpPr>
        <p:spPr/>
        <p:txBody>
          <a:bodyPr/>
          <a:lstStyle/>
          <a:p>
            <a:fld id="{7B8F0BD2-F2B6-46F8-BAA3-3D423B178865}" type="slidenum">
              <a:rPr lang="en-US" smtClean="0"/>
              <a:t>3</a:t>
            </a:fld>
            <a:endParaRPr lang="en-US"/>
          </a:p>
        </p:txBody>
      </p:sp>
      <p:sp>
        <p:nvSpPr>
          <p:cNvPr id="22" name="Rectangle 21">
            <a:extLst>
              <a:ext uri="{FF2B5EF4-FFF2-40B4-BE49-F238E27FC236}">
                <a16:creationId xmlns:a16="http://schemas.microsoft.com/office/drawing/2014/main" id="{20AF0EB6-BA90-4909-914C-D62E05AA4DDF}"/>
              </a:ext>
            </a:extLst>
          </p:cNvPr>
          <p:cNvSpPr/>
          <p:nvPr/>
        </p:nvSpPr>
        <p:spPr>
          <a:xfrm>
            <a:off x="733287" y="1381728"/>
            <a:ext cx="8808278" cy="2395528"/>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sz="2000" dirty="0">
                <a:solidFill>
                  <a:prstClr val="black"/>
                </a:solidFill>
              </a:rPr>
              <a:t>Using </a:t>
            </a:r>
            <a:r>
              <a:rPr lang="it-IT" sz="2000" dirty="0">
                <a:solidFill>
                  <a:prstClr val="black"/>
                </a:solidFill>
              </a:rPr>
              <a:t>lung squamous cell carcinoma (LUSC) dataset</a:t>
            </a:r>
          </a:p>
          <a:p>
            <a:pPr marL="228600" lvl="0" indent="-228600">
              <a:lnSpc>
                <a:spcPct val="90000"/>
              </a:lnSpc>
              <a:spcBef>
                <a:spcPts val="1000"/>
              </a:spcBef>
              <a:buFont typeface="Arial" panose="020B0604020202020204" pitchFamily="34" charset="0"/>
              <a:buChar char="•"/>
            </a:pPr>
            <a:r>
              <a:rPr lang="it-IT" sz="2000" dirty="0">
                <a:solidFill>
                  <a:prstClr val="black"/>
                </a:solidFill>
              </a:rPr>
              <a:t>446 patients are included, collected data of:</a:t>
            </a:r>
          </a:p>
          <a:p>
            <a:pPr marL="685800" lvl="1" indent="-228600">
              <a:lnSpc>
                <a:spcPct val="90000"/>
              </a:lnSpc>
              <a:spcBef>
                <a:spcPts val="1000"/>
              </a:spcBef>
              <a:buFont typeface="Arial" panose="020B0604020202020204" pitchFamily="34" charset="0"/>
              <a:buChar char="•"/>
            </a:pPr>
            <a:r>
              <a:rPr lang="en-US" sz="2000" dirty="0">
                <a:solidFill>
                  <a:prstClr val="black"/>
                </a:solidFill>
              </a:rPr>
              <a:t>H&amp;E stained whole-slide images</a:t>
            </a:r>
          </a:p>
          <a:p>
            <a:pPr marL="685800" lvl="1" indent="-228600">
              <a:lnSpc>
                <a:spcPct val="90000"/>
              </a:lnSpc>
              <a:spcBef>
                <a:spcPts val="1000"/>
              </a:spcBef>
              <a:buFont typeface="Arial" panose="020B0604020202020204" pitchFamily="34" charset="0"/>
              <a:buChar char="•"/>
            </a:pPr>
            <a:r>
              <a:rPr lang="en-US" sz="2000" dirty="0">
                <a:solidFill>
                  <a:prstClr val="black"/>
                </a:solidFill>
              </a:rPr>
              <a:t>Diagnosis information: TNM staging</a:t>
            </a:r>
          </a:p>
          <a:p>
            <a:pPr marL="685800" lvl="1" indent="-228600">
              <a:lnSpc>
                <a:spcPct val="90000"/>
              </a:lnSpc>
              <a:spcBef>
                <a:spcPts val="1000"/>
              </a:spcBef>
              <a:buFont typeface="Arial" panose="020B0604020202020204" pitchFamily="34" charset="0"/>
              <a:buChar char="•"/>
            </a:pPr>
            <a:r>
              <a:rPr lang="en-US" sz="2000" dirty="0">
                <a:solidFill>
                  <a:prstClr val="black"/>
                </a:solidFill>
              </a:rPr>
              <a:t>gene expression profile</a:t>
            </a:r>
          </a:p>
          <a:p>
            <a:pPr marL="685800" lvl="1" indent="-228600">
              <a:lnSpc>
                <a:spcPct val="90000"/>
              </a:lnSpc>
              <a:spcBef>
                <a:spcPts val="1000"/>
              </a:spcBef>
              <a:buFont typeface="Arial" panose="020B0604020202020204" pitchFamily="34" charset="0"/>
              <a:buChar char="•"/>
            </a:pPr>
            <a:r>
              <a:rPr lang="en-US" sz="2000" dirty="0">
                <a:solidFill>
                  <a:prstClr val="black"/>
                </a:solidFill>
              </a:rPr>
              <a:t>corresponding survival information (i.e., survival status, survival time)</a:t>
            </a:r>
          </a:p>
        </p:txBody>
      </p:sp>
      <p:pic>
        <p:nvPicPr>
          <p:cNvPr id="5" name="Picture 4">
            <a:extLst>
              <a:ext uri="{FF2B5EF4-FFF2-40B4-BE49-F238E27FC236}">
                <a16:creationId xmlns:a16="http://schemas.microsoft.com/office/drawing/2014/main" id="{48898220-F2AE-40C5-9414-84CA45377F48}"/>
              </a:ext>
            </a:extLst>
          </p:cNvPr>
          <p:cNvPicPr>
            <a:picLocks noChangeAspect="1"/>
          </p:cNvPicPr>
          <p:nvPr/>
        </p:nvPicPr>
        <p:blipFill>
          <a:blip r:embed="rId2"/>
          <a:stretch>
            <a:fillRect/>
          </a:stretch>
        </p:blipFill>
        <p:spPr>
          <a:xfrm>
            <a:off x="1175024" y="4175217"/>
            <a:ext cx="5972313" cy="2181133"/>
          </a:xfrm>
          <a:prstGeom prst="rect">
            <a:avLst/>
          </a:prstGeom>
        </p:spPr>
      </p:pic>
    </p:spTree>
    <p:extLst>
      <p:ext uri="{BB962C8B-B14F-4D97-AF65-F5344CB8AC3E}">
        <p14:creationId xmlns:p14="http://schemas.microsoft.com/office/powerpoint/2010/main" val="175684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22A0-89FA-4339-9513-2099E8F7B48F}"/>
              </a:ext>
            </a:extLst>
          </p:cNvPr>
          <p:cNvSpPr>
            <a:spLocks noGrp="1"/>
          </p:cNvSpPr>
          <p:nvPr>
            <p:ph type="title"/>
          </p:nvPr>
        </p:nvSpPr>
        <p:spPr>
          <a:xfrm>
            <a:off x="587976" y="418671"/>
            <a:ext cx="10515600" cy="639891"/>
          </a:xfrm>
        </p:spPr>
        <p:txBody>
          <a:bodyPr>
            <a:normAutofit fontScale="90000"/>
          </a:bodyPr>
          <a:lstStyle/>
          <a:p>
            <a:r>
              <a:rPr lang="en-US" altLang="zh-CN" sz="4000" dirty="0"/>
              <a:t>Feature extraction</a:t>
            </a:r>
            <a:endParaRPr lang="en-US" sz="4000" dirty="0"/>
          </a:p>
        </p:txBody>
      </p:sp>
      <p:sp>
        <p:nvSpPr>
          <p:cNvPr id="4" name="Slide Number Placeholder 3">
            <a:extLst>
              <a:ext uri="{FF2B5EF4-FFF2-40B4-BE49-F238E27FC236}">
                <a16:creationId xmlns:a16="http://schemas.microsoft.com/office/drawing/2014/main" id="{EA53C59B-7482-4111-A3BC-99B0D4E67DBF}"/>
              </a:ext>
            </a:extLst>
          </p:cNvPr>
          <p:cNvSpPr>
            <a:spLocks noGrp="1"/>
          </p:cNvSpPr>
          <p:nvPr>
            <p:ph type="sldNum" sz="quarter" idx="12"/>
          </p:nvPr>
        </p:nvSpPr>
        <p:spPr/>
        <p:txBody>
          <a:bodyPr/>
          <a:lstStyle/>
          <a:p>
            <a:fld id="{7B8F0BD2-F2B6-46F8-BAA3-3D423B178865}" type="slidenum">
              <a:rPr lang="en-US" smtClean="0"/>
              <a:t>4</a:t>
            </a:fld>
            <a:endParaRPr lang="en-US"/>
          </a:p>
        </p:txBody>
      </p:sp>
      <p:sp>
        <p:nvSpPr>
          <p:cNvPr id="22" name="Rectangle 21">
            <a:extLst>
              <a:ext uri="{FF2B5EF4-FFF2-40B4-BE49-F238E27FC236}">
                <a16:creationId xmlns:a16="http://schemas.microsoft.com/office/drawing/2014/main" id="{20AF0EB6-BA90-4909-914C-D62E05AA4DDF}"/>
              </a:ext>
            </a:extLst>
          </p:cNvPr>
          <p:cNvSpPr/>
          <p:nvPr/>
        </p:nvSpPr>
        <p:spPr>
          <a:xfrm>
            <a:off x="711200" y="1090181"/>
            <a:ext cx="8808278" cy="5124480"/>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sz="2000" dirty="0">
                <a:solidFill>
                  <a:prstClr val="black"/>
                </a:solidFill>
              </a:rPr>
              <a:t>Imaging features:</a:t>
            </a:r>
          </a:p>
          <a:p>
            <a:pPr marL="685800" lvl="1" indent="-228600">
              <a:lnSpc>
                <a:spcPct val="90000"/>
              </a:lnSpc>
              <a:spcBef>
                <a:spcPts val="1000"/>
              </a:spcBef>
              <a:buFont typeface="Arial" panose="020B0604020202020204" pitchFamily="34" charset="0"/>
              <a:buChar char="•"/>
            </a:pPr>
            <a:r>
              <a:rPr lang="en-US" sz="2000" dirty="0">
                <a:solidFill>
                  <a:prstClr val="black"/>
                </a:solidFill>
              </a:rPr>
              <a:t>Seven cell-level features are extracted: nuclei area, the major and minor axis length of cell nucleus, the ratio of major axis length to minor axis length, and mean, maximum, and minimum distances to its neighboring nuclei. </a:t>
            </a:r>
          </a:p>
          <a:p>
            <a:pPr marL="685800" lvl="1" indent="-228600">
              <a:lnSpc>
                <a:spcPct val="90000"/>
              </a:lnSpc>
              <a:spcBef>
                <a:spcPts val="1000"/>
              </a:spcBef>
              <a:buFont typeface="Arial" panose="020B0604020202020204" pitchFamily="34" charset="0"/>
              <a:buChar char="•"/>
            </a:pPr>
            <a:r>
              <a:rPr lang="en-US" sz="2000" dirty="0">
                <a:solidFill>
                  <a:prstClr val="black"/>
                </a:solidFill>
              </a:rPr>
              <a:t> For each cell-level feature, a 10-bin histogram and ﬁve statistics (i.e., mean, SD, skewness, kurtosis, and entropy) are used to aggregate the cell-level features into patient-level features</a:t>
            </a:r>
          </a:p>
          <a:p>
            <a:pPr marL="228600" indent="-228600">
              <a:lnSpc>
                <a:spcPct val="90000"/>
              </a:lnSpc>
              <a:spcBef>
                <a:spcPts val="1000"/>
              </a:spcBef>
              <a:buFont typeface="Arial" panose="020B0604020202020204" pitchFamily="34" charset="0"/>
              <a:buChar char="•"/>
            </a:pPr>
            <a:r>
              <a:rPr lang="en-US" sz="2000" dirty="0">
                <a:solidFill>
                  <a:prstClr val="black"/>
                </a:solidFill>
              </a:rPr>
              <a:t>Genomic features:</a:t>
            </a:r>
          </a:p>
          <a:p>
            <a:pPr marL="228600" indent="-228600">
              <a:lnSpc>
                <a:spcPct val="90000"/>
              </a:lnSpc>
              <a:spcBef>
                <a:spcPts val="1000"/>
              </a:spcBef>
              <a:buFont typeface="Arial" panose="020B0604020202020204" pitchFamily="34" charset="0"/>
              <a:buChar char="•"/>
            </a:pPr>
            <a:endParaRPr lang="en-US" sz="2000" dirty="0">
              <a:solidFill>
                <a:prstClr val="black"/>
              </a:solidFill>
            </a:endParaRPr>
          </a:p>
          <a:p>
            <a:pPr marL="228600" indent="-228600">
              <a:lnSpc>
                <a:spcPct val="90000"/>
              </a:lnSpc>
              <a:spcBef>
                <a:spcPts val="1000"/>
              </a:spcBef>
              <a:buFont typeface="Arial" panose="020B0604020202020204" pitchFamily="34" charset="0"/>
              <a:buChar char="•"/>
            </a:pPr>
            <a:endParaRPr lang="en-US" sz="2000" dirty="0">
              <a:solidFill>
                <a:prstClr val="black"/>
              </a:solidFill>
            </a:endParaRPr>
          </a:p>
          <a:p>
            <a:pPr marL="228600" indent="-228600">
              <a:lnSpc>
                <a:spcPct val="90000"/>
              </a:lnSpc>
              <a:spcBef>
                <a:spcPts val="1000"/>
              </a:spcBef>
              <a:buFont typeface="Arial" panose="020B0604020202020204" pitchFamily="34" charset="0"/>
              <a:buChar char="•"/>
            </a:pPr>
            <a:endParaRPr lang="en-US" sz="2000" dirty="0">
              <a:solidFill>
                <a:prstClr val="black"/>
              </a:solidFill>
            </a:endParaRPr>
          </a:p>
          <a:p>
            <a:pPr marL="228600" indent="-228600">
              <a:lnSpc>
                <a:spcPct val="90000"/>
              </a:lnSpc>
              <a:spcBef>
                <a:spcPts val="1000"/>
              </a:spcBef>
              <a:buFont typeface="Arial" panose="020B0604020202020204" pitchFamily="34" charset="0"/>
              <a:buChar char="•"/>
            </a:pPr>
            <a:endParaRPr lang="en-US" sz="2000" dirty="0">
              <a:solidFill>
                <a:prstClr val="black"/>
              </a:solidFill>
            </a:endParaRPr>
          </a:p>
          <a:p>
            <a:pPr>
              <a:lnSpc>
                <a:spcPct val="90000"/>
              </a:lnSpc>
              <a:spcBef>
                <a:spcPts val="1000"/>
              </a:spcBef>
            </a:pPr>
            <a:endParaRPr lang="en-US" sz="2000" dirty="0">
              <a:solidFill>
                <a:prstClr val="black"/>
              </a:solidFill>
            </a:endParaRPr>
          </a:p>
          <a:p>
            <a:pPr marL="228600" indent="-228600">
              <a:lnSpc>
                <a:spcPct val="90000"/>
              </a:lnSpc>
              <a:spcBef>
                <a:spcPts val="1000"/>
              </a:spcBef>
              <a:buFont typeface="Arial" panose="020B0604020202020204" pitchFamily="34" charset="0"/>
              <a:buChar char="•"/>
            </a:pPr>
            <a:r>
              <a:rPr lang="en-US" sz="2000" dirty="0">
                <a:solidFill>
                  <a:prstClr val="black"/>
                </a:solidFill>
              </a:rPr>
              <a:t>Diagnosis features: TNM staging</a:t>
            </a:r>
          </a:p>
        </p:txBody>
      </p:sp>
      <p:pic>
        <p:nvPicPr>
          <p:cNvPr id="6" name="Picture 5">
            <a:extLst>
              <a:ext uri="{FF2B5EF4-FFF2-40B4-BE49-F238E27FC236}">
                <a16:creationId xmlns:a16="http://schemas.microsoft.com/office/drawing/2014/main" id="{578BEA99-47D3-47D6-BDAC-7CA6C0B53D64}"/>
              </a:ext>
            </a:extLst>
          </p:cNvPr>
          <p:cNvPicPr>
            <a:picLocks noChangeAspect="1"/>
          </p:cNvPicPr>
          <p:nvPr/>
        </p:nvPicPr>
        <p:blipFill rotWithShape="1">
          <a:blip r:embed="rId2"/>
          <a:srcRect b="31864"/>
          <a:stretch/>
        </p:blipFill>
        <p:spPr>
          <a:xfrm>
            <a:off x="1611092" y="4004020"/>
            <a:ext cx="3624867" cy="1698834"/>
          </a:xfrm>
          <a:prstGeom prst="rect">
            <a:avLst/>
          </a:prstGeom>
        </p:spPr>
      </p:pic>
      <p:pic>
        <p:nvPicPr>
          <p:cNvPr id="7" name="Picture 6">
            <a:extLst>
              <a:ext uri="{FF2B5EF4-FFF2-40B4-BE49-F238E27FC236}">
                <a16:creationId xmlns:a16="http://schemas.microsoft.com/office/drawing/2014/main" id="{6B9EB9C9-9DE6-4975-B92F-03089A8C2C27}"/>
              </a:ext>
            </a:extLst>
          </p:cNvPr>
          <p:cNvPicPr>
            <a:picLocks noChangeAspect="1"/>
          </p:cNvPicPr>
          <p:nvPr/>
        </p:nvPicPr>
        <p:blipFill>
          <a:blip r:embed="rId3"/>
          <a:stretch>
            <a:fillRect/>
          </a:stretch>
        </p:blipFill>
        <p:spPr>
          <a:xfrm>
            <a:off x="5817705" y="4119531"/>
            <a:ext cx="3624866" cy="1741053"/>
          </a:xfrm>
          <a:prstGeom prst="rect">
            <a:avLst/>
          </a:prstGeom>
        </p:spPr>
      </p:pic>
    </p:spTree>
    <p:extLst>
      <p:ext uri="{BB962C8B-B14F-4D97-AF65-F5344CB8AC3E}">
        <p14:creationId xmlns:p14="http://schemas.microsoft.com/office/powerpoint/2010/main" val="44689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22A0-89FA-4339-9513-2099E8F7B48F}"/>
              </a:ext>
            </a:extLst>
          </p:cNvPr>
          <p:cNvSpPr>
            <a:spLocks noGrp="1"/>
          </p:cNvSpPr>
          <p:nvPr>
            <p:ph type="title"/>
          </p:nvPr>
        </p:nvSpPr>
        <p:spPr>
          <a:xfrm>
            <a:off x="508463" y="202407"/>
            <a:ext cx="10515600" cy="639891"/>
          </a:xfrm>
        </p:spPr>
        <p:txBody>
          <a:bodyPr>
            <a:normAutofit fontScale="90000"/>
          </a:bodyPr>
          <a:lstStyle/>
          <a:p>
            <a:r>
              <a:rPr lang="en-US" altLang="zh-CN" sz="4000" dirty="0"/>
              <a:t>Imaging-genomic feature selection</a:t>
            </a:r>
            <a:endParaRPr lang="en-US" sz="4000" dirty="0"/>
          </a:p>
        </p:txBody>
      </p:sp>
      <p:sp>
        <p:nvSpPr>
          <p:cNvPr id="4" name="Slide Number Placeholder 3">
            <a:extLst>
              <a:ext uri="{FF2B5EF4-FFF2-40B4-BE49-F238E27FC236}">
                <a16:creationId xmlns:a16="http://schemas.microsoft.com/office/drawing/2014/main" id="{EA53C59B-7482-4111-A3BC-99B0D4E67DBF}"/>
              </a:ext>
            </a:extLst>
          </p:cNvPr>
          <p:cNvSpPr>
            <a:spLocks noGrp="1"/>
          </p:cNvSpPr>
          <p:nvPr>
            <p:ph type="sldNum" sz="quarter" idx="12"/>
          </p:nvPr>
        </p:nvSpPr>
        <p:spPr/>
        <p:txBody>
          <a:bodyPr/>
          <a:lstStyle/>
          <a:p>
            <a:fld id="{7B8F0BD2-F2B6-46F8-BAA3-3D423B178865}" type="slidenum">
              <a:rPr lang="en-US" smtClean="0"/>
              <a:t>5</a:t>
            </a:fld>
            <a:endParaRPr lang="en-US"/>
          </a:p>
        </p:txBody>
      </p:sp>
      <p:sp>
        <p:nvSpPr>
          <p:cNvPr id="22" name="Rectangle 21">
            <a:extLst>
              <a:ext uri="{FF2B5EF4-FFF2-40B4-BE49-F238E27FC236}">
                <a16:creationId xmlns:a16="http://schemas.microsoft.com/office/drawing/2014/main" id="{20AF0EB6-BA90-4909-914C-D62E05AA4DDF}"/>
              </a:ext>
            </a:extLst>
          </p:cNvPr>
          <p:cNvSpPr/>
          <p:nvPr/>
        </p:nvSpPr>
        <p:spPr>
          <a:xfrm>
            <a:off x="949739" y="3586007"/>
            <a:ext cx="8808278" cy="1990288"/>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sz="2000" dirty="0">
                <a:solidFill>
                  <a:prstClr val="black"/>
                </a:solidFill>
              </a:rPr>
              <a:t>Weighted regression term:			    where</a:t>
            </a:r>
          </a:p>
          <a:p>
            <a:pPr marL="228600" lvl="0" indent="-228600">
              <a:lnSpc>
                <a:spcPct val="90000"/>
              </a:lnSpc>
              <a:spcBef>
                <a:spcPts val="1000"/>
              </a:spcBef>
              <a:buFont typeface="Arial" panose="020B0604020202020204" pitchFamily="34" charset="0"/>
              <a:buChar char="•"/>
            </a:pPr>
            <a:endParaRPr lang="en-US" sz="2000" dirty="0">
              <a:solidFill>
                <a:prstClr val="black"/>
              </a:solidFill>
            </a:endParaRPr>
          </a:p>
          <a:p>
            <a:pPr marL="228600" lvl="0" indent="-228600">
              <a:lnSpc>
                <a:spcPct val="90000"/>
              </a:lnSpc>
              <a:spcBef>
                <a:spcPts val="1000"/>
              </a:spcBef>
              <a:buFont typeface="Arial" panose="020B0604020202020204" pitchFamily="34" charset="0"/>
              <a:buChar char="•"/>
            </a:pPr>
            <a:r>
              <a:rPr lang="en-US" sz="2000" dirty="0">
                <a:solidFill>
                  <a:prstClr val="black"/>
                </a:solidFill>
              </a:rPr>
              <a:t> Minimize the distance between the projections of imaging and genomic features</a:t>
            </a:r>
          </a:p>
          <a:p>
            <a:pPr marL="228600" lvl="0" indent="-228600">
              <a:lnSpc>
                <a:spcPct val="90000"/>
              </a:lnSpc>
              <a:spcBef>
                <a:spcPts val="1000"/>
              </a:spcBef>
              <a:buFont typeface="Arial" panose="020B0604020202020204" pitchFamily="34" charset="0"/>
              <a:buChar char="•"/>
            </a:pPr>
            <a:endParaRPr lang="en-US" sz="2000" dirty="0">
              <a:solidFill>
                <a:prstClr val="black"/>
              </a:solidFill>
            </a:endParaRPr>
          </a:p>
          <a:p>
            <a:pPr marL="228600" lvl="0" indent="-228600">
              <a:lnSpc>
                <a:spcPct val="90000"/>
              </a:lnSpc>
              <a:spcBef>
                <a:spcPts val="1000"/>
              </a:spcBef>
              <a:buFont typeface="Arial" panose="020B0604020202020204" pitchFamily="34" charset="0"/>
              <a:buChar char="•"/>
            </a:pPr>
            <a:r>
              <a:rPr lang="en-US" sz="2000" dirty="0">
                <a:solidFill>
                  <a:prstClr val="black"/>
                </a:solidFill>
              </a:rPr>
              <a:t>L1 Regularization</a:t>
            </a:r>
          </a:p>
        </p:txBody>
      </p:sp>
      <p:pic>
        <p:nvPicPr>
          <p:cNvPr id="3" name="Picture 2">
            <a:extLst>
              <a:ext uri="{FF2B5EF4-FFF2-40B4-BE49-F238E27FC236}">
                <a16:creationId xmlns:a16="http://schemas.microsoft.com/office/drawing/2014/main" id="{8E2CE358-9965-45B9-A7BF-0F8D44C11879}"/>
              </a:ext>
            </a:extLst>
          </p:cNvPr>
          <p:cNvPicPr>
            <a:picLocks noChangeAspect="1"/>
          </p:cNvPicPr>
          <p:nvPr/>
        </p:nvPicPr>
        <p:blipFill>
          <a:blip r:embed="rId2"/>
          <a:stretch>
            <a:fillRect/>
          </a:stretch>
        </p:blipFill>
        <p:spPr>
          <a:xfrm>
            <a:off x="1793461" y="1398780"/>
            <a:ext cx="6696766" cy="1317751"/>
          </a:xfrm>
          <a:prstGeom prst="rect">
            <a:avLst/>
          </a:prstGeom>
        </p:spPr>
      </p:pic>
      <p:pic>
        <p:nvPicPr>
          <p:cNvPr id="5" name="Picture 4">
            <a:extLst>
              <a:ext uri="{FF2B5EF4-FFF2-40B4-BE49-F238E27FC236}">
                <a16:creationId xmlns:a16="http://schemas.microsoft.com/office/drawing/2014/main" id="{C2F4C9E3-C218-47AA-9141-87B1EA5004F8}"/>
              </a:ext>
            </a:extLst>
          </p:cNvPr>
          <p:cNvPicPr>
            <a:picLocks noChangeAspect="1"/>
          </p:cNvPicPr>
          <p:nvPr/>
        </p:nvPicPr>
        <p:blipFill>
          <a:blip r:embed="rId3"/>
          <a:stretch>
            <a:fillRect/>
          </a:stretch>
        </p:blipFill>
        <p:spPr>
          <a:xfrm>
            <a:off x="4179798" y="3586007"/>
            <a:ext cx="2565559" cy="315505"/>
          </a:xfrm>
          <a:prstGeom prst="rect">
            <a:avLst/>
          </a:prstGeom>
        </p:spPr>
      </p:pic>
      <p:cxnSp>
        <p:nvCxnSpPr>
          <p:cNvPr id="9" name="Straight Arrow Connector 8">
            <a:extLst>
              <a:ext uri="{FF2B5EF4-FFF2-40B4-BE49-F238E27FC236}">
                <a16:creationId xmlns:a16="http://schemas.microsoft.com/office/drawing/2014/main" id="{3F97EEAC-82B1-442E-8870-F137337A34D9}"/>
              </a:ext>
            </a:extLst>
          </p:cNvPr>
          <p:cNvCxnSpPr/>
          <p:nvPr/>
        </p:nvCxnSpPr>
        <p:spPr>
          <a:xfrm flipH="1">
            <a:off x="2319130" y="1961322"/>
            <a:ext cx="702366" cy="16246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 name="Picture 9">
            <a:extLst>
              <a:ext uri="{FF2B5EF4-FFF2-40B4-BE49-F238E27FC236}">
                <a16:creationId xmlns:a16="http://schemas.microsoft.com/office/drawing/2014/main" id="{720B96E9-A380-49C2-A562-4FE480B9CBC5}"/>
              </a:ext>
            </a:extLst>
          </p:cNvPr>
          <p:cNvPicPr>
            <a:picLocks noChangeAspect="1"/>
          </p:cNvPicPr>
          <p:nvPr/>
        </p:nvPicPr>
        <p:blipFill>
          <a:blip r:embed="rId4"/>
          <a:stretch>
            <a:fillRect/>
          </a:stretch>
        </p:blipFill>
        <p:spPr>
          <a:xfrm>
            <a:off x="7512808" y="3308065"/>
            <a:ext cx="4103314" cy="925216"/>
          </a:xfrm>
          <a:prstGeom prst="rect">
            <a:avLst/>
          </a:prstGeom>
        </p:spPr>
      </p:pic>
      <p:cxnSp>
        <p:nvCxnSpPr>
          <p:cNvPr id="12" name="Straight Arrow Connector 11">
            <a:extLst>
              <a:ext uri="{FF2B5EF4-FFF2-40B4-BE49-F238E27FC236}">
                <a16:creationId xmlns:a16="http://schemas.microsoft.com/office/drawing/2014/main" id="{7F430119-36B6-473B-A05B-5D8A539B5691}"/>
              </a:ext>
            </a:extLst>
          </p:cNvPr>
          <p:cNvCxnSpPr/>
          <p:nvPr/>
        </p:nvCxnSpPr>
        <p:spPr>
          <a:xfrm flipH="1">
            <a:off x="2319130" y="2005496"/>
            <a:ext cx="2540000" cy="22926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931D9605-C1E7-405B-A67B-7B95E9CF06FB}"/>
              </a:ext>
            </a:extLst>
          </p:cNvPr>
          <p:cNvCxnSpPr>
            <a:cxnSpLocks/>
          </p:cNvCxnSpPr>
          <p:nvPr/>
        </p:nvCxnSpPr>
        <p:spPr>
          <a:xfrm flipH="1">
            <a:off x="2319130" y="2057655"/>
            <a:ext cx="4900063" cy="31099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295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22A0-89FA-4339-9513-2099E8F7B48F}"/>
              </a:ext>
            </a:extLst>
          </p:cNvPr>
          <p:cNvSpPr>
            <a:spLocks noGrp="1"/>
          </p:cNvSpPr>
          <p:nvPr>
            <p:ph type="title"/>
          </p:nvPr>
        </p:nvSpPr>
        <p:spPr>
          <a:xfrm>
            <a:off x="508463" y="202407"/>
            <a:ext cx="10515600" cy="639891"/>
          </a:xfrm>
        </p:spPr>
        <p:txBody>
          <a:bodyPr>
            <a:noAutofit/>
          </a:bodyPr>
          <a:lstStyle/>
          <a:p>
            <a:r>
              <a:rPr lang="en-US" altLang="zh-CN" sz="3200" dirty="0"/>
              <a:t>Imaging-genomic feature selection with Diagnosis Guidance</a:t>
            </a:r>
            <a:endParaRPr lang="en-US" sz="3200" dirty="0"/>
          </a:p>
        </p:txBody>
      </p:sp>
      <p:sp>
        <p:nvSpPr>
          <p:cNvPr id="4" name="Slide Number Placeholder 3">
            <a:extLst>
              <a:ext uri="{FF2B5EF4-FFF2-40B4-BE49-F238E27FC236}">
                <a16:creationId xmlns:a16="http://schemas.microsoft.com/office/drawing/2014/main" id="{EA53C59B-7482-4111-A3BC-99B0D4E67DBF}"/>
              </a:ext>
            </a:extLst>
          </p:cNvPr>
          <p:cNvSpPr>
            <a:spLocks noGrp="1"/>
          </p:cNvSpPr>
          <p:nvPr>
            <p:ph type="sldNum" sz="quarter" idx="12"/>
          </p:nvPr>
        </p:nvSpPr>
        <p:spPr/>
        <p:txBody>
          <a:bodyPr/>
          <a:lstStyle/>
          <a:p>
            <a:fld id="{7B8F0BD2-F2B6-46F8-BAA3-3D423B178865}" type="slidenum">
              <a:rPr lang="en-US" smtClean="0"/>
              <a:t>6</a:t>
            </a:fld>
            <a:endParaRPr lang="en-US"/>
          </a:p>
        </p:txBody>
      </p:sp>
      <p:sp>
        <p:nvSpPr>
          <p:cNvPr id="22" name="Rectangle 21">
            <a:extLst>
              <a:ext uri="{FF2B5EF4-FFF2-40B4-BE49-F238E27FC236}">
                <a16:creationId xmlns:a16="http://schemas.microsoft.com/office/drawing/2014/main" id="{20AF0EB6-BA90-4909-914C-D62E05AA4DDF}"/>
              </a:ext>
            </a:extLst>
          </p:cNvPr>
          <p:cNvSpPr/>
          <p:nvPr/>
        </p:nvSpPr>
        <p:spPr>
          <a:xfrm>
            <a:off x="945323" y="1558424"/>
            <a:ext cx="8808278" cy="1456809"/>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2000" dirty="0">
                <a:solidFill>
                  <a:prstClr val="black"/>
                </a:solidFill>
              </a:rPr>
              <a:t>Patients’ diagnosis and prognosis (survival prediction) are correlated</a:t>
            </a:r>
          </a:p>
          <a:p>
            <a:pPr marL="228600" indent="-228600">
              <a:lnSpc>
                <a:spcPct val="90000"/>
              </a:lnSpc>
              <a:spcBef>
                <a:spcPts val="1000"/>
              </a:spcBef>
              <a:buFont typeface="Arial" panose="020B0604020202020204" pitchFamily="34" charset="0"/>
              <a:buChar char="•"/>
            </a:pPr>
            <a:r>
              <a:rPr lang="en-US" sz="2000" dirty="0">
                <a:solidFill>
                  <a:prstClr val="black"/>
                </a:solidFill>
              </a:rPr>
              <a:t>Use diagnosis prediction as a separate task (multi-task learning)</a:t>
            </a:r>
          </a:p>
          <a:p>
            <a:pPr marL="228600" indent="-228600">
              <a:lnSpc>
                <a:spcPct val="90000"/>
              </a:lnSpc>
              <a:spcBef>
                <a:spcPts val="1000"/>
              </a:spcBef>
              <a:buFont typeface="Arial" panose="020B0604020202020204" pitchFamily="34" charset="0"/>
              <a:buChar char="•"/>
            </a:pPr>
            <a:r>
              <a:rPr lang="en-US" sz="2000" dirty="0">
                <a:solidFill>
                  <a:prstClr val="black"/>
                </a:solidFill>
              </a:rPr>
              <a:t>Idea: learning the relationship between the diagnosis and prognosis tasks can boost the prognosis prediction performance</a:t>
            </a:r>
          </a:p>
        </p:txBody>
      </p:sp>
    </p:spTree>
    <p:extLst>
      <p:ext uri="{BB962C8B-B14F-4D97-AF65-F5344CB8AC3E}">
        <p14:creationId xmlns:p14="http://schemas.microsoft.com/office/powerpoint/2010/main" val="136997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5979D8-7115-4AAD-A3F7-69BF7003955A}"/>
              </a:ext>
            </a:extLst>
          </p:cNvPr>
          <p:cNvPicPr>
            <a:picLocks noChangeAspect="1"/>
          </p:cNvPicPr>
          <p:nvPr/>
        </p:nvPicPr>
        <p:blipFill>
          <a:blip r:embed="rId2"/>
          <a:stretch>
            <a:fillRect/>
          </a:stretch>
        </p:blipFill>
        <p:spPr>
          <a:xfrm>
            <a:off x="2210263" y="1163700"/>
            <a:ext cx="5798468" cy="1949120"/>
          </a:xfrm>
          <a:prstGeom prst="rect">
            <a:avLst/>
          </a:prstGeom>
        </p:spPr>
      </p:pic>
      <p:sp>
        <p:nvSpPr>
          <p:cNvPr id="2" name="Title 1">
            <a:extLst>
              <a:ext uri="{FF2B5EF4-FFF2-40B4-BE49-F238E27FC236}">
                <a16:creationId xmlns:a16="http://schemas.microsoft.com/office/drawing/2014/main" id="{77C722A0-89FA-4339-9513-2099E8F7B48F}"/>
              </a:ext>
            </a:extLst>
          </p:cNvPr>
          <p:cNvSpPr>
            <a:spLocks noGrp="1"/>
          </p:cNvSpPr>
          <p:nvPr>
            <p:ph type="title"/>
          </p:nvPr>
        </p:nvSpPr>
        <p:spPr>
          <a:xfrm>
            <a:off x="508463" y="202407"/>
            <a:ext cx="10515600" cy="639891"/>
          </a:xfrm>
        </p:spPr>
        <p:txBody>
          <a:bodyPr>
            <a:noAutofit/>
          </a:bodyPr>
          <a:lstStyle/>
          <a:p>
            <a:r>
              <a:rPr lang="en-US" altLang="zh-CN" sz="3200" dirty="0"/>
              <a:t>Imaging-genomic feature selection with Diagnosis Guidance</a:t>
            </a:r>
            <a:endParaRPr lang="en-US" sz="3200" dirty="0"/>
          </a:p>
        </p:txBody>
      </p:sp>
      <p:sp>
        <p:nvSpPr>
          <p:cNvPr id="4" name="Slide Number Placeholder 3">
            <a:extLst>
              <a:ext uri="{FF2B5EF4-FFF2-40B4-BE49-F238E27FC236}">
                <a16:creationId xmlns:a16="http://schemas.microsoft.com/office/drawing/2014/main" id="{EA53C59B-7482-4111-A3BC-99B0D4E67DBF}"/>
              </a:ext>
            </a:extLst>
          </p:cNvPr>
          <p:cNvSpPr>
            <a:spLocks noGrp="1"/>
          </p:cNvSpPr>
          <p:nvPr>
            <p:ph type="sldNum" sz="quarter" idx="12"/>
          </p:nvPr>
        </p:nvSpPr>
        <p:spPr/>
        <p:txBody>
          <a:bodyPr/>
          <a:lstStyle/>
          <a:p>
            <a:fld id="{7B8F0BD2-F2B6-46F8-BAA3-3D423B178865}" type="slidenum">
              <a:rPr lang="en-US" smtClean="0"/>
              <a:t>7</a:t>
            </a:fld>
            <a:endParaRPr lang="en-US"/>
          </a:p>
        </p:txBody>
      </p:sp>
      <p:sp>
        <p:nvSpPr>
          <p:cNvPr id="22" name="Rectangle 21">
            <a:extLst>
              <a:ext uri="{FF2B5EF4-FFF2-40B4-BE49-F238E27FC236}">
                <a16:creationId xmlns:a16="http://schemas.microsoft.com/office/drawing/2014/main" id="{20AF0EB6-BA90-4909-914C-D62E05AA4DDF}"/>
              </a:ext>
            </a:extLst>
          </p:cNvPr>
          <p:cNvSpPr/>
          <p:nvPr/>
        </p:nvSpPr>
        <p:spPr>
          <a:xfrm>
            <a:off x="949739" y="3586007"/>
            <a:ext cx="8808278" cy="2800767"/>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sz="2000" dirty="0">
                <a:solidFill>
                  <a:prstClr val="black"/>
                </a:solidFill>
              </a:rPr>
              <a:t>Multitask regression term</a:t>
            </a:r>
          </a:p>
          <a:p>
            <a:pPr marL="228600" lvl="0" indent="-228600">
              <a:lnSpc>
                <a:spcPct val="90000"/>
              </a:lnSpc>
              <a:spcBef>
                <a:spcPts val="1000"/>
              </a:spcBef>
              <a:buFont typeface="Arial" panose="020B0604020202020204" pitchFamily="34" charset="0"/>
              <a:buChar char="•"/>
            </a:pPr>
            <a:endParaRPr lang="en-US" sz="2000" dirty="0">
              <a:solidFill>
                <a:prstClr val="black"/>
              </a:solidFill>
            </a:endParaRPr>
          </a:p>
          <a:p>
            <a:pPr marL="228600" lvl="0" indent="-228600">
              <a:lnSpc>
                <a:spcPct val="90000"/>
              </a:lnSpc>
              <a:spcBef>
                <a:spcPts val="1000"/>
              </a:spcBef>
              <a:buFont typeface="Arial" panose="020B0604020202020204" pitchFamily="34" charset="0"/>
              <a:buChar char="•"/>
            </a:pPr>
            <a:r>
              <a:rPr lang="en-US" sz="2000" dirty="0">
                <a:solidFill>
                  <a:prstClr val="black"/>
                </a:solidFill>
              </a:rPr>
              <a:t> Minimize the distance between the projections of imaging and genomic features</a:t>
            </a:r>
          </a:p>
          <a:p>
            <a:pPr marL="228600" lvl="0" indent="-228600">
              <a:lnSpc>
                <a:spcPct val="90000"/>
              </a:lnSpc>
              <a:spcBef>
                <a:spcPts val="1000"/>
              </a:spcBef>
              <a:buFont typeface="Arial" panose="020B0604020202020204" pitchFamily="34" charset="0"/>
              <a:buChar char="•"/>
            </a:pPr>
            <a:endParaRPr lang="en-US" sz="2000" dirty="0">
              <a:solidFill>
                <a:prstClr val="black"/>
              </a:solidFill>
            </a:endParaRPr>
          </a:p>
          <a:p>
            <a:pPr marL="228600" lvl="0" indent="-228600">
              <a:lnSpc>
                <a:spcPct val="90000"/>
              </a:lnSpc>
              <a:spcBef>
                <a:spcPts val="1000"/>
              </a:spcBef>
              <a:buFont typeface="Arial" panose="020B0604020202020204" pitchFamily="34" charset="0"/>
              <a:buChar char="•"/>
            </a:pPr>
            <a:r>
              <a:rPr lang="en-US" sz="2000" dirty="0">
                <a:solidFill>
                  <a:prstClr val="black"/>
                </a:solidFill>
              </a:rPr>
              <a:t>L1 Regularization</a:t>
            </a:r>
          </a:p>
          <a:p>
            <a:pPr marL="228600" lvl="0" indent="-228600">
              <a:lnSpc>
                <a:spcPct val="90000"/>
              </a:lnSpc>
              <a:spcBef>
                <a:spcPts val="1000"/>
              </a:spcBef>
              <a:buFont typeface="Arial" panose="020B0604020202020204" pitchFamily="34" charset="0"/>
              <a:buChar char="•"/>
            </a:pPr>
            <a:endParaRPr lang="en-US" sz="2000" dirty="0">
              <a:solidFill>
                <a:prstClr val="black"/>
              </a:solidFill>
            </a:endParaRPr>
          </a:p>
          <a:p>
            <a:pPr marL="228600" lvl="0" indent="-228600">
              <a:lnSpc>
                <a:spcPct val="90000"/>
              </a:lnSpc>
              <a:spcBef>
                <a:spcPts val="1000"/>
              </a:spcBef>
              <a:buFont typeface="Arial" panose="020B0604020202020204" pitchFamily="34" charset="0"/>
              <a:buChar char="•"/>
            </a:pPr>
            <a:r>
              <a:rPr lang="en-US" sz="2000" dirty="0">
                <a:solidFill>
                  <a:prstClr val="black"/>
                </a:solidFill>
              </a:rPr>
              <a:t>Task relationship learning term, where M is deﬁned as a task covariance matrix</a:t>
            </a:r>
          </a:p>
        </p:txBody>
      </p:sp>
      <p:cxnSp>
        <p:nvCxnSpPr>
          <p:cNvPr id="9" name="Straight Arrow Connector 8">
            <a:extLst>
              <a:ext uri="{FF2B5EF4-FFF2-40B4-BE49-F238E27FC236}">
                <a16:creationId xmlns:a16="http://schemas.microsoft.com/office/drawing/2014/main" id="{3F97EEAC-82B1-442E-8870-F137337A34D9}"/>
              </a:ext>
            </a:extLst>
          </p:cNvPr>
          <p:cNvCxnSpPr>
            <a:cxnSpLocks/>
          </p:cNvCxnSpPr>
          <p:nvPr/>
        </p:nvCxnSpPr>
        <p:spPr>
          <a:xfrm flipH="1">
            <a:off x="2319130" y="1736253"/>
            <a:ext cx="1727200" cy="18497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7F430119-36B6-473B-A05B-5D8A539B5691}"/>
              </a:ext>
            </a:extLst>
          </p:cNvPr>
          <p:cNvCxnSpPr>
            <a:cxnSpLocks/>
          </p:cNvCxnSpPr>
          <p:nvPr/>
        </p:nvCxnSpPr>
        <p:spPr>
          <a:xfrm flipH="1">
            <a:off x="2319130" y="1736253"/>
            <a:ext cx="4170018" cy="25618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931D9605-C1E7-405B-A67B-7B95E9CF06FB}"/>
              </a:ext>
            </a:extLst>
          </p:cNvPr>
          <p:cNvCxnSpPr>
            <a:cxnSpLocks/>
          </p:cNvCxnSpPr>
          <p:nvPr/>
        </p:nvCxnSpPr>
        <p:spPr>
          <a:xfrm flipH="1">
            <a:off x="2319131" y="2575339"/>
            <a:ext cx="2213112" cy="25922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8815F498-CB5D-4D70-B374-92F55B1B8230}"/>
              </a:ext>
            </a:extLst>
          </p:cNvPr>
          <p:cNvCxnSpPr>
            <a:cxnSpLocks/>
          </p:cNvCxnSpPr>
          <p:nvPr/>
        </p:nvCxnSpPr>
        <p:spPr>
          <a:xfrm flipH="1">
            <a:off x="2372139" y="2472423"/>
            <a:ext cx="3759201" cy="35342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631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22A0-89FA-4339-9513-2099E8F7B48F}"/>
              </a:ext>
            </a:extLst>
          </p:cNvPr>
          <p:cNvSpPr>
            <a:spLocks noGrp="1"/>
          </p:cNvSpPr>
          <p:nvPr>
            <p:ph type="title"/>
          </p:nvPr>
        </p:nvSpPr>
        <p:spPr>
          <a:xfrm>
            <a:off x="508463" y="202407"/>
            <a:ext cx="10515600" cy="639891"/>
          </a:xfrm>
        </p:spPr>
        <p:txBody>
          <a:bodyPr>
            <a:noAutofit/>
          </a:bodyPr>
          <a:lstStyle/>
          <a:p>
            <a:r>
              <a:rPr lang="en-US" altLang="zh-CN" sz="3200" dirty="0"/>
              <a:t>Optimization</a:t>
            </a:r>
            <a:endParaRPr lang="en-US" sz="3200" dirty="0"/>
          </a:p>
        </p:txBody>
      </p:sp>
      <p:sp>
        <p:nvSpPr>
          <p:cNvPr id="4" name="Slide Number Placeholder 3">
            <a:extLst>
              <a:ext uri="{FF2B5EF4-FFF2-40B4-BE49-F238E27FC236}">
                <a16:creationId xmlns:a16="http://schemas.microsoft.com/office/drawing/2014/main" id="{EA53C59B-7482-4111-A3BC-99B0D4E67DBF}"/>
              </a:ext>
            </a:extLst>
          </p:cNvPr>
          <p:cNvSpPr>
            <a:spLocks noGrp="1"/>
          </p:cNvSpPr>
          <p:nvPr>
            <p:ph type="sldNum" sz="quarter" idx="12"/>
          </p:nvPr>
        </p:nvSpPr>
        <p:spPr/>
        <p:txBody>
          <a:bodyPr/>
          <a:lstStyle/>
          <a:p>
            <a:fld id="{7B8F0BD2-F2B6-46F8-BAA3-3D423B178865}" type="slidenum">
              <a:rPr lang="en-US" smtClean="0"/>
              <a:t>8</a:t>
            </a:fld>
            <a:endParaRPr lang="en-US"/>
          </a:p>
        </p:txBody>
      </p:sp>
      <p:sp>
        <p:nvSpPr>
          <p:cNvPr id="22" name="Rectangle 21">
            <a:extLst>
              <a:ext uri="{FF2B5EF4-FFF2-40B4-BE49-F238E27FC236}">
                <a16:creationId xmlns:a16="http://schemas.microsoft.com/office/drawing/2014/main" id="{20AF0EB6-BA90-4909-914C-D62E05AA4DDF}"/>
              </a:ext>
            </a:extLst>
          </p:cNvPr>
          <p:cNvSpPr/>
          <p:nvPr/>
        </p:nvSpPr>
        <p:spPr>
          <a:xfrm>
            <a:off x="949739" y="3586007"/>
            <a:ext cx="8808278" cy="1990288"/>
          </a:xfrm>
          <a:prstGeom prst="rect">
            <a:avLst/>
          </a:prstGeom>
        </p:spPr>
        <p:txBody>
          <a:bodyPr wrap="square">
            <a:spAutoFit/>
          </a:bodyPr>
          <a:lstStyle/>
          <a:p>
            <a:pPr lvl="0">
              <a:lnSpc>
                <a:spcPct val="90000"/>
              </a:lnSpc>
              <a:spcBef>
                <a:spcPts val="1000"/>
              </a:spcBef>
            </a:pPr>
            <a:r>
              <a:rPr lang="en-US" sz="2000" dirty="0">
                <a:solidFill>
                  <a:prstClr val="black"/>
                </a:solidFill>
              </a:rPr>
              <a:t>Alternating strategy to optimize W and M</a:t>
            </a:r>
          </a:p>
          <a:p>
            <a:pPr marL="342900" lvl="0" indent="-342900">
              <a:lnSpc>
                <a:spcPct val="90000"/>
              </a:lnSpc>
              <a:spcBef>
                <a:spcPts val="1000"/>
              </a:spcBef>
              <a:buFont typeface="Arial" panose="020B0604020202020204" pitchFamily="34" charset="0"/>
              <a:buChar char="•"/>
            </a:pPr>
            <a:r>
              <a:rPr lang="en-US" sz="2000" dirty="0">
                <a:solidFill>
                  <a:prstClr val="black"/>
                </a:solidFill>
              </a:rPr>
              <a:t>Iterative update to get optimal W</a:t>
            </a:r>
          </a:p>
          <a:p>
            <a:pPr marL="342900" lvl="0" indent="-342900">
              <a:lnSpc>
                <a:spcPct val="90000"/>
              </a:lnSpc>
              <a:spcBef>
                <a:spcPts val="1000"/>
              </a:spcBef>
              <a:buFont typeface="Arial" panose="020B0604020202020204" pitchFamily="34" charset="0"/>
              <a:buChar char="•"/>
            </a:pPr>
            <a:r>
              <a:rPr lang="en-US" sz="2000" dirty="0">
                <a:solidFill>
                  <a:prstClr val="black"/>
                </a:solidFill>
              </a:rPr>
              <a:t>Update M using closed form solution</a:t>
            </a:r>
          </a:p>
          <a:p>
            <a:pPr lvl="0">
              <a:lnSpc>
                <a:spcPct val="90000"/>
              </a:lnSpc>
              <a:spcBef>
                <a:spcPts val="1000"/>
              </a:spcBef>
            </a:pPr>
            <a:r>
              <a:rPr lang="en-US" sz="2000" dirty="0">
                <a:solidFill>
                  <a:prstClr val="black"/>
                </a:solidFill>
              </a:rPr>
              <a:t>Repeat the two steps until W, M converge to ﬁxed value</a:t>
            </a:r>
          </a:p>
          <a:p>
            <a:pPr marL="342900" lvl="0" indent="-342900">
              <a:lnSpc>
                <a:spcPct val="90000"/>
              </a:lnSpc>
              <a:spcBef>
                <a:spcPts val="1000"/>
              </a:spcBef>
              <a:buFont typeface="Arial" panose="020B0604020202020204" pitchFamily="34" charset="0"/>
              <a:buChar char="•"/>
            </a:pPr>
            <a:endParaRPr lang="en-US" sz="2000" dirty="0">
              <a:solidFill>
                <a:prstClr val="black"/>
              </a:solidFill>
            </a:endParaRPr>
          </a:p>
        </p:txBody>
      </p:sp>
      <p:pic>
        <p:nvPicPr>
          <p:cNvPr id="3" name="Picture 2">
            <a:extLst>
              <a:ext uri="{FF2B5EF4-FFF2-40B4-BE49-F238E27FC236}">
                <a16:creationId xmlns:a16="http://schemas.microsoft.com/office/drawing/2014/main" id="{2D00AB29-B1B0-44FF-A640-80DF68DB768E}"/>
              </a:ext>
            </a:extLst>
          </p:cNvPr>
          <p:cNvPicPr>
            <a:picLocks noChangeAspect="1"/>
          </p:cNvPicPr>
          <p:nvPr/>
        </p:nvPicPr>
        <p:blipFill>
          <a:blip r:embed="rId2"/>
          <a:stretch>
            <a:fillRect/>
          </a:stretch>
        </p:blipFill>
        <p:spPr>
          <a:xfrm>
            <a:off x="1881167" y="987693"/>
            <a:ext cx="7770191" cy="2166177"/>
          </a:xfrm>
          <a:prstGeom prst="rect">
            <a:avLst/>
          </a:prstGeom>
        </p:spPr>
      </p:pic>
      <p:pic>
        <p:nvPicPr>
          <p:cNvPr id="5" name="Picture 4">
            <a:extLst>
              <a:ext uri="{FF2B5EF4-FFF2-40B4-BE49-F238E27FC236}">
                <a16:creationId xmlns:a16="http://schemas.microsoft.com/office/drawing/2014/main" id="{F3044616-9279-4A1E-A963-BE942F4B3080}"/>
              </a:ext>
            </a:extLst>
          </p:cNvPr>
          <p:cNvPicPr>
            <a:picLocks noChangeAspect="1"/>
          </p:cNvPicPr>
          <p:nvPr/>
        </p:nvPicPr>
        <p:blipFill>
          <a:blip r:embed="rId3"/>
          <a:stretch>
            <a:fillRect/>
          </a:stretch>
        </p:blipFill>
        <p:spPr>
          <a:xfrm>
            <a:off x="5255591" y="4379705"/>
            <a:ext cx="3490844" cy="358781"/>
          </a:xfrm>
          <a:prstGeom prst="rect">
            <a:avLst/>
          </a:prstGeom>
        </p:spPr>
      </p:pic>
    </p:spTree>
    <p:extLst>
      <p:ext uri="{BB962C8B-B14F-4D97-AF65-F5344CB8AC3E}">
        <p14:creationId xmlns:p14="http://schemas.microsoft.com/office/powerpoint/2010/main" val="23473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22A0-89FA-4339-9513-2099E8F7B48F}"/>
              </a:ext>
            </a:extLst>
          </p:cNvPr>
          <p:cNvSpPr>
            <a:spLocks noGrp="1"/>
          </p:cNvSpPr>
          <p:nvPr>
            <p:ph type="title"/>
          </p:nvPr>
        </p:nvSpPr>
        <p:spPr>
          <a:xfrm>
            <a:off x="508463" y="202407"/>
            <a:ext cx="10515600" cy="639891"/>
          </a:xfrm>
        </p:spPr>
        <p:txBody>
          <a:bodyPr>
            <a:noAutofit/>
          </a:bodyPr>
          <a:lstStyle/>
          <a:p>
            <a:r>
              <a:rPr lang="en-US" altLang="zh-CN" sz="3200" dirty="0"/>
              <a:t>Result</a:t>
            </a:r>
            <a:endParaRPr lang="en-US" sz="3200" dirty="0"/>
          </a:p>
        </p:txBody>
      </p:sp>
      <p:sp>
        <p:nvSpPr>
          <p:cNvPr id="4" name="Slide Number Placeholder 3">
            <a:extLst>
              <a:ext uri="{FF2B5EF4-FFF2-40B4-BE49-F238E27FC236}">
                <a16:creationId xmlns:a16="http://schemas.microsoft.com/office/drawing/2014/main" id="{EA53C59B-7482-4111-A3BC-99B0D4E67DBF}"/>
              </a:ext>
            </a:extLst>
          </p:cNvPr>
          <p:cNvSpPr>
            <a:spLocks noGrp="1"/>
          </p:cNvSpPr>
          <p:nvPr>
            <p:ph type="sldNum" sz="quarter" idx="12"/>
          </p:nvPr>
        </p:nvSpPr>
        <p:spPr/>
        <p:txBody>
          <a:bodyPr/>
          <a:lstStyle/>
          <a:p>
            <a:fld id="{7B8F0BD2-F2B6-46F8-BAA3-3D423B178865}" type="slidenum">
              <a:rPr lang="en-US" smtClean="0"/>
              <a:t>9</a:t>
            </a:fld>
            <a:endParaRPr lang="en-US"/>
          </a:p>
        </p:txBody>
      </p:sp>
      <p:sp>
        <p:nvSpPr>
          <p:cNvPr id="22" name="Rectangle 21">
            <a:extLst>
              <a:ext uri="{FF2B5EF4-FFF2-40B4-BE49-F238E27FC236}">
                <a16:creationId xmlns:a16="http://schemas.microsoft.com/office/drawing/2014/main" id="{20AF0EB6-BA90-4909-914C-D62E05AA4DDF}"/>
              </a:ext>
            </a:extLst>
          </p:cNvPr>
          <p:cNvSpPr/>
          <p:nvPr/>
        </p:nvSpPr>
        <p:spPr>
          <a:xfrm>
            <a:off x="1173922" y="1116685"/>
            <a:ext cx="8808278" cy="2267287"/>
          </a:xfrm>
          <a:prstGeom prst="rect">
            <a:avLst/>
          </a:prstGeom>
        </p:spPr>
        <p:txBody>
          <a:bodyPr wrap="square">
            <a:spAutoFit/>
          </a:bodyPr>
          <a:lstStyle/>
          <a:p>
            <a:pPr marL="342900" lvl="0" indent="-342900">
              <a:lnSpc>
                <a:spcPct val="90000"/>
              </a:lnSpc>
              <a:spcBef>
                <a:spcPts val="1000"/>
              </a:spcBef>
              <a:buFont typeface="Arial" panose="020B0604020202020204" pitchFamily="34" charset="0"/>
              <a:buChar char="•"/>
            </a:pPr>
            <a:r>
              <a:rPr lang="en-US" sz="2000" dirty="0">
                <a:solidFill>
                  <a:prstClr val="black"/>
                </a:solidFill>
              </a:rPr>
              <a:t>LASSO-Cox: Use the LASSO method for variable selection in the Cox model</a:t>
            </a:r>
          </a:p>
          <a:p>
            <a:pPr marL="342900" lvl="0" indent="-342900">
              <a:lnSpc>
                <a:spcPct val="90000"/>
              </a:lnSpc>
              <a:spcBef>
                <a:spcPts val="1000"/>
              </a:spcBef>
              <a:buFont typeface="Arial" panose="020B0604020202020204" pitchFamily="34" charset="0"/>
              <a:buChar char="•"/>
            </a:pPr>
            <a:r>
              <a:rPr lang="en-US" sz="2000" dirty="0" err="1">
                <a:solidFill>
                  <a:prstClr val="black"/>
                </a:solidFill>
              </a:rPr>
              <a:t>DLasso</a:t>
            </a:r>
            <a:r>
              <a:rPr lang="en-US" sz="2000" dirty="0">
                <a:solidFill>
                  <a:prstClr val="black"/>
                </a:solidFill>
              </a:rPr>
              <a:t>-Cox: add the diagnosis information as a feature to the multi-modal data</a:t>
            </a:r>
          </a:p>
          <a:p>
            <a:pPr marL="342900" lvl="0" indent="-342900">
              <a:lnSpc>
                <a:spcPct val="90000"/>
              </a:lnSpc>
              <a:spcBef>
                <a:spcPts val="1000"/>
              </a:spcBef>
              <a:buFont typeface="Arial" panose="020B0604020202020204" pitchFamily="34" charset="0"/>
              <a:buChar char="•"/>
            </a:pPr>
            <a:r>
              <a:rPr lang="en-US" sz="2000" dirty="0">
                <a:solidFill>
                  <a:prstClr val="black"/>
                </a:solidFill>
              </a:rPr>
              <a:t> OSCCA: a multi-modal feature selection method for survival analysis without the guidance of diagnosis knowledge</a:t>
            </a:r>
          </a:p>
          <a:p>
            <a:pPr marL="342900" lvl="0" indent="-342900">
              <a:lnSpc>
                <a:spcPct val="90000"/>
              </a:lnSpc>
              <a:spcBef>
                <a:spcPts val="1000"/>
              </a:spcBef>
              <a:buFont typeface="Arial" panose="020B0604020202020204" pitchFamily="34" charset="0"/>
              <a:buChar char="•"/>
            </a:pPr>
            <a:r>
              <a:rPr lang="en-US" sz="2000" dirty="0">
                <a:solidFill>
                  <a:prstClr val="black"/>
                </a:solidFill>
              </a:rPr>
              <a:t>M2FS: ablation study, missing task relationship learning term</a:t>
            </a:r>
          </a:p>
          <a:p>
            <a:pPr marL="342900" indent="-342900">
              <a:lnSpc>
                <a:spcPct val="90000"/>
              </a:lnSpc>
              <a:spcBef>
                <a:spcPts val="1000"/>
              </a:spcBef>
              <a:buFont typeface="Arial" panose="020B0604020202020204" pitchFamily="34" charset="0"/>
              <a:buChar char="•"/>
            </a:pPr>
            <a:r>
              <a:rPr lang="en-US" sz="2000" dirty="0">
                <a:solidFill>
                  <a:prstClr val="black"/>
                </a:solidFill>
              </a:rPr>
              <a:t>DGFS: ablation study, missing projection term</a:t>
            </a:r>
          </a:p>
        </p:txBody>
      </p:sp>
      <p:pic>
        <p:nvPicPr>
          <p:cNvPr id="5" name="Picture 4">
            <a:extLst>
              <a:ext uri="{FF2B5EF4-FFF2-40B4-BE49-F238E27FC236}">
                <a16:creationId xmlns:a16="http://schemas.microsoft.com/office/drawing/2014/main" id="{C9F82767-BE04-4FCE-90EA-9C7552BF09BC}"/>
              </a:ext>
            </a:extLst>
          </p:cNvPr>
          <p:cNvPicPr>
            <a:picLocks noChangeAspect="1"/>
          </p:cNvPicPr>
          <p:nvPr/>
        </p:nvPicPr>
        <p:blipFill>
          <a:blip r:embed="rId2"/>
          <a:stretch>
            <a:fillRect/>
          </a:stretch>
        </p:blipFill>
        <p:spPr>
          <a:xfrm>
            <a:off x="1417983" y="3752166"/>
            <a:ext cx="8030818" cy="2260026"/>
          </a:xfrm>
          <a:prstGeom prst="rect">
            <a:avLst/>
          </a:prstGeom>
        </p:spPr>
      </p:pic>
      <p:sp>
        <p:nvSpPr>
          <p:cNvPr id="7" name="Rectangle 6">
            <a:extLst>
              <a:ext uri="{FF2B5EF4-FFF2-40B4-BE49-F238E27FC236}">
                <a16:creationId xmlns:a16="http://schemas.microsoft.com/office/drawing/2014/main" id="{E55D13E2-0CEC-4776-A0C6-83382CA25ED1}"/>
              </a:ext>
            </a:extLst>
          </p:cNvPr>
          <p:cNvSpPr/>
          <p:nvPr/>
        </p:nvSpPr>
        <p:spPr>
          <a:xfrm>
            <a:off x="1706770" y="6075144"/>
            <a:ext cx="7453243" cy="646331"/>
          </a:xfrm>
          <a:prstGeom prst="rect">
            <a:avLst/>
          </a:prstGeom>
        </p:spPr>
        <p:txBody>
          <a:bodyPr wrap="square">
            <a:spAutoFit/>
          </a:bodyPr>
          <a:lstStyle/>
          <a:p>
            <a:r>
              <a:rPr lang="en-US" dirty="0"/>
              <a:t>Concordance Index (CI): fraction of all pairs of patients whose survival risks are correctly ordered on the testing set</a:t>
            </a:r>
          </a:p>
        </p:txBody>
      </p:sp>
    </p:spTree>
    <p:extLst>
      <p:ext uri="{BB962C8B-B14F-4D97-AF65-F5344CB8AC3E}">
        <p14:creationId xmlns:p14="http://schemas.microsoft.com/office/powerpoint/2010/main" val="871126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TotalTime>
  <Words>527</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Diagnosis-Guided Multi-modal Feature Selection for Prognosis Prediction of Lung Squamous Cell Carcinoma</vt:lpstr>
      <vt:lpstr>Background</vt:lpstr>
      <vt:lpstr>Dataset</vt:lpstr>
      <vt:lpstr>Feature extraction</vt:lpstr>
      <vt:lpstr>Imaging-genomic feature selection</vt:lpstr>
      <vt:lpstr>Imaging-genomic feature selection with Diagnosis Guidance</vt:lpstr>
      <vt:lpstr>Imaging-genomic feature selection with Diagnosis Guidance</vt:lpstr>
      <vt:lpstr>Optimization</vt:lpstr>
      <vt:lpstr>Result</vt:lpstr>
      <vt:lpstr>Result</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COPD Gene Expression Data Exploratory Analysis</dc:title>
  <dc:creator>力 孙</dc:creator>
  <cp:lastModifiedBy>力 孙</cp:lastModifiedBy>
  <cp:revision>51</cp:revision>
  <dcterms:created xsi:type="dcterms:W3CDTF">2019-12-18T16:52:33Z</dcterms:created>
  <dcterms:modified xsi:type="dcterms:W3CDTF">2020-01-24T14:57:14Z</dcterms:modified>
</cp:coreProperties>
</file>