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x="18288000" cy="10287000"/>
  <p:notesSz cx="6858000" cy="9144000"/>
  <p:embeddedFontLst>
    <p:embeddedFont>
      <p:font typeface="Tex Gyre Termes" charset="1" panose="00000500000000000000"/>
      <p:regular r:id="rId59"/>
    </p:embeddedFont>
    <p:embeddedFont>
      <p:font typeface="Tex Gyre Termes Bold" charset="1" panose="00000800000000000000"/>
      <p:regular r:id="rId60"/>
    </p:embeddedFont>
    <p:embeddedFont>
      <p:font typeface="Open Sans Bold" charset="1" panose="020B0806030504020204"/>
      <p:regular r:id="rId6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slides/slide37.xml" Type="http://schemas.openxmlformats.org/officeDocument/2006/relationships/slide"/><Relationship Id="rId43" Target="slides/slide38.xml" Type="http://schemas.openxmlformats.org/officeDocument/2006/relationships/slide"/><Relationship Id="rId44" Target="slides/slide39.xml" Type="http://schemas.openxmlformats.org/officeDocument/2006/relationships/slide"/><Relationship Id="rId45" Target="slides/slide40.xml" Type="http://schemas.openxmlformats.org/officeDocument/2006/relationships/slide"/><Relationship Id="rId46" Target="slides/slide41.xml" Type="http://schemas.openxmlformats.org/officeDocument/2006/relationships/slide"/><Relationship Id="rId47" Target="slides/slide42.xml" Type="http://schemas.openxmlformats.org/officeDocument/2006/relationships/slide"/><Relationship Id="rId48" Target="slides/slide43.xml" Type="http://schemas.openxmlformats.org/officeDocument/2006/relationships/slide"/><Relationship Id="rId49" Target="slides/slide44.xml" Type="http://schemas.openxmlformats.org/officeDocument/2006/relationships/slide"/><Relationship Id="rId5" Target="tableStyles.xml" Type="http://schemas.openxmlformats.org/officeDocument/2006/relationships/tableStyles"/><Relationship Id="rId50" Target="slides/slide45.xml" Type="http://schemas.openxmlformats.org/officeDocument/2006/relationships/slide"/><Relationship Id="rId51" Target="slides/slide46.xml" Type="http://schemas.openxmlformats.org/officeDocument/2006/relationships/slide"/><Relationship Id="rId52" Target="slides/slide47.xml" Type="http://schemas.openxmlformats.org/officeDocument/2006/relationships/slide"/><Relationship Id="rId53" Target="slides/slide48.xml" Type="http://schemas.openxmlformats.org/officeDocument/2006/relationships/slide"/><Relationship Id="rId54" Target="slides/slide49.xml" Type="http://schemas.openxmlformats.org/officeDocument/2006/relationships/slide"/><Relationship Id="rId55" Target="slides/slide50.xml" Type="http://schemas.openxmlformats.org/officeDocument/2006/relationships/slide"/><Relationship Id="rId56" Target="slides/slide51.xml" Type="http://schemas.openxmlformats.org/officeDocument/2006/relationships/slide"/><Relationship Id="rId57" Target="slides/slide52.xml" Type="http://schemas.openxmlformats.org/officeDocument/2006/relationships/slide"/><Relationship Id="rId58" Target="slides/slide53.xml" Type="http://schemas.openxmlformats.org/officeDocument/2006/relationships/slide"/><Relationship Id="rId59" Target="fonts/font59.fntdata" Type="http://schemas.openxmlformats.org/officeDocument/2006/relationships/font"/><Relationship Id="rId6" Target="slides/slide1.xml" Type="http://schemas.openxmlformats.org/officeDocument/2006/relationships/slide"/><Relationship Id="rId60" Target="fonts/font60.fntdata" Type="http://schemas.openxmlformats.org/officeDocument/2006/relationships/font"/><Relationship Id="rId61" Target="fonts/font61.fntdata" Type="http://schemas.openxmlformats.org/officeDocument/2006/relationships/font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png" Type="http://schemas.openxmlformats.org/officeDocument/2006/relationships/image"/><Relationship Id="rId4" Target="../media/image31.png" Type="http://schemas.openxmlformats.org/officeDocument/2006/relationships/image"/><Relationship Id="rId5" Target="../media/image32.png" Type="http://schemas.openxmlformats.org/officeDocument/2006/relationships/image"/><Relationship Id="rId6" Target="../media/image33.png" Type="http://schemas.openxmlformats.org/officeDocument/2006/relationships/image"/><Relationship Id="rId7" Target="../media/image3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8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9.jpeg" Type="http://schemas.openxmlformats.org/officeDocument/2006/relationships/image"/></Relationships>
</file>

<file path=ppt/slides/_rels/slide3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0.png" Type="http://schemas.openxmlformats.org/officeDocument/2006/relationships/image"/><Relationship Id="rId3" Target="../media/image34.png" Type="http://schemas.openxmlformats.org/officeDocument/2006/relationships/image"/><Relationship Id="rId4" Target="../media/image41.png" Type="http://schemas.openxmlformats.org/officeDocument/2006/relationships/image"/><Relationship Id="rId5" Target="../media/image42.png" Type="http://schemas.openxmlformats.org/officeDocument/2006/relationships/image"/><Relationship Id="rId6" Target="../media/image43.png" Type="http://schemas.openxmlformats.org/officeDocument/2006/relationships/image"/><Relationship Id="rId7" Target="../media/image44.png" Type="http://schemas.openxmlformats.org/officeDocument/2006/relationships/image"/></Relationships>
</file>

<file path=ppt/slides/_rels/slide3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5.png" Type="http://schemas.openxmlformats.org/officeDocument/2006/relationships/image"/></Relationships>
</file>

<file path=ppt/slides/_rels/slide3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7.png" Type="http://schemas.openxmlformats.org/officeDocument/2006/relationships/image"/></Relationships>
</file>

<file path=ppt/slides/_rels/slide4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8.png" Type="http://schemas.openxmlformats.org/officeDocument/2006/relationships/image"/></Relationships>
</file>

<file path=ppt/slides/_rels/slide4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9.png" Type="http://schemas.openxmlformats.org/officeDocument/2006/relationships/image"/><Relationship Id="rId3" Target="../media/image50.png" Type="http://schemas.openxmlformats.org/officeDocument/2006/relationships/image"/><Relationship Id="rId4" Target="../media/image51.png" Type="http://schemas.openxmlformats.org/officeDocument/2006/relationships/image"/><Relationship Id="rId5" Target="../media/image52.png" Type="http://schemas.openxmlformats.org/officeDocument/2006/relationships/image"/><Relationship Id="rId6" Target="../media/image53.png" Type="http://schemas.openxmlformats.org/officeDocument/2006/relationships/image"/></Relationships>
</file>

<file path=ppt/slides/_rels/slide4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4.png" Type="http://schemas.openxmlformats.org/officeDocument/2006/relationships/image"/></Relationships>
</file>

<file path=ppt/slides/_rels/slide4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5.png" Type="http://schemas.openxmlformats.org/officeDocument/2006/relationships/image"/></Relationships>
</file>

<file path=ppt/slides/_rels/slide4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6.png" Type="http://schemas.openxmlformats.org/officeDocument/2006/relationships/image"/></Relationships>
</file>

<file path=ppt/slides/_rels/slide4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7.png" Type="http://schemas.openxmlformats.org/officeDocument/2006/relationships/image"/></Relationships>
</file>

<file path=ppt/slides/_rels/slide4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8.png" Type="http://schemas.openxmlformats.org/officeDocument/2006/relationships/image"/></Relationships>
</file>

<file path=ppt/slides/_rels/slide4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5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0.png" Type="http://schemas.openxmlformats.org/officeDocument/2006/relationships/image"/></Relationships>
</file>

<file path=ppt/slides/_rels/slide5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1.png" Type="http://schemas.openxmlformats.org/officeDocument/2006/relationships/image"/></Relationships>
</file>

<file path=ppt/slides/_rels/slide5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2.png" Type="http://schemas.openxmlformats.org/officeDocument/2006/relationships/image"/></Relationships>
</file>

<file path=ppt/slides/_rels/slide5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png" Type="http://schemas.openxmlformats.org/officeDocument/2006/relationships/image"/><Relationship Id="rId11" Target="../media/image13.svg" Type="http://schemas.openxmlformats.org/officeDocument/2006/relationships/image"/><Relationship Id="rId12" Target="../media/image14.gif" Type="http://schemas.openxmlformats.org/officeDocument/2006/relationships/image"/><Relationship Id="rId13" Target="../media/image15.png" Type="http://schemas.openxmlformats.org/officeDocument/2006/relationships/image"/><Relationship Id="rId14" Target="../media/image16.svg" Type="http://schemas.openxmlformats.org/officeDocument/2006/relationships/image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png" Type="http://schemas.openxmlformats.org/officeDocument/2006/relationships/image"/><Relationship Id="rId11" Target="../media/image13.svg" Type="http://schemas.openxmlformats.org/officeDocument/2006/relationships/image"/><Relationship Id="rId12" Target="../media/image14.gif" Type="http://schemas.openxmlformats.org/officeDocument/2006/relationships/image"/><Relationship Id="rId13" Target="../media/image15.png" Type="http://schemas.openxmlformats.org/officeDocument/2006/relationships/image"/><Relationship Id="rId14" Target="../media/image16.svg" Type="http://schemas.openxmlformats.org/officeDocument/2006/relationships/image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svg" Type="http://schemas.openxmlformats.org/officeDocument/2006/relationships/image"/><Relationship Id="rId12" Target="../media/image23.png" Type="http://schemas.openxmlformats.org/officeDocument/2006/relationships/image"/><Relationship Id="rId13" Target="../media/image24.svg" Type="http://schemas.openxmlformats.org/officeDocument/2006/relationships/image"/><Relationship Id="rId14" Target="../media/image25.png" Type="http://schemas.openxmlformats.org/officeDocument/2006/relationships/image"/><Relationship Id="rId15" Target="../media/image26.svg" Type="http://schemas.openxmlformats.org/officeDocument/2006/relationships/image"/><Relationship Id="rId16" Target="../media/image27.png" Type="http://schemas.openxmlformats.org/officeDocument/2006/relationships/image"/><Relationship Id="rId17" Target="../media/image28.svg" Type="http://schemas.openxmlformats.org/officeDocument/2006/relationships/image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5928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43982" y="0"/>
            <a:ext cx="6052596" cy="5304275"/>
          </a:xfrm>
          <a:custGeom>
            <a:avLst/>
            <a:gdLst/>
            <a:ahLst/>
            <a:cxnLst/>
            <a:rect r="r" b="b" t="t" l="l"/>
            <a:pathLst>
              <a:path h="5304275" w="6052596">
                <a:moveTo>
                  <a:pt x="0" y="0"/>
                </a:moveTo>
                <a:lnTo>
                  <a:pt x="6052597" y="0"/>
                </a:lnTo>
                <a:lnTo>
                  <a:pt x="6052597" y="5304275"/>
                </a:lnTo>
                <a:lnTo>
                  <a:pt x="0" y="53042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9670750">
            <a:off x="13135142" y="6239138"/>
            <a:ext cx="6052596" cy="5304275"/>
          </a:xfrm>
          <a:custGeom>
            <a:avLst/>
            <a:gdLst/>
            <a:ahLst/>
            <a:cxnLst/>
            <a:rect r="r" b="b" t="t" l="l"/>
            <a:pathLst>
              <a:path h="5304275" w="6052596">
                <a:moveTo>
                  <a:pt x="0" y="0"/>
                </a:moveTo>
                <a:lnTo>
                  <a:pt x="6052597" y="0"/>
                </a:lnTo>
                <a:lnTo>
                  <a:pt x="6052597" y="5304276"/>
                </a:lnTo>
                <a:lnTo>
                  <a:pt x="0" y="53042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233926" y="1323511"/>
            <a:ext cx="13820147" cy="5834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290"/>
              </a:lnSpc>
            </a:pPr>
            <a:r>
              <a:rPr lang="en-US" sz="13900" spc="-139">
                <a:solidFill>
                  <a:srgbClr val="E4E4E4"/>
                </a:solidFill>
                <a:latin typeface="Tex Gyre Termes"/>
              </a:rPr>
              <a:t>Sistema de Gestão de um Consultório Médico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7562850"/>
            <a:ext cx="12583630" cy="1695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0"/>
              </a:lnSpc>
            </a:pPr>
            <a:r>
              <a:rPr lang="en-US" sz="3000" spc="-30">
                <a:solidFill>
                  <a:srgbClr val="E4E4E4"/>
                </a:solidFill>
                <a:latin typeface="Tex Gyre Termes"/>
              </a:rPr>
              <a:t>EQUIPE:</a:t>
            </a:r>
          </a:p>
          <a:p>
            <a:pPr algn="l">
              <a:lnSpc>
                <a:spcPts val="3300"/>
              </a:lnSpc>
            </a:pPr>
            <a:r>
              <a:rPr lang="en-US" sz="3000" spc="-30">
                <a:solidFill>
                  <a:srgbClr val="E4E4E4"/>
                </a:solidFill>
                <a:latin typeface="Tex Gyre Termes"/>
              </a:rPr>
              <a:t>Carlos Daniel Barros Pereira</a:t>
            </a:r>
          </a:p>
          <a:p>
            <a:pPr algn="l">
              <a:lnSpc>
                <a:spcPts val="3300"/>
              </a:lnSpc>
            </a:pPr>
            <a:r>
              <a:rPr lang="en-US" sz="3000" spc="-30">
                <a:solidFill>
                  <a:srgbClr val="E4E4E4"/>
                </a:solidFill>
                <a:latin typeface="Tex Gyre Termes"/>
              </a:rPr>
              <a:t>Efraim Oliveira Arouche Diniz</a:t>
            </a:r>
          </a:p>
          <a:p>
            <a:pPr algn="l">
              <a:lnSpc>
                <a:spcPts val="3300"/>
              </a:lnSpc>
            </a:pPr>
            <a:r>
              <a:rPr lang="en-US" sz="3000" spc="-30">
                <a:solidFill>
                  <a:srgbClr val="E4E4E4"/>
                </a:solidFill>
                <a:latin typeface="Tex Gyre Termes"/>
              </a:rPr>
              <a:t>João Victor Oliveira Santos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366D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67987" y="1114425"/>
            <a:ext cx="11752026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00"/>
              </a:lnSpc>
            </a:pPr>
            <a:r>
              <a:rPr lang="en-US" sz="9000" spc="-89">
                <a:solidFill>
                  <a:srgbClr val="E4E4E4"/>
                </a:solidFill>
                <a:latin typeface="Tex Gyre Termes"/>
              </a:rPr>
              <a:t>Diagrama de Caso de Uso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69263" y="2619599"/>
            <a:ext cx="14749474" cy="5559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0"/>
              </a:lnSpc>
            </a:pPr>
          </a:p>
          <a:p>
            <a:pPr algn="just">
              <a:lnSpc>
                <a:spcPts val="4900"/>
              </a:lnSpc>
            </a:pPr>
            <a:r>
              <a:rPr lang="en-US" sz="3500">
                <a:solidFill>
                  <a:srgbClr val="E4E4E4"/>
                </a:solidFill>
                <a:latin typeface="Tex Gyre Termes"/>
              </a:rPr>
              <a:t>Caso de uso especifica o comportamento de um sistema ou parte dele, é uma descrição de ações em sequência que produz um resultado observável da visão de um ator.</a:t>
            </a:r>
          </a:p>
          <a:p>
            <a:pPr algn="just">
              <a:lnSpc>
                <a:spcPts val="4900"/>
              </a:lnSpc>
            </a:pPr>
            <a:r>
              <a:rPr lang="en-US" sz="3500">
                <a:solidFill>
                  <a:srgbClr val="E4E4E4"/>
                </a:solidFill>
                <a:latin typeface="Tex Gyre Termes"/>
              </a:rPr>
              <a:t>Um diagrama de casos de uso pode ser usado para mostrar as relações entre um sistema e seus usuários externos, mostrando diversos casos de uso ou funcionalidades que o sistema oferece.</a:t>
            </a:r>
          </a:p>
          <a:p>
            <a:pPr algn="just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E4E4E4"/>
                </a:solidFill>
                <a:latin typeface="Tex Gyre Termes"/>
              </a:rPr>
              <a:t>Um diagrama de caso de uso adequado dá uma visão geral do relacionamento entre casos de uso, atores e sistemas.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599449" y="8547100"/>
            <a:ext cx="659851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00"/>
              </a:lnSpc>
            </a:pPr>
            <a:r>
              <a:rPr lang="en-US" sz="5000" spc="-50">
                <a:solidFill>
                  <a:srgbClr val="E4E4E4"/>
                </a:solidFill>
                <a:latin typeface="Tex Gyre Termes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366D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31139" y="1114425"/>
            <a:ext cx="11425723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00"/>
              </a:lnSpc>
            </a:pPr>
            <a:r>
              <a:rPr lang="en-US" sz="9000" spc="-89">
                <a:solidFill>
                  <a:srgbClr val="E4E4E4"/>
                </a:solidFill>
                <a:latin typeface="Tex Gyre Termes"/>
              </a:rPr>
              <a:t>Elementos do Diagrama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67175" y="3079750"/>
            <a:ext cx="14753649" cy="5559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>
                <a:solidFill>
                  <a:srgbClr val="E4E4E4"/>
                </a:solidFill>
                <a:latin typeface="Tex Gyre Termes"/>
              </a:rPr>
              <a:t>Atores: o ator representa um papel que os usuários irão desempenhar e as interações dele com o sistema, os atores se comunicam com o caso de uso através da relação de associação</a:t>
            </a:r>
          </a:p>
          <a:p>
            <a:pPr algn="just">
              <a:lnSpc>
                <a:spcPts val="4900"/>
              </a:lnSpc>
            </a:pPr>
          </a:p>
          <a:p>
            <a:pPr algn="just">
              <a:lnSpc>
                <a:spcPts val="4900"/>
              </a:lnSpc>
            </a:pPr>
            <a:r>
              <a:rPr lang="en-US" sz="3500">
                <a:solidFill>
                  <a:srgbClr val="E4E4E4"/>
                </a:solidFill>
                <a:latin typeface="Tex Gyre Termes"/>
              </a:rPr>
              <a:t>Relacionamentos: </a:t>
            </a:r>
          </a:p>
          <a:p>
            <a:pPr algn="just">
              <a:lnSpc>
                <a:spcPts val="4900"/>
              </a:lnSpc>
            </a:pPr>
            <a:r>
              <a:rPr lang="en-US" sz="3500">
                <a:solidFill>
                  <a:srgbClr val="E4E4E4"/>
                </a:solidFill>
                <a:latin typeface="Tex Gyre Termes"/>
              </a:rPr>
              <a:t>Entre casos de usos e casos de uso é dado por 2 tipos relacionamentos, Extend e Include;</a:t>
            </a:r>
          </a:p>
          <a:p>
            <a:pPr algn="just">
              <a:lnSpc>
                <a:spcPts val="4900"/>
              </a:lnSpc>
            </a:pPr>
            <a:r>
              <a:rPr lang="en-US" sz="3500">
                <a:solidFill>
                  <a:srgbClr val="E4E4E4"/>
                </a:solidFill>
                <a:latin typeface="Tex Gyre Termes"/>
              </a:rPr>
              <a:t>Entre Atores e Atores é dado pela Generalização</a:t>
            </a:r>
          </a:p>
          <a:p>
            <a:pPr algn="just">
              <a:lnSpc>
                <a:spcPts val="4900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6599449" y="8547100"/>
            <a:ext cx="659851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00"/>
              </a:lnSpc>
            </a:pPr>
            <a:r>
              <a:rPr lang="en-US" sz="5000" spc="-50">
                <a:solidFill>
                  <a:srgbClr val="E4E4E4"/>
                </a:solidFill>
                <a:latin typeface="Tex Gyre Termes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6D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735573" y="5941283"/>
            <a:ext cx="2514242" cy="718355"/>
          </a:xfrm>
          <a:custGeom>
            <a:avLst/>
            <a:gdLst/>
            <a:ahLst/>
            <a:cxnLst/>
            <a:rect r="r" b="b" t="t" l="l"/>
            <a:pathLst>
              <a:path h="718355" w="2514242">
                <a:moveTo>
                  <a:pt x="0" y="0"/>
                </a:moveTo>
                <a:lnTo>
                  <a:pt x="2514242" y="0"/>
                </a:lnTo>
                <a:lnTo>
                  <a:pt x="2514242" y="718355"/>
                </a:lnTo>
                <a:lnTo>
                  <a:pt x="0" y="7183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1621885" y="5915017"/>
            <a:ext cx="2663696" cy="761056"/>
          </a:xfrm>
          <a:custGeom>
            <a:avLst/>
            <a:gdLst/>
            <a:ahLst/>
            <a:cxnLst/>
            <a:rect r="r" b="b" t="t" l="l"/>
            <a:pathLst>
              <a:path h="761056" w="2663696">
                <a:moveTo>
                  <a:pt x="0" y="0"/>
                </a:moveTo>
                <a:lnTo>
                  <a:pt x="2663697" y="0"/>
                </a:lnTo>
                <a:lnTo>
                  <a:pt x="2663697" y="761056"/>
                </a:lnTo>
                <a:lnTo>
                  <a:pt x="0" y="7610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497449" y="5989005"/>
            <a:ext cx="2514242" cy="580210"/>
          </a:xfrm>
          <a:custGeom>
            <a:avLst/>
            <a:gdLst/>
            <a:ahLst/>
            <a:cxnLst/>
            <a:rect r="r" b="b" t="t" l="l"/>
            <a:pathLst>
              <a:path h="580210" w="2514242">
                <a:moveTo>
                  <a:pt x="0" y="0"/>
                </a:moveTo>
                <a:lnTo>
                  <a:pt x="2514242" y="0"/>
                </a:lnTo>
                <a:lnTo>
                  <a:pt x="2514242" y="580210"/>
                </a:lnTo>
                <a:lnTo>
                  <a:pt x="0" y="5802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308537" y="3354510"/>
            <a:ext cx="2107552" cy="1509665"/>
          </a:xfrm>
          <a:custGeom>
            <a:avLst/>
            <a:gdLst/>
            <a:ahLst/>
            <a:cxnLst/>
            <a:rect r="r" b="b" t="t" l="l"/>
            <a:pathLst>
              <a:path h="1509665" w="2107552">
                <a:moveTo>
                  <a:pt x="0" y="0"/>
                </a:moveTo>
                <a:lnTo>
                  <a:pt x="2107552" y="0"/>
                </a:lnTo>
                <a:lnTo>
                  <a:pt x="2107552" y="1509665"/>
                </a:lnTo>
                <a:lnTo>
                  <a:pt x="0" y="15096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777360" y="2855086"/>
            <a:ext cx="4002866" cy="2299519"/>
          </a:xfrm>
          <a:custGeom>
            <a:avLst/>
            <a:gdLst/>
            <a:ahLst/>
            <a:cxnLst/>
            <a:rect r="r" b="b" t="t" l="l"/>
            <a:pathLst>
              <a:path h="2299519" w="4002866">
                <a:moveTo>
                  <a:pt x="0" y="0"/>
                </a:moveTo>
                <a:lnTo>
                  <a:pt x="4002866" y="0"/>
                </a:lnTo>
                <a:lnTo>
                  <a:pt x="4002866" y="2299519"/>
                </a:lnTo>
                <a:lnTo>
                  <a:pt x="0" y="229951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485473" y="3764262"/>
            <a:ext cx="2193229" cy="481167"/>
          </a:xfrm>
          <a:custGeom>
            <a:avLst/>
            <a:gdLst/>
            <a:ahLst/>
            <a:cxnLst/>
            <a:rect r="r" b="b" t="t" l="l"/>
            <a:pathLst>
              <a:path h="481167" w="2193229">
                <a:moveTo>
                  <a:pt x="0" y="0"/>
                </a:moveTo>
                <a:lnTo>
                  <a:pt x="2193229" y="0"/>
                </a:lnTo>
                <a:lnTo>
                  <a:pt x="2193229" y="481167"/>
                </a:lnTo>
                <a:lnTo>
                  <a:pt x="0" y="48116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1604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878746" y="3066421"/>
            <a:ext cx="1419851" cy="2238996"/>
          </a:xfrm>
          <a:custGeom>
            <a:avLst/>
            <a:gdLst/>
            <a:ahLst/>
            <a:cxnLst/>
            <a:rect r="r" b="b" t="t" l="l"/>
            <a:pathLst>
              <a:path h="2238996" w="1419851">
                <a:moveTo>
                  <a:pt x="0" y="0"/>
                </a:moveTo>
                <a:lnTo>
                  <a:pt x="1419851" y="0"/>
                </a:lnTo>
                <a:lnTo>
                  <a:pt x="1419851" y="2238996"/>
                </a:lnTo>
                <a:lnTo>
                  <a:pt x="0" y="223899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1123950"/>
            <a:ext cx="16230600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00"/>
              </a:lnSpc>
            </a:pPr>
            <a:r>
              <a:rPr lang="en-US" sz="9000" spc="-89">
                <a:solidFill>
                  <a:srgbClr val="E4E4E4"/>
                </a:solidFill>
                <a:latin typeface="Tex Gyre Termes"/>
              </a:rPr>
              <a:t>Representação Gráfica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356156" y="6309985"/>
            <a:ext cx="1273076" cy="292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0"/>
              </a:lnSpc>
              <a:spcBef>
                <a:spcPct val="0"/>
              </a:spcBef>
            </a:pPr>
            <a:r>
              <a:rPr lang="en-US" sz="2000" spc="-20">
                <a:solidFill>
                  <a:srgbClr val="E4E4E4"/>
                </a:solidFill>
                <a:latin typeface="Tex Gyre Termes Bold"/>
              </a:rPr>
              <a:t>&lt;&lt;extend&gt;&gt;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283040" y="6341272"/>
            <a:ext cx="1341388" cy="292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0"/>
              </a:lnSpc>
              <a:spcBef>
                <a:spcPct val="0"/>
              </a:spcBef>
            </a:pPr>
            <a:r>
              <a:rPr lang="en-US" sz="2000" spc="-20">
                <a:solidFill>
                  <a:srgbClr val="E4E4E4"/>
                </a:solidFill>
                <a:latin typeface="Tex Gyre Termes Bold"/>
              </a:rPr>
              <a:t>&lt;&lt;include&gt;&gt;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030596" y="6309985"/>
            <a:ext cx="1447949" cy="292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0"/>
              </a:lnSpc>
              <a:spcBef>
                <a:spcPct val="0"/>
              </a:spcBef>
            </a:pPr>
            <a:r>
              <a:rPr lang="en-US" sz="2000" spc="-20">
                <a:solidFill>
                  <a:srgbClr val="E4E4E4"/>
                </a:solidFill>
                <a:latin typeface="Tex Gyre Termes Bold"/>
              </a:rPr>
              <a:t>generalização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801845" y="4722887"/>
            <a:ext cx="1185416" cy="292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0"/>
              </a:lnSpc>
              <a:spcBef>
                <a:spcPct val="0"/>
              </a:spcBef>
            </a:pPr>
            <a:r>
              <a:rPr lang="en-US" sz="2000" spc="-20">
                <a:solidFill>
                  <a:srgbClr val="E4E4E4"/>
                </a:solidFill>
                <a:latin typeface="Tex Gyre Termes Bold"/>
              </a:rPr>
              <a:t>caso de uso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268141" y="5013317"/>
            <a:ext cx="786259" cy="292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0"/>
              </a:lnSpc>
              <a:spcBef>
                <a:spcPct val="0"/>
              </a:spcBef>
            </a:pPr>
            <a:r>
              <a:rPr lang="en-US" sz="2000" spc="-20">
                <a:solidFill>
                  <a:srgbClr val="E4E4E4"/>
                </a:solidFill>
                <a:latin typeface="Tex Gyre Termes Bold"/>
              </a:rPr>
              <a:t>sistema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030531" y="4104142"/>
            <a:ext cx="1103114" cy="292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0"/>
              </a:lnSpc>
              <a:spcBef>
                <a:spcPct val="0"/>
              </a:spcBef>
            </a:pPr>
            <a:r>
              <a:rPr lang="en-US" sz="2000" spc="-20">
                <a:solidFill>
                  <a:srgbClr val="E4E4E4"/>
                </a:solidFill>
                <a:latin typeface="Tex Gyre Termes Bold"/>
              </a:rPr>
              <a:t>associação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368108" y="5002212"/>
            <a:ext cx="441127" cy="292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0"/>
              </a:lnSpc>
              <a:spcBef>
                <a:spcPct val="0"/>
              </a:spcBef>
            </a:pPr>
            <a:r>
              <a:rPr lang="en-US" sz="2000" spc="-20">
                <a:solidFill>
                  <a:srgbClr val="E4E4E4"/>
                </a:solidFill>
                <a:latin typeface="Tex Gyre Termes Bold"/>
              </a:rPr>
              <a:t>ator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6599449" y="8547100"/>
            <a:ext cx="659851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00"/>
              </a:lnSpc>
            </a:pPr>
            <a:r>
              <a:rPr lang="en-US" sz="5000" spc="-50">
                <a:solidFill>
                  <a:srgbClr val="E4E4E4"/>
                </a:solidFill>
                <a:latin typeface="Tex Gyre Termes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6D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836927" y="2315392"/>
            <a:ext cx="8614146" cy="6680595"/>
          </a:xfrm>
          <a:custGeom>
            <a:avLst/>
            <a:gdLst/>
            <a:ahLst/>
            <a:cxnLst/>
            <a:rect r="r" b="b" t="t" l="l"/>
            <a:pathLst>
              <a:path h="6680595" w="8614146">
                <a:moveTo>
                  <a:pt x="0" y="0"/>
                </a:moveTo>
                <a:lnTo>
                  <a:pt x="8614146" y="0"/>
                </a:lnTo>
                <a:lnTo>
                  <a:pt x="8614146" y="6680595"/>
                </a:lnTo>
                <a:lnTo>
                  <a:pt x="0" y="66805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25884" y="428625"/>
            <a:ext cx="16636231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00"/>
              </a:lnSpc>
            </a:pPr>
            <a:r>
              <a:rPr lang="en-US" sz="9000" spc="-89">
                <a:solidFill>
                  <a:srgbClr val="E4E4E4"/>
                </a:solidFill>
                <a:latin typeface="Tex Gyre Termes"/>
              </a:rPr>
              <a:t>Diagrama de Caso de Uso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452836" y="1626418"/>
            <a:ext cx="3382328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E4E4E4"/>
                </a:solidFill>
                <a:latin typeface="Open Sans Bold"/>
              </a:rPr>
              <a:t>Efetuar Login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599449" y="8547100"/>
            <a:ext cx="659851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00"/>
              </a:lnSpc>
            </a:pPr>
            <a:r>
              <a:rPr lang="en-US" sz="5000" spc="-50">
                <a:solidFill>
                  <a:srgbClr val="E4E4E4"/>
                </a:solidFill>
                <a:latin typeface="Tex Gyre Termes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6D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023279" y="2315392"/>
            <a:ext cx="12241443" cy="6942908"/>
          </a:xfrm>
          <a:custGeom>
            <a:avLst/>
            <a:gdLst/>
            <a:ahLst/>
            <a:cxnLst/>
            <a:rect r="r" b="b" t="t" l="l"/>
            <a:pathLst>
              <a:path h="6942908" w="12241443">
                <a:moveTo>
                  <a:pt x="0" y="0"/>
                </a:moveTo>
                <a:lnTo>
                  <a:pt x="12241442" y="0"/>
                </a:lnTo>
                <a:lnTo>
                  <a:pt x="12241442" y="6942908"/>
                </a:lnTo>
                <a:lnTo>
                  <a:pt x="0" y="69429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25884" y="428625"/>
            <a:ext cx="16636231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00"/>
              </a:lnSpc>
            </a:pPr>
            <a:r>
              <a:rPr lang="en-US" sz="9000" spc="-89">
                <a:solidFill>
                  <a:srgbClr val="E4E4E4"/>
                </a:solidFill>
                <a:latin typeface="Tex Gyre Termes"/>
              </a:rPr>
              <a:t>Diagrama de Caso de Uso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798153" y="1626418"/>
            <a:ext cx="10691694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E4E4E4"/>
                </a:solidFill>
                <a:latin typeface="Open Sans Bold"/>
              </a:rPr>
              <a:t>Gerenciamento de  Funcionários - Gerente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599449" y="8547100"/>
            <a:ext cx="659851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00"/>
              </a:lnSpc>
            </a:pPr>
            <a:r>
              <a:rPr lang="en-US" sz="5000" spc="-50">
                <a:solidFill>
                  <a:srgbClr val="E4E4E4"/>
                </a:solidFill>
                <a:latin typeface="Tex Gyre Termes"/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6D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078307" y="2580992"/>
            <a:ext cx="10131386" cy="7016393"/>
          </a:xfrm>
          <a:custGeom>
            <a:avLst/>
            <a:gdLst/>
            <a:ahLst/>
            <a:cxnLst/>
            <a:rect r="r" b="b" t="t" l="l"/>
            <a:pathLst>
              <a:path h="7016393" w="10131386">
                <a:moveTo>
                  <a:pt x="0" y="0"/>
                </a:moveTo>
                <a:lnTo>
                  <a:pt x="10131386" y="0"/>
                </a:lnTo>
                <a:lnTo>
                  <a:pt x="10131386" y="7016393"/>
                </a:lnTo>
                <a:lnTo>
                  <a:pt x="0" y="70163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25884" y="428625"/>
            <a:ext cx="16636231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00"/>
              </a:lnSpc>
            </a:pPr>
            <a:r>
              <a:rPr lang="en-US" sz="9000" spc="-89">
                <a:solidFill>
                  <a:srgbClr val="E4E4E4"/>
                </a:solidFill>
                <a:latin typeface="Tex Gyre Termes"/>
              </a:rPr>
              <a:t>Diagrama de Caso de Uso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628775"/>
            <a:ext cx="16433416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E4E4E4"/>
                </a:solidFill>
                <a:latin typeface="Open Sans Bold"/>
              </a:rPr>
              <a:t>Gerenciamento de  Pacientes/Atendimentos - Recepcionista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599449" y="8547100"/>
            <a:ext cx="659851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00"/>
              </a:lnSpc>
            </a:pPr>
            <a:r>
              <a:rPr lang="en-US" sz="5000" spc="-50">
                <a:solidFill>
                  <a:srgbClr val="E4E4E4"/>
                </a:solidFill>
                <a:latin typeface="Tex Gyre Termes"/>
              </a:rPr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6D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584835" y="2683540"/>
            <a:ext cx="9118330" cy="7219524"/>
          </a:xfrm>
          <a:custGeom>
            <a:avLst/>
            <a:gdLst/>
            <a:ahLst/>
            <a:cxnLst/>
            <a:rect r="r" b="b" t="t" l="l"/>
            <a:pathLst>
              <a:path h="7219524" w="9118330">
                <a:moveTo>
                  <a:pt x="0" y="0"/>
                </a:moveTo>
                <a:lnTo>
                  <a:pt x="9118330" y="0"/>
                </a:lnTo>
                <a:lnTo>
                  <a:pt x="9118330" y="7219523"/>
                </a:lnTo>
                <a:lnTo>
                  <a:pt x="0" y="72195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25884" y="428625"/>
            <a:ext cx="16636231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00"/>
              </a:lnSpc>
            </a:pPr>
            <a:r>
              <a:rPr lang="en-US" sz="9000" spc="-89">
                <a:solidFill>
                  <a:srgbClr val="E4E4E4"/>
                </a:solidFill>
                <a:latin typeface="Tex Gyre Termes"/>
              </a:rPr>
              <a:t>Diagrama de Caso de Uso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458105" y="1813590"/>
            <a:ext cx="13371791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E4E4E4"/>
                </a:solidFill>
                <a:latin typeface="Open Sans Bold"/>
              </a:rPr>
              <a:t>Gerenciamento de</a:t>
            </a:r>
            <a:r>
              <a:rPr lang="en-US" sz="4000">
                <a:solidFill>
                  <a:srgbClr val="E4E4E4"/>
                </a:solidFill>
                <a:latin typeface="Open Sans Bold"/>
              </a:rPr>
              <a:t> Consultas/Atendimentos - Médico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599449" y="8547100"/>
            <a:ext cx="659851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00"/>
              </a:lnSpc>
            </a:pPr>
            <a:r>
              <a:rPr lang="en-US" sz="5000" spc="-50">
                <a:solidFill>
                  <a:srgbClr val="E4E4E4"/>
                </a:solidFill>
                <a:latin typeface="Tex Gyre Termes"/>
              </a:rPr>
              <a:t>16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75928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807618" y="629119"/>
            <a:ext cx="12593325" cy="2396375"/>
            <a:chOff x="0" y="0"/>
            <a:chExt cx="16791099" cy="3195166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95250"/>
              <a:ext cx="16791099" cy="17272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899"/>
                </a:lnSpc>
              </a:pPr>
              <a:r>
                <a:rPr lang="en-US" sz="8999" spc="-89">
                  <a:solidFill>
                    <a:srgbClr val="E4E4E4"/>
                  </a:solidFill>
                  <a:latin typeface="Tex Gyre Termes"/>
                </a:rPr>
                <a:t>Descrição dos Casos de uso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417960"/>
              <a:ext cx="16791099" cy="7772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00"/>
                </a:lnSpc>
                <a:spcBef>
                  <a:spcPct val="0"/>
                </a:spcBef>
              </a:pPr>
              <a:r>
                <a:rPr lang="en-US" sz="3500">
                  <a:solidFill>
                    <a:srgbClr val="E4E4E4"/>
                  </a:solidFill>
                  <a:latin typeface="Tex Gyre Termes"/>
                </a:rPr>
                <a:t>Efetuar Login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949261" y="3564568"/>
            <a:ext cx="16310039" cy="5433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Atores: Funcionários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Objetivo: Permitir que os usuários acessem o sistema para ter as funcionalidades disponíveis.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Pré-condição: O usuário ter credenciais válidas para acesso.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Pós condição</a:t>
            </a:r>
            <a:r>
              <a:rPr lang="en-US" sz="2199">
                <a:solidFill>
                  <a:srgbClr val="E4E4E4"/>
                </a:solidFill>
                <a:latin typeface="Tex Gyre Termes Bold"/>
              </a:rPr>
              <a:t>: O usuário terá acesso ao sistema.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Fluxo Principal: 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1 - O usuário irá acessar a tela de login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2 - Aparece os campos para preenchimento dos dados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3 - O usuário insere credenciais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4 - O sistema confere se as credenciais são válidas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5 - Caso as credenciais forem válidas, o sistema concede acesso e o usuário será encaminhado para a tela inicial do sistema.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6 - Caso de uso encerrado</a:t>
            </a:r>
          </a:p>
          <a:p>
            <a:pPr algn="just">
              <a:lnSpc>
                <a:spcPts val="2639"/>
              </a:lnSpc>
            </a:pP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Fluxo Alternativo (caso credenciais inválidas) : 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O sistema irá mostrar uma mensagem de erro e o usuário terá que realizar o item 2 novamente.</a:t>
            </a:r>
          </a:p>
          <a:p>
            <a:pPr algn="just">
              <a:lnSpc>
                <a:spcPts val="2639"/>
              </a:lnSpc>
            </a:pPr>
          </a:p>
          <a:p>
            <a:pPr algn="just">
              <a:lnSpc>
                <a:spcPts val="263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6599449" y="8547100"/>
            <a:ext cx="659851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00"/>
              </a:lnSpc>
            </a:pPr>
            <a:r>
              <a:rPr lang="en-US" sz="5000" spc="-50">
                <a:solidFill>
                  <a:srgbClr val="E4E4E4"/>
                </a:solidFill>
                <a:latin typeface="Tex Gyre Termes"/>
              </a:rPr>
              <a:t>17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solidFill>
          <a:srgbClr val="75928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807618" y="629119"/>
            <a:ext cx="12593325" cy="2396375"/>
            <a:chOff x="0" y="0"/>
            <a:chExt cx="16791099" cy="3195166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95250"/>
              <a:ext cx="16791099" cy="17272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899"/>
                </a:lnSpc>
              </a:pPr>
              <a:r>
                <a:rPr lang="en-US" sz="8999" spc="-89">
                  <a:solidFill>
                    <a:srgbClr val="E4E4E4"/>
                  </a:solidFill>
                  <a:latin typeface="Tex Gyre Termes"/>
                </a:rPr>
                <a:t>Descrição dos Casos de uso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417960"/>
              <a:ext cx="16791099" cy="7772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00"/>
                </a:lnSpc>
                <a:spcBef>
                  <a:spcPct val="0"/>
                </a:spcBef>
              </a:pPr>
              <a:r>
                <a:rPr lang="en-US" sz="3500">
                  <a:solidFill>
                    <a:srgbClr val="E4E4E4"/>
                  </a:solidFill>
                  <a:latin typeface="Tex Gyre Termes"/>
                </a:rPr>
                <a:t>Cadastrar Funcionário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949261" y="3564568"/>
            <a:ext cx="16310039" cy="7130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Atores: Gerente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Objetivo: Permitir que o usuário cadastre um Funcionário.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Pré-condição: O funcionário não estar cadastrado.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Pós-condição: O funcionário será cadastrado.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Fluxo Principal: 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1 - O usuário está na tela inicial de gerente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2 - O usuário irá solicitar ao sistema o cadastro de um funcionário 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3 - O sistema irá mostrar um formulário para preenchimento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4 - Usuário preenche os campos dos dados do funcionário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5 - O sistema confere se os dados são válidos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6 - Caso os dados forem válidos, o sistema cadastra o funcionário e mostra uma mensagem de sucesso (“funcionário cadastrado”) e o usuário será encaminhado para a tela inicial do sistema de gerente.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7 - Caso de uso encerrado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Fluxo Alternativo 1 (caso dados inválidos) : 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O sistema irá mostrar uma mensagem de erro  e o usuário terá que realizar o item 4 novamente.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Fluxo Alternativo 2 (caso funcionário já esteja cadastrado) : 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O sistema irá mostrar uma mensagem de erro  e o usuário será encaminhado para a tela de gerente repetindo o passo 1.</a:t>
            </a:r>
          </a:p>
          <a:p>
            <a:pPr algn="just">
              <a:lnSpc>
                <a:spcPts val="2639"/>
              </a:lnSpc>
            </a:pPr>
          </a:p>
          <a:p>
            <a:pPr algn="just">
              <a:lnSpc>
                <a:spcPts val="2639"/>
              </a:lnSpc>
            </a:pPr>
          </a:p>
          <a:p>
            <a:pPr algn="just">
              <a:lnSpc>
                <a:spcPts val="2639"/>
              </a:lnSpc>
            </a:pPr>
          </a:p>
          <a:p>
            <a:pPr algn="just">
              <a:lnSpc>
                <a:spcPts val="263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7259300" y="9100443"/>
            <a:ext cx="659851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00"/>
              </a:lnSpc>
            </a:pPr>
            <a:r>
              <a:rPr lang="en-US" sz="5000" spc="-50">
                <a:solidFill>
                  <a:srgbClr val="E4E4E4"/>
                </a:solidFill>
                <a:latin typeface="Tex Gyre Termes"/>
              </a:rPr>
              <a:t>18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bg>
      <p:bgPr>
        <a:solidFill>
          <a:srgbClr val="75928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807618" y="577598"/>
            <a:ext cx="12593325" cy="2396375"/>
            <a:chOff x="0" y="0"/>
            <a:chExt cx="16791099" cy="3195166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95250"/>
              <a:ext cx="16791099" cy="17272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899"/>
                </a:lnSpc>
              </a:pPr>
              <a:r>
                <a:rPr lang="en-US" sz="8999" spc="-89">
                  <a:solidFill>
                    <a:srgbClr val="E4E4E4"/>
                  </a:solidFill>
                  <a:latin typeface="Tex Gyre Termes"/>
                </a:rPr>
                <a:t>Descrição dos Casos de uso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417960"/>
              <a:ext cx="16791099" cy="7772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00"/>
                </a:lnSpc>
                <a:spcBef>
                  <a:spcPct val="0"/>
                </a:spcBef>
              </a:pPr>
              <a:r>
                <a:rPr lang="en-US" sz="3500">
                  <a:solidFill>
                    <a:srgbClr val="E4E4E4"/>
                  </a:solidFill>
                  <a:latin typeface="Tex Gyre Termes"/>
                </a:rPr>
                <a:t>Consultar Funcionário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949261" y="3183568"/>
            <a:ext cx="16310039" cy="6115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Atores: Gerente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Objetivo: Permitir que o usuário consulte os funcionários.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Pré-condição: Os funcionários estarem cadastrados no sistema.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Pós-condição: Será mostrado os dados de um funcionário.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Fluxo Principal: 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1 - O usuário está na tela inicial de gerente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2 - O usuário irá solicitar ao sistema uma lista dos funcionários 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3 - Caso já tenham funcionários cadastrados (sem contar o gerente), o sistema irá mostrar uma lista dos funcionários cadastrados no sistema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4 - Usuário visualiza a lista dos funcionários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5 - Usuário seleciona de qual funcionário quer visualizar os dados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6 - Sistema mostra os dados completos do funcionário 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7 - Caso de uso encerrado</a:t>
            </a:r>
          </a:p>
          <a:p>
            <a:pPr algn="just">
              <a:lnSpc>
                <a:spcPts val="2639"/>
              </a:lnSpc>
            </a:pP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Fluxo Alternativo (caso não tenham funcionários cadastrados no sistema) : 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O sistema irá mostrar uma mensagem de erro  e o usuário será encaminhado para a tela de gerente repetindo o passo 1.</a:t>
            </a:r>
          </a:p>
          <a:p>
            <a:pPr algn="just">
              <a:lnSpc>
                <a:spcPts val="2639"/>
              </a:lnSpc>
            </a:pPr>
          </a:p>
          <a:p>
            <a:pPr algn="just">
              <a:lnSpc>
                <a:spcPts val="263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6929374" y="8773468"/>
            <a:ext cx="659851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00"/>
              </a:lnSpc>
            </a:pPr>
            <a:r>
              <a:rPr lang="en-US" sz="5000" spc="-50">
                <a:solidFill>
                  <a:srgbClr val="E4E4E4"/>
                </a:solidFill>
                <a:latin typeface="Tex Gyre Termes"/>
              </a:rPr>
              <a:t>19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75928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25657" y="3760988"/>
            <a:ext cx="11879502" cy="501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50"/>
              </a:lnSpc>
            </a:pPr>
            <a:r>
              <a:rPr lang="en-US" sz="3500" spc="-35">
                <a:solidFill>
                  <a:srgbClr val="E4E4E4"/>
                </a:solidFill>
                <a:latin typeface="Tex Gyre Termes"/>
              </a:rPr>
              <a:t>Alvo: pequenas e médias clínicas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25657" y="5277861"/>
            <a:ext cx="12583630" cy="293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50"/>
              </a:lnSpc>
            </a:pPr>
            <a:r>
              <a:rPr lang="en-US" sz="3500" spc="-35">
                <a:solidFill>
                  <a:srgbClr val="E4E4E4"/>
                </a:solidFill>
                <a:latin typeface="Tex Gyre Termes"/>
              </a:rPr>
              <a:t>Necessidade: Nos últimos anos com as pessoas se preocupando cada vez mais com a saúde, houve um aumento na abertura de clínicas em relação aos anos anteriores e para melhorar o desempenho dessas clinicas é importante que ela tenha um bom gerenciamento, e um sistema pode facilitar bastante essa tarefa</a:t>
            </a:r>
          </a:p>
          <a:p>
            <a:pPr algn="just">
              <a:lnSpc>
                <a:spcPts val="385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114425"/>
            <a:ext cx="11292763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00"/>
              </a:lnSpc>
            </a:pPr>
            <a:r>
              <a:rPr lang="en-US" sz="9000" spc="-89">
                <a:solidFill>
                  <a:srgbClr val="E4E4E4"/>
                </a:solidFill>
                <a:latin typeface="Tex Gyre Termes"/>
              </a:rPr>
              <a:t>Introdução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599449" y="8547100"/>
            <a:ext cx="659851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00"/>
              </a:lnSpc>
            </a:pPr>
            <a:r>
              <a:rPr lang="en-US" sz="5000" spc="-50">
                <a:solidFill>
                  <a:srgbClr val="E4E4E4"/>
                </a:solidFill>
                <a:latin typeface="Tex Gyre Termes"/>
              </a:rPr>
              <a:t>02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35330" y="9286875"/>
            <a:ext cx="15864118" cy="501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50"/>
              </a:lnSpc>
            </a:pPr>
            <a:r>
              <a:rPr lang="en-US" sz="3500" spc="-35">
                <a:solidFill>
                  <a:srgbClr val="E4E4E4"/>
                </a:solidFill>
                <a:latin typeface="Tex Gyre Termes"/>
              </a:rPr>
              <a:t>Fonte:sebraepr.com.br/comunidade/artigo/sebrae-em-dados-clinicas-medicas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bg>
      <p:bgPr>
        <a:solidFill>
          <a:srgbClr val="75928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807618" y="577598"/>
            <a:ext cx="12593325" cy="2396375"/>
            <a:chOff x="0" y="0"/>
            <a:chExt cx="16791099" cy="3195166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95250"/>
              <a:ext cx="16791099" cy="17272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899"/>
                </a:lnSpc>
              </a:pPr>
              <a:r>
                <a:rPr lang="en-US" sz="8999" spc="-89">
                  <a:solidFill>
                    <a:srgbClr val="E4E4E4"/>
                  </a:solidFill>
                  <a:latin typeface="Tex Gyre Termes"/>
                </a:rPr>
                <a:t>Descrição dos Casos de uso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417960"/>
              <a:ext cx="16791099" cy="7772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00"/>
                </a:lnSpc>
                <a:spcBef>
                  <a:spcPct val="0"/>
                </a:spcBef>
              </a:pPr>
              <a:r>
                <a:rPr lang="en-US" sz="3500">
                  <a:solidFill>
                    <a:srgbClr val="E4E4E4"/>
                  </a:solidFill>
                  <a:latin typeface="Tex Gyre Termes"/>
                </a:rPr>
                <a:t>Editar Funcionário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949261" y="3278818"/>
            <a:ext cx="16310039" cy="645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Atores: Gerente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Objetivo: Permitir que o usuário altere os dados de um funcionário.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Pré-condição: O funcionário precisa estar cadastrado no sistema.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Pós-condição: Os dados do funcionário serão alterados.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Fluxo Principal: 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1 - O usuário está visualizando a lista de funcionários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2 - O usuário irá selecionar um funcionário da lista 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3 - O usuário irá solicitar ao sistema a alteração dos dados do funcionário 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4 - O sistema irá mostrar um formulário para alteração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5 - Usuário altera os campos dos dados do funcionário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6 - O sistema confere se os dados são válidos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7 - Caso os dados forem válidos, o sistema altera os dados do funcionário e mostra uma mensagem de sucesso (“dados alterados”) e o usuário será encaminhado para a tela inicial do sistema de gerente.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8 - Caso de uso encerrado</a:t>
            </a:r>
          </a:p>
          <a:p>
            <a:pPr algn="just">
              <a:lnSpc>
                <a:spcPts val="2639"/>
              </a:lnSpc>
            </a:pP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Fluxo Alternativo (caso forem dados forem inválidos) : 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O sistema irá mostrar uma mensagem de erro  e o usuário terá que repetir o passo 5.</a:t>
            </a:r>
          </a:p>
          <a:p>
            <a:pPr algn="just">
              <a:lnSpc>
                <a:spcPts val="2639"/>
              </a:lnSpc>
            </a:pPr>
          </a:p>
          <a:p>
            <a:pPr algn="just">
              <a:lnSpc>
                <a:spcPts val="263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6599449" y="8547100"/>
            <a:ext cx="659851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00"/>
              </a:lnSpc>
            </a:pPr>
            <a:r>
              <a:rPr lang="en-US" sz="5000" spc="-50">
                <a:solidFill>
                  <a:srgbClr val="E4E4E4"/>
                </a:solidFill>
                <a:latin typeface="Tex Gyre Termes"/>
              </a:rPr>
              <a:t>20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bg>
      <p:bgPr>
        <a:solidFill>
          <a:srgbClr val="75928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807618" y="577598"/>
            <a:ext cx="12593325" cy="2396375"/>
            <a:chOff x="0" y="0"/>
            <a:chExt cx="16791099" cy="3195166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95250"/>
              <a:ext cx="16791099" cy="17272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899"/>
                </a:lnSpc>
              </a:pPr>
              <a:r>
                <a:rPr lang="en-US" sz="8999" spc="-89">
                  <a:solidFill>
                    <a:srgbClr val="E4E4E4"/>
                  </a:solidFill>
                  <a:latin typeface="Tex Gyre Termes"/>
                </a:rPr>
                <a:t>Descrição dos Casos de uso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417960"/>
              <a:ext cx="16791099" cy="7772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00"/>
                </a:lnSpc>
                <a:spcBef>
                  <a:spcPct val="0"/>
                </a:spcBef>
              </a:pPr>
              <a:r>
                <a:rPr lang="en-US" sz="3500">
                  <a:solidFill>
                    <a:srgbClr val="E4E4E4"/>
                  </a:solidFill>
                  <a:latin typeface="Tex Gyre Termes"/>
                </a:rPr>
                <a:t>Excluir  Funcionário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949261" y="3278818"/>
            <a:ext cx="16310039" cy="6107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Atores: Gerente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Objetivo: Permitir que o usuário exclua um funcionário.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Pré-condição: O funcionário precisa estar cadastrado no sistema.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Pós-condição: O funcionário será excluído do sistema.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Fluxo Principal: 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1 - O usuário está visualizando a lista de funcionários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2 - O usuário irá selecionar um funcionário da lista 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3 - O usuário irá solicitar ao sistema a exclusão do funcionário 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4 - O sistema irá mostrar uma tela para escolha, sim ou nao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5 - Caso o usuário selecione a opção “sim, excluir funcionário”, o sistema irá excluir o funcionário e mostrará uma mensagem de sucesso (“funcionário excluído”) e o usuário será encaminhado para a tela inicial do sistema de gerente.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6 - Caso de uso encerrado</a:t>
            </a:r>
          </a:p>
          <a:p>
            <a:pPr algn="just">
              <a:lnSpc>
                <a:spcPts val="2639"/>
              </a:lnSpc>
            </a:pP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Fluxo Alternativo (caso usuário não queira mais excluir o funcionário) : 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O sistema irá encaminhar o usuário para a tela inicial do sistema de gerente</a:t>
            </a:r>
          </a:p>
          <a:p>
            <a:pPr algn="just">
              <a:lnSpc>
                <a:spcPts val="2639"/>
              </a:lnSpc>
            </a:pPr>
          </a:p>
          <a:p>
            <a:pPr algn="just">
              <a:lnSpc>
                <a:spcPts val="2639"/>
              </a:lnSpc>
            </a:pPr>
          </a:p>
          <a:p>
            <a:pPr algn="just">
              <a:lnSpc>
                <a:spcPts val="263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6599449" y="8547100"/>
            <a:ext cx="659851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00"/>
              </a:lnSpc>
            </a:pPr>
            <a:r>
              <a:rPr lang="en-US" sz="5000" spc="-50">
                <a:solidFill>
                  <a:srgbClr val="E4E4E4"/>
                </a:solidFill>
                <a:latin typeface="Tex Gyre Termes"/>
              </a:rPr>
              <a:t>21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bg>
      <p:bgPr>
        <a:solidFill>
          <a:srgbClr val="75928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07618" y="672848"/>
            <a:ext cx="12593325" cy="1271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99"/>
              </a:lnSpc>
            </a:pPr>
            <a:r>
              <a:rPr lang="en-US" sz="8999" spc="-89">
                <a:solidFill>
                  <a:srgbClr val="E4E4E4"/>
                </a:solidFill>
                <a:latin typeface="Tex Gyre Termes"/>
              </a:rPr>
              <a:t>Descrição dos Casos de uso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807618" y="2048167"/>
            <a:ext cx="12593325" cy="1207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E4E4E4"/>
                </a:solidFill>
                <a:latin typeface="Tex Gyre Termes"/>
              </a:rPr>
              <a:t>Cadastro de Paciente</a:t>
            </a:r>
          </a:p>
          <a:p>
            <a:pPr algn="ctr">
              <a:lnSpc>
                <a:spcPts val="4900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949261" y="2798445"/>
            <a:ext cx="16310039" cy="6463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Atores: Recepcionista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Objetivo: Permitir que o usuário cadastre um Paciente.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Pré-condição: O Paciente não estar cadastrado.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Pós-condição: O Paciente será cadastrado.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Fluxo Principal: 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1 - O usuário está na tela inicial de recepcionista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2 - O usuário irá solicitar ao sistema o cadastro de um paciente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3 - O sistema irá mostrar um formulário para preenchimento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4 - Usuário preenche os campos dos dados do paciente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5 - O sistema confere se os dados são válidos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6 - Caso os dados forem válidos, o sistema cadastra o paciente e mostra uma mensagem de sucesso (“paciente cadastrado”) e o usuário será encaminhado para a tela inicial do sistema de recepcionista.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7 - Caso de uso encerrado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Fluxo Alternativo 1 (caso dados inválidos) : 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O sistema irá mostrar uma mensagem de erro e o usuário terá que realizar o item 4 novamente.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Fluxo Alternativo 2 (caso paciente já esteja cadastrado) : 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O sistema irá mostrar uma mensagem de erro  e o usuário será encaminhado para a tela de recepcionista repetindo o passo 1.</a:t>
            </a:r>
          </a:p>
          <a:p>
            <a:pPr algn="just">
              <a:lnSpc>
                <a:spcPts val="2639"/>
              </a:lnSpc>
            </a:pPr>
          </a:p>
          <a:p>
            <a:pPr algn="just">
              <a:lnSpc>
                <a:spcPts val="263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6599449" y="8926512"/>
            <a:ext cx="659851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00"/>
              </a:lnSpc>
            </a:pPr>
            <a:r>
              <a:rPr lang="en-US" sz="5000" spc="-50">
                <a:solidFill>
                  <a:srgbClr val="E4E4E4"/>
                </a:solidFill>
                <a:latin typeface="Tex Gyre Termes"/>
              </a:rPr>
              <a:t>22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bg>
      <p:bgPr>
        <a:solidFill>
          <a:srgbClr val="75928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07618" y="672848"/>
            <a:ext cx="12593325" cy="1271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99"/>
              </a:lnSpc>
            </a:pPr>
            <a:r>
              <a:rPr lang="en-US" sz="8999" spc="-89">
                <a:solidFill>
                  <a:srgbClr val="E4E4E4"/>
                </a:solidFill>
                <a:latin typeface="Tex Gyre Termes"/>
              </a:rPr>
              <a:t>Descrição dos Casos de uso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807618" y="2048167"/>
            <a:ext cx="12593325" cy="1207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E4E4E4"/>
                </a:solidFill>
                <a:latin typeface="Tex Gyre Termes"/>
              </a:rPr>
              <a:t>Consultar Paciente</a:t>
            </a:r>
          </a:p>
          <a:p>
            <a:pPr algn="ctr">
              <a:lnSpc>
                <a:spcPts val="4900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949261" y="2798445"/>
            <a:ext cx="16310039" cy="5774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Atores: Recepcionista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Objetivo: Permitir que o usuário consulte os pacientes.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Pré-condição: Os pacientes estarem cadastrados no sistema.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Pós-condição: Será mostrado os dados de um paciente.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Fluxo Principal: 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1 - O usuário está na tela inicial de recepcionista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2 - O usuário irá solicitar ao sistema uma lista dos pacientes 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3 - Caso já tenham pacientes cadastrados , o sistema irá mostrar uma lista dos pacientes cadastrados no sistema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4 - Usuário visualiza a lista dos pacientes 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5 - Usuário seleciona de qual paciente quer visualizar os dados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6 - Sistema mostra os dados completos do paciente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7 - Caso de uso encerrado</a:t>
            </a:r>
          </a:p>
          <a:p>
            <a:pPr algn="just">
              <a:lnSpc>
                <a:spcPts val="2639"/>
              </a:lnSpc>
            </a:pP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Fluxo Alternativo (caso não tenham pacientes cadastrados no sistema) : 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O sistema irá mostrar uma mensagem de erro e o usuário será encaminhado para a tela de recepcionista repetindo o passo 1.</a:t>
            </a:r>
          </a:p>
          <a:p>
            <a:pPr algn="just">
              <a:lnSpc>
                <a:spcPts val="2639"/>
              </a:lnSpc>
            </a:pPr>
          </a:p>
          <a:p>
            <a:pPr algn="just">
              <a:lnSpc>
                <a:spcPts val="263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6599449" y="8926512"/>
            <a:ext cx="659851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00"/>
              </a:lnSpc>
            </a:pPr>
            <a:r>
              <a:rPr lang="en-US" sz="5000" spc="-50">
                <a:solidFill>
                  <a:srgbClr val="E4E4E4"/>
                </a:solidFill>
                <a:latin typeface="Tex Gyre Termes"/>
              </a:rPr>
              <a:t>23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bg>
      <p:bgPr>
        <a:solidFill>
          <a:srgbClr val="75928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07618" y="672848"/>
            <a:ext cx="12593325" cy="1271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99"/>
              </a:lnSpc>
            </a:pPr>
            <a:r>
              <a:rPr lang="en-US" sz="8999" spc="-89">
                <a:solidFill>
                  <a:srgbClr val="E4E4E4"/>
                </a:solidFill>
                <a:latin typeface="Tex Gyre Termes"/>
              </a:rPr>
              <a:t>Descrição dos Casos de uso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807618" y="2048167"/>
            <a:ext cx="12593325" cy="1207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E4E4E4"/>
                </a:solidFill>
                <a:latin typeface="Tex Gyre Termes"/>
              </a:rPr>
              <a:t>Editar Paciente</a:t>
            </a:r>
          </a:p>
          <a:p>
            <a:pPr algn="ctr">
              <a:lnSpc>
                <a:spcPts val="4900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949261" y="2798445"/>
            <a:ext cx="16310039" cy="645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Atores: Recepcionista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Objetivo: Permitir que o usuário altere os dados de um paciente.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Pré-condição: O paciente precisa estar cadastrado no sistema.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Pós-condição: Os dados do paciente serão alterados.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Fluxo Principal: 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1 - O usuário está visualizando a lista de pacientes 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2 - O usuário irá selecionar um paciente da lista 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3 - O usuário irá solicitar ao sistema a alteração dos dados do paciente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4 - O sistema irá mostrar um formulário para alteração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5 - Usuário altera os campos dos dados do paciente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6 - O sistema confere se os dados são válidos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7 - Caso os dados forem válidos, o sistema altera os dados do paciente e mostra uma mensagem de sucesso (“dados alterados”) e o usuário será encaminhado para a tela inicial do sistema de recepcionista.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8 - Caso de uso encerrado</a:t>
            </a:r>
          </a:p>
          <a:p>
            <a:pPr algn="just">
              <a:lnSpc>
                <a:spcPts val="2639"/>
              </a:lnSpc>
            </a:pP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Fluxo Alternativo (caso forem dados forem inválidos) : 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O sistema irá mostrar uma mensagem de erro  e o usuário terá que repetir o passo 5.</a:t>
            </a:r>
          </a:p>
          <a:p>
            <a:pPr algn="just">
              <a:lnSpc>
                <a:spcPts val="2639"/>
              </a:lnSpc>
            </a:pPr>
          </a:p>
          <a:p>
            <a:pPr algn="just">
              <a:lnSpc>
                <a:spcPts val="263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6599449" y="8926512"/>
            <a:ext cx="659851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00"/>
              </a:lnSpc>
            </a:pPr>
            <a:r>
              <a:rPr lang="en-US" sz="5000" spc="-50">
                <a:solidFill>
                  <a:srgbClr val="E4E4E4"/>
                </a:solidFill>
                <a:latin typeface="Tex Gyre Termes"/>
              </a:rPr>
              <a:t>24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bg>
      <p:bgPr>
        <a:solidFill>
          <a:srgbClr val="75928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07618" y="672848"/>
            <a:ext cx="12593325" cy="1271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99"/>
              </a:lnSpc>
            </a:pPr>
            <a:r>
              <a:rPr lang="en-US" sz="8999" spc="-89">
                <a:solidFill>
                  <a:srgbClr val="E4E4E4"/>
                </a:solidFill>
                <a:latin typeface="Tex Gyre Termes"/>
              </a:rPr>
              <a:t>Descrição dos Casos de uso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807618" y="2048167"/>
            <a:ext cx="12593325" cy="1207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E4E4E4"/>
                </a:solidFill>
                <a:latin typeface="Tex Gyre Termes"/>
              </a:rPr>
              <a:t>Excluir Paciente</a:t>
            </a:r>
          </a:p>
          <a:p>
            <a:pPr algn="ctr">
              <a:lnSpc>
                <a:spcPts val="4900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949261" y="2798445"/>
            <a:ext cx="16310039" cy="6440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Atores: Recepcionista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Objetivo: Permitir que o usuário exclua um paciente.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Pré-condição: O paciente precisa estar cadastrado no sistema.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Pós-condição: O paciente será excluído do sistema.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Fluxo Principal: 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1 - O usuário está visualizando a lista de pacientes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2 - O usuário irá selecionar um paciente da lista 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3 - O usuário irá solicitar ao sistema a exclusão do paciente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4 - O sistema irá mostrar uma tela para escolha, sim ou nao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5 - Caso o usuário selecione a opção “sim, excluir paciente”, o sistema irá excluir o paciente e mostrará uma mensagem de sucesso (“paciente excluído”) e o usuário será encaminhado para a tela inicial do sistema de recepcionista.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6 - Caso de uso encerrado</a:t>
            </a:r>
          </a:p>
          <a:p>
            <a:pPr algn="just">
              <a:lnSpc>
                <a:spcPts val="2639"/>
              </a:lnSpc>
            </a:pPr>
          </a:p>
          <a:p>
            <a:pPr algn="just">
              <a:lnSpc>
                <a:spcPts val="2639"/>
              </a:lnSpc>
            </a:pP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Fluxo Alternativo (caso usuário não queira mais excluir o paciente) : 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O sistema irá encaminhar o usuário para a tela inicial do sistema de recepcionista</a:t>
            </a:r>
          </a:p>
          <a:p>
            <a:pPr algn="just">
              <a:lnSpc>
                <a:spcPts val="2639"/>
              </a:lnSpc>
            </a:pPr>
          </a:p>
          <a:p>
            <a:pPr algn="just">
              <a:lnSpc>
                <a:spcPts val="2639"/>
              </a:lnSpc>
            </a:pPr>
          </a:p>
          <a:p>
            <a:pPr algn="just">
              <a:lnSpc>
                <a:spcPts val="263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6599449" y="8926512"/>
            <a:ext cx="659851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00"/>
              </a:lnSpc>
            </a:pPr>
            <a:r>
              <a:rPr lang="en-US" sz="5000" spc="-50">
                <a:solidFill>
                  <a:srgbClr val="E4E4E4"/>
                </a:solidFill>
                <a:latin typeface="Tex Gyre Termes"/>
              </a:rPr>
              <a:t>25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bg>
      <p:bgPr>
        <a:solidFill>
          <a:srgbClr val="75928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807618" y="577598"/>
            <a:ext cx="12593325" cy="2396375"/>
            <a:chOff x="0" y="0"/>
            <a:chExt cx="16791099" cy="3195166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95250"/>
              <a:ext cx="16791099" cy="17272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899"/>
                </a:lnSpc>
              </a:pPr>
              <a:r>
                <a:rPr lang="en-US" sz="8999" spc="-89">
                  <a:solidFill>
                    <a:srgbClr val="E4E4E4"/>
                  </a:solidFill>
                  <a:latin typeface="Tex Gyre Termes"/>
                </a:rPr>
                <a:t>Descrição dos Casos de uso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417960"/>
              <a:ext cx="16791099" cy="7772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00"/>
                </a:lnSpc>
                <a:spcBef>
                  <a:spcPct val="0"/>
                </a:spcBef>
              </a:pPr>
              <a:r>
                <a:rPr lang="en-US" sz="3500">
                  <a:solidFill>
                    <a:srgbClr val="E4E4E4"/>
                  </a:solidFill>
                  <a:latin typeface="Tex Gyre Termes"/>
                </a:rPr>
                <a:t>Cadastro de Atendimento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949261" y="2859672"/>
            <a:ext cx="16310039" cy="8145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Atores: Recepcionista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Objetivo: Permitir que o usuário cadastre um novo atendimento para um paciente.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Pré-condição: O paciente precisa estar cadastrado no sistema e não ter um atendimento igual cadastrado para o mesmo paciente.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Pós-condição: Um atendimento será criado para o paciente.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Fluxo Principal: 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1 - O usuário está visualizando a lista de pacientes 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2 - O usuário irá selecionar um paciente da lista para cadastrar um atendimento 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3 - O usuário irá solicitar ao sistema o cadastro de atendimento para o paciente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4 - O sistema irá mostrar um formulário cadastro de atendimento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5 - Usuário preenche os campos dos dados do atendimento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6 - O sistema confere se os dados são válidos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7 - Caso os dados forem válidos, o sistema cria um atendimento para o paciente e mostra uma mensagem de sucesso (“atendimento cadastrado”) e o usuário será encaminhado para a tela inicial do sistema de recepcionista.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8 - Caso de uso encerrado</a:t>
            </a:r>
          </a:p>
          <a:p>
            <a:pPr algn="just">
              <a:lnSpc>
                <a:spcPts val="2639"/>
              </a:lnSpc>
            </a:pP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Fluxo Alternativo 1 (caso forem dados forem inválidos) : 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O sistema irá mostrar uma mensagem de erro (“dados preenchidos de forma incorreta”) e o usuário terá que repetir o passo 4.</a:t>
            </a:r>
          </a:p>
          <a:p>
            <a:pPr algn="just">
              <a:lnSpc>
                <a:spcPts val="2639"/>
              </a:lnSpc>
            </a:pP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Fluxo Alternativo 2 (caso atendimento já esteja cadastrado) : 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O sistema irá mostrar uma mensagem de erro (“atendimento já está cadastrado para esse paciente no sistema” ) e o usuário será encaminhado para a tela de recepcionista.</a:t>
            </a:r>
          </a:p>
          <a:p>
            <a:pPr algn="just">
              <a:lnSpc>
                <a:spcPts val="2639"/>
              </a:lnSpc>
            </a:pPr>
          </a:p>
          <a:p>
            <a:pPr algn="just">
              <a:lnSpc>
                <a:spcPts val="2639"/>
              </a:lnSpc>
            </a:pPr>
          </a:p>
          <a:p>
            <a:pPr algn="just">
              <a:lnSpc>
                <a:spcPts val="263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6599449" y="8547100"/>
            <a:ext cx="659851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00"/>
              </a:lnSpc>
            </a:pPr>
            <a:r>
              <a:rPr lang="en-US" sz="5000" spc="-50">
                <a:solidFill>
                  <a:srgbClr val="E4E4E4"/>
                </a:solidFill>
                <a:latin typeface="Tex Gyre Termes"/>
              </a:rPr>
              <a:t>26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bg>
      <p:bgPr>
        <a:solidFill>
          <a:srgbClr val="75928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807618" y="577598"/>
            <a:ext cx="12593325" cy="2396375"/>
            <a:chOff x="0" y="0"/>
            <a:chExt cx="16791099" cy="3195166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95250"/>
              <a:ext cx="16791099" cy="17272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899"/>
                </a:lnSpc>
              </a:pPr>
              <a:r>
                <a:rPr lang="en-US" sz="8999" spc="-89">
                  <a:solidFill>
                    <a:srgbClr val="E4E4E4"/>
                  </a:solidFill>
                  <a:latin typeface="Tex Gyre Termes"/>
                </a:rPr>
                <a:t>Descrição dos Casos de uso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417960"/>
              <a:ext cx="16791099" cy="7772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00"/>
                </a:lnSpc>
                <a:spcBef>
                  <a:spcPct val="0"/>
                </a:spcBef>
              </a:pPr>
              <a:r>
                <a:rPr lang="en-US" sz="3500">
                  <a:solidFill>
                    <a:srgbClr val="E4E4E4"/>
                  </a:solidFill>
                  <a:latin typeface="Tex Gyre Termes"/>
                </a:rPr>
                <a:t>Consultar Atendimento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949261" y="2859672"/>
            <a:ext cx="16310039" cy="7115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Atores: Recepcionista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Objetivo: Permitir que o usuário consulte os atendimentos.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Pré-condição: Os atendimentos estarem cadastrados no sistema.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Pós-condição: Será mostrado os dados de um atendimento.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Fluxo Principal: 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1 - O usuário está na tela inicial de recepcionista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2 - O usuário irá solicitar ao sistema uma lista dos atendimentos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3 - Caso já tenham atendimentos cadastrados , o sistema irá mostrar uma lista dos atendimentos cadastrados no sistema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4 - Usuário visualiza a lista dos atendimentos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5 - Usuário seleciona de qual atendimento quer visualizar os dados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6 - Sistema mostra os dados completos do atendimento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7 - Caso de uso encerrado</a:t>
            </a:r>
          </a:p>
          <a:p>
            <a:pPr algn="just">
              <a:lnSpc>
                <a:spcPts val="2639"/>
              </a:lnSpc>
            </a:pPr>
          </a:p>
          <a:p>
            <a:pPr algn="just">
              <a:lnSpc>
                <a:spcPts val="2639"/>
              </a:lnSpc>
            </a:pP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Fluxo Alternativo (caso não tenham atendimentos cadastrados no sistema) : 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O sistema irá mostrar uma mensagem de erro (“não há atendimentos cadastrados no sistema”) e o usuário será encaminhado para a tela de recepcionista repetindo o passo 1.</a:t>
            </a:r>
          </a:p>
          <a:p>
            <a:pPr algn="just">
              <a:lnSpc>
                <a:spcPts val="2639"/>
              </a:lnSpc>
            </a:pPr>
          </a:p>
          <a:p>
            <a:pPr algn="just">
              <a:lnSpc>
                <a:spcPts val="2639"/>
              </a:lnSpc>
            </a:pPr>
          </a:p>
          <a:p>
            <a:pPr algn="just">
              <a:lnSpc>
                <a:spcPts val="2639"/>
              </a:lnSpc>
            </a:pPr>
          </a:p>
          <a:p>
            <a:pPr algn="just">
              <a:lnSpc>
                <a:spcPts val="263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6599449" y="8547100"/>
            <a:ext cx="659851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00"/>
              </a:lnSpc>
            </a:pPr>
            <a:r>
              <a:rPr lang="en-US" sz="5000" spc="-50">
                <a:solidFill>
                  <a:srgbClr val="E4E4E4"/>
                </a:solidFill>
                <a:latin typeface="Tex Gyre Termes"/>
              </a:rPr>
              <a:t>27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bg>
      <p:bgPr>
        <a:solidFill>
          <a:srgbClr val="75928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807618" y="577598"/>
            <a:ext cx="12593325" cy="2396375"/>
            <a:chOff x="0" y="0"/>
            <a:chExt cx="16791099" cy="3195166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95250"/>
              <a:ext cx="16791099" cy="17272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899"/>
                </a:lnSpc>
              </a:pPr>
              <a:r>
                <a:rPr lang="en-US" sz="8999" spc="-89">
                  <a:solidFill>
                    <a:srgbClr val="E4E4E4"/>
                  </a:solidFill>
                  <a:latin typeface="Tex Gyre Termes"/>
                </a:rPr>
                <a:t>Descrição dos Casos de uso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417960"/>
              <a:ext cx="16791099" cy="7772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00"/>
                </a:lnSpc>
                <a:spcBef>
                  <a:spcPct val="0"/>
                </a:spcBef>
              </a:pPr>
              <a:r>
                <a:rPr lang="en-US" sz="3500">
                  <a:solidFill>
                    <a:srgbClr val="E4E4E4"/>
                  </a:solidFill>
                  <a:latin typeface="Tex Gyre Termes"/>
                </a:rPr>
                <a:t>Editar Atendimento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949261" y="2859672"/>
            <a:ext cx="16310039" cy="7122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Atores: Recepcionista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Objetivo: Permitir que o usuário altere os dados de um atendimento.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Pré-condição: O atendimento precisa estar cadastrado no sistema.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Pós-condição: Os dados do atendimento serão alterados.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Fluxo Principal: 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1 - O usuário está visualizando a lista de atendimentos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2 - O usuário irá selecionar um atendimento da lista 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3 - O usuário irá solicitar ao sistema a alteração dos dados do atendimento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4 - O sistema irá mostrar um formulário para alteração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5 - Usuário altera os campos dos dados do atendimento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6 - O sistema confere se os dados são válidos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7 - Caso os dados forem válidos, o sistema altera os dados do atendimento e mostra uma mensagem de sucesso (“dados alterados”) e o usuário será encaminhado para a tela inicial do sistema de recepcionista.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8 - Caso de uso encerrado</a:t>
            </a:r>
          </a:p>
          <a:p>
            <a:pPr algn="just">
              <a:lnSpc>
                <a:spcPts val="2639"/>
              </a:lnSpc>
            </a:pP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Fluxo Alternativo (caso forem dados forem inválidos) : 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O sistema irá mostrar uma mensagem de erro (“dados preenchidos de forma incorreta”) e o usuário terá que repetir o passo 5.</a:t>
            </a:r>
          </a:p>
          <a:p>
            <a:pPr algn="just">
              <a:lnSpc>
                <a:spcPts val="2639"/>
              </a:lnSpc>
            </a:pPr>
          </a:p>
          <a:p>
            <a:pPr algn="just">
              <a:lnSpc>
                <a:spcPts val="2639"/>
              </a:lnSpc>
            </a:pPr>
          </a:p>
          <a:p>
            <a:pPr algn="just">
              <a:lnSpc>
                <a:spcPts val="2639"/>
              </a:lnSpc>
            </a:pPr>
          </a:p>
          <a:p>
            <a:pPr algn="just">
              <a:lnSpc>
                <a:spcPts val="263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6599449" y="8547100"/>
            <a:ext cx="659851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00"/>
              </a:lnSpc>
            </a:pPr>
            <a:r>
              <a:rPr lang="en-US" sz="5000" spc="-50">
                <a:solidFill>
                  <a:srgbClr val="E4E4E4"/>
                </a:solidFill>
                <a:latin typeface="Tex Gyre Termes"/>
              </a:rPr>
              <a:t>28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bg>
      <p:bgPr>
        <a:solidFill>
          <a:srgbClr val="75928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807618" y="577598"/>
            <a:ext cx="12593325" cy="2396375"/>
            <a:chOff x="0" y="0"/>
            <a:chExt cx="16791099" cy="3195166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95250"/>
              <a:ext cx="16791099" cy="17272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899"/>
                </a:lnSpc>
              </a:pPr>
              <a:r>
                <a:rPr lang="en-US" sz="8999" spc="-89">
                  <a:solidFill>
                    <a:srgbClr val="E4E4E4"/>
                  </a:solidFill>
                  <a:latin typeface="Tex Gyre Termes"/>
                </a:rPr>
                <a:t>Descrição dos Casos de uso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417960"/>
              <a:ext cx="16791099" cy="7772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00"/>
                </a:lnSpc>
                <a:spcBef>
                  <a:spcPct val="0"/>
                </a:spcBef>
              </a:pPr>
              <a:r>
                <a:rPr lang="en-US" sz="3500">
                  <a:solidFill>
                    <a:srgbClr val="E4E4E4"/>
                  </a:solidFill>
                  <a:latin typeface="Tex Gyre Termes"/>
                </a:rPr>
                <a:t>Excluir Atendimento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949261" y="2859672"/>
            <a:ext cx="16310039" cy="7440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39"/>
              </a:lnSpc>
            </a:pP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Atores: Recepcionista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Objetivo: Permitir que o usuário exclua um atendimento.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Pré-condição: O atendimento precisa estar cadastrado no sistema.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Pós-condição: O atendimento será excluído do sistema.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Fluxo Principal: 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1 - O usuário está visualizando a lista de atendimentos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2 - O usuário irá selecionar um atendimento da lista 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3 - O usuário irá solicitar ao sistema a exclusão do atendimento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4 - O sistema irá mostrar uma tela para escolha, sim ou nao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5 - Caso o usuário selecione a opção “sim, excluir atendimento”, o sistema irá excluir o atendimento e mostrará uma mensagem de sucesso (“atendimento excluído”) e o usuário será encaminhado para a tela inicial do sistema de recepcionista.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6 - Caso de uso encerrado</a:t>
            </a:r>
          </a:p>
          <a:p>
            <a:pPr algn="just">
              <a:lnSpc>
                <a:spcPts val="2639"/>
              </a:lnSpc>
            </a:pPr>
          </a:p>
          <a:p>
            <a:pPr algn="just">
              <a:lnSpc>
                <a:spcPts val="2639"/>
              </a:lnSpc>
            </a:pP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Fluxo Alternativo (caso usuário não queira mais excluir o atendimento) : 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O sistema irá encaminhar o usuário para a tela inicial do sistema de recepcionista</a:t>
            </a:r>
          </a:p>
          <a:p>
            <a:pPr algn="just">
              <a:lnSpc>
                <a:spcPts val="2639"/>
              </a:lnSpc>
            </a:pPr>
          </a:p>
          <a:p>
            <a:pPr algn="just">
              <a:lnSpc>
                <a:spcPts val="2639"/>
              </a:lnSpc>
            </a:pPr>
          </a:p>
          <a:p>
            <a:pPr algn="just">
              <a:lnSpc>
                <a:spcPts val="2639"/>
              </a:lnSpc>
            </a:pPr>
          </a:p>
          <a:p>
            <a:pPr algn="just">
              <a:lnSpc>
                <a:spcPts val="2639"/>
              </a:lnSpc>
            </a:pPr>
          </a:p>
          <a:p>
            <a:pPr algn="just">
              <a:lnSpc>
                <a:spcPts val="263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6599449" y="8547100"/>
            <a:ext cx="659851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00"/>
              </a:lnSpc>
            </a:pPr>
            <a:r>
              <a:rPr lang="en-US" sz="5000" spc="-50">
                <a:solidFill>
                  <a:srgbClr val="E4E4E4"/>
                </a:solidFill>
                <a:latin typeface="Tex Gyre Termes"/>
              </a:rPr>
              <a:t>29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366D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27643" y="3649858"/>
            <a:ext cx="6262419" cy="5305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250"/>
              </a:lnSpc>
            </a:pPr>
            <a:r>
              <a:rPr lang="en-US" sz="3500">
                <a:solidFill>
                  <a:srgbClr val="E4E4E4"/>
                </a:solidFill>
                <a:latin typeface="Tex Gyre Termes"/>
              </a:rPr>
              <a:t>Desenvolvimento de um sistema que seja viável para otimizar o gerenciamento de um consultório medico, como gestão do acesso dos usuários, gerenciamento dos pacientes e médicos e as atividades necessárias para as consultas.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144000" y="3649858"/>
            <a:ext cx="6653310" cy="3305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250"/>
              </a:lnSpc>
            </a:pPr>
            <a:r>
              <a:rPr lang="en-US" sz="3500">
                <a:solidFill>
                  <a:srgbClr val="E4E4E4"/>
                </a:solidFill>
                <a:latin typeface="Tex Gyre Termes"/>
              </a:rPr>
              <a:t>Oferecer maior rapidez, precisão e eficácia nas operações cotidianas, para realizar um melhor atendimento dos pacientes, gerando assim uma maior organização da clinica.</a:t>
            </a:r>
          </a:p>
        </p:txBody>
      </p:sp>
      <p:sp>
        <p:nvSpPr>
          <p:cNvPr name="AutoShape 4" id="4"/>
          <p:cNvSpPr/>
          <p:nvPr/>
        </p:nvSpPr>
        <p:spPr>
          <a:xfrm>
            <a:off x="9144000" y="3555895"/>
            <a:ext cx="6484201" cy="0"/>
          </a:xfrm>
          <a:prstGeom prst="line">
            <a:avLst/>
          </a:prstGeom>
          <a:ln cap="rnd" w="28575">
            <a:solidFill>
              <a:srgbClr val="FFFFFF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028700" y="1114425"/>
            <a:ext cx="11292763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00"/>
              </a:lnSpc>
            </a:pPr>
            <a:r>
              <a:rPr lang="en-US" sz="9000" spc="-89">
                <a:solidFill>
                  <a:srgbClr val="E4E4E4"/>
                </a:solidFill>
                <a:latin typeface="Tex Gyre Termes"/>
              </a:rPr>
              <a:t>Introdução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946959" y="2656629"/>
            <a:ext cx="2606361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E4E4E4"/>
                </a:solidFill>
                <a:latin typeface="Tex Gyre Termes"/>
              </a:rPr>
              <a:t>Descrição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985056" y="2656629"/>
            <a:ext cx="2672814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E4E4E4"/>
                </a:solidFill>
                <a:latin typeface="Tex Gyre Termes"/>
              </a:rPr>
              <a:t>Objetivo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599449" y="8547100"/>
            <a:ext cx="659851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00"/>
              </a:lnSpc>
            </a:pPr>
            <a:r>
              <a:rPr lang="en-US" sz="5000" spc="-50">
                <a:solidFill>
                  <a:srgbClr val="E4E4E4"/>
                </a:solidFill>
                <a:latin typeface="Tex Gyre Termes"/>
              </a:rPr>
              <a:t>03</a:t>
            </a:r>
          </a:p>
        </p:txBody>
      </p:sp>
      <p:sp>
        <p:nvSpPr>
          <p:cNvPr name="AutoShape 9" id="9"/>
          <p:cNvSpPr/>
          <p:nvPr/>
        </p:nvSpPr>
        <p:spPr>
          <a:xfrm>
            <a:off x="1227643" y="3541608"/>
            <a:ext cx="5858134" cy="14288"/>
          </a:xfrm>
          <a:prstGeom prst="line">
            <a:avLst/>
          </a:prstGeom>
          <a:ln cap="rnd" w="28575">
            <a:solidFill>
              <a:srgbClr val="FFFFFF"/>
            </a:solidFill>
            <a:prstDash val="sysDot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bg>
      <p:bgPr>
        <a:solidFill>
          <a:srgbClr val="75928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807618" y="577598"/>
            <a:ext cx="12593325" cy="2396375"/>
            <a:chOff x="0" y="0"/>
            <a:chExt cx="16791099" cy="3195166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95250"/>
              <a:ext cx="16791099" cy="17272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899"/>
                </a:lnSpc>
              </a:pPr>
              <a:r>
                <a:rPr lang="en-US" sz="8999" spc="-89">
                  <a:solidFill>
                    <a:srgbClr val="E4E4E4"/>
                  </a:solidFill>
                  <a:latin typeface="Tex Gyre Termes"/>
                </a:rPr>
                <a:t>Descrição dos Casos de uso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417960"/>
              <a:ext cx="16791099" cy="7772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00"/>
                </a:lnSpc>
                <a:spcBef>
                  <a:spcPct val="0"/>
                </a:spcBef>
              </a:pPr>
              <a:r>
                <a:rPr lang="en-US" sz="3500">
                  <a:solidFill>
                    <a:srgbClr val="E4E4E4"/>
                  </a:solidFill>
                  <a:latin typeface="Tex Gyre Termes"/>
                </a:rPr>
                <a:t>Cadastrar Consulta Médica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949261" y="2859672"/>
            <a:ext cx="16310039" cy="8471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Atores: Médico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Objetivo: Permitir que o usuário cadastre uma consulta para um atendimento.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Pré-condição: O atendimento precisa estar cadastrado no sistema.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Pós-condição: Uma consulta será criada para um atendimento.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Fluxo Principal: 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1 - O usuário está na tela inicial de médico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2 - O Usuário irá solicitar ao sistema uma lista de atendimentos  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3 - O usuário está visualizando a lista de atendimentos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4 - O usuário irá selecionar um atendimento da lista para cadastrar uma consulta médica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5 - O usuário irá solicitar ao sistema a alteração dos dados do atendimento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6 - O sistema irá mostrar um formulário para cadastro de consulta médica 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7 - Usuário preenche os dados da consulta médica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8 - O sistema confere se os dados são válidos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9 - Caso os dados forem válidos, o sistema cadastra a consulta médica e mostra uma mensagem de sucesso (“consulta médica finalizada”) e o usuário será encaminhado para a tela inicial do sistema de médico.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10 - Caso de uso encerrado</a:t>
            </a:r>
          </a:p>
          <a:p>
            <a:pPr algn="just">
              <a:lnSpc>
                <a:spcPts val="2639"/>
              </a:lnSpc>
            </a:pP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Fluxo Alternativo (caso forem dados forem inválidos) : 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O sistema irá mostrar uma mensagem de erro (“dados preenchidos de forma incorreta”) e o usuário terá que repetir o passo 7.</a:t>
            </a:r>
          </a:p>
          <a:p>
            <a:pPr algn="just">
              <a:lnSpc>
                <a:spcPts val="2639"/>
              </a:lnSpc>
            </a:pPr>
          </a:p>
          <a:p>
            <a:pPr algn="just">
              <a:lnSpc>
                <a:spcPts val="2639"/>
              </a:lnSpc>
            </a:pPr>
          </a:p>
          <a:p>
            <a:pPr algn="just">
              <a:lnSpc>
                <a:spcPts val="2639"/>
              </a:lnSpc>
            </a:pPr>
          </a:p>
          <a:p>
            <a:pPr algn="just">
              <a:lnSpc>
                <a:spcPts val="2639"/>
              </a:lnSpc>
            </a:pPr>
          </a:p>
          <a:p>
            <a:pPr algn="just">
              <a:lnSpc>
                <a:spcPts val="2639"/>
              </a:lnSpc>
            </a:pPr>
          </a:p>
          <a:p>
            <a:pPr algn="just">
              <a:lnSpc>
                <a:spcPts val="263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6599449" y="8547100"/>
            <a:ext cx="659851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00"/>
              </a:lnSpc>
            </a:pPr>
            <a:r>
              <a:rPr lang="en-US" sz="5000" spc="-50">
                <a:solidFill>
                  <a:srgbClr val="E4E4E4"/>
                </a:solidFill>
                <a:latin typeface="Tex Gyre Termes"/>
              </a:rPr>
              <a:t>30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bg>
      <p:bgPr>
        <a:solidFill>
          <a:srgbClr val="75928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807618" y="577598"/>
            <a:ext cx="12593325" cy="2396375"/>
            <a:chOff x="0" y="0"/>
            <a:chExt cx="16791099" cy="3195166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95250"/>
              <a:ext cx="16791099" cy="17272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899"/>
                </a:lnSpc>
              </a:pPr>
              <a:r>
                <a:rPr lang="en-US" sz="8999" spc="-89">
                  <a:solidFill>
                    <a:srgbClr val="E4E4E4"/>
                  </a:solidFill>
                  <a:latin typeface="Tex Gyre Termes"/>
                </a:rPr>
                <a:t>Descrição dos Casos de uso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417960"/>
              <a:ext cx="16791099" cy="7772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00"/>
                </a:lnSpc>
                <a:spcBef>
                  <a:spcPct val="0"/>
                </a:spcBef>
              </a:pPr>
              <a:r>
                <a:rPr lang="en-US" sz="3500">
                  <a:solidFill>
                    <a:srgbClr val="E4E4E4"/>
                  </a:solidFill>
                  <a:latin typeface="Tex Gyre Termes"/>
                </a:rPr>
                <a:t>Visualizar Consulta Médica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949261" y="3031122"/>
            <a:ext cx="16310039" cy="7781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Atores: Médico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Objetivo: Permitir que o usuário visualize os dados de uma Consulta médica.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Pré-condição: A Consultas Médicas estar cadastrada no sistema.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Pós-condição: Será mostrado os dados de uma Consulta médica.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Fluxo Principal: 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1 - O usuário está na tela inicial de Médico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2 - O usuário irá solicitar ao sistema uma lista das consultas médicas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3 - Caso já tenham consultas médicas cadastradas , o sistema irá mostrar uma lista das consultas cadastradas no sistema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4 - Usuário visualiza a lista das consultas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5 - Usuário seleciona de qual consulta quer visualizar os dados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6 - Sistema mostra os dados completos da consulta médica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7 - Caso de uso encerrado</a:t>
            </a:r>
          </a:p>
          <a:p>
            <a:pPr algn="just">
              <a:lnSpc>
                <a:spcPts val="2639"/>
              </a:lnSpc>
            </a:pPr>
          </a:p>
          <a:p>
            <a:pPr algn="just">
              <a:lnSpc>
                <a:spcPts val="2639"/>
              </a:lnSpc>
            </a:pP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Fluxo Alternativo (caso não tenham consultas médicas cadastradas no sistema) : 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O sistema irá mostrar uma mensagem de erro (“não há consultas médicas cadastradas no sistema”) e o usuário será encaminhado para a tela inicial de Médico repetindo o passo 1.</a:t>
            </a:r>
          </a:p>
          <a:p>
            <a:pPr algn="just">
              <a:lnSpc>
                <a:spcPts val="2639"/>
              </a:lnSpc>
            </a:pPr>
          </a:p>
          <a:p>
            <a:pPr algn="just">
              <a:lnSpc>
                <a:spcPts val="2639"/>
              </a:lnSpc>
            </a:pPr>
          </a:p>
          <a:p>
            <a:pPr algn="just">
              <a:lnSpc>
                <a:spcPts val="2639"/>
              </a:lnSpc>
            </a:pPr>
          </a:p>
          <a:p>
            <a:pPr algn="just">
              <a:lnSpc>
                <a:spcPts val="2639"/>
              </a:lnSpc>
            </a:pPr>
          </a:p>
          <a:p>
            <a:pPr algn="just">
              <a:lnSpc>
                <a:spcPts val="2639"/>
              </a:lnSpc>
            </a:pPr>
          </a:p>
          <a:p>
            <a:pPr algn="just">
              <a:lnSpc>
                <a:spcPts val="263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6599449" y="8547100"/>
            <a:ext cx="659851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00"/>
              </a:lnSpc>
            </a:pPr>
            <a:r>
              <a:rPr lang="en-US" sz="5000" spc="-50">
                <a:solidFill>
                  <a:srgbClr val="E4E4E4"/>
                </a:solidFill>
                <a:latin typeface="Tex Gyre Termes"/>
              </a:rPr>
              <a:t>31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bg>
      <p:bgPr>
        <a:solidFill>
          <a:srgbClr val="75928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807618" y="577598"/>
            <a:ext cx="12593325" cy="2396375"/>
            <a:chOff x="0" y="0"/>
            <a:chExt cx="16791099" cy="3195166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95250"/>
              <a:ext cx="16791099" cy="17272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899"/>
                </a:lnSpc>
              </a:pPr>
              <a:r>
                <a:rPr lang="en-US" sz="8999" spc="-89">
                  <a:solidFill>
                    <a:srgbClr val="E4E4E4"/>
                  </a:solidFill>
                  <a:latin typeface="Tex Gyre Termes"/>
                </a:rPr>
                <a:t>Descrição dos Casos de uso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417960"/>
              <a:ext cx="16791099" cy="7772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00"/>
                </a:lnSpc>
                <a:spcBef>
                  <a:spcPct val="0"/>
                </a:spcBef>
              </a:pPr>
              <a:r>
                <a:rPr lang="en-US" sz="3500">
                  <a:solidFill>
                    <a:srgbClr val="E4E4E4"/>
                  </a:solidFill>
                  <a:latin typeface="Tex Gyre Termes"/>
                </a:rPr>
                <a:t>Editar Consulta Médica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949261" y="3116847"/>
            <a:ext cx="16310039" cy="7456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Atores: Médico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Objetivo: Permitir que o usuário altere os dados de uma consulta médica.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Pré-condição: A consulta médica precisa estar cadastrada no sistema.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Pós-condição: Os dados da consulta médica serão alterados.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Fluxo Principal: 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1 - O usuário está visualizando a lista de consultas médicas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2 - O usuário irá selecionar uma consulta médica da lista 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3 - O usuário irá solicitar ao sistema a alteração dos dados da consulta médica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4 - O sistema irá mostrar um formulário para alteração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5 - Usuário altera os campos dos dados da consulta médica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6 - O sistema confere se os dados são válidos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7 - Caso os dados forem válidos, o sistema altera os dados da consulta médica e mostra uma mensagem de sucesso (“dados alterados”) e o usuário será encaminhado para a tela inicial do sistema de Médico.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8 - Caso de uso encerrado</a:t>
            </a:r>
          </a:p>
          <a:p>
            <a:pPr algn="just">
              <a:lnSpc>
                <a:spcPts val="2639"/>
              </a:lnSpc>
            </a:pP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Fluxo Alternativo (caso forem dados forem inválidos) : 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O sistema irá mostrar uma mensagem de erro (“dados preenchidos de forma incorreta”) e o usuário terá que repetir o passo 5.</a:t>
            </a:r>
          </a:p>
          <a:p>
            <a:pPr algn="just">
              <a:lnSpc>
                <a:spcPts val="2639"/>
              </a:lnSpc>
            </a:pPr>
          </a:p>
          <a:p>
            <a:pPr algn="just">
              <a:lnSpc>
                <a:spcPts val="2639"/>
              </a:lnSpc>
            </a:pPr>
          </a:p>
          <a:p>
            <a:pPr algn="just">
              <a:lnSpc>
                <a:spcPts val="2639"/>
              </a:lnSpc>
            </a:pPr>
          </a:p>
          <a:p>
            <a:pPr algn="just">
              <a:lnSpc>
                <a:spcPts val="2639"/>
              </a:lnSpc>
            </a:pPr>
          </a:p>
          <a:p>
            <a:pPr algn="just">
              <a:lnSpc>
                <a:spcPts val="263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6599449" y="8547100"/>
            <a:ext cx="659851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00"/>
              </a:lnSpc>
            </a:pPr>
            <a:r>
              <a:rPr lang="en-US" sz="5000" spc="-50">
                <a:solidFill>
                  <a:srgbClr val="E4E4E4"/>
                </a:solidFill>
                <a:latin typeface="Tex Gyre Termes"/>
              </a:rPr>
              <a:t>32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>
  <p:cSld>
    <p:bg>
      <p:bgPr>
        <a:solidFill>
          <a:srgbClr val="75928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807618" y="577598"/>
            <a:ext cx="12593325" cy="2396375"/>
            <a:chOff x="0" y="0"/>
            <a:chExt cx="16791099" cy="3195166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95250"/>
              <a:ext cx="16791099" cy="17272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899"/>
                </a:lnSpc>
              </a:pPr>
              <a:r>
                <a:rPr lang="en-US" sz="8999" spc="-89">
                  <a:solidFill>
                    <a:srgbClr val="E4E4E4"/>
                  </a:solidFill>
                  <a:latin typeface="Tex Gyre Termes"/>
                </a:rPr>
                <a:t>Descrição dos Casos de uso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417960"/>
              <a:ext cx="16791099" cy="7772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00"/>
                </a:lnSpc>
                <a:spcBef>
                  <a:spcPct val="0"/>
                </a:spcBef>
              </a:pPr>
              <a:r>
                <a:rPr lang="en-US" sz="3500">
                  <a:solidFill>
                    <a:srgbClr val="E4E4E4"/>
                  </a:solidFill>
                  <a:latin typeface="Tex Gyre Termes"/>
                </a:rPr>
                <a:t>Excluir Consulta Médica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949261" y="2859672"/>
            <a:ext cx="16310039" cy="6099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Atores: Médico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Objetivo: Permitir que o usuário cadastre uma consulta para um atendimento.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Pré-condição: O atendimento precisa estar cadastrado no sistema.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Pós-condição: Uma consulta será criada para um atendimento.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Fluxo Principal: 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1 - O usuário está na tela inicial de médico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2 - O Usuário irá solicitar ao sistema uma lista de atendimentos  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3 - O usuário está visualizando a lista de atendimentos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4 - O usuário irá selecionar um atendimento da lista para cadastrar uma consulta médica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5 - O usuário irá solicitar ao sistema a alteração dos dados do atendimento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6 - O sistema irá mostrar um formulário para cadastro de consulta médica 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7 - Usuário preenche os dados da consulta médica</a:t>
            </a:r>
          </a:p>
          <a:p>
            <a:pPr algn="just">
              <a:lnSpc>
                <a:spcPts val="2639"/>
              </a:lnSpc>
            </a:pPr>
            <a:r>
              <a:rPr lang="en-US" sz="2199">
                <a:solidFill>
                  <a:srgbClr val="E4E4E4"/>
                </a:solidFill>
                <a:latin typeface="Tex Gyre Termes Bold"/>
              </a:rPr>
              <a:t>8 - O sistema confere se os dados são válidos</a:t>
            </a:r>
          </a:p>
          <a:p>
            <a:pPr algn="just">
              <a:lnSpc>
                <a:spcPts val="2639"/>
              </a:lnSpc>
            </a:pPr>
          </a:p>
          <a:p>
            <a:pPr algn="just">
              <a:lnSpc>
                <a:spcPts val="2639"/>
              </a:lnSpc>
            </a:pPr>
          </a:p>
          <a:p>
            <a:pPr algn="just">
              <a:lnSpc>
                <a:spcPts val="2639"/>
              </a:lnSpc>
            </a:pPr>
          </a:p>
          <a:p>
            <a:pPr algn="just">
              <a:lnSpc>
                <a:spcPts val="2639"/>
              </a:lnSpc>
            </a:pPr>
          </a:p>
          <a:p>
            <a:pPr algn="just">
              <a:lnSpc>
                <a:spcPts val="263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6599449" y="8547100"/>
            <a:ext cx="659851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00"/>
              </a:lnSpc>
            </a:pPr>
            <a:r>
              <a:rPr lang="en-US" sz="5000" spc="-50">
                <a:solidFill>
                  <a:srgbClr val="E4E4E4"/>
                </a:solidFill>
                <a:latin typeface="Tex Gyre Termes"/>
              </a:rPr>
              <a:t>33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bg>
      <p:bgPr>
        <a:solidFill>
          <a:srgbClr val="366D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67987" y="1114425"/>
            <a:ext cx="11752026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00"/>
              </a:lnSpc>
            </a:pPr>
            <a:r>
              <a:rPr lang="en-US" sz="9000" spc="-89">
                <a:solidFill>
                  <a:srgbClr val="E4E4E4"/>
                </a:solidFill>
                <a:latin typeface="Tex Gyre Termes"/>
              </a:rPr>
              <a:t>Diagrama de Classes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599449" y="8547100"/>
            <a:ext cx="659851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00"/>
              </a:lnSpc>
            </a:pPr>
            <a:r>
              <a:rPr lang="en-US" sz="5000" spc="-50">
                <a:solidFill>
                  <a:srgbClr val="E4E4E4"/>
                </a:solidFill>
                <a:latin typeface="Tex Gyre Termes"/>
              </a:rPr>
              <a:t>34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01883" y="3344862"/>
            <a:ext cx="14884234" cy="4321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 spc="-35">
                <a:solidFill>
                  <a:srgbClr val="E4E4E4"/>
                </a:solidFill>
                <a:latin typeface="Tex Gyre Termes"/>
              </a:rPr>
              <a:t>Este tipo diagrama trata da representação visual de estruturas e relações entre classes em um sistema orientado a objetos. Ele descreve as classes do sistema, seus atributos, métodos e também as relações entre essas classes, como herança, associação, agregação e composição. Os diagramas de classe são uma parte fundamental da modelagem de sistemas de software usando a abordagem de orientação a objetos, ajudando os desenvolvedores a entender a estrutura do sistema, suas interações e a base para a implementação do código-fonte.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6D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370215" y="2306819"/>
            <a:ext cx="9547570" cy="7355403"/>
          </a:xfrm>
          <a:custGeom>
            <a:avLst/>
            <a:gdLst/>
            <a:ahLst/>
            <a:cxnLst/>
            <a:rect r="r" b="b" t="t" l="l"/>
            <a:pathLst>
              <a:path h="7355403" w="9547570">
                <a:moveTo>
                  <a:pt x="0" y="0"/>
                </a:moveTo>
                <a:lnTo>
                  <a:pt x="9547570" y="0"/>
                </a:lnTo>
                <a:lnTo>
                  <a:pt x="9547570" y="7355403"/>
                </a:lnTo>
                <a:lnTo>
                  <a:pt x="0" y="73554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267987" y="750819"/>
            <a:ext cx="11752026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00"/>
              </a:lnSpc>
            </a:pPr>
            <a:r>
              <a:rPr lang="en-US" sz="9000" spc="-89">
                <a:solidFill>
                  <a:srgbClr val="E4E4E4"/>
                </a:solidFill>
                <a:latin typeface="Tex Gyre Termes"/>
              </a:rPr>
              <a:t>Diagrama de Classes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599449" y="8547100"/>
            <a:ext cx="659851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00"/>
              </a:lnSpc>
            </a:pPr>
            <a:r>
              <a:rPr lang="en-US" sz="5000" spc="-50">
                <a:solidFill>
                  <a:srgbClr val="E4E4E4"/>
                </a:solidFill>
                <a:latin typeface="Tex Gyre Termes"/>
              </a:rPr>
              <a:t>35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bg>
      <p:bgPr>
        <a:solidFill>
          <a:srgbClr val="366D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67987" y="933162"/>
            <a:ext cx="11752026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00"/>
              </a:lnSpc>
            </a:pPr>
            <a:r>
              <a:rPr lang="en-US" sz="9000" spc="-89">
                <a:solidFill>
                  <a:srgbClr val="E4E4E4"/>
                </a:solidFill>
                <a:latin typeface="Tex Gyre Termes"/>
              </a:rPr>
              <a:t>Diagrama de Sequência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69263" y="2568077"/>
            <a:ext cx="14749474" cy="679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0"/>
              </a:lnSpc>
            </a:pPr>
          </a:p>
          <a:p>
            <a:pPr algn="just">
              <a:lnSpc>
                <a:spcPts val="4900"/>
              </a:lnSpc>
            </a:pPr>
          </a:p>
          <a:p>
            <a:pPr algn="just">
              <a:lnSpc>
                <a:spcPts val="4900"/>
              </a:lnSpc>
            </a:pPr>
            <a:r>
              <a:rPr lang="en-US" sz="3500" spc="-35">
                <a:solidFill>
                  <a:srgbClr val="E4E4E4"/>
                </a:solidFill>
                <a:latin typeface="Tex Gyre Termes"/>
              </a:rPr>
              <a:t>O diagrama de sequência é frequentemente utilizado para representar interações entre objetos em um sistema de software. Ele é útil para visualizar o fluxo de eventos e as trocas de mensagens que ocorrem entre os objetos durante a execução de uma determinada funcionalidade.</a:t>
            </a:r>
          </a:p>
          <a:p>
            <a:pPr algn="just">
              <a:lnSpc>
                <a:spcPts val="4900"/>
              </a:lnSpc>
            </a:pPr>
            <a:r>
              <a:rPr lang="en-US" sz="3500" spc="-35">
                <a:solidFill>
                  <a:srgbClr val="E4E4E4"/>
                </a:solidFill>
                <a:latin typeface="Tex Gyre Termes"/>
              </a:rPr>
              <a:t>Ele pode ser usado durante a fase de análise para compreender os requisitos do sistema e identificar interações entre os objetos. Durante o design, o diagrama de sequência ajuda a refinar a arquitetura do sistema e a definir a lógica de interação entre os componentes.</a:t>
            </a:r>
          </a:p>
          <a:p>
            <a:pPr algn="just">
              <a:lnSpc>
                <a:spcPts val="4900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6599449" y="8547100"/>
            <a:ext cx="659851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00"/>
              </a:lnSpc>
            </a:pPr>
            <a:r>
              <a:rPr lang="en-US" sz="5000" spc="-50">
                <a:solidFill>
                  <a:srgbClr val="E4E4E4"/>
                </a:solidFill>
                <a:latin typeface="Tex Gyre Termes"/>
              </a:rPr>
              <a:t>36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6D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21150" y="4118068"/>
            <a:ext cx="860353" cy="2193901"/>
          </a:xfrm>
          <a:custGeom>
            <a:avLst/>
            <a:gdLst/>
            <a:ahLst/>
            <a:cxnLst/>
            <a:rect r="r" b="b" t="t" l="l"/>
            <a:pathLst>
              <a:path h="2193901" w="860353">
                <a:moveTo>
                  <a:pt x="0" y="0"/>
                </a:moveTo>
                <a:lnTo>
                  <a:pt x="860354" y="0"/>
                </a:lnTo>
                <a:lnTo>
                  <a:pt x="860354" y="2193900"/>
                </a:lnTo>
                <a:lnTo>
                  <a:pt x="0" y="21939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242084" y="4374597"/>
            <a:ext cx="1419851" cy="2238996"/>
          </a:xfrm>
          <a:custGeom>
            <a:avLst/>
            <a:gdLst/>
            <a:ahLst/>
            <a:cxnLst/>
            <a:rect r="r" b="b" t="t" l="l"/>
            <a:pathLst>
              <a:path h="2238996" w="1419851">
                <a:moveTo>
                  <a:pt x="0" y="0"/>
                </a:moveTo>
                <a:lnTo>
                  <a:pt x="1419851" y="0"/>
                </a:lnTo>
                <a:lnTo>
                  <a:pt x="1419851" y="2238996"/>
                </a:lnTo>
                <a:lnTo>
                  <a:pt x="0" y="22389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191387" y="3662302"/>
            <a:ext cx="1692003" cy="2660771"/>
          </a:xfrm>
          <a:custGeom>
            <a:avLst/>
            <a:gdLst/>
            <a:ahLst/>
            <a:cxnLst/>
            <a:rect r="r" b="b" t="t" l="l"/>
            <a:pathLst>
              <a:path h="2660771" w="1692003">
                <a:moveTo>
                  <a:pt x="0" y="0"/>
                </a:moveTo>
                <a:lnTo>
                  <a:pt x="1692002" y="0"/>
                </a:lnTo>
                <a:lnTo>
                  <a:pt x="1692002" y="2660771"/>
                </a:lnTo>
                <a:lnTo>
                  <a:pt x="0" y="26607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17546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257138" y="7640156"/>
            <a:ext cx="2706324" cy="862192"/>
          </a:xfrm>
          <a:custGeom>
            <a:avLst/>
            <a:gdLst/>
            <a:ahLst/>
            <a:cxnLst/>
            <a:rect r="r" b="b" t="t" l="l"/>
            <a:pathLst>
              <a:path h="862192" w="2706324">
                <a:moveTo>
                  <a:pt x="0" y="0"/>
                </a:moveTo>
                <a:lnTo>
                  <a:pt x="2706324" y="0"/>
                </a:lnTo>
                <a:lnTo>
                  <a:pt x="2706324" y="862191"/>
                </a:lnTo>
                <a:lnTo>
                  <a:pt x="0" y="86219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900841" y="7740740"/>
            <a:ext cx="2486318" cy="661022"/>
          </a:xfrm>
          <a:custGeom>
            <a:avLst/>
            <a:gdLst/>
            <a:ahLst/>
            <a:cxnLst/>
            <a:rect r="r" b="b" t="t" l="l"/>
            <a:pathLst>
              <a:path h="661022" w="2486318">
                <a:moveTo>
                  <a:pt x="0" y="0"/>
                </a:moveTo>
                <a:lnTo>
                  <a:pt x="2486318" y="0"/>
                </a:lnTo>
                <a:lnTo>
                  <a:pt x="2486318" y="661023"/>
                </a:lnTo>
                <a:lnTo>
                  <a:pt x="0" y="66102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3127" r="0" b="-13127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320609" y="6919973"/>
            <a:ext cx="1641535" cy="1641535"/>
          </a:xfrm>
          <a:custGeom>
            <a:avLst/>
            <a:gdLst/>
            <a:ahLst/>
            <a:cxnLst/>
            <a:rect r="r" b="b" t="t" l="l"/>
            <a:pathLst>
              <a:path h="1641535" w="1641535">
                <a:moveTo>
                  <a:pt x="0" y="0"/>
                </a:moveTo>
                <a:lnTo>
                  <a:pt x="1641535" y="0"/>
                </a:lnTo>
                <a:lnTo>
                  <a:pt x="1641535" y="1641535"/>
                </a:lnTo>
                <a:lnTo>
                  <a:pt x="0" y="164153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267987" y="1052452"/>
            <a:ext cx="11752026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00"/>
              </a:lnSpc>
            </a:pPr>
            <a:r>
              <a:rPr lang="en-US" sz="9000" spc="-89">
                <a:solidFill>
                  <a:srgbClr val="E4E4E4"/>
                </a:solidFill>
                <a:latin typeface="Tex Gyre Termes"/>
              </a:rPr>
              <a:t>Diagrama de Sequência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005504" y="2405002"/>
            <a:ext cx="8276992" cy="84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99"/>
              </a:lnSpc>
            </a:pPr>
            <a:r>
              <a:rPr lang="en-US" sz="5999" spc="-59">
                <a:solidFill>
                  <a:srgbClr val="E4E4E4"/>
                </a:solidFill>
                <a:latin typeface="Tex Gyre Termes"/>
              </a:rPr>
              <a:t>Símbolos Básicos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802272" y="6332598"/>
            <a:ext cx="1931789" cy="292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0"/>
              </a:lnSpc>
              <a:spcBef>
                <a:spcPct val="0"/>
              </a:spcBef>
            </a:pPr>
            <a:r>
              <a:rPr lang="en-US" sz="2000" spc="-20">
                <a:solidFill>
                  <a:srgbClr val="FFFFFF"/>
                </a:solidFill>
                <a:latin typeface="Tex Gyre Termes Bold"/>
              </a:rPr>
              <a:t>Caixa de Ativação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703243" y="6310389"/>
            <a:ext cx="497532" cy="292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0"/>
              </a:lnSpc>
              <a:spcBef>
                <a:spcPct val="0"/>
              </a:spcBef>
            </a:pPr>
            <a:r>
              <a:rPr lang="en-US" sz="2000" spc="-20">
                <a:solidFill>
                  <a:srgbClr val="E4E4E4"/>
                </a:solidFill>
                <a:latin typeface="Tex Gyre Termes Bold"/>
              </a:rPr>
              <a:t>Ator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191387" y="6332598"/>
            <a:ext cx="1770757" cy="292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0"/>
              </a:lnSpc>
              <a:spcBef>
                <a:spcPct val="0"/>
              </a:spcBef>
            </a:pPr>
            <a:r>
              <a:rPr lang="en-US" sz="2000" spc="-20">
                <a:solidFill>
                  <a:srgbClr val="FFFFFF"/>
                </a:solidFill>
                <a:latin typeface="Tex Gyre Termes Bold"/>
              </a:rPr>
              <a:t>Linha do Tempo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693445" y="8210247"/>
            <a:ext cx="1833711" cy="292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0"/>
              </a:lnSpc>
              <a:spcBef>
                <a:spcPct val="0"/>
              </a:spcBef>
            </a:pPr>
            <a:r>
              <a:rPr lang="en-US" sz="2000" spc="-20">
                <a:solidFill>
                  <a:srgbClr val="FFFFFF"/>
                </a:solidFill>
                <a:latin typeface="Tex Gyre Termes Bold"/>
              </a:rPr>
              <a:t>Envio Mensagem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209618" y="8210247"/>
            <a:ext cx="2082105" cy="292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0"/>
              </a:lnSpc>
              <a:spcBef>
                <a:spcPct val="0"/>
              </a:spcBef>
            </a:pPr>
            <a:r>
              <a:rPr lang="en-US" sz="2000" spc="-20">
                <a:solidFill>
                  <a:srgbClr val="FFFFFF"/>
                </a:solidFill>
                <a:latin typeface="Tex Gyre Termes Bold"/>
              </a:rPr>
              <a:t>Retorno Mensagem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563623" y="8210247"/>
            <a:ext cx="1145381" cy="292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0"/>
              </a:lnSpc>
              <a:spcBef>
                <a:spcPct val="0"/>
              </a:spcBef>
            </a:pPr>
            <a:r>
              <a:rPr lang="en-US" sz="2000" spc="-20">
                <a:solidFill>
                  <a:srgbClr val="FFFFFF"/>
                </a:solidFill>
                <a:latin typeface="Tex Gyre Termes Bold"/>
              </a:rPr>
              <a:t>Destruição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6599449" y="8547100"/>
            <a:ext cx="659851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00"/>
              </a:lnSpc>
            </a:pPr>
            <a:r>
              <a:rPr lang="en-US" sz="5000" spc="-50">
                <a:solidFill>
                  <a:srgbClr val="E4E4E4"/>
                </a:solidFill>
                <a:latin typeface="Tex Gyre Termes"/>
              </a:rPr>
              <a:t>37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6D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67987" y="994208"/>
            <a:ext cx="11752026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00"/>
              </a:lnSpc>
            </a:pPr>
            <a:r>
              <a:rPr lang="en-US" sz="9000" spc="-89">
                <a:solidFill>
                  <a:srgbClr val="E4E4E4"/>
                </a:solidFill>
                <a:latin typeface="Tex Gyre Termes"/>
              </a:rPr>
              <a:t>Diagrama de Sequência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378659" y="2337233"/>
            <a:ext cx="9530682" cy="908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72"/>
              </a:lnSpc>
            </a:pPr>
            <a:r>
              <a:rPr lang="en-US" sz="6338" spc="-63">
                <a:solidFill>
                  <a:srgbClr val="E4E4E4"/>
                </a:solidFill>
                <a:latin typeface="Tex Gyre Termes"/>
              </a:rPr>
              <a:t>Login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4758065" y="3493928"/>
            <a:ext cx="8771871" cy="5764372"/>
          </a:xfrm>
          <a:custGeom>
            <a:avLst/>
            <a:gdLst/>
            <a:ahLst/>
            <a:cxnLst/>
            <a:rect r="r" b="b" t="t" l="l"/>
            <a:pathLst>
              <a:path h="5764372" w="8771871">
                <a:moveTo>
                  <a:pt x="0" y="0"/>
                </a:moveTo>
                <a:lnTo>
                  <a:pt x="8771870" y="0"/>
                </a:lnTo>
                <a:lnTo>
                  <a:pt x="8771870" y="5764372"/>
                </a:lnTo>
                <a:lnTo>
                  <a:pt x="0" y="57643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6599449" y="8547100"/>
            <a:ext cx="659851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00"/>
              </a:lnSpc>
            </a:pPr>
            <a:r>
              <a:rPr lang="en-US" sz="5000" spc="-50">
                <a:solidFill>
                  <a:srgbClr val="E4E4E4"/>
                </a:solidFill>
                <a:latin typeface="Tex Gyre Termes"/>
              </a:rPr>
              <a:t>38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6D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824461" y="3349149"/>
            <a:ext cx="8639077" cy="6364538"/>
          </a:xfrm>
          <a:custGeom>
            <a:avLst/>
            <a:gdLst/>
            <a:ahLst/>
            <a:cxnLst/>
            <a:rect r="r" b="b" t="t" l="l"/>
            <a:pathLst>
              <a:path h="6364538" w="8639077">
                <a:moveTo>
                  <a:pt x="0" y="0"/>
                </a:moveTo>
                <a:lnTo>
                  <a:pt x="8639078" y="0"/>
                </a:lnTo>
                <a:lnTo>
                  <a:pt x="8639078" y="6364537"/>
                </a:lnTo>
                <a:lnTo>
                  <a:pt x="0" y="63645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005504" y="2268538"/>
            <a:ext cx="8276992" cy="908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72"/>
              </a:lnSpc>
            </a:pPr>
            <a:r>
              <a:rPr lang="en-US" sz="6338" spc="-63">
                <a:solidFill>
                  <a:srgbClr val="E4E4E4"/>
                </a:solidFill>
                <a:latin typeface="Tex Gyre Termes"/>
              </a:rPr>
              <a:t>Cadastro de Funcionários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599449" y="8547100"/>
            <a:ext cx="659851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00"/>
              </a:lnSpc>
            </a:pPr>
            <a:r>
              <a:rPr lang="en-US" sz="5000" spc="-50">
                <a:solidFill>
                  <a:srgbClr val="E4E4E4"/>
                </a:solidFill>
                <a:latin typeface="Tex Gyre Termes"/>
              </a:rPr>
              <a:t>39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267987" y="925513"/>
            <a:ext cx="11752026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00"/>
              </a:lnSpc>
            </a:pPr>
            <a:r>
              <a:rPr lang="en-US" sz="9000" spc="-89">
                <a:solidFill>
                  <a:srgbClr val="E4E4E4"/>
                </a:solidFill>
                <a:latin typeface="Tex Gyre Termes"/>
              </a:rPr>
              <a:t>Diagrama de Sequência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75928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73150"/>
            <a:ext cx="6585073" cy="2543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00"/>
              </a:lnSpc>
            </a:pPr>
            <a:r>
              <a:rPr lang="en-US" sz="9000" spc="-89">
                <a:solidFill>
                  <a:srgbClr val="E4E4E4"/>
                </a:solidFill>
                <a:latin typeface="Tex Gyre Termes"/>
              </a:rPr>
              <a:t>Estrutura do Projeto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599449" y="8547100"/>
            <a:ext cx="659851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00"/>
              </a:lnSpc>
            </a:pPr>
            <a:r>
              <a:rPr lang="en-US" sz="5000" spc="-50">
                <a:solidFill>
                  <a:srgbClr val="E4E4E4"/>
                </a:solidFill>
                <a:latin typeface="Tex Gyre Termes"/>
              </a:rPr>
              <a:t>04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168107" y="4037323"/>
            <a:ext cx="4451513" cy="490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840"/>
              </a:lnSpc>
            </a:pPr>
            <a:r>
              <a:rPr lang="en-US" sz="3200">
                <a:solidFill>
                  <a:srgbClr val="E4E4E4"/>
                </a:solidFill>
                <a:latin typeface="Tex Gyre Termes Bold"/>
              </a:rPr>
              <a:t>Entrevista</a:t>
            </a:r>
          </a:p>
        </p:txBody>
      </p:sp>
      <p:sp>
        <p:nvSpPr>
          <p:cNvPr name="AutoShape 5" id="5"/>
          <p:cNvSpPr/>
          <p:nvPr/>
        </p:nvSpPr>
        <p:spPr>
          <a:xfrm>
            <a:off x="330911" y="4594364"/>
            <a:ext cx="8288709" cy="0"/>
          </a:xfrm>
          <a:prstGeom prst="line">
            <a:avLst/>
          </a:prstGeom>
          <a:ln cap="rnd" w="28575">
            <a:solidFill>
              <a:srgbClr val="FFFFFF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331615" y="3939589"/>
            <a:ext cx="865703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800">
                <a:solidFill>
                  <a:srgbClr val="3B3B3B"/>
                </a:solidFill>
                <a:latin typeface="Tex Gyre Termes"/>
              </a:rPr>
              <a:t>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931590" y="5227006"/>
            <a:ext cx="5688030" cy="490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840"/>
              </a:lnSpc>
            </a:pPr>
            <a:r>
              <a:rPr lang="en-US" sz="3200">
                <a:solidFill>
                  <a:srgbClr val="E4E4E4"/>
                </a:solidFill>
                <a:latin typeface="Tex Gyre Termes Bold"/>
              </a:rPr>
              <a:t>Levantamento de requisitos</a:t>
            </a:r>
          </a:p>
        </p:txBody>
      </p:sp>
      <p:sp>
        <p:nvSpPr>
          <p:cNvPr name="AutoShape 8" id="8"/>
          <p:cNvSpPr/>
          <p:nvPr/>
        </p:nvSpPr>
        <p:spPr>
          <a:xfrm>
            <a:off x="330911" y="5891305"/>
            <a:ext cx="8288709" cy="0"/>
          </a:xfrm>
          <a:prstGeom prst="line">
            <a:avLst/>
          </a:prstGeom>
          <a:ln cap="rnd" w="28575">
            <a:solidFill>
              <a:srgbClr val="FFFFFF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331615" y="5236531"/>
            <a:ext cx="865703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800">
                <a:solidFill>
                  <a:srgbClr val="3B3B3B"/>
                </a:solidFill>
                <a:latin typeface="Tex Gyre Termes"/>
              </a:rPr>
              <a:t>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168107" y="6518565"/>
            <a:ext cx="4451513" cy="490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840"/>
              </a:lnSpc>
            </a:pPr>
            <a:r>
              <a:rPr lang="en-US" sz="3200">
                <a:solidFill>
                  <a:srgbClr val="E4E4E4"/>
                </a:solidFill>
                <a:latin typeface="Tex Gyre Termes Bold"/>
              </a:rPr>
              <a:t>Análise de requisitos</a:t>
            </a:r>
          </a:p>
        </p:txBody>
      </p:sp>
      <p:sp>
        <p:nvSpPr>
          <p:cNvPr name="AutoShape 11" id="11"/>
          <p:cNvSpPr/>
          <p:nvPr/>
        </p:nvSpPr>
        <p:spPr>
          <a:xfrm>
            <a:off x="330911" y="7188246"/>
            <a:ext cx="8288709" cy="0"/>
          </a:xfrm>
          <a:prstGeom prst="line">
            <a:avLst/>
          </a:prstGeom>
          <a:ln cap="rnd" w="28575">
            <a:solidFill>
              <a:srgbClr val="FFFFFF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TextBox 12" id="12"/>
          <p:cNvSpPr txBox="true"/>
          <p:nvPr/>
        </p:nvSpPr>
        <p:spPr>
          <a:xfrm rot="0">
            <a:off x="330911" y="6359571"/>
            <a:ext cx="865703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800">
                <a:solidFill>
                  <a:srgbClr val="3B3B3B"/>
                </a:solidFill>
                <a:latin typeface="Tex Gyre Termes"/>
              </a:rPr>
              <a:t>3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168107" y="7812134"/>
            <a:ext cx="4451513" cy="490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840"/>
              </a:lnSpc>
            </a:pPr>
            <a:r>
              <a:rPr lang="en-US" sz="3200">
                <a:solidFill>
                  <a:srgbClr val="E4E4E4"/>
                </a:solidFill>
                <a:latin typeface="Tex Gyre Termes Bold"/>
              </a:rPr>
              <a:t>Validação dos Requisitos</a:t>
            </a:r>
          </a:p>
        </p:txBody>
      </p:sp>
      <p:sp>
        <p:nvSpPr>
          <p:cNvPr name="AutoShape 14" id="14"/>
          <p:cNvSpPr/>
          <p:nvPr/>
        </p:nvSpPr>
        <p:spPr>
          <a:xfrm>
            <a:off x="331615" y="8485187"/>
            <a:ext cx="8288005" cy="0"/>
          </a:xfrm>
          <a:prstGeom prst="line">
            <a:avLst/>
          </a:prstGeom>
          <a:ln cap="rnd" w="28575">
            <a:solidFill>
              <a:srgbClr val="FFFFFF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TextBox 15" id="15"/>
          <p:cNvSpPr txBox="true"/>
          <p:nvPr/>
        </p:nvSpPr>
        <p:spPr>
          <a:xfrm rot="0">
            <a:off x="331615" y="7620863"/>
            <a:ext cx="865703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800">
                <a:solidFill>
                  <a:srgbClr val="3B3B3B"/>
                </a:solidFill>
                <a:latin typeface="Tex Gyre Termes"/>
              </a:rPr>
              <a:t>4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8969887" y="779262"/>
            <a:ext cx="8289413" cy="7041626"/>
            <a:chOff x="0" y="0"/>
            <a:chExt cx="11052551" cy="9388834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5116261" y="0"/>
              <a:ext cx="5935351" cy="6538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840"/>
                </a:lnSpc>
              </a:pPr>
              <a:r>
                <a:rPr lang="en-US" sz="3200">
                  <a:solidFill>
                    <a:srgbClr val="E4E4E4"/>
                  </a:solidFill>
                  <a:latin typeface="Tex Gyre Termes Bold"/>
                </a:rPr>
                <a:t>Protótipo do sistema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938" y="9525"/>
              <a:ext cx="1154271" cy="549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60"/>
                </a:lnSpc>
              </a:pPr>
              <a:r>
                <a:rPr lang="en-US" sz="2800">
                  <a:solidFill>
                    <a:srgbClr val="3B3B3B"/>
                  </a:solidFill>
                  <a:latin typeface="Tex Gyre Termes"/>
                </a:rPr>
                <a:t>5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5116261" y="1729255"/>
              <a:ext cx="5935351" cy="6538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840"/>
                </a:lnSpc>
              </a:pPr>
              <a:r>
                <a:rPr lang="en-US" sz="3200">
                  <a:solidFill>
                    <a:srgbClr val="E4E4E4"/>
                  </a:solidFill>
                  <a:latin typeface="Tex Gyre Termes Bold"/>
                </a:rPr>
                <a:t>Aplicação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938" y="1738780"/>
              <a:ext cx="1154271" cy="549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60"/>
                </a:lnSpc>
              </a:pPr>
              <a:r>
                <a:rPr lang="en-US" sz="2800">
                  <a:solidFill>
                    <a:srgbClr val="3B3B3B"/>
                  </a:solidFill>
                  <a:latin typeface="Tex Gyre Termes"/>
                </a:rPr>
                <a:t>6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5116261" y="3458510"/>
              <a:ext cx="5935351" cy="6538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840"/>
                </a:lnSpc>
              </a:pPr>
              <a:r>
                <a:rPr lang="en-US" sz="3200">
                  <a:solidFill>
                    <a:srgbClr val="E4E4E4"/>
                  </a:solidFill>
                  <a:latin typeface="Tex Gyre Termes Bold"/>
                </a:rPr>
                <a:t>Validação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938" y="3468035"/>
              <a:ext cx="1154271" cy="549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60"/>
                </a:lnSpc>
              </a:pPr>
              <a:r>
                <a:rPr lang="en-US" sz="2800">
                  <a:solidFill>
                    <a:srgbClr val="3B3B3B"/>
                  </a:solidFill>
                  <a:latin typeface="Tex Gyre Termes"/>
                </a:rPr>
                <a:t>7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5117200" y="5205788"/>
              <a:ext cx="5935351" cy="6538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840"/>
                </a:lnSpc>
              </a:pPr>
              <a:r>
                <a:rPr lang="en-US" sz="3200">
                  <a:solidFill>
                    <a:srgbClr val="E4E4E4"/>
                  </a:solidFill>
                  <a:latin typeface="Tex Gyre Termes Bold"/>
                </a:rPr>
                <a:t>Testes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1877" y="4957017"/>
              <a:ext cx="1154271" cy="549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60"/>
                </a:lnSpc>
              </a:pPr>
              <a:r>
                <a:rPr lang="en-US" sz="2800">
                  <a:solidFill>
                    <a:srgbClr val="3B3B3B"/>
                  </a:solidFill>
                  <a:latin typeface="Tex Gyre Termes"/>
                </a:rPr>
                <a:t>8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5116261" y="6990484"/>
              <a:ext cx="5935351" cy="6538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840"/>
                </a:lnSpc>
              </a:pPr>
              <a:r>
                <a:rPr lang="en-US" sz="3200">
                  <a:solidFill>
                    <a:srgbClr val="E4E4E4"/>
                  </a:solidFill>
                  <a:latin typeface="Tex Gyre Termes Bold"/>
                </a:rPr>
                <a:t>Implantação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938" y="6720609"/>
              <a:ext cx="1154271" cy="549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60"/>
                </a:lnSpc>
              </a:pPr>
              <a:r>
                <a:rPr lang="en-US" sz="2800">
                  <a:solidFill>
                    <a:srgbClr val="3B3B3B"/>
                  </a:solidFill>
                  <a:latin typeface="Tex Gyre Termes"/>
                </a:rPr>
                <a:t>9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5117200" y="8484052"/>
              <a:ext cx="5935351" cy="6538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840"/>
                </a:lnSpc>
              </a:pPr>
              <a:r>
                <a:rPr lang="en-US" sz="3200">
                  <a:solidFill>
                    <a:srgbClr val="E4E4E4"/>
                  </a:solidFill>
                  <a:latin typeface="Tex Gyre Termes Bold"/>
                </a:rPr>
                <a:t>Manutenção</a:t>
              </a:r>
            </a:p>
          </p:txBody>
        </p:sp>
        <p:sp>
          <p:nvSpPr>
            <p:cNvPr name="AutoShape 28" id="28"/>
            <p:cNvSpPr/>
            <p:nvPr/>
          </p:nvSpPr>
          <p:spPr>
            <a:xfrm>
              <a:off x="0" y="885732"/>
              <a:ext cx="11051612" cy="0"/>
            </a:xfrm>
            <a:prstGeom prst="line">
              <a:avLst/>
            </a:prstGeom>
            <a:ln cap="rnd" w="38100">
              <a:solidFill>
                <a:srgbClr val="FFFFFF"/>
              </a:solidFill>
              <a:prstDash val="sysDot"/>
              <a:headEnd type="none" len="sm" w="sm"/>
              <a:tailEnd type="none" len="sm" w="sm"/>
            </a:ln>
          </p:spPr>
        </p:sp>
        <p:sp>
          <p:nvSpPr>
            <p:cNvPr name="AutoShape 29" id="29"/>
            <p:cNvSpPr/>
            <p:nvPr/>
          </p:nvSpPr>
          <p:spPr>
            <a:xfrm>
              <a:off x="0" y="2614987"/>
              <a:ext cx="11051612" cy="0"/>
            </a:xfrm>
            <a:prstGeom prst="line">
              <a:avLst/>
            </a:prstGeom>
            <a:ln cap="rnd" w="38100">
              <a:solidFill>
                <a:srgbClr val="FFFFFF"/>
              </a:solidFill>
              <a:prstDash val="sysDot"/>
              <a:headEnd type="none" len="sm" w="sm"/>
              <a:tailEnd type="none" len="sm" w="sm"/>
            </a:ln>
          </p:spPr>
        </p:sp>
        <p:sp>
          <p:nvSpPr>
            <p:cNvPr name="AutoShape 30" id="30"/>
            <p:cNvSpPr/>
            <p:nvPr/>
          </p:nvSpPr>
          <p:spPr>
            <a:xfrm>
              <a:off x="0" y="4344242"/>
              <a:ext cx="11051612" cy="0"/>
            </a:xfrm>
            <a:prstGeom prst="line">
              <a:avLst/>
            </a:prstGeom>
            <a:ln cap="rnd" w="38100">
              <a:solidFill>
                <a:srgbClr val="FFFFFF"/>
              </a:solidFill>
              <a:prstDash val="sysDot"/>
              <a:headEnd type="none" len="sm" w="sm"/>
              <a:tailEnd type="none" len="sm" w="sm"/>
            </a:ln>
          </p:spPr>
        </p:sp>
        <p:sp>
          <p:nvSpPr>
            <p:cNvPr name="AutoShape 31" id="31"/>
            <p:cNvSpPr/>
            <p:nvPr/>
          </p:nvSpPr>
          <p:spPr>
            <a:xfrm>
              <a:off x="1877" y="6091520"/>
              <a:ext cx="11050674" cy="0"/>
            </a:xfrm>
            <a:prstGeom prst="line">
              <a:avLst/>
            </a:prstGeom>
            <a:ln cap="rnd" w="38100">
              <a:solidFill>
                <a:srgbClr val="FFFFFF"/>
              </a:solidFill>
              <a:prstDash val="sysDot"/>
              <a:headEnd type="none" len="sm" w="sm"/>
              <a:tailEnd type="none" len="sm" w="sm"/>
            </a:ln>
          </p:spPr>
        </p:sp>
        <p:sp>
          <p:nvSpPr>
            <p:cNvPr name="AutoShape 32" id="32"/>
            <p:cNvSpPr/>
            <p:nvPr/>
          </p:nvSpPr>
          <p:spPr>
            <a:xfrm>
              <a:off x="938" y="7876216"/>
              <a:ext cx="11050674" cy="0"/>
            </a:xfrm>
            <a:prstGeom prst="line">
              <a:avLst/>
            </a:prstGeom>
            <a:ln cap="rnd" w="38100">
              <a:solidFill>
                <a:srgbClr val="FFFFFF"/>
              </a:solidFill>
              <a:prstDash val="sysDot"/>
              <a:headEnd type="none" len="sm" w="sm"/>
              <a:tailEnd type="none" len="sm" w="sm"/>
            </a:ln>
          </p:spPr>
        </p:sp>
        <p:sp>
          <p:nvSpPr>
            <p:cNvPr name="AutoShape 33" id="33"/>
            <p:cNvSpPr/>
            <p:nvPr/>
          </p:nvSpPr>
          <p:spPr>
            <a:xfrm>
              <a:off x="1877" y="9369784"/>
              <a:ext cx="11050674" cy="0"/>
            </a:xfrm>
            <a:prstGeom prst="line">
              <a:avLst/>
            </a:prstGeom>
            <a:ln cap="rnd" w="38100">
              <a:solidFill>
                <a:srgbClr val="FFFFFF"/>
              </a:solidFill>
              <a:prstDash val="sysDot"/>
              <a:headEnd type="none" len="sm" w="sm"/>
              <a:tailEnd type="none" len="sm" w="sm"/>
            </a:ln>
          </p:spPr>
        </p:sp>
        <p:sp>
          <p:nvSpPr>
            <p:cNvPr name="TextBox 34" id="34"/>
            <p:cNvSpPr txBox="true"/>
            <p:nvPr/>
          </p:nvSpPr>
          <p:spPr>
            <a:xfrm rot="0">
              <a:off x="1877" y="8214177"/>
              <a:ext cx="1154271" cy="549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60"/>
                </a:lnSpc>
              </a:pPr>
              <a:r>
                <a:rPr lang="en-US" sz="2800">
                  <a:solidFill>
                    <a:srgbClr val="3B3B3B"/>
                  </a:solidFill>
                  <a:latin typeface="Tex Gyre Termes"/>
                </a:rPr>
                <a:t>10</a:t>
              </a:r>
            </a:p>
          </p:txBody>
        </p:sp>
      </p:grp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6D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614085" y="3366323"/>
            <a:ext cx="9059830" cy="6455257"/>
          </a:xfrm>
          <a:custGeom>
            <a:avLst/>
            <a:gdLst/>
            <a:ahLst/>
            <a:cxnLst/>
            <a:rect r="r" b="b" t="t" l="l"/>
            <a:pathLst>
              <a:path h="6455257" w="9059830">
                <a:moveTo>
                  <a:pt x="0" y="0"/>
                </a:moveTo>
                <a:lnTo>
                  <a:pt x="9059830" y="0"/>
                </a:lnTo>
                <a:lnTo>
                  <a:pt x="9059830" y="6455256"/>
                </a:lnTo>
                <a:lnTo>
                  <a:pt x="0" y="64552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005504" y="2457450"/>
            <a:ext cx="8276992" cy="908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72"/>
              </a:lnSpc>
            </a:pPr>
            <a:r>
              <a:rPr lang="en-US" sz="6338" spc="-63">
                <a:solidFill>
                  <a:srgbClr val="E4E4E4"/>
                </a:solidFill>
                <a:latin typeface="Tex Gyre Termes"/>
              </a:rPr>
              <a:t>Cadastro de Pacientes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599449" y="8547100"/>
            <a:ext cx="659851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00"/>
              </a:lnSpc>
            </a:pPr>
            <a:r>
              <a:rPr lang="en-US" sz="5000" spc="-50">
                <a:solidFill>
                  <a:srgbClr val="E4E4E4"/>
                </a:solidFill>
                <a:latin typeface="Tex Gyre Termes"/>
              </a:rPr>
              <a:t>40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267987" y="994208"/>
            <a:ext cx="11752026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00"/>
              </a:lnSpc>
            </a:pPr>
            <a:r>
              <a:rPr lang="en-US" sz="9000" spc="-89">
                <a:solidFill>
                  <a:srgbClr val="E4E4E4"/>
                </a:solidFill>
                <a:latin typeface="Tex Gyre Termes"/>
              </a:rPr>
              <a:t>Diagrama de Sequência</a:t>
            </a: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6D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385182" y="3366323"/>
            <a:ext cx="7517637" cy="6593483"/>
          </a:xfrm>
          <a:custGeom>
            <a:avLst/>
            <a:gdLst/>
            <a:ahLst/>
            <a:cxnLst/>
            <a:rect r="r" b="b" t="t" l="l"/>
            <a:pathLst>
              <a:path h="6593483" w="7517637">
                <a:moveTo>
                  <a:pt x="0" y="0"/>
                </a:moveTo>
                <a:lnTo>
                  <a:pt x="7517636" y="0"/>
                </a:lnTo>
                <a:lnTo>
                  <a:pt x="7517636" y="6593482"/>
                </a:lnTo>
                <a:lnTo>
                  <a:pt x="0" y="65934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378659" y="2337233"/>
            <a:ext cx="9530682" cy="908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72"/>
              </a:lnSpc>
            </a:pPr>
            <a:r>
              <a:rPr lang="en-US" sz="6338" spc="-63">
                <a:solidFill>
                  <a:srgbClr val="E4E4E4"/>
                </a:solidFill>
                <a:latin typeface="Tex Gyre Termes"/>
              </a:rPr>
              <a:t>Agendamento Atendimento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599449" y="8547100"/>
            <a:ext cx="659851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00"/>
              </a:lnSpc>
            </a:pPr>
            <a:r>
              <a:rPr lang="en-US" sz="5000" spc="-50">
                <a:solidFill>
                  <a:srgbClr val="E4E4E4"/>
                </a:solidFill>
                <a:latin typeface="Tex Gyre Termes"/>
              </a:rPr>
              <a:t>41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267987" y="994208"/>
            <a:ext cx="11752026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00"/>
              </a:lnSpc>
            </a:pPr>
            <a:r>
              <a:rPr lang="en-US" sz="9000" spc="-89">
                <a:solidFill>
                  <a:srgbClr val="E4E4E4"/>
                </a:solidFill>
                <a:latin typeface="Tex Gyre Termes"/>
              </a:rPr>
              <a:t>Diagrama de Sequência</a:t>
            </a:r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>
  <p:cSld>
    <p:bg>
      <p:bgPr>
        <a:solidFill>
          <a:srgbClr val="366D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67987" y="933162"/>
            <a:ext cx="11752026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00"/>
              </a:lnSpc>
            </a:pPr>
            <a:r>
              <a:rPr lang="en-US" sz="9000" spc="-89">
                <a:solidFill>
                  <a:srgbClr val="E4E4E4"/>
                </a:solidFill>
                <a:latin typeface="Tex Gyre Termes"/>
              </a:rPr>
              <a:t>Diagrama de Atividade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69263" y="3211018"/>
            <a:ext cx="14749474" cy="308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 spc="-35">
                <a:solidFill>
                  <a:srgbClr val="E4E4E4"/>
                </a:solidFill>
                <a:latin typeface="Tex Gyre Termes"/>
              </a:rPr>
              <a:t>Um diagrama de atividades é uma ferramenta de modelagem visual da UML  que descreve o fluxo de controle de um processo ou atividade. Ele é especialmente útil para representar a lógica sequencial de um algoritmo, os passos em um procedimento ou as etapas em um fluxo de trabalho.</a:t>
            </a:r>
          </a:p>
          <a:p>
            <a:pPr algn="just">
              <a:lnSpc>
                <a:spcPts val="4900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6599449" y="8547100"/>
            <a:ext cx="659851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00"/>
              </a:lnSpc>
            </a:pPr>
            <a:r>
              <a:rPr lang="en-US" sz="5000" spc="-50">
                <a:solidFill>
                  <a:srgbClr val="E4E4E4"/>
                </a:solidFill>
                <a:latin typeface="Tex Gyre Termes"/>
              </a:rPr>
              <a:t>42</a:t>
            </a:r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6D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4463746"/>
            <a:ext cx="2370941" cy="2370941"/>
          </a:xfrm>
          <a:custGeom>
            <a:avLst/>
            <a:gdLst/>
            <a:ahLst/>
            <a:cxnLst/>
            <a:rect r="r" b="b" t="t" l="l"/>
            <a:pathLst>
              <a:path h="2370941" w="2370941">
                <a:moveTo>
                  <a:pt x="0" y="0"/>
                </a:moveTo>
                <a:lnTo>
                  <a:pt x="2370941" y="0"/>
                </a:lnTo>
                <a:lnTo>
                  <a:pt x="2370941" y="2370941"/>
                </a:lnTo>
                <a:lnTo>
                  <a:pt x="0" y="23709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616247" y="4254217"/>
            <a:ext cx="2712123" cy="2712123"/>
          </a:xfrm>
          <a:custGeom>
            <a:avLst/>
            <a:gdLst/>
            <a:ahLst/>
            <a:cxnLst/>
            <a:rect r="r" b="b" t="t" l="l"/>
            <a:pathLst>
              <a:path h="2712123" w="2712123">
                <a:moveTo>
                  <a:pt x="0" y="0"/>
                </a:moveTo>
                <a:lnTo>
                  <a:pt x="2712123" y="0"/>
                </a:lnTo>
                <a:lnTo>
                  <a:pt x="2712123" y="2712123"/>
                </a:lnTo>
                <a:lnTo>
                  <a:pt x="0" y="27121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862438" y="4371120"/>
            <a:ext cx="4184131" cy="2595221"/>
          </a:xfrm>
          <a:custGeom>
            <a:avLst/>
            <a:gdLst/>
            <a:ahLst/>
            <a:cxnLst/>
            <a:rect r="r" b="b" t="t" l="l"/>
            <a:pathLst>
              <a:path h="2595221" w="4184131">
                <a:moveTo>
                  <a:pt x="0" y="0"/>
                </a:moveTo>
                <a:lnTo>
                  <a:pt x="4184131" y="0"/>
                </a:lnTo>
                <a:lnTo>
                  <a:pt x="4184131" y="2595220"/>
                </a:lnTo>
                <a:lnTo>
                  <a:pt x="0" y="25952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074866" y="4417433"/>
            <a:ext cx="4787572" cy="2502594"/>
          </a:xfrm>
          <a:custGeom>
            <a:avLst/>
            <a:gdLst/>
            <a:ahLst/>
            <a:cxnLst/>
            <a:rect r="r" b="b" t="t" l="l"/>
            <a:pathLst>
              <a:path h="2502594" w="4787572">
                <a:moveTo>
                  <a:pt x="0" y="0"/>
                </a:moveTo>
                <a:lnTo>
                  <a:pt x="4787572" y="0"/>
                </a:lnTo>
                <a:lnTo>
                  <a:pt x="4787572" y="2502594"/>
                </a:lnTo>
                <a:lnTo>
                  <a:pt x="0" y="250259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600538" y="3752171"/>
            <a:ext cx="1025466" cy="2734577"/>
          </a:xfrm>
          <a:custGeom>
            <a:avLst/>
            <a:gdLst/>
            <a:ahLst/>
            <a:cxnLst/>
            <a:rect r="r" b="b" t="t" l="l"/>
            <a:pathLst>
              <a:path h="2734577" w="1025466">
                <a:moveTo>
                  <a:pt x="0" y="0"/>
                </a:moveTo>
                <a:lnTo>
                  <a:pt x="1025466" y="0"/>
                </a:lnTo>
                <a:lnTo>
                  <a:pt x="1025466" y="2734577"/>
                </a:lnTo>
                <a:lnTo>
                  <a:pt x="0" y="273457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267987" y="933162"/>
            <a:ext cx="11752026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00"/>
              </a:lnSpc>
            </a:pPr>
            <a:r>
              <a:rPr lang="en-US" sz="9000" spc="-89">
                <a:solidFill>
                  <a:srgbClr val="E4E4E4"/>
                </a:solidFill>
                <a:latin typeface="Tex Gyre Termes"/>
              </a:rPr>
              <a:t>Diagrama de Atividade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599449" y="8547100"/>
            <a:ext cx="659851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00"/>
              </a:lnSpc>
            </a:pPr>
            <a:r>
              <a:rPr lang="en-US" sz="5000" spc="-50">
                <a:solidFill>
                  <a:srgbClr val="E4E4E4"/>
                </a:solidFill>
                <a:latin typeface="Tex Gyre Termes"/>
              </a:rPr>
              <a:t>43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080462" y="2266662"/>
            <a:ext cx="11752026" cy="86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00"/>
              </a:lnSpc>
            </a:pPr>
            <a:r>
              <a:rPr lang="en-US" sz="6000" spc="-60">
                <a:solidFill>
                  <a:srgbClr val="E4E4E4"/>
                </a:solidFill>
                <a:latin typeface="Tex Gyre Termes"/>
              </a:rPr>
              <a:t>Principais Símbolos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499089" y="6674240"/>
            <a:ext cx="910828" cy="292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0"/>
              </a:lnSpc>
              <a:spcBef>
                <a:spcPct val="0"/>
              </a:spcBef>
            </a:pPr>
            <a:r>
              <a:rPr lang="en-US" sz="2000" spc="-20">
                <a:solidFill>
                  <a:srgbClr val="FFFFFF"/>
                </a:solidFill>
                <a:latin typeface="Tex Gyre Termes Bold"/>
              </a:rPr>
              <a:t>Descisão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950908" y="6496273"/>
            <a:ext cx="1035487" cy="292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0"/>
              </a:lnSpc>
              <a:spcBef>
                <a:spcPct val="0"/>
              </a:spcBef>
            </a:pPr>
            <a:r>
              <a:rPr lang="en-US" sz="2000" spc="-20">
                <a:solidFill>
                  <a:srgbClr val="FFFFFF"/>
                </a:solidFill>
                <a:latin typeface="Tex Gyre Termes Bold"/>
              </a:rPr>
              <a:t>Atividade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061421" y="6542586"/>
            <a:ext cx="1821775" cy="292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0"/>
              </a:lnSpc>
              <a:spcBef>
                <a:spcPct val="0"/>
              </a:spcBef>
            </a:pPr>
            <a:r>
              <a:rPr lang="en-US" sz="2000" spc="-20">
                <a:solidFill>
                  <a:srgbClr val="FFFFFF"/>
                </a:solidFill>
                <a:latin typeface="Tex Gyre Termes Bold"/>
              </a:rPr>
              <a:t>Fim de um Ciclo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64021" y="6542586"/>
            <a:ext cx="1908691" cy="292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0"/>
              </a:lnSpc>
              <a:spcBef>
                <a:spcPct val="0"/>
              </a:spcBef>
            </a:pPr>
            <a:r>
              <a:rPr lang="en-US" sz="2000" spc="-20">
                <a:solidFill>
                  <a:srgbClr val="FFFFFF"/>
                </a:solidFill>
                <a:latin typeface="Tex Gyre Termes Bold"/>
              </a:rPr>
              <a:t>início de um Ciclo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691902" y="6627927"/>
            <a:ext cx="981194" cy="292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0"/>
              </a:lnSpc>
              <a:spcBef>
                <a:spcPct val="0"/>
              </a:spcBef>
            </a:pPr>
            <a:r>
              <a:rPr lang="en-US" sz="2000" spc="-20">
                <a:solidFill>
                  <a:srgbClr val="FFFFFF"/>
                </a:solidFill>
                <a:latin typeface="Tex Gyre Termes Bold"/>
              </a:rPr>
              <a:t>Conector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6D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083703" y="3246106"/>
            <a:ext cx="10120593" cy="6628881"/>
          </a:xfrm>
          <a:custGeom>
            <a:avLst/>
            <a:gdLst/>
            <a:ahLst/>
            <a:cxnLst/>
            <a:rect r="r" b="b" t="t" l="l"/>
            <a:pathLst>
              <a:path h="6628881" w="10120593">
                <a:moveTo>
                  <a:pt x="0" y="0"/>
                </a:moveTo>
                <a:lnTo>
                  <a:pt x="10120594" y="0"/>
                </a:lnTo>
                <a:lnTo>
                  <a:pt x="10120594" y="6628881"/>
                </a:lnTo>
                <a:lnTo>
                  <a:pt x="0" y="66288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267987" y="994208"/>
            <a:ext cx="11752026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00"/>
              </a:lnSpc>
            </a:pPr>
            <a:r>
              <a:rPr lang="en-US" sz="9000" spc="-89">
                <a:solidFill>
                  <a:srgbClr val="E4E4E4"/>
                </a:solidFill>
                <a:latin typeface="Tex Gyre Termes"/>
              </a:rPr>
              <a:t>Diagrama de Atividade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378659" y="2337233"/>
            <a:ext cx="9530682" cy="908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72"/>
              </a:lnSpc>
            </a:pPr>
            <a:r>
              <a:rPr lang="en-US" sz="6338" spc="-63">
                <a:solidFill>
                  <a:srgbClr val="E4E4E4"/>
                </a:solidFill>
                <a:latin typeface="Tex Gyre Termes"/>
              </a:rPr>
              <a:t>Fazer Login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599449" y="8547100"/>
            <a:ext cx="659851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00"/>
              </a:lnSpc>
            </a:pPr>
            <a:r>
              <a:rPr lang="en-US" sz="5000" spc="-50">
                <a:solidFill>
                  <a:srgbClr val="E4E4E4"/>
                </a:solidFill>
                <a:latin typeface="Tex Gyre Termes"/>
              </a:rPr>
              <a:t>44</a:t>
            </a:r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6D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526446" y="3580855"/>
            <a:ext cx="9235107" cy="5895860"/>
          </a:xfrm>
          <a:custGeom>
            <a:avLst/>
            <a:gdLst/>
            <a:ahLst/>
            <a:cxnLst/>
            <a:rect r="r" b="b" t="t" l="l"/>
            <a:pathLst>
              <a:path h="5895860" w="9235107">
                <a:moveTo>
                  <a:pt x="0" y="0"/>
                </a:moveTo>
                <a:lnTo>
                  <a:pt x="9235108" y="0"/>
                </a:lnTo>
                <a:lnTo>
                  <a:pt x="9235108" y="5895859"/>
                </a:lnTo>
                <a:lnTo>
                  <a:pt x="0" y="58958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267987" y="994208"/>
            <a:ext cx="11752026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00"/>
              </a:lnSpc>
            </a:pPr>
            <a:r>
              <a:rPr lang="en-US" sz="9000" spc="-89">
                <a:solidFill>
                  <a:srgbClr val="E4E4E4"/>
                </a:solidFill>
                <a:latin typeface="Tex Gyre Termes"/>
              </a:rPr>
              <a:t>Diagrama de Atividade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378659" y="2337233"/>
            <a:ext cx="9530682" cy="908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72"/>
              </a:lnSpc>
            </a:pPr>
            <a:r>
              <a:rPr lang="en-US" sz="6338" spc="-63">
                <a:solidFill>
                  <a:srgbClr val="E4E4E4"/>
                </a:solidFill>
                <a:latin typeface="Tex Gyre Termes"/>
              </a:rPr>
              <a:t>Cadastrar Funcionário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599449" y="8547100"/>
            <a:ext cx="659851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00"/>
              </a:lnSpc>
            </a:pPr>
            <a:r>
              <a:rPr lang="en-US" sz="5000" spc="-50">
                <a:solidFill>
                  <a:srgbClr val="E4E4E4"/>
                </a:solidFill>
                <a:latin typeface="Tex Gyre Termes"/>
              </a:rPr>
              <a:t>45</a:t>
            </a:r>
          </a:p>
        </p:txBody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6D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676740" y="3246106"/>
            <a:ext cx="6934521" cy="6861269"/>
          </a:xfrm>
          <a:custGeom>
            <a:avLst/>
            <a:gdLst/>
            <a:ahLst/>
            <a:cxnLst/>
            <a:rect r="r" b="b" t="t" l="l"/>
            <a:pathLst>
              <a:path h="6861269" w="6934521">
                <a:moveTo>
                  <a:pt x="0" y="0"/>
                </a:moveTo>
                <a:lnTo>
                  <a:pt x="6934520" y="0"/>
                </a:lnTo>
                <a:lnTo>
                  <a:pt x="6934520" y="6861268"/>
                </a:lnTo>
                <a:lnTo>
                  <a:pt x="0" y="68612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267987" y="994208"/>
            <a:ext cx="11752026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00"/>
              </a:lnSpc>
            </a:pPr>
            <a:r>
              <a:rPr lang="en-US" sz="9000" spc="-89">
                <a:solidFill>
                  <a:srgbClr val="E4E4E4"/>
                </a:solidFill>
                <a:latin typeface="Tex Gyre Termes"/>
              </a:rPr>
              <a:t>Diagrama de Atividade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378659" y="2337233"/>
            <a:ext cx="9530682" cy="908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72"/>
              </a:lnSpc>
            </a:pPr>
            <a:r>
              <a:rPr lang="en-US" sz="6338" spc="-63">
                <a:solidFill>
                  <a:srgbClr val="E4E4E4"/>
                </a:solidFill>
                <a:latin typeface="Tex Gyre Termes"/>
              </a:rPr>
              <a:t>Editar Funcionário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599449" y="8547100"/>
            <a:ext cx="659851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00"/>
              </a:lnSpc>
            </a:pPr>
            <a:r>
              <a:rPr lang="en-US" sz="5000" spc="-50">
                <a:solidFill>
                  <a:srgbClr val="E4E4E4"/>
                </a:solidFill>
                <a:latin typeface="Tex Gyre Termes"/>
              </a:rPr>
              <a:t>46</a:t>
            </a:r>
          </a:p>
        </p:txBody>
      </p: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6D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239606" y="3246106"/>
            <a:ext cx="9808787" cy="6296526"/>
          </a:xfrm>
          <a:custGeom>
            <a:avLst/>
            <a:gdLst/>
            <a:ahLst/>
            <a:cxnLst/>
            <a:rect r="r" b="b" t="t" l="l"/>
            <a:pathLst>
              <a:path h="6296526" w="9808787">
                <a:moveTo>
                  <a:pt x="0" y="0"/>
                </a:moveTo>
                <a:lnTo>
                  <a:pt x="9808788" y="0"/>
                </a:lnTo>
                <a:lnTo>
                  <a:pt x="9808788" y="6296526"/>
                </a:lnTo>
                <a:lnTo>
                  <a:pt x="0" y="62965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267987" y="994208"/>
            <a:ext cx="11752026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00"/>
              </a:lnSpc>
            </a:pPr>
            <a:r>
              <a:rPr lang="en-US" sz="9000" spc="-89">
                <a:solidFill>
                  <a:srgbClr val="E4E4E4"/>
                </a:solidFill>
                <a:latin typeface="Tex Gyre Termes"/>
              </a:rPr>
              <a:t>Diagrama de Atividade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378659" y="2337233"/>
            <a:ext cx="9942855" cy="908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72"/>
              </a:lnSpc>
            </a:pPr>
            <a:r>
              <a:rPr lang="en-US" sz="6338" spc="-63">
                <a:solidFill>
                  <a:srgbClr val="E4E4E4"/>
                </a:solidFill>
                <a:latin typeface="Tex Gyre Termes"/>
              </a:rPr>
              <a:t>Cadastrar Paciente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599449" y="8547100"/>
            <a:ext cx="659851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00"/>
              </a:lnSpc>
            </a:pPr>
            <a:r>
              <a:rPr lang="en-US" sz="5000" spc="-50">
                <a:solidFill>
                  <a:srgbClr val="E4E4E4"/>
                </a:solidFill>
                <a:latin typeface="Tex Gyre Termes"/>
              </a:rPr>
              <a:t>47</a:t>
            </a:r>
          </a:p>
        </p:txBody>
      </p:sp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6D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630299" y="3246106"/>
            <a:ext cx="7027401" cy="6535723"/>
          </a:xfrm>
          <a:custGeom>
            <a:avLst/>
            <a:gdLst/>
            <a:ahLst/>
            <a:cxnLst/>
            <a:rect r="r" b="b" t="t" l="l"/>
            <a:pathLst>
              <a:path h="6535723" w="7027401">
                <a:moveTo>
                  <a:pt x="0" y="0"/>
                </a:moveTo>
                <a:lnTo>
                  <a:pt x="7027402" y="0"/>
                </a:lnTo>
                <a:lnTo>
                  <a:pt x="7027402" y="6535723"/>
                </a:lnTo>
                <a:lnTo>
                  <a:pt x="0" y="65357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267987" y="994208"/>
            <a:ext cx="11752026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00"/>
              </a:lnSpc>
            </a:pPr>
            <a:r>
              <a:rPr lang="en-US" sz="9000" spc="-89">
                <a:solidFill>
                  <a:srgbClr val="E4E4E4"/>
                </a:solidFill>
                <a:latin typeface="Tex Gyre Termes"/>
              </a:rPr>
              <a:t>Diagrama de Atividade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378659" y="2337233"/>
            <a:ext cx="9942855" cy="908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72"/>
              </a:lnSpc>
            </a:pPr>
            <a:r>
              <a:rPr lang="en-US" sz="6338" spc="-63">
                <a:solidFill>
                  <a:srgbClr val="E4E4E4"/>
                </a:solidFill>
                <a:latin typeface="Tex Gyre Termes"/>
              </a:rPr>
              <a:t>Editar Paciente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599449" y="8547100"/>
            <a:ext cx="659851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00"/>
              </a:lnSpc>
            </a:pPr>
            <a:r>
              <a:rPr lang="en-US" sz="5000" spc="-50">
                <a:solidFill>
                  <a:srgbClr val="E4E4E4"/>
                </a:solidFill>
                <a:latin typeface="Tex Gyre Termes"/>
              </a:rPr>
              <a:t>48</a:t>
            </a:r>
          </a:p>
        </p:txBody>
      </p:sp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6D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307290" y="3246106"/>
            <a:ext cx="5673420" cy="6610659"/>
          </a:xfrm>
          <a:custGeom>
            <a:avLst/>
            <a:gdLst/>
            <a:ahLst/>
            <a:cxnLst/>
            <a:rect r="r" b="b" t="t" l="l"/>
            <a:pathLst>
              <a:path h="6610659" w="5673420">
                <a:moveTo>
                  <a:pt x="0" y="0"/>
                </a:moveTo>
                <a:lnTo>
                  <a:pt x="5673420" y="0"/>
                </a:lnTo>
                <a:lnTo>
                  <a:pt x="5673420" y="6610659"/>
                </a:lnTo>
                <a:lnTo>
                  <a:pt x="0" y="66106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267987" y="994208"/>
            <a:ext cx="11752026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00"/>
              </a:lnSpc>
            </a:pPr>
            <a:r>
              <a:rPr lang="en-US" sz="9000" spc="-89">
                <a:solidFill>
                  <a:srgbClr val="E4E4E4"/>
                </a:solidFill>
                <a:latin typeface="Tex Gyre Termes"/>
              </a:rPr>
              <a:t>Diagrama de Atividade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378659" y="2337233"/>
            <a:ext cx="9942855" cy="908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72"/>
              </a:lnSpc>
            </a:pPr>
            <a:r>
              <a:rPr lang="en-US" sz="6338" spc="-63">
                <a:solidFill>
                  <a:srgbClr val="E4E4E4"/>
                </a:solidFill>
                <a:latin typeface="Tex Gyre Termes"/>
              </a:rPr>
              <a:t>Agendamento de Atendimento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599449" y="8547100"/>
            <a:ext cx="659851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00"/>
              </a:lnSpc>
            </a:pPr>
            <a:r>
              <a:rPr lang="en-US" sz="5000" spc="-50">
                <a:solidFill>
                  <a:srgbClr val="E4E4E4"/>
                </a:solidFill>
                <a:latin typeface="Tex Gyre Termes"/>
              </a:rPr>
              <a:t>49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5928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512327" y="2638927"/>
            <a:ext cx="5746973" cy="5621921"/>
          </a:xfrm>
          <a:custGeom>
            <a:avLst/>
            <a:gdLst/>
            <a:ahLst/>
            <a:cxnLst/>
            <a:rect r="r" b="b" t="t" l="l"/>
            <a:pathLst>
              <a:path h="5621921" w="5746973">
                <a:moveTo>
                  <a:pt x="0" y="0"/>
                </a:moveTo>
                <a:lnTo>
                  <a:pt x="5746973" y="0"/>
                </a:lnTo>
                <a:lnTo>
                  <a:pt x="5746973" y="5621921"/>
                </a:lnTo>
                <a:lnTo>
                  <a:pt x="0" y="56219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778" t="0" r="-10957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114425"/>
            <a:ext cx="16230600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00"/>
              </a:lnSpc>
            </a:pPr>
            <a:r>
              <a:rPr lang="en-US" sz="9000" spc="-89">
                <a:solidFill>
                  <a:srgbClr val="E4E4E4"/>
                </a:solidFill>
                <a:latin typeface="Tex Gyre Termes"/>
              </a:rPr>
              <a:t>Entrevista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891309" y="4450049"/>
            <a:ext cx="9235436" cy="499923"/>
            <a:chOff x="0" y="0"/>
            <a:chExt cx="12313914" cy="666564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9525"/>
              <a:ext cx="12313914" cy="619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00"/>
                </a:lnSpc>
              </a:pPr>
              <a:r>
                <a:rPr lang="en-US" sz="3000">
                  <a:solidFill>
                    <a:srgbClr val="E4E4E4"/>
                  </a:solidFill>
                  <a:latin typeface="Tex Gyre Termes Bold"/>
                </a:rPr>
                <a:t>02 Gestão dos agendamentos de consultas</a:t>
              </a:r>
            </a:p>
          </p:txBody>
        </p:sp>
        <p:sp>
          <p:nvSpPr>
            <p:cNvPr name="AutoShape 6" id="6"/>
            <p:cNvSpPr/>
            <p:nvPr/>
          </p:nvSpPr>
          <p:spPr>
            <a:xfrm>
              <a:off x="0" y="660214"/>
              <a:ext cx="12313914" cy="0"/>
            </a:xfrm>
            <a:prstGeom prst="line">
              <a:avLst/>
            </a:prstGeom>
            <a:ln cap="flat" w="127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7" id="7"/>
          <p:cNvGrpSpPr/>
          <p:nvPr/>
        </p:nvGrpSpPr>
        <p:grpSpPr>
          <a:xfrm rot="0">
            <a:off x="891309" y="5781909"/>
            <a:ext cx="9682366" cy="466725"/>
            <a:chOff x="0" y="0"/>
            <a:chExt cx="12909822" cy="622300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9525"/>
              <a:ext cx="12313914" cy="619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00"/>
                </a:lnSpc>
              </a:pPr>
              <a:r>
                <a:rPr lang="en-US" sz="3000">
                  <a:solidFill>
                    <a:srgbClr val="E4E4E4"/>
                  </a:solidFill>
                  <a:latin typeface="Tex Gyre Termes Bold"/>
                </a:rPr>
                <a:t>03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595907" y="-95250"/>
              <a:ext cx="12313914" cy="704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500"/>
                </a:lnSpc>
              </a:pPr>
              <a:r>
                <a:rPr lang="en-US" sz="3000">
                  <a:solidFill>
                    <a:srgbClr val="E4E4E4"/>
                  </a:solidFill>
                  <a:latin typeface="Tex Gyre Termes Bold"/>
                </a:rPr>
                <a:t> Administrar os horários dos médicos</a:t>
              </a:r>
            </a:p>
          </p:txBody>
        </p:sp>
        <p:sp>
          <p:nvSpPr>
            <p:cNvPr name="AutoShape 10" id="10"/>
            <p:cNvSpPr/>
            <p:nvPr/>
          </p:nvSpPr>
          <p:spPr>
            <a:xfrm>
              <a:off x="0" y="615950"/>
              <a:ext cx="12313914" cy="0"/>
            </a:xfrm>
            <a:prstGeom prst="line">
              <a:avLst/>
            </a:prstGeom>
            <a:ln cap="flat" w="127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1" id="11"/>
          <p:cNvGrpSpPr/>
          <p:nvPr/>
        </p:nvGrpSpPr>
        <p:grpSpPr>
          <a:xfrm rot="0">
            <a:off x="891309" y="7077309"/>
            <a:ext cx="9836931" cy="499923"/>
            <a:chOff x="0" y="0"/>
            <a:chExt cx="13115908" cy="666564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9525"/>
              <a:ext cx="12313914" cy="619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00"/>
                </a:lnSpc>
              </a:pPr>
              <a:r>
                <a:rPr lang="en-US" sz="3000">
                  <a:solidFill>
                    <a:srgbClr val="E4E4E4"/>
                  </a:solidFill>
                  <a:latin typeface="Tex Gyre Termes Bold"/>
                </a:rPr>
                <a:t>04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801993" y="-95250"/>
              <a:ext cx="12313914" cy="704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500"/>
                </a:lnSpc>
              </a:pPr>
              <a:r>
                <a:rPr lang="en-US" sz="3000">
                  <a:solidFill>
                    <a:srgbClr val="E4E4E4"/>
                  </a:solidFill>
                  <a:latin typeface="Tex Gyre Termes Bold"/>
                </a:rPr>
                <a:t>Gerenciar faturamento e pagamentos</a:t>
              </a:r>
            </a:p>
          </p:txBody>
        </p:sp>
        <p:sp>
          <p:nvSpPr>
            <p:cNvPr name="AutoShape 14" id="14"/>
            <p:cNvSpPr/>
            <p:nvPr/>
          </p:nvSpPr>
          <p:spPr>
            <a:xfrm>
              <a:off x="0" y="660214"/>
              <a:ext cx="12313914" cy="0"/>
            </a:xfrm>
            <a:prstGeom prst="line">
              <a:avLst/>
            </a:prstGeom>
            <a:ln cap="flat" w="127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15" id="15"/>
          <p:cNvSpPr txBox="true"/>
          <p:nvPr/>
        </p:nvSpPr>
        <p:spPr>
          <a:xfrm rot="0">
            <a:off x="16599449" y="8547100"/>
            <a:ext cx="659851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00"/>
              </a:lnSpc>
            </a:pPr>
            <a:r>
              <a:rPr lang="en-US" sz="5000" spc="-50">
                <a:solidFill>
                  <a:srgbClr val="E4E4E4"/>
                </a:solidFill>
                <a:latin typeface="Tex Gyre Termes"/>
              </a:rPr>
              <a:t>05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891309" y="3118190"/>
            <a:ext cx="9235436" cy="499923"/>
            <a:chOff x="0" y="0"/>
            <a:chExt cx="12313914" cy="666564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-9525"/>
              <a:ext cx="12313914" cy="619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00"/>
                </a:lnSpc>
              </a:pPr>
              <a:r>
                <a:rPr lang="en-US" sz="3000">
                  <a:solidFill>
                    <a:srgbClr val="E4E4E4"/>
                  </a:solidFill>
                  <a:latin typeface="Tex Gyre Termes Bold"/>
                </a:rPr>
                <a:t>01 Gerenciar pacientes </a:t>
              </a:r>
            </a:p>
          </p:txBody>
        </p:sp>
        <p:sp>
          <p:nvSpPr>
            <p:cNvPr name="AutoShape 18" id="18"/>
            <p:cNvSpPr/>
            <p:nvPr/>
          </p:nvSpPr>
          <p:spPr>
            <a:xfrm>
              <a:off x="0" y="660214"/>
              <a:ext cx="12313914" cy="0"/>
            </a:xfrm>
            <a:prstGeom prst="line">
              <a:avLst/>
            </a:prstGeom>
            <a:ln cap="flat" w="127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6D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084193" y="3246106"/>
            <a:ext cx="6119615" cy="6858401"/>
          </a:xfrm>
          <a:custGeom>
            <a:avLst/>
            <a:gdLst/>
            <a:ahLst/>
            <a:cxnLst/>
            <a:rect r="r" b="b" t="t" l="l"/>
            <a:pathLst>
              <a:path h="6858401" w="6119615">
                <a:moveTo>
                  <a:pt x="0" y="0"/>
                </a:moveTo>
                <a:lnTo>
                  <a:pt x="6119614" y="0"/>
                </a:lnTo>
                <a:lnTo>
                  <a:pt x="6119614" y="6858401"/>
                </a:lnTo>
                <a:lnTo>
                  <a:pt x="0" y="68584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267987" y="994208"/>
            <a:ext cx="11752026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00"/>
              </a:lnSpc>
            </a:pPr>
            <a:r>
              <a:rPr lang="en-US" sz="9000" spc="-89">
                <a:solidFill>
                  <a:srgbClr val="E4E4E4"/>
                </a:solidFill>
                <a:latin typeface="Tex Gyre Termes"/>
              </a:rPr>
              <a:t>Diagrama de Atividade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378659" y="2337233"/>
            <a:ext cx="9942855" cy="908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72"/>
              </a:lnSpc>
            </a:pPr>
            <a:r>
              <a:rPr lang="en-US" sz="6338" spc="-63">
                <a:solidFill>
                  <a:srgbClr val="E4E4E4"/>
                </a:solidFill>
                <a:latin typeface="Tex Gyre Termes"/>
              </a:rPr>
              <a:t>Editar Atendimento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599449" y="8547100"/>
            <a:ext cx="659851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00"/>
              </a:lnSpc>
            </a:pPr>
            <a:r>
              <a:rPr lang="en-US" sz="5000" spc="-50">
                <a:solidFill>
                  <a:srgbClr val="E4E4E4"/>
                </a:solidFill>
                <a:latin typeface="Tex Gyre Termes"/>
              </a:rPr>
              <a:t>50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6D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010688" y="3246106"/>
            <a:ext cx="6449891" cy="6811809"/>
          </a:xfrm>
          <a:custGeom>
            <a:avLst/>
            <a:gdLst/>
            <a:ahLst/>
            <a:cxnLst/>
            <a:rect r="r" b="b" t="t" l="l"/>
            <a:pathLst>
              <a:path h="6811809" w="6449891">
                <a:moveTo>
                  <a:pt x="0" y="0"/>
                </a:moveTo>
                <a:lnTo>
                  <a:pt x="6449892" y="0"/>
                </a:lnTo>
                <a:lnTo>
                  <a:pt x="6449892" y="6811808"/>
                </a:lnTo>
                <a:lnTo>
                  <a:pt x="0" y="68118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267987" y="994208"/>
            <a:ext cx="11752026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00"/>
              </a:lnSpc>
            </a:pPr>
            <a:r>
              <a:rPr lang="en-US" sz="9000" spc="-89">
                <a:solidFill>
                  <a:srgbClr val="E4E4E4"/>
                </a:solidFill>
                <a:latin typeface="Tex Gyre Termes"/>
              </a:rPr>
              <a:t>Diagrama de Atividade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378659" y="2337233"/>
            <a:ext cx="9942855" cy="908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72"/>
              </a:lnSpc>
            </a:pPr>
            <a:r>
              <a:rPr lang="en-US" sz="6338" spc="-63">
                <a:solidFill>
                  <a:srgbClr val="E4E4E4"/>
                </a:solidFill>
                <a:latin typeface="Tex Gyre Termes"/>
              </a:rPr>
              <a:t>Cadastro de Consulta Médica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599449" y="8547100"/>
            <a:ext cx="659851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00"/>
              </a:lnSpc>
            </a:pPr>
            <a:r>
              <a:rPr lang="en-US" sz="5000" spc="-50">
                <a:solidFill>
                  <a:srgbClr val="E4E4E4"/>
                </a:solidFill>
                <a:latin typeface="Tex Gyre Termes"/>
              </a:rPr>
              <a:t>51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6D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976462" y="3246106"/>
            <a:ext cx="6335076" cy="6824371"/>
          </a:xfrm>
          <a:custGeom>
            <a:avLst/>
            <a:gdLst/>
            <a:ahLst/>
            <a:cxnLst/>
            <a:rect r="r" b="b" t="t" l="l"/>
            <a:pathLst>
              <a:path h="6824371" w="6335076">
                <a:moveTo>
                  <a:pt x="0" y="0"/>
                </a:moveTo>
                <a:lnTo>
                  <a:pt x="6335076" y="0"/>
                </a:lnTo>
                <a:lnTo>
                  <a:pt x="6335076" y="6824370"/>
                </a:lnTo>
                <a:lnTo>
                  <a:pt x="0" y="68243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267987" y="994208"/>
            <a:ext cx="11752026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00"/>
              </a:lnSpc>
            </a:pPr>
            <a:r>
              <a:rPr lang="en-US" sz="9000" spc="-89">
                <a:solidFill>
                  <a:srgbClr val="E4E4E4"/>
                </a:solidFill>
                <a:latin typeface="Tex Gyre Termes"/>
              </a:rPr>
              <a:t>Diagrama de Atividade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378659" y="2337233"/>
            <a:ext cx="9942855" cy="908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72"/>
              </a:lnSpc>
            </a:pPr>
            <a:r>
              <a:rPr lang="en-US" sz="6338" spc="-63">
                <a:solidFill>
                  <a:srgbClr val="E4E4E4"/>
                </a:solidFill>
                <a:latin typeface="Tex Gyre Termes"/>
              </a:rPr>
              <a:t>Editar Consulta Médica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599449" y="8547100"/>
            <a:ext cx="659851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00"/>
              </a:lnSpc>
            </a:pPr>
            <a:r>
              <a:rPr lang="en-US" sz="5000" spc="-50">
                <a:solidFill>
                  <a:srgbClr val="E4E4E4"/>
                </a:solidFill>
                <a:latin typeface="Tex Gyre Termes"/>
              </a:rPr>
              <a:t>52</a:t>
            </a: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>
  <p:cSld>
    <p:bg>
      <p:bgPr>
        <a:solidFill>
          <a:srgbClr val="366D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67987" y="3914775"/>
            <a:ext cx="11752026" cy="2543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00"/>
              </a:lnSpc>
            </a:pPr>
            <a:r>
              <a:rPr lang="en-US" sz="9000" spc="-89">
                <a:solidFill>
                  <a:srgbClr val="E4E4E4"/>
                </a:solidFill>
                <a:latin typeface="Tex Gyre Termes"/>
              </a:rPr>
              <a:t>OBRIGADO PELA ATENÇAO !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75928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91082" y="1114425"/>
            <a:ext cx="9970487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00"/>
              </a:lnSpc>
            </a:pPr>
            <a:r>
              <a:rPr lang="en-US" sz="9000" spc="-89">
                <a:solidFill>
                  <a:srgbClr val="E4E4E4"/>
                </a:solidFill>
                <a:latin typeface="Tex Gyre Termes"/>
              </a:rPr>
              <a:t>Análise de Requisitos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4325543"/>
            <a:ext cx="7247626" cy="2838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500"/>
              </a:lnSpc>
            </a:pPr>
            <a:r>
              <a:rPr lang="en-US" sz="3000">
                <a:solidFill>
                  <a:srgbClr val="E4E4E4"/>
                </a:solidFill>
                <a:latin typeface="Tex Gyre Termes"/>
              </a:rPr>
              <a:t>Características particulares que definem os procedimentos que um sistema ou software deve realizar, determinando como ele responde a entradas específicas de usuários ou de outros sistemas.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210688"/>
            <a:ext cx="7247626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3499">
                <a:solidFill>
                  <a:srgbClr val="E4E4E4"/>
                </a:solidFill>
                <a:latin typeface="Tex Gyre Termes Bold"/>
              </a:rPr>
              <a:t>REQUISITOS FUNCIONAIS</a:t>
            </a:r>
          </a:p>
        </p:txBody>
      </p:sp>
      <p:sp>
        <p:nvSpPr>
          <p:cNvPr name="AutoShape 5" id="5"/>
          <p:cNvSpPr/>
          <p:nvPr/>
        </p:nvSpPr>
        <p:spPr>
          <a:xfrm>
            <a:off x="1028700" y="4058843"/>
            <a:ext cx="7247626" cy="0"/>
          </a:xfrm>
          <a:prstGeom prst="line">
            <a:avLst/>
          </a:prstGeom>
          <a:ln cap="rnd" w="28575">
            <a:solidFill>
              <a:srgbClr val="E4E4E4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9144000" y="4403996"/>
            <a:ext cx="7247626" cy="2266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500"/>
              </a:lnSpc>
            </a:pPr>
            <a:r>
              <a:rPr lang="en-US" sz="3000">
                <a:solidFill>
                  <a:srgbClr val="E4E4E4"/>
                </a:solidFill>
                <a:latin typeface="Tex Gyre Termes"/>
              </a:rPr>
              <a:t>Qualidades e características que um sistema ou software deve possuir, tais como desempenho, segurança, usabilidade e escalabilidade, em contraste com funcionalidades específicas.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144000" y="3201163"/>
            <a:ext cx="7247626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500">
                <a:solidFill>
                  <a:srgbClr val="E4E4E4"/>
                </a:solidFill>
                <a:latin typeface="Tex Gyre Termes Bold"/>
              </a:rPr>
              <a:t>REQUISITOS NÃO FUNCIONAIS</a:t>
            </a:r>
          </a:p>
        </p:txBody>
      </p:sp>
      <p:sp>
        <p:nvSpPr>
          <p:cNvPr name="AutoShape 8" id="8"/>
          <p:cNvSpPr/>
          <p:nvPr/>
        </p:nvSpPr>
        <p:spPr>
          <a:xfrm>
            <a:off x="9144000" y="4123008"/>
            <a:ext cx="7247626" cy="0"/>
          </a:xfrm>
          <a:prstGeom prst="line">
            <a:avLst/>
          </a:prstGeom>
          <a:ln cap="rnd" w="28575">
            <a:solidFill>
              <a:srgbClr val="E4E4E4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16599449" y="8547100"/>
            <a:ext cx="659851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00"/>
              </a:lnSpc>
            </a:pPr>
            <a:r>
              <a:rPr lang="en-US" sz="5000" spc="-50">
                <a:solidFill>
                  <a:srgbClr val="E4E4E4"/>
                </a:solidFill>
                <a:latin typeface="Tex Gyre Termes"/>
              </a:rPr>
              <a:t>06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6D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50155" y="1884755"/>
            <a:ext cx="4245483" cy="1235050"/>
          </a:xfrm>
          <a:custGeom>
            <a:avLst/>
            <a:gdLst/>
            <a:ahLst/>
            <a:cxnLst/>
            <a:rect r="r" b="b" t="t" l="l"/>
            <a:pathLst>
              <a:path h="1235050" w="4245483">
                <a:moveTo>
                  <a:pt x="0" y="0"/>
                </a:moveTo>
                <a:lnTo>
                  <a:pt x="4245483" y="0"/>
                </a:lnTo>
                <a:lnTo>
                  <a:pt x="4245483" y="1235049"/>
                </a:lnTo>
                <a:lnTo>
                  <a:pt x="0" y="12350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27639" y="4422019"/>
            <a:ext cx="4263907" cy="1240409"/>
          </a:xfrm>
          <a:custGeom>
            <a:avLst/>
            <a:gdLst/>
            <a:ahLst/>
            <a:cxnLst/>
            <a:rect r="r" b="b" t="t" l="l"/>
            <a:pathLst>
              <a:path h="1240409" w="4263907">
                <a:moveTo>
                  <a:pt x="0" y="0"/>
                </a:moveTo>
                <a:lnTo>
                  <a:pt x="4263907" y="0"/>
                </a:lnTo>
                <a:lnTo>
                  <a:pt x="4263907" y="1240409"/>
                </a:lnTo>
                <a:lnTo>
                  <a:pt x="0" y="1240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584220" y="4422019"/>
            <a:ext cx="1199863" cy="1199863"/>
          </a:xfrm>
          <a:custGeom>
            <a:avLst/>
            <a:gdLst/>
            <a:ahLst/>
            <a:cxnLst/>
            <a:rect r="r" b="b" t="t" l="l"/>
            <a:pathLst>
              <a:path h="1199863" w="1199863">
                <a:moveTo>
                  <a:pt x="0" y="0"/>
                </a:moveTo>
                <a:lnTo>
                  <a:pt x="1199863" y="0"/>
                </a:lnTo>
                <a:lnTo>
                  <a:pt x="1199863" y="1199863"/>
                </a:lnTo>
                <a:lnTo>
                  <a:pt x="0" y="11998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033025" y="4743221"/>
            <a:ext cx="326823" cy="6581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15"/>
              </a:lnSpc>
            </a:pPr>
            <a:r>
              <a:rPr lang="en-US" sz="4650" spc="-46">
                <a:solidFill>
                  <a:srgbClr val="E4E4E4"/>
                </a:solidFill>
                <a:latin typeface="Tex Gyre Termes"/>
              </a:rPr>
              <a:t>2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518030" y="7110617"/>
            <a:ext cx="4124529" cy="1199863"/>
          </a:xfrm>
          <a:custGeom>
            <a:avLst/>
            <a:gdLst/>
            <a:ahLst/>
            <a:cxnLst/>
            <a:rect r="r" b="b" t="t" l="l"/>
            <a:pathLst>
              <a:path h="1199863" w="4124529">
                <a:moveTo>
                  <a:pt x="0" y="0"/>
                </a:moveTo>
                <a:lnTo>
                  <a:pt x="4124529" y="0"/>
                </a:lnTo>
                <a:lnTo>
                  <a:pt x="4124529" y="1199863"/>
                </a:lnTo>
                <a:lnTo>
                  <a:pt x="0" y="11998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488496" y="2549739"/>
            <a:ext cx="4124529" cy="1199863"/>
          </a:xfrm>
          <a:custGeom>
            <a:avLst/>
            <a:gdLst/>
            <a:ahLst/>
            <a:cxnLst/>
            <a:rect r="r" b="b" t="t" l="l"/>
            <a:pathLst>
              <a:path h="1199863" w="4124529">
                <a:moveTo>
                  <a:pt x="0" y="0"/>
                </a:moveTo>
                <a:lnTo>
                  <a:pt x="4124530" y="0"/>
                </a:lnTo>
                <a:lnTo>
                  <a:pt x="4124530" y="1199863"/>
                </a:lnTo>
                <a:lnTo>
                  <a:pt x="0" y="11998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151035" y="2549739"/>
            <a:ext cx="1199863" cy="1199863"/>
          </a:xfrm>
          <a:custGeom>
            <a:avLst/>
            <a:gdLst/>
            <a:ahLst/>
            <a:cxnLst/>
            <a:rect r="r" b="b" t="t" l="l"/>
            <a:pathLst>
              <a:path h="1199863" w="1199863">
                <a:moveTo>
                  <a:pt x="0" y="0"/>
                </a:moveTo>
                <a:lnTo>
                  <a:pt x="1199863" y="0"/>
                </a:lnTo>
                <a:lnTo>
                  <a:pt x="1199863" y="1199863"/>
                </a:lnTo>
                <a:lnTo>
                  <a:pt x="0" y="11998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2581412" y="2831148"/>
            <a:ext cx="339108" cy="684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307"/>
              </a:lnSpc>
            </a:pPr>
            <a:r>
              <a:rPr lang="en-US" sz="4825" spc="-48">
                <a:solidFill>
                  <a:srgbClr val="E4E4E4"/>
                </a:solidFill>
                <a:latin typeface="Tex Gyre Termes"/>
              </a:rPr>
              <a:t>4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3134771" y="5036292"/>
            <a:ext cx="4124529" cy="1199863"/>
          </a:xfrm>
          <a:custGeom>
            <a:avLst/>
            <a:gdLst/>
            <a:ahLst/>
            <a:cxnLst/>
            <a:rect r="r" b="b" t="t" l="l"/>
            <a:pathLst>
              <a:path h="1199863" w="4124529">
                <a:moveTo>
                  <a:pt x="0" y="0"/>
                </a:moveTo>
                <a:lnTo>
                  <a:pt x="4124529" y="0"/>
                </a:lnTo>
                <a:lnTo>
                  <a:pt x="4124529" y="1199863"/>
                </a:lnTo>
                <a:lnTo>
                  <a:pt x="0" y="11998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797985" y="3416586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563907" y="4431325"/>
            <a:ext cx="1094812" cy="1497877"/>
          </a:xfrm>
          <a:custGeom>
            <a:avLst/>
            <a:gdLst/>
            <a:ahLst/>
            <a:cxnLst/>
            <a:rect r="r" b="b" t="t" l="l"/>
            <a:pathLst>
              <a:path h="1497877" w="1094812">
                <a:moveTo>
                  <a:pt x="0" y="0"/>
                </a:moveTo>
                <a:lnTo>
                  <a:pt x="1094811" y="0"/>
                </a:lnTo>
                <a:lnTo>
                  <a:pt x="1094811" y="1497876"/>
                </a:lnTo>
                <a:lnTo>
                  <a:pt x="0" y="149787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071490" y="4186203"/>
            <a:ext cx="3522449" cy="2126679"/>
          </a:xfrm>
          <a:custGeom>
            <a:avLst/>
            <a:gdLst/>
            <a:ahLst/>
            <a:cxnLst/>
            <a:rect r="r" b="b" t="t" l="l"/>
            <a:pathLst>
              <a:path h="2126679" w="3522449">
                <a:moveTo>
                  <a:pt x="0" y="0"/>
                </a:moveTo>
                <a:lnTo>
                  <a:pt x="3522449" y="0"/>
                </a:lnTo>
                <a:lnTo>
                  <a:pt x="3522449" y="2126678"/>
                </a:lnTo>
                <a:lnTo>
                  <a:pt x="0" y="212667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14" id="14"/>
          <p:cNvPicPr>
            <a:picLocks noChangeAspect="true"/>
          </p:cNvPicPr>
          <p:nvPr/>
        </p:nvPicPr>
        <p:blipFill>
          <a:blip r:embed="rId12"/>
          <a:srcRect l="0" t="0" r="0" b="0"/>
          <a:stretch>
            <a:fillRect/>
          </a:stretch>
        </p:blipFill>
        <p:spPr>
          <a:xfrm flipH="false" flipV="false" rot="0">
            <a:off x="8706343" y="4529694"/>
            <a:ext cx="1521798" cy="1301137"/>
          </a:xfrm>
          <a:prstGeom prst="rect">
            <a:avLst/>
          </a:prstGeom>
        </p:spPr>
      </p:pic>
      <p:sp>
        <p:nvSpPr>
          <p:cNvPr name="Freeform 15" id="15"/>
          <p:cNvSpPr/>
          <p:nvPr/>
        </p:nvSpPr>
        <p:spPr>
          <a:xfrm flipH="true" flipV="true" rot="-6846594">
            <a:off x="6500976" y="2103362"/>
            <a:ext cx="1330513" cy="1475367"/>
          </a:xfrm>
          <a:custGeom>
            <a:avLst/>
            <a:gdLst/>
            <a:ahLst/>
            <a:cxnLst/>
            <a:rect r="r" b="b" t="t" l="l"/>
            <a:pathLst>
              <a:path h="1475367" w="1330513">
                <a:moveTo>
                  <a:pt x="1330513" y="1475367"/>
                </a:moveTo>
                <a:lnTo>
                  <a:pt x="0" y="1475367"/>
                </a:lnTo>
                <a:lnTo>
                  <a:pt x="0" y="0"/>
                </a:lnTo>
                <a:lnTo>
                  <a:pt x="1330513" y="0"/>
                </a:lnTo>
                <a:lnTo>
                  <a:pt x="1330513" y="1475367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true" flipV="false" rot="-2786855">
            <a:off x="11302808" y="5053268"/>
            <a:ext cx="999707" cy="1108546"/>
          </a:xfrm>
          <a:custGeom>
            <a:avLst/>
            <a:gdLst/>
            <a:ahLst/>
            <a:cxnLst/>
            <a:rect r="r" b="b" t="t" l="l"/>
            <a:pathLst>
              <a:path h="1108546" w="999707">
                <a:moveTo>
                  <a:pt x="999708" y="0"/>
                </a:moveTo>
                <a:lnTo>
                  <a:pt x="0" y="0"/>
                </a:lnTo>
                <a:lnTo>
                  <a:pt x="0" y="1108546"/>
                </a:lnTo>
                <a:lnTo>
                  <a:pt x="999708" y="1108546"/>
                </a:lnTo>
                <a:lnTo>
                  <a:pt x="999708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false" rot="-4448163">
            <a:off x="10870193" y="2916986"/>
            <a:ext cx="972625" cy="1078515"/>
          </a:xfrm>
          <a:custGeom>
            <a:avLst/>
            <a:gdLst/>
            <a:ahLst/>
            <a:cxnLst/>
            <a:rect r="r" b="b" t="t" l="l"/>
            <a:pathLst>
              <a:path h="1078515" w="972625">
                <a:moveTo>
                  <a:pt x="972624" y="0"/>
                </a:moveTo>
                <a:lnTo>
                  <a:pt x="0" y="0"/>
                </a:lnTo>
                <a:lnTo>
                  <a:pt x="0" y="1078516"/>
                </a:lnTo>
                <a:lnTo>
                  <a:pt x="972624" y="1078516"/>
                </a:lnTo>
                <a:lnTo>
                  <a:pt x="972624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true" flipV="false" rot="7179848">
            <a:off x="5184965" y="6885558"/>
            <a:ext cx="1312220" cy="1455083"/>
          </a:xfrm>
          <a:custGeom>
            <a:avLst/>
            <a:gdLst/>
            <a:ahLst/>
            <a:cxnLst/>
            <a:rect r="r" b="b" t="t" l="l"/>
            <a:pathLst>
              <a:path h="1455083" w="1312220">
                <a:moveTo>
                  <a:pt x="1312220" y="0"/>
                </a:moveTo>
                <a:lnTo>
                  <a:pt x="0" y="0"/>
                </a:lnTo>
                <a:lnTo>
                  <a:pt x="0" y="1455083"/>
                </a:lnTo>
                <a:lnTo>
                  <a:pt x="1312220" y="1455083"/>
                </a:lnTo>
                <a:lnTo>
                  <a:pt x="131222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3059962" y="2638508"/>
            <a:ext cx="3206558" cy="974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33"/>
              </a:lnSpc>
            </a:pPr>
            <a:r>
              <a:rPr lang="en-US" sz="2809">
                <a:solidFill>
                  <a:srgbClr val="E4E4E4"/>
                </a:solidFill>
                <a:latin typeface="Open Sans Bold"/>
              </a:rPr>
              <a:t>CRUD de Funcionários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885890" y="5128060"/>
            <a:ext cx="3206558" cy="974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33"/>
              </a:lnSpc>
            </a:pPr>
            <a:r>
              <a:rPr lang="en-US" sz="2809">
                <a:solidFill>
                  <a:srgbClr val="E4E4E4"/>
                </a:solidFill>
                <a:latin typeface="Open Sans Bold"/>
              </a:rPr>
              <a:t>Acompanhar histórico médico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26015" y="7199385"/>
            <a:ext cx="3206558" cy="14739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33"/>
              </a:lnSpc>
            </a:pPr>
            <a:r>
              <a:rPr lang="en-US" sz="2809">
                <a:solidFill>
                  <a:srgbClr val="E4E4E4"/>
                </a:solidFill>
                <a:latin typeface="Open Sans Bold"/>
              </a:rPr>
              <a:t>Gerenciar</a:t>
            </a:r>
            <a:r>
              <a:rPr lang="en-US" sz="2809">
                <a:solidFill>
                  <a:srgbClr val="E4E4E4"/>
                </a:solidFill>
                <a:latin typeface="Open Sans Bold"/>
              </a:rPr>
              <a:t> </a:t>
            </a:r>
          </a:p>
          <a:p>
            <a:pPr algn="ctr">
              <a:lnSpc>
                <a:spcPts val="3933"/>
              </a:lnSpc>
            </a:pPr>
            <a:r>
              <a:rPr lang="en-US" sz="2809">
                <a:solidFill>
                  <a:srgbClr val="E4E4E4"/>
                </a:solidFill>
                <a:latin typeface="Open Sans Bold"/>
              </a:rPr>
              <a:t>Prontuário</a:t>
            </a:r>
          </a:p>
          <a:p>
            <a:pPr algn="ctr">
              <a:lnSpc>
                <a:spcPts val="3933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1413566" y="2234306"/>
            <a:ext cx="3206558" cy="475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33"/>
              </a:lnSpc>
            </a:pPr>
            <a:r>
              <a:rPr lang="en-US" sz="2809">
                <a:solidFill>
                  <a:srgbClr val="E4E4E4"/>
                </a:solidFill>
                <a:latin typeface="Open Sans Bold"/>
              </a:rPr>
              <a:t>CRUD do Paciente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634528" y="435558"/>
            <a:ext cx="8069633" cy="1011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796"/>
              </a:lnSpc>
            </a:pPr>
            <a:r>
              <a:rPr lang="en-US" sz="7087" spc="-70">
                <a:solidFill>
                  <a:srgbClr val="E4E4E4"/>
                </a:solidFill>
                <a:latin typeface="Tex Gyre Termes"/>
              </a:rPr>
              <a:t>Requisitos Funcionais</a:t>
            </a:r>
          </a:p>
        </p:txBody>
      </p:sp>
      <p:sp>
        <p:nvSpPr>
          <p:cNvPr name="Freeform 24" id="24"/>
          <p:cNvSpPr/>
          <p:nvPr/>
        </p:nvSpPr>
        <p:spPr>
          <a:xfrm flipH="true" flipV="true" rot="-6846594">
            <a:off x="5134202" y="4335718"/>
            <a:ext cx="1330513" cy="1475367"/>
          </a:xfrm>
          <a:custGeom>
            <a:avLst/>
            <a:gdLst/>
            <a:ahLst/>
            <a:cxnLst/>
            <a:rect r="r" b="b" t="t" l="l"/>
            <a:pathLst>
              <a:path h="1475367" w="1330513">
                <a:moveTo>
                  <a:pt x="1330513" y="1475367"/>
                </a:moveTo>
                <a:lnTo>
                  <a:pt x="0" y="1475367"/>
                </a:lnTo>
                <a:lnTo>
                  <a:pt x="0" y="0"/>
                </a:lnTo>
                <a:lnTo>
                  <a:pt x="1330513" y="0"/>
                </a:lnTo>
                <a:lnTo>
                  <a:pt x="1330513" y="1475367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2207442" y="7637586"/>
            <a:ext cx="4124529" cy="1199863"/>
          </a:xfrm>
          <a:custGeom>
            <a:avLst/>
            <a:gdLst/>
            <a:ahLst/>
            <a:cxnLst/>
            <a:rect r="r" b="b" t="t" l="l"/>
            <a:pathLst>
              <a:path h="1199863" w="4124529">
                <a:moveTo>
                  <a:pt x="0" y="0"/>
                </a:moveTo>
                <a:lnTo>
                  <a:pt x="4124529" y="0"/>
                </a:lnTo>
                <a:lnTo>
                  <a:pt x="4124529" y="1199864"/>
                </a:lnTo>
                <a:lnTo>
                  <a:pt x="0" y="119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true" flipV="false" rot="-1071775">
            <a:off x="10717436" y="6888602"/>
            <a:ext cx="1126321" cy="1248945"/>
          </a:xfrm>
          <a:custGeom>
            <a:avLst/>
            <a:gdLst/>
            <a:ahLst/>
            <a:cxnLst/>
            <a:rect r="r" b="b" t="t" l="l"/>
            <a:pathLst>
              <a:path h="1248945" w="1126321">
                <a:moveTo>
                  <a:pt x="1126321" y="0"/>
                </a:moveTo>
                <a:lnTo>
                  <a:pt x="0" y="0"/>
                </a:lnTo>
                <a:lnTo>
                  <a:pt x="0" y="1248945"/>
                </a:lnTo>
                <a:lnTo>
                  <a:pt x="1126321" y="1248945"/>
                </a:lnTo>
                <a:lnTo>
                  <a:pt x="1126321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13125413" y="8021290"/>
            <a:ext cx="3206558" cy="475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33"/>
              </a:lnSpc>
            </a:pPr>
            <a:r>
              <a:rPr lang="en-US" sz="2809">
                <a:solidFill>
                  <a:srgbClr val="E4E4E4"/>
                </a:solidFill>
                <a:latin typeface="Open Sans Bold"/>
              </a:rPr>
              <a:t>Efetuar Login</a:t>
            </a:r>
          </a:p>
        </p:txBody>
      </p:sp>
      <p:sp>
        <p:nvSpPr>
          <p:cNvPr name="Freeform 28" id="28"/>
          <p:cNvSpPr/>
          <p:nvPr/>
        </p:nvSpPr>
        <p:spPr>
          <a:xfrm flipH="false" flipV="false" rot="0">
            <a:off x="4668692" y="1913330"/>
            <a:ext cx="1199863" cy="1199863"/>
          </a:xfrm>
          <a:custGeom>
            <a:avLst/>
            <a:gdLst/>
            <a:ahLst/>
            <a:cxnLst/>
            <a:rect r="r" b="b" t="t" l="l"/>
            <a:pathLst>
              <a:path h="1199863" w="1199863">
                <a:moveTo>
                  <a:pt x="0" y="0"/>
                </a:moveTo>
                <a:lnTo>
                  <a:pt x="1199863" y="0"/>
                </a:lnTo>
                <a:lnTo>
                  <a:pt x="1199863" y="1199863"/>
                </a:lnTo>
                <a:lnTo>
                  <a:pt x="0" y="11998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5114655" y="2214161"/>
            <a:ext cx="307937" cy="626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19"/>
              </a:lnSpc>
            </a:pPr>
            <a:r>
              <a:rPr lang="en-US" sz="4381" spc="-43">
                <a:solidFill>
                  <a:srgbClr val="E4E4E4"/>
                </a:solidFill>
                <a:latin typeface="Tex Gyre Termes"/>
              </a:rPr>
              <a:t>1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3586089" y="7123610"/>
            <a:ext cx="1199863" cy="1199863"/>
          </a:xfrm>
          <a:custGeom>
            <a:avLst/>
            <a:gdLst/>
            <a:ahLst/>
            <a:cxnLst/>
            <a:rect r="r" b="b" t="t" l="l"/>
            <a:pathLst>
              <a:path h="1199863" w="1199863">
                <a:moveTo>
                  <a:pt x="0" y="0"/>
                </a:moveTo>
                <a:lnTo>
                  <a:pt x="1199863" y="0"/>
                </a:lnTo>
                <a:lnTo>
                  <a:pt x="1199863" y="1199863"/>
                </a:lnTo>
                <a:lnTo>
                  <a:pt x="0" y="11998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2151035" y="7637586"/>
            <a:ext cx="1199863" cy="1199863"/>
          </a:xfrm>
          <a:custGeom>
            <a:avLst/>
            <a:gdLst/>
            <a:ahLst/>
            <a:cxnLst/>
            <a:rect r="r" b="b" t="t" l="l"/>
            <a:pathLst>
              <a:path h="1199863" w="1199863">
                <a:moveTo>
                  <a:pt x="0" y="0"/>
                </a:moveTo>
                <a:lnTo>
                  <a:pt x="1199863" y="0"/>
                </a:lnTo>
                <a:lnTo>
                  <a:pt x="1199863" y="1199864"/>
                </a:lnTo>
                <a:lnTo>
                  <a:pt x="0" y="11998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12686027" y="5007610"/>
            <a:ext cx="1199863" cy="1199863"/>
          </a:xfrm>
          <a:custGeom>
            <a:avLst/>
            <a:gdLst/>
            <a:ahLst/>
            <a:cxnLst/>
            <a:rect r="r" b="b" t="t" l="l"/>
            <a:pathLst>
              <a:path h="1199863" w="1199863">
                <a:moveTo>
                  <a:pt x="0" y="0"/>
                </a:moveTo>
                <a:lnTo>
                  <a:pt x="1199863" y="0"/>
                </a:lnTo>
                <a:lnTo>
                  <a:pt x="1199863" y="1199863"/>
                </a:lnTo>
                <a:lnTo>
                  <a:pt x="0" y="11998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4071403" y="7416156"/>
            <a:ext cx="307937" cy="626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19"/>
              </a:lnSpc>
            </a:pPr>
            <a:r>
              <a:rPr lang="en-US" sz="4381" spc="-43">
                <a:solidFill>
                  <a:srgbClr val="E4E4E4"/>
                </a:solidFill>
                <a:latin typeface="Tex Gyre Termes"/>
              </a:rPr>
              <a:t>3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2596998" y="7869886"/>
            <a:ext cx="307937" cy="626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19"/>
              </a:lnSpc>
            </a:pPr>
            <a:r>
              <a:rPr lang="en-US" sz="4381" spc="-43">
                <a:solidFill>
                  <a:srgbClr val="E4E4E4"/>
                </a:solidFill>
                <a:latin typeface="Tex Gyre Termes"/>
              </a:rPr>
              <a:t>6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3159692" y="5313149"/>
            <a:ext cx="307937" cy="626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19"/>
              </a:lnSpc>
            </a:pPr>
            <a:r>
              <a:rPr lang="en-US" sz="4381" spc="-43">
                <a:solidFill>
                  <a:srgbClr val="E4E4E4"/>
                </a:solidFill>
                <a:latin typeface="Tex Gyre Termes"/>
              </a:rPr>
              <a:t>5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6599449" y="8547100"/>
            <a:ext cx="659851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00"/>
              </a:lnSpc>
            </a:pPr>
            <a:r>
              <a:rPr lang="en-US" sz="5000" spc="-50">
                <a:solidFill>
                  <a:srgbClr val="E4E4E4"/>
                </a:solidFill>
                <a:latin typeface="Tex Gyre Termes"/>
              </a:rPr>
              <a:t>07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518030" y="4531061"/>
            <a:ext cx="3206558" cy="974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33"/>
              </a:lnSpc>
            </a:pPr>
            <a:r>
              <a:rPr lang="en-US" sz="2809">
                <a:solidFill>
                  <a:srgbClr val="E4E4E4"/>
                </a:solidFill>
                <a:latin typeface="Open Sans Bold"/>
              </a:rPr>
              <a:t>Gerenciar Atendimentos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6D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372210" y="76200"/>
            <a:ext cx="11543580" cy="1053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52"/>
              </a:lnSpc>
            </a:pPr>
            <a:r>
              <a:rPr lang="en-US" sz="7411" spc="-74">
                <a:solidFill>
                  <a:srgbClr val="E4E4E4"/>
                </a:solidFill>
                <a:latin typeface="Tex Gyre Termes"/>
              </a:rPr>
              <a:t>Requisitos Não Funcionais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511564" y="1922715"/>
            <a:ext cx="15264871" cy="6987397"/>
            <a:chOff x="0" y="0"/>
            <a:chExt cx="20353161" cy="931652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607920" y="0"/>
              <a:ext cx="5499372" cy="1599817"/>
            </a:xfrm>
            <a:custGeom>
              <a:avLst/>
              <a:gdLst/>
              <a:ahLst/>
              <a:cxnLst/>
              <a:rect r="r" b="b" t="t" l="l"/>
              <a:pathLst>
                <a:path h="1599817" w="5499372">
                  <a:moveTo>
                    <a:pt x="0" y="0"/>
                  </a:moveTo>
                  <a:lnTo>
                    <a:pt x="5499373" y="0"/>
                  </a:lnTo>
                  <a:lnTo>
                    <a:pt x="5499373" y="1599817"/>
                  </a:lnTo>
                  <a:lnTo>
                    <a:pt x="0" y="15998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5910971" y="0"/>
              <a:ext cx="1599817" cy="1599817"/>
            </a:xfrm>
            <a:custGeom>
              <a:avLst/>
              <a:gdLst/>
              <a:ahLst/>
              <a:cxnLst/>
              <a:rect r="r" b="b" t="t" l="l"/>
              <a:pathLst>
                <a:path h="1599817" w="1599817">
                  <a:moveTo>
                    <a:pt x="0" y="0"/>
                  </a:moveTo>
                  <a:lnTo>
                    <a:pt x="1599817" y="0"/>
                  </a:lnTo>
                  <a:lnTo>
                    <a:pt x="1599817" y="1599817"/>
                  </a:lnTo>
                  <a:lnTo>
                    <a:pt x="0" y="15998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6" id="6"/>
            <p:cNvSpPr txBox="true"/>
            <p:nvPr/>
          </p:nvSpPr>
          <p:spPr>
            <a:xfrm rot="0">
              <a:off x="6505588" y="386503"/>
              <a:ext cx="410583" cy="8485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819"/>
                </a:lnSpc>
              </a:pPr>
              <a:r>
                <a:rPr lang="en-US" sz="4381" spc="-43">
                  <a:solidFill>
                    <a:srgbClr val="E4E4E4"/>
                  </a:solidFill>
                  <a:latin typeface="Tex Gyre Termes"/>
                </a:rPr>
                <a:t>1</a:t>
              </a:r>
            </a:p>
          </p:txBody>
        </p:sp>
        <p:sp>
          <p:nvSpPr>
            <p:cNvPr name="Freeform 7" id="7"/>
            <p:cNvSpPr/>
            <p:nvPr/>
          </p:nvSpPr>
          <p:spPr>
            <a:xfrm flipH="false" flipV="false" rot="0">
              <a:off x="0" y="3725561"/>
              <a:ext cx="5499372" cy="1599817"/>
            </a:xfrm>
            <a:custGeom>
              <a:avLst/>
              <a:gdLst/>
              <a:ahLst/>
              <a:cxnLst/>
              <a:rect r="r" b="b" t="t" l="l"/>
              <a:pathLst>
                <a:path h="1599817" w="5499372">
                  <a:moveTo>
                    <a:pt x="0" y="0"/>
                  </a:moveTo>
                  <a:lnTo>
                    <a:pt x="5499372" y="0"/>
                  </a:lnTo>
                  <a:lnTo>
                    <a:pt x="5499372" y="1599817"/>
                  </a:lnTo>
                  <a:lnTo>
                    <a:pt x="0" y="15998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4022939" y="3725561"/>
              <a:ext cx="1599817" cy="1599817"/>
            </a:xfrm>
            <a:custGeom>
              <a:avLst/>
              <a:gdLst/>
              <a:ahLst/>
              <a:cxnLst/>
              <a:rect r="r" b="b" t="t" l="l"/>
              <a:pathLst>
                <a:path h="1599817" w="1599817">
                  <a:moveTo>
                    <a:pt x="0" y="0"/>
                  </a:moveTo>
                  <a:lnTo>
                    <a:pt x="1599817" y="0"/>
                  </a:lnTo>
                  <a:lnTo>
                    <a:pt x="1599817" y="1599817"/>
                  </a:lnTo>
                  <a:lnTo>
                    <a:pt x="0" y="15998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9" id="9"/>
            <p:cNvSpPr txBox="true"/>
            <p:nvPr/>
          </p:nvSpPr>
          <p:spPr>
            <a:xfrm rot="0">
              <a:off x="4621345" y="4137954"/>
              <a:ext cx="435764" cy="8933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5115"/>
                </a:lnSpc>
              </a:pPr>
              <a:r>
                <a:rPr lang="en-US" sz="4650" spc="-46">
                  <a:solidFill>
                    <a:srgbClr val="E4E4E4"/>
                  </a:solidFill>
                  <a:latin typeface="Tex Gyre Termes"/>
                </a:rPr>
                <a:t>2</a:t>
              </a:r>
            </a:p>
          </p:txBody>
        </p:sp>
        <p:sp>
          <p:nvSpPr>
            <p:cNvPr name="Freeform 10" id="10"/>
            <p:cNvSpPr/>
            <p:nvPr/>
          </p:nvSpPr>
          <p:spPr>
            <a:xfrm flipH="false" flipV="false" rot="0">
              <a:off x="1607920" y="7619303"/>
              <a:ext cx="5499372" cy="1599817"/>
            </a:xfrm>
            <a:custGeom>
              <a:avLst/>
              <a:gdLst/>
              <a:ahLst/>
              <a:cxnLst/>
              <a:rect r="r" b="b" t="t" l="l"/>
              <a:pathLst>
                <a:path h="1599817" w="5499372">
                  <a:moveTo>
                    <a:pt x="0" y="0"/>
                  </a:moveTo>
                  <a:lnTo>
                    <a:pt x="5499373" y="0"/>
                  </a:lnTo>
                  <a:lnTo>
                    <a:pt x="5499373" y="1599817"/>
                  </a:lnTo>
                  <a:lnTo>
                    <a:pt x="0" y="15998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5910971" y="7594217"/>
              <a:ext cx="1599817" cy="1599817"/>
            </a:xfrm>
            <a:custGeom>
              <a:avLst/>
              <a:gdLst/>
              <a:ahLst/>
              <a:cxnLst/>
              <a:rect r="r" b="b" t="t" l="l"/>
              <a:pathLst>
                <a:path h="1599817" w="1599817">
                  <a:moveTo>
                    <a:pt x="0" y="0"/>
                  </a:moveTo>
                  <a:lnTo>
                    <a:pt x="1599817" y="0"/>
                  </a:lnTo>
                  <a:lnTo>
                    <a:pt x="1599817" y="1599818"/>
                  </a:lnTo>
                  <a:lnTo>
                    <a:pt x="0" y="15998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6532821" y="7970855"/>
              <a:ext cx="412320" cy="8522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840"/>
                </a:lnSpc>
              </a:pPr>
              <a:r>
                <a:rPr lang="en-US" sz="4400" spc="-44">
                  <a:solidFill>
                    <a:srgbClr val="E4E4E4"/>
                  </a:solidFill>
                  <a:latin typeface="Tex Gyre Termes"/>
                </a:rPr>
                <a:t>3</a:t>
              </a:r>
            </a:p>
          </p:txBody>
        </p:sp>
        <p:sp>
          <p:nvSpPr>
            <p:cNvPr name="Freeform 13" id="13"/>
            <p:cNvSpPr/>
            <p:nvPr/>
          </p:nvSpPr>
          <p:spPr>
            <a:xfrm flipH="false" flipV="false" rot="0">
              <a:off x="13228979" y="0"/>
              <a:ext cx="5499372" cy="1599817"/>
            </a:xfrm>
            <a:custGeom>
              <a:avLst/>
              <a:gdLst/>
              <a:ahLst/>
              <a:cxnLst/>
              <a:rect r="r" b="b" t="t" l="l"/>
              <a:pathLst>
                <a:path h="1599817" w="5499372">
                  <a:moveTo>
                    <a:pt x="0" y="0"/>
                  </a:moveTo>
                  <a:lnTo>
                    <a:pt x="5499373" y="0"/>
                  </a:lnTo>
                  <a:lnTo>
                    <a:pt x="5499373" y="1599817"/>
                  </a:lnTo>
                  <a:lnTo>
                    <a:pt x="0" y="15998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12779031" y="0"/>
              <a:ext cx="1599817" cy="1599817"/>
            </a:xfrm>
            <a:custGeom>
              <a:avLst/>
              <a:gdLst/>
              <a:ahLst/>
              <a:cxnLst/>
              <a:rect r="r" b="b" t="t" l="l"/>
              <a:pathLst>
                <a:path h="1599817" w="1599817">
                  <a:moveTo>
                    <a:pt x="0" y="0"/>
                  </a:moveTo>
                  <a:lnTo>
                    <a:pt x="1599817" y="0"/>
                  </a:lnTo>
                  <a:lnTo>
                    <a:pt x="1599817" y="1599817"/>
                  </a:lnTo>
                  <a:lnTo>
                    <a:pt x="0" y="15998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5" id="15"/>
            <p:cNvSpPr txBox="true"/>
            <p:nvPr/>
          </p:nvSpPr>
          <p:spPr>
            <a:xfrm rot="0">
              <a:off x="13352867" y="359336"/>
              <a:ext cx="452144" cy="9287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5307"/>
                </a:lnSpc>
              </a:pPr>
              <a:r>
                <a:rPr lang="en-US" sz="4825" spc="-48">
                  <a:solidFill>
                    <a:srgbClr val="E4E4E4"/>
                  </a:solidFill>
                  <a:latin typeface="Tex Gyre Termes"/>
                </a:rPr>
                <a:t>4</a:t>
              </a:r>
            </a:p>
          </p:txBody>
        </p:sp>
        <p:sp>
          <p:nvSpPr>
            <p:cNvPr name="Freeform 16" id="16"/>
            <p:cNvSpPr/>
            <p:nvPr/>
          </p:nvSpPr>
          <p:spPr>
            <a:xfrm flipH="false" flipV="false" rot="0">
              <a:off x="14853789" y="3725561"/>
              <a:ext cx="5499372" cy="1599817"/>
            </a:xfrm>
            <a:custGeom>
              <a:avLst/>
              <a:gdLst/>
              <a:ahLst/>
              <a:cxnLst/>
              <a:rect r="r" b="b" t="t" l="l"/>
              <a:pathLst>
                <a:path h="1599817" w="5499372">
                  <a:moveTo>
                    <a:pt x="0" y="0"/>
                  </a:moveTo>
                  <a:lnTo>
                    <a:pt x="5499372" y="0"/>
                  </a:lnTo>
                  <a:lnTo>
                    <a:pt x="5499372" y="1599817"/>
                  </a:lnTo>
                  <a:lnTo>
                    <a:pt x="0" y="15998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4378848" y="3729561"/>
              <a:ext cx="1599817" cy="1599817"/>
            </a:xfrm>
            <a:custGeom>
              <a:avLst/>
              <a:gdLst/>
              <a:ahLst/>
              <a:cxnLst/>
              <a:rect r="r" b="b" t="t" l="l"/>
              <a:pathLst>
                <a:path h="1599817" w="1599817">
                  <a:moveTo>
                    <a:pt x="0" y="0"/>
                  </a:moveTo>
                  <a:lnTo>
                    <a:pt x="1599817" y="0"/>
                  </a:lnTo>
                  <a:lnTo>
                    <a:pt x="1599817" y="1599818"/>
                  </a:lnTo>
                  <a:lnTo>
                    <a:pt x="0" y="15998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8" id="18"/>
            <p:cNvSpPr txBox="true"/>
            <p:nvPr/>
          </p:nvSpPr>
          <p:spPr>
            <a:xfrm rot="0">
              <a:off x="14973465" y="4135372"/>
              <a:ext cx="409101" cy="8358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802"/>
                </a:lnSpc>
              </a:pPr>
              <a:r>
                <a:rPr lang="en-US" sz="4365" spc="-43">
                  <a:solidFill>
                    <a:srgbClr val="E4E4E4"/>
                  </a:solidFill>
                  <a:latin typeface="Tex Gyre Termes"/>
                </a:rPr>
                <a:t>5</a:t>
              </a:r>
            </a:p>
          </p:txBody>
        </p:sp>
        <p:sp>
          <p:nvSpPr>
            <p:cNvPr name="Freeform 19" id="19"/>
            <p:cNvSpPr/>
            <p:nvPr/>
          </p:nvSpPr>
          <p:spPr>
            <a:xfrm flipH="false" flipV="false" rot="0">
              <a:off x="13105596" y="7550382"/>
              <a:ext cx="5499372" cy="1599817"/>
            </a:xfrm>
            <a:custGeom>
              <a:avLst/>
              <a:gdLst/>
              <a:ahLst/>
              <a:cxnLst/>
              <a:rect r="r" b="b" t="t" l="l"/>
              <a:pathLst>
                <a:path h="1599817" w="5499372">
                  <a:moveTo>
                    <a:pt x="0" y="0"/>
                  </a:moveTo>
                  <a:lnTo>
                    <a:pt x="5499372" y="0"/>
                  </a:lnTo>
                  <a:lnTo>
                    <a:pt x="5499372" y="1599817"/>
                  </a:lnTo>
                  <a:lnTo>
                    <a:pt x="0" y="15998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12779031" y="7594217"/>
              <a:ext cx="1599817" cy="1599817"/>
            </a:xfrm>
            <a:custGeom>
              <a:avLst/>
              <a:gdLst/>
              <a:ahLst/>
              <a:cxnLst/>
              <a:rect r="r" b="b" t="t" l="l"/>
              <a:pathLst>
                <a:path h="1599817" w="1599817">
                  <a:moveTo>
                    <a:pt x="0" y="0"/>
                  </a:moveTo>
                  <a:lnTo>
                    <a:pt x="1599817" y="0"/>
                  </a:lnTo>
                  <a:lnTo>
                    <a:pt x="1599817" y="1599818"/>
                  </a:lnTo>
                  <a:lnTo>
                    <a:pt x="0" y="15998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1" id="21"/>
            <p:cNvSpPr txBox="true"/>
            <p:nvPr/>
          </p:nvSpPr>
          <p:spPr>
            <a:xfrm rot="0">
              <a:off x="13377437" y="8006611"/>
              <a:ext cx="435764" cy="8933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5115"/>
                </a:lnSpc>
              </a:pPr>
              <a:r>
                <a:rPr lang="en-US" sz="4650" spc="-46">
                  <a:solidFill>
                    <a:srgbClr val="E4E4E4"/>
                  </a:solidFill>
                  <a:latin typeface="Tex Gyre Termes"/>
                </a:rPr>
                <a:t>6</a:t>
              </a:r>
            </a:p>
          </p:txBody>
        </p:sp>
        <p:sp>
          <p:nvSpPr>
            <p:cNvPr name="Freeform 22" id="22"/>
            <p:cNvSpPr/>
            <p:nvPr/>
          </p:nvSpPr>
          <p:spPr>
            <a:xfrm flipH="false" flipV="false" rot="0">
              <a:off x="7292631" y="2107817"/>
              <a:ext cx="5486400" cy="5486400"/>
            </a:xfrm>
            <a:custGeom>
              <a:avLst/>
              <a:gdLst/>
              <a:ahLst/>
              <a:cxnLst/>
              <a:rect r="r" b="b" t="t" l="l"/>
              <a:pathLst>
                <a:path h="548640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8339260" y="3803115"/>
              <a:ext cx="1459749" cy="1997169"/>
            </a:xfrm>
            <a:custGeom>
              <a:avLst/>
              <a:gdLst/>
              <a:ahLst/>
              <a:cxnLst/>
              <a:rect r="r" b="b" t="t" l="l"/>
              <a:pathLst>
                <a:path h="1997169" w="1459749">
                  <a:moveTo>
                    <a:pt x="0" y="0"/>
                  </a:moveTo>
                  <a:lnTo>
                    <a:pt x="1459748" y="0"/>
                  </a:lnTo>
                  <a:lnTo>
                    <a:pt x="1459748" y="1997169"/>
                  </a:lnTo>
                  <a:lnTo>
                    <a:pt x="0" y="19971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7687531" y="3433232"/>
              <a:ext cx="4696599" cy="2835572"/>
            </a:xfrm>
            <a:custGeom>
              <a:avLst/>
              <a:gdLst/>
              <a:ahLst/>
              <a:cxnLst/>
              <a:rect r="r" b="b" t="t" l="l"/>
              <a:pathLst>
                <a:path h="2835572" w="4696599">
                  <a:moveTo>
                    <a:pt x="0" y="0"/>
                  </a:moveTo>
                  <a:lnTo>
                    <a:pt x="4696599" y="0"/>
                  </a:lnTo>
                  <a:lnTo>
                    <a:pt x="4696599" y="2835571"/>
                  </a:lnTo>
                  <a:lnTo>
                    <a:pt x="0" y="28355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pic>
          <p:nvPicPr>
            <p:cNvPr name="Picture 25" id="25"/>
            <p:cNvPicPr>
              <a:picLocks noChangeAspect="true"/>
            </p:cNvPicPr>
            <p:nvPr/>
          </p:nvPicPr>
          <p:blipFill>
            <a:blip r:embed="rId12"/>
            <a:srcRect l="0" t="0" r="0" b="0"/>
            <a:stretch>
              <a:fillRect/>
            </a:stretch>
          </p:blipFill>
          <p:spPr>
            <a:xfrm flipH="false" flipV="false" rot="0">
              <a:off x="9799008" y="4065434"/>
              <a:ext cx="2029064" cy="1734850"/>
            </a:xfrm>
            <a:prstGeom prst="rect">
              <a:avLst/>
            </a:prstGeom>
          </p:spPr>
        </p:pic>
        <p:sp>
          <p:nvSpPr>
            <p:cNvPr name="Freeform 26" id="26"/>
            <p:cNvSpPr/>
            <p:nvPr/>
          </p:nvSpPr>
          <p:spPr>
            <a:xfrm flipH="true" flipV="true" rot="-5898753">
              <a:off x="8275965" y="659201"/>
              <a:ext cx="1282712" cy="1422362"/>
            </a:xfrm>
            <a:custGeom>
              <a:avLst/>
              <a:gdLst/>
              <a:ahLst/>
              <a:cxnLst/>
              <a:rect r="r" b="b" t="t" l="l"/>
              <a:pathLst>
                <a:path h="1422362" w="1282712">
                  <a:moveTo>
                    <a:pt x="1282711" y="1422362"/>
                  </a:moveTo>
                  <a:lnTo>
                    <a:pt x="0" y="1422362"/>
                  </a:lnTo>
                  <a:lnTo>
                    <a:pt x="0" y="0"/>
                  </a:lnTo>
                  <a:lnTo>
                    <a:pt x="1282711" y="0"/>
                  </a:lnTo>
                  <a:lnTo>
                    <a:pt x="1282711" y="1422362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7" id="27"/>
            <p:cNvSpPr/>
            <p:nvPr/>
          </p:nvSpPr>
          <p:spPr>
            <a:xfrm flipH="true" flipV="false" rot="-2786855">
              <a:off x="13068474" y="4024574"/>
              <a:ext cx="1071899" cy="1188597"/>
            </a:xfrm>
            <a:custGeom>
              <a:avLst/>
              <a:gdLst/>
              <a:ahLst/>
              <a:cxnLst/>
              <a:rect r="r" b="b" t="t" l="l"/>
              <a:pathLst>
                <a:path h="1188597" w="1071899">
                  <a:moveTo>
                    <a:pt x="1071899" y="0"/>
                  </a:moveTo>
                  <a:lnTo>
                    <a:pt x="0" y="0"/>
                  </a:lnTo>
                  <a:lnTo>
                    <a:pt x="0" y="1188598"/>
                  </a:lnTo>
                  <a:lnTo>
                    <a:pt x="1071899" y="1188598"/>
                  </a:lnTo>
                  <a:lnTo>
                    <a:pt x="1071899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8" id="28"/>
            <p:cNvSpPr/>
            <p:nvPr/>
          </p:nvSpPr>
          <p:spPr>
            <a:xfrm flipH="true" flipV="false" rot="-4448163">
              <a:off x="10825119" y="734201"/>
              <a:ext cx="1296833" cy="1438020"/>
            </a:xfrm>
            <a:custGeom>
              <a:avLst/>
              <a:gdLst/>
              <a:ahLst/>
              <a:cxnLst/>
              <a:rect r="r" b="b" t="t" l="l"/>
              <a:pathLst>
                <a:path h="1438020" w="1296833">
                  <a:moveTo>
                    <a:pt x="1296833" y="0"/>
                  </a:moveTo>
                  <a:lnTo>
                    <a:pt x="0" y="0"/>
                  </a:lnTo>
                  <a:lnTo>
                    <a:pt x="0" y="1438021"/>
                  </a:lnTo>
                  <a:lnTo>
                    <a:pt x="1296833" y="1438021"/>
                  </a:lnTo>
                  <a:lnTo>
                    <a:pt x="1296833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9" id="29"/>
            <p:cNvSpPr/>
            <p:nvPr/>
          </p:nvSpPr>
          <p:spPr>
            <a:xfrm flipH="true" flipV="true" rot="3730832">
              <a:off x="10929547" y="7493281"/>
              <a:ext cx="1452330" cy="1610447"/>
            </a:xfrm>
            <a:custGeom>
              <a:avLst/>
              <a:gdLst/>
              <a:ahLst/>
              <a:cxnLst/>
              <a:rect r="r" b="b" t="t" l="l"/>
              <a:pathLst>
                <a:path h="1610447" w="1452330">
                  <a:moveTo>
                    <a:pt x="1452331" y="1610447"/>
                  </a:moveTo>
                  <a:lnTo>
                    <a:pt x="0" y="1610447"/>
                  </a:lnTo>
                  <a:lnTo>
                    <a:pt x="0" y="0"/>
                  </a:lnTo>
                  <a:lnTo>
                    <a:pt x="1452331" y="0"/>
                  </a:lnTo>
                  <a:lnTo>
                    <a:pt x="1452331" y="1610447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0" id="30"/>
            <p:cNvSpPr/>
            <p:nvPr/>
          </p:nvSpPr>
          <p:spPr>
            <a:xfrm flipH="true" flipV="true" rot="-7999729">
              <a:off x="5919594" y="3986252"/>
              <a:ext cx="1101598" cy="1221530"/>
            </a:xfrm>
            <a:custGeom>
              <a:avLst/>
              <a:gdLst/>
              <a:ahLst/>
              <a:cxnLst/>
              <a:rect r="r" b="b" t="t" l="l"/>
              <a:pathLst>
                <a:path h="1221530" w="1101598">
                  <a:moveTo>
                    <a:pt x="1101598" y="1221531"/>
                  </a:moveTo>
                  <a:lnTo>
                    <a:pt x="0" y="1221531"/>
                  </a:lnTo>
                  <a:lnTo>
                    <a:pt x="0" y="0"/>
                  </a:lnTo>
                  <a:lnTo>
                    <a:pt x="1101598" y="0"/>
                  </a:lnTo>
                  <a:lnTo>
                    <a:pt x="1101598" y="1221531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1" id="31"/>
            <p:cNvSpPr/>
            <p:nvPr/>
          </p:nvSpPr>
          <p:spPr>
            <a:xfrm flipH="true" flipV="false" rot="7179848">
              <a:off x="8418591" y="7578454"/>
              <a:ext cx="1298710" cy="1440102"/>
            </a:xfrm>
            <a:custGeom>
              <a:avLst/>
              <a:gdLst/>
              <a:ahLst/>
              <a:cxnLst/>
              <a:rect r="r" b="b" t="t" l="l"/>
              <a:pathLst>
                <a:path h="1440102" w="1298710">
                  <a:moveTo>
                    <a:pt x="1298710" y="0"/>
                  </a:moveTo>
                  <a:lnTo>
                    <a:pt x="0" y="0"/>
                  </a:lnTo>
                  <a:lnTo>
                    <a:pt x="0" y="1440102"/>
                  </a:lnTo>
                  <a:lnTo>
                    <a:pt x="1298710" y="1440102"/>
                  </a:lnTo>
                  <a:lnTo>
                    <a:pt x="129871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2" id="32"/>
            <p:cNvSpPr txBox="true"/>
            <p:nvPr/>
          </p:nvSpPr>
          <p:spPr>
            <a:xfrm rot="0">
              <a:off x="14236811" y="458864"/>
              <a:ext cx="4275411" cy="6180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33"/>
                </a:lnSpc>
              </a:pPr>
              <a:r>
                <a:rPr lang="en-US" sz="2809">
                  <a:solidFill>
                    <a:srgbClr val="E4E4E4"/>
                  </a:solidFill>
                  <a:latin typeface="Open Sans Bold"/>
                </a:rPr>
                <a:t>Confiabilidade</a:t>
              </a:r>
            </a:p>
          </p:txBody>
        </p:sp>
        <p:sp>
          <p:nvSpPr>
            <p:cNvPr name="TextBox 33" id="33"/>
            <p:cNvSpPr txBox="true"/>
            <p:nvPr/>
          </p:nvSpPr>
          <p:spPr>
            <a:xfrm rot="0">
              <a:off x="15855282" y="4149031"/>
              <a:ext cx="4275411" cy="6180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33"/>
                </a:lnSpc>
              </a:pPr>
              <a:r>
                <a:rPr lang="en-US" sz="2809">
                  <a:solidFill>
                    <a:srgbClr val="E4E4E4"/>
                  </a:solidFill>
                  <a:latin typeface="Open Sans Bold"/>
                </a:rPr>
                <a:t>Disponibilidade</a:t>
              </a:r>
            </a:p>
          </p:txBody>
        </p:sp>
        <p:sp>
          <p:nvSpPr>
            <p:cNvPr name="TextBox 34" id="34"/>
            <p:cNvSpPr txBox="true"/>
            <p:nvPr/>
          </p:nvSpPr>
          <p:spPr>
            <a:xfrm rot="0">
              <a:off x="14329558" y="8043538"/>
              <a:ext cx="4275411" cy="5563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13"/>
                </a:lnSpc>
              </a:pPr>
              <a:r>
                <a:rPr lang="en-US" sz="2509">
                  <a:solidFill>
                    <a:srgbClr val="E4E4E4"/>
                  </a:solidFill>
                  <a:latin typeface="Open Sans Bold"/>
                </a:rPr>
                <a:t>Manutenibilidade</a:t>
              </a:r>
            </a:p>
          </p:txBody>
        </p:sp>
        <p:sp>
          <p:nvSpPr>
            <p:cNvPr name="TextBox 35" id="35"/>
            <p:cNvSpPr txBox="true"/>
            <p:nvPr/>
          </p:nvSpPr>
          <p:spPr>
            <a:xfrm rot="0">
              <a:off x="1889110" y="8086350"/>
              <a:ext cx="4275411" cy="6180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33"/>
                </a:lnSpc>
              </a:pPr>
              <a:r>
                <a:rPr lang="en-US" sz="2809">
                  <a:solidFill>
                    <a:srgbClr val="E4E4E4"/>
                  </a:solidFill>
                  <a:latin typeface="Open Sans Bold"/>
                </a:rPr>
                <a:t>Usabilidade</a:t>
              </a:r>
            </a:p>
          </p:txBody>
        </p:sp>
        <p:sp>
          <p:nvSpPr>
            <p:cNvPr name="TextBox 36" id="36"/>
            <p:cNvSpPr txBox="true"/>
            <p:nvPr/>
          </p:nvSpPr>
          <p:spPr>
            <a:xfrm rot="0">
              <a:off x="320534" y="4149031"/>
              <a:ext cx="4275411" cy="6180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33"/>
                </a:lnSpc>
              </a:pPr>
              <a:r>
                <a:rPr lang="en-US" sz="2809">
                  <a:solidFill>
                    <a:srgbClr val="E4E4E4"/>
                  </a:solidFill>
                  <a:latin typeface="Open Sans Bold"/>
                </a:rPr>
                <a:t>Segurança</a:t>
              </a:r>
            </a:p>
          </p:txBody>
        </p:sp>
        <p:sp>
          <p:nvSpPr>
            <p:cNvPr name="TextBox 37" id="37"/>
            <p:cNvSpPr txBox="true"/>
            <p:nvPr/>
          </p:nvSpPr>
          <p:spPr>
            <a:xfrm rot="0">
              <a:off x="1798377" y="458864"/>
              <a:ext cx="4275411" cy="6180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33"/>
                </a:lnSpc>
              </a:pPr>
              <a:r>
                <a:rPr lang="en-US" sz="2809">
                  <a:solidFill>
                    <a:srgbClr val="E4E4E4"/>
                  </a:solidFill>
                  <a:latin typeface="Open Sans Bold"/>
                </a:rPr>
                <a:t>Desempenho</a:t>
              </a:r>
            </a:p>
          </p:txBody>
        </p:sp>
      </p:grpSp>
      <p:sp>
        <p:nvSpPr>
          <p:cNvPr name="TextBox 38" id="38"/>
          <p:cNvSpPr txBox="true"/>
          <p:nvPr/>
        </p:nvSpPr>
        <p:spPr>
          <a:xfrm rot="0">
            <a:off x="16599449" y="8547100"/>
            <a:ext cx="659851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00"/>
              </a:lnSpc>
            </a:pPr>
            <a:r>
              <a:rPr lang="en-US" sz="5000" spc="-50">
                <a:solidFill>
                  <a:srgbClr val="E4E4E4"/>
                </a:solidFill>
                <a:latin typeface="Tex Gyre Termes"/>
              </a:rPr>
              <a:t>08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6D6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05226" y="654630"/>
            <a:ext cx="12115202" cy="10381897"/>
            <a:chOff x="0" y="0"/>
            <a:chExt cx="16153603" cy="138425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999333" y="0"/>
              <a:ext cx="12154270" cy="12154270"/>
            </a:xfrm>
            <a:custGeom>
              <a:avLst/>
              <a:gdLst/>
              <a:ahLst/>
              <a:cxnLst/>
              <a:rect r="r" b="b" t="t" l="l"/>
              <a:pathLst>
                <a:path h="12154270" w="12154270">
                  <a:moveTo>
                    <a:pt x="0" y="0"/>
                  </a:moveTo>
                  <a:lnTo>
                    <a:pt x="12154270" y="0"/>
                  </a:lnTo>
                  <a:lnTo>
                    <a:pt x="12154270" y="12154270"/>
                  </a:lnTo>
                  <a:lnTo>
                    <a:pt x="0" y="121542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4356445"/>
              <a:ext cx="9486084" cy="9486084"/>
            </a:xfrm>
            <a:custGeom>
              <a:avLst/>
              <a:gdLst/>
              <a:ahLst/>
              <a:cxnLst/>
              <a:rect r="r" b="b" t="t" l="l"/>
              <a:pathLst>
                <a:path h="9486084" w="9486084">
                  <a:moveTo>
                    <a:pt x="0" y="0"/>
                  </a:moveTo>
                  <a:lnTo>
                    <a:pt x="9486084" y="0"/>
                  </a:lnTo>
                  <a:lnTo>
                    <a:pt x="9486084" y="9486084"/>
                  </a:lnTo>
                  <a:lnTo>
                    <a:pt x="0" y="94860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-769152">
              <a:off x="5957436" y="5920203"/>
              <a:ext cx="2004763" cy="2546465"/>
            </a:xfrm>
            <a:custGeom>
              <a:avLst/>
              <a:gdLst/>
              <a:ahLst/>
              <a:cxnLst/>
              <a:rect r="r" b="b" t="t" l="l"/>
              <a:pathLst>
                <a:path h="2546465" w="2004763">
                  <a:moveTo>
                    <a:pt x="0" y="0"/>
                  </a:moveTo>
                  <a:lnTo>
                    <a:pt x="2004763" y="0"/>
                  </a:lnTo>
                  <a:lnTo>
                    <a:pt x="2004763" y="2546465"/>
                  </a:lnTo>
                  <a:lnTo>
                    <a:pt x="0" y="25464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194360" y="7448735"/>
              <a:ext cx="5097364" cy="5486400"/>
            </a:xfrm>
            <a:custGeom>
              <a:avLst/>
              <a:gdLst/>
              <a:ahLst/>
              <a:cxnLst/>
              <a:rect r="r" b="b" t="t" l="l"/>
              <a:pathLst>
                <a:path h="5486400" w="5097364">
                  <a:moveTo>
                    <a:pt x="0" y="0"/>
                  </a:moveTo>
                  <a:lnTo>
                    <a:pt x="5097364" y="0"/>
                  </a:lnTo>
                  <a:lnTo>
                    <a:pt x="5097364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977979">
              <a:off x="8866117" y="8285532"/>
              <a:ext cx="2926177" cy="2926177"/>
            </a:xfrm>
            <a:custGeom>
              <a:avLst/>
              <a:gdLst/>
              <a:ahLst/>
              <a:cxnLst/>
              <a:rect r="r" b="b" t="t" l="l"/>
              <a:pathLst>
                <a:path h="2926177" w="2926177">
                  <a:moveTo>
                    <a:pt x="0" y="0"/>
                  </a:moveTo>
                  <a:lnTo>
                    <a:pt x="2926177" y="0"/>
                  </a:lnTo>
                  <a:lnTo>
                    <a:pt x="2926177" y="2926177"/>
                  </a:lnTo>
                  <a:lnTo>
                    <a:pt x="0" y="29261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261055">
              <a:off x="11659180" y="3810219"/>
              <a:ext cx="2864990" cy="3787848"/>
            </a:xfrm>
            <a:custGeom>
              <a:avLst/>
              <a:gdLst/>
              <a:ahLst/>
              <a:cxnLst/>
              <a:rect r="r" b="b" t="t" l="l"/>
              <a:pathLst>
                <a:path h="3787848" w="2864990">
                  <a:moveTo>
                    <a:pt x="0" y="0"/>
                  </a:moveTo>
                  <a:lnTo>
                    <a:pt x="2864991" y="0"/>
                  </a:lnTo>
                  <a:lnTo>
                    <a:pt x="2864991" y="3787848"/>
                  </a:lnTo>
                  <a:lnTo>
                    <a:pt x="0" y="37878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-1489926">
              <a:off x="6355972" y="1546267"/>
              <a:ext cx="2522133" cy="3450679"/>
            </a:xfrm>
            <a:custGeom>
              <a:avLst/>
              <a:gdLst/>
              <a:ahLst/>
              <a:cxnLst/>
              <a:rect r="r" b="b" t="t" l="l"/>
              <a:pathLst>
                <a:path h="3450679" w="2522133">
                  <a:moveTo>
                    <a:pt x="0" y="0"/>
                  </a:moveTo>
                  <a:lnTo>
                    <a:pt x="2522133" y="0"/>
                  </a:lnTo>
                  <a:lnTo>
                    <a:pt x="2522133" y="3450679"/>
                  </a:lnTo>
                  <a:lnTo>
                    <a:pt x="0" y="34506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908983">
              <a:off x="9691484" y="845776"/>
              <a:ext cx="2754529" cy="1938187"/>
            </a:xfrm>
            <a:custGeom>
              <a:avLst/>
              <a:gdLst/>
              <a:ahLst/>
              <a:cxnLst/>
              <a:rect r="r" b="b" t="t" l="l"/>
              <a:pathLst>
                <a:path h="1938187" w="2754529">
                  <a:moveTo>
                    <a:pt x="0" y="0"/>
                  </a:moveTo>
                  <a:lnTo>
                    <a:pt x="2754529" y="0"/>
                  </a:lnTo>
                  <a:lnTo>
                    <a:pt x="2754529" y="1938186"/>
                  </a:lnTo>
                  <a:lnTo>
                    <a:pt x="0" y="19381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0483490" y="3949475"/>
            <a:ext cx="6930375" cy="5700958"/>
            <a:chOff x="0" y="0"/>
            <a:chExt cx="9240499" cy="7601278"/>
          </a:xfrm>
        </p:grpSpPr>
        <p:sp>
          <p:nvSpPr>
            <p:cNvPr name="AutoShape 12" id="12"/>
            <p:cNvSpPr/>
            <p:nvPr/>
          </p:nvSpPr>
          <p:spPr>
            <a:xfrm>
              <a:off x="0" y="19050"/>
              <a:ext cx="9069317" cy="0"/>
            </a:xfrm>
            <a:prstGeom prst="line">
              <a:avLst/>
            </a:prstGeom>
            <a:ln cap="rnd" w="38100">
              <a:solidFill>
                <a:srgbClr val="E4E4E4"/>
              </a:solidFill>
              <a:prstDash val="sysDot"/>
              <a:headEnd type="none" len="sm" w="sm"/>
              <a:tailEnd type="none" len="sm" w="sm"/>
            </a:ln>
          </p:spPr>
        </p:sp>
        <p:sp>
          <p:nvSpPr>
            <p:cNvPr name="AutoShape 13" id="13"/>
            <p:cNvSpPr/>
            <p:nvPr/>
          </p:nvSpPr>
          <p:spPr>
            <a:xfrm>
              <a:off x="0" y="7582228"/>
              <a:ext cx="9069317" cy="0"/>
            </a:xfrm>
            <a:prstGeom prst="line">
              <a:avLst/>
            </a:prstGeom>
            <a:ln cap="rnd" w="38100">
              <a:solidFill>
                <a:srgbClr val="E4E4E4"/>
              </a:solidFill>
              <a:prstDash val="sysDot"/>
              <a:headEnd type="none" len="sm" w="sm"/>
              <a:tailEnd type="none" len="sm" w="sm"/>
            </a:ln>
          </p:spPr>
        </p:sp>
        <p:sp>
          <p:nvSpPr>
            <p:cNvPr name="TextBox 14" id="14"/>
            <p:cNvSpPr txBox="true"/>
            <p:nvPr/>
          </p:nvSpPr>
          <p:spPr>
            <a:xfrm rot="0">
              <a:off x="170783" y="238289"/>
              <a:ext cx="9069717" cy="4533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840"/>
                </a:lnSpc>
              </a:pPr>
              <a:r>
                <a:rPr lang="en-US" sz="3200">
                  <a:solidFill>
                    <a:srgbClr val="E4E4E4"/>
                  </a:solidFill>
                  <a:latin typeface="Tex Gyre Termes Bold"/>
                </a:rPr>
                <a:t>A modelagem é uma das principais atividades que levam à implementação de um bom software. Constroem-se modelos para mostrar a estrutura e o comportamento desejados do sistema, visualizar e compreender melhor o sistema que estamos elaborando.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1054339" y="866775"/>
            <a:ext cx="6075052" cy="1401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41"/>
              </a:lnSpc>
            </a:pPr>
            <a:r>
              <a:rPr lang="en-US" sz="8172">
                <a:solidFill>
                  <a:srgbClr val="FFFFFF"/>
                </a:solidFill>
                <a:latin typeface="Open Sans Bold"/>
              </a:rPr>
              <a:t>Modelagem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6599449" y="8547100"/>
            <a:ext cx="659851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00"/>
              </a:lnSpc>
            </a:pPr>
            <a:r>
              <a:rPr lang="en-US" sz="5000" spc="-50">
                <a:solidFill>
                  <a:srgbClr val="E4E4E4"/>
                </a:solidFill>
                <a:latin typeface="Tex Gyre Termes"/>
              </a:rPr>
              <a:t>09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DAGESu--UkQ</dc:identifier>
  <dcterms:modified xsi:type="dcterms:W3CDTF">2011-08-01T06:04:30Z</dcterms:modified>
  <cp:revision>1</cp:revision>
  <dc:title>Green Traditional Serif Colors Health Care Pitch Deck Presentation</dc:title>
</cp:coreProperties>
</file>