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Open Sans Bold" panose="020B0604020202020204" charset="0"/>
      <p:regular r:id="rId19"/>
    </p:embeddedFont>
    <p:embeddedFont>
      <p:font typeface="Open Sauce" panose="020B0604020202020204" charset="0"/>
      <p:regular r:id="rId20"/>
    </p:embeddedFont>
    <p:embeddedFont>
      <p:font typeface="Open Sauce Bold" panose="020B0604020202020204" charset="0"/>
      <p:regular r:id="rId21"/>
    </p:embeddedFont>
    <p:embeddedFont>
      <p:font typeface="Public Sans" panose="020B0604020202020204" charset="0"/>
      <p:regular r:id="rId22"/>
    </p:embeddedFont>
    <p:embeddedFont>
      <p:font typeface="Retropix"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2.sv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3" Type="http://schemas.openxmlformats.org/officeDocument/2006/relationships/image" Target="../media/image39.svg"/><Relationship Id="rId7" Type="http://schemas.openxmlformats.org/officeDocument/2006/relationships/image" Target="../media/image43.sv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5" Type="http://schemas.openxmlformats.org/officeDocument/2006/relationships/image" Target="../media/image26.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5.png"/><Relationship Id="rId3" Type="http://schemas.openxmlformats.org/officeDocument/2006/relationships/image" Target="../media/image26.svg"/><Relationship Id="rId7" Type="http://schemas.openxmlformats.org/officeDocument/2006/relationships/image" Target="../media/image22.svg"/><Relationship Id="rId12"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5.png"/><Relationship Id="rId5" Type="http://schemas.openxmlformats.org/officeDocument/2006/relationships/image" Target="../media/image28.svg"/><Relationship Id="rId10" Type="http://schemas.openxmlformats.org/officeDocument/2006/relationships/image" Target="../media/image2.svg"/><Relationship Id="rId4" Type="http://schemas.openxmlformats.org/officeDocument/2006/relationships/image" Target="../media/image27.png"/><Relationship Id="rId9" Type="http://schemas.openxmlformats.org/officeDocument/2006/relationships/image" Target="../media/image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2.sv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6.svg"/><Relationship Id="rId3" Type="http://schemas.openxmlformats.org/officeDocument/2006/relationships/image" Target="../media/image26.svg"/><Relationship Id="rId7" Type="http://schemas.openxmlformats.org/officeDocument/2006/relationships/image" Target="../media/image22.svg"/><Relationship Id="rId12" Type="http://schemas.openxmlformats.org/officeDocument/2006/relationships/image" Target="../media/image15.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6.svg"/><Relationship Id="rId5" Type="http://schemas.openxmlformats.org/officeDocument/2006/relationships/image" Target="../media/image28.svg"/><Relationship Id="rId10" Type="http://schemas.openxmlformats.org/officeDocument/2006/relationships/image" Target="../media/image5.png"/><Relationship Id="rId4" Type="http://schemas.openxmlformats.org/officeDocument/2006/relationships/image" Target="../media/image27.png"/><Relationship Id="rId9" Type="http://schemas.openxmlformats.org/officeDocument/2006/relationships/image" Target="../media/image2.sv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2.sv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15.png"/><Relationship Id="rId3" Type="http://schemas.openxmlformats.org/officeDocument/2006/relationships/image" Target="../media/image26.svg"/><Relationship Id="rId7" Type="http://schemas.openxmlformats.org/officeDocument/2006/relationships/image" Target="../media/image22.svg"/><Relationship Id="rId12"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5.png"/><Relationship Id="rId5" Type="http://schemas.openxmlformats.org/officeDocument/2006/relationships/image" Target="../media/image28.svg"/><Relationship Id="rId10" Type="http://schemas.openxmlformats.org/officeDocument/2006/relationships/image" Target="../media/image2.svg"/><Relationship Id="rId4" Type="http://schemas.openxmlformats.org/officeDocument/2006/relationships/image" Target="../media/image27.png"/><Relationship Id="rId9" Type="http://schemas.openxmlformats.org/officeDocument/2006/relationships/image" Target="../media/image1.png"/><Relationship Id="rId1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F7474"/>
        </a:solidFill>
        <a:effectLst/>
      </p:bgPr>
    </p:bg>
    <p:spTree>
      <p:nvGrpSpPr>
        <p:cNvPr id="1" name=""/>
        <p:cNvGrpSpPr/>
        <p:nvPr/>
      </p:nvGrpSpPr>
      <p:grpSpPr>
        <a:xfrm>
          <a:off x="0" y="0"/>
          <a:ext cx="0" cy="0"/>
          <a:chOff x="0" y="0"/>
          <a:chExt cx="0" cy="0"/>
        </a:xfrm>
      </p:grpSpPr>
      <p:sp>
        <p:nvSpPr>
          <p:cNvPr id="2" name="Freeform 2"/>
          <p:cNvSpPr/>
          <p:nvPr/>
        </p:nvSpPr>
        <p:spPr>
          <a:xfrm>
            <a:off x="511249" y="2300667"/>
            <a:ext cx="1026639" cy="785846"/>
          </a:xfrm>
          <a:custGeom>
            <a:avLst/>
            <a:gdLst/>
            <a:ahLst/>
            <a:cxnLst/>
            <a:rect l="l" t="t" r="r" b="b"/>
            <a:pathLst>
              <a:path w="1026639" h="785846">
                <a:moveTo>
                  <a:pt x="0" y="0"/>
                </a:moveTo>
                <a:lnTo>
                  <a:pt x="1026639" y="0"/>
                </a:lnTo>
                <a:lnTo>
                  <a:pt x="1026639" y="785845"/>
                </a:lnTo>
                <a:lnTo>
                  <a:pt x="0" y="7858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43623" y="538933"/>
            <a:ext cx="961890" cy="1221800"/>
          </a:xfrm>
          <a:custGeom>
            <a:avLst/>
            <a:gdLst/>
            <a:ahLst/>
            <a:cxnLst/>
            <a:rect l="l" t="t" r="r" b="b"/>
            <a:pathLst>
              <a:path w="961890" h="1221800">
                <a:moveTo>
                  <a:pt x="0" y="0"/>
                </a:moveTo>
                <a:lnTo>
                  <a:pt x="961890" y="0"/>
                </a:lnTo>
                <a:lnTo>
                  <a:pt x="961890" y="1221801"/>
                </a:lnTo>
                <a:lnTo>
                  <a:pt x="0" y="12218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802844" y="538933"/>
            <a:ext cx="779562" cy="779562"/>
          </a:xfrm>
          <a:custGeom>
            <a:avLst/>
            <a:gdLst/>
            <a:ahLst/>
            <a:cxnLst/>
            <a:rect l="l" t="t" r="r" b="b"/>
            <a:pathLst>
              <a:path w="779562" h="779562">
                <a:moveTo>
                  <a:pt x="0" y="0"/>
                </a:moveTo>
                <a:lnTo>
                  <a:pt x="779562" y="0"/>
                </a:lnTo>
                <a:lnTo>
                  <a:pt x="779562" y="779562"/>
                </a:lnTo>
                <a:lnTo>
                  <a:pt x="0" y="7795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954340" y="2162636"/>
            <a:ext cx="12873097" cy="3635374"/>
          </a:xfrm>
          <a:prstGeom prst="rect">
            <a:avLst/>
          </a:prstGeom>
        </p:spPr>
        <p:txBody>
          <a:bodyPr lIns="0" tIns="0" rIns="0" bIns="0" rtlCol="0" anchor="t">
            <a:spAutoFit/>
          </a:bodyPr>
          <a:lstStyle/>
          <a:p>
            <a:pPr algn="ctr">
              <a:lnSpc>
                <a:spcPts val="12999"/>
              </a:lnSpc>
            </a:pPr>
            <a:r>
              <a:rPr lang="en-US" sz="12999">
                <a:solidFill>
                  <a:srgbClr val="FFFFFF"/>
                </a:solidFill>
                <a:latin typeface="Retropix"/>
              </a:rPr>
              <a:t>Implementação de algoritmos </a:t>
            </a:r>
          </a:p>
        </p:txBody>
      </p:sp>
      <p:sp>
        <p:nvSpPr>
          <p:cNvPr id="6" name="Freeform 6"/>
          <p:cNvSpPr/>
          <p:nvPr/>
        </p:nvSpPr>
        <p:spPr>
          <a:xfrm>
            <a:off x="13004220" y="5206486"/>
            <a:ext cx="484735" cy="825401"/>
          </a:xfrm>
          <a:custGeom>
            <a:avLst/>
            <a:gdLst/>
            <a:ahLst/>
            <a:cxnLst/>
            <a:rect l="l" t="t" r="r" b="b"/>
            <a:pathLst>
              <a:path w="484735" h="825401">
                <a:moveTo>
                  <a:pt x="0" y="0"/>
                </a:moveTo>
                <a:lnTo>
                  <a:pt x="484736" y="0"/>
                </a:lnTo>
                <a:lnTo>
                  <a:pt x="484736" y="825401"/>
                </a:lnTo>
                <a:lnTo>
                  <a:pt x="0" y="8254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3488956" y="1760734"/>
            <a:ext cx="488616" cy="474402"/>
          </a:xfrm>
          <a:custGeom>
            <a:avLst/>
            <a:gdLst/>
            <a:ahLst/>
            <a:cxnLst/>
            <a:rect l="l" t="t" r="r" b="b"/>
            <a:pathLst>
              <a:path w="488616" h="474402">
                <a:moveTo>
                  <a:pt x="0" y="0"/>
                </a:moveTo>
                <a:lnTo>
                  <a:pt x="488616" y="0"/>
                </a:lnTo>
                <a:lnTo>
                  <a:pt x="488616" y="474402"/>
                </a:lnTo>
                <a:lnTo>
                  <a:pt x="0" y="47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0" y="9052698"/>
            <a:ext cx="18288000" cy="1234302"/>
            <a:chOff x="0" y="0"/>
            <a:chExt cx="4816593" cy="325084"/>
          </a:xfrm>
        </p:grpSpPr>
        <p:sp>
          <p:nvSpPr>
            <p:cNvPr id="9" name="Freeform 9"/>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0" name="TextBox 10"/>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sp>
        <p:nvSpPr>
          <p:cNvPr id="11" name="Freeform 11"/>
          <p:cNvSpPr/>
          <p:nvPr/>
        </p:nvSpPr>
        <p:spPr>
          <a:xfrm>
            <a:off x="237414" y="9267586"/>
            <a:ext cx="804526" cy="804526"/>
          </a:xfrm>
          <a:custGeom>
            <a:avLst/>
            <a:gdLst/>
            <a:ahLst/>
            <a:cxnLst/>
            <a:rect l="l" t="t" r="r" b="b"/>
            <a:pathLst>
              <a:path w="804526" h="804526">
                <a:moveTo>
                  <a:pt x="0" y="0"/>
                </a:moveTo>
                <a:lnTo>
                  <a:pt x="804526" y="0"/>
                </a:lnTo>
                <a:lnTo>
                  <a:pt x="804526" y="804526"/>
                </a:lnTo>
                <a:lnTo>
                  <a:pt x="0" y="80452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Freeform 14"/>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5" name="Freeform 1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6" name="TextBox 16"/>
          <p:cNvSpPr txBox="1"/>
          <p:nvPr/>
        </p:nvSpPr>
        <p:spPr>
          <a:xfrm>
            <a:off x="16622378" y="9358064"/>
            <a:ext cx="1171723" cy="552450"/>
          </a:xfrm>
          <a:prstGeom prst="rect">
            <a:avLst/>
          </a:prstGeom>
        </p:spPr>
        <p:txBody>
          <a:bodyPr lIns="0" tIns="0" rIns="0" bIns="0" rtlCol="0" anchor="t">
            <a:spAutoFit/>
          </a:bodyPr>
          <a:lstStyle/>
          <a:p>
            <a:pPr algn="r">
              <a:lnSpc>
                <a:spcPts val="3840"/>
              </a:lnSpc>
            </a:pPr>
            <a:r>
              <a:rPr lang="en-US" sz="3200">
                <a:solidFill>
                  <a:srgbClr val="000000"/>
                </a:solidFill>
                <a:latin typeface="Retropix"/>
              </a:rPr>
              <a:t>11:11AM</a:t>
            </a:r>
          </a:p>
        </p:txBody>
      </p:sp>
      <p:sp>
        <p:nvSpPr>
          <p:cNvPr id="17" name="Freeform 17"/>
          <p:cNvSpPr/>
          <p:nvPr/>
        </p:nvSpPr>
        <p:spPr>
          <a:xfrm>
            <a:off x="16773447" y="2991016"/>
            <a:ext cx="808959" cy="782484"/>
          </a:xfrm>
          <a:custGeom>
            <a:avLst/>
            <a:gdLst/>
            <a:ahLst/>
            <a:cxnLst/>
            <a:rect l="l" t="t" r="r" b="b"/>
            <a:pathLst>
              <a:path w="808959" h="782484">
                <a:moveTo>
                  <a:pt x="0" y="0"/>
                </a:moveTo>
                <a:lnTo>
                  <a:pt x="808959" y="0"/>
                </a:lnTo>
                <a:lnTo>
                  <a:pt x="808959" y="782484"/>
                </a:lnTo>
                <a:lnTo>
                  <a:pt x="0" y="782484"/>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8" name="Freeform 18"/>
          <p:cNvSpPr/>
          <p:nvPr/>
        </p:nvSpPr>
        <p:spPr>
          <a:xfrm>
            <a:off x="16555767" y="1605012"/>
            <a:ext cx="1026639" cy="785846"/>
          </a:xfrm>
          <a:custGeom>
            <a:avLst/>
            <a:gdLst/>
            <a:ahLst/>
            <a:cxnLst/>
            <a:rect l="l" t="t" r="r" b="b"/>
            <a:pathLst>
              <a:path w="1026639" h="785846">
                <a:moveTo>
                  <a:pt x="0" y="0"/>
                </a:moveTo>
                <a:lnTo>
                  <a:pt x="1026639" y="0"/>
                </a:lnTo>
                <a:lnTo>
                  <a:pt x="1026639" y="785845"/>
                </a:lnTo>
                <a:lnTo>
                  <a:pt x="0" y="7858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1956529" y="6073257"/>
            <a:ext cx="6331471" cy="3939148"/>
          </a:xfrm>
          <a:custGeom>
            <a:avLst/>
            <a:gdLst/>
            <a:ahLst/>
            <a:cxnLst/>
            <a:rect l="l" t="t" r="r" b="b"/>
            <a:pathLst>
              <a:path w="6331471" h="3939148">
                <a:moveTo>
                  <a:pt x="0" y="0"/>
                </a:moveTo>
                <a:lnTo>
                  <a:pt x="6331471" y="0"/>
                </a:lnTo>
                <a:lnTo>
                  <a:pt x="6331471" y="3939147"/>
                </a:lnTo>
                <a:lnTo>
                  <a:pt x="0" y="3939147"/>
                </a:lnTo>
                <a:lnTo>
                  <a:pt x="0" y="0"/>
                </a:lnTo>
                <a:close/>
              </a:path>
            </a:pathLst>
          </a:custGeom>
          <a:blipFill>
            <a:blip r:embed="rId24">
              <a:extLst>
                <a:ext uri="{96DAC541-7B7A-43D3-8B79-37D633B846F1}">
                  <asvg:svgBlip xmlns:asvg="http://schemas.microsoft.com/office/drawing/2016/SVG/main" r:embed="rId25"/>
                </a:ext>
              </a:extLst>
            </a:blip>
            <a:stretch>
              <a:fillRect l="-12215" r="-12215"/>
            </a:stretch>
          </a:blipFill>
        </p:spPr>
      </p:sp>
      <p:sp>
        <p:nvSpPr>
          <p:cNvPr id="20" name="Freeform 20"/>
          <p:cNvSpPr/>
          <p:nvPr/>
        </p:nvSpPr>
        <p:spPr>
          <a:xfrm>
            <a:off x="17544471" y="6171639"/>
            <a:ext cx="499260" cy="482920"/>
          </a:xfrm>
          <a:custGeom>
            <a:avLst/>
            <a:gdLst/>
            <a:ahLst/>
            <a:cxnLst/>
            <a:rect l="l" t="t" r="r" b="b"/>
            <a:pathLst>
              <a:path w="499260" h="482920">
                <a:moveTo>
                  <a:pt x="0" y="0"/>
                </a:moveTo>
                <a:lnTo>
                  <a:pt x="499260" y="0"/>
                </a:lnTo>
                <a:lnTo>
                  <a:pt x="499260" y="482921"/>
                </a:lnTo>
                <a:lnTo>
                  <a:pt x="0" y="48292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1" name="TextBox 21"/>
          <p:cNvSpPr txBox="1"/>
          <p:nvPr/>
        </p:nvSpPr>
        <p:spPr>
          <a:xfrm>
            <a:off x="11825114" y="7073573"/>
            <a:ext cx="6594301" cy="1852790"/>
          </a:xfrm>
          <a:prstGeom prst="rect">
            <a:avLst/>
          </a:prstGeom>
        </p:spPr>
        <p:txBody>
          <a:bodyPr lIns="0" tIns="0" rIns="0" bIns="0" rtlCol="0" anchor="t">
            <a:spAutoFit/>
          </a:bodyPr>
          <a:lstStyle/>
          <a:p>
            <a:pPr algn="ctr">
              <a:lnSpc>
                <a:spcPts val="4914"/>
              </a:lnSpc>
            </a:pPr>
            <a:r>
              <a:rPr lang="en-US" sz="3510">
                <a:solidFill>
                  <a:srgbClr val="000000"/>
                </a:solidFill>
                <a:latin typeface="Public Sans"/>
              </a:rPr>
              <a:t>Amanda Mikely Abreu Macedo</a:t>
            </a:r>
          </a:p>
          <a:p>
            <a:pPr algn="ctr">
              <a:lnSpc>
                <a:spcPts val="4914"/>
              </a:lnSpc>
            </a:pPr>
            <a:r>
              <a:rPr lang="en-US" sz="3510">
                <a:solidFill>
                  <a:srgbClr val="000000"/>
                </a:solidFill>
                <a:latin typeface="Public Sans"/>
              </a:rPr>
              <a:t>Emanuelle da Silva Laune</a:t>
            </a:r>
          </a:p>
          <a:p>
            <a:pPr algn="ctr">
              <a:lnSpc>
                <a:spcPts val="4914"/>
              </a:lnSpc>
              <a:spcBef>
                <a:spcPct val="0"/>
              </a:spcBef>
            </a:pPr>
            <a:r>
              <a:rPr lang="en-US" sz="3510">
                <a:solidFill>
                  <a:srgbClr val="000000"/>
                </a:solidFill>
                <a:latin typeface="Public Sans"/>
              </a:rPr>
              <a:t>Gabriela Torres de Queiroz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1375" y="0"/>
            <a:ext cx="20890750" cy="795781"/>
            <a:chOff x="0" y="0"/>
            <a:chExt cx="5502091" cy="209588"/>
          </a:xfrm>
        </p:grpSpPr>
        <p:sp>
          <p:nvSpPr>
            <p:cNvPr id="3" name="Freeform 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4" name="TextBox 4"/>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grpSp>
        <p:nvGrpSpPr>
          <p:cNvPr id="5" name="Group 5"/>
          <p:cNvGrpSpPr/>
          <p:nvPr/>
        </p:nvGrpSpPr>
        <p:grpSpPr>
          <a:xfrm>
            <a:off x="-1301375" y="9491219"/>
            <a:ext cx="20890750" cy="795781"/>
            <a:chOff x="0" y="0"/>
            <a:chExt cx="5502091" cy="209588"/>
          </a:xfrm>
        </p:grpSpPr>
        <p:sp>
          <p:nvSpPr>
            <p:cNvPr id="6" name="Freeform 6"/>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7" name="TextBox 7"/>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sp>
        <p:nvSpPr>
          <p:cNvPr id="8" name="Freeform 8"/>
          <p:cNvSpPr/>
          <p:nvPr/>
        </p:nvSpPr>
        <p:spPr>
          <a:xfrm>
            <a:off x="1326752" y="2513659"/>
            <a:ext cx="15449226" cy="6259363"/>
          </a:xfrm>
          <a:custGeom>
            <a:avLst/>
            <a:gdLst/>
            <a:ahLst/>
            <a:cxnLst/>
            <a:rect l="l" t="t" r="r" b="b"/>
            <a:pathLst>
              <a:path w="15449226" h="6259363">
                <a:moveTo>
                  <a:pt x="0" y="0"/>
                </a:moveTo>
                <a:lnTo>
                  <a:pt x="15449227" y="0"/>
                </a:lnTo>
                <a:lnTo>
                  <a:pt x="15449227" y="6259364"/>
                </a:lnTo>
                <a:lnTo>
                  <a:pt x="0" y="6259364"/>
                </a:lnTo>
                <a:lnTo>
                  <a:pt x="0" y="0"/>
                </a:lnTo>
                <a:close/>
              </a:path>
            </a:pathLst>
          </a:custGeom>
          <a:blipFill>
            <a:blip r:embed="rId2"/>
            <a:stretch>
              <a:fillRect t="-4387" b="-4387"/>
            </a:stretch>
          </a:blipFill>
        </p:spPr>
      </p:sp>
      <p:sp>
        <p:nvSpPr>
          <p:cNvPr id="9" name="TextBox 9"/>
          <p:cNvSpPr txBox="1"/>
          <p:nvPr/>
        </p:nvSpPr>
        <p:spPr>
          <a:xfrm>
            <a:off x="3241242" y="763126"/>
            <a:ext cx="10808643" cy="1377946"/>
          </a:xfrm>
          <a:prstGeom prst="rect">
            <a:avLst/>
          </a:prstGeom>
        </p:spPr>
        <p:txBody>
          <a:bodyPr lIns="0" tIns="0" rIns="0" bIns="0" rtlCol="0" anchor="t">
            <a:spAutoFit/>
          </a:bodyPr>
          <a:lstStyle/>
          <a:p>
            <a:pPr algn="ctr">
              <a:lnSpc>
                <a:spcPts val="11200"/>
              </a:lnSpc>
              <a:spcBef>
                <a:spcPct val="0"/>
              </a:spcBef>
            </a:pPr>
            <a:r>
              <a:rPr lang="en-US" sz="8000">
                <a:solidFill>
                  <a:srgbClr val="000000"/>
                </a:solidFill>
                <a:latin typeface="Open Sauce Bold"/>
              </a:rPr>
              <a:t>Demonstração  SRTN</a:t>
            </a:r>
          </a:p>
        </p:txBody>
      </p:sp>
      <p:sp>
        <p:nvSpPr>
          <p:cNvPr id="10" name="Freeform 10"/>
          <p:cNvSpPr/>
          <p:nvPr/>
        </p:nvSpPr>
        <p:spPr>
          <a:xfrm>
            <a:off x="66810" y="1028700"/>
            <a:ext cx="961890" cy="1221800"/>
          </a:xfrm>
          <a:custGeom>
            <a:avLst/>
            <a:gdLst/>
            <a:ahLst/>
            <a:cxnLst/>
            <a:rect l="l" t="t" r="r" b="b"/>
            <a:pathLst>
              <a:path w="961890" h="1221800">
                <a:moveTo>
                  <a:pt x="0" y="0"/>
                </a:moveTo>
                <a:lnTo>
                  <a:pt x="961890" y="0"/>
                </a:lnTo>
                <a:lnTo>
                  <a:pt x="961890" y="1221800"/>
                </a:lnTo>
                <a:lnTo>
                  <a:pt x="0" y="1221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17259300" y="8269419"/>
            <a:ext cx="961890" cy="1221800"/>
          </a:xfrm>
          <a:custGeom>
            <a:avLst/>
            <a:gdLst/>
            <a:ahLst/>
            <a:cxnLst/>
            <a:rect l="l" t="t" r="r" b="b"/>
            <a:pathLst>
              <a:path w="961890" h="1221800">
                <a:moveTo>
                  <a:pt x="0" y="0"/>
                </a:moveTo>
                <a:lnTo>
                  <a:pt x="961890" y="0"/>
                </a:lnTo>
                <a:lnTo>
                  <a:pt x="961890" y="1221800"/>
                </a:lnTo>
                <a:lnTo>
                  <a:pt x="0" y="1221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grpSp>
        <p:nvGrpSpPr>
          <p:cNvPr id="2" name="Group 2"/>
          <p:cNvGrpSpPr/>
          <p:nvPr/>
        </p:nvGrpSpPr>
        <p:grpSpPr>
          <a:xfrm>
            <a:off x="0" y="9052698"/>
            <a:ext cx="18288000" cy="1234302"/>
            <a:chOff x="0" y="0"/>
            <a:chExt cx="4816593" cy="325084"/>
          </a:xfrm>
        </p:grpSpPr>
        <p:sp>
          <p:nvSpPr>
            <p:cNvPr id="3" name="Freeform 3"/>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4" name="TextBox 4"/>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sp>
        <p:nvSpPr>
          <p:cNvPr id="5" name="Freeform 5"/>
          <p:cNvSpPr/>
          <p:nvPr/>
        </p:nvSpPr>
        <p:spPr>
          <a:xfrm>
            <a:off x="237414" y="9267586"/>
            <a:ext cx="804526" cy="804526"/>
          </a:xfrm>
          <a:custGeom>
            <a:avLst/>
            <a:gdLst/>
            <a:ahLst/>
            <a:cxnLst/>
            <a:rect l="l" t="t" r="r" b="b"/>
            <a:pathLst>
              <a:path w="804526" h="804526">
                <a:moveTo>
                  <a:pt x="0" y="0"/>
                </a:moveTo>
                <a:lnTo>
                  <a:pt x="804526" y="0"/>
                </a:lnTo>
                <a:lnTo>
                  <a:pt x="804526" y="804526"/>
                </a:lnTo>
                <a:lnTo>
                  <a:pt x="0" y="8045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4182517" y="9052698"/>
            <a:ext cx="3442757" cy="1150079"/>
            <a:chOff x="0" y="0"/>
            <a:chExt cx="906734" cy="302901"/>
          </a:xfrm>
        </p:grpSpPr>
        <p:sp>
          <p:nvSpPr>
            <p:cNvPr id="7" name="Freeform 7"/>
            <p:cNvSpPr/>
            <p:nvPr/>
          </p:nvSpPr>
          <p:spPr>
            <a:xfrm>
              <a:off x="0" y="0"/>
              <a:ext cx="906734" cy="302901"/>
            </a:xfrm>
            <a:custGeom>
              <a:avLst/>
              <a:gdLst/>
              <a:ahLst/>
              <a:cxnLst/>
              <a:rect l="l" t="t" r="r" b="b"/>
              <a:pathLst>
                <a:path w="906734" h="302901">
                  <a:moveTo>
                    <a:pt x="0" y="0"/>
                  </a:moveTo>
                  <a:lnTo>
                    <a:pt x="906734" y="0"/>
                  </a:lnTo>
                  <a:lnTo>
                    <a:pt x="906734" y="302901"/>
                  </a:lnTo>
                  <a:lnTo>
                    <a:pt x="0" y="302901"/>
                  </a:lnTo>
                  <a:close/>
                </a:path>
              </a:pathLst>
            </a:custGeom>
            <a:solidFill>
              <a:srgbClr val="CCCCCC"/>
            </a:solidFill>
            <a:ln w="28575" cap="sq">
              <a:solidFill>
                <a:srgbClr val="000000"/>
              </a:solidFill>
              <a:prstDash val="solid"/>
              <a:miter/>
            </a:ln>
          </p:spPr>
        </p:sp>
        <p:sp>
          <p:nvSpPr>
            <p:cNvPr id="8" name="TextBox 8"/>
            <p:cNvSpPr txBox="1"/>
            <p:nvPr/>
          </p:nvSpPr>
          <p:spPr>
            <a:xfrm>
              <a:off x="0" y="-57150"/>
              <a:ext cx="906734" cy="360051"/>
            </a:xfrm>
            <a:prstGeom prst="rect">
              <a:avLst/>
            </a:prstGeom>
          </p:spPr>
          <p:txBody>
            <a:bodyPr lIns="50800" tIns="50800" rIns="50800" bIns="50800" rtlCol="0" anchor="ctr"/>
            <a:lstStyle/>
            <a:p>
              <a:pPr marL="0" lvl="0" indent="0" algn="ctr">
                <a:lnSpc>
                  <a:spcPts val="1820"/>
                </a:lnSpc>
                <a:spcBef>
                  <a:spcPct val="0"/>
                </a:spcBef>
              </a:pPr>
              <a:r>
                <a:rPr lang="en-US" sz="1300">
                  <a:solidFill>
                    <a:srgbClr val="000000"/>
                  </a:solidFill>
                  <a:latin typeface="Retropix"/>
                </a:rPr>
                <a:t>Carregando proximo... </a:t>
              </a:r>
            </a:p>
          </p:txBody>
        </p:sp>
      </p:grpSp>
      <p:sp>
        <p:nvSpPr>
          <p:cNvPr id="9" name="Freeform 9"/>
          <p:cNvSpPr/>
          <p:nvPr/>
        </p:nvSpPr>
        <p:spPr>
          <a:xfrm>
            <a:off x="407665" y="9258300"/>
            <a:ext cx="464025" cy="790136"/>
          </a:xfrm>
          <a:custGeom>
            <a:avLst/>
            <a:gdLst/>
            <a:ahLst/>
            <a:cxnLst/>
            <a:rect l="l" t="t" r="r" b="b"/>
            <a:pathLst>
              <a:path w="464025" h="790136">
                <a:moveTo>
                  <a:pt x="0" y="0"/>
                </a:moveTo>
                <a:lnTo>
                  <a:pt x="464025" y="0"/>
                </a:lnTo>
                <a:lnTo>
                  <a:pt x="464025" y="790136"/>
                </a:lnTo>
                <a:lnTo>
                  <a:pt x="0" y="790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533417" y="1699267"/>
            <a:ext cx="17221165" cy="6888466"/>
          </a:xfrm>
          <a:custGeom>
            <a:avLst/>
            <a:gdLst/>
            <a:ahLst/>
            <a:cxnLst/>
            <a:rect l="l" t="t" r="r" b="b"/>
            <a:pathLst>
              <a:path w="17221165" h="6888466">
                <a:moveTo>
                  <a:pt x="0" y="0"/>
                </a:moveTo>
                <a:lnTo>
                  <a:pt x="17221166" y="0"/>
                </a:lnTo>
                <a:lnTo>
                  <a:pt x="17221166" y="6888466"/>
                </a:lnTo>
                <a:lnTo>
                  <a:pt x="0" y="6888466"/>
                </a:lnTo>
                <a:lnTo>
                  <a:pt x="0" y="0"/>
                </a:lnTo>
                <a:close/>
              </a:path>
            </a:pathLst>
          </a:custGeom>
          <a:blipFill>
            <a:blip r:embed="rId6"/>
            <a:stretch>
              <a:fillRect/>
            </a:stretch>
          </a:blipFill>
        </p:spPr>
      </p:sp>
      <p:sp>
        <p:nvSpPr>
          <p:cNvPr id="11" name="Freeform 1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TextBox 12"/>
          <p:cNvSpPr txBox="1"/>
          <p:nvPr/>
        </p:nvSpPr>
        <p:spPr>
          <a:xfrm>
            <a:off x="1592617" y="159703"/>
            <a:ext cx="14538724" cy="1460495"/>
          </a:xfrm>
          <a:prstGeom prst="rect">
            <a:avLst/>
          </a:prstGeom>
        </p:spPr>
        <p:txBody>
          <a:bodyPr lIns="0" tIns="0" rIns="0" bIns="0" rtlCol="0" anchor="t">
            <a:spAutoFit/>
          </a:bodyPr>
          <a:lstStyle/>
          <a:p>
            <a:pPr algn="ctr">
              <a:lnSpc>
                <a:spcPts val="11900"/>
              </a:lnSpc>
            </a:pPr>
            <a:r>
              <a:rPr lang="en-US" sz="8500">
                <a:solidFill>
                  <a:srgbClr val="000000"/>
                </a:solidFill>
                <a:latin typeface="Open Sans Bold"/>
              </a:rPr>
              <a:t>Gráfico SRTN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F7474"/>
        </a:solidFill>
        <a:effectLst/>
      </p:bgPr>
    </p:bg>
    <p:spTree>
      <p:nvGrpSpPr>
        <p:cNvPr id="1" name=""/>
        <p:cNvGrpSpPr/>
        <p:nvPr/>
      </p:nvGrpSpPr>
      <p:grpSpPr>
        <a:xfrm>
          <a:off x="0" y="0"/>
          <a:ext cx="0" cy="0"/>
          <a:chOff x="0" y="0"/>
          <a:chExt cx="0" cy="0"/>
        </a:xfrm>
      </p:grpSpPr>
      <p:sp>
        <p:nvSpPr>
          <p:cNvPr id="2" name="Freeform 2"/>
          <p:cNvSpPr/>
          <p:nvPr/>
        </p:nvSpPr>
        <p:spPr>
          <a:xfrm>
            <a:off x="206605" y="97888"/>
            <a:ext cx="961890" cy="1221800"/>
          </a:xfrm>
          <a:custGeom>
            <a:avLst/>
            <a:gdLst/>
            <a:ahLst/>
            <a:cxnLst/>
            <a:rect l="l" t="t" r="r" b="b"/>
            <a:pathLst>
              <a:path w="961890" h="1221800">
                <a:moveTo>
                  <a:pt x="0" y="0"/>
                </a:moveTo>
                <a:lnTo>
                  <a:pt x="961890" y="0"/>
                </a:lnTo>
                <a:lnTo>
                  <a:pt x="961890" y="1221800"/>
                </a:lnTo>
                <a:lnTo>
                  <a:pt x="0" y="1221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326110" y="97888"/>
            <a:ext cx="961890" cy="1221800"/>
          </a:xfrm>
          <a:custGeom>
            <a:avLst/>
            <a:gdLst/>
            <a:ahLst/>
            <a:cxnLst/>
            <a:rect l="l" t="t" r="r" b="b"/>
            <a:pathLst>
              <a:path w="961890" h="1221800">
                <a:moveTo>
                  <a:pt x="0" y="0"/>
                </a:moveTo>
                <a:lnTo>
                  <a:pt x="961890" y="0"/>
                </a:lnTo>
                <a:lnTo>
                  <a:pt x="961890" y="1221800"/>
                </a:lnTo>
                <a:lnTo>
                  <a:pt x="0" y="1221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084544" y="-73562"/>
            <a:ext cx="5726455" cy="1545295"/>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Open Sans Bold"/>
              </a:rPr>
              <a:t>READ ME</a:t>
            </a:r>
          </a:p>
        </p:txBody>
      </p:sp>
      <p:sp>
        <p:nvSpPr>
          <p:cNvPr id="5" name="TextBox 5"/>
          <p:cNvSpPr txBox="1"/>
          <p:nvPr/>
        </p:nvSpPr>
        <p:spPr>
          <a:xfrm>
            <a:off x="0" y="1291113"/>
            <a:ext cx="18288000" cy="9049385"/>
          </a:xfrm>
          <a:prstGeom prst="rect">
            <a:avLst/>
          </a:prstGeom>
        </p:spPr>
        <p:txBody>
          <a:bodyPr lIns="0" tIns="0" rIns="0" bIns="0" rtlCol="0" anchor="t">
            <a:spAutoFit/>
          </a:bodyPr>
          <a:lstStyle/>
          <a:p>
            <a:pPr algn="just">
              <a:lnSpc>
                <a:spcPts val="2590"/>
              </a:lnSpc>
            </a:pPr>
            <a:r>
              <a:rPr lang="en-US" sz="1850" dirty="0">
                <a:solidFill>
                  <a:srgbClr val="000000"/>
                </a:solidFill>
                <a:latin typeface="Open Sauce"/>
              </a:rPr>
              <a:t>Reconhecimentos e </a:t>
            </a:r>
            <a:r>
              <a:rPr lang="en-US" sz="1850" dirty="0" err="1">
                <a:solidFill>
                  <a:srgbClr val="000000"/>
                </a:solidFill>
                <a:latin typeface="Open Sauce"/>
              </a:rPr>
              <a:t>Direitos</a:t>
            </a:r>
            <a:r>
              <a:rPr lang="en-US" sz="1850" dirty="0">
                <a:solidFill>
                  <a:srgbClr val="000000"/>
                </a:solidFill>
                <a:latin typeface="Open Sauce"/>
              </a:rPr>
              <a:t> </a:t>
            </a:r>
            <a:r>
              <a:rPr lang="en-US" sz="1850" dirty="0" err="1">
                <a:solidFill>
                  <a:srgbClr val="000000"/>
                </a:solidFill>
                <a:latin typeface="Open Sauce"/>
              </a:rPr>
              <a:t>Autorais</a:t>
            </a:r>
            <a:endParaRPr lang="en-US" sz="1850" dirty="0">
              <a:solidFill>
                <a:srgbClr val="000000"/>
              </a:solidFill>
              <a:latin typeface="Open Sauce"/>
            </a:endParaRPr>
          </a:p>
          <a:p>
            <a:pPr algn="just">
              <a:lnSpc>
                <a:spcPts val="2590"/>
              </a:lnSpc>
            </a:pPr>
            <a:endParaRPr lang="en-US" sz="1850" dirty="0">
              <a:solidFill>
                <a:srgbClr val="000000"/>
              </a:solidFill>
              <a:latin typeface="Open Sauce"/>
            </a:endParaRPr>
          </a:p>
          <a:p>
            <a:pPr algn="just">
              <a:lnSpc>
                <a:spcPts val="2590"/>
              </a:lnSpc>
            </a:pPr>
            <a:r>
              <a:rPr lang="en-US" sz="1850" dirty="0">
                <a:solidFill>
                  <a:srgbClr val="000000"/>
                </a:solidFill>
                <a:latin typeface="Open Sauce"/>
              </a:rPr>
              <a:t>@autor: Amanda </a:t>
            </a:r>
            <a:r>
              <a:rPr lang="en-US" sz="1850" dirty="0" err="1">
                <a:solidFill>
                  <a:srgbClr val="000000"/>
                </a:solidFill>
                <a:latin typeface="Open Sauce"/>
              </a:rPr>
              <a:t>Mikely</a:t>
            </a:r>
            <a:r>
              <a:rPr lang="en-US" sz="1850" dirty="0">
                <a:solidFill>
                  <a:srgbClr val="000000"/>
                </a:solidFill>
                <a:latin typeface="Open Sauce"/>
              </a:rPr>
              <a:t> Abreu Macedo, </a:t>
            </a:r>
            <a:r>
              <a:rPr lang="en-US" sz="1850" dirty="0" err="1">
                <a:solidFill>
                  <a:srgbClr val="000000"/>
                </a:solidFill>
                <a:latin typeface="Open Sauce"/>
              </a:rPr>
              <a:t>Emanuelle</a:t>
            </a:r>
            <a:r>
              <a:rPr lang="en-US" sz="1850" dirty="0">
                <a:solidFill>
                  <a:srgbClr val="000000"/>
                </a:solidFill>
                <a:latin typeface="Open Sauce"/>
              </a:rPr>
              <a:t> da Silva Laune, Gabriela Torres de Queiroz</a:t>
            </a:r>
          </a:p>
          <a:p>
            <a:pPr algn="just">
              <a:lnSpc>
                <a:spcPts val="2590"/>
              </a:lnSpc>
            </a:pPr>
            <a:r>
              <a:rPr lang="en-US" sz="1850" dirty="0">
                <a:solidFill>
                  <a:srgbClr val="000000"/>
                </a:solidFill>
                <a:latin typeface="Open Sauce"/>
              </a:rPr>
              <a:t>@data </a:t>
            </a:r>
            <a:r>
              <a:rPr lang="en-US" sz="1850" dirty="0" err="1">
                <a:solidFill>
                  <a:srgbClr val="000000"/>
                </a:solidFill>
                <a:latin typeface="Open Sauce"/>
              </a:rPr>
              <a:t>última</a:t>
            </a:r>
            <a:r>
              <a:rPr lang="en-US" sz="1850" dirty="0">
                <a:solidFill>
                  <a:srgbClr val="000000"/>
                </a:solidFill>
                <a:latin typeface="Open Sauce"/>
              </a:rPr>
              <a:t> </a:t>
            </a:r>
            <a:r>
              <a:rPr lang="en-US" sz="1850" dirty="0" err="1">
                <a:solidFill>
                  <a:srgbClr val="000000"/>
                </a:solidFill>
                <a:latin typeface="Open Sauce"/>
              </a:rPr>
              <a:t>versão</a:t>
            </a:r>
            <a:r>
              <a:rPr lang="en-US" sz="1850" dirty="0">
                <a:solidFill>
                  <a:srgbClr val="000000"/>
                </a:solidFill>
                <a:latin typeface="Open Sauce"/>
              </a:rPr>
              <a:t>: 09/12/2023</a:t>
            </a:r>
          </a:p>
          <a:p>
            <a:pPr algn="just">
              <a:lnSpc>
                <a:spcPts val="2590"/>
              </a:lnSpc>
            </a:pPr>
            <a:r>
              <a:rPr lang="en-US" sz="1850" dirty="0">
                <a:solidFill>
                  <a:srgbClr val="000000"/>
                </a:solidFill>
                <a:latin typeface="Open Sauce"/>
              </a:rPr>
              <a:t>@versão: 1.0</a:t>
            </a:r>
          </a:p>
          <a:p>
            <a:pPr algn="just">
              <a:lnSpc>
                <a:spcPts val="2590"/>
              </a:lnSpc>
            </a:pPr>
            <a:r>
              <a:rPr lang="en-US" sz="1850" dirty="0">
                <a:solidFill>
                  <a:srgbClr val="000000"/>
                </a:solidFill>
                <a:latin typeface="Open Sauce"/>
              </a:rPr>
              <a:t>@outros </a:t>
            </a:r>
            <a:r>
              <a:rPr lang="en-US" sz="1850" dirty="0" err="1">
                <a:solidFill>
                  <a:srgbClr val="000000"/>
                </a:solidFill>
                <a:latin typeface="Open Sauce"/>
              </a:rPr>
              <a:t>repositórios</a:t>
            </a:r>
            <a:r>
              <a:rPr lang="en-US" sz="1850" dirty="0">
                <a:solidFill>
                  <a:srgbClr val="000000"/>
                </a:solidFill>
                <a:latin typeface="Open Sauce"/>
              </a:rPr>
              <a:t>: https://github.com/gabrielaqueirxz</a:t>
            </a:r>
          </a:p>
          <a:p>
            <a:pPr algn="just">
              <a:lnSpc>
                <a:spcPts val="2590"/>
              </a:lnSpc>
            </a:pPr>
            <a:r>
              <a:rPr lang="en-US" sz="1850" dirty="0">
                <a:solidFill>
                  <a:srgbClr val="000000"/>
                </a:solidFill>
                <a:latin typeface="Open Sauce"/>
              </a:rPr>
              <a:t>@Agradecimentos: </a:t>
            </a:r>
            <a:r>
              <a:rPr lang="en-US" sz="1850" dirty="0" err="1">
                <a:solidFill>
                  <a:srgbClr val="000000"/>
                </a:solidFill>
                <a:latin typeface="Open Sauce"/>
              </a:rPr>
              <a:t>Universidade</a:t>
            </a:r>
            <a:r>
              <a:rPr lang="en-US" sz="1850" dirty="0">
                <a:solidFill>
                  <a:srgbClr val="000000"/>
                </a:solidFill>
                <a:latin typeface="Open Sauce"/>
              </a:rPr>
              <a:t> Federal do </a:t>
            </a:r>
            <a:r>
              <a:rPr lang="en-US" sz="1850" dirty="0" err="1">
                <a:solidFill>
                  <a:srgbClr val="000000"/>
                </a:solidFill>
                <a:latin typeface="Open Sauce"/>
              </a:rPr>
              <a:t>Maranhão</a:t>
            </a:r>
            <a:r>
              <a:rPr lang="en-US" sz="1850" dirty="0">
                <a:solidFill>
                  <a:srgbClr val="000000"/>
                </a:solidFill>
                <a:latin typeface="Open Sauce"/>
              </a:rPr>
              <a:t> (UFMA), Professor </a:t>
            </a:r>
            <a:r>
              <a:rPr lang="en-US" sz="1850" dirty="0" err="1">
                <a:solidFill>
                  <a:srgbClr val="000000"/>
                </a:solidFill>
                <a:latin typeface="Open Sauce"/>
              </a:rPr>
              <a:t>Doutor</a:t>
            </a:r>
            <a:r>
              <a:rPr lang="en-US" sz="1850" dirty="0">
                <a:solidFill>
                  <a:srgbClr val="000000"/>
                </a:solidFill>
                <a:latin typeface="Open Sauce"/>
              </a:rPr>
              <a:t> Thales Levi Azevedo Valente, e </a:t>
            </a:r>
            <a:r>
              <a:rPr lang="en-US" sz="1850" dirty="0" err="1">
                <a:solidFill>
                  <a:srgbClr val="000000"/>
                </a:solidFill>
                <a:latin typeface="Open Sauce"/>
              </a:rPr>
              <a:t>colegas</a:t>
            </a:r>
            <a:r>
              <a:rPr lang="en-US" sz="1850" dirty="0">
                <a:solidFill>
                  <a:srgbClr val="000000"/>
                </a:solidFill>
                <a:latin typeface="Open Sauce"/>
              </a:rPr>
              <a:t> de </a:t>
            </a:r>
            <a:r>
              <a:rPr lang="en-US" sz="1850" dirty="0" err="1">
                <a:solidFill>
                  <a:srgbClr val="000000"/>
                </a:solidFill>
                <a:latin typeface="Open Sauce"/>
              </a:rPr>
              <a:t>curso</a:t>
            </a:r>
            <a:r>
              <a:rPr lang="en-US" sz="1850" dirty="0">
                <a:solidFill>
                  <a:srgbClr val="000000"/>
                </a:solidFill>
                <a:latin typeface="Open Sauce"/>
              </a:rPr>
              <a:t>.</a:t>
            </a:r>
          </a:p>
          <a:p>
            <a:pPr algn="just">
              <a:lnSpc>
                <a:spcPts val="2590"/>
              </a:lnSpc>
            </a:pPr>
            <a:r>
              <a:rPr lang="en-US" sz="1850" dirty="0">
                <a:solidFill>
                  <a:srgbClr val="000000"/>
                </a:solidFill>
                <a:latin typeface="Open Sauce"/>
              </a:rPr>
              <a:t>@Copyright/License</a:t>
            </a:r>
          </a:p>
          <a:p>
            <a:pPr algn="just">
              <a:lnSpc>
                <a:spcPts val="2590"/>
              </a:lnSpc>
            </a:pPr>
            <a:endParaRPr lang="en-US" sz="1850" dirty="0">
              <a:solidFill>
                <a:srgbClr val="000000"/>
              </a:solidFill>
              <a:latin typeface="Open Sauce"/>
            </a:endParaRPr>
          </a:p>
          <a:p>
            <a:pPr algn="just">
              <a:lnSpc>
                <a:spcPts val="2590"/>
              </a:lnSpc>
            </a:pPr>
            <a:r>
              <a:rPr lang="en-US" sz="1850" dirty="0">
                <a:solidFill>
                  <a:srgbClr val="000000"/>
                </a:solidFill>
                <a:latin typeface="Open Sauce"/>
              </a:rPr>
              <a:t>Este material é </a:t>
            </a:r>
            <a:r>
              <a:rPr lang="en-US" sz="1850" dirty="0" err="1">
                <a:solidFill>
                  <a:srgbClr val="000000"/>
                </a:solidFill>
                <a:latin typeface="Open Sauce"/>
              </a:rPr>
              <a:t>resultado</a:t>
            </a:r>
            <a:r>
              <a:rPr lang="en-US" sz="1850" dirty="0">
                <a:solidFill>
                  <a:srgbClr val="000000"/>
                </a:solidFill>
                <a:latin typeface="Open Sauce"/>
              </a:rPr>
              <a:t> de um </a:t>
            </a:r>
            <a:r>
              <a:rPr lang="en-US" sz="1850" dirty="0" err="1">
                <a:solidFill>
                  <a:srgbClr val="000000"/>
                </a:solidFill>
                <a:latin typeface="Open Sauce"/>
              </a:rPr>
              <a:t>trabalho</a:t>
            </a:r>
            <a:r>
              <a:rPr lang="en-US" sz="1850" dirty="0">
                <a:solidFill>
                  <a:srgbClr val="000000"/>
                </a:solidFill>
                <a:latin typeface="Open Sauce"/>
              </a:rPr>
              <a:t> </a:t>
            </a:r>
            <a:r>
              <a:rPr lang="en-US" sz="1850" dirty="0" err="1">
                <a:solidFill>
                  <a:srgbClr val="000000"/>
                </a:solidFill>
                <a:latin typeface="Open Sauce"/>
              </a:rPr>
              <a:t>acadêmico</a:t>
            </a:r>
            <a:r>
              <a:rPr lang="en-US" sz="1850" dirty="0">
                <a:solidFill>
                  <a:srgbClr val="000000"/>
                </a:solidFill>
                <a:latin typeface="Open Sauce"/>
              </a:rPr>
              <a:t> para a </a:t>
            </a:r>
            <a:r>
              <a:rPr lang="en-US" sz="1850" dirty="0" err="1">
                <a:solidFill>
                  <a:srgbClr val="000000"/>
                </a:solidFill>
                <a:latin typeface="Open Sauce"/>
              </a:rPr>
              <a:t>disciplina</a:t>
            </a:r>
            <a:r>
              <a:rPr lang="en-US" sz="1850" dirty="0">
                <a:solidFill>
                  <a:srgbClr val="000000"/>
                </a:solidFill>
                <a:latin typeface="Open Sauce"/>
              </a:rPr>
              <a:t> SISTEMAS OPERACIONAIS, </a:t>
            </a:r>
            <a:r>
              <a:rPr lang="en-US" sz="1850" dirty="0" err="1">
                <a:solidFill>
                  <a:srgbClr val="000000"/>
                </a:solidFill>
                <a:latin typeface="Open Sauce"/>
              </a:rPr>
              <a:t>sobre</a:t>
            </a:r>
            <a:r>
              <a:rPr lang="en-US" sz="1850" dirty="0">
                <a:solidFill>
                  <a:srgbClr val="000000"/>
                </a:solidFill>
                <a:latin typeface="Open Sauce"/>
              </a:rPr>
              <a:t> a </a:t>
            </a:r>
            <a:r>
              <a:rPr lang="en-US" sz="1850" dirty="0" err="1">
                <a:solidFill>
                  <a:srgbClr val="000000"/>
                </a:solidFill>
                <a:latin typeface="Open Sauce"/>
              </a:rPr>
              <a:t>orientação</a:t>
            </a:r>
            <a:r>
              <a:rPr lang="en-US" sz="1850" dirty="0">
                <a:solidFill>
                  <a:srgbClr val="000000"/>
                </a:solidFill>
                <a:latin typeface="Open Sauce"/>
              </a:rPr>
              <a:t> do professor Dr. THALES LEVI AZEVEDO VALENTE, </a:t>
            </a:r>
            <a:r>
              <a:rPr lang="en-US" sz="1850" dirty="0" err="1">
                <a:solidFill>
                  <a:srgbClr val="000000"/>
                </a:solidFill>
                <a:latin typeface="Open Sauce"/>
              </a:rPr>
              <a:t>semestre</a:t>
            </a:r>
            <a:r>
              <a:rPr lang="en-US" sz="1850" dirty="0">
                <a:solidFill>
                  <a:srgbClr val="000000"/>
                </a:solidFill>
                <a:latin typeface="Open Sauce"/>
              </a:rPr>
              <a:t> </a:t>
            </a:r>
            <a:r>
              <a:rPr lang="en-US" sz="1850" dirty="0" err="1">
                <a:solidFill>
                  <a:srgbClr val="000000"/>
                </a:solidFill>
                <a:latin typeface="Open Sauce"/>
              </a:rPr>
              <a:t>letivo</a:t>
            </a:r>
            <a:r>
              <a:rPr lang="en-US" sz="1850" dirty="0">
                <a:solidFill>
                  <a:srgbClr val="000000"/>
                </a:solidFill>
                <a:latin typeface="Open Sauce"/>
              </a:rPr>
              <a:t> 2023.2, </a:t>
            </a:r>
            <a:r>
              <a:rPr lang="en-US" sz="1850" dirty="0" err="1">
                <a:solidFill>
                  <a:srgbClr val="000000"/>
                </a:solidFill>
                <a:latin typeface="Open Sauce"/>
              </a:rPr>
              <a:t>curso</a:t>
            </a:r>
            <a:r>
              <a:rPr lang="en-US" sz="1850" dirty="0">
                <a:solidFill>
                  <a:srgbClr val="000000"/>
                </a:solidFill>
                <a:latin typeface="Open Sauce"/>
              </a:rPr>
              <a:t> </a:t>
            </a:r>
            <a:r>
              <a:rPr lang="en-US" sz="1850" dirty="0" err="1">
                <a:solidFill>
                  <a:srgbClr val="000000"/>
                </a:solidFill>
                <a:latin typeface="Open Sauce"/>
              </a:rPr>
              <a:t>Engenharia</a:t>
            </a:r>
            <a:r>
              <a:rPr lang="en-US" sz="1850" dirty="0">
                <a:solidFill>
                  <a:srgbClr val="000000"/>
                </a:solidFill>
                <a:latin typeface="Open Sauce"/>
              </a:rPr>
              <a:t> da </a:t>
            </a:r>
            <a:r>
              <a:rPr lang="en-US" sz="1850" dirty="0" err="1">
                <a:solidFill>
                  <a:srgbClr val="000000"/>
                </a:solidFill>
                <a:latin typeface="Open Sauce"/>
              </a:rPr>
              <a:t>Computação</a:t>
            </a:r>
            <a:r>
              <a:rPr lang="en-US" sz="1850" dirty="0">
                <a:solidFill>
                  <a:srgbClr val="000000"/>
                </a:solidFill>
                <a:latin typeface="Open Sauce"/>
              </a:rPr>
              <a:t>, </a:t>
            </a:r>
            <a:r>
              <a:rPr lang="en-US" sz="1850" dirty="0" err="1">
                <a:solidFill>
                  <a:srgbClr val="000000"/>
                </a:solidFill>
                <a:latin typeface="Open Sauce"/>
              </a:rPr>
              <a:t>na</a:t>
            </a:r>
            <a:r>
              <a:rPr lang="en-US" sz="1850" dirty="0">
                <a:solidFill>
                  <a:srgbClr val="000000"/>
                </a:solidFill>
                <a:latin typeface="Open Sauce"/>
              </a:rPr>
              <a:t> </a:t>
            </a:r>
            <a:r>
              <a:rPr lang="en-US" sz="1850" dirty="0" err="1">
                <a:solidFill>
                  <a:srgbClr val="000000"/>
                </a:solidFill>
                <a:latin typeface="Open Sauce"/>
              </a:rPr>
              <a:t>Universidade</a:t>
            </a:r>
            <a:r>
              <a:rPr lang="en-US" sz="1850" dirty="0">
                <a:solidFill>
                  <a:srgbClr val="000000"/>
                </a:solidFill>
                <a:latin typeface="Open Sauce"/>
              </a:rPr>
              <a:t> Federal do </a:t>
            </a:r>
            <a:r>
              <a:rPr lang="en-US" sz="1850" dirty="0" err="1">
                <a:solidFill>
                  <a:srgbClr val="000000"/>
                </a:solidFill>
                <a:latin typeface="Open Sauce"/>
              </a:rPr>
              <a:t>Maranhão</a:t>
            </a:r>
            <a:r>
              <a:rPr lang="en-US" sz="1850" dirty="0">
                <a:solidFill>
                  <a:srgbClr val="000000"/>
                </a:solidFill>
                <a:latin typeface="Open Sauce"/>
              </a:rPr>
              <a:t> (UFMA). Todo o material sob </a:t>
            </a:r>
            <a:r>
              <a:rPr lang="en-US" sz="1850" dirty="0" err="1">
                <a:solidFill>
                  <a:srgbClr val="000000"/>
                </a:solidFill>
                <a:latin typeface="Open Sauce"/>
              </a:rPr>
              <a:t>esta</a:t>
            </a:r>
            <a:r>
              <a:rPr lang="en-US" sz="1850" dirty="0">
                <a:solidFill>
                  <a:srgbClr val="000000"/>
                </a:solidFill>
                <a:latin typeface="Open Sauce"/>
              </a:rPr>
              <a:t> </a:t>
            </a:r>
            <a:r>
              <a:rPr lang="en-US" sz="1850" dirty="0" err="1">
                <a:solidFill>
                  <a:srgbClr val="000000"/>
                </a:solidFill>
                <a:latin typeface="Open Sauce"/>
              </a:rPr>
              <a:t>licença</a:t>
            </a:r>
            <a:r>
              <a:rPr lang="en-US" sz="1850" dirty="0">
                <a:solidFill>
                  <a:srgbClr val="000000"/>
                </a:solidFill>
                <a:latin typeface="Open Sauce"/>
              </a:rPr>
              <a:t> é software livre: </a:t>
            </a:r>
            <a:r>
              <a:rPr lang="en-US" sz="1850" dirty="0" err="1">
                <a:solidFill>
                  <a:srgbClr val="000000"/>
                </a:solidFill>
                <a:latin typeface="Open Sauce"/>
              </a:rPr>
              <a:t>pode</a:t>
            </a:r>
            <a:r>
              <a:rPr lang="en-US" sz="1850" dirty="0">
                <a:solidFill>
                  <a:srgbClr val="000000"/>
                </a:solidFill>
                <a:latin typeface="Open Sauce"/>
              </a:rPr>
              <a:t> ser </a:t>
            </a:r>
            <a:r>
              <a:rPr lang="en-US" sz="1850" dirty="0" err="1">
                <a:solidFill>
                  <a:srgbClr val="000000"/>
                </a:solidFill>
                <a:latin typeface="Open Sauce"/>
              </a:rPr>
              <a:t>usado</a:t>
            </a:r>
            <a:r>
              <a:rPr lang="en-US" sz="1850" dirty="0">
                <a:solidFill>
                  <a:srgbClr val="000000"/>
                </a:solidFill>
                <a:latin typeface="Open Sauce"/>
              </a:rPr>
              <a:t> para fins </a:t>
            </a:r>
            <a:r>
              <a:rPr lang="en-US" sz="1850" dirty="0" err="1">
                <a:solidFill>
                  <a:srgbClr val="000000"/>
                </a:solidFill>
                <a:latin typeface="Open Sauce"/>
              </a:rPr>
              <a:t>acadêmicos</a:t>
            </a:r>
            <a:r>
              <a:rPr lang="en-US" sz="1850" dirty="0">
                <a:solidFill>
                  <a:srgbClr val="000000"/>
                </a:solidFill>
                <a:latin typeface="Open Sauce"/>
              </a:rPr>
              <a:t> e </a:t>
            </a:r>
            <a:r>
              <a:rPr lang="en-US" sz="1850" dirty="0" err="1">
                <a:solidFill>
                  <a:srgbClr val="000000"/>
                </a:solidFill>
                <a:latin typeface="Open Sauce"/>
              </a:rPr>
              <a:t>comerciais</a:t>
            </a:r>
            <a:r>
              <a:rPr lang="en-US" sz="1850" dirty="0">
                <a:solidFill>
                  <a:srgbClr val="000000"/>
                </a:solidFill>
                <a:latin typeface="Open Sauce"/>
              </a:rPr>
              <a:t> </a:t>
            </a:r>
            <a:r>
              <a:rPr lang="en-US" sz="1850" dirty="0" err="1">
                <a:solidFill>
                  <a:srgbClr val="000000"/>
                </a:solidFill>
                <a:latin typeface="Open Sauce"/>
              </a:rPr>
              <a:t>sem</a:t>
            </a:r>
            <a:r>
              <a:rPr lang="en-US" sz="1850" dirty="0">
                <a:solidFill>
                  <a:srgbClr val="000000"/>
                </a:solidFill>
                <a:latin typeface="Open Sauce"/>
              </a:rPr>
              <a:t> </a:t>
            </a:r>
            <a:r>
              <a:rPr lang="en-US" sz="1850" dirty="0" err="1">
                <a:solidFill>
                  <a:srgbClr val="000000"/>
                </a:solidFill>
                <a:latin typeface="Open Sauce"/>
              </a:rPr>
              <a:t>nenhum</a:t>
            </a:r>
            <a:r>
              <a:rPr lang="en-US" sz="1850" dirty="0">
                <a:solidFill>
                  <a:srgbClr val="000000"/>
                </a:solidFill>
                <a:latin typeface="Open Sauce"/>
              </a:rPr>
              <a:t> </a:t>
            </a:r>
            <a:r>
              <a:rPr lang="en-US" sz="1850" dirty="0" err="1">
                <a:solidFill>
                  <a:srgbClr val="000000"/>
                </a:solidFill>
                <a:latin typeface="Open Sauce"/>
              </a:rPr>
              <a:t>custo</a:t>
            </a:r>
            <a:r>
              <a:rPr lang="en-US" sz="1850" dirty="0">
                <a:solidFill>
                  <a:srgbClr val="000000"/>
                </a:solidFill>
                <a:latin typeface="Open Sauce"/>
              </a:rPr>
              <a:t>. </a:t>
            </a:r>
            <a:r>
              <a:rPr lang="en-US" sz="1850" dirty="0" err="1">
                <a:solidFill>
                  <a:srgbClr val="000000"/>
                </a:solidFill>
                <a:latin typeface="Open Sauce"/>
              </a:rPr>
              <a:t>Não</a:t>
            </a:r>
            <a:r>
              <a:rPr lang="en-US" sz="1850" dirty="0">
                <a:solidFill>
                  <a:srgbClr val="000000"/>
                </a:solidFill>
                <a:latin typeface="Open Sauce"/>
              </a:rPr>
              <a:t> </a:t>
            </a:r>
            <a:r>
              <a:rPr lang="en-US" sz="1850" dirty="0" err="1">
                <a:solidFill>
                  <a:srgbClr val="000000"/>
                </a:solidFill>
                <a:latin typeface="Open Sauce"/>
              </a:rPr>
              <a:t>há</a:t>
            </a:r>
            <a:r>
              <a:rPr lang="en-US" sz="1850" dirty="0">
                <a:solidFill>
                  <a:srgbClr val="000000"/>
                </a:solidFill>
                <a:latin typeface="Open Sauce"/>
              </a:rPr>
              <a:t> </a:t>
            </a:r>
            <a:r>
              <a:rPr lang="en-US" sz="1850" dirty="0" err="1">
                <a:solidFill>
                  <a:srgbClr val="000000"/>
                </a:solidFill>
                <a:latin typeface="Open Sauce"/>
              </a:rPr>
              <a:t>papelada</a:t>
            </a:r>
            <a:r>
              <a:rPr lang="en-US" sz="1850" dirty="0">
                <a:solidFill>
                  <a:srgbClr val="000000"/>
                </a:solidFill>
                <a:latin typeface="Open Sauce"/>
              </a:rPr>
              <a:t>, </a:t>
            </a:r>
            <a:r>
              <a:rPr lang="en-US" sz="1850" dirty="0" err="1">
                <a:solidFill>
                  <a:srgbClr val="000000"/>
                </a:solidFill>
                <a:latin typeface="Open Sauce"/>
              </a:rPr>
              <a:t>nem</a:t>
            </a:r>
            <a:r>
              <a:rPr lang="en-US" sz="1850" dirty="0">
                <a:solidFill>
                  <a:srgbClr val="000000"/>
                </a:solidFill>
                <a:latin typeface="Open Sauce"/>
              </a:rPr>
              <a:t> royalties, </a:t>
            </a:r>
            <a:r>
              <a:rPr lang="en-US" sz="1850" dirty="0" err="1">
                <a:solidFill>
                  <a:srgbClr val="000000"/>
                </a:solidFill>
                <a:latin typeface="Open Sauce"/>
              </a:rPr>
              <a:t>nem</a:t>
            </a:r>
            <a:r>
              <a:rPr lang="en-US" sz="1850" dirty="0">
                <a:solidFill>
                  <a:srgbClr val="000000"/>
                </a:solidFill>
                <a:latin typeface="Open Sauce"/>
              </a:rPr>
              <a:t> </a:t>
            </a:r>
            <a:r>
              <a:rPr lang="en-US" sz="1850" dirty="0" err="1">
                <a:solidFill>
                  <a:srgbClr val="000000"/>
                </a:solidFill>
                <a:latin typeface="Open Sauce"/>
              </a:rPr>
              <a:t>restrições</a:t>
            </a:r>
            <a:r>
              <a:rPr lang="en-US" sz="1850" dirty="0">
                <a:solidFill>
                  <a:srgbClr val="000000"/>
                </a:solidFill>
                <a:latin typeface="Open Sauce"/>
              </a:rPr>
              <a:t> de "copyleft" do </a:t>
            </a:r>
            <a:r>
              <a:rPr lang="en-US" sz="1850" dirty="0" err="1">
                <a:solidFill>
                  <a:srgbClr val="000000"/>
                </a:solidFill>
                <a:latin typeface="Open Sauce"/>
              </a:rPr>
              <a:t>tipo</a:t>
            </a:r>
            <a:r>
              <a:rPr lang="en-US" sz="1850" dirty="0">
                <a:solidFill>
                  <a:srgbClr val="000000"/>
                </a:solidFill>
                <a:latin typeface="Open Sauce"/>
              </a:rPr>
              <a:t> GNU. Ele é </a:t>
            </a:r>
            <a:r>
              <a:rPr lang="en-US" sz="1850" dirty="0" err="1">
                <a:solidFill>
                  <a:srgbClr val="000000"/>
                </a:solidFill>
                <a:latin typeface="Open Sauce"/>
              </a:rPr>
              <a:t>licenciado</a:t>
            </a:r>
            <a:r>
              <a:rPr lang="en-US" sz="1850" dirty="0">
                <a:solidFill>
                  <a:srgbClr val="000000"/>
                </a:solidFill>
                <a:latin typeface="Open Sauce"/>
              </a:rPr>
              <a:t> sob </a:t>
            </a:r>
            <a:r>
              <a:rPr lang="en-US" sz="1850" dirty="0" err="1">
                <a:solidFill>
                  <a:srgbClr val="000000"/>
                </a:solidFill>
                <a:latin typeface="Open Sauce"/>
              </a:rPr>
              <a:t>os</a:t>
            </a:r>
            <a:r>
              <a:rPr lang="en-US" sz="1850" dirty="0">
                <a:solidFill>
                  <a:srgbClr val="000000"/>
                </a:solidFill>
                <a:latin typeface="Open Sauce"/>
              </a:rPr>
              <a:t> </a:t>
            </a:r>
            <a:r>
              <a:rPr lang="en-US" sz="1850" dirty="0" err="1">
                <a:solidFill>
                  <a:srgbClr val="000000"/>
                </a:solidFill>
                <a:latin typeface="Open Sauce"/>
              </a:rPr>
              <a:t>termos</a:t>
            </a:r>
            <a:r>
              <a:rPr lang="en-US" sz="1850" dirty="0">
                <a:solidFill>
                  <a:srgbClr val="000000"/>
                </a:solidFill>
                <a:latin typeface="Open Sauce"/>
              </a:rPr>
              <a:t> da </a:t>
            </a:r>
            <a:r>
              <a:rPr lang="en-US" sz="1850" dirty="0" err="1">
                <a:solidFill>
                  <a:srgbClr val="000000"/>
                </a:solidFill>
                <a:latin typeface="Open Sauce"/>
              </a:rPr>
              <a:t>licença</a:t>
            </a:r>
            <a:r>
              <a:rPr lang="en-US" sz="1850" dirty="0">
                <a:solidFill>
                  <a:srgbClr val="000000"/>
                </a:solidFill>
                <a:latin typeface="Open Sauce"/>
              </a:rPr>
              <a:t> MIT </a:t>
            </a:r>
            <a:r>
              <a:rPr lang="en-US" sz="1850" dirty="0" err="1">
                <a:solidFill>
                  <a:srgbClr val="000000"/>
                </a:solidFill>
                <a:latin typeface="Open Sauce"/>
              </a:rPr>
              <a:t>reproduzida</a:t>
            </a:r>
            <a:r>
              <a:rPr lang="en-US" sz="1850" dirty="0">
                <a:solidFill>
                  <a:srgbClr val="000000"/>
                </a:solidFill>
                <a:latin typeface="Open Sauce"/>
              </a:rPr>
              <a:t> </a:t>
            </a:r>
            <a:r>
              <a:rPr lang="en-US" sz="1850" dirty="0" err="1">
                <a:solidFill>
                  <a:srgbClr val="000000"/>
                </a:solidFill>
                <a:latin typeface="Open Sauce"/>
              </a:rPr>
              <a:t>abaixo</a:t>
            </a:r>
            <a:r>
              <a:rPr lang="en-US" sz="1850" dirty="0">
                <a:solidFill>
                  <a:srgbClr val="000000"/>
                </a:solidFill>
                <a:latin typeface="Open Sauce"/>
              </a:rPr>
              <a:t> e, </a:t>
            </a:r>
            <a:r>
              <a:rPr lang="en-US" sz="1850" dirty="0" err="1">
                <a:solidFill>
                  <a:srgbClr val="000000"/>
                </a:solidFill>
                <a:latin typeface="Open Sauce"/>
              </a:rPr>
              <a:t>portanto</a:t>
            </a:r>
            <a:r>
              <a:rPr lang="en-US" sz="1850" dirty="0">
                <a:solidFill>
                  <a:srgbClr val="000000"/>
                </a:solidFill>
                <a:latin typeface="Open Sauce"/>
              </a:rPr>
              <a:t>, é </a:t>
            </a:r>
            <a:r>
              <a:rPr lang="en-US" sz="1850" dirty="0" err="1">
                <a:solidFill>
                  <a:srgbClr val="000000"/>
                </a:solidFill>
                <a:latin typeface="Open Sauce"/>
              </a:rPr>
              <a:t>compatível</a:t>
            </a:r>
            <a:r>
              <a:rPr lang="en-US" sz="1850" dirty="0">
                <a:solidFill>
                  <a:srgbClr val="000000"/>
                </a:solidFill>
                <a:latin typeface="Open Sauce"/>
              </a:rPr>
              <a:t> com GPL e </a:t>
            </a:r>
            <a:r>
              <a:rPr lang="en-US" sz="1850" dirty="0" err="1">
                <a:solidFill>
                  <a:srgbClr val="000000"/>
                </a:solidFill>
                <a:latin typeface="Open Sauce"/>
              </a:rPr>
              <a:t>também</a:t>
            </a:r>
            <a:r>
              <a:rPr lang="en-US" sz="1850" dirty="0">
                <a:solidFill>
                  <a:srgbClr val="000000"/>
                </a:solidFill>
                <a:latin typeface="Open Sauce"/>
              </a:rPr>
              <a:t> se </a:t>
            </a:r>
            <a:r>
              <a:rPr lang="en-US" sz="1850" dirty="0" err="1">
                <a:solidFill>
                  <a:srgbClr val="000000"/>
                </a:solidFill>
                <a:latin typeface="Open Sauce"/>
              </a:rPr>
              <a:t>qualifica</a:t>
            </a:r>
            <a:r>
              <a:rPr lang="en-US" sz="1850" dirty="0">
                <a:solidFill>
                  <a:srgbClr val="000000"/>
                </a:solidFill>
                <a:latin typeface="Open Sauce"/>
              </a:rPr>
              <a:t> </a:t>
            </a:r>
            <a:r>
              <a:rPr lang="en-US" sz="1850" dirty="0" err="1">
                <a:solidFill>
                  <a:srgbClr val="000000"/>
                </a:solidFill>
                <a:latin typeface="Open Sauce"/>
              </a:rPr>
              <a:t>como</a:t>
            </a:r>
            <a:r>
              <a:rPr lang="en-US" sz="1850" dirty="0">
                <a:solidFill>
                  <a:srgbClr val="000000"/>
                </a:solidFill>
                <a:latin typeface="Open Sauce"/>
              </a:rPr>
              <a:t> software de </a:t>
            </a:r>
            <a:r>
              <a:rPr lang="en-US" sz="1850" dirty="0" err="1">
                <a:solidFill>
                  <a:srgbClr val="000000"/>
                </a:solidFill>
                <a:latin typeface="Open Sauce"/>
              </a:rPr>
              <a:t>código</a:t>
            </a:r>
            <a:r>
              <a:rPr lang="en-US" sz="1850" dirty="0">
                <a:solidFill>
                  <a:srgbClr val="000000"/>
                </a:solidFill>
                <a:latin typeface="Open Sauce"/>
              </a:rPr>
              <a:t> </a:t>
            </a:r>
            <a:r>
              <a:rPr lang="en-US" sz="1850" dirty="0" err="1">
                <a:solidFill>
                  <a:srgbClr val="000000"/>
                </a:solidFill>
                <a:latin typeface="Open Sauce"/>
              </a:rPr>
              <a:t>aberto</a:t>
            </a:r>
            <a:r>
              <a:rPr lang="en-US" sz="1850" dirty="0">
                <a:solidFill>
                  <a:srgbClr val="000000"/>
                </a:solidFill>
                <a:latin typeface="Open Sauce"/>
              </a:rPr>
              <a:t>. É de </a:t>
            </a:r>
            <a:r>
              <a:rPr lang="en-US" sz="1850" dirty="0" err="1">
                <a:solidFill>
                  <a:srgbClr val="000000"/>
                </a:solidFill>
                <a:latin typeface="Open Sauce"/>
              </a:rPr>
              <a:t>domínio</a:t>
            </a:r>
            <a:r>
              <a:rPr lang="en-US" sz="1850" dirty="0">
                <a:solidFill>
                  <a:srgbClr val="000000"/>
                </a:solidFill>
                <a:latin typeface="Open Sauce"/>
              </a:rPr>
              <a:t> </a:t>
            </a:r>
            <a:r>
              <a:rPr lang="en-US" sz="1850" dirty="0" err="1">
                <a:solidFill>
                  <a:srgbClr val="000000"/>
                </a:solidFill>
                <a:latin typeface="Open Sauce"/>
              </a:rPr>
              <a:t>público</a:t>
            </a:r>
            <a:r>
              <a:rPr lang="en-US" sz="1850" dirty="0">
                <a:solidFill>
                  <a:srgbClr val="000000"/>
                </a:solidFill>
                <a:latin typeface="Open Sauce"/>
              </a:rPr>
              <a:t>. </a:t>
            </a:r>
            <a:r>
              <a:rPr lang="en-US" sz="1850" dirty="0" err="1">
                <a:solidFill>
                  <a:srgbClr val="000000"/>
                </a:solidFill>
                <a:latin typeface="Open Sauce"/>
              </a:rPr>
              <a:t>Os</a:t>
            </a:r>
            <a:r>
              <a:rPr lang="en-US" sz="1850" dirty="0">
                <a:solidFill>
                  <a:srgbClr val="000000"/>
                </a:solidFill>
                <a:latin typeface="Open Sauce"/>
              </a:rPr>
              <a:t> </a:t>
            </a:r>
            <a:r>
              <a:rPr lang="en-US" sz="1850" dirty="0" err="1">
                <a:solidFill>
                  <a:srgbClr val="000000"/>
                </a:solidFill>
                <a:latin typeface="Open Sauce"/>
              </a:rPr>
              <a:t>detalhes</a:t>
            </a:r>
            <a:r>
              <a:rPr lang="en-US" sz="1850" dirty="0">
                <a:solidFill>
                  <a:srgbClr val="000000"/>
                </a:solidFill>
                <a:latin typeface="Open Sauce"/>
              </a:rPr>
              <a:t> </a:t>
            </a:r>
            <a:r>
              <a:rPr lang="en-US" sz="1850" dirty="0" err="1">
                <a:solidFill>
                  <a:srgbClr val="000000"/>
                </a:solidFill>
                <a:latin typeface="Open Sauce"/>
              </a:rPr>
              <a:t>legais</a:t>
            </a:r>
            <a:r>
              <a:rPr lang="en-US" sz="1850" dirty="0">
                <a:solidFill>
                  <a:srgbClr val="000000"/>
                </a:solidFill>
                <a:latin typeface="Open Sauce"/>
              </a:rPr>
              <a:t> </a:t>
            </a:r>
            <a:r>
              <a:rPr lang="en-US" sz="1850" dirty="0" err="1">
                <a:solidFill>
                  <a:srgbClr val="000000"/>
                </a:solidFill>
                <a:latin typeface="Open Sauce"/>
              </a:rPr>
              <a:t>estão</a:t>
            </a:r>
            <a:r>
              <a:rPr lang="en-US" sz="1850" dirty="0">
                <a:solidFill>
                  <a:srgbClr val="000000"/>
                </a:solidFill>
                <a:latin typeface="Open Sauce"/>
              </a:rPr>
              <a:t> </a:t>
            </a:r>
            <a:r>
              <a:rPr lang="en-US" sz="1850" dirty="0" err="1">
                <a:solidFill>
                  <a:srgbClr val="000000"/>
                </a:solidFill>
                <a:latin typeface="Open Sauce"/>
              </a:rPr>
              <a:t>abaixo</a:t>
            </a:r>
            <a:r>
              <a:rPr lang="en-US" sz="1850" dirty="0">
                <a:solidFill>
                  <a:srgbClr val="000000"/>
                </a:solidFill>
                <a:latin typeface="Open Sauce"/>
              </a:rPr>
              <a:t>. O </a:t>
            </a:r>
            <a:r>
              <a:rPr lang="en-US" sz="1850" dirty="0" err="1">
                <a:solidFill>
                  <a:srgbClr val="000000"/>
                </a:solidFill>
                <a:latin typeface="Open Sauce"/>
              </a:rPr>
              <a:t>espírito</a:t>
            </a:r>
            <a:r>
              <a:rPr lang="en-US" sz="1850" dirty="0">
                <a:solidFill>
                  <a:srgbClr val="000000"/>
                </a:solidFill>
                <a:latin typeface="Open Sauce"/>
              </a:rPr>
              <a:t> </a:t>
            </a:r>
            <a:r>
              <a:rPr lang="en-US" sz="1850" dirty="0" err="1">
                <a:solidFill>
                  <a:srgbClr val="000000"/>
                </a:solidFill>
                <a:latin typeface="Open Sauce"/>
              </a:rPr>
              <a:t>desta</a:t>
            </a:r>
            <a:r>
              <a:rPr lang="en-US" sz="1850" dirty="0">
                <a:solidFill>
                  <a:srgbClr val="000000"/>
                </a:solidFill>
                <a:latin typeface="Open Sauce"/>
              </a:rPr>
              <a:t> </a:t>
            </a:r>
            <a:r>
              <a:rPr lang="en-US" sz="1850" dirty="0" err="1">
                <a:solidFill>
                  <a:srgbClr val="000000"/>
                </a:solidFill>
                <a:latin typeface="Open Sauce"/>
              </a:rPr>
              <a:t>licença</a:t>
            </a:r>
            <a:r>
              <a:rPr lang="en-US" sz="1850" dirty="0">
                <a:solidFill>
                  <a:srgbClr val="000000"/>
                </a:solidFill>
                <a:latin typeface="Open Sauce"/>
              </a:rPr>
              <a:t> é que </a:t>
            </a:r>
            <a:r>
              <a:rPr lang="en-US" sz="1850" dirty="0" err="1">
                <a:solidFill>
                  <a:srgbClr val="000000"/>
                </a:solidFill>
                <a:latin typeface="Open Sauce"/>
              </a:rPr>
              <a:t>você</a:t>
            </a:r>
            <a:r>
              <a:rPr lang="en-US" sz="1850" dirty="0">
                <a:solidFill>
                  <a:srgbClr val="000000"/>
                </a:solidFill>
                <a:latin typeface="Open Sauce"/>
              </a:rPr>
              <a:t> é livre para usar </a:t>
            </a:r>
            <a:r>
              <a:rPr lang="en-US" sz="1850" dirty="0" err="1">
                <a:solidFill>
                  <a:srgbClr val="000000"/>
                </a:solidFill>
                <a:latin typeface="Open Sauce"/>
              </a:rPr>
              <a:t>este</a:t>
            </a:r>
            <a:r>
              <a:rPr lang="en-US" sz="1850" dirty="0">
                <a:solidFill>
                  <a:srgbClr val="000000"/>
                </a:solidFill>
                <a:latin typeface="Open Sauce"/>
              </a:rPr>
              <a:t> material para </a:t>
            </a:r>
            <a:r>
              <a:rPr lang="en-US" sz="1850" dirty="0" err="1">
                <a:solidFill>
                  <a:srgbClr val="000000"/>
                </a:solidFill>
                <a:latin typeface="Open Sauce"/>
              </a:rPr>
              <a:t>qualquer</a:t>
            </a:r>
            <a:r>
              <a:rPr lang="en-US" sz="1850" dirty="0">
                <a:solidFill>
                  <a:srgbClr val="000000"/>
                </a:solidFill>
                <a:latin typeface="Open Sauce"/>
              </a:rPr>
              <a:t> </a:t>
            </a:r>
            <a:r>
              <a:rPr lang="en-US" sz="1850" dirty="0" err="1">
                <a:solidFill>
                  <a:srgbClr val="000000"/>
                </a:solidFill>
                <a:latin typeface="Open Sauce"/>
              </a:rPr>
              <a:t>finalidade</a:t>
            </a:r>
            <a:r>
              <a:rPr lang="en-US" sz="1850" dirty="0">
                <a:solidFill>
                  <a:srgbClr val="000000"/>
                </a:solidFill>
                <a:latin typeface="Open Sauce"/>
              </a:rPr>
              <a:t>, </a:t>
            </a:r>
            <a:r>
              <a:rPr lang="en-US" sz="1850" dirty="0" err="1">
                <a:solidFill>
                  <a:srgbClr val="000000"/>
                </a:solidFill>
                <a:latin typeface="Open Sauce"/>
              </a:rPr>
              <a:t>sem</a:t>
            </a:r>
            <a:r>
              <a:rPr lang="en-US" sz="1850" dirty="0">
                <a:solidFill>
                  <a:srgbClr val="000000"/>
                </a:solidFill>
                <a:latin typeface="Open Sauce"/>
              </a:rPr>
              <a:t> </a:t>
            </a:r>
            <a:r>
              <a:rPr lang="en-US" sz="1850" dirty="0" err="1">
                <a:solidFill>
                  <a:srgbClr val="000000"/>
                </a:solidFill>
                <a:latin typeface="Open Sauce"/>
              </a:rPr>
              <a:t>nenhum</a:t>
            </a:r>
            <a:r>
              <a:rPr lang="en-US" sz="1850" dirty="0">
                <a:solidFill>
                  <a:srgbClr val="000000"/>
                </a:solidFill>
                <a:latin typeface="Open Sauce"/>
              </a:rPr>
              <a:t> </a:t>
            </a:r>
            <a:r>
              <a:rPr lang="en-US" sz="1850" dirty="0" err="1">
                <a:solidFill>
                  <a:srgbClr val="000000"/>
                </a:solidFill>
                <a:latin typeface="Open Sauce"/>
              </a:rPr>
              <a:t>custo</a:t>
            </a:r>
            <a:r>
              <a:rPr lang="en-US" sz="1850" dirty="0">
                <a:solidFill>
                  <a:srgbClr val="000000"/>
                </a:solidFill>
                <a:latin typeface="Open Sauce"/>
              </a:rPr>
              <a:t>. O </a:t>
            </a:r>
            <a:r>
              <a:rPr lang="en-US" sz="1850" dirty="0" err="1">
                <a:solidFill>
                  <a:srgbClr val="000000"/>
                </a:solidFill>
                <a:latin typeface="Open Sauce"/>
              </a:rPr>
              <a:t>único</a:t>
            </a:r>
            <a:r>
              <a:rPr lang="en-US" sz="1850" dirty="0">
                <a:solidFill>
                  <a:srgbClr val="000000"/>
                </a:solidFill>
                <a:latin typeface="Open Sauce"/>
              </a:rPr>
              <a:t> </a:t>
            </a:r>
            <a:r>
              <a:rPr lang="en-US" sz="1850" dirty="0" err="1">
                <a:solidFill>
                  <a:srgbClr val="000000"/>
                </a:solidFill>
                <a:latin typeface="Open Sauce"/>
              </a:rPr>
              <a:t>requisito</a:t>
            </a:r>
            <a:r>
              <a:rPr lang="en-US" sz="1850" dirty="0">
                <a:solidFill>
                  <a:srgbClr val="000000"/>
                </a:solidFill>
                <a:latin typeface="Open Sauce"/>
              </a:rPr>
              <a:t> é que, se </a:t>
            </a:r>
            <a:r>
              <a:rPr lang="en-US" sz="1850" dirty="0" err="1">
                <a:solidFill>
                  <a:srgbClr val="000000"/>
                </a:solidFill>
                <a:latin typeface="Open Sauce"/>
              </a:rPr>
              <a:t>você</a:t>
            </a:r>
            <a:r>
              <a:rPr lang="en-US" sz="1850" dirty="0">
                <a:solidFill>
                  <a:srgbClr val="000000"/>
                </a:solidFill>
                <a:latin typeface="Open Sauce"/>
              </a:rPr>
              <a:t> </a:t>
            </a:r>
            <a:r>
              <a:rPr lang="en-US" sz="1850" dirty="0" err="1">
                <a:solidFill>
                  <a:srgbClr val="000000"/>
                </a:solidFill>
                <a:latin typeface="Open Sauce"/>
              </a:rPr>
              <a:t>usá-los</a:t>
            </a:r>
            <a:r>
              <a:rPr lang="en-US" sz="1850" dirty="0">
                <a:solidFill>
                  <a:srgbClr val="000000"/>
                </a:solidFill>
                <a:latin typeface="Open Sauce"/>
              </a:rPr>
              <a:t>, </a:t>
            </a:r>
            <a:r>
              <a:rPr lang="en-US" sz="1850" dirty="0" err="1">
                <a:solidFill>
                  <a:srgbClr val="000000"/>
                </a:solidFill>
                <a:latin typeface="Open Sauce"/>
              </a:rPr>
              <a:t>nos</a:t>
            </a:r>
            <a:r>
              <a:rPr lang="en-US" sz="1850" dirty="0">
                <a:solidFill>
                  <a:srgbClr val="000000"/>
                </a:solidFill>
                <a:latin typeface="Open Sauce"/>
              </a:rPr>
              <a:t> </a:t>
            </a:r>
            <a:r>
              <a:rPr lang="en-US" sz="1850" dirty="0" err="1">
                <a:solidFill>
                  <a:srgbClr val="000000"/>
                </a:solidFill>
                <a:latin typeface="Open Sauce"/>
              </a:rPr>
              <a:t>dê</a:t>
            </a:r>
            <a:r>
              <a:rPr lang="en-US" sz="1850" dirty="0">
                <a:solidFill>
                  <a:srgbClr val="000000"/>
                </a:solidFill>
                <a:latin typeface="Open Sauce"/>
              </a:rPr>
              <a:t> </a:t>
            </a:r>
            <a:r>
              <a:rPr lang="en-US" sz="1850" dirty="0" err="1">
                <a:solidFill>
                  <a:srgbClr val="000000"/>
                </a:solidFill>
                <a:latin typeface="Open Sauce"/>
              </a:rPr>
              <a:t>crédito</a:t>
            </a:r>
            <a:r>
              <a:rPr lang="en-US" sz="1850" dirty="0">
                <a:solidFill>
                  <a:srgbClr val="000000"/>
                </a:solidFill>
                <a:latin typeface="Open Sauce"/>
              </a:rPr>
              <a:t>.</a:t>
            </a:r>
          </a:p>
          <a:p>
            <a:pPr algn="just">
              <a:lnSpc>
                <a:spcPts val="2590"/>
              </a:lnSpc>
            </a:pPr>
            <a:endParaRPr lang="en-US" sz="1850" dirty="0">
              <a:solidFill>
                <a:srgbClr val="000000"/>
              </a:solidFill>
              <a:latin typeface="Open Sauce"/>
            </a:endParaRPr>
          </a:p>
          <a:p>
            <a:pPr algn="just">
              <a:lnSpc>
                <a:spcPts val="2590"/>
              </a:lnSpc>
            </a:pPr>
            <a:r>
              <a:rPr lang="en-US" sz="1850" dirty="0">
                <a:solidFill>
                  <a:srgbClr val="000000"/>
                </a:solidFill>
                <a:latin typeface="Open Sauce"/>
              </a:rPr>
              <a:t>Copyright © 2023 Educational Material</a:t>
            </a:r>
          </a:p>
          <a:p>
            <a:pPr algn="just">
              <a:lnSpc>
                <a:spcPts val="2590"/>
              </a:lnSpc>
            </a:pPr>
            <a:endParaRPr lang="en-US" sz="1850" dirty="0">
              <a:solidFill>
                <a:srgbClr val="000000"/>
              </a:solidFill>
              <a:latin typeface="Open Sauce"/>
            </a:endParaRPr>
          </a:p>
          <a:p>
            <a:pPr algn="just">
              <a:lnSpc>
                <a:spcPts val="2590"/>
              </a:lnSpc>
            </a:pPr>
            <a:r>
              <a:rPr lang="en-US" sz="1850" dirty="0">
                <a:solidFill>
                  <a:srgbClr val="000000"/>
                </a:solidFill>
                <a:latin typeface="Open Sauce"/>
              </a:rPr>
              <a:t>Este material </a:t>
            </a:r>
            <a:r>
              <a:rPr lang="en-US" sz="1850" dirty="0" err="1">
                <a:solidFill>
                  <a:srgbClr val="000000"/>
                </a:solidFill>
                <a:latin typeface="Open Sauce"/>
              </a:rPr>
              <a:t>está</a:t>
            </a:r>
            <a:r>
              <a:rPr lang="en-US" sz="1850" dirty="0">
                <a:solidFill>
                  <a:srgbClr val="000000"/>
                </a:solidFill>
                <a:latin typeface="Open Sauce"/>
              </a:rPr>
              <a:t> </a:t>
            </a:r>
            <a:r>
              <a:rPr lang="en-US" sz="1850" dirty="0" err="1">
                <a:solidFill>
                  <a:srgbClr val="000000"/>
                </a:solidFill>
                <a:latin typeface="Open Sauce"/>
              </a:rPr>
              <a:t>licenciado</a:t>
            </a:r>
            <a:r>
              <a:rPr lang="en-US" sz="1850" dirty="0">
                <a:solidFill>
                  <a:srgbClr val="000000"/>
                </a:solidFill>
                <a:latin typeface="Open Sauce"/>
              </a:rPr>
              <a:t> sob a </a:t>
            </a:r>
            <a:r>
              <a:rPr lang="en-US" sz="1850" dirty="0" err="1">
                <a:solidFill>
                  <a:srgbClr val="000000"/>
                </a:solidFill>
                <a:latin typeface="Open Sauce"/>
              </a:rPr>
              <a:t>Licença</a:t>
            </a:r>
            <a:r>
              <a:rPr lang="en-US" sz="1850" dirty="0">
                <a:solidFill>
                  <a:srgbClr val="000000"/>
                </a:solidFill>
                <a:latin typeface="Open Sauce"/>
              </a:rPr>
              <a:t> MIT. É </a:t>
            </a:r>
            <a:r>
              <a:rPr lang="en-US" sz="1850" dirty="0" err="1">
                <a:solidFill>
                  <a:srgbClr val="000000"/>
                </a:solidFill>
                <a:latin typeface="Open Sauce"/>
              </a:rPr>
              <a:t>permitido</a:t>
            </a:r>
            <a:r>
              <a:rPr lang="en-US" sz="1850" dirty="0">
                <a:solidFill>
                  <a:srgbClr val="000000"/>
                </a:solidFill>
                <a:latin typeface="Open Sauce"/>
              </a:rPr>
              <a:t> o </a:t>
            </a:r>
            <a:r>
              <a:rPr lang="en-US" sz="1850" dirty="0" err="1">
                <a:solidFill>
                  <a:srgbClr val="000000"/>
                </a:solidFill>
                <a:latin typeface="Open Sauce"/>
              </a:rPr>
              <a:t>uso</a:t>
            </a:r>
            <a:r>
              <a:rPr lang="en-US" sz="1850" dirty="0">
                <a:solidFill>
                  <a:srgbClr val="000000"/>
                </a:solidFill>
                <a:latin typeface="Open Sauce"/>
              </a:rPr>
              <a:t>, </a:t>
            </a:r>
            <a:r>
              <a:rPr lang="en-US" sz="1850" dirty="0" err="1">
                <a:solidFill>
                  <a:srgbClr val="000000"/>
                </a:solidFill>
                <a:latin typeface="Open Sauce"/>
              </a:rPr>
              <a:t>cópia</a:t>
            </a:r>
            <a:r>
              <a:rPr lang="en-US" sz="1850" dirty="0">
                <a:solidFill>
                  <a:srgbClr val="000000"/>
                </a:solidFill>
                <a:latin typeface="Open Sauce"/>
              </a:rPr>
              <a:t>, </a:t>
            </a:r>
            <a:r>
              <a:rPr lang="en-US" sz="1850" dirty="0" err="1">
                <a:solidFill>
                  <a:srgbClr val="000000"/>
                </a:solidFill>
                <a:latin typeface="Open Sauce"/>
              </a:rPr>
              <a:t>modificação</a:t>
            </a:r>
            <a:r>
              <a:rPr lang="en-US" sz="1850" dirty="0">
                <a:solidFill>
                  <a:srgbClr val="000000"/>
                </a:solidFill>
                <a:latin typeface="Open Sauce"/>
              </a:rPr>
              <a:t>, e </a:t>
            </a:r>
            <a:r>
              <a:rPr lang="en-US" sz="1850" dirty="0" err="1">
                <a:solidFill>
                  <a:srgbClr val="000000"/>
                </a:solidFill>
                <a:latin typeface="Open Sauce"/>
              </a:rPr>
              <a:t>distribuição</a:t>
            </a:r>
            <a:r>
              <a:rPr lang="en-US" sz="1850" dirty="0">
                <a:solidFill>
                  <a:srgbClr val="000000"/>
                </a:solidFill>
                <a:latin typeface="Open Sauce"/>
              </a:rPr>
              <a:t> </a:t>
            </a:r>
            <a:r>
              <a:rPr lang="en-US" sz="1850" dirty="0" err="1">
                <a:solidFill>
                  <a:srgbClr val="000000"/>
                </a:solidFill>
                <a:latin typeface="Open Sauce"/>
              </a:rPr>
              <a:t>deste</a:t>
            </a:r>
            <a:r>
              <a:rPr lang="en-US" sz="1850" dirty="0">
                <a:solidFill>
                  <a:srgbClr val="000000"/>
                </a:solidFill>
                <a:latin typeface="Open Sauce"/>
              </a:rPr>
              <a:t> material para </a:t>
            </a:r>
            <a:r>
              <a:rPr lang="en-US" sz="1850" dirty="0" err="1">
                <a:solidFill>
                  <a:srgbClr val="000000"/>
                </a:solidFill>
                <a:latin typeface="Open Sauce"/>
              </a:rPr>
              <a:t>qualquer</a:t>
            </a:r>
            <a:r>
              <a:rPr lang="en-US" sz="1850" dirty="0">
                <a:solidFill>
                  <a:srgbClr val="000000"/>
                </a:solidFill>
                <a:latin typeface="Open Sauce"/>
              </a:rPr>
              <a:t> </a:t>
            </a:r>
            <a:r>
              <a:rPr lang="en-US" sz="1850" dirty="0" err="1">
                <a:solidFill>
                  <a:srgbClr val="000000"/>
                </a:solidFill>
                <a:latin typeface="Open Sauce"/>
              </a:rPr>
              <a:t>fim</a:t>
            </a:r>
            <a:r>
              <a:rPr lang="en-US" sz="1850" dirty="0">
                <a:solidFill>
                  <a:srgbClr val="000000"/>
                </a:solidFill>
                <a:latin typeface="Open Sauce"/>
              </a:rPr>
              <a:t>, </a:t>
            </a:r>
            <a:r>
              <a:rPr lang="en-US" sz="1850" dirty="0" err="1">
                <a:solidFill>
                  <a:srgbClr val="000000"/>
                </a:solidFill>
                <a:latin typeface="Open Sauce"/>
              </a:rPr>
              <a:t>desde</a:t>
            </a:r>
            <a:r>
              <a:rPr lang="en-US" sz="1850" dirty="0">
                <a:solidFill>
                  <a:srgbClr val="000000"/>
                </a:solidFill>
                <a:latin typeface="Open Sauce"/>
              </a:rPr>
              <a:t> que </a:t>
            </a:r>
            <a:r>
              <a:rPr lang="en-US" sz="1850" dirty="0" err="1">
                <a:solidFill>
                  <a:srgbClr val="000000"/>
                </a:solidFill>
                <a:latin typeface="Open Sauce"/>
              </a:rPr>
              <a:t>acompanhado</a:t>
            </a:r>
            <a:r>
              <a:rPr lang="en-US" sz="1850" dirty="0">
                <a:solidFill>
                  <a:srgbClr val="000000"/>
                </a:solidFill>
                <a:latin typeface="Open Sauce"/>
              </a:rPr>
              <a:t> </a:t>
            </a:r>
            <a:r>
              <a:rPr lang="en-US" sz="1850" dirty="0" err="1">
                <a:solidFill>
                  <a:srgbClr val="000000"/>
                </a:solidFill>
                <a:latin typeface="Open Sauce"/>
              </a:rPr>
              <a:t>deste</a:t>
            </a:r>
            <a:r>
              <a:rPr lang="en-US" sz="1850" dirty="0">
                <a:solidFill>
                  <a:srgbClr val="000000"/>
                </a:solidFill>
                <a:latin typeface="Open Sauce"/>
              </a:rPr>
              <a:t> aviso de </a:t>
            </a:r>
            <a:r>
              <a:rPr lang="en-US" sz="1850" dirty="0" err="1">
                <a:solidFill>
                  <a:srgbClr val="000000"/>
                </a:solidFill>
                <a:latin typeface="Open Sauce"/>
              </a:rPr>
              <a:t>direitos</a:t>
            </a:r>
            <a:r>
              <a:rPr lang="en-US" sz="1850" dirty="0">
                <a:solidFill>
                  <a:srgbClr val="000000"/>
                </a:solidFill>
                <a:latin typeface="Open Sauce"/>
              </a:rPr>
              <a:t> </a:t>
            </a:r>
            <a:r>
              <a:rPr lang="en-US" sz="1850" dirty="0" err="1">
                <a:solidFill>
                  <a:srgbClr val="000000"/>
                </a:solidFill>
                <a:latin typeface="Open Sauce"/>
              </a:rPr>
              <a:t>autorais</a:t>
            </a:r>
            <a:r>
              <a:rPr lang="en-US" sz="1850" dirty="0">
                <a:solidFill>
                  <a:srgbClr val="000000"/>
                </a:solidFill>
                <a:latin typeface="Open Sauce"/>
              </a:rPr>
              <a:t>.</a:t>
            </a:r>
          </a:p>
          <a:p>
            <a:pPr algn="just">
              <a:lnSpc>
                <a:spcPts val="2590"/>
              </a:lnSpc>
            </a:pPr>
            <a:endParaRPr lang="en-US" sz="1850" dirty="0">
              <a:solidFill>
                <a:srgbClr val="000000"/>
              </a:solidFill>
              <a:latin typeface="Open Sauce"/>
            </a:endParaRPr>
          </a:p>
          <a:p>
            <a:pPr algn="just">
              <a:lnSpc>
                <a:spcPts val="2590"/>
              </a:lnSpc>
            </a:pPr>
            <a:r>
              <a:rPr lang="en-US" sz="1850" dirty="0">
                <a:solidFill>
                  <a:srgbClr val="000000"/>
                </a:solidFill>
                <a:latin typeface="Open Sauce"/>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gn="just">
              <a:lnSpc>
                <a:spcPts val="2590"/>
              </a:lnSpc>
            </a:pPr>
            <a:endParaRPr lang="en-US" sz="1850" dirty="0">
              <a:solidFill>
                <a:srgbClr val="000000"/>
              </a:solidFill>
              <a:latin typeface="Open Sauce"/>
            </a:endParaRPr>
          </a:p>
          <a:p>
            <a:pPr algn="just">
              <a:lnSpc>
                <a:spcPts val="2590"/>
              </a:lnSpc>
            </a:pPr>
            <a:r>
              <a:rPr lang="en-US" sz="1850" dirty="0">
                <a:solidFill>
                  <a:srgbClr val="000000"/>
                </a:solidFill>
                <a:latin typeface="Open Sauce"/>
              </a:rPr>
              <a:t>Para </a:t>
            </a:r>
            <a:r>
              <a:rPr lang="en-US" sz="1850" dirty="0" err="1">
                <a:solidFill>
                  <a:srgbClr val="000000"/>
                </a:solidFill>
                <a:latin typeface="Open Sauce"/>
              </a:rPr>
              <a:t>mais</a:t>
            </a:r>
            <a:r>
              <a:rPr lang="en-US" sz="1850" dirty="0">
                <a:solidFill>
                  <a:srgbClr val="000000"/>
                </a:solidFill>
                <a:latin typeface="Open Sauce"/>
              </a:rPr>
              <a:t> </a:t>
            </a:r>
            <a:r>
              <a:rPr lang="en-US" sz="1850" dirty="0" err="1">
                <a:solidFill>
                  <a:srgbClr val="000000"/>
                </a:solidFill>
                <a:latin typeface="Open Sauce"/>
              </a:rPr>
              <a:t>informações</a:t>
            </a:r>
            <a:r>
              <a:rPr lang="en-US" sz="1850" dirty="0">
                <a:solidFill>
                  <a:srgbClr val="000000"/>
                </a:solidFill>
                <a:latin typeface="Open Sauce"/>
              </a:rPr>
              <a:t> </a:t>
            </a:r>
            <a:r>
              <a:rPr lang="en-US" sz="1850" dirty="0" err="1">
                <a:solidFill>
                  <a:srgbClr val="000000"/>
                </a:solidFill>
                <a:latin typeface="Open Sauce"/>
              </a:rPr>
              <a:t>sobre</a:t>
            </a:r>
            <a:r>
              <a:rPr lang="en-US" sz="1850" dirty="0">
                <a:solidFill>
                  <a:srgbClr val="000000"/>
                </a:solidFill>
                <a:latin typeface="Open Sauce"/>
              </a:rPr>
              <a:t> a </a:t>
            </a:r>
            <a:r>
              <a:rPr lang="en-US" sz="1850" dirty="0" err="1">
                <a:solidFill>
                  <a:srgbClr val="000000"/>
                </a:solidFill>
                <a:latin typeface="Open Sauce"/>
              </a:rPr>
              <a:t>Licença</a:t>
            </a:r>
            <a:r>
              <a:rPr lang="en-US" sz="1850" dirty="0">
                <a:solidFill>
                  <a:srgbClr val="000000"/>
                </a:solidFill>
                <a:latin typeface="Open Sauce"/>
              </a:rPr>
              <a:t> MIT: https://opensource.org/licenses/MIT.</a:t>
            </a:r>
          </a:p>
          <a:p>
            <a:pPr algn="ctr">
              <a:lnSpc>
                <a:spcPts val="2590"/>
              </a:lnSpc>
              <a:spcBef>
                <a:spcPct val="0"/>
              </a:spcBef>
            </a:pPr>
            <a:endParaRPr lang="en-US" sz="1850" dirty="0">
              <a:solidFill>
                <a:srgbClr val="000000"/>
              </a:solidFill>
              <a:latin typeface="Open Sau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3333126"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958123" y="2643525"/>
            <a:ext cx="10495805" cy="5247903"/>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a:off x="13875876" y="3110418"/>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10" name="Group 10"/>
          <p:cNvGrpSpPr/>
          <p:nvPr/>
        </p:nvGrpSpPr>
        <p:grpSpPr>
          <a:xfrm>
            <a:off x="4676293" y="4957817"/>
            <a:ext cx="8935414" cy="1675618"/>
            <a:chOff x="0" y="0"/>
            <a:chExt cx="11913886" cy="2234157"/>
          </a:xfrm>
        </p:grpSpPr>
        <p:sp>
          <p:nvSpPr>
            <p:cNvPr id="11" name="TextBox 11"/>
            <p:cNvSpPr txBox="1"/>
            <p:nvPr/>
          </p:nvSpPr>
          <p:spPr>
            <a:xfrm>
              <a:off x="0" y="-9525"/>
              <a:ext cx="11913886" cy="1427692"/>
            </a:xfrm>
            <a:prstGeom prst="rect">
              <a:avLst/>
            </a:prstGeom>
          </p:spPr>
          <p:txBody>
            <a:bodyPr lIns="0" tIns="0" rIns="0" bIns="0" rtlCol="0" anchor="t">
              <a:spAutoFit/>
            </a:bodyPr>
            <a:lstStyle/>
            <a:p>
              <a:pPr marL="0" lvl="0" indent="0" algn="ctr">
                <a:lnSpc>
                  <a:spcPts val="6999"/>
                </a:lnSpc>
              </a:pPr>
              <a:r>
                <a:rPr lang="en-US" sz="6999">
                  <a:solidFill>
                    <a:srgbClr val="000000"/>
                  </a:solidFill>
                  <a:latin typeface="Retropix"/>
                </a:rPr>
                <a:t>Obrigada!</a:t>
              </a:r>
            </a:p>
          </p:txBody>
        </p:sp>
        <p:sp>
          <p:nvSpPr>
            <p:cNvPr id="12" name="TextBox 12"/>
            <p:cNvSpPr txBox="1"/>
            <p:nvPr/>
          </p:nvSpPr>
          <p:spPr>
            <a:xfrm>
              <a:off x="0" y="1548357"/>
              <a:ext cx="11913886" cy="685800"/>
            </a:xfrm>
            <a:prstGeom prst="rect">
              <a:avLst/>
            </a:prstGeom>
          </p:spPr>
          <p:txBody>
            <a:bodyPr lIns="0" tIns="0" rIns="0" bIns="0" rtlCol="0" anchor="t">
              <a:spAutoFit/>
            </a:bodyPr>
            <a:lstStyle/>
            <a:p>
              <a:pPr algn="ctr">
                <a:lnSpc>
                  <a:spcPts val="420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grpSp>
        <p:nvGrpSpPr>
          <p:cNvPr id="2" name="Group 2"/>
          <p:cNvGrpSpPr/>
          <p:nvPr/>
        </p:nvGrpSpPr>
        <p:grpSpPr>
          <a:xfrm>
            <a:off x="-2456685" y="0"/>
            <a:ext cx="23466005" cy="795781"/>
            <a:chOff x="0" y="0"/>
            <a:chExt cx="6180347" cy="209588"/>
          </a:xfrm>
        </p:grpSpPr>
        <p:sp>
          <p:nvSpPr>
            <p:cNvPr id="3" name="Freeform 3"/>
            <p:cNvSpPr/>
            <p:nvPr/>
          </p:nvSpPr>
          <p:spPr>
            <a:xfrm>
              <a:off x="0" y="0"/>
              <a:ext cx="6180347" cy="209588"/>
            </a:xfrm>
            <a:custGeom>
              <a:avLst/>
              <a:gdLst/>
              <a:ahLst/>
              <a:cxnLst/>
              <a:rect l="l" t="t" r="r" b="b"/>
              <a:pathLst>
                <a:path w="6180347" h="209588">
                  <a:moveTo>
                    <a:pt x="0" y="0"/>
                  </a:moveTo>
                  <a:lnTo>
                    <a:pt x="6180347" y="0"/>
                  </a:lnTo>
                  <a:lnTo>
                    <a:pt x="6180347" y="209588"/>
                  </a:lnTo>
                  <a:lnTo>
                    <a:pt x="0" y="209588"/>
                  </a:lnTo>
                  <a:close/>
                </a:path>
              </a:pathLst>
            </a:custGeom>
            <a:solidFill>
              <a:srgbClr val="067A7B"/>
            </a:solidFill>
            <a:ln w="95250" cap="sq">
              <a:solidFill>
                <a:srgbClr val="067A7B"/>
              </a:solidFill>
              <a:prstDash val="solid"/>
              <a:miter/>
            </a:ln>
          </p:spPr>
        </p:sp>
        <p:sp>
          <p:nvSpPr>
            <p:cNvPr id="4" name="TextBox 4"/>
            <p:cNvSpPr txBox="1"/>
            <p:nvPr/>
          </p:nvSpPr>
          <p:spPr>
            <a:xfrm>
              <a:off x="0" y="-47625"/>
              <a:ext cx="6180347" cy="257213"/>
            </a:xfrm>
            <a:prstGeom prst="rect">
              <a:avLst/>
            </a:prstGeom>
          </p:spPr>
          <p:txBody>
            <a:bodyPr lIns="254000" tIns="254000" rIns="254000" bIns="254000" rtlCol="0" anchor="ctr"/>
            <a:lstStyle/>
            <a:p>
              <a:pPr>
                <a:lnSpc>
                  <a:spcPts val="3499"/>
                </a:lnSpc>
              </a:pPr>
              <a:endParaRPr/>
            </a:p>
          </p:txBody>
        </p:sp>
      </p:grpSp>
      <p:grpSp>
        <p:nvGrpSpPr>
          <p:cNvPr id="5" name="Group 5"/>
          <p:cNvGrpSpPr/>
          <p:nvPr/>
        </p:nvGrpSpPr>
        <p:grpSpPr>
          <a:xfrm>
            <a:off x="-2711873" y="9491219"/>
            <a:ext cx="23466005" cy="795781"/>
            <a:chOff x="0" y="0"/>
            <a:chExt cx="31288006" cy="1061041"/>
          </a:xfrm>
        </p:grpSpPr>
        <p:grpSp>
          <p:nvGrpSpPr>
            <p:cNvPr id="6" name="Group 6"/>
            <p:cNvGrpSpPr/>
            <p:nvPr/>
          </p:nvGrpSpPr>
          <p:grpSpPr>
            <a:xfrm>
              <a:off x="0" y="0"/>
              <a:ext cx="31288006" cy="1061041"/>
              <a:chOff x="0" y="0"/>
              <a:chExt cx="6180347" cy="209588"/>
            </a:xfrm>
          </p:grpSpPr>
          <p:sp>
            <p:nvSpPr>
              <p:cNvPr id="7" name="Freeform 7"/>
              <p:cNvSpPr/>
              <p:nvPr/>
            </p:nvSpPr>
            <p:spPr>
              <a:xfrm>
                <a:off x="0" y="0"/>
                <a:ext cx="6180347" cy="209588"/>
              </a:xfrm>
              <a:custGeom>
                <a:avLst/>
                <a:gdLst/>
                <a:ahLst/>
                <a:cxnLst/>
                <a:rect l="l" t="t" r="r" b="b"/>
                <a:pathLst>
                  <a:path w="6180347" h="209588">
                    <a:moveTo>
                      <a:pt x="0" y="0"/>
                    </a:moveTo>
                    <a:lnTo>
                      <a:pt x="6180347" y="0"/>
                    </a:lnTo>
                    <a:lnTo>
                      <a:pt x="6180347" y="209588"/>
                    </a:lnTo>
                    <a:lnTo>
                      <a:pt x="0" y="209588"/>
                    </a:lnTo>
                    <a:close/>
                  </a:path>
                </a:pathLst>
              </a:custGeom>
              <a:solidFill>
                <a:srgbClr val="067A7B"/>
              </a:solidFill>
              <a:ln w="95250" cap="sq">
                <a:solidFill>
                  <a:srgbClr val="067A7B"/>
                </a:solidFill>
                <a:prstDash val="solid"/>
                <a:miter/>
              </a:ln>
            </p:spPr>
          </p:sp>
          <p:sp>
            <p:nvSpPr>
              <p:cNvPr id="8" name="TextBox 8"/>
              <p:cNvSpPr txBox="1"/>
              <p:nvPr/>
            </p:nvSpPr>
            <p:spPr>
              <a:xfrm>
                <a:off x="0" y="-47625"/>
                <a:ext cx="6180347" cy="257213"/>
              </a:xfrm>
              <a:prstGeom prst="rect">
                <a:avLst/>
              </a:prstGeom>
            </p:spPr>
            <p:txBody>
              <a:bodyPr lIns="254000" tIns="254000" rIns="254000" bIns="254000" rtlCol="0" anchor="ctr"/>
              <a:lstStyle/>
              <a:p>
                <a:pPr>
                  <a:lnSpc>
                    <a:spcPts val="3499"/>
                  </a:lnSpc>
                </a:pPr>
                <a:endParaRPr/>
              </a:p>
            </p:txBody>
          </p:sp>
        </p:grpSp>
        <p:sp>
          <p:nvSpPr>
            <p:cNvPr id="9" name="TextBox 9"/>
            <p:cNvSpPr txBox="1"/>
            <p:nvPr/>
          </p:nvSpPr>
          <p:spPr>
            <a:xfrm>
              <a:off x="493425" y="269112"/>
              <a:ext cx="30301156" cy="513292"/>
            </a:xfrm>
            <a:prstGeom prst="rect">
              <a:avLst/>
            </a:prstGeom>
          </p:spPr>
          <p:txBody>
            <a:bodyPr lIns="0" tIns="0" rIns="0" bIns="0" rtlCol="0" anchor="t">
              <a:spAutoFit/>
            </a:bodyPr>
            <a:lstStyle/>
            <a:p>
              <a:pPr algn="ctr">
                <a:lnSpc>
                  <a:spcPts val="2499"/>
                </a:lnSpc>
              </a:pPr>
              <a:r>
                <a:rPr lang="en-US" sz="2499">
                  <a:solidFill>
                    <a:srgbClr val="FFFFFF"/>
                  </a:solidFill>
                  <a:latin typeface="Retropix"/>
                </a:rPr>
                <a:t>Fist In First Out • Shortest Job First • Shortest Remaining Time • First In First Out • Shortest Job First • Shortest Remaining Time</a:t>
              </a:r>
            </a:p>
          </p:txBody>
        </p:sp>
      </p:grpSp>
      <p:sp>
        <p:nvSpPr>
          <p:cNvPr id="10" name="TextBox 10"/>
          <p:cNvSpPr txBox="1"/>
          <p:nvPr/>
        </p:nvSpPr>
        <p:spPr>
          <a:xfrm>
            <a:off x="4930845" y="-58297"/>
            <a:ext cx="6976000" cy="854077"/>
          </a:xfrm>
          <a:prstGeom prst="rect">
            <a:avLst/>
          </a:prstGeom>
        </p:spPr>
        <p:txBody>
          <a:bodyPr lIns="0" tIns="0" rIns="0" bIns="0" rtlCol="0" anchor="t">
            <a:spAutoFit/>
          </a:bodyPr>
          <a:lstStyle/>
          <a:p>
            <a:pPr algn="ctr">
              <a:lnSpc>
                <a:spcPts val="6999"/>
              </a:lnSpc>
              <a:spcBef>
                <a:spcPct val="0"/>
              </a:spcBef>
            </a:pPr>
            <a:r>
              <a:rPr lang="en-US" sz="4999">
                <a:solidFill>
                  <a:srgbClr val="FFFFFF"/>
                </a:solidFill>
                <a:latin typeface="Open Sauce Bold"/>
              </a:rPr>
              <a:t>Sumário</a:t>
            </a:r>
          </a:p>
        </p:txBody>
      </p:sp>
      <p:sp>
        <p:nvSpPr>
          <p:cNvPr id="11" name="TextBox 11"/>
          <p:cNvSpPr txBox="1"/>
          <p:nvPr/>
        </p:nvSpPr>
        <p:spPr>
          <a:xfrm>
            <a:off x="417261" y="1223922"/>
            <a:ext cx="8113261" cy="5219701"/>
          </a:xfrm>
          <a:prstGeom prst="rect">
            <a:avLst/>
          </a:prstGeom>
        </p:spPr>
        <p:txBody>
          <a:bodyPr lIns="0" tIns="0" rIns="0" bIns="0" rtlCol="0" anchor="t">
            <a:spAutoFit/>
          </a:bodyPr>
          <a:lstStyle/>
          <a:p>
            <a:pPr marL="647692" lvl="1" indent="-323846" algn="ctr">
              <a:lnSpc>
                <a:spcPts val="4199"/>
              </a:lnSpc>
              <a:buFont typeface="Arial"/>
              <a:buChar char="•"/>
            </a:pPr>
            <a:r>
              <a:rPr lang="en-US" sz="2999">
                <a:solidFill>
                  <a:srgbClr val="000000"/>
                </a:solidFill>
                <a:latin typeface="Open Sauce Bold"/>
              </a:rPr>
              <a:t>First In, First Out" (FIFO)</a:t>
            </a:r>
          </a:p>
          <a:p>
            <a:pPr marL="1295384" lvl="2" indent="-431795" algn="ctr">
              <a:lnSpc>
                <a:spcPts val="4199"/>
              </a:lnSpc>
              <a:buFont typeface="Arial"/>
              <a:buChar char="⚬"/>
            </a:pPr>
            <a:r>
              <a:rPr lang="en-US" sz="2999">
                <a:solidFill>
                  <a:srgbClr val="000000"/>
                </a:solidFill>
                <a:latin typeface="Open Sauce Bold"/>
              </a:rPr>
              <a:t>Demonstração do código</a:t>
            </a:r>
          </a:p>
          <a:p>
            <a:pPr algn="ctr">
              <a:lnSpc>
                <a:spcPts val="4199"/>
              </a:lnSpc>
            </a:pPr>
            <a:endParaRPr lang="en-US" sz="2999">
              <a:solidFill>
                <a:srgbClr val="000000"/>
              </a:solidFill>
              <a:latin typeface="Open Sauce Bold"/>
            </a:endParaRPr>
          </a:p>
          <a:p>
            <a:pPr algn="ctr">
              <a:lnSpc>
                <a:spcPts val="4199"/>
              </a:lnSpc>
            </a:pPr>
            <a:endParaRPr lang="en-US" sz="2999">
              <a:solidFill>
                <a:srgbClr val="000000"/>
              </a:solidFill>
              <a:latin typeface="Open Sauce Bold"/>
            </a:endParaRPr>
          </a:p>
          <a:p>
            <a:pPr marL="647692" lvl="1" indent="-323846" algn="ctr">
              <a:lnSpc>
                <a:spcPts val="4199"/>
              </a:lnSpc>
              <a:buFont typeface="Arial"/>
              <a:buChar char="•"/>
            </a:pPr>
            <a:r>
              <a:rPr lang="en-US" sz="2999">
                <a:solidFill>
                  <a:srgbClr val="000000"/>
                </a:solidFill>
                <a:latin typeface="Open Sauce Bold"/>
              </a:rPr>
              <a:t>Shortest Job First (SJF)</a:t>
            </a:r>
          </a:p>
          <a:p>
            <a:pPr marL="1295384" lvl="2" indent="-431795" algn="ctr">
              <a:lnSpc>
                <a:spcPts val="4199"/>
              </a:lnSpc>
              <a:buFont typeface="Arial"/>
              <a:buChar char="⚬"/>
            </a:pPr>
            <a:r>
              <a:rPr lang="en-US" sz="2999">
                <a:solidFill>
                  <a:srgbClr val="000000"/>
                </a:solidFill>
                <a:latin typeface="Open Sauce Bold"/>
              </a:rPr>
              <a:t>Demonstração do código</a:t>
            </a:r>
          </a:p>
          <a:p>
            <a:pPr algn="ctr">
              <a:lnSpc>
                <a:spcPts val="4199"/>
              </a:lnSpc>
            </a:pPr>
            <a:endParaRPr lang="en-US" sz="2999">
              <a:solidFill>
                <a:srgbClr val="000000"/>
              </a:solidFill>
              <a:latin typeface="Open Sauce Bold"/>
            </a:endParaRPr>
          </a:p>
          <a:p>
            <a:pPr algn="ctr">
              <a:lnSpc>
                <a:spcPts val="4199"/>
              </a:lnSpc>
            </a:pPr>
            <a:endParaRPr lang="en-US" sz="2999">
              <a:solidFill>
                <a:srgbClr val="000000"/>
              </a:solidFill>
              <a:latin typeface="Open Sauce Bold"/>
            </a:endParaRPr>
          </a:p>
          <a:p>
            <a:pPr marL="647692" lvl="1" indent="-323846" algn="ctr">
              <a:lnSpc>
                <a:spcPts val="4199"/>
              </a:lnSpc>
              <a:buFont typeface="Arial"/>
              <a:buChar char="•"/>
            </a:pPr>
            <a:r>
              <a:rPr lang="en-US" sz="2999">
                <a:solidFill>
                  <a:srgbClr val="000000"/>
                </a:solidFill>
                <a:latin typeface="Open Sauce Bold"/>
              </a:rPr>
              <a:t>Shortest Remaining Time Next" (SRTN)</a:t>
            </a:r>
          </a:p>
          <a:p>
            <a:pPr marL="1295384" lvl="2" indent="-431795" algn="ctr">
              <a:lnSpc>
                <a:spcPts val="4199"/>
              </a:lnSpc>
              <a:buFont typeface="Arial"/>
              <a:buChar char="⚬"/>
            </a:pPr>
            <a:r>
              <a:rPr lang="en-US" sz="2999">
                <a:solidFill>
                  <a:srgbClr val="000000"/>
                </a:solidFill>
                <a:latin typeface="Open Sauce Bold"/>
              </a:rPr>
              <a:t>Demonstração do código </a:t>
            </a:r>
          </a:p>
        </p:txBody>
      </p:sp>
      <p:sp>
        <p:nvSpPr>
          <p:cNvPr id="12" name="Freeform 12"/>
          <p:cNvSpPr/>
          <p:nvPr/>
        </p:nvSpPr>
        <p:spPr>
          <a:xfrm>
            <a:off x="9144000" y="1691868"/>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9144000" y="3665831"/>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9144000" y="5643757"/>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grpSp>
        <p:nvGrpSpPr>
          <p:cNvPr id="2" name="Group 2"/>
          <p:cNvGrpSpPr/>
          <p:nvPr/>
        </p:nvGrpSpPr>
        <p:grpSpPr>
          <a:xfrm>
            <a:off x="-1301375" y="9491219"/>
            <a:ext cx="20890750" cy="795781"/>
            <a:chOff x="0" y="0"/>
            <a:chExt cx="27854334" cy="1061041"/>
          </a:xfrm>
        </p:grpSpPr>
        <p:grpSp>
          <p:nvGrpSpPr>
            <p:cNvPr id="3" name="Group 3"/>
            <p:cNvGrpSpPr/>
            <p:nvPr/>
          </p:nvGrpSpPr>
          <p:grpSpPr>
            <a:xfrm>
              <a:off x="0" y="0"/>
              <a:ext cx="27854334" cy="1061041"/>
              <a:chOff x="0" y="0"/>
              <a:chExt cx="5502091" cy="209588"/>
            </a:xfrm>
          </p:grpSpPr>
          <p:sp>
            <p:nvSpPr>
              <p:cNvPr id="4" name="Freeform 4"/>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5" name="TextBox 5"/>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sp>
          <p:nvSpPr>
            <p:cNvPr id="6" name="TextBox 6"/>
            <p:cNvSpPr txBox="1"/>
            <p:nvPr/>
          </p:nvSpPr>
          <p:spPr>
            <a:xfrm>
              <a:off x="439275" y="269112"/>
              <a:ext cx="26975784" cy="513292"/>
            </a:xfrm>
            <a:prstGeom prst="rect">
              <a:avLst/>
            </a:prstGeom>
          </p:spPr>
          <p:txBody>
            <a:bodyPr lIns="0" tIns="0" rIns="0" bIns="0" rtlCol="0" anchor="t">
              <a:spAutoFit/>
            </a:bodyPr>
            <a:lstStyle/>
            <a:p>
              <a:pPr algn="ctr">
                <a:lnSpc>
                  <a:spcPts val="2499"/>
                </a:lnSpc>
              </a:pPr>
              <a:r>
                <a:rPr lang="en-US" sz="2499">
                  <a:solidFill>
                    <a:srgbClr val="FFFFFF"/>
                  </a:solidFill>
                  <a:latin typeface="Retropix"/>
                </a:rPr>
                <a:t>First In First Out • Shortest Job First • Shortest Remaining Time • First In First Out • Shortest Job First • Shortest Remaining Time</a:t>
              </a:r>
            </a:p>
          </p:txBody>
        </p:sp>
      </p:grpSp>
      <p:sp>
        <p:nvSpPr>
          <p:cNvPr id="7" name="Freeform 7"/>
          <p:cNvSpPr/>
          <p:nvPr/>
        </p:nvSpPr>
        <p:spPr>
          <a:xfrm rot="3970011">
            <a:off x="1901041" y="7866594"/>
            <a:ext cx="484735" cy="825401"/>
          </a:xfrm>
          <a:custGeom>
            <a:avLst/>
            <a:gdLst/>
            <a:ahLst/>
            <a:cxnLst/>
            <a:rect l="l" t="t" r="r" b="b"/>
            <a:pathLst>
              <a:path w="484735" h="825401">
                <a:moveTo>
                  <a:pt x="0" y="0"/>
                </a:moveTo>
                <a:lnTo>
                  <a:pt x="484736" y="0"/>
                </a:lnTo>
                <a:lnTo>
                  <a:pt x="484736" y="825400"/>
                </a:lnTo>
                <a:lnTo>
                  <a:pt x="0" y="825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224679" y="2025219"/>
            <a:ext cx="5696987" cy="5696987"/>
            <a:chOff x="0" y="0"/>
            <a:chExt cx="7595983" cy="7595983"/>
          </a:xfrm>
        </p:grpSpPr>
        <p:sp>
          <p:nvSpPr>
            <p:cNvPr id="9" name="Freeform 9"/>
            <p:cNvSpPr/>
            <p:nvPr/>
          </p:nvSpPr>
          <p:spPr>
            <a:xfrm>
              <a:off x="0" y="0"/>
              <a:ext cx="7595983" cy="7595983"/>
            </a:xfrm>
            <a:custGeom>
              <a:avLst/>
              <a:gdLst/>
              <a:ahLst/>
              <a:cxnLst/>
              <a:rect l="l" t="t" r="r" b="b"/>
              <a:pathLst>
                <a:path w="7595983" h="7595983">
                  <a:moveTo>
                    <a:pt x="0" y="0"/>
                  </a:moveTo>
                  <a:lnTo>
                    <a:pt x="7595983" y="0"/>
                  </a:lnTo>
                  <a:lnTo>
                    <a:pt x="7595983" y="7595983"/>
                  </a:lnTo>
                  <a:lnTo>
                    <a:pt x="0" y="75959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924881" y="238481"/>
              <a:ext cx="369146" cy="357065"/>
            </a:xfrm>
            <a:custGeom>
              <a:avLst/>
              <a:gdLst/>
              <a:ahLst/>
              <a:cxnLst/>
              <a:rect l="l" t="t" r="r" b="b"/>
              <a:pathLst>
                <a:path w="369146" h="357065">
                  <a:moveTo>
                    <a:pt x="0" y="0"/>
                  </a:moveTo>
                  <a:lnTo>
                    <a:pt x="369145" y="0"/>
                  </a:lnTo>
                  <a:lnTo>
                    <a:pt x="369145" y="357065"/>
                  </a:lnTo>
                  <a:lnTo>
                    <a:pt x="0" y="3570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1" name="Freeform 11"/>
          <p:cNvSpPr/>
          <p:nvPr/>
        </p:nvSpPr>
        <p:spPr>
          <a:xfrm>
            <a:off x="7664741" y="0"/>
            <a:ext cx="9004416" cy="9491219"/>
          </a:xfrm>
          <a:custGeom>
            <a:avLst/>
            <a:gdLst/>
            <a:ahLst/>
            <a:cxnLst/>
            <a:rect l="l" t="t" r="r" b="b"/>
            <a:pathLst>
              <a:path w="9004416" h="9491219">
                <a:moveTo>
                  <a:pt x="0" y="0"/>
                </a:moveTo>
                <a:lnTo>
                  <a:pt x="9004416" y="0"/>
                </a:lnTo>
                <a:lnTo>
                  <a:pt x="9004416" y="9491219"/>
                </a:lnTo>
                <a:lnTo>
                  <a:pt x="0" y="9491219"/>
                </a:lnTo>
                <a:lnTo>
                  <a:pt x="0" y="0"/>
                </a:lnTo>
                <a:close/>
              </a:path>
            </a:pathLst>
          </a:custGeom>
          <a:blipFill>
            <a:blip r:embed="rId8"/>
            <a:stretch>
              <a:fillRect t="-3225" b="-3225"/>
            </a:stretch>
          </a:blipFill>
        </p:spPr>
      </p:sp>
      <p:sp>
        <p:nvSpPr>
          <p:cNvPr id="12" name="TextBox 12"/>
          <p:cNvSpPr txBox="1"/>
          <p:nvPr/>
        </p:nvSpPr>
        <p:spPr>
          <a:xfrm>
            <a:off x="355182" y="3023690"/>
            <a:ext cx="5215237" cy="3499648"/>
          </a:xfrm>
          <a:prstGeom prst="rect">
            <a:avLst/>
          </a:prstGeom>
        </p:spPr>
        <p:txBody>
          <a:bodyPr lIns="0" tIns="0" rIns="0" bIns="0" rtlCol="0" anchor="t">
            <a:spAutoFit/>
          </a:bodyPr>
          <a:lstStyle/>
          <a:p>
            <a:pPr algn="just">
              <a:lnSpc>
                <a:spcPts val="3455"/>
              </a:lnSpc>
            </a:pPr>
            <a:r>
              <a:rPr lang="en-US" sz="2468">
                <a:solidFill>
                  <a:srgbClr val="000000"/>
                </a:solidFill>
                <a:latin typeface="Public Sans"/>
              </a:rPr>
              <a:t>Este código Python implementa um algoritmo de escalonamento de</a:t>
            </a:r>
          </a:p>
          <a:p>
            <a:pPr algn="just">
              <a:lnSpc>
                <a:spcPts val="3455"/>
              </a:lnSpc>
              <a:spcBef>
                <a:spcPct val="0"/>
              </a:spcBef>
            </a:pPr>
            <a:r>
              <a:rPr lang="en-US" sz="2468">
                <a:solidFill>
                  <a:srgbClr val="000000"/>
                </a:solidFill>
                <a:latin typeface="Public Sans"/>
              </a:rPr>
              <a:t>processos chamado "First In, First Out" (FIFO) e cria um gráfico de Gantt para visualizar a execução desses processos ao longo do tempo. Podemos ver o que ocorre pelo fluxograma ao lado:</a:t>
            </a:r>
          </a:p>
        </p:txBody>
      </p:sp>
      <p:sp>
        <p:nvSpPr>
          <p:cNvPr id="13" name="TextBox 13"/>
          <p:cNvSpPr txBox="1"/>
          <p:nvPr/>
        </p:nvSpPr>
        <p:spPr>
          <a:xfrm>
            <a:off x="1667967" y="777263"/>
            <a:ext cx="1922267" cy="1433388"/>
          </a:xfrm>
          <a:prstGeom prst="rect">
            <a:avLst/>
          </a:prstGeom>
        </p:spPr>
        <p:txBody>
          <a:bodyPr lIns="0" tIns="0" rIns="0" bIns="0" rtlCol="0" anchor="t">
            <a:spAutoFit/>
          </a:bodyPr>
          <a:lstStyle/>
          <a:p>
            <a:pPr algn="ctr">
              <a:lnSpc>
                <a:spcPts val="10595"/>
              </a:lnSpc>
            </a:pPr>
            <a:r>
              <a:rPr lang="en-US" sz="7568">
                <a:solidFill>
                  <a:srgbClr val="000000"/>
                </a:solidFill>
                <a:latin typeface="Retropix"/>
              </a:rPr>
              <a:t>FIFO</a:t>
            </a:r>
          </a:p>
        </p:txBody>
      </p:sp>
      <p:sp>
        <p:nvSpPr>
          <p:cNvPr id="14" name="Freeform 14"/>
          <p:cNvSpPr/>
          <p:nvPr/>
        </p:nvSpPr>
        <p:spPr>
          <a:xfrm>
            <a:off x="2061" y="0"/>
            <a:ext cx="1026639" cy="785846"/>
          </a:xfrm>
          <a:custGeom>
            <a:avLst/>
            <a:gdLst/>
            <a:ahLst/>
            <a:cxnLst/>
            <a:rect l="l" t="t" r="r" b="b"/>
            <a:pathLst>
              <a:path w="1026639" h="785846">
                <a:moveTo>
                  <a:pt x="0" y="0"/>
                </a:moveTo>
                <a:lnTo>
                  <a:pt x="1026639" y="0"/>
                </a:lnTo>
                <a:lnTo>
                  <a:pt x="1026639" y="785846"/>
                </a:lnTo>
                <a:lnTo>
                  <a:pt x="0" y="7858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a:off x="1450199" y="0"/>
            <a:ext cx="779562" cy="779562"/>
          </a:xfrm>
          <a:custGeom>
            <a:avLst/>
            <a:gdLst/>
            <a:ahLst/>
            <a:cxnLst/>
            <a:rect l="l" t="t" r="r" b="b"/>
            <a:pathLst>
              <a:path w="779562" h="779562">
                <a:moveTo>
                  <a:pt x="0" y="0"/>
                </a:moveTo>
                <a:lnTo>
                  <a:pt x="779562" y="0"/>
                </a:lnTo>
                <a:lnTo>
                  <a:pt x="779562" y="779562"/>
                </a:lnTo>
                <a:lnTo>
                  <a:pt x="0" y="77956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a:off x="2774733" y="0"/>
            <a:ext cx="662689" cy="685111"/>
          </a:xfrm>
          <a:custGeom>
            <a:avLst/>
            <a:gdLst/>
            <a:ahLst/>
            <a:cxnLst/>
            <a:rect l="l" t="t" r="r" b="b"/>
            <a:pathLst>
              <a:path w="662689" h="685111">
                <a:moveTo>
                  <a:pt x="0" y="0"/>
                </a:moveTo>
                <a:lnTo>
                  <a:pt x="662689" y="0"/>
                </a:lnTo>
                <a:lnTo>
                  <a:pt x="662689" y="685111"/>
                </a:lnTo>
                <a:lnTo>
                  <a:pt x="0" y="68511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1375" y="0"/>
            <a:ext cx="20890750" cy="795781"/>
            <a:chOff x="0" y="0"/>
            <a:chExt cx="5502091" cy="209588"/>
          </a:xfrm>
        </p:grpSpPr>
        <p:sp>
          <p:nvSpPr>
            <p:cNvPr id="3" name="Freeform 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4" name="TextBox 4"/>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grpSp>
        <p:nvGrpSpPr>
          <p:cNvPr id="5" name="Group 5"/>
          <p:cNvGrpSpPr/>
          <p:nvPr/>
        </p:nvGrpSpPr>
        <p:grpSpPr>
          <a:xfrm>
            <a:off x="-1301375" y="9491219"/>
            <a:ext cx="20890750" cy="795781"/>
            <a:chOff x="0" y="0"/>
            <a:chExt cx="5502091" cy="209588"/>
          </a:xfrm>
        </p:grpSpPr>
        <p:sp>
          <p:nvSpPr>
            <p:cNvPr id="6" name="Freeform 6"/>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7" name="TextBox 7"/>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sp>
        <p:nvSpPr>
          <p:cNvPr id="8" name="Freeform 8"/>
          <p:cNvSpPr/>
          <p:nvPr/>
        </p:nvSpPr>
        <p:spPr>
          <a:xfrm>
            <a:off x="2272558" y="2902191"/>
            <a:ext cx="12915636" cy="5693231"/>
          </a:xfrm>
          <a:custGeom>
            <a:avLst/>
            <a:gdLst/>
            <a:ahLst/>
            <a:cxnLst/>
            <a:rect l="l" t="t" r="r" b="b"/>
            <a:pathLst>
              <a:path w="12915636" h="5693231">
                <a:moveTo>
                  <a:pt x="0" y="0"/>
                </a:moveTo>
                <a:lnTo>
                  <a:pt x="12915636" y="0"/>
                </a:lnTo>
                <a:lnTo>
                  <a:pt x="12915636" y="5693231"/>
                </a:lnTo>
                <a:lnTo>
                  <a:pt x="0" y="5693231"/>
                </a:lnTo>
                <a:lnTo>
                  <a:pt x="0" y="0"/>
                </a:lnTo>
                <a:close/>
              </a:path>
            </a:pathLst>
          </a:custGeom>
          <a:blipFill>
            <a:blip r:embed="rId2"/>
            <a:stretch>
              <a:fillRect/>
            </a:stretch>
          </a:blipFill>
        </p:spPr>
      </p:sp>
      <p:sp>
        <p:nvSpPr>
          <p:cNvPr id="9" name="TextBox 9"/>
          <p:cNvSpPr txBox="1"/>
          <p:nvPr/>
        </p:nvSpPr>
        <p:spPr>
          <a:xfrm>
            <a:off x="2096025" y="876300"/>
            <a:ext cx="12915636" cy="1368417"/>
          </a:xfrm>
          <a:prstGeom prst="rect">
            <a:avLst/>
          </a:prstGeom>
        </p:spPr>
        <p:txBody>
          <a:bodyPr lIns="0" tIns="0" rIns="0" bIns="0" rtlCol="0" anchor="t">
            <a:spAutoFit/>
          </a:bodyPr>
          <a:lstStyle/>
          <a:p>
            <a:pPr algn="ctr">
              <a:lnSpc>
                <a:spcPts val="11200"/>
              </a:lnSpc>
            </a:pPr>
            <a:r>
              <a:rPr lang="en-US" sz="8000">
                <a:solidFill>
                  <a:srgbClr val="000000"/>
                </a:solidFill>
                <a:latin typeface="Open Sans Bold"/>
              </a:rPr>
              <a:t>Demonstração FIFO</a:t>
            </a:r>
          </a:p>
        </p:txBody>
      </p:sp>
      <p:sp>
        <p:nvSpPr>
          <p:cNvPr id="10" name="Freeform 10"/>
          <p:cNvSpPr/>
          <p:nvPr/>
        </p:nvSpPr>
        <p:spPr>
          <a:xfrm>
            <a:off x="190556" y="1028700"/>
            <a:ext cx="961890" cy="1221800"/>
          </a:xfrm>
          <a:custGeom>
            <a:avLst/>
            <a:gdLst/>
            <a:ahLst/>
            <a:cxnLst/>
            <a:rect l="l" t="t" r="r" b="b"/>
            <a:pathLst>
              <a:path w="961890" h="1221800">
                <a:moveTo>
                  <a:pt x="0" y="0"/>
                </a:moveTo>
                <a:lnTo>
                  <a:pt x="961891" y="0"/>
                </a:lnTo>
                <a:lnTo>
                  <a:pt x="961891" y="1221800"/>
                </a:lnTo>
                <a:lnTo>
                  <a:pt x="0" y="1221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16656301" y="8036500"/>
            <a:ext cx="961890" cy="1221800"/>
          </a:xfrm>
          <a:custGeom>
            <a:avLst/>
            <a:gdLst/>
            <a:ahLst/>
            <a:cxnLst/>
            <a:rect l="l" t="t" r="r" b="b"/>
            <a:pathLst>
              <a:path w="961890" h="1221800">
                <a:moveTo>
                  <a:pt x="0" y="0"/>
                </a:moveTo>
                <a:lnTo>
                  <a:pt x="961890" y="0"/>
                </a:lnTo>
                <a:lnTo>
                  <a:pt x="961890" y="1221800"/>
                </a:lnTo>
                <a:lnTo>
                  <a:pt x="0" y="1221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grpSp>
        <p:nvGrpSpPr>
          <p:cNvPr id="2" name="Group 2"/>
          <p:cNvGrpSpPr/>
          <p:nvPr/>
        </p:nvGrpSpPr>
        <p:grpSpPr>
          <a:xfrm>
            <a:off x="0" y="9052698"/>
            <a:ext cx="18288000" cy="1234302"/>
            <a:chOff x="0" y="0"/>
            <a:chExt cx="4816593" cy="325084"/>
          </a:xfrm>
        </p:grpSpPr>
        <p:sp>
          <p:nvSpPr>
            <p:cNvPr id="3" name="Freeform 3"/>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4" name="TextBox 4"/>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sp>
        <p:nvSpPr>
          <p:cNvPr id="5" name="Freeform 5"/>
          <p:cNvSpPr/>
          <p:nvPr/>
        </p:nvSpPr>
        <p:spPr>
          <a:xfrm>
            <a:off x="237414" y="9267586"/>
            <a:ext cx="804526" cy="804526"/>
          </a:xfrm>
          <a:custGeom>
            <a:avLst/>
            <a:gdLst/>
            <a:ahLst/>
            <a:cxnLst/>
            <a:rect l="l" t="t" r="r" b="b"/>
            <a:pathLst>
              <a:path w="804526" h="804526">
                <a:moveTo>
                  <a:pt x="0" y="0"/>
                </a:moveTo>
                <a:lnTo>
                  <a:pt x="804526" y="0"/>
                </a:lnTo>
                <a:lnTo>
                  <a:pt x="804526" y="804526"/>
                </a:lnTo>
                <a:lnTo>
                  <a:pt x="0" y="8045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4182517" y="9052698"/>
            <a:ext cx="3442757" cy="1150079"/>
            <a:chOff x="0" y="0"/>
            <a:chExt cx="906734" cy="302901"/>
          </a:xfrm>
        </p:grpSpPr>
        <p:sp>
          <p:nvSpPr>
            <p:cNvPr id="7" name="Freeform 7"/>
            <p:cNvSpPr/>
            <p:nvPr/>
          </p:nvSpPr>
          <p:spPr>
            <a:xfrm>
              <a:off x="0" y="0"/>
              <a:ext cx="906734" cy="302901"/>
            </a:xfrm>
            <a:custGeom>
              <a:avLst/>
              <a:gdLst/>
              <a:ahLst/>
              <a:cxnLst/>
              <a:rect l="l" t="t" r="r" b="b"/>
              <a:pathLst>
                <a:path w="906734" h="302901">
                  <a:moveTo>
                    <a:pt x="0" y="0"/>
                  </a:moveTo>
                  <a:lnTo>
                    <a:pt x="906734" y="0"/>
                  </a:lnTo>
                  <a:lnTo>
                    <a:pt x="906734" y="302901"/>
                  </a:lnTo>
                  <a:lnTo>
                    <a:pt x="0" y="302901"/>
                  </a:lnTo>
                  <a:close/>
                </a:path>
              </a:pathLst>
            </a:custGeom>
            <a:solidFill>
              <a:srgbClr val="CCCCCC"/>
            </a:solidFill>
            <a:ln w="28575" cap="sq">
              <a:solidFill>
                <a:srgbClr val="000000"/>
              </a:solidFill>
              <a:prstDash val="solid"/>
              <a:miter/>
            </a:ln>
          </p:spPr>
        </p:sp>
        <p:sp>
          <p:nvSpPr>
            <p:cNvPr id="8" name="TextBox 8"/>
            <p:cNvSpPr txBox="1"/>
            <p:nvPr/>
          </p:nvSpPr>
          <p:spPr>
            <a:xfrm>
              <a:off x="0" y="-57150"/>
              <a:ext cx="906734" cy="360051"/>
            </a:xfrm>
            <a:prstGeom prst="rect">
              <a:avLst/>
            </a:prstGeom>
          </p:spPr>
          <p:txBody>
            <a:bodyPr lIns="50800" tIns="50800" rIns="50800" bIns="50800" rtlCol="0" anchor="ctr"/>
            <a:lstStyle/>
            <a:p>
              <a:pPr marL="0" lvl="0" indent="0" algn="ctr">
                <a:lnSpc>
                  <a:spcPts val="1820"/>
                </a:lnSpc>
                <a:spcBef>
                  <a:spcPct val="0"/>
                </a:spcBef>
              </a:pPr>
              <a:r>
                <a:rPr lang="en-US" sz="1300">
                  <a:solidFill>
                    <a:srgbClr val="000000"/>
                  </a:solidFill>
                  <a:latin typeface="Retropix"/>
                </a:rPr>
                <a:t>Carregando próximo...</a:t>
              </a:r>
            </a:p>
          </p:txBody>
        </p:sp>
      </p:grpSp>
      <p:sp>
        <p:nvSpPr>
          <p:cNvPr id="9" name="Freeform 9"/>
          <p:cNvSpPr/>
          <p:nvPr/>
        </p:nvSpPr>
        <p:spPr>
          <a:xfrm>
            <a:off x="407665" y="9258300"/>
            <a:ext cx="464025" cy="790136"/>
          </a:xfrm>
          <a:custGeom>
            <a:avLst/>
            <a:gdLst/>
            <a:ahLst/>
            <a:cxnLst/>
            <a:rect l="l" t="t" r="r" b="b"/>
            <a:pathLst>
              <a:path w="464025" h="790136">
                <a:moveTo>
                  <a:pt x="0" y="0"/>
                </a:moveTo>
                <a:lnTo>
                  <a:pt x="464025" y="0"/>
                </a:lnTo>
                <a:lnTo>
                  <a:pt x="464025" y="790136"/>
                </a:lnTo>
                <a:lnTo>
                  <a:pt x="0" y="790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2965745" y="2136143"/>
            <a:ext cx="14157835" cy="5372775"/>
          </a:xfrm>
          <a:custGeom>
            <a:avLst/>
            <a:gdLst/>
            <a:ahLst/>
            <a:cxnLst/>
            <a:rect l="l" t="t" r="r" b="b"/>
            <a:pathLst>
              <a:path w="14157835" h="5372775">
                <a:moveTo>
                  <a:pt x="0" y="0"/>
                </a:moveTo>
                <a:lnTo>
                  <a:pt x="14157835" y="0"/>
                </a:lnTo>
                <a:lnTo>
                  <a:pt x="14157835" y="5372775"/>
                </a:lnTo>
                <a:lnTo>
                  <a:pt x="0" y="5372775"/>
                </a:lnTo>
                <a:lnTo>
                  <a:pt x="0" y="0"/>
                </a:lnTo>
                <a:close/>
              </a:path>
            </a:pathLst>
          </a:custGeom>
          <a:blipFill>
            <a:blip r:embed="rId6"/>
            <a:stretch>
              <a:fillRect t="-2702" b="-2702"/>
            </a:stretch>
          </a:blipFill>
        </p:spPr>
      </p:sp>
      <p:sp>
        <p:nvSpPr>
          <p:cNvPr id="11" name="TextBox 11"/>
          <p:cNvSpPr txBox="1"/>
          <p:nvPr/>
        </p:nvSpPr>
        <p:spPr>
          <a:xfrm>
            <a:off x="5536694" y="406818"/>
            <a:ext cx="6576566" cy="1460495"/>
          </a:xfrm>
          <a:prstGeom prst="rect">
            <a:avLst/>
          </a:prstGeom>
        </p:spPr>
        <p:txBody>
          <a:bodyPr lIns="0" tIns="0" rIns="0" bIns="0" rtlCol="0" anchor="t">
            <a:spAutoFit/>
          </a:bodyPr>
          <a:lstStyle/>
          <a:p>
            <a:pPr algn="ctr">
              <a:lnSpc>
                <a:spcPts val="11900"/>
              </a:lnSpc>
            </a:pPr>
            <a:r>
              <a:rPr lang="en-US" sz="8500">
                <a:solidFill>
                  <a:srgbClr val="000000"/>
                </a:solidFill>
                <a:latin typeface="Open Sans Bold"/>
              </a:rPr>
              <a:t>Gráfico FIFO</a:t>
            </a:r>
          </a:p>
        </p:txBody>
      </p:sp>
      <p:sp>
        <p:nvSpPr>
          <p:cNvPr id="12" name="Freeform 12"/>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grpSp>
        <p:nvGrpSpPr>
          <p:cNvPr id="2" name="Group 2"/>
          <p:cNvGrpSpPr/>
          <p:nvPr/>
        </p:nvGrpSpPr>
        <p:grpSpPr>
          <a:xfrm>
            <a:off x="-1301375" y="9491219"/>
            <a:ext cx="20890750" cy="795781"/>
            <a:chOff x="0" y="0"/>
            <a:chExt cx="27854334" cy="1061041"/>
          </a:xfrm>
        </p:grpSpPr>
        <p:grpSp>
          <p:nvGrpSpPr>
            <p:cNvPr id="3" name="Group 3"/>
            <p:cNvGrpSpPr/>
            <p:nvPr/>
          </p:nvGrpSpPr>
          <p:grpSpPr>
            <a:xfrm>
              <a:off x="0" y="0"/>
              <a:ext cx="27854334" cy="1061041"/>
              <a:chOff x="0" y="0"/>
              <a:chExt cx="5502091" cy="209588"/>
            </a:xfrm>
          </p:grpSpPr>
          <p:sp>
            <p:nvSpPr>
              <p:cNvPr id="4" name="Freeform 4"/>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5" name="TextBox 5"/>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sp>
          <p:nvSpPr>
            <p:cNvPr id="6" name="TextBox 6"/>
            <p:cNvSpPr txBox="1"/>
            <p:nvPr/>
          </p:nvSpPr>
          <p:spPr>
            <a:xfrm>
              <a:off x="439275" y="269112"/>
              <a:ext cx="26975784" cy="513292"/>
            </a:xfrm>
            <a:prstGeom prst="rect">
              <a:avLst/>
            </a:prstGeom>
          </p:spPr>
          <p:txBody>
            <a:bodyPr lIns="0" tIns="0" rIns="0" bIns="0" rtlCol="0" anchor="t">
              <a:spAutoFit/>
            </a:bodyPr>
            <a:lstStyle/>
            <a:p>
              <a:pPr algn="ctr">
                <a:lnSpc>
                  <a:spcPts val="2499"/>
                </a:lnSpc>
              </a:pPr>
              <a:r>
                <a:rPr lang="en-US" sz="2499">
                  <a:solidFill>
                    <a:srgbClr val="FFFFFF"/>
                  </a:solidFill>
                  <a:latin typeface="Retropix"/>
                </a:rPr>
                <a:t>First In First Out • Shortest Job First • Shortest Remaining Time • First In First Out • Shortest Job First • Shortest Remaining Time</a:t>
              </a:r>
            </a:p>
          </p:txBody>
        </p:sp>
      </p:grpSp>
      <p:sp>
        <p:nvSpPr>
          <p:cNvPr id="7" name="Freeform 7"/>
          <p:cNvSpPr/>
          <p:nvPr/>
        </p:nvSpPr>
        <p:spPr>
          <a:xfrm rot="3970011">
            <a:off x="2719612" y="7443705"/>
            <a:ext cx="484735"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821114" y="2039100"/>
            <a:ext cx="5675636" cy="5675636"/>
            <a:chOff x="0" y="0"/>
            <a:chExt cx="7567515" cy="7567515"/>
          </a:xfrm>
        </p:grpSpPr>
        <p:sp>
          <p:nvSpPr>
            <p:cNvPr id="9" name="Freeform 9"/>
            <p:cNvSpPr/>
            <p:nvPr/>
          </p:nvSpPr>
          <p:spPr>
            <a:xfrm>
              <a:off x="0" y="0"/>
              <a:ext cx="7567515" cy="7567515"/>
            </a:xfrm>
            <a:custGeom>
              <a:avLst/>
              <a:gdLst/>
              <a:ahLst/>
              <a:cxnLst/>
              <a:rect l="l" t="t" r="r" b="b"/>
              <a:pathLst>
                <a:path w="7567515" h="7567515">
                  <a:moveTo>
                    <a:pt x="0" y="0"/>
                  </a:moveTo>
                  <a:lnTo>
                    <a:pt x="7567515" y="0"/>
                  </a:lnTo>
                  <a:lnTo>
                    <a:pt x="7567515" y="7567515"/>
                  </a:lnTo>
                  <a:lnTo>
                    <a:pt x="0" y="75675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898928" y="237588"/>
              <a:ext cx="367762" cy="355727"/>
            </a:xfrm>
            <a:custGeom>
              <a:avLst/>
              <a:gdLst/>
              <a:ahLst/>
              <a:cxnLst/>
              <a:rect l="l" t="t" r="r" b="b"/>
              <a:pathLst>
                <a:path w="367762" h="355727">
                  <a:moveTo>
                    <a:pt x="0" y="0"/>
                  </a:moveTo>
                  <a:lnTo>
                    <a:pt x="367763" y="0"/>
                  </a:lnTo>
                  <a:lnTo>
                    <a:pt x="367763" y="355726"/>
                  </a:lnTo>
                  <a:lnTo>
                    <a:pt x="0" y="3557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1" name="Freeform 11"/>
          <p:cNvSpPr/>
          <p:nvPr/>
        </p:nvSpPr>
        <p:spPr>
          <a:xfrm>
            <a:off x="2061" y="0"/>
            <a:ext cx="1026639" cy="785846"/>
          </a:xfrm>
          <a:custGeom>
            <a:avLst/>
            <a:gdLst/>
            <a:ahLst/>
            <a:cxnLst/>
            <a:rect l="l" t="t" r="r" b="b"/>
            <a:pathLst>
              <a:path w="1026639" h="785846">
                <a:moveTo>
                  <a:pt x="0" y="0"/>
                </a:moveTo>
                <a:lnTo>
                  <a:pt x="1026639" y="0"/>
                </a:lnTo>
                <a:lnTo>
                  <a:pt x="1026639" y="785846"/>
                </a:lnTo>
                <a:lnTo>
                  <a:pt x="0" y="7858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450199" y="0"/>
            <a:ext cx="779562" cy="779562"/>
          </a:xfrm>
          <a:custGeom>
            <a:avLst/>
            <a:gdLst/>
            <a:ahLst/>
            <a:cxnLst/>
            <a:rect l="l" t="t" r="r" b="b"/>
            <a:pathLst>
              <a:path w="779562" h="779562">
                <a:moveTo>
                  <a:pt x="0" y="0"/>
                </a:moveTo>
                <a:lnTo>
                  <a:pt x="779562" y="0"/>
                </a:lnTo>
                <a:lnTo>
                  <a:pt x="779562" y="779562"/>
                </a:lnTo>
                <a:lnTo>
                  <a:pt x="0" y="7795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2774733" y="0"/>
            <a:ext cx="662689" cy="685111"/>
          </a:xfrm>
          <a:custGeom>
            <a:avLst/>
            <a:gdLst/>
            <a:ahLst/>
            <a:cxnLst/>
            <a:rect l="l" t="t" r="r" b="b"/>
            <a:pathLst>
              <a:path w="662689" h="685111">
                <a:moveTo>
                  <a:pt x="0" y="0"/>
                </a:moveTo>
                <a:lnTo>
                  <a:pt x="662689" y="0"/>
                </a:lnTo>
                <a:lnTo>
                  <a:pt x="662689" y="685111"/>
                </a:lnTo>
                <a:lnTo>
                  <a:pt x="0" y="68511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7636592" y="0"/>
            <a:ext cx="9052561" cy="9491219"/>
          </a:xfrm>
          <a:custGeom>
            <a:avLst/>
            <a:gdLst/>
            <a:ahLst/>
            <a:cxnLst/>
            <a:rect l="l" t="t" r="r" b="b"/>
            <a:pathLst>
              <a:path w="9052561" h="9491219">
                <a:moveTo>
                  <a:pt x="0" y="0"/>
                </a:moveTo>
                <a:lnTo>
                  <a:pt x="9052562" y="0"/>
                </a:lnTo>
                <a:lnTo>
                  <a:pt x="9052562" y="9491219"/>
                </a:lnTo>
                <a:lnTo>
                  <a:pt x="0" y="9491219"/>
                </a:lnTo>
                <a:lnTo>
                  <a:pt x="0" y="0"/>
                </a:lnTo>
                <a:close/>
              </a:path>
            </a:pathLst>
          </a:custGeom>
          <a:blipFill>
            <a:blip r:embed="rId14"/>
            <a:stretch>
              <a:fillRect t="-3509" b="-3509"/>
            </a:stretch>
          </a:blipFill>
        </p:spPr>
      </p:sp>
      <p:sp>
        <p:nvSpPr>
          <p:cNvPr id="15" name="TextBox 15"/>
          <p:cNvSpPr txBox="1"/>
          <p:nvPr/>
        </p:nvSpPr>
        <p:spPr>
          <a:xfrm>
            <a:off x="1028700" y="3078463"/>
            <a:ext cx="5088275" cy="3141705"/>
          </a:xfrm>
          <a:prstGeom prst="rect">
            <a:avLst/>
          </a:prstGeom>
        </p:spPr>
        <p:txBody>
          <a:bodyPr lIns="0" tIns="0" rIns="0" bIns="0" rtlCol="0" anchor="t">
            <a:spAutoFit/>
          </a:bodyPr>
          <a:lstStyle/>
          <a:p>
            <a:pPr algn="just">
              <a:lnSpc>
                <a:spcPts val="3548"/>
              </a:lnSpc>
            </a:pPr>
            <a:r>
              <a:rPr lang="en-US" sz="2534">
                <a:solidFill>
                  <a:srgbClr val="000000"/>
                </a:solidFill>
                <a:latin typeface="Public Sans"/>
              </a:rPr>
              <a:t>No segundo código é apresentado um algoritmo de escalonamento de</a:t>
            </a:r>
          </a:p>
          <a:p>
            <a:pPr algn="just">
              <a:lnSpc>
                <a:spcPts val="3548"/>
              </a:lnSpc>
            </a:pPr>
            <a:r>
              <a:rPr lang="en-US" sz="2534">
                <a:solidFill>
                  <a:srgbClr val="000000"/>
                </a:solidFill>
                <a:latin typeface="Public Sans"/>
              </a:rPr>
              <a:t>processos chamado Shortest Job First (SJF). Podemos ver o que ocorre pelo fluxograma ao lado:</a:t>
            </a:r>
          </a:p>
          <a:p>
            <a:pPr algn="just">
              <a:lnSpc>
                <a:spcPts val="3548"/>
              </a:lnSpc>
              <a:spcBef>
                <a:spcPct val="0"/>
              </a:spcBef>
            </a:pPr>
            <a:endParaRPr lang="en-US" sz="2534">
              <a:solidFill>
                <a:srgbClr val="000000"/>
              </a:solidFill>
              <a:latin typeface="Public Sans"/>
            </a:endParaRPr>
          </a:p>
        </p:txBody>
      </p:sp>
      <p:sp>
        <p:nvSpPr>
          <p:cNvPr id="16" name="TextBox 16"/>
          <p:cNvSpPr txBox="1"/>
          <p:nvPr/>
        </p:nvSpPr>
        <p:spPr>
          <a:xfrm>
            <a:off x="965439" y="1292669"/>
            <a:ext cx="5151537" cy="872838"/>
          </a:xfrm>
          <a:prstGeom prst="rect">
            <a:avLst/>
          </a:prstGeom>
        </p:spPr>
        <p:txBody>
          <a:bodyPr lIns="0" tIns="0" rIns="0" bIns="0" rtlCol="0" anchor="t">
            <a:spAutoFit/>
          </a:bodyPr>
          <a:lstStyle/>
          <a:p>
            <a:pPr algn="ctr">
              <a:lnSpc>
                <a:spcPts val="6490"/>
              </a:lnSpc>
            </a:pPr>
            <a:r>
              <a:rPr lang="en-US" sz="4636">
                <a:solidFill>
                  <a:srgbClr val="000000"/>
                </a:solidFill>
                <a:latin typeface="Retropix"/>
              </a:rPr>
              <a:t>Shortest Job First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1375" y="0"/>
            <a:ext cx="20890750" cy="795781"/>
            <a:chOff x="0" y="0"/>
            <a:chExt cx="5502091" cy="209588"/>
          </a:xfrm>
        </p:grpSpPr>
        <p:sp>
          <p:nvSpPr>
            <p:cNvPr id="3" name="Freeform 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4" name="TextBox 4"/>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grpSp>
        <p:nvGrpSpPr>
          <p:cNvPr id="5" name="Group 5"/>
          <p:cNvGrpSpPr/>
          <p:nvPr/>
        </p:nvGrpSpPr>
        <p:grpSpPr>
          <a:xfrm>
            <a:off x="-1301375" y="9491219"/>
            <a:ext cx="20890750" cy="795781"/>
            <a:chOff x="0" y="0"/>
            <a:chExt cx="5502091" cy="209588"/>
          </a:xfrm>
        </p:grpSpPr>
        <p:sp>
          <p:nvSpPr>
            <p:cNvPr id="6" name="Freeform 6"/>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7" name="TextBox 7"/>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sp>
        <p:nvSpPr>
          <p:cNvPr id="8" name="Freeform 8"/>
          <p:cNvSpPr/>
          <p:nvPr/>
        </p:nvSpPr>
        <p:spPr>
          <a:xfrm>
            <a:off x="2349795" y="2718485"/>
            <a:ext cx="12830837" cy="5901707"/>
          </a:xfrm>
          <a:custGeom>
            <a:avLst/>
            <a:gdLst/>
            <a:ahLst/>
            <a:cxnLst/>
            <a:rect l="l" t="t" r="r" b="b"/>
            <a:pathLst>
              <a:path w="12830837" h="5901707">
                <a:moveTo>
                  <a:pt x="0" y="0"/>
                </a:moveTo>
                <a:lnTo>
                  <a:pt x="12830837" y="0"/>
                </a:lnTo>
                <a:lnTo>
                  <a:pt x="12830837" y="5901708"/>
                </a:lnTo>
                <a:lnTo>
                  <a:pt x="0" y="5901708"/>
                </a:lnTo>
                <a:lnTo>
                  <a:pt x="0" y="0"/>
                </a:lnTo>
                <a:close/>
              </a:path>
            </a:pathLst>
          </a:custGeom>
          <a:blipFill>
            <a:blip r:embed="rId2"/>
            <a:stretch>
              <a:fillRect/>
            </a:stretch>
          </a:blipFill>
        </p:spPr>
      </p:sp>
      <p:sp>
        <p:nvSpPr>
          <p:cNvPr id="9" name="TextBox 9"/>
          <p:cNvSpPr txBox="1"/>
          <p:nvPr/>
        </p:nvSpPr>
        <p:spPr>
          <a:xfrm>
            <a:off x="1820195" y="876300"/>
            <a:ext cx="12830837" cy="1368417"/>
          </a:xfrm>
          <a:prstGeom prst="rect">
            <a:avLst/>
          </a:prstGeom>
        </p:spPr>
        <p:txBody>
          <a:bodyPr lIns="0" tIns="0" rIns="0" bIns="0" rtlCol="0" anchor="t">
            <a:spAutoFit/>
          </a:bodyPr>
          <a:lstStyle/>
          <a:p>
            <a:pPr algn="ctr">
              <a:lnSpc>
                <a:spcPts val="11200"/>
              </a:lnSpc>
            </a:pPr>
            <a:r>
              <a:rPr lang="en-US" sz="8000">
                <a:solidFill>
                  <a:srgbClr val="000000"/>
                </a:solidFill>
                <a:latin typeface="Open Sans Bold"/>
              </a:rPr>
              <a:t>Demonstração SJF</a:t>
            </a:r>
          </a:p>
        </p:txBody>
      </p:sp>
      <p:sp>
        <p:nvSpPr>
          <p:cNvPr id="10" name="Freeform 10"/>
          <p:cNvSpPr/>
          <p:nvPr/>
        </p:nvSpPr>
        <p:spPr>
          <a:xfrm>
            <a:off x="66810" y="1022916"/>
            <a:ext cx="961890" cy="1221800"/>
          </a:xfrm>
          <a:custGeom>
            <a:avLst/>
            <a:gdLst/>
            <a:ahLst/>
            <a:cxnLst/>
            <a:rect l="l" t="t" r="r" b="b"/>
            <a:pathLst>
              <a:path w="961890" h="1221800">
                <a:moveTo>
                  <a:pt x="0" y="0"/>
                </a:moveTo>
                <a:lnTo>
                  <a:pt x="961890" y="0"/>
                </a:lnTo>
                <a:lnTo>
                  <a:pt x="961890" y="1221801"/>
                </a:lnTo>
                <a:lnTo>
                  <a:pt x="0" y="12218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17259300" y="8269419"/>
            <a:ext cx="961890" cy="1221800"/>
          </a:xfrm>
          <a:custGeom>
            <a:avLst/>
            <a:gdLst/>
            <a:ahLst/>
            <a:cxnLst/>
            <a:rect l="l" t="t" r="r" b="b"/>
            <a:pathLst>
              <a:path w="961890" h="1221800">
                <a:moveTo>
                  <a:pt x="0" y="0"/>
                </a:moveTo>
                <a:lnTo>
                  <a:pt x="961890" y="0"/>
                </a:lnTo>
                <a:lnTo>
                  <a:pt x="961890" y="1221800"/>
                </a:lnTo>
                <a:lnTo>
                  <a:pt x="0" y="1221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grpSp>
        <p:nvGrpSpPr>
          <p:cNvPr id="2" name="Group 2"/>
          <p:cNvGrpSpPr/>
          <p:nvPr/>
        </p:nvGrpSpPr>
        <p:grpSpPr>
          <a:xfrm>
            <a:off x="0" y="9052698"/>
            <a:ext cx="18288000" cy="1234302"/>
            <a:chOff x="0" y="0"/>
            <a:chExt cx="4816593" cy="325084"/>
          </a:xfrm>
        </p:grpSpPr>
        <p:sp>
          <p:nvSpPr>
            <p:cNvPr id="3" name="Freeform 3"/>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4" name="TextBox 4"/>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sp>
        <p:nvSpPr>
          <p:cNvPr id="5" name="Freeform 5"/>
          <p:cNvSpPr/>
          <p:nvPr/>
        </p:nvSpPr>
        <p:spPr>
          <a:xfrm>
            <a:off x="237414" y="9267586"/>
            <a:ext cx="804526" cy="804526"/>
          </a:xfrm>
          <a:custGeom>
            <a:avLst/>
            <a:gdLst/>
            <a:ahLst/>
            <a:cxnLst/>
            <a:rect l="l" t="t" r="r" b="b"/>
            <a:pathLst>
              <a:path w="804526" h="804526">
                <a:moveTo>
                  <a:pt x="0" y="0"/>
                </a:moveTo>
                <a:lnTo>
                  <a:pt x="804526" y="0"/>
                </a:lnTo>
                <a:lnTo>
                  <a:pt x="804526" y="804526"/>
                </a:lnTo>
                <a:lnTo>
                  <a:pt x="0" y="8045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4182517" y="9052698"/>
            <a:ext cx="3442757" cy="1150079"/>
            <a:chOff x="0" y="0"/>
            <a:chExt cx="906734" cy="302901"/>
          </a:xfrm>
        </p:grpSpPr>
        <p:sp>
          <p:nvSpPr>
            <p:cNvPr id="7" name="Freeform 7"/>
            <p:cNvSpPr/>
            <p:nvPr/>
          </p:nvSpPr>
          <p:spPr>
            <a:xfrm>
              <a:off x="0" y="0"/>
              <a:ext cx="906734" cy="302901"/>
            </a:xfrm>
            <a:custGeom>
              <a:avLst/>
              <a:gdLst/>
              <a:ahLst/>
              <a:cxnLst/>
              <a:rect l="l" t="t" r="r" b="b"/>
              <a:pathLst>
                <a:path w="906734" h="302901">
                  <a:moveTo>
                    <a:pt x="0" y="0"/>
                  </a:moveTo>
                  <a:lnTo>
                    <a:pt x="906734" y="0"/>
                  </a:lnTo>
                  <a:lnTo>
                    <a:pt x="906734" y="302901"/>
                  </a:lnTo>
                  <a:lnTo>
                    <a:pt x="0" y="302901"/>
                  </a:lnTo>
                  <a:close/>
                </a:path>
              </a:pathLst>
            </a:custGeom>
            <a:solidFill>
              <a:srgbClr val="CCCCCC"/>
            </a:solidFill>
            <a:ln w="28575" cap="sq">
              <a:solidFill>
                <a:srgbClr val="000000"/>
              </a:solidFill>
              <a:prstDash val="solid"/>
              <a:miter/>
            </a:ln>
          </p:spPr>
        </p:sp>
        <p:sp>
          <p:nvSpPr>
            <p:cNvPr id="8" name="TextBox 8"/>
            <p:cNvSpPr txBox="1"/>
            <p:nvPr/>
          </p:nvSpPr>
          <p:spPr>
            <a:xfrm>
              <a:off x="0" y="-57150"/>
              <a:ext cx="906734" cy="360051"/>
            </a:xfrm>
            <a:prstGeom prst="rect">
              <a:avLst/>
            </a:prstGeom>
          </p:spPr>
          <p:txBody>
            <a:bodyPr lIns="50800" tIns="50800" rIns="50800" bIns="50800" rtlCol="0" anchor="ctr"/>
            <a:lstStyle/>
            <a:p>
              <a:pPr marL="0" lvl="0" indent="0" algn="ctr">
                <a:lnSpc>
                  <a:spcPts val="1820"/>
                </a:lnSpc>
                <a:spcBef>
                  <a:spcPct val="0"/>
                </a:spcBef>
              </a:pPr>
              <a:r>
                <a:rPr lang="en-US" sz="1300">
                  <a:solidFill>
                    <a:srgbClr val="000000"/>
                  </a:solidFill>
                  <a:latin typeface="Retropix"/>
                </a:rPr>
                <a:t>Carregando proximo... </a:t>
              </a:r>
            </a:p>
          </p:txBody>
        </p:sp>
      </p:grpSp>
      <p:sp>
        <p:nvSpPr>
          <p:cNvPr id="9" name="Freeform 9"/>
          <p:cNvSpPr/>
          <p:nvPr/>
        </p:nvSpPr>
        <p:spPr>
          <a:xfrm>
            <a:off x="407665" y="9258300"/>
            <a:ext cx="464025" cy="790136"/>
          </a:xfrm>
          <a:custGeom>
            <a:avLst/>
            <a:gdLst/>
            <a:ahLst/>
            <a:cxnLst/>
            <a:rect l="l" t="t" r="r" b="b"/>
            <a:pathLst>
              <a:path w="464025" h="790136">
                <a:moveTo>
                  <a:pt x="0" y="0"/>
                </a:moveTo>
                <a:lnTo>
                  <a:pt x="464025" y="0"/>
                </a:lnTo>
                <a:lnTo>
                  <a:pt x="464025" y="790136"/>
                </a:lnTo>
                <a:lnTo>
                  <a:pt x="0" y="790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592617" y="2235755"/>
            <a:ext cx="14538724" cy="5815489"/>
          </a:xfrm>
          <a:custGeom>
            <a:avLst/>
            <a:gdLst/>
            <a:ahLst/>
            <a:cxnLst/>
            <a:rect l="l" t="t" r="r" b="b"/>
            <a:pathLst>
              <a:path w="14538724" h="5815489">
                <a:moveTo>
                  <a:pt x="0" y="0"/>
                </a:moveTo>
                <a:lnTo>
                  <a:pt x="14538724" y="0"/>
                </a:lnTo>
                <a:lnTo>
                  <a:pt x="14538724" y="5815490"/>
                </a:lnTo>
                <a:lnTo>
                  <a:pt x="0" y="5815490"/>
                </a:lnTo>
                <a:lnTo>
                  <a:pt x="0" y="0"/>
                </a:lnTo>
                <a:close/>
              </a:path>
            </a:pathLst>
          </a:custGeom>
          <a:blipFill>
            <a:blip r:embed="rId6"/>
            <a:stretch>
              <a:fillRect/>
            </a:stretch>
          </a:blipFill>
        </p:spPr>
      </p:sp>
      <p:sp>
        <p:nvSpPr>
          <p:cNvPr id="11" name="TextBox 11"/>
          <p:cNvSpPr txBox="1"/>
          <p:nvPr/>
        </p:nvSpPr>
        <p:spPr>
          <a:xfrm>
            <a:off x="1592617" y="159703"/>
            <a:ext cx="14538724" cy="1460495"/>
          </a:xfrm>
          <a:prstGeom prst="rect">
            <a:avLst/>
          </a:prstGeom>
        </p:spPr>
        <p:txBody>
          <a:bodyPr lIns="0" tIns="0" rIns="0" bIns="0" rtlCol="0" anchor="t">
            <a:spAutoFit/>
          </a:bodyPr>
          <a:lstStyle/>
          <a:p>
            <a:pPr algn="ctr">
              <a:lnSpc>
                <a:spcPts val="11900"/>
              </a:lnSpc>
            </a:pPr>
            <a:r>
              <a:rPr lang="en-US" sz="8500">
                <a:solidFill>
                  <a:srgbClr val="000000"/>
                </a:solidFill>
                <a:latin typeface="Open Sans Bold"/>
              </a:rPr>
              <a:t>Gráfico SJF</a:t>
            </a:r>
          </a:p>
        </p:txBody>
      </p:sp>
      <p:sp>
        <p:nvSpPr>
          <p:cNvPr id="12" name="Freeform 12"/>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grpSp>
        <p:nvGrpSpPr>
          <p:cNvPr id="2" name="Group 2"/>
          <p:cNvGrpSpPr/>
          <p:nvPr/>
        </p:nvGrpSpPr>
        <p:grpSpPr>
          <a:xfrm>
            <a:off x="-1301375" y="9491219"/>
            <a:ext cx="20890750" cy="795781"/>
            <a:chOff x="0" y="0"/>
            <a:chExt cx="27854334" cy="1061041"/>
          </a:xfrm>
        </p:grpSpPr>
        <p:grpSp>
          <p:nvGrpSpPr>
            <p:cNvPr id="3" name="Group 3"/>
            <p:cNvGrpSpPr/>
            <p:nvPr/>
          </p:nvGrpSpPr>
          <p:grpSpPr>
            <a:xfrm>
              <a:off x="0" y="0"/>
              <a:ext cx="27854334" cy="1061041"/>
              <a:chOff x="0" y="0"/>
              <a:chExt cx="5502091" cy="209588"/>
            </a:xfrm>
          </p:grpSpPr>
          <p:sp>
            <p:nvSpPr>
              <p:cNvPr id="4" name="Freeform 4"/>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5" name="TextBox 5"/>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sp>
          <p:nvSpPr>
            <p:cNvPr id="6" name="TextBox 6"/>
            <p:cNvSpPr txBox="1"/>
            <p:nvPr/>
          </p:nvSpPr>
          <p:spPr>
            <a:xfrm>
              <a:off x="439275" y="269112"/>
              <a:ext cx="26975784" cy="513292"/>
            </a:xfrm>
            <a:prstGeom prst="rect">
              <a:avLst/>
            </a:prstGeom>
          </p:spPr>
          <p:txBody>
            <a:bodyPr lIns="0" tIns="0" rIns="0" bIns="0" rtlCol="0" anchor="t">
              <a:spAutoFit/>
            </a:bodyPr>
            <a:lstStyle/>
            <a:p>
              <a:pPr algn="ctr">
                <a:lnSpc>
                  <a:spcPts val="2499"/>
                </a:lnSpc>
              </a:pPr>
              <a:r>
                <a:rPr lang="en-US" sz="2499">
                  <a:solidFill>
                    <a:srgbClr val="FFFFFF"/>
                  </a:solidFill>
                  <a:latin typeface="Retropix"/>
                </a:rPr>
                <a:t>First In First Out • Shortest Job First • Shortest Remaining Time • First In First Out • Shortest Job First • Shortest Remaining Time</a:t>
              </a:r>
            </a:p>
          </p:txBody>
        </p:sp>
      </p:grpSp>
      <p:sp>
        <p:nvSpPr>
          <p:cNvPr id="7" name="Freeform 7"/>
          <p:cNvSpPr/>
          <p:nvPr/>
        </p:nvSpPr>
        <p:spPr>
          <a:xfrm rot="3970011">
            <a:off x="1901041" y="7866594"/>
            <a:ext cx="484735" cy="825401"/>
          </a:xfrm>
          <a:custGeom>
            <a:avLst/>
            <a:gdLst/>
            <a:ahLst/>
            <a:cxnLst/>
            <a:rect l="l" t="t" r="r" b="b"/>
            <a:pathLst>
              <a:path w="484735" h="825401">
                <a:moveTo>
                  <a:pt x="0" y="0"/>
                </a:moveTo>
                <a:lnTo>
                  <a:pt x="484736" y="0"/>
                </a:lnTo>
                <a:lnTo>
                  <a:pt x="484736" y="825400"/>
                </a:lnTo>
                <a:lnTo>
                  <a:pt x="0" y="825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141039" y="1796988"/>
            <a:ext cx="5241618" cy="5241618"/>
            <a:chOff x="0" y="0"/>
            <a:chExt cx="6988824" cy="6988824"/>
          </a:xfrm>
        </p:grpSpPr>
        <p:sp>
          <p:nvSpPr>
            <p:cNvPr id="9" name="Freeform 9"/>
            <p:cNvSpPr/>
            <p:nvPr/>
          </p:nvSpPr>
          <p:spPr>
            <a:xfrm>
              <a:off x="0" y="0"/>
              <a:ext cx="6988824" cy="6988824"/>
            </a:xfrm>
            <a:custGeom>
              <a:avLst/>
              <a:gdLst/>
              <a:ahLst/>
              <a:cxnLst/>
              <a:rect l="l" t="t" r="r" b="b"/>
              <a:pathLst>
                <a:path w="6988824" h="6988824">
                  <a:moveTo>
                    <a:pt x="0" y="0"/>
                  </a:moveTo>
                  <a:lnTo>
                    <a:pt x="6988824" y="0"/>
                  </a:lnTo>
                  <a:lnTo>
                    <a:pt x="6988824" y="6988824"/>
                  </a:lnTo>
                  <a:lnTo>
                    <a:pt x="0" y="6988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371364" y="219419"/>
              <a:ext cx="339639" cy="328524"/>
            </a:xfrm>
            <a:custGeom>
              <a:avLst/>
              <a:gdLst/>
              <a:ahLst/>
              <a:cxnLst/>
              <a:rect l="l" t="t" r="r" b="b"/>
              <a:pathLst>
                <a:path w="339639" h="328524">
                  <a:moveTo>
                    <a:pt x="0" y="0"/>
                  </a:moveTo>
                  <a:lnTo>
                    <a:pt x="339639" y="0"/>
                  </a:lnTo>
                  <a:lnTo>
                    <a:pt x="339639" y="328524"/>
                  </a:lnTo>
                  <a:lnTo>
                    <a:pt x="0" y="3285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1" name="Freeform 11"/>
          <p:cNvSpPr/>
          <p:nvPr/>
        </p:nvSpPr>
        <p:spPr>
          <a:xfrm>
            <a:off x="7884404" y="0"/>
            <a:ext cx="10772711" cy="9491219"/>
          </a:xfrm>
          <a:custGeom>
            <a:avLst/>
            <a:gdLst/>
            <a:ahLst/>
            <a:cxnLst/>
            <a:rect l="l" t="t" r="r" b="b"/>
            <a:pathLst>
              <a:path w="10772711" h="9491219">
                <a:moveTo>
                  <a:pt x="0" y="0"/>
                </a:moveTo>
                <a:lnTo>
                  <a:pt x="10772711" y="0"/>
                </a:lnTo>
                <a:lnTo>
                  <a:pt x="10772711" y="9491219"/>
                </a:lnTo>
                <a:lnTo>
                  <a:pt x="0" y="9491219"/>
                </a:lnTo>
                <a:lnTo>
                  <a:pt x="0" y="0"/>
                </a:lnTo>
                <a:close/>
              </a:path>
            </a:pathLst>
          </a:custGeom>
          <a:blipFill>
            <a:blip r:embed="rId8"/>
            <a:stretch>
              <a:fillRect t="-1934" b="-1934"/>
            </a:stretch>
          </a:blipFill>
        </p:spPr>
      </p:sp>
      <p:sp>
        <p:nvSpPr>
          <p:cNvPr id="12" name="TextBox 12"/>
          <p:cNvSpPr txBox="1"/>
          <p:nvPr/>
        </p:nvSpPr>
        <p:spPr>
          <a:xfrm>
            <a:off x="1241226" y="2656409"/>
            <a:ext cx="4843317" cy="3924183"/>
          </a:xfrm>
          <a:prstGeom prst="rect">
            <a:avLst/>
          </a:prstGeom>
        </p:spPr>
        <p:txBody>
          <a:bodyPr lIns="0" tIns="0" rIns="0" bIns="0" rtlCol="0" anchor="t">
            <a:spAutoFit/>
          </a:bodyPr>
          <a:lstStyle/>
          <a:p>
            <a:pPr algn="ctr">
              <a:lnSpc>
                <a:spcPts val="3913"/>
              </a:lnSpc>
              <a:spcBef>
                <a:spcPct val="0"/>
              </a:spcBef>
            </a:pPr>
            <a:r>
              <a:rPr lang="en-US" sz="2795">
                <a:solidFill>
                  <a:srgbClr val="000000"/>
                </a:solidFill>
                <a:latin typeface="Public Sans"/>
              </a:rPr>
              <a:t>No terceiro código é uma implementação de um algoritmo de escalonamento de processos conhecido como "Shortest Remaining Time Next" (SRTN). Podemos ver o que ocorre nele no fluxograma ao lado:</a:t>
            </a:r>
          </a:p>
        </p:txBody>
      </p:sp>
      <p:sp>
        <p:nvSpPr>
          <p:cNvPr id="13" name="TextBox 13"/>
          <p:cNvSpPr txBox="1"/>
          <p:nvPr/>
        </p:nvSpPr>
        <p:spPr>
          <a:xfrm>
            <a:off x="2061" y="847725"/>
            <a:ext cx="7846963" cy="841590"/>
          </a:xfrm>
          <a:prstGeom prst="rect">
            <a:avLst/>
          </a:prstGeom>
        </p:spPr>
        <p:txBody>
          <a:bodyPr lIns="0" tIns="0" rIns="0" bIns="0" rtlCol="0" anchor="t">
            <a:spAutoFit/>
          </a:bodyPr>
          <a:lstStyle/>
          <a:p>
            <a:pPr algn="ctr">
              <a:lnSpc>
                <a:spcPts val="6113"/>
              </a:lnSpc>
            </a:pPr>
            <a:r>
              <a:rPr lang="en-US" sz="4366">
                <a:solidFill>
                  <a:srgbClr val="000000"/>
                </a:solidFill>
                <a:latin typeface="Retropix"/>
              </a:rPr>
              <a:t>Shortest Remaining Time Next</a:t>
            </a:r>
          </a:p>
        </p:txBody>
      </p:sp>
      <p:sp>
        <p:nvSpPr>
          <p:cNvPr id="14" name="Freeform 14"/>
          <p:cNvSpPr/>
          <p:nvPr/>
        </p:nvSpPr>
        <p:spPr>
          <a:xfrm>
            <a:off x="2061" y="0"/>
            <a:ext cx="1026639" cy="785846"/>
          </a:xfrm>
          <a:custGeom>
            <a:avLst/>
            <a:gdLst/>
            <a:ahLst/>
            <a:cxnLst/>
            <a:rect l="l" t="t" r="r" b="b"/>
            <a:pathLst>
              <a:path w="1026639" h="785846">
                <a:moveTo>
                  <a:pt x="0" y="0"/>
                </a:moveTo>
                <a:lnTo>
                  <a:pt x="1026639" y="0"/>
                </a:lnTo>
                <a:lnTo>
                  <a:pt x="1026639" y="785846"/>
                </a:lnTo>
                <a:lnTo>
                  <a:pt x="0" y="7858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a:off x="1450199" y="0"/>
            <a:ext cx="779562" cy="779562"/>
          </a:xfrm>
          <a:custGeom>
            <a:avLst/>
            <a:gdLst/>
            <a:ahLst/>
            <a:cxnLst/>
            <a:rect l="l" t="t" r="r" b="b"/>
            <a:pathLst>
              <a:path w="779562" h="779562">
                <a:moveTo>
                  <a:pt x="0" y="0"/>
                </a:moveTo>
                <a:lnTo>
                  <a:pt x="779562" y="0"/>
                </a:lnTo>
                <a:lnTo>
                  <a:pt x="779562" y="779562"/>
                </a:lnTo>
                <a:lnTo>
                  <a:pt x="0" y="77956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a:off x="2774733" y="0"/>
            <a:ext cx="662689" cy="685111"/>
          </a:xfrm>
          <a:custGeom>
            <a:avLst/>
            <a:gdLst/>
            <a:ahLst/>
            <a:cxnLst/>
            <a:rect l="l" t="t" r="r" b="b"/>
            <a:pathLst>
              <a:path w="662689" h="685111">
                <a:moveTo>
                  <a:pt x="0" y="0"/>
                </a:moveTo>
                <a:lnTo>
                  <a:pt x="662689" y="0"/>
                </a:lnTo>
                <a:lnTo>
                  <a:pt x="662689" y="685111"/>
                </a:lnTo>
                <a:lnTo>
                  <a:pt x="0" y="68511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Personalizar</PresentationFormat>
  <Paragraphs>57</Paragraphs>
  <Slides>13</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13</vt:i4>
      </vt:variant>
    </vt:vector>
  </HeadingPairs>
  <TitlesOfParts>
    <vt:vector size="21" baseType="lpstr">
      <vt:lpstr>Open Sans Bold</vt:lpstr>
      <vt:lpstr>Public Sans</vt:lpstr>
      <vt:lpstr>Open Sauce</vt:lpstr>
      <vt:lpstr>Calibri</vt:lpstr>
      <vt:lpstr>Arial</vt:lpstr>
      <vt:lpstr>Retropix</vt:lpstr>
      <vt:lpstr>Open Sauce 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sistemas operacionais </dc:title>
  <cp:lastModifiedBy>henrique abreu macedo</cp:lastModifiedBy>
  <cp:revision>3</cp:revision>
  <dcterms:created xsi:type="dcterms:W3CDTF">2006-08-16T00:00:00Z</dcterms:created>
  <dcterms:modified xsi:type="dcterms:W3CDTF">2023-12-10T21:15:36Z</dcterms:modified>
  <dc:identifier>DAF1lgcRAqw</dc:identifier>
</cp:coreProperties>
</file>