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Helvetica World" panose="020B0604020202020204" charset="-128"/>
      <p:regular r:id="rId12"/>
    </p:embeddedFont>
    <p:embeddedFont>
      <p:font typeface="Calibri" panose="020F0502020204030204" pitchFamily="34" charset="0"/>
      <p:regular r:id="rId13"/>
      <p:bold r:id="rId14"/>
      <p:italic r:id="rId15"/>
      <p:boldItalic r:id="rId16"/>
    </p:embeddedFont>
    <p:embeddedFont>
      <p:font typeface="Poppins Bold" panose="020B0604020202020204" charset="0"/>
      <p:regular r:id="rId17"/>
    </p:embeddedFont>
    <p:embeddedFont>
      <p:font typeface="Poppins Light" panose="00000400000000000000" pitchFamily="2" charset="0"/>
      <p:regular r:id="rId18"/>
    </p:embeddedFont>
    <p:embeddedFont>
      <p:font typeface="Poppins Medium" panose="00000600000000000000" pitchFamily="2" charset="0"/>
      <p:regular r:id="rId19"/>
    </p:embeddedFont>
    <p:embeddedFont>
      <p:font typeface="Poppins Medium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70" autoAdjust="0"/>
    <p:restoredTop sz="94206" autoAdjust="0"/>
  </p:normalViewPr>
  <p:slideViewPr>
    <p:cSldViewPr>
      <p:cViewPr>
        <p:scale>
          <a:sx n="44" d="100"/>
          <a:sy n="44" d="100"/>
        </p:scale>
        <p:origin x="822" y="1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7312E4-6C79-410E-8EEF-878E9FAB771F}" type="datetimeFigureOut">
              <a:rPr lang="pt-BR" smtClean="0"/>
              <a:t>10/12/2023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901AC-EEC2-4E3B-953D-8AAAD1527486}" type="slidenum">
              <a:rPr lang="pt-BR" smtClean="0"/>
              <a:t>‹nº›</a:t>
            </a:fld>
            <a:endParaRPr lang="pt-BR"/>
          </a:p>
        </p:txBody>
      </p:sp>
    </p:spTree>
    <p:extLst>
      <p:ext uri="{BB962C8B-B14F-4D97-AF65-F5344CB8AC3E}">
        <p14:creationId xmlns:p14="http://schemas.microsoft.com/office/powerpoint/2010/main" val="2286934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FA901AC-EEC2-4E3B-953D-8AAAD1527486}" type="slidenum">
              <a:rPr lang="pt-BR" smtClean="0"/>
              <a:t>1</a:t>
            </a:fld>
            <a:endParaRPr lang="pt-BR"/>
          </a:p>
        </p:txBody>
      </p:sp>
    </p:spTree>
    <p:extLst>
      <p:ext uri="{BB962C8B-B14F-4D97-AF65-F5344CB8AC3E}">
        <p14:creationId xmlns:p14="http://schemas.microsoft.com/office/powerpoint/2010/main" val="129935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1538968" y="560249"/>
            <a:ext cx="11514129" cy="9415512"/>
            <a:chOff x="0" y="0"/>
            <a:chExt cx="15352172" cy="12554016"/>
          </a:xfrm>
        </p:grpSpPr>
        <p:sp>
          <p:nvSpPr>
            <p:cNvPr id="3" name="TextBox 3"/>
            <p:cNvSpPr txBox="1"/>
            <p:nvPr/>
          </p:nvSpPr>
          <p:spPr>
            <a:xfrm>
              <a:off x="0" y="41275"/>
              <a:ext cx="4995690" cy="536575"/>
            </a:xfrm>
            <a:prstGeom prst="rect">
              <a:avLst/>
            </a:prstGeom>
          </p:spPr>
          <p:txBody>
            <a:bodyPr lIns="0" tIns="0" rIns="0" bIns="0" rtlCol="0" anchor="t">
              <a:spAutoFit/>
            </a:bodyPr>
            <a:lstStyle/>
            <a:p>
              <a:pPr>
                <a:lnSpc>
                  <a:spcPts val="3240"/>
                </a:lnSpc>
              </a:pPr>
              <a:endParaRPr/>
            </a:p>
          </p:txBody>
        </p:sp>
        <p:sp>
          <p:nvSpPr>
            <p:cNvPr id="4" name="TextBox 4"/>
            <p:cNvSpPr txBox="1"/>
            <p:nvPr/>
          </p:nvSpPr>
          <p:spPr>
            <a:xfrm>
              <a:off x="0" y="2027964"/>
              <a:ext cx="15352172" cy="7914217"/>
            </a:xfrm>
            <a:prstGeom prst="rect">
              <a:avLst/>
            </a:prstGeom>
          </p:spPr>
          <p:txBody>
            <a:bodyPr lIns="0" tIns="0" rIns="0" bIns="0" rtlCol="0" anchor="t">
              <a:spAutoFit/>
            </a:bodyPr>
            <a:lstStyle/>
            <a:p>
              <a:pPr>
                <a:lnSpc>
                  <a:spcPts val="15400"/>
                </a:lnSpc>
              </a:pPr>
              <a:r>
                <a:rPr lang="en-US" sz="14000">
                  <a:solidFill>
                    <a:srgbClr val="FFFFFF"/>
                  </a:solidFill>
                  <a:latin typeface="Poppins Medium Bold"/>
                </a:rPr>
                <a:t>Sistema Time Sharing</a:t>
              </a:r>
            </a:p>
          </p:txBody>
        </p:sp>
        <p:sp>
          <p:nvSpPr>
            <p:cNvPr id="5" name="TextBox 5"/>
            <p:cNvSpPr txBox="1"/>
            <p:nvPr/>
          </p:nvSpPr>
          <p:spPr>
            <a:xfrm>
              <a:off x="0" y="10610492"/>
              <a:ext cx="15352172" cy="1943523"/>
            </a:xfrm>
            <a:prstGeom prst="rect">
              <a:avLst/>
            </a:prstGeom>
          </p:spPr>
          <p:txBody>
            <a:bodyPr lIns="0" tIns="0" rIns="0" bIns="0" rtlCol="0" anchor="t">
              <a:spAutoFit/>
            </a:bodyPr>
            <a:lstStyle/>
            <a:p>
              <a:pPr>
                <a:lnSpc>
                  <a:spcPts val="3919"/>
                </a:lnSpc>
              </a:pPr>
              <a:r>
                <a:rPr lang="en-US" sz="2799" spc="55">
                  <a:solidFill>
                    <a:srgbClr val="737373"/>
                  </a:solidFill>
                  <a:latin typeface="Poppins Medium"/>
                </a:rPr>
                <a:t>Steven Roger dos Santos Soares</a:t>
              </a:r>
            </a:p>
            <a:p>
              <a:pPr>
                <a:lnSpc>
                  <a:spcPts val="3919"/>
                </a:lnSpc>
              </a:pPr>
              <a:r>
                <a:rPr lang="en-US" sz="2799" spc="55">
                  <a:solidFill>
                    <a:srgbClr val="737373"/>
                  </a:solidFill>
                  <a:latin typeface="Poppins Medium"/>
                </a:rPr>
                <a:t>Josiel Costa dos Santos Junior</a:t>
              </a:r>
            </a:p>
            <a:p>
              <a:pPr>
                <a:lnSpc>
                  <a:spcPts val="3919"/>
                </a:lnSpc>
              </a:pPr>
              <a:r>
                <a:rPr lang="en-US" sz="2799" spc="55">
                  <a:solidFill>
                    <a:srgbClr val="737373"/>
                  </a:solidFill>
                  <a:latin typeface="Poppins Medium"/>
                </a:rPr>
                <a:t>Felipe Correia Belfort</a:t>
              </a:r>
            </a:p>
          </p:txBody>
        </p:sp>
      </p:grpSp>
      <p:sp>
        <p:nvSpPr>
          <p:cNvPr id="6" name="Freeform 6"/>
          <p:cNvSpPr/>
          <p:nvPr/>
        </p:nvSpPr>
        <p:spPr>
          <a:xfrm>
            <a:off x="10914812" y="2232558"/>
            <a:ext cx="5663106" cy="5821884"/>
          </a:xfrm>
          <a:custGeom>
            <a:avLst/>
            <a:gdLst/>
            <a:ahLst/>
            <a:cxnLst/>
            <a:rect l="l" t="t" r="r" b="b"/>
            <a:pathLst>
              <a:path w="5663106" h="5821884">
                <a:moveTo>
                  <a:pt x="0" y="0"/>
                </a:moveTo>
                <a:lnTo>
                  <a:pt x="5663105" y="0"/>
                </a:lnTo>
                <a:lnTo>
                  <a:pt x="5663105" y="5821884"/>
                </a:lnTo>
                <a:lnTo>
                  <a:pt x="0" y="582188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801056" y="3674245"/>
            <a:ext cx="6533162" cy="5584055"/>
          </a:xfrm>
          <a:custGeom>
            <a:avLst/>
            <a:gdLst/>
            <a:ahLst/>
            <a:cxnLst/>
            <a:rect l="l" t="t" r="r" b="b"/>
            <a:pathLst>
              <a:path w="6533162" h="5584055">
                <a:moveTo>
                  <a:pt x="0" y="0"/>
                </a:moveTo>
                <a:lnTo>
                  <a:pt x="6533161" y="0"/>
                </a:lnTo>
                <a:lnTo>
                  <a:pt x="6533161" y="5584055"/>
                </a:lnTo>
                <a:lnTo>
                  <a:pt x="0" y="5584055"/>
                </a:lnTo>
                <a:lnTo>
                  <a:pt x="0" y="0"/>
                </a:lnTo>
                <a:close/>
              </a:path>
            </a:pathLst>
          </a:custGeom>
          <a:blipFill>
            <a:blip r:embed="rId2"/>
            <a:stretch>
              <a:fillRect t="-20286" r="-2811"/>
            </a:stretch>
          </a:blipFill>
        </p:spPr>
      </p:sp>
      <p:grpSp>
        <p:nvGrpSpPr>
          <p:cNvPr id="3" name="Group 3"/>
          <p:cNvGrpSpPr/>
          <p:nvPr/>
        </p:nvGrpSpPr>
        <p:grpSpPr>
          <a:xfrm>
            <a:off x="1028700" y="408233"/>
            <a:ext cx="6077873" cy="3835758"/>
            <a:chOff x="0" y="0"/>
            <a:chExt cx="8103830" cy="5114343"/>
          </a:xfrm>
        </p:grpSpPr>
        <p:sp>
          <p:nvSpPr>
            <p:cNvPr id="4" name="TextBox 4"/>
            <p:cNvSpPr txBox="1"/>
            <p:nvPr/>
          </p:nvSpPr>
          <p:spPr>
            <a:xfrm>
              <a:off x="0" y="4495218"/>
              <a:ext cx="8103830" cy="619125"/>
            </a:xfrm>
            <a:prstGeom prst="rect">
              <a:avLst/>
            </a:prstGeom>
          </p:spPr>
          <p:txBody>
            <a:bodyPr lIns="0" tIns="0" rIns="0" bIns="0" rtlCol="0" anchor="t">
              <a:spAutoFit/>
            </a:bodyPr>
            <a:lstStyle/>
            <a:p>
              <a:pPr>
                <a:lnSpc>
                  <a:spcPts val="3600"/>
                </a:lnSpc>
              </a:pPr>
              <a:endParaRPr/>
            </a:p>
          </p:txBody>
        </p:sp>
        <p:sp>
          <p:nvSpPr>
            <p:cNvPr id="5" name="TextBox 5"/>
            <p:cNvSpPr txBox="1"/>
            <p:nvPr/>
          </p:nvSpPr>
          <p:spPr>
            <a:xfrm>
              <a:off x="0" y="-85725"/>
              <a:ext cx="8103830" cy="3743325"/>
            </a:xfrm>
            <a:prstGeom prst="rect">
              <a:avLst/>
            </a:prstGeom>
          </p:spPr>
          <p:txBody>
            <a:bodyPr lIns="0" tIns="0" rIns="0" bIns="0" rtlCol="0" anchor="t">
              <a:spAutoFit/>
            </a:bodyPr>
            <a:lstStyle/>
            <a:p>
              <a:pPr>
                <a:lnSpc>
                  <a:spcPts val="10800"/>
                </a:lnSpc>
              </a:pPr>
              <a:r>
                <a:rPr lang="en-US" sz="9000">
                  <a:solidFill>
                    <a:srgbClr val="FFFFFF"/>
                  </a:solidFill>
                  <a:latin typeface="Poppins Bold"/>
                </a:rPr>
                <a:t>Time Sharing</a:t>
              </a:r>
            </a:p>
          </p:txBody>
        </p:sp>
      </p:grpSp>
      <p:sp>
        <p:nvSpPr>
          <p:cNvPr id="6" name="TextBox 6"/>
          <p:cNvSpPr txBox="1"/>
          <p:nvPr/>
        </p:nvSpPr>
        <p:spPr>
          <a:xfrm>
            <a:off x="10121147" y="4107815"/>
            <a:ext cx="5459016" cy="542924"/>
          </a:xfrm>
          <a:prstGeom prst="rect">
            <a:avLst/>
          </a:prstGeom>
        </p:spPr>
        <p:txBody>
          <a:bodyPr lIns="0" tIns="0" rIns="0" bIns="0" rtlCol="0" anchor="t">
            <a:spAutoFit/>
          </a:bodyPr>
          <a:lstStyle/>
          <a:p>
            <a:pPr algn="ctr">
              <a:lnSpc>
                <a:spcPts val="4200"/>
              </a:lnSpc>
            </a:pPr>
            <a:r>
              <a:rPr lang="en-US" sz="3000">
                <a:solidFill>
                  <a:srgbClr val="FFFFFF"/>
                </a:solidFill>
                <a:latin typeface="Poppins Medium"/>
              </a:rPr>
              <a:t>Time-Slice (Fatia de tempo)</a:t>
            </a:r>
          </a:p>
        </p:txBody>
      </p:sp>
      <p:sp>
        <p:nvSpPr>
          <p:cNvPr id="7" name="TextBox 7"/>
          <p:cNvSpPr txBox="1"/>
          <p:nvPr/>
        </p:nvSpPr>
        <p:spPr>
          <a:xfrm>
            <a:off x="10073671" y="5805669"/>
            <a:ext cx="5553968" cy="1076324"/>
          </a:xfrm>
          <a:prstGeom prst="rect">
            <a:avLst/>
          </a:prstGeom>
        </p:spPr>
        <p:txBody>
          <a:bodyPr lIns="0" tIns="0" rIns="0" bIns="0" rtlCol="0" anchor="t">
            <a:spAutoFit/>
          </a:bodyPr>
          <a:lstStyle/>
          <a:p>
            <a:pPr algn="ctr">
              <a:lnSpc>
                <a:spcPts val="4200"/>
              </a:lnSpc>
            </a:pPr>
            <a:r>
              <a:rPr lang="en-US" sz="3000">
                <a:solidFill>
                  <a:srgbClr val="FFFFFF"/>
                </a:solidFill>
                <a:latin typeface="Poppins Medium"/>
              </a:rPr>
              <a:t> Valores tipicos de Quantum </a:t>
            </a:r>
          </a:p>
          <a:p>
            <a:pPr algn="ctr">
              <a:lnSpc>
                <a:spcPts val="4200"/>
              </a:lnSpc>
            </a:pPr>
            <a:r>
              <a:rPr lang="en-US" sz="3000">
                <a:solidFill>
                  <a:srgbClr val="FFFFFF"/>
                </a:solidFill>
                <a:latin typeface="Poppins Medium"/>
              </a:rPr>
              <a:t>estão entre 1 ms e 100 ms</a:t>
            </a:r>
          </a:p>
        </p:txBody>
      </p:sp>
      <p:sp>
        <p:nvSpPr>
          <p:cNvPr id="8" name="TextBox 8"/>
          <p:cNvSpPr txBox="1"/>
          <p:nvPr/>
        </p:nvSpPr>
        <p:spPr>
          <a:xfrm>
            <a:off x="10706107" y="7662680"/>
            <a:ext cx="4674245" cy="1076325"/>
          </a:xfrm>
          <a:prstGeom prst="rect">
            <a:avLst/>
          </a:prstGeom>
        </p:spPr>
        <p:txBody>
          <a:bodyPr lIns="0" tIns="0" rIns="0" bIns="0" rtlCol="0" anchor="t">
            <a:spAutoFit/>
          </a:bodyPr>
          <a:lstStyle/>
          <a:p>
            <a:pPr algn="ctr">
              <a:lnSpc>
                <a:spcPts val="4200"/>
              </a:lnSpc>
            </a:pPr>
            <a:r>
              <a:rPr lang="en-US" sz="3000">
                <a:solidFill>
                  <a:srgbClr val="FFFFFF"/>
                </a:solidFill>
                <a:latin typeface="Poppins Medium"/>
              </a:rPr>
              <a:t>Noção de exclusividade </a:t>
            </a:r>
          </a:p>
          <a:p>
            <a:pPr algn="ctr">
              <a:lnSpc>
                <a:spcPts val="4200"/>
              </a:lnSpc>
            </a:pPr>
            <a:r>
              <a:rPr lang="en-US" sz="3000">
                <a:solidFill>
                  <a:srgbClr val="FFFFFF"/>
                </a:solidFill>
                <a:latin typeface="Poppins Medium"/>
              </a:rPr>
              <a:t>para cada Usuario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1028700" y="3624464"/>
            <a:ext cx="9338818" cy="5019595"/>
          </a:xfrm>
          <a:custGeom>
            <a:avLst/>
            <a:gdLst/>
            <a:ahLst/>
            <a:cxnLst/>
            <a:rect l="l" t="t" r="r" b="b"/>
            <a:pathLst>
              <a:path w="9338818" h="5019595">
                <a:moveTo>
                  <a:pt x="0" y="0"/>
                </a:moveTo>
                <a:lnTo>
                  <a:pt x="9338818" y="0"/>
                </a:lnTo>
                <a:lnTo>
                  <a:pt x="9338818" y="5019595"/>
                </a:lnTo>
                <a:lnTo>
                  <a:pt x="0" y="5019595"/>
                </a:lnTo>
                <a:lnTo>
                  <a:pt x="0" y="0"/>
                </a:lnTo>
                <a:close/>
              </a:path>
            </a:pathLst>
          </a:custGeom>
          <a:blipFill>
            <a:blip r:embed="rId2"/>
            <a:stretch>
              <a:fillRect r="-3278"/>
            </a:stretch>
          </a:blipFill>
        </p:spPr>
      </p:sp>
      <p:sp>
        <p:nvSpPr>
          <p:cNvPr id="3" name="TextBox 3"/>
          <p:cNvSpPr txBox="1"/>
          <p:nvPr/>
        </p:nvSpPr>
        <p:spPr>
          <a:xfrm>
            <a:off x="9782089" y="1851046"/>
            <a:ext cx="8337352" cy="1422400"/>
          </a:xfrm>
          <a:prstGeom prst="rect">
            <a:avLst/>
          </a:prstGeom>
        </p:spPr>
        <p:txBody>
          <a:bodyPr lIns="0" tIns="0" rIns="0" bIns="0" rtlCol="0" anchor="t">
            <a:spAutoFit/>
          </a:bodyPr>
          <a:lstStyle/>
          <a:p>
            <a:pPr algn="ctr">
              <a:lnSpc>
                <a:spcPts val="5599"/>
              </a:lnSpc>
            </a:pPr>
            <a:r>
              <a:rPr lang="en-US" sz="3999">
                <a:solidFill>
                  <a:srgbClr val="FFFFFF"/>
                </a:solidFill>
                <a:latin typeface="Poppins Bold"/>
              </a:rPr>
              <a:t>Conceitualmente simples, </a:t>
            </a:r>
          </a:p>
          <a:p>
            <a:pPr algn="ctr">
              <a:lnSpc>
                <a:spcPts val="5599"/>
              </a:lnSpc>
            </a:pPr>
            <a:r>
              <a:rPr lang="en-US" sz="3999">
                <a:solidFill>
                  <a:srgbClr val="FFFFFF"/>
                </a:solidFill>
                <a:latin typeface="Poppins Bold"/>
              </a:rPr>
              <a:t>mas com Arquitetura complexa</a:t>
            </a:r>
          </a:p>
        </p:txBody>
      </p:sp>
      <p:sp>
        <p:nvSpPr>
          <p:cNvPr id="4" name="TextBox 4"/>
          <p:cNvSpPr txBox="1"/>
          <p:nvPr/>
        </p:nvSpPr>
        <p:spPr>
          <a:xfrm>
            <a:off x="12626549" y="3824409"/>
            <a:ext cx="3321993" cy="466725"/>
          </a:xfrm>
          <a:prstGeom prst="rect">
            <a:avLst/>
          </a:prstGeom>
        </p:spPr>
        <p:txBody>
          <a:bodyPr lIns="0" tIns="0" rIns="0" bIns="0" rtlCol="0" anchor="t">
            <a:spAutoFit/>
          </a:bodyPr>
          <a:lstStyle/>
          <a:p>
            <a:pPr algn="ctr">
              <a:lnSpc>
                <a:spcPts val="3600"/>
              </a:lnSpc>
              <a:spcBef>
                <a:spcPct val="0"/>
              </a:spcBef>
            </a:pPr>
            <a:r>
              <a:rPr lang="en-US" sz="3000">
                <a:solidFill>
                  <a:srgbClr val="FFFFFF"/>
                </a:solidFill>
                <a:latin typeface="Poppins Medium"/>
              </a:rPr>
              <a:t>ESCALONAMENTO</a:t>
            </a:r>
          </a:p>
        </p:txBody>
      </p:sp>
      <p:sp>
        <p:nvSpPr>
          <p:cNvPr id="5" name="TextBox 5"/>
          <p:cNvSpPr txBox="1"/>
          <p:nvPr/>
        </p:nvSpPr>
        <p:spPr>
          <a:xfrm>
            <a:off x="12626549" y="4824534"/>
            <a:ext cx="3321993" cy="942975"/>
          </a:xfrm>
          <a:prstGeom prst="rect">
            <a:avLst/>
          </a:prstGeom>
        </p:spPr>
        <p:txBody>
          <a:bodyPr lIns="0" tIns="0" rIns="0" bIns="0" rtlCol="0" anchor="t">
            <a:spAutoFit/>
          </a:bodyPr>
          <a:lstStyle/>
          <a:p>
            <a:pPr algn="ctr">
              <a:lnSpc>
                <a:spcPts val="3600"/>
              </a:lnSpc>
              <a:spcBef>
                <a:spcPct val="0"/>
              </a:spcBef>
            </a:pPr>
            <a:r>
              <a:rPr lang="en-US" sz="3000">
                <a:solidFill>
                  <a:srgbClr val="FFFFFF"/>
                </a:solidFill>
                <a:latin typeface="Poppins Medium"/>
              </a:rPr>
              <a:t>CONTROLE DE ACESSO</a:t>
            </a:r>
          </a:p>
        </p:txBody>
      </p:sp>
      <p:sp>
        <p:nvSpPr>
          <p:cNvPr id="6" name="TextBox 6"/>
          <p:cNvSpPr txBox="1"/>
          <p:nvPr/>
        </p:nvSpPr>
        <p:spPr>
          <a:xfrm>
            <a:off x="12626549" y="6300909"/>
            <a:ext cx="3321993" cy="942975"/>
          </a:xfrm>
          <a:prstGeom prst="rect">
            <a:avLst/>
          </a:prstGeom>
        </p:spPr>
        <p:txBody>
          <a:bodyPr lIns="0" tIns="0" rIns="0" bIns="0" rtlCol="0" anchor="t">
            <a:spAutoFit/>
          </a:bodyPr>
          <a:lstStyle/>
          <a:p>
            <a:pPr algn="ctr">
              <a:lnSpc>
                <a:spcPts val="3600"/>
              </a:lnSpc>
              <a:spcBef>
                <a:spcPct val="0"/>
              </a:spcBef>
            </a:pPr>
            <a:r>
              <a:rPr lang="en-US" sz="3000">
                <a:solidFill>
                  <a:srgbClr val="FFFFFF"/>
                </a:solidFill>
                <a:latin typeface="Poppins Medium"/>
              </a:rPr>
              <a:t>MULTIPLEXAÇÃO DE RECURSOS</a:t>
            </a:r>
          </a:p>
        </p:txBody>
      </p:sp>
      <p:sp>
        <p:nvSpPr>
          <p:cNvPr id="7" name="TextBox 7"/>
          <p:cNvSpPr txBox="1"/>
          <p:nvPr/>
        </p:nvSpPr>
        <p:spPr>
          <a:xfrm>
            <a:off x="12626549" y="7777284"/>
            <a:ext cx="3321993" cy="1704975"/>
          </a:xfrm>
          <a:prstGeom prst="rect">
            <a:avLst/>
          </a:prstGeom>
        </p:spPr>
        <p:txBody>
          <a:bodyPr lIns="0" tIns="0" rIns="0" bIns="0" rtlCol="0" anchor="t">
            <a:spAutoFit/>
          </a:bodyPr>
          <a:lstStyle/>
          <a:p>
            <a:pPr algn="ctr">
              <a:lnSpc>
                <a:spcPts val="3600"/>
              </a:lnSpc>
              <a:spcBef>
                <a:spcPct val="0"/>
              </a:spcBef>
            </a:pPr>
            <a:r>
              <a:rPr lang="en-US" sz="3000">
                <a:solidFill>
                  <a:srgbClr val="FFFFFF"/>
                </a:solidFill>
                <a:latin typeface="Poppins Medium"/>
              </a:rPr>
              <a:t>GESTÃO DE TEMPO</a:t>
            </a:r>
          </a:p>
          <a:p>
            <a:pPr algn="ctr">
              <a:lnSpc>
                <a:spcPts val="6000"/>
              </a:lnSpc>
              <a:spcBef>
                <a:spcPct val="0"/>
              </a:spcBef>
            </a:pPr>
            <a:r>
              <a:rPr lang="en-US" sz="5000">
                <a:solidFill>
                  <a:srgbClr val="FFFFFF"/>
                </a:solidFill>
                <a:latin typeface="Poppins Medium"/>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0" y="0"/>
            <a:ext cx="9827397" cy="10287000"/>
          </a:xfrm>
          <a:custGeom>
            <a:avLst/>
            <a:gdLst/>
            <a:ahLst/>
            <a:cxnLst/>
            <a:rect l="l" t="t" r="r" b="b"/>
            <a:pathLst>
              <a:path w="9827397" h="10287000">
                <a:moveTo>
                  <a:pt x="0" y="0"/>
                </a:moveTo>
                <a:lnTo>
                  <a:pt x="9827397" y="0"/>
                </a:lnTo>
                <a:lnTo>
                  <a:pt x="9827397" y="10287000"/>
                </a:lnTo>
                <a:lnTo>
                  <a:pt x="0" y="10287000"/>
                </a:lnTo>
                <a:lnTo>
                  <a:pt x="0" y="0"/>
                </a:lnTo>
                <a:close/>
              </a:path>
            </a:pathLst>
          </a:custGeom>
          <a:blipFill>
            <a:blip r:embed="rId2"/>
            <a:stretch>
              <a:fillRect/>
            </a:stretch>
          </a:blipFill>
        </p:spPr>
      </p:sp>
      <p:sp>
        <p:nvSpPr>
          <p:cNvPr id="3" name="TextBox 3"/>
          <p:cNvSpPr txBox="1"/>
          <p:nvPr/>
        </p:nvSpPr>
        <p:spPr>
          <a:xfrm>
            <a:off x="9998199" y="4142740"/>
            <a:ext cx="7433816" cy="1858645"/>
          </a:xfrm>
          <a:prstGeom prst="rect">
            <a:avLst/>
          </a:prstGeom>
        </p:spPr>
        <p:txBody>
          <a:bodyPr lIns="0" tIns="0" rIns="0" bIns="0" rtlCol="0" anchor="t">
            <a:spAutoFit/>
          </a:bodyPr>
          <a:lstStyle/>
          <a:p>
            <a:pPr algn="ctr">
              <a:lnSpc>
                <a:spcPts val="7279"/>
              </a:lnSpc>
            </a:pPr>
            <a:r>
              <a:rPr lang="en-US" sz="5199">
                <a:solidFill>
                  <a:srgbClr val="FFFFFF"/>
                </a:solidFill>
                <a:latin typeface="Poppins Bold"/>
              </a:rPr>
              <a:t>Fluxograma de um </a:t>
            </a:r>
          </a:p>
          <a:p>
            <a:pPr algn="ctr">
              <a:lnSpc>
                <a:spcPts val="7279"/>
              </a:lnSpc>
            </a:pPr>
            <a:r>
              <a:rPr lang="en-US" sz="5199">
                <a:solidFill>
                  <a:srgbClr val="FFFFFF"/>
                </a:solidFill>
                <a:latin typeface="Poppins Bold"/>
              </a:rPr>
              <a:t>Sistema Time Sharing</a:t>
            </a:r>
          </a:p>
        </p:txBody>
      </p:sp>
      <p:sp>
        <p:nvSpPr>
          <p:cNvPr id="4" name="Freeform 4"/>
          <p:cNvSpPr/>
          <p:nvPr/>
        </p:nvSpPr>
        <p:spPr>
          <a:xfrm>
            <a:off x="12459266" y="7076526"/>
            <a:ext cx="2511682" cy="1781011"/>
          </a:xfrm>
          <a:custGeom>
            <a:avLst/>
            <a:gdLst/>
            <a:ahLst/>
            <a:cxnLst/>
            <a:rect l="l" t="t" r="r" b="b"/>
            <a:pathLst>
              <a:path w="2511682" h="1781011">
                <a:moveTo>
                  <a:pt x="0" y="0"/>
                </a:moveTo>
                <a:lnTo>
                  <a:pt x="2511682" y="0"/>
                </a:lnTo>
                <a:lnTo>
                  <a:pt x="2511682" y="1781011"/>
                </a:lnTo>
                <a:lnTo>
                  <a:pt x="0" y="17810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1927652" y="660617"/>
            <a:ext cx="14432696" cy="8965766"/>
          </a:xfrm>
          <a:custGeom>
            <a:avLst/>
            <a:gdLst/>
            <a:ahLst/>
            <a:cxnLst/>
            <a:rect l="l" t="t" r="r" b="b"/>
            <a:pathLst>
              <a:path w="14432696" h="8965766">
                <a:moveTo>
                  <a:pt x="0" y="0"/>
                </a:moveTo>
                <a:lnTo>
                  <a:pt x="14432696" y="0"/>
                </a:lnTo>
                <a:lnTo>
                  <a:pt x="14432696" y="8965766"/>
                </a:lnTo>
                <a:lnTo>
                  <a:pt x="0" y="8965766"/>
                </a:lnTo>
                <a:lnTo>
                  <a:pt x="0" y="0"/>
                </a:lnTo>
                <a:close/>
              </a:path>
            </a:pathLst>
          </a:custGeom>
          <a:blipFill>
            <a:blip r:embed="rId2"/>
            <a:stretch>
              <a:fillRect/>
            </a:stretch>
          </a:blipFill>
        </p:spPr>
      </p:sp>
      <p:grpSp>
        <p:nvGrpSpPr>
          <p:cNvPr id="3" name="Group 3"/>
          <p:cNvGrpSpPr/>
          <p:nvPr/>
        </p:nvGrpSpPr>
        <p:grpSpPr>
          <a:xfrm>
            <a:off x="2182727" y="652399"/>
            <a:ext cx="6961273" cy="752601"/>
            <a:chOff x="0" y="0"/>
            <a:chExt cx="1833422" cy="198216"/>
          </a:xfrm>
        </p:grpSpPr>
        <p:sp>
          <p:nvSpPr>
            <p:cNvPr id="4" name="Freeform 4"/>
            <p:cNvSpPr/>
            <p:nvPr/>
          </p:nvSpPr>
          <p:spPr>
            <a:xfrm>
              <a:off x="0" y="0"/>
              <a:ext cx="1833422" cy="198216"/>
            </a:xfrm>
            <a:custGeom>
              <a:avLst/>
              <a:gdLst/>
              <a:ahLst/>
              <a:cxnLst/>
              <a:rect l="l" t="t" r="r" b="b"/>
              <a:pathLst>
                <a:path w="1833422" h="198216">
                  <a:moveTo>
                    <a:pt x="0" y="0"/>
                  </a:moveTo>
                  <a:lnTo>
                    <a:pt x="1833422" y="0"/>
                  </a:lnTo>
                  <a:lnTo>
                    <a:pt x="1833422" y="198216"/>
                  </a:lnTo>
                  <a:lnTo>
                    <a:pt x="0" y="198216"/>
                  </a:lnTo>
                  <a:close/>
                </a:path>
              </a:pathLst>
            </a:custGeom>
            <a:solidFill>
              <a:srgbClr val="141414"/>
            </a:solidFill>
          </p:spPr>
        </p:sp>
        <p:sp>
          <p:nvSpPr>
            <p:cNvPr id="5" name="TextBox 5"/>
            <p:cNvSpPr txBox="1"/>
            <p:nvPr/>
          </p:nvSpPr>
          <p:spPr>
            <a:xfrm>
              <a:off x="0" y="-47625"/>
              <a:ext cx="1833422" cy="245841"/>
            </a:xfrm>
            <a:prstGeom prst="rect">
              <a:avLst/>
            </a:prstGeom>
          </p:spPr>
          <p:txBody>
            <a:bodyPr lIns="50800" tIns="50800" rIns="50800" bIns="50800" rtlCol="0" anchor="ctr"/>
            <a:lstStyle/>
            <a:p>
              <a:pPr algn="ctr">
                <a:lnSpc>
                  <a:spcPts val="4059"/>
                </a:lnSpc>
              </a:pPr>
              <a:r>
                <a:rPr lang="en-US" sz="2899">
                  <a:solidFill>
                    <a:srgbClr val="FFFFFF"/>
                  </a:solidFill>
                  <a:latin typeface="Poppins Light"/>
                </a:rPr>
                <a:t>Fluxograma Round Robin Scheduling</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grpSp>
        <p:nvGrpSpPr>
          <p:cNvPr id="2" name="Group 2"/>
          <p:cNvGrpSpPr/>
          <p:nvPr/>
        </p:nvGrpSpPr>
        <p:grpSpPr>
          <a:xfrm>
            <a:off x="3871757" y="125454"/>
            <a:ext cx="8368458" cy="752601"/>
            <a:chOff x="0" y="0"/>
            <a:chExt cx="2204038" cy="198216"/>
          </a:xfrm>
        </p:grpSpPr>
        <p:sp>
          <p:nvSpPr>
            <p:cNvPr id="3" name="Freeform 3"/>
            <p:cNvSpPr/>
            <p:nvPr/>
          </p:nvSpPr>
          <p:spPr>
            <a:xfrm>
              <a:off x="0" y="0"/>
              <a:ext cx="2204038" cy="198216"/>
            </a:xfrm>
            <a:custGeom>
              <a:avLst/>
              <a:gdLst/>
              <a:ahLst/>
              <a:cxnLst/>
              <a:rect l="l" t="t" r="r" b="b"/>
              <a:pathLst>
                <a:path w="2204038" h="198216">
                  <a:moveTo>
                    <a:pt x="0" y="0"/>
                  </a:moveTo>
                  <a:lnTo>
                    <a:pt x="2204038" y="0"/>
                  </a:lnTo>
                  <a:lnTo>
                    <a:pt x="2204038" y="198216"/>
                  </a:lnTo>
                  <a:lnTo>
                    <a:pt x="0" y="198216"/>
                  </a:lnTo>
                  <a:close/>
                </a:path>
              </a:pathLst>
            </a:custGeom>
            <a:solidFill>
              <a:srgbClr val="141414"/>
            </a:solidFill>
          </p:spPr>
        </p:sp>
        <p:sp>
          <p:nvSpPr>
            <p:cNvPr id="4" name="TextBox 4"/>
            <p:cNvSpPr txBox="1"/>
            <p:nvPr/>
          </p:nvSpPr>
          <p:spPr>
            <a:xfrm>
              <a:off x="0" y="-47625"/>
              <a:ext cx="2204038" cy="245841"/>
            </a:xfrm>
            <a:prstGeom prst="rect">
              <a:avLst/>
            </a:prstGeom>
          </p:spPr>
          <p:txBody>
            <a:bodyPr lIns="50800" tIns="50800" rIns="50800" bIns="50800" rtlCol="0" anchor="ctr"/>
            <a:lstStyle/>
            <a:p>
              <a:pPr algn="ctr">
                <a:lnSpc>
                  <a:spcPts val="4059"/>
                </a:lnSpc>
              </a:pPr>
              <a:r>
                <a:rPr lang="en-US" sz="2899">
                  <a:solidFill>
                    <a:srgbClr val="FFFFFF"/>
                  </a:solidFill>
                  <a:latin typeface="Poppins Light"/>
                </a:rPr>
                <a:t>Fluxograma da Fila Por prioridade</a:t>
              </a:r>
            </a:p>
          </p:txBody>
        </p:sp>
      </p:grpSp>
      <p:sp>
        <p:nvSpPr>
          <p:cNvPr id="5" name="Freeform 5"/>
          <p:cNvSpPr/>
          <p:nvPr/>
        </p:nvSpPr>
        <p:spPr>
          <a:xfrm>
            <a:off x="3645603" y="784123"/>
            <a:ext cx="10507638" cy="9396073"/>
          </a:xfrm>
          <a:custGeom>
            <a:avLst/>
            <a:gdLst/>
            <a:ahLst/>
            <a:cxnLst/>
            <a:rect l="l" t="t" r="r" b="b"/>
            <a:pathLst>
              <a:path w="10507638" h="9396073">
                <a:moveTo>
                  <a:pt x="0" y="0"/>
                </a:moveTo>
                <a:lnTo>
                  <a:pt x="10507639" y="0"/>
                </a:lnTo>
                <a:lnTo>
                  <a:pt x="10507639" y="9396072"/>
                </a:lnTo>
                <a:lnTo>
                  <a:pt x="0" y="9396072"/>
                </a:lnTo>
                <a:lnTo>
                  <a:pt x="0" y="0"/>
                </a:lnTo>
                <a:close/>
              </a:path>
            </a:pathLst>
          </a:custGeom>
          <a:blipFill>
            <a:blip r:embed="rId2"/>
            <a:stretch>
              <a:fillRect t="-4958"/>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2" name="Freeform 2"/>
          <p:cNvSpPr/>
          <p:nvPr/>
        </p:nvSpPr>
        <p:spPr>
          <a:xfrm>
            <a:off x="6588340" y="3775741"/>
            <a:ext cx="4001422" cy="2735518"/>
          </a:xfrm>
          <a:custGeom>
            <a:avLst/>
            <a:gdLst/>
            <a:ahLst/>
            <a:cxnLst/>
            <a:rect l="l" t="t" r="r" b="b"/>
            <a:pathLst>
              <a:path w="4001422" h="2735518">
                <a:moveTo>
                  <a:pt x="0" y="0"/>
                </a:moveTo>
                <a:lnTo>
                  <a:pt x="4001422" y="0"/>
                </a:lnTo>
                <a:lnTo>
                  <a:pt x="4001422" y="2735518"/>
                </a:lnTo>
                <a:lnTo>
                  <a:pt x="0" y="27355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730908" y="9502239"/>
            <a:ext cx="1716286" cy="398781"/>
          </a:xfrm>
          <a:prstGeom prst="rect">
            <a:avLst/>
          </a:prstGeom>
        </p:spPr>
        <p:txBody>
          <a:bodyPr lIns="0" tIns="0" rIns="0" bIns="0" rtlCol="0" anchor="t">
            <a:spAutoFit/>
          </a:bodyPr>
          <a:lstStyle/>
          <a:p>
            <a:pPr marL="0" lvl="0" indent="0" algn="ctr">
              <a:lnSpc>
                <a:spcPts val="3219"/>
              </a:lnSpc>
              <a:spcBef>
                <a:spcPct val="0"/>
              </a:spcBef>
            </a:pPr>
            <a:r>
              <a:rPr lang="en-US" sz="2299">
                <a:solidFill>
                  <a:srgbClr val="FFFFFF"/>
                </a:solidFill>
                <a:latin typeface="Helvetica World"/>
              </a:rPr>
              <a:t>UFMA - 2023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48A548DB-DEC0-948A-8841-9D24A343B98E}"/>
              </a:ext>
            </a:extLst>
          </p:cNvPr>
          <p:cNvSpPr txBox="1"/>
          <p:nvPr/>
        </p:nvSpPr>
        <p:spPr>
          <a:xfrm>
            <a:off x="1143000" y="680808"/>
            <a:ext cx="16002000" cy="9633406"/>
          </a:xfrm>
          <a:prstGeom prst="rect">
            <a:avLst/>
          </a:prstGeom>
          <a:noFill/>
        </p:spPr>
        <p:txBody>
          <a:bodyPr wrap="square" rtlCol="0">
            <a:spAutoFit/>
          </a:bodyPr>
          <a:lstStyle/>
          <a:p>
            <a:r>
              <a:rPr lang="pt-BR" sz="2000" dirty="0">
                <a:solidFill>
                  <a:schemeClr val="bg1"/>
                </a:solidFill>
                <a:latin typeface="Arial" panose="020B0604020202020204" pitchFamily="34" charset="0"/>
                <a:cs typeface="Arial" panose="020B0604020202020204" pitchFamily="34" charset="0"/>
              </a:rPr>
              <a:t>Reconhecimentos e Direitos Autorais</a:t>
            </a:r>
          </a:p>
          <a:p>
            <a:endParaRPr lang="pt-BR" sz="2000" dirty="0">
              <a:solidFill>
                <a:schemeClr val="bg1"/>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@autor: [Filipe Correia Belfort, Josiel Costa dos Santos Junior e Steven Roger dos Santos Soares]</a:t>
            </a:r>
          </a:p>
          <a:p>
            <a:endParaRPr lang="pt-BR" sz="2000" dirty="0">
              <a:solidFill>
                <a:schemeClr val="bg1"/>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@contato: [filipe.belfort@discente.ufma.br, josiel.junior@discente.ufma.br e steven.roger@discente.ufma.br]</a:t>
            </a:r>
          </a:p>
          <a:p>
            <a:endParaRPr lang="pt-BR" sz="2000" dirty="0">
              <a:solidFill>
                <a:schemeClr val="bg1"/>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@data última versão: [10-12-2023]</a:t>
            </a:r>
          </a:p>
          <a:p>
            <a:endParaRPr lang="pt-BR" sz="2000" dirty="0">
              <a:solidFill>
                <a:schemeClr val="bg1"/>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@versão: 1.0</a:t>
            </a:r>
          </a:p>
          <a:p>
            <a:endParaRPr lang="pt-BR" sz="2000" dirty="0">
              <a:solidFill>
                <a:schemeClr val="bg1"/>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@outros repositórios: [URLs - https://github.com/Josiel-Jr]</a:t>
            </a:r>
          </a:p>
          <a:p>
            <a:endParaRPr lang="pt-BR" sz="2000" dirty="0">
              <a:solidFill>
                <a:schemeClr val="bg1"/>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@Agradecimentos: Universidade Federal do Maranhão (UFMA), Professor Doutor Thales Levi Azevedo Valente, e colegas de curso.</a:t>
            </a:r>
          </a:p>
          <a:p>
            <a:endParaRPr lang="pt-BR" sz="2000" dirty="0">
              <a:solidFill>
                <a:schemeClr val="bg1"/>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@Copyright/License</a:t>
            </a:r>
          </a:p>
          <a:p>
            <a:endParaRPr lang="pt-BR" sz="2000" dirty="0">
              <a:solidFill>
                <a:schemeClr val="bg1"/>
              </a:solidFill>
              <a:latin typeface="Arial" panose="020B0604020202020204" pitchFamily="34" charset="0"/>
              <a:cs typeface="Arial" panose="020B0604020202020204" pitchFamily="34" charset="0"/>
            </a:endParaRPr>
          </a:p>
          <a:p>
            <a:endParaRPr lang="pt-BR" sz="2000" dirty="0">
              <a:solidFill>
                <a:schemeClr val="bg1"/>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Este material é resultado de um trabalho acadêmico para a disciplina SISTEMAS OPERACIONAIS, sobre a orientação do professor Dr. THALES LEVI AZEVEDO VALENTE, semestre letivo 2023.2, curso Engenharia da Computação, na Universidade Federal do Maranhão (UFMA). Todo o material sob esta licença é software livre: pode ser usado para fins acadêmicos e comerciais sem nenhum custo. Não há papelada, nem royalties, nem restrições de "</a:t>
            </a:r>
            <a:r>
              <a:rPr lang="pt-BR" sz="2000" dirty="0" err="1">
                <a:solidFill>
                  <a:schemeClr val="bg1"/>
                </a:solidFill>
                <a:latin typeface="Arial" panose="020B0604020202020204" pitchFamily="34" charset="0"/>
                <a:cs typeface="Arial" panose="020B0604020202020204" pitchFamily="34" charset="0"/>
              </a:rPr>
              <a:t>copyleft</a:t>
            </a:r>
            <a:r>
              <a:rPr lang="pt-BR" sz="2000" dirty="0">
                <a:solidFill>
                  <a:schemeClr val="bg1"/>
                </a:solidFill>
                <a:latin typeface="Arial" panose="020B0604020202020204" pitchFamily="34" charset="0"/>
                <a:cs typeface="Arial" panose="020B0604020202020204" pitchFamily="34" charset="0"/>
              </a:rPr>
              <a:t>" do tipo GNU. Ele é licenciado sob os termos da licença MIT reproduzida abaixo e, portanto, é compatível com GPL e também se qualifica como software de código aberto. É de domínio público. Os detalhes legais estão abaixo. O espírito desta licença é que você é livre para usar este material para qualquer finalidade, sem nenhum custo. O único requisito é que, se você usá-los, nos dê crédito.</a:t>
            </a:r>
          </a:p>
          <a:p>
            <a:endParaRPr lang="pt-BR" sz="2000" dirty="0">
              <a:solidFill>
                <a:schemeClr val="bg1"/>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Copyright © 2023 </a:t>
            </a:r>
            <a:r>
              <a:rPr lang="pt-BR" sz="2000" dirty="0" err="1">
                <a:solidFill>
                  <a:schemeClr val="bg1"/>
                </a:solidFill>
                <a:latin typeface="Arial" panose="020B0604020202020204" pitchFamily="34" charset="0"/>
                <a:cs typeface="Arial" panose="020B0604020202020204" pitchFamily="34" charset="0"/>
              </a:rPr>
              <a:t>Educational</a:t>
            </a:r>
            <a:r>
              <a:rPr lang="pt-BR" sz="2000" dirty="0">
                <a:solidFill>
                  <a:schemeClr val="bg1"/>
                </a:solidFill>
                <a:latin typeface="Arial" panose="020B0604020202020204" pitchFamily="34" charset="0"/>
                <a:cs typeface="Arial" panose="020B0604020202020204" pitchFamily="34" charset="0"/>
              </a:rPr>
              <a:t> Material</a:t>
            </a:r>
          </a:p>
          <a:p>
            <a:endParaRPr lang="pt-BR" sz="2000" dirty="0">
              <a:solidFill>
                <a:schemeClr val="bg1"/>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Este material está licenciado sob a Licença MIT. É permitido o uso, cópia, modificação, e distribuição deste material para qualquer fim, desde que acompanhado deste aviso de direitos autorais.</a:t>
            </a:r>
          </a:p>
          <a:p>
            <a:endParaRPr lang="pt-BR" sz="2000" dirty="0">
              <a:solidFill>
                <a:schemeClr val="bg1"/>
              </a:solidFill>
              <a:latin typeface="Arial" panose="020B0604020202020204" pitchFamily="34" charset="0"/>
              <a:cs typeface="Arial" panose="020B0604020202020204" pitchFamily="34" charset="0"/>
            </a:endParaRPr>
          </a:p>
          <a:p>
            <a:endParaRPr lang="pt-BR"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6853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41414"/>
        </a:solidFill>
        <a:effectLst/>
      </p:bgPr>
    </p:bg>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48A548DB-DEC0-948A-8841-9D24A343B98E}"/>
              </a:ext>
            </a:extLst>
          </p:cNvPr>
          <p:cNvSpPr txBox="1"/>
          <p:nvPr/>
        </p:nvSpPr>
        <p:spPr>
          <a:xfrm>
            <a:off x="1104900" y="6667500"/>
            <a:ext cx="16078200" cy="2862322"/>
          </a:xfrm>
          <a:prstGeom prst="rect">
            <a:avLst/>
          </a:prstGeom>
          <a:noFill/>
        </p:spPr>
        <p:txBody>
          <a:bodyPr wrap="square" rtlCol="0">
            <a:spAutoFit/>
          </a:bodyPr>
          <a:lstStyle/>
          <a:p>
            <a:endParaRPr lang="pt-BR" sz="2000" dirty="0">
              <a:solidFill>
                <a:schemeClr val="bg1"/>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O MATERIAL É FORNECIDO "COMO ESTÁ", SEM GARANTIA DE QUALQUER TIPO, EXPRESSA OU IMPLÍCITA, INCLUINDO, MAS NÃO SE LIMITANDO ÀS GARANTIAS DE COMERCIALIZAÇÃO, ADEQUAÇÃO A UM DETERMINADO FIM E NÃO VIOLAÇÃO. EM HIPÓTESE ALGUMA OS AUTORES OU DETENTORES DE DIREITOS AUTORAIS SERÃO RESPONSÁVEIS POR QUALQUER RECLAMAÇÃO, DANOS OU OUTRA RESPONSABILIDADE, SEJA EM UMA AÇÃO DE CONTRATO, ATO ILÍCITO OU DE OUTRA FORMA, DECORRENTE DE, OU EM CONEXÃO COM O MATERIAL OU O USO OU OUTRAS NEGOCIAÇÕES NO MATERIAL.</a:t>
            </a:r>
          </a:p>
          <a:p>
            <a:endParaRPr lang="pt-BR" sz="2000" dirty="0">
              <a:solidFill>
                <a:schemeClr val="bg1"/>
              </a:solidFill>
              <a:latin typeface="Arial" panose="020B0604020202020204" pitchFamily="34" charset="0"/>
              <a:cs typeface="Arial" panose="020B0604020202020204" pitchFamily="34" charset="0"/>
            </a:endParaRPr>
          </a:p>
          <a:p>
            <a:r>
              <a:rPr lang="pt-BR" sz="2000" dirty="0">
                <a:solidFill>
                  <a:schemeClr val="bg1"/>
                </a:solidFill>
                <a:latin typeface="Arial" panose="020B0604020202020204" pitchFamily="34" charset="0"/>
                <a:cs typeface="Arial" panose="020B0604020202020204" pitchFamily="34" charset="0"/>
              </a:rPr>
              <a:t>Para mais informações sobre a Licença MIT: https://opensource.org/</a:t>
            </a:r>
            <a:r>
              <a:rPr lang="pt-BR" sz="2000" dirty="0" err="1">
                <a:solidFill>
                  <a:schemeClr val="bg1"/>
                </a:solidFill>
                <a:latin typeface="Arial" panose="020B0604020202020204" pitchFamily="34" charset="0"/>
                <a:cs typeface="Arial" panose="020B0604020202020204" pitchFamily="34" charset="0"/>
              </a:rPr>
              <a:t>licenses</a:t>
            </a:r>
            <a:r>
              <a:rPr lang="pt-BR" sz="2000" dirty="0">
                <a:solidFill>
                  <a:schemeClr val="bg1"/>
                </a:solidFill>
                <a:latin typeface="Arial" panose="020B0604020202020204" pitchFamily="34" charset="0"/>
                <a:cs typeface="Arial" panose="020B0604020202020204" pitchFamily="34" charset="0"/>
              </a:rPr>
              <a:t>/MIT.</a:t>
            </a:r>
          </a:p>
          <a:p>
            <a:endParaRPr lang="pt-BR" sz="2000" dirty="0">
              <a:solidFill>
                <a:schemeClr val="bg1"/>
              </a:solidFill>
            </a:endParaRPr>
          </a:p>
        </p:txBody>
      </p:sp>
    </p:spTree>
    <p:extLst>
      <p:ext uri="{BB962C8B-B14F-4D97-AF65-F5344CB8AC3E}">
        <p14:creationId xmlns:p14="http://schemas.microsoft.com/office/powerpoint/2010/main" val="3858119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496</Words>
  <Application>Microsoft Office PowerPoint</Application>
  <PresentationFormat>Personalizar</PresentationFormat>
  <Paragraphs>49</Paragraphs>
  <Slides>9</Slides>
  <Notes>1</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9</vt:i4>
      </vt:variant>
    </vt:vector>
  </HeadingPairs>
  <TitlesOfParts>
    <vt:vector size="17" baseType="lpstr">
      <vt:lpstr>Calibri</vt:lpstr>
      <vt:lpstr>Arial</vt:lpstr>
      <vt:lpstr>Helvetica World</vt:lpstr>
      <vt:lpstr>Poppins Bold</vt:lpstr>
      <vt:lpstr>Poppins Light</vt:lpstr>
      <vt:lpstr>Poppins Medium</vt:lpstr>
      <vt:lpstr>Poppins Medium Bold</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Time Sharing</dc:title>
  <cp:lastModifiedBy>Steven Roger</cp:lastModifiedBy>
  <cp:revision>2</cp:revision>
  <dcterms:created xsi:type="dcterms:W3CDTF">2006-08-16T00:00:00Z</dcterms:created>
  <dcterms:modified xsi:type="dcterms:W3CDTF">2023-12-11T00:13:37Z</dcterms:modified>
  <dc:identifier>DAF1-W2oiGo</dc:identifier>
</cp:coreProperties>
</file>