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Lst>
  <p:sldSz cx="18288000" cy="10287000"/>
  <p:notesSz cx="6858000" cy="9144000"/>
  <p:embeddedFontLst>
    <p:embeddedFont>
      <p:font typeface="Anonymous Pro" charset="1" panose="02060609030202000504"/>
      <p:regular r:id="rId6"/>
    </p:embeddedFont>
    <p:embeddedFont>
      <p:font typeface="Anonymous Pro Bold" charset="1" panose="02060809030202000504"/>
      <p:regular r:id="rId7"/>
    </p:embeddedFont>
    <p:embeddedFont>
      <p:font typeface="Anonymous Pro Italics" charset="1" panose="02060609030202000504"/>
      <p:regular r:id="rId8"/>
    </p:embeddedFont>
    <p:embeddedFont>
      <p:font typeface="Anonymous Pro Bold Italics" charset="1" panose="020608090302020005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Clear Sans" charset="1" panose="020B0503030202020304"/>
      <p:regular r:id="rId14"/>
    </p:embeddedFont>
    <p:embeddedFont>
      <p:font typeface="Clear Sans Bold" charset="1" panose="020B0803030202020304"/>
      <p:regular r:id="rId15"/>
    </p:embeddedFont>
    <p:embeddedFont>
      <p:font typeface="Clear Sans Italics" charset="1" panose="020B0503030202090304"/>
      <p:regular r:id="rId16"/>
    </p:embeddedFont>
    <p:embeddedFont>
      <p:font typeface="Clear Sans Bold Italics" charset="1" panose="020B0803030202090304"/>
      <p:regular r:id="rId17"/>
    </p:embeddedFont>
    <p:embeddedFont>
      <p:font typeface="Clear Sans Thin" charset="1" panose="020B0203030202020304"/>
      <p:regular r:id="rId18"/>
    </p:embeddedFont>
    <p:embeddedFont>
      <p:font typeface="Clear Sans Light" charset="1" panose="020B0303030202020304"/>
      <p:regular r:id="rId19"/>
    </p:embeddedFont>
    <p:embeddedFont>
      <p:font typeface="Clear Sans Medium" charset="1" panose="020B0603030202020304"/>
      <p:regular r:id="rId20"/>
    </p:embeddedFont>
    <p:embeddedFont>
      <p:font typeface="Clear Sans Medium Italics" charset="1" panose="020B0603030202090304"/>
      <p:regular r:id="rId21"/>
    </p:embeddedFont>
    <p:embeddedFont>
      <p:font typeface="Open Sans" charset="1" panose="020B0606030504020204"/>
      <p:regular r:id="rId22"/>
    </p:embeddedFont>
    <p:embeddedFont>
      <p:font typeface="Open Sans Bold" charset="1" panose="020B0806030504020204"/>
      <p:regular r:id="rId23"/>
    </p:embeddedFont>
    <p:embeddedFont>
      <p:font typeface="Open Sans Italics" charset="1" panose="020B0606030504020204"/>
      <p:regular r:id="rId24"/>
    </p:embeddedFont>
    <p:embeddedFont>
      <p:font typeface="Open Sans Bold Italics" charset="1" panose="020B0806030504020204"/>
      <p:regular r:id="rId25"/>
    </p:embeddedFont>
    <p:embeddedFont>
      <p:font typeface="Open Sans Light" charset="1" panose="020B0306030504020204"/>
      <p:regular r:id="rId26"/>
    </p:embeddedFont>
    <p:embeddedFont>
      <p:font typeface="Open Sans Light Italics" charset="1" panose="020B0306030504020204"/>
      <p:regular r:id="rId27"/>
    </p:embeddedFont>
    <p:embeddedFont>
      <p:font typeface="Open Sans Ultra-Bold" charset="1" panose="00000000000000000000"/>
      <p:regular r:id="rId28"/>
    </p:embeddedFont>
    <p:embeddedFont>
      <p:font typeface="Open Sans Ultra-Bold Italics"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46" Target="slides/slide1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6.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7.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8.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9.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1.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AutoShape 2" id="2"/>
          <p:cNvSpPr/>
          <p:nvPr/>
        </p:nvSpPr>
        <p:spPr>
          <a:xfrm rot="0">
            <a:off x="1028700" y="9220200"/>
            <a:ext cx="12490239" cy="0"/>
          </a:xfrm>
          <a:prstGeom prst="line">
            <a:avLst/>
          </a:prstGeom>
          <a:ln cap="flat" w="38100">
            <a:solidFill>
              <a:srgbClr val="000000"/>
            </a:solidFill>
            <a:prstDash val="solid"/>
            <a:headEnd type="none" len="sm" w="sm"/>
            <a:tailEnd type="none" len="sm" w="sm"/>
          </a:ln>
        </p:spPr>
      </p:sp>
      <p:sp>
        <p:nvSpPr>
          <p:cNvPr name="AutoShape 3" id="3"/>
          <p:cNvSpPr/>
          <p:nvPr/>
        </p:nvSpPr>
        <p:spPr>
          <a:xfrm rot="0">
            <a:off x="5220983" y="990600"/>
            <a:ext cx="12038317" cy="0"/>
          </a:xfrm>
          <a:prstGeom prst="line">
            <a:avLst/>
          </a:prstGeom>
          <a:ln cap="flat" w="38100">
            <a:solidFill>
              <a:srgbClr val="000000"/>
            </a:solidFill>
            <a:prstDash val="solid"/>
            <a:headEnd type="none" len="sm" w="sm"/>
            <a:tailEnd type="none" len="sm" w="sm"/>
          </a:ln>
        </p:spPr>
      </p:sp>
      <p:sp>
        <p:nvSpPr>
          <p:cNvPr name="AutoShape 4" id="4"/>
          <p:cNvSpPr/>
          <p:nvPr/>
        </p:nvSpPr>
        <p:spPr>
          <a:xfrm rot="-5400000">
            <a:off x="-36987" y="8164038"/>
            <a:ext cx="2131373" cy="0"/>
          </a:xfrm>
          <a:prstGeom prst="line">
            <a:avLst/>
          </a:prstGeom>
          <a:ln cap="flat" w="38100">
            <a:solidFill>
              <a:srgbClr val="000000"/>
            </a:solidFill>
            <a:prstDash val="solid"/>
            <a:headEnd type="none" len="sm" w="sm"/>
            <a:tailEnd type="none" len="sm" w="sm"/>
          </a:ln>
        </p:spPr>
      </p:sp>
      <p:sp>
        <p:nvSpPr>
          <p:cNvPr name="AutoShape 5" id="5"/>
          <p:cNvSpPr/>
          <p:nvPr/>
        </p:nvSpPr>
        <p:spPr>
          <a:xfrm rot="-5400000">
            <a:off x="16193613" y="2037237"/>
            <a:ext cx="2131373" cy="0"/>
          </a:xfrm>
          <a:prstGeom prst="line">
            <a:avLst/>
          </a:prstGeom>
          <a:ln cap="flat" w="38100">
            <a:solidFill>
              <a:srgbClr val="000000"/>
            </a:solidFill>
            <a:prstDash val="solid"/>
            <a:headEnd type="none" len="sm" w="sm"/>
            <a:tailEnd type="none" len="sm" w="sm"/>
          </a:ln>
        </p:spPr>
      </p:sp>
      <p:sp>
        <p:nvSpPr>
          <p:cNvPr name="Freeform 6" id="6"/>
          <p:cNvSpPr/>
          <p:nvPr/>
        </p:nvSpPr>
        <p:spPr>
          <a:xfrm flipH="false" flipV="false" rot="-5400000">
            <a:off x="-1047750" y="-10668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337438" y="4101626"/>
            <a:ext cx="13161201" cy="1684502"/>
          </a:xfrm>
          <a:prstGeom prst="rect">
            <a:avLst/>
          </a:prstGeom>
        </p:spPr>
        <p:txBody>
          <a:bodyPr anchor="t" rtlCol="false" tIns="0" lIns="0" bIns="0" rIns="0">
            <a:spAutoFit/>
          </a:bodyPr>
          <a:lstStyle/>
          <a:p>
            <a:pPr algn="ctr">
              <a:lnSpc>
                <a:spcPts val="6577"/>
              </a:lnSpc>
            </a:pPr>
            <a:r>
              <a:rPr lang="en-US" sz="6034" spc="681">
                <a:solidFill>
                  <a:srgbClr val="000000"/>
                </a:solidFill>
                <a:latin typeface="Anonymous Pro Bold"/>
              </a:rPr>
              <a:t>IMPLEMENTAÇÃO DE GERENCIADOR DE ARQUIVOS</a:t>
            </a:r>
          </a:p>
        </p:txBody>
      </p:sp>
      <p:sp>
        <p:nvSpPr>
          <p:cNvPr name="TextBox 8" id="8"/>
          <p:cNvSpPr txBox="true"/>
          <p:nvPr/>
        </p:nvSpPr>
        <p:spPr>
          <a:xfrm rot="0">
            <a:off x="2672919" y="5709928"/>
            <a:ext cx="12490239" cy="712469"/>
          </a:xfrm>
          <a:prstGeom prst="rect">
            <a:avLst/>
          </a:prstGeom>
        </p:spPr>
        <p:txBody>
          <a:bodyPr anchor="t" rtlCol="false" tIns="0" lIns="0" bIns="0" rIns="0">
            <a:spAutoFit/>
          </a:bodyPr>
          <a:lstStyle/>
          <a:p>
            <a:pPr algn="ctr">
              <a:lnSpc>
                <a:spcPts val="5880"/>
              </a:lnSpc>
            </a:pPr>
            <a:r>
              <a:rPr lang="en-US" sz="4200">
                <a:solidFill>
                  <a:srgbClr val="000000"/>
                </a:solidFill>
                <a:latin typeface="Clear Sans Light"/>
              </a:rPr>
              <a:t>por Yasmin Serejo, Maria Clara, Guilherme dos Reis</a:t>
            </a:r>
          </a:p>
        </p:txBody>
      </p:sp>
      <p:sp>
        <p:nvSpPr>
          <p:cNvPr name="Freeform 9" id="9"/>
          <p:cNvSpPr/>
          <p:nvPr/>
        </p:nvSpPr>
        <p:spPr>
          <a:xfrm flipH="false" flipV="false" rot="5400000">
            <a:off x="15716337" y="756195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5201900" y="72390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4972522" y="3239142"/>
            <a:ext cx="12038317" cy="0"/>
          </a:xfrm>
          <a:prstGeom prst="line">
            <a:avLst/>
          </a:prstGeom>
          <a:ln cap="flat" w="38100">
            <a:solidFill>
              <a:srgbClr val="000000"/>
            </a:solidFill>
            <a:prstDash val="solid"/>
            <a:headEnd type="none" len="sm" w="sm"/>
            <a:tailEnd type="none" len="sm" w="sm"/>
          </a:ln>
        </p:spPr>
      </p:sp>
      <p:sp>
        <p:nvSpPr>
          <p:cNvPr name="AutoShape 4" id="4"/>
          <p:cNvSpPr/>
          <p:nvPr/>
        </p:nvSpPr>
        <p:spPr>
          <a:xfrm rot="0">
            <a:off x="1027587" y="9258300"/>
            <a:ext cx="2131373"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5243541" y="2801958"/>
            <a:ext cx="7800917" cy="5572084"/>
          </a:xfrm>
          <a:custGeom>
            <a:avLst/>
            <a:gdLst/>
            <a:ahLst/>
            <a:cxnLst/>
            <a:rect r="r" b="b" t="t" l="l"/>
            <a:pathLst>
              <a:path h="5572084" w="7800917">
                <a:moveTo>
                  <a:pt x="0" y="0"/>
                </a:moveTo>
                <a:lnTo>
                  <a:pt x="7800918" y="0"/>
                </a:lnTo>
                <a:lnTo>
                  <a:pt x="7800918" y="5572084"/>
                </a:lnTo>
                <a:lnTo>
                  <a:pt x="0" y="5572084"/>
                </a:lnTo>
                <a:lnTo>
                  <a:pt x="0" y="0"/>
                </a:lnTo>
                <a:close/>
              </a:path>
            </a:pathLst>
          </a:custGeom>
          <a:blipFill>
            <a:blip r:embed="rId4"/>
            <a:stretch>
              <a:fillRect l="0" t="0" r="0" b="0"/>
            </a:stretch>
          </a:blipFill>
        </p:spPr>
      </p:sp>
      <p:sp>
        <p:nvSpPr>
          <p:cNvPr name="TextBox 6" id="6"/>
          <p:cNvSpPr txBox="true"/>
          <p:nvPr/>
        </p:nvSpPr>
        <p:spPr>
          <a:xfrm rot="0">
            <a:off x="3739191" y="933450"/>
            <a:ext cx="6729810"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Fluxo - Criar Arquivo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5201900" y="72390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4972522" y="3239142"/>
            <a:ext cx="12038317" cy="0"/>
          </a:xfrm>
          <a:prstGeom prst="line">
            <a:avLst/>
          </a:prstGeom>
          <a:ln cap="flat" w="38100">
            <a:solidFill>
              <a:srgbClr val="000000"/>
            </a:solidFill>
            <a:prstDash val="solid"/>
            <a:headEnd type="none" len="sm" w="sm"/>
            <a:tailEnd type="none" len="sm" w="sm"/>
          </a:ln>
        </p:spPr>
      </p:sp>
      <p:sp>
        <p:nvSpPr>
          <p:cNvPr name="AutoShape 4" id="4"/>
          <p:cNvSpPr/>
          <p:nvPr/>
        </p:nvSpPr>
        <p:spPr>
          <a:xfrm rot="0">
            <a:off x="1027587" y="9258300"/>
            <a:ext cx="2131373"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6256694" y="2568868"/>
            <a:ext cx="5774613" cy="6344592"/>
          </a:xfrm>
          <a:custGeom>
            <a:avLst/>
            <a:gdLst/>
            <a:ahLst/>
            <a:cxnLst/>
            <a:rect r="r" b="b" t="t" l="l"/>
            <a:pathLst>
              <a:path h="6344592" w="5774613">
                <a:moveTo>
                  <a:pt x="0" y="0"/>
                </a:moveTo>
                <a:lnTo>
                  <a:pt x="5774612" y="0"/>
                </a:lnTo>
                <a:lnTo>
                  <a:pt x="5774612" y="6344592"/>
                </a:lnTo>
                <a:lnTo>
                  <a:pt x="0" y="6344592"/>
                </a:lnTo>
                <a:lnTo>
                  <a:pt x="0" y="0"/>
                </a:lnTo>
                <a:close/>
              </a:path>
            </a:pathLst>
          </a:custGeom>
          <a:blipFill>
            <a:blip r:embed="rId4"/>
            <a:stretch>
              <a:fillRect l="-2636" t="-1594" r="0" b="-1594"/>
            </a:stretch>
          </a:blipFill>
        </p:spPr>
      </p:sp>
      <p:sp>
        <p:nvSpPr>
          <p:cNvPr name="TextBox 6" id="6"/>
          <p:cNvSpPr txBox="true"/>
          <p:nvPr/>
        </p:nvSpPr>
        <p:spPr>
          <a:xfrm rot="0">
            <a:off x="3648108" y="933450"/>
            <a:ext cx="6911975"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Fluxo -Editar Arquivo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5201900" y="72390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4972522" y="3239142"/>
            <a:ext cx="12038317" cy="0"/>
          </a:xfrm>
          <a:prstGeom prst="line">
            <a:avLst/>
          </a:prstGeom>
          <a:ln cap="flat" w="38100">
            <a:solidFill>
              <a:srgbClr val="000000"/>
            </a:solidFill>
            <a:prstDash val="solid"/>
            <a:headEnd type="none" len="sm" w="sm"/>
            <a:tailEnd type="none" len="sm" w="sm"/>
          </a:ln>
        </p:spPr>
      </p:sp>
      <p:sp>
        <p:nvSpPr>
          <p:cNvPr name="AutoShape 4" id="4"/>
          <p:cNvSpPr/>
          <p:nvPr/>
        </p:nvSpPr>
        <p:spPr>
          <a:xfrm rot="0">
            <a:off x="1027587" y="9258300"/>
            <a:ext cx="2131373"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5790138" y="2976459"/>
            <a:ext cx="6707725" cy="5223082"/>
          </a:xfrm>
          <a:custGeom>
            <a:avLst/>
            <a:gdLst/>
            <a:ahLst/>
            <a:cxnLst/>
            <a:rect r="r" b="b" t="t" l="l"/>
            <a:pathLst>
              <a:path h="5223082" w="6707725">
                <a:moveTo>
                  <a:pt x="0" y="0"/>
                </a:moveTo>
                <a:lnTo>
                  <a:pt x="6707724" y="0"/>
                </a:lnTo>
                <a:lnTo>
                  <a:pt x="6707724" y="5223082"/>
                </a:lnTo>
                <a:lnTo>
                  <a:pt x="0" y="5223082"/>
                </a:lnTo>
                <a:lnTo>
                  <a:pt x="0" y="0"/>
                </a:lnTo>
                <a:close/>
              </a:path>
            </a:pathLst>
          </a:custGeom>
          <a:blipFill>
            <a:blip r:embed="rId4"/>
            <a:stretch>
              <a:fillRect l="0" t="0" r="0" b="0"/>
            </a:stretch>
          </a:blipFill>
        </p:spPr>
      </p:sp>
      <p:sp>
        <p:nvSpPr>
          <p:cNvPr name="TextBox 6" id="6"/>
          <p:cNvSpPr txBox="true"/>
          <p:nvPr/>
        </p:nvSpPr>
        <p:spPr>
          <a:xfrm rot="0">
            <a:off x="4208000" y="933450"/>
            <a:ext cx="5792192"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Fluxo -Criar Pasta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5201900" y="72390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4972522" y="3239142"/>
            <a:ext cx="12038317" cy="0"/>
          </a:xfrm>
          <a:prstGeom prst="line">
            <a:avLst/>
          </a:prstGeom>
          <a:ln cap="flat" w="38100">
            <a:solidFill>
              <a:srgbClr val="000000"/>
            </a:solidFill>
            <a:prstDash val="solid"/>
            <a:headEnd type="none" len="sm" w="sm"/>
            <a:tailEnd type="none" len="sm" w="sm"/>
          </a:ln>
        </p:spPr>
      </p:sp>
      <p:sp>
        <p:nvSpPr>
          <p:cNvPr name="AutoShape 4" id="4"/>
          <p:cNvSpPr/>
          <p:nvPr/>
        </p:nvSpPr>
        <p:spPr>
          <a:xfrm rot="0">
            <a:off x="1027587" y="9258300"/>
            <a:ext cx="2131373"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5035937" y="2235124"/>
            <a:ext cx="8216126" cy="6657168"/>
          </a:xfrm>
          <a:custGeom>
            <a:avLst/>
            <a:gdLst/>
            <a:ahLst/>
            <a:cxnLst/>
            <a:rect r="r" b="b" t="t" l="l"/>
            <a:pathLst>
              <a:path h="6657168" w="8216126">
                <a:moveTo>
                  <a:pt x="0" y="0"/>
                </a:moveTo>
                <a:lnTo>
                  <a:pt x="8216126" y="0"/>
                </a:lnTo>
                <a:lnTo>
                  <a:pt x="8216126" y="6657168"/>
                </a:lnTo>
                <a:lnTo>
                  <a:pt x="0" y="6657168"/>
                </a:lnTo>
                <a:lnTo>
                  <a:pt x="0" y="0"/>
                </a:lnTo>
                <a:close/>
              </a:path>
            </a:pathLst>
          </a:custGeom>
          <a:blipFill>
            <a:blip r:embed="rId4"/>
            <a:stretch>
              <a:fillRect l="0" t="0" r="0" b="0"/>
            </a:stretch>
          </a:blipFill>
        </p:spPr>
      </p:sp>
      <p:sp>
        <p:nvSpPr>
          <p:cNvPr name="TextBox 6" id="6"/>
          <p:cNvSpPr txBox="true"/>
          <p:nvPr/>
        </p:nvSpPr>
        <p:spPr>
          <a:xfrm rot="0">
            <a:off x="3027594" y="933450"/>
            <a:ext cx="8153004"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Fluxo -Visualizar Arquivo</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5201900" y="72390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4972522" y="3239142"/>
            <a:ext cx="12038317" cy="0"/>
          </a:xfrm>
          <a:prstGeom prst="line">
            <a:avLst/>
          </a:prstGeom>
          <a:ln cap="flat" w="38100">
            <a:solidFill>
              <a:srgbClr val="000000"/>
            </a:solidFill>
            <a:prstDash val="solid"/>
            <a:headEnd type="none" len="sm" w="sm"/>
            <a:tailEnd type="none" len="sm" w="sm"/>
          </a:ln>
        </p:spPr>
      </p:sp>
      <p:sp>
        <p:nvSpPr>
          <p:cNvPr name="AutoShape 4" id="4"/>
          <p:cNvSpPr/>
          <p:nvPr/>
        </p:nvSpPr>
        <p:spPr>
          <a:xfrm rot="0">
            <a:off x="1027587" y="9258300"/>
            <a:ext cx="2131373"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6088018" y="2441290"/>
            <a:ext cx="6111963" cy="5404420"/>
          </a:xfrm>
          <a:custGeom>
            <a:avLst/>
            <a:gdLst/>
            <a:ahLst/>
            <a:cxnLst/>
            <a:rect r="r" b="b" t="t" l="l"/>
            <a:pathLst>
              <a:path h="5404420" w="6111963">
                <a:moveTo>
                  <a:pt x="0" y="0"/>
                </a:moveTo>
                <a:lnTo>
                  <a:pt x="6111964" y="0"/>
                </a:lnTo>
                <a:lnTo>
                  <a:pt x="6111964" y="5404420"/>
                </a:lnTo>
                <a:lnTo>
                  <a:pt x="0" y="5404420"/>
                </a:lnTo>
                <a:lnTo>
                  <a:pt x="0" y="0"/>
                </a:lnTo>
                <a:close/>
              </a:path>
            </a:pathLst>
          </a:custGeom>
          <a:blipFill>
            <a:blip r:embed="rId4"/>
            <a:stretch>
              <a:fillRect l="0" t="0" r="0" b="0"/>
            </a:stretch>
          </a:blipFill>
        </p:spPr>
      </p:sp>
      <p:sp>
        <p:nvSpPr>
          <p:cNvPr name="TextBox 6" id="6"/>
          <p:cNvSpPr txBox="true"/>
          <p:nvPr/>
        </p:nvSpPr>
        <p:spPr>
          <a:xfrm rot="0">
            <a:off x="3662445" y="933450"/>
            <a:ext cx="6883301"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Fluxo - Acessar Pasta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5201900" y="72390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4972522" y="3239142"/>
            <a:ext cx="12038317" cy="0"/>
          </a:xfrm>
          <a:prstGeom prst="line">
            <a:avLst/>
          </a:prstGeom>
          <a:ln cap="flat" w="38100">
            <a:solidFill>
              <a:srgbClr val="000000"/>
            </a:solidFill>
            <a:prstDash val="solid"/>
            <a:headEnd type="none" len="sm" w="sm"/>
            <a:tailEnd type="none" len="sm" w="sm"/>
          </a:ln>
        </p:spPr>
      </p:sp>
      <p:sp>
        <p:nvSpPr>
          <p:cNvPr name="AutoShape 4" id="4"/>
          <p:cNvSpPr/>
          <p:nvPr/>
        </p:nvSpPr>
        <p:spPr>
          <a:xfrm rot="0">
            <a:off x="1027587" y="9258300"/>
            <a:ext cx="2131373"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6139902" y="2369785"/>
            <a:ext cx="6008196" cy="6690430"/>
          </a:xfrm>
          <a:custGeom>
            <a:avLst/>
            <a:gdLst/>
            <a:ahLst/>
            <a:cxnLst/>
            <a:rect r="r" b="b" t="t" l="l"/>
            <a:pathLst>
              <a:path h="6690430" w="6008196">
                <a:moveTo>
                  <a:pt x="0" y="0"/>
                </a:moveTo>
                <a:lnTo>
                  <a:pt x="6008196" y="0"/>
                </a:lnTo>
                <a:lnTo>
                  <a:pt x="6008196" y="6690430"/>
                </a:lnTo>
                <a:lnTo>
                  <a:pt x="0" y="6690430"/>
                </a:lnTo>
                <a:lnTo>
                  <a:pt x="0" y="0"/>
                </a:lnTo>
                <a:close/>
              </a:path>
            </a:pathLst>
          </a:custGeom>
          <a:blipFill>
            <a:blip r:embed="rId4"/>
            <a:stretch>
              <a:fillRect l="-5243" t="0" r="-5243" b="0"/>
            </a:stretch>
          </a:blipFill>
        </p:spPr>
      </p:sp>
      <p:sp>
        <p:nvSpPr>
          <p:cNvPr name="TextBox 6" id="6"/>
          <p:cNvSpPr txBox="true"/>
          <p:nvPr/>
        </p:nvSpPr>
        <p:spPr>
          <a:xfrm rot="0">
            <a:off x="2471423" y="933450"/>
            <a:ext cx="9265345"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Fluxo -Excluir Arquivo/Pasta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5201900" y="72390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4972522" y="3239142"/>
            <a:ext cx="12038317" cy="0"/>
          </a:xfrm>
          <a:prstGeom prst="line">
            <a:avLst/>
          </a:prstGeom>
          <a:ln cap="flat" w="38100">
            <a:solidFill>
              <a:srgbClr val="000000"/>
            </a:solidFill>
            <a:prstDash val="solid"/>
            <a:headEnd type="none" len="sm" w="sm"/>
            <a:tailEnd type="none" len="sm" w="sm"/>
          </a:ln>
        </p:spPr>
      </p:sp>
      <p:sp>
        <p:nvSpPr>
          <p:cNvPr name="AutoShape 4" id="4"/>
          <p:cNvSpPr/>
          <p:nvPr/>
        </p:nvSpPr>
        <p:spPr>
          <a:xfrm rot="0">
            <a:off x="1027587" y="9258300"/>
            <a:ext cx="2131373"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5645105" y="3094255"/>
            <a:ext cx="6997791" cy="5177990"/>
          </a:xfrm>
          <a:custGeom>
            <a:avLst/>
            <a:gdLst/>
            <a:ahLst/>
            <a:cxnLst/>
            <a:rect r="r" b="b" t="t" l="l"/>
            <a:pathLst>
              <a:path h="5177990" w="6997791">
                <a:moveTo>
                  <a:pt x="0" y="0"/>
                </a:moveTo>
                <a:lnTo>
                  <a:pt x="6997790" y="0"/>
                </a:lnTo>
                <a:lnTo>
                  <a:pt x="6997790" y="5177990"/>
                </a:lnTo>
                <a:lnTo>
                  <a:pt x="0" y="5177990"/>
                </a:lnTo>
                <a:lnTo>
                  <a:pt x="0" y="0"/>
                </a:lnTo>
                <a:close/>
              </a:path>
            </a:pathLst>
          </a:custGeom>
          <a:blipFill>
            <a:blip r:embed="rId4"/>
            <a:stretch>
              <a:fillRect l="0" t="0" r="0" b="0"/>
            </a:stretch>
          </a:blipFill>
        </p:spPr>
      </p:sp>
      <p:sp>
        <p:nvSpPr>
          <p:cNvPr name="TextBox 6" id="6"/>
          <p:cNvSpPr txBox="true"/>
          <p:nvPr/>
        </p:nvSpPr>
        <p:spPr>
          <a:xfrm rot="0">
            <a:off x="4573174" y="933450"/>
            <a:ext cx="5061843"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Fluxo -Deslogar</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BF6F3"/>
        </a:solidFill>
      </p:bgPr>
    </p:bg>
    <p:spTree>
      <p:nvGrpSpPr>
        <p:cNvPr id="1" name=""/>
        <p:cNvGrpSpPr/>
        <p:nvPr/>
      </p:nvGrpSpPr>
      <p:grpSpPr>
        <a:xfrm>
          <a:off x="0" y="0"/>
          <a:ext cx="0" cy="0"/>
          <a:chOff x="0" y="0"/>
          <a:chExt cx="0" cy="0"/>
        </a:xfrm>
      </p:grpSpPr>
      <p:sp>
        <p:nvSpPr>
          <p:cNvPr name="TextBox 2" id="2"/>
          <p:cNvSpPr txBox="true"/>
          <p:nvPr/>
        </p:nvSpPr>
        <p:spPr>
          <a:xfrm rot="0">
            <a:off x="128588" y="1926180"/>
            <a:ext cx="18042836" cy="5853149"/>
          </a:xfrm>
          <a:prstGeom prst="rect">
            <a:avLst/>
          </a:prstGeom>
        </p:spPr>
        <p:txBody>
          <a:bodyPr anchor="t" rtlCol="false" tIns="0" lIns="0" bIns="0" rIns="0">
            <a:spAutoFit/>
          </a:bodyPr>
          <a:lstStyle/>
          <a:p>
            <a:pPr algn="just">
              <a:lnSpc>
                <a:spcPts val="2370"/>
              </a:lnSpc>
              <a:spcBef>
                <a:spcPct val="0"/>
              </a:spcBef>
            </a:pPr>
            <a:r>
              <a:rPr lang="en-US" sz="1693">
                <a:solidFill>
                  <a:srgbClr val="000000"/>
                </a:solidFill>
                <a:latin typeface="Open Sans Bold"/>
              </a:rPr>
              <a:t>Reconhecimentos e Direitos Autorais</a:t>
            </a:r>
          </a:p>
          <a:p>
            <a:pPr algn="just">
              <a:lnSpc>
                <a:spcPts val="2370"/>
              </a:lnSpc>
              <a:spcBef>
                <a:spcPct val="0"/>
              </a:spcBef>
            </a:pPr>
            <a:r>
              <a:rPr lang="en-US" sz="1693">
                <a:solidFill>
                  <a:srgbClr val="000000"/>
                </a:solidFill>
                <a:latin typeface="Open Sans Bold"/>
              </a:rPr>
              <a:t>@autor: YASMIN SEREJO LIMA, GUILHERME DOS REIS LIMA, MARIA CLARA SERRA PAZ </a:t>
            </a:r>
          </a:p>
          <a:p>
            <a:pPr algn="just">
              <a:lnSpc>
                <a:spcPts val="2370"/>
              </a:lnSpc>
              <a:spcBef>
                <a:spcPct val="0"/>
              </a:spcBef>
            </a:pPr>
            <a:r>
              <a:rPr lang="en-US" sz="1693">
                <a:solidFill>
                  <a:srgbClr val="000000"/>
                </a:solidFill>
                <a:latin typeface="Open Sans Bold"/>
              </a:rPr>
              <a:t>@data última versão: 10/12/2023</a:t>
            </a:r>
          </a:p>
          <a:p>
            <a:pPr algn="just">
              <a:lnSpc>
                <a:spcPts val="2370"/>
              </a:lnSpc>
              <a:spcBef>
                <a:spcPct val="0"/>
              </a:spcBef>
            </a:pPr>
            <a:r>
              <a:rPr lang="en-US" sz="1693">
                <a:solidFill>
                  <a:srgbClr val="000000"/>
                </a:solidFill>
                <a:latin typeface="Open Sans Bold"/>
              </a:rPr>
              <a:t>@versão: 1.0</a:t>
            </a:r>
          </a:p>
          <a:p>
            <a:pPr algn="just">
              <a:lnSpc>
                <a:spcPts val="2370"/>
              </a:lnSpc>
              <a:spcBef>
                <a:spcPct val="0"/>
              </a:spcBef>
            </a:pPr>
            <a:r>
              <a:rPr lang="en-US" sz="1693">
                <a:solidFill>
                  <a:srgbClr val="000000"/>
                </a:solidFill>
                <a:latin typeface="Open Sans Bold"/>
              </a:rPr>
              <a:t>@Agradecimentos: Universidade Federal do Maranhão (UFMA), Professor Doutor Thales Levi Azevedo Valente, e colegas de curso.</a:t>
            </a:r>
          </a:p>
          <a:p>
            <a:pPr algn="just">
              <a:lnSpc>
                <a:spcPts val="2370"/>
              </a:lnSpc>
              <a:spcBef>
                <a:spcPct val="0"/>
              </a:spcBef>
            </a:pPr>
            <a:r>
              <a:rPr lang="en-US" sz="1693">
                <a:solidFill>
                  <a:srgbClr val="000000"/>
                </a:solidFill>
                <a:latin typeface="Open Sans Bold"/>
              </a:rPr>
              <a:t>@Copyright/License</a:t>
            </a:r>
          </a:p>
          <a:p>
            <a:pPr algn="just">
              <a:lnSpc>
                <a:spcPts val="2370"/>
              </a:lnSpc>
              <a:spcBef>
                <a:spcPct val="0"/>
              </a:spcBef>
            </a:pPr>
            <a:r>
              <a:rPr lang="en-US" sz="1693">
                <a:solidFill>
                  <a:srgbClr val="000000"/>
                </a:solidFill>
                <a:latin typeface="Open Sans Bold"/>
              </a:rPr>
              <a:t>Este material é resultado de um trabalho acadêmico para a disciplina SISTEMAS OPERACIONAIS, sobre a orientação do professor Dr. THALES LEVI AZEVEDO VALENTE, semestre letivo 2023.2, curso Engenharia da Computação, na Universidade Federal do Maranhão (UFMA). Todo o material sob esta licença é software livre: pode ser usado para fins acadêmicos e comerciais sem nenhum custo. Não há papelada, nem royalties, nem restrições de "copyleft" do tipo GNU. Ele é licenciado sob os termos da licença MIT reproduzida abaixo e, portanto, é compatível com GPL e também se qualifica como software de código aberto. É de domínio público. Os detalhes legais estão abaixo. O espírito desta licença é que você é livre para usar este material para qualquer finalidade, sem nenhum custo. O único requisito é que, se você usá-los, nos dê crédito.</a:t>
            </a:r>
          </a:p>
          <a:p>
            <a:pPr algn="just">
              <a:lnSpc>
                <a:spcPts val="2370"/>
              </a:lnSpc>
              <a:spcBef>
                <a:spcPct val="0"/>
              </a:spcBef>
            </a:pPr>
            <a:r>
              <a:rPr lang="en-US" sz="1693">
                <a:solidFill>
                  <a:srgbClr val="000000"/>
                </a:solidFill>
                <a:latin typeface="Open Sans Bold"/>
              </a:rPr>
              <a:t>Copyright © 2023 Educational Material</a:t>
            </a:r>
          </a:p>
          <a:p>
            <a:pPr algn="just">
              <a:lnSpc>
                <a:spcPts val="2370"/>
              </a:lnSpc>
              <a:spcBef>
                <a:spcPct val="0"/>
              </a:spcBef>
            </a:pPr>
            <a:r>
              <a:rPr lang="en-US" sz="1693">
                <a:solidFill>
                  <a:srgbClr val="000000"/>
                </a:solidFill>
                <a:latin typeface="Open Sans Bold"/>
              </a:rPr>
              <a:t>Este material está licenciado sob a Licença MIT. É permitido o uso, cópia, modificação, e distribuição deste material para qualquer fim, desde que acompanhado deste aviso de direitos autorais.</a:t>
            </a:r>
          </a:p>
          <a:p>
            <a:pPr algn="just">
              <a:lnSpc>
                <a:spcPts val="2370"/>
              </a:lnSpc>
              <a:spcBef>
                <a:spcPct val="0"/>
              </a:spcBef>
            </a:pPr>
            <a:r>
              <a:rPr lang="en-US" sz="1693">
                <a:solidFill>
                  <a:srgbClr val="000000"/>
                </a:solidFill>
                <a:latin typeface="Open Sans Bold"/>
              </a:rPr>
              <a:t>O MATERIAL É FORNECIDO "COMO ESTÁ", SEM GARANTIA DE QUALQUER TIPO, EXPRESSA OU IMPLÍCITA, INCLUINDO, MAS NÃO SE LIMITANDO ÀS GARANTIAS DE COMERCIALIZAÇÃO, ADEQUAÇÃO A UM DETERMINADO FIM E NÃO VIOLAÇÃO. EM HIPÓTESE ALGUMA OS AUTORES OU DETENTORES DE DIREITOS AUTORAIS SERÃO RESPONSÁVEIS POR QUALQUER RECLAMAÇÃO, DANOS OU OUTRA RESPONSABILIDADE, SEJA EM UMA AÇÃO DE CONTRATO, ATO ILÍCITO OU DE OUTRA FORMA, DECORRENTE DE, OU EM CONEXÃO COM O MATERIAL OU O USO OU OUTRAS NEGOCIAÇÕES NO MATERIAL.</a:t>
            </a:r>
          </a:p>
          <a:p>
            <a:pPr algn="just">
              <a:lnSpc>
                <a:spcPts val="2370"/>
              </a:lnSpc>
              <a:spcBef>
                <a:spcPct val="0"/>
              </a:spcBef>
            </a:pPr>
            <a:r>
              <a:rPr lang="en-US" sz="1693">
                <a:solidFill>
                  <a:srgbClr val="000000"/>
                </a:solidFill>
                <a:latin typeface="Open Sans Bold"/>
              </a:rPr>
              <a:t>Para mais informações sobre a Licença MIT: https://opensource.org/licenses/MIT.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5201900" y="72390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59521" y="3168015"/>
            <a:ext cx="6044226" cy="3666728"/>
          </a:xfrm>
          <a:prstGeom prst="rect">
            <a:avLst/>
          </a:prstGeom>
        </p:spPr>
        <p:txBody>
          <a:bodyPr anchor="t" rtlCol="false" tIns="0" lIns="0" bIns="0" rIns="0">
            <a:spAutoFit/>
          </a:bodyPr>
          <a:lstStyle/>
          <a:p>
            <a:pPr marL="0" indent="0" lvl="0">
              <a:lnSpc>
                <a:spcPts val="9600"/>
              </a:lnSpc>
              <a:spcBef>
                <a:spcPct val="0"/>
              </a:spcBef>
            </a:pPr>
            <a:r>
              <a:rPr lang="en-US" sz="8000" spc="464">
                <a:solidFill>
                  <a:srgbClr val="000000"/>
                </a:solidFill>
                <a:latin typeface="Anonymous Pro Bold"/>
              </a:rPr>
              <a:t>TÓPICOS DE ABORDAGEM</a:t>
            </a:r>
          </a:p>
        </p:txBody>
      </p:sp>
      <p:sp>
        <p:nvSpPr>
          <p:cNvPr name="TextBox 4" id="4"/>
          <p:cNvSpPr txBox="true"/>
          <p:nvPr/>
        </p:nvSpPr>
        <p:spPr>
          <a:xfrm rot="0">
            <a:off x="8364636" y="3491865"/>
            <a:ext cx="8000343" cy="2988945"/>
          </a:xfrm>
          <a:prstGeom prst="rect">
            <a:avLst/>
          </a:prstGeom>
        </p:spPr>
        <p:txBody>
          <a:bodyPr anchor="t" rtlCol="false" tIns="0" lIns="0" bIns="0" rIns="0">
            <a:spAutoFit/>
          </a:bodyPr>
          <a:lstStyle/>
          <a:p>
            <a:pPr marL="874395" indent="-437197" lvl="1">
              <a:lnSpc>
                <a:spcPts val="8100"/>
              </a:lnSpc>
              <a:buFont typeface="Arial"/>
              <a:buChar char="•"/>
            </a:pPr>
            <a:r>
              <a:rPr lang="en-US" sz="4050">
                <a:solidFill>
                  <a:srgbClr val="000000"/>
                </a:solidFill>
                <a:latin typeface="Clear Sans Thin"/>
              </a:rPr>
              <a:t>Objetivos do Sistema Implementado</a:t>
            </a:r>
          </a:p>
          <a:p>
            <a:pPr marL="874395" indent="-437197" lvl="1">
              <a:lnSpc>
                <a:spcPts val="8100"/>
              </a:lnSpc>
              <a:buFont typeface="Arial"/>
              <a:buChar char="•"/>
            </a:pPr>
            <a:r>
              <a:rPr lang="en-US" sz="4050">
                <a:solidFill>
                  <a:srgbClr val="000000"/>
                </a:solidFill>
                <a:latin typeface="Clear Sans Thin"/>
              </a:rPr>
              <a:t>Fluxograma do Código</a:t>
            </a:r>
            <a:r>
              <a:rPr lang="en-US" sz="4050">
                <a:solidFill>
                  <a:srgbClr val="000000"/>
                </a:solidFill>
                <a:latin typeface="Clear Sans Thin"/>
              </a:rPr>
              <a:t> </a:t>
            </a:r>
          </a:p>
        </p:txBody>
      </p:sp>
      <p:sp>
        <p:nvSpPr>
          <p:cNvPr name="AutoShape 5" id="5"/>
          <p:cNvSpPr/>
          <p:nvPr/>
        </p:nvSpPr>
        <p:spPr>
          <a:xfrm rot="5400000">
            <a:off x="-4972522" y="3239142"/>
            <a:ext cx="12038317" cy="0"/>
          </a:xfrm>
          <a:prstGeom prst="line">
            <a:avLst/>
          </a:prstGeom>
          <a:ln cap="flat" w="38100">
            <a:solidFill>
              <a:srgbClr val="000000"/>
            </a:solidFill>
            <a:prstDash val="solid"/>
            <a:headEnd type="none" len="sm" w="sm"/>
            <a:tailEnd type="none" len="sm" w="sm"/>
          </a:ln>
        </p:spPr>
      </p:sp>
      <p:sp>
        <p:nvSpPr>
          <p:cNvPr name="AutoShape 6" id="6"/>
          <p:cNvSpPr/>
          <p:nvPr/>
        </p:nvSpPr>
        <p:spPr>
          <a:xfrm rot="0">
            <a:off x="1027587" y="9258300"/>
            <a:ext cx="2131373"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grpSp>
        <p:nvGrpSpPr>
          <p:cNvPr name="Group 2" id="2"/>
          <p:cNvGrpSpPr/>
          <p:nvPr/>
        </p:nvGrpSpPr>
        <p:grpSpPr>
          <a:xfrm rot="0">
            <a:off x="5995658" y="3819245"/>
            <a:ext cx="556274" cy="556274"/>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4" id="4"/>
          <p:cNvGrpSpPr/>
          <p:nvPr/>
        </p:nvGrpSpPr>
        <p:grpSpPr>
          <a:xfrm rot="0">
            <a:off x="5995658" y="4741450"/>
            <a:ext cx="556274" cy="556274"/>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6" id="6"/>
          <p:cNvGrpSpPr/>
          <p:nvPr/>
        </p:nvGrpSpPr>
        <p:grpSpPr>
          <a:xfrm rot="0">
            <a:off x="5995658" y="5663656"/>
            <a:ext cx="556274" cy="556274"/>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Freeform 8" id="8"/>
          <p:cNvSpPr/>
          <p:nvPr/>
        </p:nvSpPr>
        <p:spPr>
          <a:xfrm flipH="false" flipV="false" rot="0">
            <a:off x="14127816" y="-17418"/>
            <a:ext cx="4160184" cy="4114800"/>
          </a:xfrm>
          <a:custGeom>
            <a:avLst/>
            <a:gdLst/>
            <a:ahLst/>
            <a:cxnLst/>
            <a:rect r="r" b="b" t="t" l="l"/>
            <a:pathLst>
              <a:path h="4114800" w="4160184">
                <a:moveTo>
                  <a:pt x="0" y="0"/>
                </a:moveTo>
                <a:lnTo>
                  <a:pt x="4160184" y="0"/>
                </a:lnTo>
                <a:lnTo>
                  <a:pt x="416018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7015843" y="3657939"/>
            <a:ext cx="5276500" cy="689818"/>
          </a:xfrm>
          <a:prstGeom prst="rect">
            <a:avLst/>
          </a:prstGeom>
        </p:spPr>
        <p:txBody>
          <a:bodyPr anchor="t" rtlCol="false" tIns="0" lIns="0" bIns="0" rIns="0">
            <a:spAutoFit/>
          </a:bodyPr>
          <a:lstStyle/>
          <a:p>
            <a:pPr algn="l">
              <a:lnSpc>
                <a:spcPts val="6052"/>
              </a:lnSpc>
            </a:pPr>
            <a:r>
              <a:rPr lang="en-US" sz="3026">
                <a:solidFill>
                  <a:srgbClr val="000000"/>
                </a:solidFill>
                <a:latin typeface="Clear Sans Thin"/>
              </a:rPr>
              <a:t>Criar Usuários</a:t>
            </a:r>
          </a:p>
        </p:txBody>
      </p:sp>
      <p:sp>
        <p:nvSpPr>
          <p:cNvPr name="TextBox 10" id="10"/>
          <p:cNvSpPr txBox="true"/>
          <p:nvPr/>
        </p:nvSpPr>
        <p:spPr>
          <a:xfrm rot="0">
            <a:off x="6077365" y="3815227"/>
            <a:ext cx="392859" cy="478584"/>
          </a:xfrm>
          <a:prstGeom prst="rect">
            <a:avLst/>
          </a:prstGeom>
        </p:spPr>
        <p:txBody>
          <a:bodyPr anchor="t" rtlCol="false" tIns="0" lIns="0" bIns="0" rIns="0">
            <a:spAutoFit/>
          </a:bodyPr>
          <a:lstStyle/>
          <a:p>
            <a:pPr algn="ctr">
              <a:lnSpc>
                <a:spcPts val="4072"/>
              </a:lnSpc>
            </a:pPr>
            <a:r>
              <a:rPr lang="en-US" sz="2594">
                <a:solidFill>
                  <a:srgbClr val="FBF6F3"/>
                </a:solidFill>
                <a:latin typeface="Clear Sans Light"/>
              </a:rPr>
              <a:t>1</a:t>
            </a:r>
          </a:p>
        </p:txBody>
      </p:sp>
      <p:sp>
        <p:nvSpPr>
          <p:cNvPr name="TextBox 11" id="11"/>
          <p:cNvSpPr txBox="true"/>
          <p:nvPr/>
        </p:nvSpPr>
        <p:spPr>
          <a:xfrm rot="0">
            <a:off x="7015843" y="4581750"/>
            <a:ext cx="5276500" cy="689818"/>
          </a:xfrm>
          <a:prstGeom prst="rect">
            <a:avLst/>
          </a:prstGeom>
        </p:spPr>
        <p:txBody>
          <a:bodyPr anchor="t" rtlCol="false" tIns="0" lIns="0" bIns="0" rIns="0">
            <a:spAutoFit/>
          </a:bodyPr>
          <a:lstStyle/>
          <a:p>
            <a:pPr algn="l" marL="0" indent="0" lvl="1">
              <a:lnSpc>
                <a:spcPts val="6052"/>
              </a:lnSpc>
              <a:spcBef>
                <a:spcPct val="0"/>
              </a:spcBef>
            </a:pPr>
            <a:r>
              <a:rPr lang="en-US" sz="3026">
                <a:solidFill>
                  <a:srgbClr val="000000"/>
                </a:solidFill>
                <a:latin typeface="Clear Sans Thin"/>
              </a:rPr>
              <a:t>Manipular Arquivos e Diretórios</a:t>
            </a:r>
          </a:p>
        </p:txBody>
      </p:sp>
      <p:sp>
        <p:nvSpPr>
          <p:cNvPr name="TextBox 12" id="12"/>
          <p:cNvSpPr txBox="true"/>
          <p:nvPr/>
        </p:nvSpPr>
        <p:spPr>
          <a:xfrm rot="0">
            <a:off x="6077365" y="4737433"/>
            <a:ext cx="392859" cy="478584"/>
          </a:xfrm>
          <a:prstGeom prst="rect">
            <a:avLst/>
          </a:prstGeom>
        </p:spPr>
        <p:txBody>
          <a:bodyPr anchor="t" rtlCol="false" tIns="0" lIns="0" bIns="0" rIns="0">
            <a:spAutoFit/>
          </a:bodyPr>
          <a:lstStyle/>
          <a:p>
            <a:pPr algn="ctr" marL="0" indent="0" lvl="1">
              <a:lnSpc>
                <a:spcPts val="4072"/>
              </a:lnSpc>
              <a:spcBef>
                <a:spcPct val="0"/>
              </a:spcBef>
            </a:pPr>
            <a:r>
              <a:rPr lang="en-US" sz="2594" u="none">
                <a:solidFill>
                  <a:srgbClr val="FBF6F3"/>
                </a:solidFill>
                <a:latin typeface="Clear Sans Light"/>
              </a:rPr>
              <a:t>2</a:t>
            </a:r>
          </a:p>
        </p:txBody>
      </p:sp>
      <p:sp>
        <p:nvSpPr>
          <p:cNvPr name="TextBox 13" id="13"/>
          <p:cNvSpPr txBox="true"/>
          <p:nvPr/>
        </p:nvSpPr>
        <p:spPr>
          <a:xfrm rot="0">
            <a:off x="6077365" y="6581844"/>
            <a:ext cx="392859" cy="478584"/>
          </a:xfrm>
          <a:prstGeom prst="rect">
            <a:avLst/>
          </a:prstGeom>
        </p:spPr>
        <p:txBody>
          <a:bodyPr anchor="t" rtlCol="false" tIns="0" lIns="0" bIns="0" rIns="0">
            <a:spAutoFit/>
          </a:bodyPr>
          <a:lstStyle/>
          <a:p>
            <a:pPr algn="ctr" marL="0" indent="0" lvl="1">
              <a:lnSpc>
                <a:spcPts val="4072"/>
              </a:lnSpc>
              <a:spcBef>
                <a:spcPct val="0"/>
              </a:spcBef>
            </a:pPr>
            <a:r>
              <a:rPr lang="en-US" sz="2594" u="none">
                <a:solidFill>
                  <a:srgbClr val="FBF6F3"/>
                </a:solidFill>
                <a:latin typeface="Clear Sans Light"/>
              </a:rPr>
              <a:t>4</a:t>
            </a:r>
          </a:p>
        </p:txBody>
      </p:sp>
      <p:sp>
        <p:nvSpPr>
          <p:cNvPr name="TextBox 14" id="14"/>
          <p:cNvSpPr txBox="true"/>
          <p:nvPr/>
        </p:nvSpPr>
        <p:spPr>
          <a:xfrm rot="0">
            <a:off x="7015843" y="5505561"/>
            <a:ext cx="5276500" cy="1458514"/>
          </a:xfrm>
          <a:prstGeom prst="rect">
            <a:avLst/>
          </a:prstGeom>
        </p:spPr>
        <p:txBody>
          <a:bodyPr anchor="t" rtlCol="false" tIns="0" lIns="0" bIns="0" rIns="0">
            <a:spAutoFit/>
          </a:bodyPr>
          <a:lstStyle/>
          <a:p>
            <a:pPr algn="l" marL="0" indent="0" lvl="1">
              <a:lnSpc>
                <a:spcPts val="6052"/>
              </a:lnSpc>
              <a:spcBef>
                <a:spcPct val="0"/>
              </a:spcBef>
            </a:pPr>
            <a:r>
              <a:rPr lang="en-US" sz="3026">
                <a:solidFill>
                  <a:srgbClr val="000000"/>
                </a:solidFill>
                <a:latin typeface="Clear Sans Thin"/>
              </a:rPr>
              <a:t>Garantir Segurança de um Arquivo e Diretório </a:t>
            </a:r>
          </a:p>
        </p:txBody>
      </p:sp>
      <p:sp>
        <p:nvSpPr>
          <p:cNvPr name="TextBox 15" id="15"/>
          <p:cNvSpPr txBox="true"/>
          <p:nvPr/>
        </p:nvSpPr>
        <p:spPr>
          <a:xfrm rot="0">
            <a:off x="6077365" y="5659638"/>
            <a:ext cx="392859" cy="478584"/>
          </a:xfrm>
          <a:prstGeom prst="rect">
            <a:avLst/>
          </a:prstGeom>
        </p:spPr>
        <p:txBody>
          <a:bodyPr anchor="t" rtlCol="false" tIns="0" lIns="0" bIns="0" rIns="0">
            <a:spAutoFit/>
          </a:bodyPr>
          <a:lstStyle/>
          <a:p>
            <a:pPr algn="ctr" marL="0" indent="0" lvl="1">
              <a:lnSpc>
                <a:spcPts val="4072"/>
              </a:lnSpc>
              <a:spcBef>
                <a:spcPct val="0"/>
              </a:spcBef>
            </a:pPr>
            <a:r>
              <a:rPr lang="en-US" sz="2594" u="none">
                <a:solidFill>
                  <a:srgbClr val="FBF6F3"/>
                </a:solidFill>
                <a:latin typeface="Clear Sans Light"/>
              </a:rPr>
              <a:t>3</a:t>
            </a:r>
          </a:p>
        </p:txBody>
      </p:sp>
      <p:sp>
        <p:nvSpPr>
          <p:cNvPr name="TextBox 16" id="16"/>
          <p:cNvSpPr txBox="true"/>
          <p:nvPr/>
        </p:nvSpPr>
        <p:spPr>
          <a:xfrm rot="0">
            <a:off x="4440583" y="1870792"/>
            <a:ext cx="9406834" cy="1228725"/>
          </a:xfrm>
          <a:prstGeom prst="rect">
            <a:avLst/>
          </a:prstGeom>
        </p:spPr>
        <p:txBody>
          <a:bodyPr anchor="t" rtlCol="false" tIns="0" lIns="0" bIns="0" rIns="0">
            <a:spAutoFit/>
          </a:bodyPr>
          <a:lstStyle/>
          <a:p>
            <a:pPr algn="ctr" marL="0" indent="0" lvl="0">
              <a:lnSpc>
                <a:spcPts val="9600"/>
              </a:lnSpc>
              <a:spcBef>
                <a:spcPct val="0"/>
              </a:spcBef>
            </a:pPr>
            <a:r>
              <a:rPr lang="en-US" sz="8000" spc="464">
                <a:solidFill>
                  <a:srgbClr val="000000"/>
                </a:solidFill>
                <a:latin typeface="Anonymous Pro Bold"/>
              </a:rPr>
              <a:t>OBJETIVOS</a:t>
            </a:r>
          </a:p>
        </p:txBody>
      </p:sp>
      <p:sp>
        <p:nvSpPr>
          <p:cNvPr name="Freeform 17" id="17"/>
          <p:cNvSpPr/>
          <p:nvPr/>
        </p:nvSpPr>
        <p:spPr>
          <a:xfrm flipH="true" flipV="true" rot="0">
            <a:off x="0" y="6138222"/>
            <a:ext cx="4160184" cy="4114800"/>
          </a:xfrm>
          <a:custGeom>
            <a:avLst/>
            <a:gdLst/>
            <a:ahLst/>
            <a:cxnLst/>
            <a:rect r="r" b="b" t="t" l="l"/>
            <a:pathLst>
              <a:path h="4114800" w="4160184">
                <a:moveTo>
                  <a:pt x="4160184" y="4114800"/>
                </a:moveTo>
                <a:lnTo>
                  <a:pt x="0" y="4114800"/>
                </a:lnTo>
                <a:lnTo>
                  <a:pt x="0" y="0"/>
                </a:lnTo>
                <a:lnTo>
                  <a:pt x="4160184" y="0"/>
                </a:lnTo>
                <a:lnTo>
                  <a:pt x="4160184"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559835" y="-146558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84019" y="2267079"/>
            <a:ext cx="6066309" cy="6135331"/>
          </a:xfrm>
          <a:custGeom>
            <a:avLst/>
            <a:gdLst/>
            <a:ahLst/>
            <a:cxnLst/>
            <a:rect r="r" b="b" t="t" l="l"/>
            <a:pathLst>
              <a:path h="6135331" w="6066309">
                <a:moveTo>
                  <a:pt x="0" y="0"/>
                </a:moveTo>
                <a:lnTo>
                  <a:pt x="6066309" y="0"/>
                </a:lnTo>
                <a:lnTo>
                  <a:pt x="6066309" y="6135331"/>
                </a:lnTo>
                <a:lnTo>
                  <a:pt x="0" y="61353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877670" y="2911773"/>
            <a:ext cx="7266330" cy="1676400"/>
          </a:xfrm>
          <a:prstGeom prst="rect">
            <a:avLst/>
          </a:prstGeom>
        </p:spPr>
        <p:txBody>
          <a:bodyPr anchor="t" rtlCol="false" tIns="0" lIns="0" bIns="0" rIns="0">
            <a:spAutoFit/>
          </a:bodyPr>
          <a:lstStyle/>
          <a:p>
            <a:pPr algn="l" marL="0" indent="0" lvl="0">
              <a:lnSpc>
                <a:spcPts val="6640"/>
              </a:lnSpc>
              <a:spcBef>
                <a:spcPct val="0"/>
              </a:spcBef>
            </a:pPr>
            <a:r>
              <a:rPr lang="en-US" sz="5533" spc="320">
                <a:solidFill>
                  <a:srgbClr val="000000"/>
                </a:solidFill>
                <a:latin typeface="Anonymous Pro Bold"/>
              </a:rPr>
              <a:t>GERENCIADOR DE ARQUIVO</a:t>
            </a:r>
          </a:p>
        </p:txBody>
      </p:sp>
      <p:sp>
        <p:nvSpPr>
          <p:cNvPr name="TextBox 5" id="5"/>
          <p:cNvSpPr txBox="true"/>
          <p:nvPr/>
        </p:nvSpPr>
        <p:spPr>
          <a:xfrm rot="0">
            <a:off x="1877670" y="4765765"/>
            <a:ext cx="6122811" cy="3636645"/>
          </a:xfrm>
          <a:prstGeom prst="rect">
            <a:avLst/>
          </a:prstGeom>
        </p:spPr>
        <p:txBody>
          <a:bodyPr anchor="t" rtlCol="false" tIns="0" lIns="0" bIns="0" rIns="0">
            <a:spAutoFit/>
          </a:bodyPr>
          <a:lstStyle/>
          <a:p>
            <a:pPr algn="just">
              <a:lnSpc>
                <a:spcPts val="4199"/>
              </a:lnSpc>
            </a:pPr>
            <a:r>
              <a:rPr lang="en-US" sz="2799">
                <a:solidFill>
                  <a:srgbClr val="000000"/>
                </a:solidFill>
                <a:latin typeface="Clear Sans Thin"/>
              </a:rPr>
              <a:t>Implementação básica de gerenciamento de usuários, arquivos e diretórios. Algumas das funções implementadas referem-se a manipulação de arquivos e diretórios, enquanto outras dizem respeito ao acesso do usuário ao sistema.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5201900" y="72390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4972522" y="3239142"/>
            <a:ext cx="12038317" cy="0"/>
          </a:xfrm>
          <a:prstGeom prst="line">
            <a:avLst/>
          </a:prstGeom>
          <a:ln cap="flat" w="38100">
            <a:solidFill>
              <a:srgbClr val="000000"/>
            </a:solidFill>
            <a:prstDash val="solid"/>
            <a:headEnd type="none" len="sm" w="sm"/>
            <a:tailEnd type="none" len="sm" w="sm"/>
          </a:ln>
        </p:spPr>
      </p:sp>
      <p:sp>
        <p:nvSpPr>
          <p:cNvPr name="AutoShape 4" id="4"/>
          <p:cNvSpPr/>
          <p:nvPr/>
        </p:nvSpPr>
        <p:spPr>
          <a:xfrm rot="0">
            <a:off x="1027587" y="9258300"/>
            <a:ext cx="2131373"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3479276" y="2553569"/>
            <a:ext cx="11329448" cy="6063846"/>
          </a:xfrm>
          <a:custGeom>
            <a:avLst/>
            <a:gdLst/>
            <a:ahLst/>
            <a:cxnLst/>
            <a:rect r="r" b="b" t="t" l="l"/>
            <a:pathLst>
              <a:path h="6063846" w="11329448">
                <a:moveTo>
                  <a:pt x="0" y="0"/>
                </a:moveTo>
                <a:lnTo>
                  <a:pt x="11329448" y="0"/>
                </a:lnTo>
                <a:lnTo>
                  <a:pt x="11329448" y="6063846"/>
                </a:lnTo>
                <a:lnTo>
                  <a:pt x="0" y="6063846"/>
                </a:lnTo>
                <a:lnTo>
                  <a:pt x="0" y="0"/>
                </a:lnTo>
                <a:close/>
              </a:path>
            </a:pathLst>
          </a:custGeom>
          <a:blipFill>
            <a:blip r:embed="rId4"/>
            <a:stretch>
              <a:fillRect l="0" t="0" r="0" b="0"/>
            </a:stretch>
          </a:blipFill>
        </p:spPr>
      </p:sp>
      <p:sp>
        <p:nvSpPr>
          <p:cNvPr name="TextBox 6" id="6"/>
          <p:cNvSpPr txBox="true"/>
          <p:nvPr/>
        </p:nvSpPr>
        <p:spPr>
          <a:xfrm rot="0">
            <a:off x="3158960" y="869640"/>
            <a:ext cx="7305675"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Fluxo - Menu Principal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5201900" y="72390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4972522" y="3239142"/>
            <a:ext cx="12038317" cy="0"/>
          </a:xfrm>
          <a:prstGeom prst="line">
            <a:avLst/>
          </a:prstGeom>
          <a:ln cap="flat" w="38100">
            <a:solidFill>
              <a:srgbClr val="000000"/>
            </a:solidFill>
            <a:prstDash val="solid"/>
            <a:headEnd type="none" len="sm" w="sm"/>
            <a:tailEnd type="none" len="sm" w="sm"/>
          </a:ln>
        </p:spPr>
      </p:sp>
      <p:sp>
        <p:nvSpPr>
          <p:cNvPr name="AutoShape 4" id="4"/>
          <p:cNvSpPr/>
          <p:nvPr/>
        </p:nvSpPr>
        <p:spPr>
          <a:xfrm rot="0">
            <a:off x="1027587" y="9258300"/>
            <a:ext cx="2131373"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4640087" y="2730978"/>
            <a:ext cx="9007825" cy="5843206"/>
          </a:xfrm>
          <a:custGeom>
            <a:avLst/>
            <a:gdLst/>
            <a:ahLst/>
            <a:cxnLst/>
            <a:rect r="r" b="b" t="t" l="l"/>
            <a:pathLst>
              <a:path h="5843206" w="9007825">
                <a:moveTo>
                  <a:pt x="0" y="0"/>
                </a:moveTo>
                <a:lnTo>
                  <a:pt x="9007826" y="0"/>
                </a:lnTo>
                <a:lnTo>
                  <a:pt x="9007826" y="5843205"/>
                </a:lnTo>
                <a:lnTo>
                  <a:pt x="0" y="5843205"/>
                </a:lnTo>
                <a:lnTo>
                  <a:pt x="0" y="0"/>
                </a:lnTo>
                <a:close/>
              </a:path>
            </a:pathLst>
          </a:custGeom>
          <a:blipFill>
            <a:blip r:embed="rId4"/>
            <a:stretch>
              <a:fillRect l="0" t="0" r="0" b="0"/>
            </a:stretch>
          </a:blipFill>
        </p:spPr>
      </p:sp>
      <p:sp>
        <p:nvSpPr>
          <p:cNvPr name="TextBox 6" id="6"/>
          <p:cNvSpPr txBox="true"/>
          <p:nvPr/>
        </p:nvSpPr>
        <p:spPr>
          <a:xfrm rot="0">
            <a:off x="3158960" y="933450"/>
            <a:ext cx="4134545"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Fluxo - Login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5201900" y="72390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4972522" y="3239142"/>
            <a:ext cx="12038317" cy="0"/>
          </a:xfrm>
          <a:prstGeom prst="line">
            <a:avLst/>
          </a:prstGeom>
          <a:ln cap="flat" w="38100">
            <a:solidFill>
              <a:srgbClr val="000000"/>
            </a:solidFill>
            <a:prstDash val="solid"/>
            <a:headEnd type="none" len="sm" w="sm"/>
            <a:tailEnd type="none" len="sm" w="sm"/>
          </a:ln>
        </p:spPr>
      </p:sp>
      <p:sp>
        <p:nvSpPr>
          <p:cNvPr name="AutoShape 4" id="4"/>
          <p:cNvSpPr/>
          <p:nvPr/>
        </p:nvSpPr>
        <p:spPr>
          <a:xfrm rot="0">
            <a:off x="1027587" y="9258300"/>
            <a:ext cx="2131373"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6267232" y="2604932"/>
            <a:ext cx="5512018" cy="5306109"/>
          </a:xfrm>
          <a:custGeom>
            <a:avLst/>
            <a:gdLst/>
            <a:ahLst/>
            <a:cxnLst/>
            <a:rect r="r" b="b" t="t" l="l"/>
            <a:pathLst>
              <a:path h="5306109" w="5512018">
                <a:moveTo>
                  <a:pt x="0" y="0"/>
                </a:moveTo>
                <a:lnTo>
                  <a:pt x="5512018" y="0"/>
                </a:lnTo>
                <a:lnTo>
                  <a:pt x="5512018" y="5306110"/>
                </a:lnTo>
                <a:lnTo>
                  <a:pt x="0" y="5306110"/>
                </a:lnTo>
                <a:lnTo>
                  <a:pt x="0" y="0"/>
                </a:lnTo>
                <a:close/>
              </a:path>
            </a:pathLst>
          </a:custGeom>
          <a:blipFill>
            <a:blip r:embed="rId4"/>
            <a:stretch>
              <a:fillRect l="-5328" t="0" r="-9709" b="-26108"/>
            </a:stretch>
          </a:blipFill>
        </p:spPr>
      </p:sp>
      <p:sp>
        <p:nvSpPr>
          <p:cNvPr name="TextBox 6" id="6"/>
          <p:cNvSpPr txBox="true"/>
          <p:nvPr/>
        </p:nvSpPr>
        <p:spPr>
          <a:xfrm rot="0">
            <a:off x="3158960" y="933450"/>
            <a:ext cx="8608616"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Fluxo - Criar Novo Usuário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5201900" y="72390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4972522" y="3239142"/>
            <a:ext cx="12038317" cy="0"/>
          </a:xfrm>
          <a:prstGeom prst="line">
            <a:avLst/>
          </a:prstGeom>
          <a:ln cap="flat" w="38100">
            <a:solidFill>
              <a:srgbClr val="000000"/>
            </a:solidFill>
            <a:prstDash val="solid"/>
            <a:headEnd type="none" len="sm" w="sm"/>
            <a:tailEnd type="none" len="sm" w="sm"/>
          </a:ln>
        </p:spPr>
      </p:sp>
      <p:sp>
        <p:nvSpPr>
          <p:cNvPr name="AutoShape 4" id="4"/>
          <p:cNvSpPr/>
          <p:nvPr/>
        </p:nvSpPr>
        <p:spPr>
          <a:xfrm rot="0">
            <a:off x="1027587" y="9258300"/>
            <a:ext cx="2131373"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5710183" y="2957913"/>
            <a:ext cx="6867633" cy="5697150"/>
          </a:xfrm>
          <a:custGeom>
            <a:avLst/>
            <a:gdLst/>
            <a:ahLst/>
            <a:cxnLst/>
            <a:rect r="r" b="b" t="t" l="l"/>
            <a:pathLst>
              <a:path h="5697150" w="6867633">
                <a:moveTo>
                  <a:pt x="0" y="0"/>
                </a:moveTo>
                <a:lnTo>
                  <a:pt x="6867634" y="0"/>
                </a:lnTo>
                <a:lnTo>
                  <a:pt x="6867634" y="5697150"/>
                </a:lnTo>
                <a:lnTo>
                  <a:pt x="0" y="5697150"/>
                </a:lnTo>
                <a:lnTo>
                  <a:pt x="0" y="0"/>
                </a:lnTo>
                <a:close/>
              </a:path>
            </a:pathLst>
          </a:custGeom>
          <a:blipFill>
            <a:blip r:embed="rId4"/>
            <a:stretch>
              <a:fillRect l="0" t="0" r="0" b="0"/>
            </a:stretch>
          </a:blipFill>
        </p:spPr>
      </p:sp>
      <p:sp>
        <p:nvSpPr>
          <p:cNvPr name="TextBox 6" id="6"/>
          <p:cNvSpPr txBox="true"/>
          <p:nvPr/>
        </p:nvSpPr>
        <p:spPr>
          <a:xfrm rot="0">
            <a:off x="3158960" y="933450"/>
            <a:ext cx="7890272"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Fluxo - Usuários Criados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6F3"/>
        </a:solidFill>
      </p:bgPr>
    </p:bg>
    <p:spTree>
      <p:nvGrpSpPr>
        <p:cNvPr id="1" name=""/>
        <p:cNvGrpSpPr/>
        <p:nvPr/>
      </p:nvGrpSpPr>
      <p:grpSpPr>
        <a:xfrm>
          <a:off x="0" y="0"/>
          <a:ext cx="0" cy="0"/>
          <a:chOff x="0" y="0"/>
          <a:chExt cx="0" cy="0"/>
        </a:xfrm>
      </p:grpSpPr>
      <p:sp>
        <p:nvSpPr>
          <p:cNvPr name="Freeform 2" id="2"/>
          <p:cNvSpPr/>
          <p:nvPr/>
        </p:nvSpPr>
        <p:spPr>
          <a:xfrm flipH="false" flipV="false" rot="0">
            <a:off x="15201900" y="72390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4972522" y="3239142"/>
            <a:ext cx="12038317" cy="0"/>
          </a:xfrm>
          <a:prstGeom prst="line">
            <a:avLst/>
          </a:prstGeom>
          <a:ln cap="flat" w="38100">
            <a:solidFill>
              <a:srgbClr val="000000"/>
            </a:solidFill>
            <a:prstDash val="solid"/>
            <a:headEnd type="none" len="sm" w="sm"/>
            <a:tailEnd type="none" len="sm" w="sm"/>
          </a:ln>
        </p:spPr>
      </p:sp>
      <p:sp>
        <p:nvSpPr>
          <p:cNvPr name="AutoShape 4" id="4"/>
          <p:cNvSpPr/>
          <p:nvPr/>
        </p:nvSpPr>
        <p:spPr>
          <a:xfrm rot="0">
            <a:off x="1027587" y="9258300"/>
            <a:ext cx="2131373"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2628984" y="2079999"/>
            <a:ext cx="12572916" cy="6127001"/>
          </a:xfrm>
          <a:custGeom>
            <a:avLst/>
            <a:gdLst/>
            <a:ahLst/>
            <a:cxnLst/>
            <a:rect r="r" b="b" t="t" l="l"/>
            <a:pathLst>
              <a:path h="6127001" w="12572916">
                <a:moveTo>
                  <a:pt x="0" y="0"/>
                </a:moveTo>
                <a:lnTo>
                  <a:pt x="12572916" y="0"/>
                </a:lnTo>
                <a:lnTo>
                  <a:pt x="12572916" y="6127002"/>
                </a:lnTo>
                <a:lnTo>
                  <a:pt x="0" y="6127002"/>
                </a:lnTo>
                <a:lnTo>
                  <a:pt x="0" y="0"/>
                </a:lnTo>
                <a:close/>
              </a:path>
            </a:pathLst>
          </a:custGeom>
          <a:blipFill>
            <a:blip r:embed="rId4"/>
            <a:stretch>
              <a:fillRect l="0" t="0" r="0" b="0"/>
            </a:stretch>
          </a:blipFill>
        </p:spPr>
      </p:sp>
      <p:sp>
        <p:nvSpPr>
          <p:cNvPr name="TextBox 6" id="6"/>
          <p:cNvSpPr txBox="true"/>
          <p:nvPr/>
        </p:nvSpPr>
        <p:spPr>
          <a:xfrm rot="0">
            <a:off x="3423378" y="869640"/>
            <a:ext cx="6776839"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Fluxo - Menu Logado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DAF1mJbbD2s</dc:identifier>
  <dcterms:modified xsi:type="dcterms:W3CDTF">2011-08-01T06:04:30Z</dcterms:modified>
  <cp:revision>1</cp:revision>
  <dc:title>Implementação - Gerenciamento de Arquivos</dc:title>
</cp:coreProperties>
</file>