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Lst>
  <p:sldSz cx="18288000" cy="10287000"/>
  <p:notesSz cx="6858000" cy="9144000"/>
  <p:embeddedFontLst>
    <p:embeddedFont>
      <p:font typeface="Aileron" panose="020B0604020202020204" charset="0"/>
      <p:regular r:id="rId60"/>
    </p:embeddedFont>
    <p:embeddedFont>
      <p:font typeface="Aileron Bold" panose="020B0604020202020204" charset="0"/>
      <p:regular r:id="rId61"/>
    </p:embeddedFont>
    <p:embeddedFont>
      <p:font typeface="Aileron Ultra-Bold" panose="020B0604020202020204" charset="0"/>
      <p:regular r:id="rId62"/>
    </p:embeddedFont>
    <p:embeddedFont>
      <p:font typeface="Calibri" panose="020F0502020204030204" pitchFamily="34" charset="0"/>
      <p:regular r:id="rId63"/>
      <p:bold r:id="rId64"/>
      <p:italic r:id="rId65"/>
      <p:boldItalic r:id="rId66"/>
    </p:embeddedFont>
    <p:embeddedFont>
      <p:font typeface="Open Sans Bold" panose="020B0604020202020204" charset="0"/>
      <p:regular r:id="rId6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76FF"/>
    <a:srgbClr val="143784"/>
    <a:srgbClr val="FF91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5" d="100"/>
          <a:sy n="55" d="100"/>
        </p:scale>
        <p:origin x="378"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stavo Morais" userId="540fae5d01923b86" providerId="LiveId" clId="{571DEFC7-40F3-4A47-8303-36840A914858}"/>
    <pc:docChg chg="undo custSel addSld modSld">
      <pc:chgData name="Gustavo Morais" userId="540fae5d01923b86" providerId="LiveId" clId="{571DEFC7-40F3-4A47-8303-36840A914858}" dt="2023-12-10T23:14:16.079" v="8" actId="2711"/>
      <pc:docMkLst>
        <pc:docMk/>
      </pc:docMkLst>
      <pc:sldChg chg="addSp delSp modSp new mod">
        <pc:chgData name="Gustavo Morais" userId="540fae5d01923b86" providerId="LiveId" clId="{571DEFC7-40F3-4A47-8303-36840A914858}" dt="2023-12-10T23:14:16.079" v="8" actId="2711"/>
        <pc:sldMkLst>
          <pc:docMk/>
          <pc:sldMk cId="2617044129" sldId="312"/>
        </pc:sldMkLst>
        <pc:spChg chg="add del">
          <ac:chgData name="Gustavo Morais" userId="540fae5d01923b86" providerId="LiveId" clId="{571DEFC7-40F3-4A47-8303-36840A914858}" dt="2023-12-10T23:13:05.568" v="2" actId="22"/>
          <ac:spMkLst>
            <pc:docMk/>
            <pc:sldMk cId="2617044129" sldId="312"/>
            <ac:spMk id="3" creationId="{C1BDD973-8BD4-F545-C729-D398356AD59A}"/>
          </ac:spMkLst>
        </pc:spChg>
        <pc:spChg chg="add mod">
          <ac:chgData name="Gustavo Morais" userId="540fae5d01923b86" providerId="LiveId" clId="{571DEFC7-40F3-4A47-8303-36840A914858}" dt="2023-12-10T23:14:16.079" v="8" actId="2711"/>
          <ac:spMkLst>
            <pc:docMk/>
            <pc:sldMk cId="2617044129" sldId="312"/>
            <ac:spMk id="5" creationId="{31296A59-9633-35D9-931F-EA80358546D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10.12.2023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‹nº›</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2290763" y="512763"/>
            <a:ext cx="4562475" cy="2566987"/>
          </a:xfrm>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871B2431-D351-4C6E-A3CF-9DFAC0E3E050}" type="slidenum">
              <a:rPr lang="cs-CZ" smtClean="0"/>
              <a:t>53</a:t>
            </a:fld>
            <a:endParaRPr lang="cs-CZ"/>
          </a:p>
        </p:txBody>
      </p:sp>
    </p:spTree>
    <p:extLst>
      <p:ext uri="{BB962C8B-B14F-4D97-AF65-F5344CB8AC3E}">
        <p14:creationId xmlns:p14="http://schemas.microsoft.com/office/powerpoint/2010/main" val="707361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grpSp>
        <p:nvGrpSpPr>
          <p:cNvPr id="2" name="Group 2"/>
          <p:cNvGrpSpPr/>
          <p:nvPr/>
        </p:nvGrpSpPr>
        <p:grpSpPr>
          <a:xfrm>
            <a:off x="4830376" y="4225622"/>
            <a:ext cx="12286048" cy="2226920"/>
            <a:chOff x="0" y="0"/>
            <a:chExt cx="16381397" cy="2969226"/>
          </a:xfrm>
        </p:grpSpPr>
        <p:sp>
          <p:nvSpPr>
            <p:cNvPr id="3" name="TextBox 3"/>
            <p:cNvSpPr txBox="1"/>
            <p:nvPr/>
          </p:nvSpPr>
          <p:spPr>
            <a:xfrm>
              <a:off x="0" y="-47650"/>
              <a:ext cx="16381397" cy="1571614"/>
            </a:xfrm>
            <a:prstGeom prst="rect">
              <a:avLst/>
            </a:prstGeom>
          </p:spPr>
          <p:txBody>
            <a:bodyPr lIns="0" tIns="0" rIns="0" bIns="0" rtlCol="0" anchor="t">
              <a:spAutoFit/>
            </a:bodyPr>
            <a:lstStyle/>
            <a:p>
              <a:pPr algn="r">
                <a:lnSpc>
                  <a:spcPts val="9451"/>
                </a:lnSpc>
              </a:pPr>
              <a:r>
                <a:rPr lang="en-US" sz="7501">
                  <a:solidFill>
                    <a:srgbClr val="3776FF"/>
                  </a:solidFill>
                  <a:latin typeface="Aileron Ultra-Bold"/>
                </a:rPr>
                <a:t>Gerenciamento de arquivo</a:t>
              </a:r>
            </a:p>
          </p:txBody>
        </p:sp>
        <p:sp>
          <p:nvSpPr>
            <p:cNvPr id="4" name="TextBox 4"/>
            <p:cNvSpPr txBox="1"/>
            <p:nvPr/>
          </p:nvSpPr>
          <p:spPr>
            <a:xfrm>
              <a:off x="0" y="2088730"/>
              <a:ext cx="16381397" cy="880534"/>
            </a:xfrm>
            <a:prstGeom prst="rect">
              <a:avLst/>
            </a:prstGeom>
          </p:spPr>
          <p:txBody>
            <a:bodyPr lIns="0" tIns="0" rIns="0" bIns="0" rtlCol="0" anchor="t">
              <a:spAutoFit/>
            </a:bodyPr>
            <a:lstStyle/>
            <a:p>
              <a:pPr algn="r">
                <a:lnSpc>
                  <a:spcPts val="5599"/>
                </a:lnSpc>
                <a:spcBef>
                  <a:spcPct val="0"/>
                </a:spcBef>
              </a:pPr>
              <a:r>
                <a:rPr lang="en-US" sz="3999">
                  <a:solidFill>
                    <a:srgbClr val="EFEFEF"/>
                  </a:solidFill>
                  <a:latin typeface="Aileron"/>
                </a:rPr>
                <a:t>Gustavo de Oliveira e Keven Gustavo</a:t>
              </a:r>
            </a:p>
          </p:txBody>
        </p:sp>
      </p:grpSp>
      <p:sp>
        <p:nvSpPr>
          <p:cNvPr id="5" name="Freeform 5"/>
          <p:cNvSpPr/>
          <p:nvPr/>
        </p:nvSpPr>
        <p:spPr>
          <a:xfrm rot="-8429743">
            <a:off x="-4029799" y="6729313"/>
            <a:ext cx="13107423" cy="4915283"/>
          </a:xfrm>
          <a:custGeom>
            <a:avLst/>
            <a:gdLst/>
            <a:ahLst/>
            <a:cxnLst/>
            <a:rect l="l" t="t" r="r" b="b"/>
            <a:pathLst>
              <a:path w="13107423" h="4915283">
                <a:moveTo>
                  <a:pt x="0" y="0"/>
                </a:moveTo>
                <a:lnTo>
                  <a:pt x="13107423" y="0"/>
                </a:lnTo>
                <a:lnTo>
                  <a:pt x="13107423" y="4915284"/>
                </a:lnTo>
                <a:lnTo>
                  <a:pt x="0" y="4915284"/>
                </a:lnTo>
                <a:lnTo>
                  <a:pt x="0" y="0"/>
                </a:lnTo>
                <a:close/>
              </a:path>
            </a:pathLst>
          </a:custGeom>
          <a:blipFill>
            <a:blip r:embed="rId2">
              <a:extLst>
                <a:ext uri="{96DAC541-7B7A-43D3-8B79-37D633B846F1}">
                  <asvg:svgBlip xmlns:asvg="http://schemas.microsoft.com/office/drawing/2016/SVG/main" r:embed="rId3"/>
                </a:ext>
              </a:extLst>
            </a:blip>
            <a:stretch>
              <a:fillRect l="-36" r="-36"/>
            </a:stretch>
          </a:blipFill>
        </p:spPr>
      </p:sp>
      <p:grpSp>
        <p:nvGrpSpPr>
          <p:cNvPr id="6" name="Group 6"/>
          <p:cNvGrpSpPr/>
          <p:nvPr/>
        </p:nvGrpSpPr>
        <p:grpSpPr>
          <a:xfrm rot="5400000">
            <a:off x="-5405" y="42051"/>
            <a:ext cx="6755942" cy="6745132"/>
            <a:chOff x="0" y="0"/>
            <a:chExt cx="6350000" cy="6339840"/>
          </a:xfrm>
        </p:grpSpPr>
        <p:sp>
          <p:nvSpPr>
            <p:cNvPr id="7" name="Freeform 7"/>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143784"/>
            </a:solidFill>
          </p:spPr>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5264721" cy="1066800"/>
          </a:xfrm>
          <a:prstGeom prst="rect">
            <a:avLst/>
          </a:prstGeom>
        </p:spPr>
        <p:txBody>
          <a:bodyPr lIns="0" tIns="0" rIns="0" bIns="0" rtlCol="0" anchor="t">
            <a:spAutoFit/>
          </a:bodyPr>
          <a:lstStyle/>
          <a:p>
            <a:pPr marL="0" lvl="0" indent="0">
              <a:lnSpc>
                <a:spcPts val="8430"/>
              </a:lnSpc>
              <a:spcBef>
                <a:spcPct val="0"/>
              </a:spcBef>
            </a:pPr>
            <a:r>
              <a:rPr lang="en-US" sz="7025">
                <a:solidFill>
                  <a:srgbClr val="3776FF"/>
                </a:solidFill>
                <a:latin typeface="Aileron Bold"/>
              </a:rPr>
              <a:t>Arquivos - Estrutura</a:t>
            </a:r>
          </a:p>
        </p:txBody>
      </p:sp>
      <p:sp>
        <p:nvSpPr>
          <p:cNvPr id="3" name="Freeform 3"/>
          <p:cNvSpPr/>
          <p:nvPr/>
        </p:nvSpPr>
        <p:spPr>
          <a:xfrm>
            <a:off x="7936088" y="2959028"/>
            <a:ext cx="9991336" cy="5418007"/>
          </a:xfrm>
          <a:custGeom>
            <a:avLst/>
            <a:gdLst/>
            <a:ahLst/>
            <a:cxnLst/>
            <a:rect l="l" t="t" r="r" b="b"/>
            <a:pathLst>
              <a:path w="9991336" h="5418007">
                <a:moveTo>
                  <a:pt x="0" y="0"/>
                </a:moveTo>
                <a:lnTo>
                  <a:pt x="9991336" y="0"/>
                </a:lnTo>
                <a:lnTo>
                  <a:pt x="9991336" y="5418007"/>
                </a:lnTo>
                <a:lnTo>
                  <a:pt x="0" y="5418007"/>
                </a:lnTo>
                <a:lnTo>
                  <a:pt x="0" y="0"/>
                </a:lnTo>
                <a:close/>
              </a:path>
            </a:pathLst>
          </a:custGeom>
          <a:blipFill>
            <a:blip r:embed="rId2"/>
            <a:stretch>
              <a:fillRect/>
            </a:stretch>
          </a:blipFill>
        </p:spPr>
      </p:sp>
      <p:sp>
        <p:nvSpPr>
          <p:cNvPr id="4" name="TextBox 4"/>
          <p:cNvSpPr txBox="1"/>
          <p:nvPr/>
        </p:nvSpPr>
        <p:spPr>
          <a:xfrm>
            <a:off x="1028700" y="2719185"/>
            <a:ext cx="6907388" cy="5657850"/>
          </a:xfrm>
          <a:prstGeom prst="rect">
            <a:avLst/>
          </a:prstGeom>
        </p:spPr>
        <p:txBody>
          <a:bodyPr lIns="0" tIns="0" rIns="0" bIns="0" rtlCol="0" anchor="t">
            <a:spAutoFit/>
          </a:bodyPr>
          <a:lstStyle/>
          <a:p>
            <a:pPr>
              <a:lnSpc>
                <a:spcPts val="4095"/>
              </a:lnSpc>
            </a:pPr>
            <a:r>
              <a:rPr lang="en-US" sz="3412">
                <a:solidFill>
                  <a:srgbClr val="EFEFEF"/>
                </a:solidFill>
                <a:latin typeface="Aileron Bold"/>
              </a:rPr>
              <a:t>Arvores de registros(tamanho variado)(c):</a:t>
            </a:r>
          </a:p>
          <a:p>
            <a:pPr marL="736809" lvl="1" indent="-368404">
              <a:lnSpc>
                <a:spcPts val="4095"/>
              </a:lnSpc>
              <a:buFont typeface="Arial"/>
              <a:buChar char="•"/>
            </a:pPr>
            <a:r>
              <a:rPr lang="en-US" sz="3412">
                <a:solidFill>
                  <a:srgbClr val="EFEFEF"/>
                </a:solidFill>
                <a:latin typeface="Aileron"/>
              </a:rPr>
              <a:t>Cada parte do arquivo: com um campo chave em uma posição fixa.</a:t>
            </a:r>
          </a:p>
          <a:p>
            <a:pPr marL="736809" lvl="1" indent="-368404">
              <a:lnSpc>
                <a:spcPts val="4095"/>
              </a:lnSpc>
              <a:buFont typeface="Arial"/>
              <a:buChar char="•"/>
            </a:pPr>
            <a:r>
              <a:rPr lang="en-US" sz="3412">
                <a:solidFill>
                  <a:srgbClr val="EFEFEF"/>
                </a:solidFill>
                <a:latin typeface="Aileron"/>
              </a:rPr>
              <a:t>O arquivo consiste em árvore.</a:t>
            </a:r>
          </a:p>
          <a:p>
            <a:pPr marL="736809" lvl="1" indent="-368404">
              <a:lnSpc>
                <a:spcPts val="4095"/>
              </a:lnSpc>
              <a:buFont typeface="Arial"/>
              <a:buChar char="•"/>
            </a:pPr>
            <a:r>
              <a:rPr lang="en-US" sz="3412">
                <a:solidFill>
                  <a:srgbClr val="EFEFEF"/>
                </a:solidFill>
                <a:latin typeface="Aileron"/>
              </a:rPr>
              <a:t>A operação: obter o registro com uma certa chave.</a:t>
            </a:r>
          </a:p>
          <a:p>
            <a:pPr marL="736809" lvl="1" indent="-368404">
              <a:lnSpc>
                <a:spcPts val="4095"/>
              </a:lnSpc>
              <a:buFont typeface="Arial"/>
              <a:buChar char="•"/>
            </a:pPr>
            <a:r>
              <a:rPr lang="en-US" sz="3412">
                <a:solidFill>
                  <a:srgbClr val="EFEFEF"/>
                </a:solidFill>
                <a:latin typeface="Aileron"/>
              </a:rPr>
              <a:t>SO decide onde colocar novos registos, não o usuários.</a:t>
            </a:r>
          </a:p>
          <a:p>
            <a:pPr marL="736809" lvl="1" indent="-368404">
              <a:lnSpc>
                <a:spcPts val="4095"/>
              </a:lnSpc>
              <a:buFont typeface="Arial"/>
              <a:buChar char="•"/>
            </a:pPr>
            <a:r>
              <a:rPr lang="en-US" sz="3412">
                <a:solidFill>
                  <a:srgbClr val="EFEFEF"/>
                </a:solidFill>
                <a:latin typeface="Aileron"/>
              </a:rPr>
              <a:t>Usado em mainframes atuais.</a:t>
            </a:r>
          </a:p>
        </p:txBody>
      </p:sp>
      <p:sp>
        <p:nvSpPr>
          <p:cNvPr id="5" name="TextBox 5"/>
          <p:cNvSpPr txBox="1"/>
          <p:nvPr/>
        </p:nvSpPr>
        <p:spPr>
          <a:xfrm>
            <a:off x="11829089" y="8524149"/>
            <a:ext cx="2205335" cy="266700"/>
          </a:xfrm>
          <a:prstGeom prst="rect">
            <a:avLst/>
          </a:prstGeom>
        </p:spPr>
        <p:txBody>
          <a:bodyPr lIns="0" tIns="0" rIns="0" bIns="0" rtlCol="0" anchor="t">
            <a:spAutoFit/>
          </a:bodyPr>
          <a:lstStyle/>
          <a:p>
            <a:pPr algn="ctr">
              <a:lnSpc>
                <a:spcPts val="2100"/>
              </a:lnSpc>
              <a:spcBef>
                <a:spcPct val="0"/>
              </a:spcBef>
            </a:pPr>
            <a:r>
              <a:rPr lang="en-US" sz="1500">
                <a:solidFill>
                  <a:srgbClr val="EFEFEF"/>
                </a:solidFill>
                <a:latin typeface="Aileron"/>
                <a:ea typeface="Aileron"/>
              </a:rPr>
              <a:t>TANENBAUM, 3° Ed. 2010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5264721" cy="1066800"/>
          </a:xfrm>
          <a:prstGeom prst="rect">
            <a:avLst/>
          </a:prstGeom>
        </p:spPr>
        <p:txBody>
          <a:bodyPr lIns="0" tIns="0" rIns="0" bIns="0" rtlCol="0" anchor="t">
            <a:spAutoFit/>
          </a:bodyPr>
          <a:lstStyle/>
          <a:p>
            <a:pPr marL="0" lvl="0" indent="0">
              <a:lnSpc>
                <a:spcPts val="8430"/>
              </a:lnSpc>
              <a:spcBef>
                <a:spcPct val="0"/>
              </a:spcBef>
            </a:pPr>
            <a:r>
              <a:rPr lang="en-US" sz="7025">
                <a:solidFill>
                  <a:srgbClr val="3776FF"/>
                </a:solidFill>
                <a:latin typeface="Aileron Bold"/>
              </a:rPr>
              <a:t>Arquivos - Tipos</a:t>
            </a:r>
          </a:p>
        </p:txBody>
      </p:sp>
      <p:sp>
        <p:nvSpPr>
          <p:cNvPr id="3" name="TextBox 3"/>
          <p:cNvSpPr txBox="1"/>
          <p:nvPr/>
        </p:nvSpPr>
        <p:spPr>
          <a:xfrm>
            <a:off x="1028700" y="3011612"/>
            <a:ext cx="16230600" cy="3770263"/>
          </a:xfrm>
          <a:prstGeom prst="rect">
            <a:avLst/>
          </a:prstGeom>
        </p:spPr>
        <p:txBody>
          <a:bodyPr lIns="0" tIns="0" rIns="0" bIns="0" rtlCol="0" anchor="t">
            <a:spAutoFit/>
          </a:bodyPr>
          <a:lstStyle/>
          <a:p>
            <a:pPr>
              <a:lnSpc>
                <a:spcPts val="4227"/>
              </a:lnSpc>
            </a:pPr>
            <a:r>
              <a:rPr lang="en-US" sz="3523" dirty="0" err="1">
                <a:solidFill>
                  <a:srgbClr val="EFEFEF"/>
                </a:solidFill>
                <a:latin typeface="Aileron"/>
              </a:rPr>
              <a:t>Os</a:t>
            </a:r>
            <a:r>
              <a:rPr lang="en-US" sz="3523" dirty="0">
                <a:solidFill>
                  <a:srgbClr val="EFEFEF"/>
                </a:solidFill>
                <a:latin typeface="Aileron"/>
              </a:rPr>
              <a:t> </a:t>
            </a:r>
            <a:r>
              <a:rPr lang="en-US" sz="3523" dirty="0" err="1">
                <a:solidFill>
                  <a:srgbClr val="EFEFEF"/>
                </a:solidFill>
                <a:latin typeface="Aileron"/>
              </a:rPr>
              <a:t>principais</a:t>
            </a:r>
            <a:r>
              <a:rPr lang="en-US" sz="3523" dirty="0">
                <a:solidFill>
                  <a:srgbClr val="EFEFEF"/>
                </a:solidFill>
                <a:latin typeface="Aileron"/>
              </a:rPr>
              <a:t> </a:t>
            </a:r>
            <a:r>
              <a:rPr lang="en-US" sz="3523" dirty="0" err="1">
                <a:solidFill>
                  <a:srgbClr val="EFEFEF"/>
                </a:solidFill>
                <a:latin typeface="Aileron"/>
              </a:rPr>
              <a:t>tipos</a:t>
            </a:r>
            <a:r>
              <a:rPr lang="en-US" sz="3523" dirty="0">
                <a:solidFill>
                  <a:srgbClr val="EFEFEF"/>
                </a:solidFill>
                <a:latin typeface="Aileron"/>
              </a:rPr>
              <a:t> de </a:t>
            </a:r>
            <a:r>
              <a:rPr lang="en-US" sz="3523" dirty="0" err="1">
                <a:solidFill>
                  <a:srgbClr val="EFEFEF"/>
                </a:solidFill>
                <a:latin typeface="Aileron"/>
              </a:rPr>
              <a:t>arquivo</a:t>
            </a:r>
            <a:r>
              <a:rPr lang="en-US" sz="3523" dirty="0">
                <a:solidFill>
                  <a:srgbClr val="EFEFEF"/>
                </a:solidFill>
                <a:latin typeface="Aileron"/>
              </a:rPr>
              <a:t> </a:t>
            </a:r>
            <a:r>
              <a:rPr lang="en-US" sz="3523" dirty="0" err="1">
                <a:solidFill>
                  <a:srgbClr val="EFEFEF"/>
                </a:solidFill>
                <a:latin typeface="Aileron"/>
              </a:rPr>
              <a:t>são</a:t>
            </a:r>
            <a:r>
              <a:rPr lang="en-US" sz="3523" dirty="0">
                <a:solidFill>
                  <a:srgbClr val="EFEFEF"/>
                </a:solidFill>
                <a:latin typeface="Aileron"/>
              </a:rPr>
              <a:t>:</a:t>
            </a:r>
          </a:p>
          <a:p>
            <a:pPr marL="760636" lvl="1" indent="-380318">
              <a:lnSpc>
                <a:spcPts val="4227"/>
              </a:lnSpc>
              <a:buFont typeface="Arial"/>
              <a:buChar char="•"/>
            </a:pPr>
            <a:r>
              <a:rPr lang="en-US" sz="3523" dirty="0" err="1">
                <a:solidFill>
                  <a:srgbClr val="EFEFEF"/>
                </a:solidFill>
                <a:latin typeface="Aileron"/>
              </a:rPr>
              <a:t>Arquivos</a:t>
            </a:r>
            <a:r>
              <a:rPr lang="en-US" sz="3523" dirty="0">
                <a:solidFill>
                  <a:srgbClr val="EFEFEF"/>
                </a:solidFill>
                <a:latin typeface="Aileron"/>
              </a:rPr>
              <a:t> </a:t>
            </a:r>
            <a:r>
              <a:rPr lang="en-US" sz="3523" dirty="0" err="1">
                <a:solidFill>
                  <a:srgbClr val="EFEFEF"/>
                </a:solidFill>
                <a:latin typeface="Aileron"/>
              </a:rPr>
              <a:t>Regulares</a:t>
            </a:r>
            <a:r>
              <a:rPr lang="en-US" sz="3523" dirty="0">
                <a:solidFill>
                  <a:srgbClr val="EFEFEF"/>
                </a:solidFill>
                <a:latin typeface="Aileron"/>
              </a:rPr>
              <a:t>.</a:t>
            </a:r>
          </a:p>
          <a:p>
            <a:pPr marL="760636" lvl="1" indent="-380318">
              <a:lnSpc>
                <a:spcPts val="4227"/>
              </a:lnSpc>
              <a:buFont typeface="Arial"/>
              <a:buChar char="•"/>
            </a:pPr>
            <a:r>
              <a:rPr lang="en-US" sz="3523" dirty="0" err="1">
                <a:solidFill>
                  <a:srgbClr val="EFEFEF"/>
                </a:solidFill>
                <a:latin typeface="Aileron"/>
              </a:rPr>
              <a:t>Diretórios</a:t>
            </a:r>
            <a:r>
              <a:rPr lang="en-US" sz="3523" dirty="0">
                <a:solidFill>
                  <a:srgbClr val="EFEFEF"/>
                </a:solidFill>
                <a:latin typeface="Aileron"/>
              </a:rPr>
              <a:t>.</a:t>
            </a:r>
          </a:p>
          <a:p>
            <a:pPr marL="760636" lvl="1" indent="-380318">
              <a:lnSpc>
                <a:spcPts val="4227"/>
              </a:lnSpc>
              <a:buFont typeface="Arial"/>
              <a:buChar char="•"/>
            </a:pPr>
            <a:r>
              <a:rPr lang="en-US" sz="3523" dirty="0" err="1">
                <a:solidFill>
                  <a:srgbClr val="EFEFEF"/>
                </a:solidFill>
                <a:latin typeface="Aileron"/>
              </a:rPr>
              <a:t>Arquivos</a:t>
            </a:r>
            <a:r>
              <a:rPr lang="en-US" sz="3523" dirty="0">
                <a:solidFill>
                  <a:srgbClr val="EFEFEF"/>
                </a:solidFill>
                <a:latin typeface="Aileron"/>
              </a:rPr>
              <a:t> de </a:t>
            </a:r>
            <a:r>
              <a:rPr lang="en-US" sz="3523" dirty="0" err="1">
                <a:solidFill>
                  <a:srgbClr val="EFEFEF"/>
                </a:solidFill>
                <a:latin typeface="Aileron"/>
              </a:rPr>
              <a:t>Metadados</a:t>
            </a:r>
            <a:r>
              <a:rPr lang="en-US" sz="3523" dirty="0">
                <a:solidFill>
                  <a:srgbClr val="EFEFEF"/>
                </a:solidFill>
                <a:latin typeface="Aileron"/>
              </a:rPr>
              <a:t>.</a:t>
            </a:r>
          </a:p>
          <a:p>
            <a:pPr marL="760636" lvl="1" indent="-380318">
              <a:lnSpc>
                <a:spcPts val="4227"/>
              </a:lnSpc>
              <a:buFont typeface="Arial"/>
              <a:buChar char="•"/>
            </a:pPr>
            <a:r>
              <a:rPr lang="en-US" sz="3523" dirty="0" err="1">
                <a:solidFill>
                  <a:srgbClr val="EFEFEF"/>
                </a:solidFill>
                <a:latin typeface="Aileron"/>
              </a:rPr>
              <a:t>Arquivos</a:t>
            </a:r>
            <a:r>
              <a:rPr lang="en-US" sz="3523" dirty="0">
                <a:solidFill>
                  <a:srgbClr val="EFEFEF"/>
                </a:solidFill>
                <a:latin typeface="Aileron"/>
              </a:rPr>
              <a:t> </a:t>
            </a:r>
            <a:r>
              <a:rPr lang="en-US" sz="3523" dirty="0" err="1">
                <a:solidFill>
                  <a:srgbClr val="EFEFEF"/>
                </a:solidFill>
                <a:latin typeface="Aileron"/>
              </a:rPr>
              <a:t>especiais</a:t>
            </a:r>
            <a:r>
              <a:rPr lang="en-US" sz="3523" dirty="0">
                <a:solidFill>
                  <a:srgbClr val="EFEFEF"/>
                </a:solidFill>
                <a:latin typeface="Aileron"/>
              </a:rPr>
              <a:t> de </a:t>
            </a:r>
            <a:r>
              <a:rPr lang="en-US" sz="3523" dirty="0" err="1">
                <a:solidFill>
                  <a:srgbClr val="EFEFEF"/>
                </a:solidFill>
                <a:latin typeface="Aileron"/>
              </a:rPr>
              <a:t>caractere</a:t>
            </a:r>
            <a:r>
              <a:rPr lang="en-US" sz="3523" dirty="0">
                <a:solidFill>
                  <a:srgbClr val="EFEFEF"/>
                </a:solidFill>
                <a:latin typeface="Aileron"/>
              </a:rPr>
              <a:t>.</a:t>
            </a:r>
          </a:p>
          <a:p>
            <a:pPr marL="760636" lvl="1" indent="-380318">
              <a:lnSpc>
                <a:spcPts val="4227"/>
              </a:lnSpc>
              <a:buFont typeface="Arial"/>
              <a:buChar char="•"/>
            </a:pPr>
            <a:r>
              <a:rPr lang="en-US" sz="3523" dirty="0" err="1">
                <a:solidFill>
                  <a:srgbClr val="EFEFEF"/>
                </a:solidFill>
                <a:latin typeface="Aileron"/>
              </a:rPr>
              <a:t>Arquivos</a:t>
            </a:r>
            <a:r>
              <a:rPr lang="en-US" sz="3523" dirty="0">
                <a:solidFill>
                  <a:srgbClr val="EFEFEF"/>
                </a:solidFill>
                <a:latin typeface="Aileron"/>
              </a:rPr>
              <a:t> </a:t>
            </a:r>
            <a:r>
              <a:rPr lang="en-US" sz="3523" dirty="0" err="1">
                <a:solidFill>
                  <a:srgbClr val="EFEFEF"/>
                </a:solidFill>
                <a:latin typeface="Aileron"/>
              </a:rPr>
              <a:t>especiais</a:t>
            </a:r>
            <a:r>
              <a:rPr lang="en-US" sz="3523" dirty="0">
                <a:solidFill>
                  <a:srgbClr val="EFEFEF"/>
                </a:solidFill>
                <a:latin typeface="Aileron"/>
              </a:rPr>
              <a:t> de </a:t>
            </a:r>
            <a:r>
              <a:rPr lang="en-US" sz="3523" dirty="0" err="1">
                <a:solidFill>
                  <a:srgbClr val="EFEFEF"/>
                </a:solidFill>
                <a:latin typeface="Aileron"/>
              </a:rPr>
              <a:t>bloco</a:t>
            </a:r>
            <a:r>
              <a:rPr lang="en-US" sz="3523" dirty="0">
                <a:solidFill>
                  <a:srgbClr val="EFEFEF"/>
                </a:solidFill>
                <a:latin typeface="Aileron"/>
              </a:rPr>
              <a:t>.</a:t>
            </a:r>
          </a:p>
          <a:p>
            <a:pPr>
              <a:lnSpc>
                <a:spcPts val="4227"/>
              </a:lnSpc>
            </a:pPr>
            <a:endParaRPr lang="en-US" sz="3523" dirty="0">
              <a:solidFill>
                <a:srgbClr val="EFEFEF"/>
              </a:solidFill>
              <a:latin typeface="Aileron"/>
            </a:endParaRPr>
          </a:p>
        </p:txBody>
      </p:sp>
      <p:sp>
        <p:nvSpPr>
          <p:cNvPr id="4" name="Freeform 4"/>
          <p:cNvSpPr/>
          <p:nvPr/>
        </p:nvSpPr>
        <p:spPr>
          <a:xfrm rot="2700000">
            <a:off x="9205814" y="-1595415"/>
            <a:ext cx="13107423" cy="4915283"/>
          </a:xfrm>
          <a:custGeom>
            <a:avLst/>
            <a:gdLst/>
            <a:ahLst/>
            <a:cxnLst/>
            <a:rect l="l" t="t" r="r" b="b"/>
            <a:pathLst>
              <a:path w="13107423" h="4915283">
                <a:moveTo>
                  <a:pt x="0" y="0"/>
                </a:moveTo>
                <a:lnTo>
                  <a:pt x="13107423" y="0"/>
                </a:lnTo>
                <a:lnTo>
                  <a:pt x="13107423" y="4915283"/>
                </a:lnTo>
                <a:lnTo>
                  <a:pt x="0" y="4915283"/>
                </a:lnTo>
                <a:lnTo>
                  <a:pt x="0" y="0"/>
                </a:lnTo>
                <a:close/>
              </a:path>
            </a:pathLst>
          </a:custGeom>
          <a:blipFill>
            <a:blip r:embed="rId2">
              <a:extLst>
                <a:ext uri="{96DAC541-7B7A-43D3-8B79-37D633B846F1}">
                  <asvg:svgBlip xmlns:asvg="http://schemas.microsoft.com/office/drawing/2016/SVG/main" r:embed="rId3"/>
                </a:ext>
              </a:extLst>
            </a:blip>
            <a:stretch>
              <a:fillRect l="-36" r="-36"/>
            </a:stretch>
          </a:blipFill>
        </p:spPr>
      </p:sp>
      <p:grpSp>
        <p:nvGrpSpPr>
          <p:cNvPr id="5" name="Group 5"/>
          <p:cNvGrpSpPr/>
          <p:nvPr/>
        </p:nvGrpSpPr>
        <p:grpSpPr>
          <a:xfrm rot="-5400000">
            <a:off x="11537463" y="3536463"/>
            <a:ext cx="6755942" cy="6745132"/>
            <a:chOff x="0" y="0"/>
            <a:chExt cx="6350000" cy="6339840"/>
          </a:xfrm>
        </p:grpSpPr>
        <p:sp>
          <p:nvSpPr>
            <p:cNvPr id="6" name="Freeform 6"/>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143784"/>
            </a:solidFill>
          </p:spPr>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5264721" cy="1066800"/>
          </a:xfrm>
          <a:prstGeom prst="rect">
            <a:avLst/>
          </a:prstGeom>
        </p:spPr>
        <p:txBody>
          <a:bodyPr lIns="0" tIns="0" rIns="0" bIns="0" rtlCol="0" anchor="t">
            <a:spAutoFit/>
          </a:bodyPr>
          <a:lstStyle/>
          <a:p>
            <a:pPr marL="0" lvl="0" indent="0">
              <a:lnSpc>
                <a:spcPts val="8430"/>
              </a:lnSpc>
              <a:spcBef>
                <a:spcPct val="0"/>
              </a:spcBef>
            </a:pPr>
            <a:r>
              <a:rPr lang="en-US" sz="7025">
                <a:solidFill>
                  <a:srgbClr val="3776FF"/>
                </a:solidFill>
                <a:latin typeface="Aileron Bold"/>
              </a:rPr>
              <a:t>Arquivos - Tipos</a:t>
            </a:r>
          </a:p>
        </p:txBody>
      </p:sp>
      <p:sp>
        <p:nvSpPr>
          <p:cNvPr id="3" name="TextBox 3"/>
          <p:cNvSpPr txBox="1"/>
          <p:nvPr/>
        </p:nvSpPr>
        <p:spPr>
          <a:xfrm>
            <a:off x="1028700" y="2533884"/>
            <a:ext cx="16230600" cy="6934200"/>
          </a:xfrm>
          <a:prstGeom prst="rect">
            <a:avLst/>
          </a:prstGeom>
        </p:spPr>
        <p:txBody>
          <a:bodyPr lIns="0" tIns="0" rIns="0" bIns="0" rtlCol="0" anchor="t">
            <a:spAutoFit/>
          </a:bodyPr>
          <a:lstStyle/>
          <a:p>
            <a:pPr>
              <a:lnSpc>
                <a:spcPts val="4227"/>
              </a:lnSpc>
            </a:pPr>
            <a:r>
              <a:rPr lang="en-US" sz="3523">
                <a:solidFill>
                  <a:srgbClr val="EFEFEF"/>
                </a:solidFill>
                <a:latin typeface="Aileron Bold"/>
              </a:rPr>
              <a:t>Arquivos Regulares:</a:t>
            </a:r>
          </a:p>
          <a:p>
            <a:pPr marL="760636" lvl="1" indent="-380318">
              <a:lnSpc>
                <a:spcPts val="4227"/>
              </a:lnSpc>
              <a:buFont typeface="Arial"/>
              <a:buChar char="•"/>
            </a:pPr>
            <a:r>
              <a:rPr lang="en-US" sz="3523">
                <a:solidFill>
                  <a:srgbClr val="EFEFEF"/>
                </a:solidFill>
                <a:latin typeface="Aileron"/>
              </a:rPr>
              <a:t>São aqueles que contem informação do usuário, o tipo mais comum de arquivo.</a:t>
            </a:r>
          </a:p>
          <a:p>
            <a:pPr marL="760636" lvl="1" indent="-380318">
              <a:lnSpc>
                <a:spcPts val="4227"/>
              </a:lnSpc>
              <a:buFont typeface="Arial"/>
              <a:buChar char="•"/>
            </a:pPr>
            <a:r>
              <a:rPr lang="en-US" sz="3523">
                <a:solidFill>
                  <a:srgbClr val="EFEFEF"/>
                </a:solidFill>
                <a:latin typeface="Aileron"/>
              </a:rPr>
              <a:t>Armazenam os dados que são criados, lidos, modificados e gerenciados pelos usuários e aplicativos.</a:t>
            </a:r>
          </a:p>
          <a:p>
            <a:pPr marL="760636" lvl="1" indent="-380318">
              <a:lnSpc>
                <a:spcPts val="4227"/>
              </a:lnSpc>
              <a:buFont typeface="Arial"/>
              <a:buChar char="•"/>
            </a:pPr>
            <a:r>
              <a:rPr lang="en-US" sz="3523">
                <a:solidFill>
                  <a:srgbClr val="EFEFEF"/>
                </a:solidFill>
                <a:latin typeface="Aileron"/>
              </a:rPr>
              <a:t>São categorizados em dois tipos, arquivos ASCII ou arquivos Binários.</a:t>
            </a:r>
          </a:p>
          <a:p>
            <a:pPr marL="760636" lvl="1" indent="-380318">
              <a:lnSpc>
                <a:spcPts val="4227"/>
              </a:lnSpc>
              <a:buFont typeface="Arial"/>
              <a:buChar char="•"/>
            </a:pPr>
            <a:r>
              <a:rPr lang="en-US" sz="3523">
                <a:solidFill>
                  <a:srgbClr val="EFEFEF"/>
                </a:solidFill>
                <a:latin typeface="Aileron"/>
              </a:rPr>
              <a:t>ASCII: consiste em linhas de texto, facilmente exibidos ou impressos como são, podem ser editados por qualquer editor de texto, e são mais portáveis e acessíveis.</a:t>
            </a:r>
          </a:p>
          <a:p>
            <a:pPr marL="760636" lvl="1" indent="-380318">
              <a:lnSpc>
                <a:spcPts val="4227"/>
              </a:lnSpc>
              <a:buFont typeface="Arial"/>
              <a:buChar char="•"/>
            </a:pPr>
            <a:r>
              <a:rPr lang="en-US" sz="3523">
                <a:solidFill>
                  <a:srgbClr val="EFEFEF"/>
                </a:solidFill>
                <a:latin typeface="Aileron"/>
              </a:rPr>
              <a:t>Binário: todo arquivo não ASCII, estrutura interna conhecida apenas pelas aplicações que os usam.</a:t>
            </a:r>
          </a:p>
          <a:p>
            <a:pPr marL="760636" lvl="1" indent="-380318">
              <a:lnSpc>
                <a:spcPts val="4227"/>
              </a:lnSpc>
              <a:buFont typeface="Arial"/>
              <a:buChar char="•"/>
            </a:pPr>
            <a:r>
              <a:rPr lang="en-US" sz="3523">
                <a:solidFill>
                  <a:srgbClr val="EFEFEF"/>
                </a:solidFill>
                <a:latin typeface="Aileron"/>
              </a:rPr>
              <a:t>Exemplo: Um arquivo do Microsoft Word “trabalho.docx”.</a:t>
            </a:r>
          </a:p>
          <a:p>
            <a:pPr>
              <a:lnSpc>
                <a:spcPts val="4227"/>
              </a:lnSpc>
            </a:pPr>
            <a:endParaRPr lang="en-US" sz="3523">
              <a:solidFill>
                <a:srgbClr val="EFEFEF"/>
              </a:solidFill>
              <a:latin typeface="Ailero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5264721" cy="1066800"/>
          </a:xfrm>
          <a:prstGeom prst="rect">
            <a:avLst/>
          </a:prstGeom>
        </p:spPr>
        <p:txBody>
          <a:bodyPr lIns="0" tIns="0" rIns="0" bIns="0" rtlCol="0" anchor="t">
            <a:spAutoFit/>
          </a:bodyPr>
          <a:lstStyle/>
          <a:p>
            <a:pPr marL="0" lvl="0" indent="0">
              <a:lnSpc>
                <a:spcPts val="8430"/>
              </a:lnSpc>
              <a:spcBef>
                <a:spcPct val="0"/>
              </a:spcBef>
            </a:pPr>
            <a:r>
              <a:rPr lang="en-US" sz="7025">
                <a:solidFill>
                  <a:srgbClr val="3776FF"/>
                </a:solidFill>
                <a:latin typeface="Aileron Bold"/>
              </a:rPr>
              <a:t>Arquivos - Tipos</a:t>
            </a:r>
          </a:p>
        </p:txBody>
      </p:sp>
      <p:sp>
        <p:nvSpPr>
          <p:cNvPr id="3" name="TextBox 3"/>
          <p:cNvSpPr txBox="1"/>
          <p:nvPr/>
        </p:nvSpPr>
        <p:spPr>
          <a:xfrm>
            <a:off x="1028700" y="2772748"/>
            <a:ext cx="16230600" cy="4800600"/>
          </a:xfrm>
          <a:prstGeom prst="rect">
            <a:avLst/>
          </a:prstGeom>
        </p:spPr>
        <p:txBody>
          <a:bodyPr lIns="0" tIns="0" rIns="0" bIns="0" rtlCol="0" anchor="t">
            <a:spAutoFit/>
          </a:bodyPr>
          <a:lstStyle/>
          <a:p>
            <a:pPr>
              <a:lnSpc>
                <a:spcPts val="4227"/>
              </a:lnSpc>
            </a:pPr>
            <a:r>
              <a:rPr lang="en-US" sz="3523" dirty="0" err="1">
                <a:solidFill>
                  <a:srgbClr val="EFEFEF"/>
                </a:solidFill>
                <a:latin typeface="Aileron Bold"/>
              </a:rPr>
              <a:t>Diretórios</a:t>
            </a:r>
            <a:r>
              <a:rPr lang="en-US" sz="3523" dirty="0">
                <a:solidFill>
                  <a:srgbClr val="EFEFEF"/>
                </a:solidFill>
                <a:latin typeface="Aileron Bold"/>
              </a:rPr>
              <a:t>:</a:t>
            </a:r>
          </a:p>
          <a:p>
            <a:pPr marL="760636" lvl="1" indent="-380318">
              <a:lnSpc>
                <a:spcPts val="4227"/>
              </a:lnSpc>
              <a:buFont typeface="Arial"/>
              <a:buChar char="•"/>
            </a:pPr>
            <a:r>
              <a:rPr lang="en-US" sz="3523" dirty="0">
                <a:solidFill>
                  <a:srgbClr val="EFEFEF"/>
                </a:solidFill>
                <a:latin typeface="Aileron"/>
              </a:rPr>
              <a:t>São </a:t>
            </a:r>
            <a:r>
              <a:rPr lang="en-US" sz="3523" dirty="0" err="1">
                <a:solidFill>
                  <a:srgbClr val="EFEFEF"/>
                </a:solidFill>
                <a:latin typeface="Aileron"/>
              </a:rPr>
              <a:t>arquivos</a:t>
            </a:r>
            <a:r>
              <a:rPr lang="en-US" sz="3523" dirty="0">
                <a:solidFill>
                  <a:srgbClr val="EFEFEF"/>
                </a:solidFill>
                <a:latin typeface="Aileron"/>
              </a:rPr>
              <a:t> de </a:t>
            </a:r>
            <a:r>
              <a:rPr lang="en-US" sz="3523" dirty="0" err="1">
                <a:solidFill>
                  <a:srgbClr val="EFEFEF"/>
                </a:solidFill>
                <a:latin typeface="Aileron"/>
              </a:rPr>
              <a:t>sistema</a:t>
            </a:r>
            <a:r>
              <a:rPr lang="en-US" sz="3523" dirty="0">
                <a:solidFill>
                  <a:srgbClr val="EFEFEF"/>
                </a:solidFill>
                <a:latin typeface="Aileron"/>
              </a:rPr>
              <a:t> </a:t>
            </a:r>
            <a:r>
              <a:rPr lang="en-US" sz="3523" dirty="0" err="1">
                <a:solidFill>
                  <a:srgbClr val="EFEFEF"/>
                </a:solidFill>
                <a:latin typeface="Aileron"/>
              </a:rPr>
              <a:t>usados</a:t>
            </a:r>
            <a:r>
              <a:rPr lang="en-US" sz="3523" dirty="0">
                <a:solidFill>
                  <a:srgbClr val="EFEFEF"/>
                </a:solidFill>
                <a:latin typeface="Aileron"/>
              </a:rPr>
              <a:t> para </a:t>
            </a:r>
            <a:r>
              <a:rPr lang="en-US" sz="3523" dirty="0" err="1">
                <a:solidFill>
                  <a:srgbClr val="EFEFEF"/>
                </a:solidFill>
                <a:latin typeface="Aileron"/>
              </a:rPr>
              <a:t>estruturar</a:t>
            </a:r>
            <a:r>
              <a:rPr lang="en-US" sz="3523" dirty="0">
                <a:solidFill>
                  <a:srgbClr val="EFEFEF"/>
                </a:solidFill>
                <a:latin typeface="Aileron"/>
              </a:rPr>
              <a:t> o </a:t>
            </a:r>
            <a:r>
              <a:rPr lang="en-US" sz="3523" dirty="0" err="1">
                <a:solidFill>
                  <a:srgbClr val="EFEFEF"/>
                </a:solidFill>
                <a:latin typeface="Aileron"/>
              </a:rPr>
              <a:t>sistema</a:t>
            </a:r>
            <a:r>
              <a:rPr lang="en-US" sz="3523" dirty="0">
                <a:solidFill>
                  <a:srgbClr val="EFEFEF"/>
                </a:solidFill>
                <a:latin typeface="Aileron"/>
              </a:rPr>
              <a:t> de </a:t>
            </a:r>
            <a:r>
              <a:rPr lang="en-US" sz="3523" dirty="0" err="1">
                <a:solidFill>
                  <a:srgbClr val="EFEFEF"/>
                </a:solidFill>
                <a:latin typeface="Aileron"/>
              </a:rPr>
              <a:t>arquivos</a:t>
            </a:r>
            <a:r>
              <a:rPr lang="en-US" sz="3523" dirty="0">
                <a:solidFill>
                  <a:srgbClr val="EFEFEF"/>
                </a:solidFill>
                <a:latin typeface="Aileron"/>
              </a:rPr>
              <a:t>.</a:t>
            </a:r>
          </a:p>
          <a:p>
            <a:pPr marL="760636" lvl="1" indent="-380318">
              <a:lnSpc>
                <a:spcPts val="4227"/>
              </a:lnSpc>
              <a:buFont typeface="Arial"/>
              <a:buChar char="•"/>
            </a:pPr>
            <a:r>
              <a:rPr lang="en-US" sz="3523" dirty="0" err="1">
                <a:solidFill>
                  <a:srgbClr val="EFEFEF"/>
                </a:solidFill>
                <a:latin typeface="Aileron"/>
              </a:rPr>
              <a:t>Não</a:t>
            </a:r>
            <a:r>
              <a:rPr lang="en-US" sz="3523" dirty="0">
                <a:solidFill>
                  <a:srgbClr val="EFEFEF"/>
                </a:solidFill>
                <a:latin typeface="Aileron"/>
              </a:rPr>
              <a:t> </a:t>
            </a:r>
            <a:r>
              <a:rPr lang="en-US" sz="3523" dirty="0" err="1">
                <a:solidFill>
                  <a:srgbClr val="EFEFEF"/>
                </a:solidFill>
                <a:latin typeface="Aileron"/>
              </a:rPr>
              <a:t>contem</a:t>
            </a:r>
            <a:r>
              <a:rPr lang="en-US" sz="3523" dirty="0">
                <a:solidFill>
                  <a:srgbClr val="EFEFEF"/>
                </a:solidFill>
                <a:latin typeface="Aileron"/>
              </a:rPr>
              <a:t> dados, mas </a:t>
            </a:r>
            <a:r>
              <a:rPr lang="en-US" sz="3523" dirty="0" err="1">
                <a:solidFill>
                  <a:srgbClr val="EFEFEF"/>
                </a:solidFill>
                <a:latin typeface="Aileron"/>
              </a:rPr>
              <a:t>são</a:t>
            </a:r>
            <a:r>
              <a:rPr lang="en-US" sz="3523" dirty="0">
                <a:solidFill>
                  <a:srgbClr val="EFEFEF"/>
                </a:solidFill>
                <a:latin typeface="Aileron"/>
              </a:rPr>
              <a:t> </a:t>
            </a:r>
            <a:r>
              <a:rPr lang="en-US" sz="3523" dirty="0" err="1">
                <a:solidFill>
                  <a:srgbClr val="EFEFEF"/>
                </a:solidFill>
                <a:latin typeface="Aileron"/>
              </a:rPr>
              <a:t>utilizados</a:t>
            </a:r>
            <a:r>
              <a:rPr lang="en-US" sz="3523" dirty="0">
                <a:solidFill>
                  <a:srgbClr val="EFEFEF"/>
                </a:solidFill>
                <a:latin typeface="Aileron"/>
              </a:rPr>
              <a:t> </a:t>
            </a:r>
            <a:r>
              <a:rPr lang="en-US" sz="3523" dirty="0" err="1">
                <a:solidFill>
                  <a:srgbClr val="EFEFEF"/>
                </a:solidFill>
                <a:latin typeface="Aileron"/>
              </a:rPr>
              <a:t>como</a:t>
            </a:r>
            <a:r>
              <a:rPr lang="en-US" sz="3523" dirty="0">
                <a:solidFill>
                  <a:srgbClr val="EFEFEF"/>
                </a:solidFill>
                <a:latin typeface="Aileron"/>
              </a:rPr>
              <a:t> </a:t>
            </a:r>
            <a:r>
              <a:rPr lang="en-US" sz="3523" dirty="0" err="1">
                <a:solidFill>
                  <a:srgbClr val="EFEFEF"/>
                </a:solidFill>
                <a:latin typeface="Aileron"/>
              </a:rPr>
              <a:t>contêineres</a:t>
            </a:r>
            <a:r>
              <a:rPr lang="en-US" sz="3523" dirty="0">
                <a:solidFill>
                  <a:srgbClr val="EFEFEF"/>
                </a:solidFill>
                <a:latin typeface="Aileron"/>
              </a:rPr>
              <a:t> para </a:t>
            </a:r>
            <a:r>
              <a:rPr lang="en-US" sz="3523" dirty="0" err="1">
                <a:solidFill>
                  <a:srgbClr val="EFEFEF"/>
                </a:solidFill>
                <a:latin typeface="Aileron"/>
              </a:rPr>
              <a:t>agrupar</a:t>
            </a:r>
            <a:r>
              <a:rPr lang="en-US" sz="3523" dirty="0">
                <a:solidFill>
                  <a:srgbClr val="EFEFEF"/>
                </a:solidFill>
                <a:latin typeface="Aileron"/>
              </a:rPr>
              <a:t> um conjunto de </a:t>
            </a:r>
            <a:r>
              <a:rPr lang="en-US" sz="3523" dirty="0" err="1">
                <a:solidFill>
                  <a:srgbClr val="EFEFEF"/>
                </a:solidFill>
                <a:latin typeface="Aileron"/>
              </a:rPr>
              <a:t>arquivos</a:t>
            </a:r>
            <a:r>
              <a:rPr lang="en-US" sz="3523" dirty="0">
                <a:solidFill>
                  <a:srgbClr val="EFEFEF"/>
                </a:solidFill>
                <a:latin typeface="Aileron"/>
              </a:rPr>
              <a:t> que </a:t>
            </a:r>
            <a:r>
              <a:rPr lang="en-US" sz="3523" dirty="0" err="1">
                <a:solidFill>
                  <a:srgbClr val="EFEFEF"/>
                </a:solidFill>
                <a:latin typeface="Aileron"/>
              </a:rPr>
              <a:t>possuem</a:t>
            </a:r>
            <a:r>
              <a:rPr lang="en-US" sz="3523" dirty="0">
                <a:solidFill>
                  <a:srgbClr val="EFEFEF"/>
                </a:solidFill>
                <a:latin typeface="Aileron"/>
              </a:rPr>
              <a:t> </a:t>
            </a:r>
            <a:r>
              <a:rPr lang="en-US" sz="3523" dirty="0" err="1">
                <a:solidFill>
                  <a:srgbClr val="EFEFEF"/>
                </a:solidFill>
                <a:latin typeface="Aileron"/>
              </a:rPr>
              <a:t>alguma</a:t>
            </a:r>
            <a:r>
              <a:rPr lang="en-US" sz="3523" dirty="0">
                <a:solidFill>
                  <a:srgbClr val="EFEFEF"/>
                </a:solidFill>
                <a:latin typeface="Aileron"/>
              </a:rPr>
              <a:t> </a:t>
            </a:r>
            <a:r>
              <a:rPr lang="en-US" sz="3523" dirty="0" err="1">
                <a:solidFill>
                  <a:srgbClr val="EFEFEF"/>
                </a:solidFill>
                <a:latin typeface="Aileron"/>
              </a:rPr>
              <a:t>relação</a:t>
            </a:r>
            <a:r>
              <a:rPr lang="en-US" sz="3523" dirty="0">
                <a:solidFill>
                  <a:srgbClr val="EFEFEF"/>
                </a:solidFill>
                <a:latin typeface="Aileron"/>
              </a:rPr>
              <a:t>.</a:t>
            </a:r>
          </a:p>
          <a:p>
            <a:pPr marL="760636" lvl="1" indent="-380318">
              <a:lnSpc>
                <a:spcPts val="4227"/>
              </a:lnSpc>
              <a:buFont typeface="Arial"/>
              <a:buChar char="•"/>
            </a:pPr>
            <a:r>
              <a:rPr lang="en-US" sz="3523" dirty="0">
                <a:solidFill>
                  <a:srgbClr val="EFEFEF"/>
                </a:solidFill>
                <a:latin typeface="Aileron"/>
              </a:rPr>
              <a:t>No </a:t>
            </a:r>
            <a:r>
              <a:rPr lang="en-US" sz="3523" dirty="0" err="1">
                <a:solidFill>
                  <a:srgbClr val="EFEFEF"/>
                </a:solidFill>
                <a:latin typeface="Aileron"/>
              </a:rPr>
              <a:t>sistema</a:t>
            </a:r>
            <a:r>
              <a:rPr lang="en-US" sz="3523" dirty="0">
                <a:solidFill>
                  <a:srgbClr val="EFEFEF"/>
                </a:solidFill>
                <a:latin typeface="Aileron"/>
              </a:rPr>
              <a:t>, </a:t>
            </a:r>
            <a:r>
              <a:rPr lang="en-US" sz="3523" dirty="0" err="1">
                <a:solidFill>
                  <a:srgbClr val="EFEFEF"/>
                </a:solidFill>
                <a:latin typeface="Aileron"/>
              </a:rPr>
              <a:t>os</a:t>
            </a:r>
            <a:r>
              <a:rPr lang="en-US" sz="3523" dirty="0">
                <a:solidFill>
                  <a:srgbClr val="EFEFEF"/>
                </a:solidFill>
                <a:latin typeface="Aileron"/>
              </a:rPr>
              <a:t> </a:t>
            </a:r>
            <a:r>
              <a:rPr lang="en-US" sz="3523" dirty="0" err="1">
                <a:solidFill>
                  <a:srgbClr val="EFEFEF"/>
                </a:solidFill>
                <a:latin typeface="Aileron"/>
              </a:rPr>
              <a:t>diretórios</a:t>
            </a:r>
            <a:r>
              <a:rPr lang="en-US" sz="3523" dirty="0">
                <a:solidFill>
                  <a:srgbClr val="EFEFEF"/>
                </a:solidFill>
                <a:latin typeface="Aileron"/>
              </a:rPr>
              <a:t> </a:t>
            </a:r>
            <a:r>
              <a:rPr lang="en-US" sz="3523" dirty="0" err="1">
                <a:solidFill>
                  <a:srgbClr val="EFEFEF"/>
                </a:solidFill>
                <a:latin typeface="Aileron"/>
              </a:rPr>
              <a:t>são</a:t>
            </a:r>
            <a:r>
              <a:rPr lang="en-US" sz="3523" dirty="0">
                <a:solidFill>
                  <a:srgbClr val="EFEFEF"/>
                </a:solidFill>
                <a:latin typeface="Aileron"/>
              </a:rPr>
              <a:t> </a:t>
            </a:r>
            <a:r>
              <a:rPr lang="en-US" sz="3523" dirty="0" err="1">
                <a:solidFill>
                  <a:srgbClr val="EFEFEF"/>
                </a:solidFill>
                <a:latin typeface="Aileron"/>
              </a:rPr>
              <a:t>arquivos</a:t>
            </a:r>
            <a:r>
              <a:rPr lang="en-US" sz="3523" dirty="0">
                <a:solidFill>
                  <a:srgbClr val="EFEFEF"/>
                </a:solidFill>
                <a:latin typeface="Aileron"/>
              </a:rPr>
              <a:t> </a:t>
            </a:r>
            <a:r>
              <a:rPr lang="en-US" sz="3523" dirty="0" err="1">
                <a:solidFill>
                  <a:srgbClr val="EFEFEF"/>
                </a:solidFill>
                <a:latin typeface="Aileron"/>
              </a:rPr>
              <a:t>especiais</a:t>
            </a:r>
            <a:r>
              <a:rPr lang="en-US" sz="3523" dirty="0">
                <a:solidFill>
                  <a:srgbClr val="EFEFEF"/>
                </a:solidFill>
                <a:latin typeface="Aileron"/>
              </a:rPr>
              <a:t> que </a:t>
            </a:r>
            <a:r>
              <a:rPr lang="en-US" sz="3523" dirty="0" err="1">
                <a:solidFill>
                  <a:srgbClr val="EFEFEF"/>
                </a:solidFill>
                <a:latin typeface="Aileron"/>
              </a:rPr>
              <a:t>possuem</a:t>
            </a:r>
            <a:r>
              <a:rPr lang="en-US" sz="3523" dirty="0">
                <a:solidFill>
                  <a:srgbClr val="EFEFEF"/>
                </a:solidFill>
                <a:latin typeface="Aileron"/>
              </a:rPr>
              <a:t> </a:t>
            </a:r>
            <a:r>
              <a:rPr lang="en-US" sz="3523" dirty="0" err="1">
                <a:solidFill>
                  <a:srgbClr val="EFEFEF"/>
                </a:solidFill>
                <a:latin typeface="Aileron"/>
              </a:rPr>
              <a:t>uma</a:t>
            </a:r>
            <a:r>
              <a:rPr lang="en-US" sz="3523" dirty="0">
                <a:solidFill>
                  <a:srgbClr val="EFEFEF"/>
                </a:solidFill>
                <a:latin typeface="Aileron"/>
              </a:rPr>
              <a:t> </a:t>
            </a:r>
            <a:r>
              <a:rPr lang="en-US" sz="3523" dirty="0" err="1">
                <a:solidFill>
                  <a:srgbClr val="EFEFEF"/>
                </a:solidFill>
                <a:latin typeface="Aileron"/>
              </a:rPr>
              <a:t>lista</a:t>
            </a:r>
            <a:r>
              <a:rPr lang="en-US" sz="3523" dirty="0">
                <a:solidFill>
                  <a:srgbClr val="EFEFEF"/>
                </a:solidFill>
                <a:latin typeface="Aileron"/>
              </a:rPr>
              <a:t> de entrada de </a:t>
            </a:r>
            <a:r>
              <a:rPr lang="en-US" sz="3523" dirty="0" err="1">
                <a:solidFill>
                  <a:srgbClr val="EFEFEF"/>
                </a:solidFill>
                <a:latin typeface="Aileron"/>
              </a:rPr>
              <a:t>arquivo</a:t>
            </a:r>
            <a:r>
              <a:rPr lang="en-US" sz="3523" dirty="0">
                <a:solidFill>
                  <a:srgbClr val="EFEFEF"/>
                </a:solidFill>
                <a:latin typeface="Aileron"/>
              </a:rPr>
              <a:t> e </a:t>
            </a:r>
            <a:r>
              <a:rPr lang="en-US" sz="3523" dirty="0" err="1">
                <a:solidFill>
                  <a:srgbClr val="EFEFEF"/>
                </a:solidFill>
                <a:latin typeface="Aileron"/>
              </a:rPr>
              <a:t>seus</a:t>
            </a:r>
            <a:r>
              <a:rPr lang="en-US" sz="3523" dirty="0">
                <a:solidFill>
                  <a:srgbClr val="EFEFEF"/>
                </a:solidFill>
                <a:latin typeface="Aileron"/>
              </a:rPr>
              <a:t> </a:t>
            </a:r>
            <a:r>
              <a:rPr lang="en-US" sz="3523" dirty="0" err="1">
                <a:solidFill>
                  <a:srgbClr val="EFEFEF"/>
                </a:solidFill>
                <a:latin typeface="Aileron"/>
              </a:rPr>
              <a:t>caminhos</a:t>
            </a:r>
            <a:r>
              <a:rPr lang="en-US" sz="3523" dirty="0">
                <a:solidFill>
                  <a:srgbClr val="EFEFEF"/>
                </a:solidFill>
                <a:latin typeface="Aileron"/>
              </a:rPr>
              <a:t>.</a:t>
            </a:r>
          </a:p>
          <a:p>
            <a:pPr marL="760636" lvl="1" indent="-380318">
              <a:lnSpc>
                <a:spcPts val="4227"/>
              </a:lnSpc>
              <a:buFont typeface="Arial"/>
              <a:buChar char="•"/>
            </a:pPr>
            <a:r>
              <a:rPr lang="en-US" sz="3523" dirty="0" err="1">
                <a:solidFill>
                  <a:srgbClr val="EFEFEF"/>
                </a:solidFill>
                <a:latin typeface="Aileron"/>
              </a:rPr>
              <a:t>Exemplo</a:t>
            </a:r>
            <a:r>
              <a:rPr lang="en-US" sz="3523" dirty="0">
                <a:solidFill>
                  <a:srgbClr val="EFEFEF"/>
                </a:solidFill>
                <a:latin typeface="Aileron"/>
              </a:rPr>
              <a:t>: a pasta de ‘Downloads’, </a:t>
            </a:r>
            <a:r>
              <a:rPr lang="en-US" sz="3523" dirty="0" err="1">
                <a:solidFill>
                  <a:srgbClr val="EFEFEF"/>
                </a:solidFill>
                <a:latin typeface="Aileron"/>
              </a:rPr>
              <a:t>ondem</a:t>
            </a:r>
            <a:r>
              <a:rPr lang="en-US" sz="3523" dirty="0">
                <a:solidFill>
                  <a:srgbClr val="EFEFEF"/>
                </a:solidFill>
                <a:latin typeface="Aileron"/>
              </a:rPr>
              <a:t> </a:t>
            </a:r>
            <a:r>
              <a:rPr lang="en-US" sz="3523" dirty="0" err="1">
                <a:solidFill>
                  <a:srgbClr val="EFEFEF"/>
                </a:solidFill>
                <a:latin typeface="Aileron"/>
              </a:rPr>
              <a:t>por</a:t>
            </a:r>
            <a:r>
              <a:rPr lang="en-US" sz="3523" dirty="0">
                <a:solidFill>
                  <a:srgbClr val="EFEFEF"/>
                </a:solidFill>
                <a:latin typeface="Aileron"/>
              </a:rPr>
              <a:t> </a:t>
            </a:r>
            <a:r>
              <a:rPr lang="en-US" sz="3523" dirty="0" err="1">
                <a:solidFill>
                  <a:srgbClr val="EFEFEF"/>
                </a:solidFill>
                <a:latin typeface="Aileron"/>
              </a:rPr>
              <a:t>padrão</a:t>
            </a:r>
            <a:r>
              <a:rPr lang="en-US" sz="3523" dirty="0">
                <a:solidFill>
                  <a:srgbClr val="EFEFEF"/>
                </a:solidFill>
                <a:latin typeface="Aileron"/>
              </a:rPr>
              <a:t> </a:t>
            </a:r>
            <a:r>
              <a:rPr lang="en-US" sz="3523" dirty="0" err="1">
                <a:solidFill>
                  <a:srgbClr val="EFEFEF"/>
                </a:solidFill>
                <a:latin typeface="Aileron"/>
              </a:rPr>
              <a:t>recebe</a:t>
            </a:r>
            <a:r>
              <a:rPr lang="en-US" sz="3523" dirty="0">
                <a:solidFill>
                  <a:srgbClr val="EFEFEF"/>
                </a:solidFill>
                <a:latin typeface="Aileron"/>
              </a:rPr>
              <a:t> </a:t>
            </a:r>
            <a:r>
              <a:rPr lang="en-US" sz="3523" dirty="0" err="1">
                <a:solidFill>
                  <a:srgbClr val="EFEFEF"/>
                </a:solidFill>
                <a:latin typeface="Aileron"/>
              </a:rPr>
              <a:t>todos</a:t>
            </a:r>
            <a:r>
              <a:rPr lang="en-US" sz="3523" dirty="0">
                <a:solidFill>
                  <a:srgbClr val="EFEFEF"/>
                </a:solidFill>
                <a:latin typeface="Aileron"/>
              </a:rPr>
              <a:t> </a:t>
            </a:r>
            <a:r>
              <a:rPr lang="en-US" sz="3523" dirty="0" err="1">
                <a:solidFill>
                  <a:srgbClr val="EFEFEF"/>
                </a:solidFill>
                <a:latin typeface="Aileron"/>
              </a:rPr>
              <a:t>os</a:t>
            </a:r>
            <a:r>
              <a:rPr lang="en-US" sz="3523" dirty="0">
                <a:solidFill>
                  <a:srgbClr val="EFEFEF"/>
                </a:solidFill>
                <a:latin typeface="Aileron"/>
              </a:rPr>
              <a:t> </a:t>
            </a:r>
            <a:r>
              <a:rPr lang="en-US" sz="3523" dirty="0" err="1">
                <a:solidFill>
                  <a:srgbClr val="EFEFEF"/>
                </a:solidFill>
                <a:latin typeface="Aileron"/>
              </a:rPr>
              <a:t>arquivos</a:t>
            </a:r>
            <a:r>
              <a:rPr lang="en-US" sz="3523" dirty="0">
                <a:solidFill>
                  <a:srgbClr val="EFEFEF"/>
                </a:solidFill>
                <a:latin typeface="Aileron"/>
              </a:rPr>
              <a:t> </a:t>
            </a:r>
            <a:r>
              <a:rPr lang="en-US" sz="3523" dirty="0" err="1">
                <a:solidFill>
                  <a:srgbClr val="EFEFEF"/>
                </a:solidFill>
                <a:latin typeface="Aileron"/>
              </a:rPr>
              <a:t>baixados</a:t>
            </a:r>
            <a:r>
              <a:rPr lang="en-US" sz="3523" dirty="0">
                <a:solidFill>
                  <a:srgbClr val="EFEFEF"/>
                </a:solidFill>
                <a:latin typeface="Aileron"/>
              </a:rPr>
              <a:t> </a:t>
            </a:r>
            <a:r>
              <a:rPr lang="en-US" sz="3523" dirty="0" err="1">
                <a:solidFill>
                  <a:srgbClr val="EFEFEF"/>
                </a:solidFill>
                <a:latin typeface="Aileron"/>
              </a:rPr>
              <a:t>pelo</a:t>
            </a:r>
            <a:r>
              <a:rPr lang="en-US" sz="3523" dirty="0">
                <a:solidFill>
                  <a:srgbClr val="EFEFEF"/>
                </a:solidFill>
                <a:latin typeface="Aileron"/>
              </a:rPr>
              <a:t> </a:t>
            </a:r>
            <a:r>
              <a:rPr lang="en-US" sz="3523" dirty="0" err="1">
                <a:solidFill>
                  <a:srgbClr val="EFEFEF"/>
                </a:solidFill>
                <a:latin typeface="Aileron"/>
              </a:rPr>
              <a:t>navegador</a:t>
            </a:r>
            <a:r>
              <a:rPr lang="en-US" sz="3523" dirty="0">
                <a:solidFill>
                  <a:srgbClr val="EFEFEF"/>
                </a:solidFill>
                <a:latin typeface="Aileron"/>
              </a:rPr>
              <a:t>.</a:t>
            </a:r>
          </a:p>
          <a:p>
            <a:pPr>
              <a:lnSpc>
                <a:spcPts val="4227"/>
              </a:lnSpc>
            </a:pPr>
            <a:endParaRPr lang="en-US" sz="3523" dirty="0">
              <a:solidFill>
                <a:srgbClr val="EFEFEF"/>
              </a:solidFill>
              <a:latin typeface="Ailero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TextBox 2"/>
          <p:cNvSpPr txBox="1"/>
          <p:nvPr/>
        </p:nvSpPr>
        <p:spPr>
          <a:xfrm>
            <a:off x="1028700" y="694291"/>
            <a:ext cx="15264721" cy="1066800"/>
          </a:xfrm>
          <a:prstGeom prst="rect">
            <a:avLst/>
          </a:prstGeom>
        </p:spPr>
        <p:txBody>
          <a:bodyPr lIns="0" tIns="0" rIns="0" bIns="0" rtlCol="0" anchor="t">
            <a:spAutoFit/>
          </a:bodyPr>
          <a:lstStyle/>
          <a:p>
            <a:pPr marL="0" lvl="0" indent="0">
              <a:lnSpc>
                <a:spcPts val="8430"/>
              </a:lnSpc>
              <a:spcBef>
                <a:spcPct val="0"/>
              </a:spcBef>
            </a:pPr>
            <a:r>
              <a:rPr lang="en-US" sz="7025">
                <a:solidFill>
                  <a:srgbClr val="3776FF"/>
                </a:solidFill>
                <a:latin typeface="Aileron Bold"/>
              </a:rPr>
              <a:t>Arquivos - Tipos</a:t>
            </a:r>
          </a:p>
        </p:txBody>
      </p:sp>
      <p:sp>
        <p:nvSpPr>
          <p:cNvPr id="3" name="TextBox 3"/>
          <p:cNvSpPr txBox="1"/>
          <p:nvPr/>
        </p:nvSpPr>
        <p:spPr>
          <a:xfrm>
            <a:off x="1028700" y="2079576"/>
            <a:ext cx="16230600" cy="6934200"/>
          </a:xfrm>
          <a:prstGeom prst="rect">
            <a:avLst/>
          </a:prstGeom>
        </p:spPr>
        <p:txBody>
          <a:bodyPr lIns="0" tIns="0" rIns="0" bIns="0" rtlCol="0" anchor="t">
            <a:spAutoFit/>
          </a:bodyPr>
          <a:lstStyle/>
          <a:p>
            <a:pPr>
              <a:lnSpc>
                <a:spcPts val="4227"/>
              </a:lnSpc>
            </a:pPr>
            <a:r>
              <a:rPr lang="en-US" sz="3523" dirty="0" err="1">
                <a:solidFill>
                  <a:srgbClr val="EFEFEF"/>
                </a:solidFill>
                <a:latin typeface="Aileron Bold"/>
              </a:rPr>
              <a:t>Arquivos</a:t>
            </a:r>
            <a:r>
              <a:rPr lang="en-US" sz="3523" dirty="0">
                <a:solidFill>
                  <a:srgbClr val="EFEFEF"/>
                </a:solidFill>
                <a:latin typeface="Aileron Bold"/>
              </a:rPr>
              <a:t> de </a:t>
            </a:r>
            <a:r>
              <a:rPr lang="en-US" sz="3523" dirty="0" err="1">
                <a:solidFill>
                  <a:srgbClr val="EFEFEF"/>
                </a:solidFill>
                <a:latin typeface="Aileron Bold"/>
              </a:rPr>
              <a:t>Metadados</a:t>
            </a:r>
            <a:r>
              <a:rPr lang="en-US" sz="3523" dirty="0">
                <a:solidFill>
                  <a:srgbClr val="EFEFEF"/>
                </a:solidFill>
                <a:latin typeface="Aileron Bold"/>
              </a:rPr>
              <a:t>:</a:t>
            </a:r>
          </a:p>
          <a:p>
            <a:pPr marL="760636" lvl="1" indent="-380318">
              <a:lnSpc>
                <a:spcPts val="4227"/>
              </a:lnSpc>
              <a:buFont typeface="Arial"/>
              <a:buChar char="•"/>
            </a:pPr>
            <a:r>
              <a:rPr lang="en-US" sz="3523" dirty="0">
                <a:solidFill>
                  <a:srgbClr val="EFEFEF"/>
                </a:solidFill>
                <a:latin typeface="Aileron"/>
              </a:rPr>
              <a:t>São </a:t>
            </a:r>
            <a:r>
              <a:rPr lang="en-US" sz="3523" dirty="0" err="1">
                <a:solidFill>
                  <a:srgbClr val="EFEFEF"/>
                </a:solidFill>
                <a:latin typeface="Aileron"/>
              </a:rPr>
              <a:t>arquivos</a:t>
            </a:r>
            <a:r>
              <a:rPr lang="en-US" sz="3523" dirty="0">
                <a:solidFill>
                  <a:srgbClr val="EFEFEF"/>
                </a:solidFill>
                <a:latin typeface="Aileron"/>
              </a:rPr>
              <a:t> que </a:t>
            </a:r>
            <a:r>
              <a:rPr lang="en-US" sz="3523" dirty="0" err="1">
                <a:solidFill>
                  <a:srgbClr val="EFEFEF"/>
                </a:solidFill>
                <a:latin typeface="Aileron"/>
              </a:rPr>
              <a:t>não</a:t>
            </a:r>
            <a:r>
              <a:rPr lang="en-US" sz="3523" dirty="0">
                <a:solidFill>
                  <a:srgbClr val="EFEFEF"/>
                </a:solidFill>
                <a:latin typeface="Aileron"/>
              </a:rPr>
              <a:t> </a:t>
            </a:r>
            <a:r>
              <a:rPr lang="en-US" sz="3523" dirty="0" err="1">
                <a:solidFill>
                  <a:srgbClr val="EFEFEF"/>
                </a:solidFill>
                <a:latin typeface="Aileron"/>
              </a:rPr>
              <a:t>contêm</a:t>
            </a:r>
            <a:r>
              <a:rPr lang="en-US" sz="3523" dirty="0">
                <a:solidFill>
                  <a:srgbClr val="EFEFEF"/>
                </a:solidFill>
                <a:latin typeface="Aileron"/>
              </a:rPr>
              <a:t> dados reais, mas </a:t>
            </a:r>
            <a:r>
              <a:rPr lang="en-US" sz="3523" dirty="0" err="1">
                <a:solidFill>
                  <a:srgbClr val="EFEFEF"/>
                </a:solidFill>
                <a:latin typeface="Aileron"/>
              </a:rPr>
              <a:t>informações</a:t>
            </a:r>
            <a:r>
              <a:rPr lang="en-US" sz="3523" dirty="0">
                <a:solidFill>
                  <a:srgbClr val="EFEFEF"/>
                </a:solidFill>
                <a:latin typeface="Aileron"/>
              </a:rPr>
              <a:t> </a:t>
            </a:r>
            <a:r>
              <a:rPr lang="en-US" sz="3523" dirty="0" err="1">
                <a:solidFill>
                  <a:srgbClr val="EFEFEF"/>
                </a:solidFill>
                <a:latin typeface="Aileron"/>
              </a:rPr>
              <a:t>descritivas</a:t>
            </a:r>
            <a:r>
              <a:rPr lang="en-US" sz="3523" dirty="0">
                <a:solidFill>
                  <a:srgbClr val="EFEFEF"/>
                </a:solidFill>
                <a:latin typeface="Aileron"/>
              </a:rPr>
              <a:t> </a:t>
            </a:r>
            <a:r>
              <a:rPr lang="en-US" sz="3523" dirty="0" err="1">
                <a:solidFill>
                  <a:srgbClr val="EFEFEF"/>
                </a:solidFill>
                <a:latin typeface="Aileron"/>
              </a:rPr>
              <a:t>sobre</a:t>
            </a:r>
            <a:r>
              <a:rPr lang="en-US" sz="3523" dirty="0">
                <a:solidFill>
                  <a:srgbClr val="EFEFEF"/>
                </a:solidFill>
                <a:latin typeface="Aileron"/>
              </a:rPr>
              <a:t> outros </a:t>
            </a:r>
            <a:r>
              <a:rPr lang="en-US" sz="3523" dirty="0" err="1">
                <a:solidFill>
                  <a:srgbClr val="EFEFEF"/>
                </a:solidFill>
                <a:latin typeface="Aileron"/>
              </a:rPr>
              <a:t>arquivos</a:t>
            </a:r>
            <a:r>
              <a:rPr lang="en-US" sz="3523" dirty="0">
                <a:solidFill>
                  <a:srgbClr val="EFEFEF"/>
                </a:solidFill>
                <a:latin typeface="Aileron"/>
              </a:rPr>
              <a:t> </a:t>
            </a:r>
            <a:r>
              <a:rPr lang="en-US" sz="3523" dirty="0" err="1">
                <a:solidFill>
                  <a:srgbClr val="EFEFEF"/>
                </a:solidFill>
                <a:latin typeface="Aileron"/>
              </a:rPr>
              <a:t>ou</a:t>
            </a:r>
            <a:r>
              <a:rPr lang="en-US" sz="3523" dirty="0">
                <a:solidFill>
                  <a:srgbClr val="EFEFEF"/>
                </a:solidFill>
                <a:latin typeface="Aileron"/>
              </a:rPr>
              <a:t> </a:t>
            </a:r>
            <a:r>
              <a:rPr lang="en-US" sz="3523" dirty="0" err="1">
                <a:solidFill>
                  <a:srgbClr val="EFEFEF"/>
                </a:solidFill>
                <a:latin typeface="Aileron"/>
              </a:rPr>
              <a:t>objetos</a:t>
            </a:r>
            <a:r>
              <a:rPr lang="en-US" sz="3523" dirty="0">
                <a:solidFill>
                  <a:srgbClr val="EFEFEF"/>
                </a:solidFill>
                <a:latin typeface="Aileron"/>
              </a:rPr>
              <a:t>.</a:t>
            </a:r>
          </a:p>
          <a:p>
            <a:pPr marL="760636" lvl="1" indent="-380318">
              <a:lnSpc>
                <a:spcPts val="4227"/>
              </a:lnSpc>
              <a:buFont typeface="Arial"/>
              <a:buChar char="•"/>
            </a:pPr>
            <a:r>
              <a:rPr lang="en-US" sz="3523" dirty="0" err="1">
                <a:solidFill>
                  <a:srgbClr val="EFEFEF"/>
                </a:solidFill>
                <a:latin typeface="Aileron"/>
              </a:rPr>
              <a:t>Utilizados</a:t>
            </a:r>
            <a:r>
              <a:rPr lang="en-US" sz="3523" dirty="0">
                <a:solidFill>
                  <a:srgbClr val="EFEFEF"/>
                </a:solidFill>
                <a:latin typeface="Aileron"/>
              </a:rPr>
              <a:t> para </a:t>
            </a:r>
            <a:r>
              <a:rPr lang="en-US" sz="3523" dirty="0" err="1">
                <a:solidFill>
                  <a:srgbClr val="EFEFEF"/>
                </a:solidFill>
                <a:latin typeface="Aileron"/>
              </a:rPr>
              <a:t>fornecer</a:t>
            </a:r>
            <a:r>
              <a:rPr lang="en-US" sz="3523" dirty="0">
                <a:solidFill>
                  <a:srgbClr val="EFEFEF"/>
                </a:solidFill>
                <a:latin typeface="Aileron"/>
              </a:rPr>
              <a:t> </a:t>
            </a:r>
            <a:r>
              <a:rPr lang="en-US" sz="3523" dirty="0" err="1">
                <a:solidFill>
                  <a:srgbClr val="EFEFEF"/>
                </a:solidFill>
                <a:latin typeface="Aileron"/>
              </a:rPr>
              <a:t>informações</a:t>
            </a:r>
            <a:r>
              <a:rPr lang="en-US" sz="3523" dirty="0">
                <a:solidFill>
                  <a:srgbClr val="EFEFEF"/>
                </a:solidFill>
                <a:latin typeface="Aileron"/>
              </a:rPr>
              <a:t> </a:t>
            </a:r>
            <a:r>
              <a:rPr lang="en-US" sz="3523" dirty="0" err="1">
                <a:solidFill>
                  <a:srgbClr val="EFEFEF"/>
                </a:solidFill>
                <a:latin typeface="Aileron"/>
              </a:rPr>
              <a:t>sobre</a:t>
            </a:r>
            <a:r>
              <a:rPr lang="en-US" sz="3523" dirty="0">
                <a:solidFill>
                  <a:srgbClr val="EFEFEF"/>
                </a:solidFill>
                <a:latin typeface="Aileron"/>
              </a:rPr>
              <a:t> </a:t>
            </a:r>
            <a:r>
              <a:rPr lang="en-US" sz="3523" dirty="0" err="1">
                <a:solidFill>
                  <a:srgbClr val="EFEFEF"/>
                </a:solidFill>
                <a:latin typeface="Aileron"/>
              </a:rPr>
              <a:t>os</a:t>
            </a:r>
            <a:r>
              <a:rPr lang="en-US" sz="3523" dirty="0">
                <a:solidFill>
                  <a:srgbClr val="EFEFEF"/>
                </a:solidFill>
                <a:latin typeface="Aileron"/>
              </a:rPr>
              <a:t> </a:t>
            </a:r>
            <a:r>
              <a:rPr lang="en-US" sz="3523" dirty="0" err="1">
                <a:solidFill>
                  <a:srgbClr val="EFEFEF"/>
                </a:solidFill>
                <a:latin typeface="Aileron"/>
              </a:rPr>
              <a:t>arquivos</a:t>
            </a:r>
            <a:r>
              <a:rPr lang="en-US" sz="3523" dirty="0">
                <a:solidFill>
                  <a:srgbClr val="EFEFEF"/>
                </a:solidFill>
                <a:latin typeface="Aileron"/>
              </a:rPr>
              <a:t> </a:t>
            </a:r>
            <a:r>
              <a:rPr lang="en-US" sz="3523" dirty="0" err="1">
                <a:solidFill>
                  <a:srgbClr val="EFEFEF"/>
                </a:solidFill>
                <a:latin typeface="Aileron"/>
              </a:rPr>
              <a:t>normais</a:t>
            </a:r>
            <a:r>
              <a:rPr lang="en-US" sz="3523" dirty="0">
                <a:solidFill>
                  <a:srgbClr val="EFEFEF"/>
                </a:solidFill>
                <a:latin typeface="Aileron"/>
              </a:rPr>
              <a:t>, </a:t>
            </a:r>
            <a:r>
              <a:rPr lang="en-US" sz="3523" dirty="0" err="1">
                <a:solidFill>
                  <a:srgbClr val="EFEFEF"/>
                </a:solidFill>
                <a:latin typeface="Aileron"/>
              </a:rPr>
              <a:t>como</a:t>
            </a:r>
            <a:r>
              <a:rPr lang="en-US" sz="3523" dirty="0">
                <a:solidFill>
                  <a:srgbClr val="EFEFEF"/>
                </a:solidFill>
                <a:latin typeface="Aileron"/>
              </a:rPr>
              <a:t>: </a:t>
            </a:r>
            <a:r>
              <a:rPr lang="en-US" sz="3523" dirty="0" err="1">
                <a:solidFill>
                  <a:srgbClr val="EFEFEF"/>
                </a:solidFill>
                <a:latin typeface="Aileron"/>
              </a:rPr>
              <a:t>informações</a:t>
            </a:r>
            <a:r>
              <a:rPr lang="en-US" sz="3523" dirty="0">
                <a:solidFill>
                  <a:srgbClr val="EFEFEF"/>
                </a:solidFill>
                <a:latin typeface="Aileron"/>
              </a:rPr>
              <a:t> de </a:t>
            </a:r>
            <a:r>
              <a:rPr lang="en-US" sz="3523" dirty="0" err="1">
                <a:solidFill>
                  <a:srgbClr val="EFEFEF"/>
                </a:solidFill>
                <a:latin typeface="Aileron"/>
              </a:rPr>
              <a:t>autoria</a:t>
            </a:r>
            <a:r>
              <a:rPr lang="en-US" sz="3523" dirty="0">
                <a:solidFill>
                  <a:srgbClr val="EFEFEF"/>
                </a:solidFill>
                <a:latin typeface="Aileron"/>
              </a:rPr>
              <a:t>, data de </a:t>
            </a:r>
            <a:r>
              <a:rPr lang="en-US" sz="3523" dirty="0" err="1">
                <a:solidFill>
                  <a:srgbClr val="EFEFEF"/>
                </a:solidFill>
                <a:latin typeface="Aileron"/>
              </a:rPr>
              <a:t>criação</a:t>
            </a:r>
            <a:r>
              <a:rPr lang="en-US" sz="3523" dirty="0">
                <a:solidFill>
                  <a:srgbClr val="EFEFEF"/>
                </a:solidFill>
                <a:latin typeface="Aileron"/>
              </a:rPr>
              <a:t>, </a:t>
            </a:r>
            <a:r>
              <a:rPr lang="en-US" sz="3523" dirty="0" err="1">
                <a:solidFill>
                  <a:srgbClr val="EFEFEF"/>
                </a:solidFill>
                <a:latin typeface="Aileron"/>
              </a:rPr>
              <a:t>tamanho</a:t>
            </a:r>
            <a:r>
              <a:rPr lang="en-US" sz="3523" dirty="0">
                <a:solidFill>
                  <a:srgbClr val="EFEFEF"/>
                </a:solidFill>
                <a:latin typeface="Aileron"/>
              </a:rPr>
              <a:t>, </a:t>
            </a:r>
            <a:r>
              <a:rPr lang="en-US" sz="3523" dirty="0" err="1">
                <a:solidFill>
                  <a:srgbClr val="EFEFEF"/>
                </a:solidFill>
                <a:latin typeface="Aileron"/>
              </a:rPr>
              <a:t>tipo</a:t>
            </a:r>
            <a:r>
              <a:rPr lang="en-US" sz="3523" dirty="0">
                <a:solidFill>
                  <a:srgbClr val="EFEFEF"/>
                </a:solidFill>
                <a:latin typeface="Aileron"/>
              </a:rPr>
              <a:t> de </a:t>
            </a:r>
            <a:r>
              <a:rPr lang="en-US" sz="3523" dirty="0" err="1">
                <a:solidFill>
                  <a:srgbClr val="EFEFEF"/>
                </a:solidFill>
                <a:latin typeface="Aileron"/>
              </a:rPr>
              <a:t>arquivo</a:t>
            </a:r>
            <a:r>
              <a:rPr lang="en-US" sz="3523" dirty="0">
                <a:solidFill>
                  <a:srgbClr val="EFEFEF"/>
                </a:solidFill>
                <a:latin typeface="Aileron"/>
              </a:rPr>
              <a:t>, </a:t>
            </a:r>
            <a:r>
              <a:rPr lang="en-US" sz="3523" dirty="0" err="1">
                <a:solidFill>
                  <a:srgbClr val="EFEFEF"/>
                </a:solidFill>
                <a:latin typeface="Aileron"/>
              </a:rPr>
              <a:t>permissões</a:t>
            </a:r>
            <a:r>
              <a:rPr lang="en-US" sz="3523" dirty="0">
                <a:solidFill>
                  <a:srgbClr val="EFEFEF"/>
                </a:solidFill>
                <a:latin typeface="Aileron"/>
              </a:rPr>
              <a:t> de </a:t>
            </a:r>
            <a:r>
              <a:rPr lang="en-US" sz="3523" dirty="0" err="1">
                <a:solidFill>
                  <a:srgbClr val="EFEFEF"/>
                </a:solidFill>
                <a:latin typeface="Aileron"/>
              </a:rPr>
              <a:t>acesso</a:t>
            </a:r>
            <a:r>
              <a:rPr lang="en-US" sz="3523" dirty="0">
                <a:solidFill>
                  <a:srgbClr val="EFEFEF"/>
                </a:solidFill>
                <a:latin typeface="Aileron"/>
              </a:rPr>
              <a:t>, entre outros.</a:t>
            </a:r>
          </a:p>
          <a:p>
            <a:pPr marL="760636" lvl="1" indent="-380318">
              <a:lnSpc>
                <a:spcPts val="4227"/>
              </a:lnSpc>
              <a:buFont typeface="Arial"/>
              <a:buChar char="•"/>
            </a:pPr>
            <a:r>
              <a:rPr lang="en-US" sz="3523" dirty="0" err="1">
                <a:solidFill>
                  <a:srgbClr val="EFEFEF"/>
                </a:solidFill>
                <a:latin typeface="Aileron"/>
              </a:rPr>
              <a:t>Os</a:t>
            </a:r>
            <a:r>
              <a:rPr lang="en-US" sz="3523" dirty="0">
                <a:solidFill>
                  <a:srgbClr val="EFEFEF"/>
                </a:solidFill>
                <a:latin typeface="Aileron"/>
              </a:rPr>
              <a:t> </a:t>
            </a:r>
            <a:r>
              <a:rPr lang="en-US" sz="3523" dirty="0" err="1">
                <a:solidFill>
                  <a:srgbClr val="EFEFEF"/>
                </a:solidFill>
                <a:latin typeface="Aileron"/>
              </a:rPr>
              <a:t>arquivos</a:t>
            </a:r>
            <a:r>
              <a:rPr lang="en-US" sz="3523" dirty="0">
                <a:solidFill>
                  <a:srgbClr val="EFEFEF"/>
                </a:solidFill>
                <a:latin typeface="Aileron"/>
              </a:rPr>
              <a:t> de </a:t>
            </a:r>
            <a:r>
              <a:rPr lang="en-US" sz="3523" dirty="0" err="1">
                <a:solidFill>
                  <a:srgbClr val="EFEFEF"/>
                </a:solidFill>
                <a:latin typeface="Aileron"/>
              </a:rPr>
              <a:t>metadados</a:t>
            </a:r>
            <a:r>
              <a:rPr lang="en-US" sz="3523" dirty="0">
                <a:solidFill>
                  <a:srgbClr val="EFEFEF"/>
                </a:solidFill>
                <a:latin typeface="Aileron"/>
              </a:rPr>
              <a:t> </a:t>
            </a:r>
            <a:r>
              <a:rPr lang="en-US" sz="3523" dirty="0" err="1">
                <a:solidFill>
                  <a:srgbClr val="EFEFEF"/>
                </a:solidFill>
                <a:latin typeface="Aileron"/>
              </a:rPr>
              <a:t>são</a:t>
            </a:r>
            <a:r>
              <a:rPr lang="en-US" sz="3523" dirty="0">
                <a:solidFill>
                  <a:srgbClr val="EFEFEF"/>
                </a:solidFill>
                <a:latin typeface="Aileron"/>
              </a:rPr>
              <a:t> </a:t>
            </a:r>
            <a:r>
              <a:rPr lang="en-US" sz="3523" dirty="0" err="1">
                <a:solidFill>
                  <a:srgbClr val="EFEFEF"/>
                </a:solidFill>
                <a:latin typeface="Aileron"/>
              </a:rPr>
              <a:t>frequentemente</a:t>
            </a:r>
            <a:r>
              <a:rPr lang="en-US" sz="3523" dirty="0">
                <a:solidFill>
                  <a:srgbClr val="EFEFEF"/>
                </a:solidFill>
                <a:latin typeface="Aileron"/>
              </a:rPr>
              <a:t> </a:t>
            </a:r>
            <a:r>
              <a:rPr lang="en-US" sz="3523" dirty="0" err="1">
                <a:solidFill>
                  <a:srgbClr val="EFEFEF"/>
                </a:solidFill>
                <a:latin typeface="Aileron"/>
              </a:rPr>
              <a:t>usados</a:t>
            </a:r>
            <a:r>
              <a:rPr lang="en-US" sz="3523" dirty="0">
                <a:solidFill>
                  <a:srgbClr val="EFEFEF"/>
                </a:solidFill>
                <a:latin typeface="Aileron"/>
              </a:rPr>
              <a:t> para </a:t>
            </a:r>
            <a:r>
              <a:rPr lang="en-US" sz="3523" dirty="0" err="1">
                <a:solidFill>
                  <a:srgbClr val="EFEFEF"/>
                </a:solidFill>
                <a:latin typeface="Aileron"/>
              </a:rPr>
              <a:t>indexar</a:t>
            </a:r>
            <a:r>
              <a:rPr lang="en-US" sz="3523" dirty="0">
                <a:solidFill>
                  <a:srgbClr val="EFEFEF"/>
                </a:solidFill>
                <a:latin typeface="Aileron"/>
              </a:rPr>
              <a:t>, </a:t>
            </a:r>
            <a:r>
              <a:rPr lang="en-US" sz="3523" dirty="0" err="1">
                <a:solidFill>
                  <a:srgbClr val="EFEFEF"/>
                </a:solidFill>
                <a:latin typeface="Aileron"/>
              </a:rPr>
              <a:t>organizar</a:t>
            </a:r>
            <a:r>
              <a:rPr lang="en-US" sz="3523" dirty="0">
                <a:solidFill>
                  <a:srgbClr val="EFEFEF"/>
                </a:solidFill>
                <a:latin typeface="Aileron"/>
              </a:rPr>
              <a:t> e </a:t>
            </a:r>
            <a:r>
              <a:rPr lang="en-US" sz="3523" dirty="0" err="1">
                <a:solidFill>
                  <a:srgbClr val="EFEFEF"/>
                </a:solidFill>
                <a:latin typeface="Aileron"/>
              </a:rPr>
              <a:t>pesquisar</a:t>
            </a:r>
            <a:r>
              <a:rPr lang="en-US" sz="3523" dirty="0">
                <a:solidFill>
                  <a:srgbClr val="EFEFEF"/>
                </a:solidFill>
                <a:latin typeface="Aileron"/>
              </a:rPr>
              <a:t> outros </a:t>
            </a:r>
            <a:r>
              <a:rPr lang="en-US" sz="3523" dirty="0" err="1">
                <a:solidFill>
                  <a:srgbClr val="EFEFEF"/>
                </a:solidFill>
                <a:latin typeface="Aileron"/>
              </a:rPr>
              <a:t>arquivos</a:t>
            </a:r>
            <a:r>
              <a:rPr lang="en-US" sz="3523" dirty="0">
                <a:solidFill>
                  <a:srgbClr val="EFEFEF"/>
                </a:solidFill>
                <a:latin typeface="Aileron"/>
              </a:rPr>
              <a:t>, </a:t>
            </a:r>
            <a:r>
              <a:rPr lang="en-US" sz="3523" dirty="0" err="1">
                <a:solidFill>
                  <a:srgbClr val="EFEFEF"/>
                </a:solidFill>
                <a:latin typeface="Aileron"/>
              </a:rPr>
              <a:t>são</a:t>
            </a:r>
            <a:r>
              <a:rPr lang="en-US" sz="3523" dirty="0">
                <a:solidFill>
                  <a:srgbClr val="EFEFEF"/>
                </a:solidFill>
                <a:latin typeface="Aileron"/>
              </a:rPr>
              <a:t> </a:t>
            </a:r>
            <a:r>
              <a:rPr lang="en-US" sz="3523" dirty="0" err="1">
                <a:solidFill>
                  <a:srgbClr val="EFEFEF"/>
                </a:solidFill>
                <a:latin typeface="Aileron"/>
              </a:rPr>
              <a:t>essenciais</a:t>
            </a:r>
            <a:r>
              <a:rPr lang="en-US" sz="3523" dirty="0">
                <a:solidFill>
                  <a:srgbClr val="EFEFEF"/>
                </a:solidFill>
                <a:latin typeface="Aileron"/>
              </a:rPr>
              <a:t> para </a:t>
            </a:r>
            <a:r>
              <a:rPr lang="en-US" sz="3523" dirty="0" err="1">
                <a:solidFill>
                  <a:srgbClr val="EFEFEF"/>
                </a:solidFill>
                <a:latin typeface="Aileron"/>
              </a:rPr>
              <a:t>sistemas</a:t>
            </a:r>
            <a:r>
              <a:rPr lang="en-US" sz="3523" dirty="0">
                <a:solidFill>
                  <a:srgbClr val="EFEFEF"/>
                </a:solidFill>
                <a:latin typeface="Aileron"/>
              </a:rPr>
              <a:t> de </a:t>
            </a:r>
            <a:r>
              <a:rPr lang="en-US" sz="3523" dirty="0" err="1">
                <a:solidFill>
                  <a:srgbClr val="EFEFEF"/>
                </a:solidFill>
                <a:latin typeface="Aileron"/>
              </a:rPr>
              <a:t>gerenciamento</a:t>
            </a:r>
            <a:r>
              <a:rPr lang="en-US" sz="3523" dirty="0">
                <a:solidFill>
                  <a:srgbClr val="EFEFEF"/>
                </a:solidFill>
                <a:latin typeface="Aileron"/>
              </a:rPr>
              <a:t> de </a:t>
            </a:r>
            <a:r>
              <a:rPr lang="en-US" sz="3523" dirty="0" err="1">
                <a:solidFill>
                  <a:srgbClr val="EFEFEF"/>
                </a:solidFill>
                <a:latin typeface="Aileron"/>
              </a:rPr>
              <a:t>arquivos</a:t>
            </a:r>
            <a:r>
              <a:rPr lang="en-US" sz="3523" dirty="0">
                <a:solidFill>
                  <a:srgbClr val="EFEFEF"/>
                </a:solidFill>
                <a:latin typeface="Aileron"/>
              </a:rPr>
              <a:t>, </a:t>
            </a:r>
            <a:r>
              <a:rPr lang="en-US" sz="3523" dirty="0" err="1">
                <a:solidFill>
                  <a:srgbClr val="EFEFEF"/>
                </a:solidFill>
                <a:latin typeface="Aileron"/>
              </a:rPr>
              <a:t>bancos</a:t>
            </a:r>
            <a:r>
              <a:rPr lang="en-US" sz="3523" dirty="0">
                <a:solidFill>
                  <a:srgbClr val="EFEFEF"/>
                </a:solidFill>
                <a:latin typeface="Aileron"/>
              </a:rPr>
              <a:t> de dados e </a:t>
            </a:r>
            <a:r>
              <a:rPr lang="en-US" sz="3523" dirty="0" err="1">
                <a:solidFill>
                  <a:srgbClr val="EFEFEF"/>
                </a:solidFill>
                <a:latin typeface="Aileron"/>
              </a:rPr>
              <a:t>motores</a:t>
            </a:r>
            <a:r>
              <a:rPr lang="en-US" sz="3523" dirty="0">
                <a:solidFill>
                  <a:srgbClr val="EFEFEF"/>
                </a:solidFill>
                <a:latin typeface="Aileron"/>
              </a:rPr>
              <a:t> de </a:t>
            </a:r>
            <a:r>
              <a:rPr lang="en-US" sz="3523" dirty="0" err="1">
                <a:solidFill>
                  <a:srgbClr val="EFEFEF"/>
                </a:solidFill>
                <a:latin typeface="Aileron"/>
              </a:rPr>
              <a:t>busca</a:t>
            </a:r>
            <a:r>
              <a:rPr lang="en-US" sz="3523" dirty="0">
                <a:solidFill>
                  <a:srgbClr val="EFEFEF"/>
                </a:solidFill>
                <a:latin typeface="Aileron"/>
              </a:rPr>
              <a:t>.</a:t>
            </a:r>
          </a:p>
          <a:p>
            <a:pPr marL="760636" lvl="1" indent="-380318">
              <a:lnSpc>
                <a:spcPts val="4227"/>
              </a:lnSpc>
              <a:buFont typeface="Arial"/>
              <a:buChar char="•"/>
            </a:pPr>
            <a:r>
              <a:rPr lang="en-US" sz="3523" dirty="0" err="1">
                <a:solidFill>
                  <a:srgbClr val="EFEFEF"/>
                </a:solidFill>
                <a:latin typeface="Aileron"/>
              </a:rPr>
              <a:t>Exemplo</a:t>
            </a:r>
            <a:r>
              <a:rPr lang="en-US" sz="3523" dirty="0">
                <a:solidFill>
                  <a:srgbClr val="EFEFEF"/>
                </a:solidFill>
                <a:latin typeface="Aileron"/>
              </a:rPr>
              <a:t>: No </a:t>
            </a:r>
            <a:r>
              <a:rPr lang="en-US" sz="3523" dirty="0" err="1">
                <a:solidFill>
                  <a:srgbClr val="EFEFEF"/>
                </a:solidFill>
                <a:latin typeface="Aileron"/>
              </a:rPr>
              <a:t>sistema</a:t>
            </a:r>
            <a:r>
              <a:rPr lang="en-US" sz="3523" dirty="0">
                <a:solidFill>
                  <a:srgbClr val="EFEFEF"/>
                </a:solidFill>
                <a:latin typeface="Aileron"/>
              </a:rPr>
              <a:t> de </a:t>
            </a:r>
            <a:r>
              <a:rPr lang="en-US" sz="3523" dirty="0" err="1">
                <a:solidFill>
                  <a:srgbClr val="EFEFEF"/>
                </a:solidFill>
                <a:latin typeface="Aileron"/>
              </a:rPr>
              <a:t>arquivos</a:t>
            </a:r>
            <a:r>
              <a:rPr lang="en-US" sz="3523" dirty="0">
                <a:solidFill>
                  <a:srgbClr val="EFEFEF"/>
                </a:solidFill>
                <a:latin typeface="Aileron"/>
              </a:rPr>
              <a:t> NTFS do Windows, </a:t>
            </a:r>
            <a:r>
              <a:rPr lang="en-US" sz="3523" dirty="0" err="1">
                <a:solidFill>
                  <a:srgbClr val="EFEFEF"/>
                </a:solidFill>
                <a:latin typeface="Aileron"/>
              </a:rPr>
              <a:t>os</a:t>
            </a:r>
            <a:r>
              <a:rPr lang="en-US" sz="3523" dirty="0">
                <a:solidFill>
                  <a:srgbClr val="EFEFEF"/>
                </a:solidFill>
                <a:latin typeface="Aileron"/>
              </a:rPr>
              <a:t> </a:t>
            </a:r>
            <a:r>
              <a:rPr lang="en-US" sz="3523" dirty="0" err="1">
                <a:solidFill>
                  <a:srgbClr val="EFEFEF"/>
                </a:solidFill>
                <a:latin typeface="Aileron"/>
              </a:rPr>
              <a:t>arquivos</a:t>
            </a:r>
            <a:r>
              <a:rPr lang="en-US" sz="3523" dirty="0">
                <a:solidFill>
                  <a:srgbClr val="EFEFEF"/>
                </a:solidFill>
                <a:latin typeface="Aileron"/>
              </a:rPr>
              <a:t> "$MFT" e "$Logfile", </a:t>
            </a:r>
            <a:r>
              <a:rPr lang="en-US" sz="3523" dirty="0" err="1">
                <a:solidFill>
                  <a:srgbClr val="EFEFEF"/>
                </a:solidFill>
                <a:latin typeface="Aileron"/>
              </a:rPr>
              <a:t>contêm</a:t>
            </a:r>
            <a:r>
              <a:rPr lang="en-US" sz="3523" dirty="0">
                <a:solidFill>
                  <a:srgbClr val="EFEFEF"/>
                </a:solidFill>
                <a:latin typeface="Aileron"/>
              </a:rPr>
              <a:t> </a:t>
            </a:r>
            <a:r>
              <a:rPr lang="en-US" sz="3523" dirty="0" err="1">
                <a:solidFill>
                  <a:srgbClr val="EFEFEF"/>
                </a:solidFill>
                <a:latin typeface="Aileron"/>
              </a:rPr>
              <a:t>metadados</a:t>
            </a:r>
            <a:r>
              <a:rPr lang="en-US" sz="3523" dirty="0">
                <a:solidFill>
                  <a:srgbClr val="EFEFEF"/>
                </a:solidFill>
                <a:latin typeface="Aileron"/>
              </a:rPr>
              <a:t> </a:t>
            </a:r>
            <a:r>
              <a:rPr lang="en-US" sz="3523" dirty="0" err="1">
                <a:solidFill>
                  <a:srgbClr val="EFEFEF"/>
                </a:solidFill>
                <a:latin typeface="Aileron"/>
              </a:rPr>
              <a:t>essenciais</a:t>
            </a:r>
            <a:r>
              <a:rPr lang="en-US" sz="3523" dirty="0">
                <a:solidFill>
                  <a:srgbClr val="EFEFEF"/>
                </a:solidFill>
                <a:latin typeface="Aileron"/>
              </a:rPr>
              <a:t> </a:t>
            </a:r>
            <a:r>
              <a:rPr lang="en-US" sz="3523" dirty="0" err="1">
                <a:solidFill>
                  <a:srgbClr val="EFEFEF"/>
                </a:solidFill>
                <a:latin typeface="Aileron"/>
              </a:rPr>
              <a:t>sobre</a:t>
            </a:r>
            <a:r>
              <a:rPr lang="en-US" sz="3523" dirty="0">
                <a:solidFill>
                  <a:srgbClr val="EFEFEF"/>
                </a:solidFill>
                <a:latin typeface="Aileron"/>
              </a:rPr>
              <a:t> </a:t>
            </a:r>
            <a:r>
              <a:rPr lang="en-US" sz="3523" dirty="0" err="1">
                <a:solidFill>
                  <a:srgbClr val="EFEFEF"/>
                </a:solidFill>
                <a:latin typeface="Aileron"/>
              </a:rPr>
              <a:t>todos</a:t>
            </a:r>
            <a:r>
              <a:rPr lang="en-US" sz="3523" dirty="0">
                <a:solidFill>
                  <a:srgbClr val="EFEFEF"/>
                </a:solidFill>
                <a:latin typeface="Aileron"/>
              </a:rPr>
              <a:t> </a:t>
            </a:r>
            <a:r>
              <a:rPr lang="en-US" sz="3523" dirty="0" err="1">
                <a:solidFill>
                  <a:srgbClr val="EFEFEF"/>
                </a:solidFill>
                <a:latin typeface="Aileron"/>
              </a:rPr>
              <a:t>os</a:t>
            </a:r>
            <a:r>
              <a:rPr lang="en-US" sz="3523" dirty="0">
                <a:solidFill>
                  <a:srgbClr val="EFEFEF"/>
                </a:solidFill>
                <a:latin typeface="Aileron"/>
              </a:rPr>
              <a:t> </a:t>
            </a:r>
            <a:r>
              <a:rPr lang="en-US" sz="3523" dirty="0" err="1">
                <a:solidFill>
                  <a:srgbClr val="EFEFEF"/>
                </a:solidFill>
                <a:latin typeface="Aileron"/>
              </a:rPr>
              <a:t>arquivos</a:t>
            </a:r>
            <a:r>
              <a:rPr lang="en-US" sz="3523" dirty="0">
                <a:solidFill>
                  <a:srgbClr val="EFEFEF"/>
                </a:solidFill>
                <a:latin typeface="Aileron"/>
              </a:rPr>
              <a:t> e </a:t>
            </a:r>
            <a:r>
              <a:rPr lang="en-US" sz="3523" dirty="0" err="1">
                <a:solidFill>
                  <a:srgbClr val="EFEFEF"/>
                </a:solidFill>
                <a:latin typeface="Aileron"/>
              </a:rPr>
              <a:t>diretórios</a:t>
            </a:r>
            <a:r>
              <a:rPr lang="en-US" sz="3523" dirty="0">
                <a:solidFill>
                  <a:srgbClr val="EFEFEF"/>
                </a:solidFill>
                <a:latin typeface="Aileron"/>
              </a:rPr>
              <a:t> no </a:t>
            </a:r>
            <a:r>
              <a:rPr lang="en-US" sz="3523" dirty="0" err="1">
                <a:solidFill>
                  <a:srgbClr val="EFEFEF"/>
                </a:solidFill>
                <a:latin typeface="Aileron"/>
              </a:rPr>
              <a:t>sistema</a:t>
            </a:r>
            <a:r>
              <a:rPr lang="en-US" sz="3523" dirty="0">
                <a:solidFill>
                  <a:srgbClr val="EFEFEF"/>
                </a:solidFill>
                <a:latin typeface="Aileron"/>
              </a:rPr>
              <a:t>.</a:t>
            </a:r>
          </a:p>
          <a:p>
            <a:pPr>
              <a:lnSpc>
                <a:spcPts val="4227"/>
              </a:lnSpc>
            </a:pPr>
            <a:endParaRPr lang="en-US" sz="3523" dirty="0">
              <a:solidFill>
                <a:srgbClr val="EFEFEF"/>
              </a:solidFill>
              <a:latin typeface="Ailero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5264721" cy="1066800"/>
          </a:xfrm>
          <a:prstGeom prst="rect">
            <a:avLst/>
          </a:prstGeom>
        </p:spPr>
        <p:txBody>
          <a:bodyPr lIns="0" tIns="0" rIns="0" bIns="0" rtlCol="0" anchor="t">
            <a:spAutoFit/>
          </a:bodyPr>
          <a:lstStyle/>
          <a:p>
            <a:pPr marL="0" lvl="0" indent="0">
              <a:lnSpc>
                <a:spcPts val="8430"/>
              </a:lnSpc>
              <a:spcBef>
                <a:spcPct val="0"/>
              </a:spcBef>
            </a:pPr>
            <a:r>
              <a:rPr lang="en-US" sz="7025">
                <a:solidFill>
                  <a:srgbClr val="3776FF"/>
                </a:solidFill>
                <a:latin typeface="Aileron Bold"/>
              </a:rPr>
              <a:t>Arquivos - Tipos</a:t>
            </a:r>
          </a:p>
        </p:txBody>
      </p:sp>
      <p:sp>
        <p:nvSpPr>
          <p:cNvPr id="3" name="TextBox 3"/>
          <p:cNvSpPr txBox="1"/>
          <p:nvPr/>
        </p:nvSpPr>
        <p:spPr>
          <a:xfrm>
            <a:off x="1028700" y="2772748"/>
            <a:ext cx="16230600" cy="4800600"/>
          </a:xfrm>
          <a:prstGeom prst="rect">
            <a:avLst/>
          </a:prstGeom>
        </p:spPr>
        <p:txBody>
          <a:bodyPr lIns="0" tIns="0" rIns="0" bIns="0" rtlCol="0" anchor="t">
            <a:spAutoFit/>
          </a:bodyPr>
          <a:lstStyle/>
          <a:p>
            <a:pPr>
              <a:lnSpc>
                <a:spcPts val="4227"/>
              </a:lnSpc>
            </a:pPr>
            <a:r>
              <a:rPr lang="en-US" sz="3523">
                <a:solidFill>
                  <a:srgbClr val="EFEFEF"/>
                </a:solidFill>
                <a:latin typeface="Aileron Bold"/>
              </a:rPr>
              <a:t>Arquivos Especiais de Caractere:</a:t>
            </a:r>
          </a:p>
          <a:p>
            <a:pPr marL="760636" lvl="1" indent="-380318">
              <a:lnSpc>
                <a:spcPts val="4227"/>
              </a:lnSpc>
              <a:buFont typeface="Arial"/>
              <a:buChar char="•"/>
            </a:pPr>
            <a:r>
              <a:rPr lang="en-US" sz="3523">
                <a:solidFill>
                  <a:srgbClr val="EFEFEF"/>
                </a:solidFill>
                <a:latin typeface="Aileron"/>
              </a:rPr>
              <a:t>São arquivos que são usados para a comunicação com dispositivos de caractere, como impressoras ou dispositivos de comunicação.</a:t>
            </a:r>
          </a:p>
          <a:p>
            <a:pPr marL="760636" lvl="1" indent="-380318">
              <a:lnSpc>
                <a:spcPts val="4227"/>
              </a:lnSpc>
              <a:buFont typeface="Arial"/>
              <a:buChar char="•"/>
            </a:pPr>
            <a:r>
              <a:rPr lang="en-US" sz="3523">
                <a:solidFill>
                  <a:srgbClr val="EFEFEF"/>
                </a:solidFill>
                <a:latin typeface="Aileron"/>
              </a:rPr>
              <a:t>Eles permitem que os aplicativos interajam com dispositivos de caractere como se estivessem lidando com arquivos normais, enviando e recebendo dados por meio desses arquivos especiais</a:t>
            </a:r>
          </a:p>
          <a:p>
            <a:pPr marL="760636" lvl="1" indent="-380318">
              <a:lnSpc>
                <a:spcPts val="4227"/>
              </a:lnSpc>
              <a:buFont typeface="Arial"/>
              <a:buChar char="•"/>
            </a:pPr>
            <a:r>
              <a:rPr lang="en-US" sz="3523">
                <a:solidFill>
                  <a:srgbClr val="EFEFEF"/>
                </a:solidFill>
                <a:latin typeface="Aileron"/>
              </a:rPr>
              <a:t>Exemplo: o dispositivo de caractere “/dev/ttyS0” no Linux, é usado para se comunicar com uma porta serial.</a:t>
            </a:r>
          </a:p>
          <a:p>
            <a:pPr>
              <a:lnSpc>
                <a:spcPts val="4227"/>
              </a:lnSpc>
            </a:pPr>
            <a:endParaRPr lang="en-US" sz="3523">
              <a:solidFill>
                <a:srgbClr val="EFEFEF"/>
              </a:solidFill>
              <a:latin typeface="Ailero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5264721" cy="1066800"/>
          </a:xfrm>
          <a:prstGeom prst="rect">
            <a:avLst/>
          </a:prstGeom>
        </p:spPr>
        <p:txBody>
          <a:bodyPr lIns="0" tIns="0" rIns="0" bIns="0" rtlCol="0" anchor="t">
            <a:spAutoFit/>
          </a:bodyPr>
          <a:lstStyle/>
          <a:p>
            <a:pPr marL="0" lvl="0" indent="0">
              <a:lnSpc>
                <a:spcPts val="8430"/>
              </a:lnSpc>
              <a:spcBef>
                <a:spcPct val="0"/>
              </a:spcBef>
            </a:pPr>
            <a:r>
              <a:rPr lang="en-US" sz="7025">
                <a:solidFill>
                  <a:srgbClr val="3776FF"/>
                </a:solidFill>
                <a:latin typeface="Aileron Bold"/>
              </a:rPr>
              <a:t>Arquivos - Tipos</a:t>
            </a:r>
          </a:p>
        </p:txBody>
      </p:sp>
      <p:sp>
        <p:nvSpPr>
          <p:cNvPr id="3" name="TextBox 3"/>
          <p:cNvSpPr txBox="1"/>
          <p:nvPr/>
        </p:nvSpPr>
        <p:spPr>
          <a:xfrm>
            <a:off x="1028700" y="2772748"/>
            <a:ext cx="16230600" cy="4800600"/>
          </a:xfrm>
          <a:prstGeom prst="rect">
            <a:avLst/>
          </a:prstGeom>
        </p:spPr>
        <p:txBody>
          <a:bodyPr lIns="0" tIns="0" rIns="0" bIns="0" rtlCol="0" anchor="t">
            <a:spAutoFit/>
          </a:bodyPr>
          <a:lstStyle/>
          <a:p>
            <a:pPr>
              <a:lnSpc>
                <a:spcPts val="4227"/>
              </a:lnSpc>
            </a:pPr>
            <a:r>
              <a:rPr lang="en-US" sz="3523" dirty="0" err="1">
                <a:solidFill>
                  <a:srgbClr val="EFEFEF"/>
                </a:solidFill>
                <a:latin typeface="Aileron Bold"/>
              </a:rPr>
              <a:t>Arquivos</a:t>
            </a:r>
            <a:r>
              <a:rPr lang="en-US" sz="3523" dirty="0">
                <a:solidFill>
                  <a:srgbClr val="EFEFEF"/>
                </a:solidFill>
                <a:latin typeface="Aileron Bold"/>
              </a:rPr>
              <a:t> </a:t>
            </a:r>
            <a:r>
              <a:rPr lang="en-US" sz="3523" dirty="0" err="1">
                <a:solidFill>
                  <a:srgbClr val="EFEFEF"/>
                </a:solidFill>
                <a:latin typeface="Aileron Bold"/>
              </a:rPr>
              <a:t>Especiais</a:t>
            </a:r>
            <a:r>
              <a:rPr lang="en-US" sz="3523" dirty="0">
                <a:solidFill>
                  <a:srgbClr val="EFEFEF"/>
                </a:solidFill>
                <a:latin typeface="Aileron Bold"/>
              </a:rPr>
              <a:t> de Bloco:</a:t>
            </a:r>
          </a:p>
          <a:p>
            <a:pPr marL="760636" lvl="1" indent="-380318">
              <a:lnSpc>
                <a:spcPts val="4227"/>
              </a:lnSpc>
              <a:buFont typeface="Arial"/>
              <a:buChar char="•"/>
            </a:pPr>
            <a:r>
              <a:rPr lang="en-US" sz="3523" dirty="0">
                <a:solidFill>
                  <a:srgbClr val="EFEFEF"/>
                </a:solidFill>
                <a:latin typeface="Aileron"/>
              </a:rPr>
              <a:t>São </a:t>
            </a:r>
            <a:r>
              <a:rPr lang="en-US" sz="3523" dirty="0" err="1">
                <a:solidFill>
                  <a:srgbClr val="EFEFEF"/>
                </a:solidFill>
                <a:latin typeface="Aileron"/>
              </a:rPr>
              <a:t>arquivos</a:t>
            </a:r>
            <a:r>
              <a:rPr lang="en-US" sz="3523" dirty="0">
                <a:solidFill>
                  <a:srgbClr val="EFEFEF"/>
                </a:solidFill>
                <a:latin typeface="Aileron"/>
              </a:rPr>
              <a:t> que </a:t>
            </a:r>
            <a:r>
              <a:rPr lang="en-US" sz="3523" dirty="0" err="1">
                <a:solidFill>
                  <a:srgbClr val="EFEFEF"/>
                </a:solidFill>
                <a:latin typeface="Aileron"/>
              </a:rPr>
              <a:t>são</a:t>
            </a:r>
            <a:r>
              <a:rPr lang="en-US" sz="3523" dirty="0">
                <a:solidFill>
                  <a:srgbClr val="EFEFEF"/>
                </a:solidFill>
                <a:latin typeface="Aileron"/>
              </a:rPr>
              <a:t> </a:t>
            </a:r>
            <a:r>
              <a:rPr lang="en-US" sz="3523" dirty="0" err="1">
                <a:solidFill>
                  <a:srgbClr val="EFEFEF"/>
                </a:solidFill>
                <a:latin typeface="Aileron"/>
              </a:rPr>
              <a:t>usados</a:t>
            </a:r>
            <a:r>
              <a:rPr lang="en-US" sz="3523" dirty="0">
                <a:solidFill>
                  <a:srgbClr val="EFEFEF"/>
                </a:solidFill>
                <a:latin typeface="Aileron"/>
              </a:rPr>
              <a:t> para a </a:t>
            </a:r>
            <a:r>
              <a:rPr lang="en-US" sz="3523" dirty="0" err="1">
                <a:solidFill>
                  <a:srgbClr val="EFEFEF"/>
                </a:solidFill>
                <a:latin typeface="Aileron"/>
              </a:rPr>
              <a:t>comunicação</a:t>
            </a:r>
            <a:r>
              <a:rPr lang="en-US" sz="3523" dirty="0">
                <a:solidFill>
                  <a:srgbClr val="EFEFEF"/>
                </a:solidFill>
                <a:latin typeface="Aileron"/>
              </a:rPr>
              <a:t> com </a:t>
            </a:r>
            <a:r>
              <a:rPr lang="en-US" sz="3523" dirty="0" err="1">
                <a:solidFill>
                  <a:srgbClr val="EFEFEF"/>
                </a:solidFill>
                <a:latin typeface="Aileron"/>
              </a:rPr>
              <a:t>dispositivos</a:t>
            </a:r>
            <a:r>
              <a:rPr lang="en-US" sz="3523" dirty="0">
                <a:solidFill>
                  <a:srgbClr val="EFEFEF"/>
                </a:solidFill>
                <a:latin typeface="Aileron"/>
              </a:rPr>
              <a:t> de </a:t>
            </a:r>
            <a:r>
              <a:rPr lang="en-US" sz="3523" dirty="0" err="1">
                <a:solidFill>
                  <a:srgbClr val="EFEFEF"/>
                </a:solidFill>
                <a:latin typeface="Aileron"/>
              </a:rPr>
              <a:t>bloco</a:t>
            </a:r>
            <a:r>
              <a:rPr lang="en-US" sz="3523" dirty="0">
                <a:solidFill>
                  <a:srgbClr val="EFEFEF"/>
                </a:solidFill>
                <a:latin typeface="Aileron"/>
              </a:rPr>
              <a:t>, </a:t>
            </a:r>
            <a:r>
              <a:rPr lang="en-US" sz="3523" dirty="0" err="1">
                <a:solidFill>
                  <a:srgbClr val="EFEFEF"/>
                </a:solidFill>
                <a:latin typeface="Aileron"/>
              </a:rPr>
              <a:t>como</a:t>
            </a:r>
            <a:r>
              <a:rPr lang="en-US" sz="3523" dirty="0">
                <a:solidFill>
                  <a:srgbClr val="EFEFEF"/>
                </a:solidFill>
                <a:latin typeface="Aileron"/>
              </a:rPr>
              <a:t> discos </a:t>
            </a:r>
            <a:r>
              <a:rPr lang="en-US" sz="3523" dirty="0" err="1">
                <a:solidFill>
                  <a:srgbClr val="EFEFEF"/>
                </a:solidFill>
                <a:latin typeface="Aileron"/>
              </a:rPr>
              <a:t>rígidos</a:t>
            </a:r>
            <a:r>
              <a:rPr lang="en-US" sz="3523" dirty="0">
                <a:solidFill>
                  <a:srgbClr val="EFEFEF"/>
                </a:solidFill>
                <a:latin typeface="Aileron"/>
              </a:rPr>
              <a:t> </a:t>
            </a:r>
            <a:r>
              <a:rPr lang="en-US" sz="3523" dirty="0" err="1">
                <a:solidFill>
                  <a:srgbClr val="EFEFEF"/>
                </a:solidFill>
                <a:latin typeface="Aileron"/>
              </a:rPr>
              <a:t>ou</a:t>
            </a:r>
            <a:r>
              <a:rPr lang="en-US" sz="3523" dirty="0">
                <a:solidFill>
                  <a:srgbClr val="EFEFEF"/>
                </a:solidFill>
                <a:latin typeface="Aileron"/>
              </a:rPr>
              <a:t> </a:t>
            </a:r>
            <a:r>
              <a:rPr lang="en-US" sz="3523" dirty="0" err="1">
                <a:solidFill>
                  <a:srgbClr val="EFEFEF"/>
                </a:solidFill>
                <a:latin typeface="Aileron"/>
              </a:rPr>
              <a:t>unidades</a:t>
            </a:r>
            <a:r>
              <a:rPr lang="en-US" sz="3523" dirty="0">
                <a:solidFill>
                  <a:srgbClr val="EFEFEF"/>
                </a:solidFill>
                <a:latin typeface="Aileron"/>
              </a:rPr>
              <a:t> de CD/DVD.</a:t>
            </a:r>
          </a:p>
          <a:p>
            <a:pPr marL="760636" lvl="1" indent="-380318">
              <a:lnSpc>
                <a:spcPts val="4227"/>
              </a:lnSpc>
              <a:buFont typeface="Arial"/>
              <a:buChar char="•"/>
            </a:pPr>
            <a:r>
              <a:rPr lang="en-US" sz="3523" dirty="0">
                <a:solidFill>
                  <a:srgbClr val="EFEFEF"/>
                </a:solidFill>
                <a:latin typeface="Aileron"/>
              </a:rPr>
              <a:t>Eles </a:t>
            </a:r>
            <a:r>
              <a:rPr lang="en-US" sz="3523" dirty="0" err="1">
                <a:solidFill>
                  <a:srgbClr val="EFEFEF"/>
                </a:solidFill>
                <a:latin typeface="Aileron"/>
              </a:rPr>
              <a:t>permitem</a:t>
            </a:r>
            <a:r>
              <a:rPr lang="en-US" sz="3523" dirty="0">
                <a:solidFill>
                  <a:srgbClr val="EFEFEF"/>
                </a:solidFill>
                <a:latin typeface="Aileron"/>
              </a:rPr>
              <a:t> a </a:t>
            </a:r>
            <a:r>
              <a:rPr lang="en-US" sz="3523" dirty="0" err="1">
                <a:solidFill>
                  <a:srgbClr val="EFEFEF"/>
                </a:solidFill>
                <a:latin typeface="Aileron"/>
              </a:rPr>
              <a:t>comunicação</a:t>
            </a:r>
            <a:r>
              <a:rPr lang="en-US" sz="3523" dirty="0">
                <a:solidFill>
                  <a:srgbClr val="EFEFEF"/>
                </a:solidFill>
                <a:latin typeface="Aileron"/>
              </a:rPr>
              <a:t> </a:t>
            </a:r>
            <a:r>
              <a:rPr lang="en-US" sz="3523" dirty="0" err="1">
                <a:solidFill>
                  <a:srgbClr val="EFEFEF"/>
                </a:solidFill>
                <a:latin typeface="Aileron"/>
              </a:rPr>
              <a:t>eficaz</a:t>
            </a:r>
            <a:r>
              <a:rPr lang="en-US" sz="3523" dirty="0">
                <a:solidFill>
                  <a:srgbClr val="EFEFEF"/>
                </a:solidFill>
                <a:latin typeface="Aileron"/>
              </a:rPr>
              <a:t> com </a:t>
            </a:r>
            <a:r>
              <a:rPr lang="en-US" sz="3523" dirty="0" err="1">
                <a:solidFill>
                  <a:srgbClr val="EFEFEF"/>
                </a:solidFill>
                <a:latin typeface="Aileron"/>
              </a:rPr>
              <a:t>dispositivos</a:t>
            </a:r>
            <a:r>
              <a:rPr lang="en-US" sz="3523" dirty="0">
                <a:solidFill>
                  <a:srgbClr val="EFEFEF"/>
                </a:solidFill>
                <a:latin typeface="Aileron"/>
              </a:rPr>
              <a:t> de </a:t>
            </a:r>
            <a:r>
              <a:rPr lang="en-US" sz="3523" dirty="0" err="1">
                <a:solidFill>
                  <a:srgbClr val="EFEFEF"/>
                </a:solidFill>
                <a:latin typeface="Aileron"/>
              </a:rPr>
              <a:t>armazenamento</a:t>
            </a:r>
            <a:r>
              <a:rPr lang="en-US" sz="3523" dirty="0">
                <a:solidFill>
                  <a:srgbClr val="EFEFEF"/>
                </a:solidFill>
                <a:latin typeface="Aileron"/>
              </a:rPr>
              <a:t>, </a:t>
            </a:r>
            <a:r>
              <a:rPr lang="en-US" sz="3523" dirty="0" err="1">
                <a:solidFill>
                  <a:srgbClr val="EFEFEF"/>
                </a:solidFill>
                <a:latin typeface="Aileron"/>
              </a:rPr>
              <a:t>tratando-os</a:t>
            </a:r>
            <a:r>
              <a:rPr lang="en-US" sz="3523" dirty="0">
                <a:solidFill>
                  <a:srgbClr val="EFEFEF"/>
                </a:solidFill>
                <a:latin typeface="Aileron"/>
              </a:rPr>
              <a:t> </a:t>
            </a:r>
            <a:r>
              <a:rPr lang="en-US" sz="3523" dirty="0" err="1">
                <a:solidFill>
                  <a:srgbClr val="EFEFEF"/>
                </a:solidFill>
                <a:latin typeface="Aileron"/>
              </a:rPr>
              <a:t>como</a:t>
            </a:r>
            <a:r>
              <a:rPr lang="en-US" sz="3523" dirty="0">
                <a:solidFill>
                  <a:srgbClr val="EFEFEF"/>
                </a:solidFill>
                <a:latin typeface="Aileron"/>
              </a:rPr>
              <a:t> </a:t>
            </a:r>
            <a:r>
              <a:rPr lang="en-US" sz="3523" dirty="0" err="1">
                <a:solidFill>
                  <a:srgbClr val="EFEFEF"/>
                </a:solidFill>
                <a:latin typeface="Aileron"/>
              </a:rPr>
              <a:t>arquivos</a:t>
            </a:r>
            <a:r>
              <a:rPr lang="en-US" sz="3523" dirty="0">
                <a:solidFill>
                  <a:srgbClr val="EFEFEF"/>
                </a:solidFill>
                <a:latin typeface="Aileron"/>
              </a:rPr>
              <a:t> </a:t>
            </a:r>
            <a:r>
              <a:rPr lang="en-US" sz="3523" dirty="0" err="1">
                <a:solidFill>
                  <a:srgbClr val="EFEFEF"/>
                </a:solidFill>
                <a:latin typeface="Aileron"/>
              </a:rPr>
              <a:t>regulares</a:t>
            </a:r>
            <a:r>
              <a:rPr lang="en-US" sz="3523" dirty="0">
                <a:solidFill>
                  <a:srgbClr val="EFEFEF"/>
                </a:solidFill>
                <a:latin typeface="Aileron"/>
              </a:rPr>
              <a:t>, mas </a:t>
            </a:r>
            <a:r>
              <a:rPr lang="en-US" sz="3523" dirty="0" err="1">
                <a:solidFill>
                  <a:srgbClr val="EFEFEF"/>
                </a:solidFill>
                <a:latin typeface="Aileron"/>
              </a:rPr>
              <a:t>fornecendo</a:t>
            </a:r>
            <a:r>
              <a:rPr lang="en-US" sz="3523" dirty="0">
                <a:solidFill>
                  <a:srgbClr val="EFEFEF"/>
                </a:solidFill>
                <a:latin typeface="Aileron"/>
              </a:rPr>
              <a:t> </a:t>
            </a:r>
            <a:r>
              <a:rPr lang="en-US" sz="3523" dirty="0" err="1">
                <a:solidFill>
                  <a:srgbClr val="EFEFEF"/>
                </a:solidFill>
                <a:latin typeface="Aileron"/>
              </a:rPr>
              <a:t>acesso</a:t>
            </a:r>
            <a:r>
              <a:rPr lang="en-US" sz="3523" dirty="0">
                <a:solidFill>
                  <a:srgbClr val="EFEFEF"/>
                </a:solidFill>
                <a:latin typeface="Aileron"/>
              </a:rPr>
              <a:t> de </a:t>
            </a:r>
            <a:r>
              <a:rPr lang="en-US" sz="3523" dirty="0" err="1">
                <a:solidFill>
                  <a:srgbClr val="EFEFEF"/>
                </a:solidFill>
                <a:latin typeface="Aileron"/>
              </a:rPr>
              <a:t>baixo</a:t>
            </a:r>
            <a:r>
              <a:rPr lang="en-US" sz="3523" dirty="0">
                <a:solidFill>
                  <a:srgbClr val="EFEFEF"/>
                </a:solidFill>
                <a:latin typeface="Aileron"/>
              </a:rPr>
              <a:t> </a:t>
            </a:r>
            <a:r>
              <a:rPr lang="en-US" sz="3523" dirty="0" err="1">
                <a:solidFill>
                  <a:srgbClr val="EFEFEF"/>
                </a:solidFill>
                <a:latin typeface="Aileron"/>
              </a:rPr>
              <a:t>nível</a:t>
            </a:r>
            <a:r>
              <a:rPr lang="en-US" sz="3523" dirty="0">
                <a:solidFill>
                  <a:srgbClr val="EFEFEF"/>
                </a:solidFill>
                <a:latin typeface="Aileron"/>
              </a:rPr>
              <a:t> a </a:t>
            </a:r>
            <a:r>
              <a:rPr lang="en-US" sz="3523" dirty="0" err="1">
                <a:solidFill>
                  <a:srgbClr val="EFEFEF"/>
                </a:solidFill>
                <a:latin typeface="Aileron"/>
              </a:rPr>
              <a:t>setores</a:t>
            </a:r>
            <a:r>
              <a:rPr lang="en-US" sz="3523" dirty="0">
                <a:solidFill>
                  <a:srgbClr val="EFEFEF"/>
                </a:solidFill>
                <a:latin typeface="Aileron"/>
              </a:rPr>
              <a:t> de dados.</a:t>
            </a:r>
          </a:p>
          <a:p>
            <a:pPr marL="760636" lvl="1" indent="-380318">
              <a:lnSpc>
                <a:spcPts val="4227"/>
              </a:lnSpc>
              <a:buFont typeface="Arial"/>
              <a:buChar char="•"/>
            </a:pPr>
            <a:r>
              <a:rPr lang="en-US" sz="3523" dirty="0" err="1">
                <a:solidFill>
                  <a:srgbClr val="EFEFEF"/>
                </a:solidFill>
                <a:latin typeface="Aileron"/>
              </a:rPr>
              <a:t>Exemplo</a:t>
            </a:r>
            <a:r>
              <a:rPr lang="en-US" sz="3523" dirty="0">
                <a:solidFill>
                  <a:srgbClr val="EFEFEF"/>
                </a:solidFill>
                <a:latin typeface="Aileron"/>
              </a:rPr>
              <a:t>: o </a:t>
            </a:r>
            <a:r>
              <a:rPr lang="en-US" sz="3523" dirty="0" err="1">
                <a:solidFill>
                  <a:srgbClr val="EFEFEF"/>
                </a:solidFill>
                <a:latin typeface="Aileron"/>
              </a:rPr>
              <a:t>dispositivo</a:t>
            </a:r>
            <a:r>
              <a:rPr lang="en-US" sz="3523" dirty="0">
                <a:solidFill>
                  <a:srgbClr val="EFEFEF"/>
                </a:solidFill>
                <a:latin typeface="Aileron"/>
              </a:rPr>
              <a:t> de </a:t>
            </a:r>
            <a:r>
              <a:rPr lang="en-US" sz="3523" dirty="0" err="1">
                <a:solidFill>
                  <a:srgbClr val="EFEFEF"/>
                </a:solidFill>
                <a:latin typeface="Aileron"/>
              </a:rPr>
              <a:t>bloco</a:t>
            </a:r>
            <a:r>
              <a:rPr lang="en-US" sz="3523" dirty="0">
                <a:solidFill>
                  <a:srgbClr val="EFEFEF"/>
                </a:solidFill>
                <a:latin typeface="Aileron"/>
              </a:rPr>
              <a:t> “/dev/</a:t>
            </a:r>
            <a:r>
              <a:rPr lang="en-US" sz="3523" dirty="0" err="1">
                <a:solidFill>
                  <a:srgbClr val="EFEFEF"/>
                </a:solidFill>
                <a:latin typeface="Aileron"/>
              </a:rPr>
              <a:t>sda</a:t>
            </a:r>
            <a:r>
              <a:rPr lang="en-US" sz="3523" dirty="0">
                <a:solidFill>
                  <a:srgbClr val="EFEFEF"/>
                </a:solidFill>
                <a:latin typeface="Aileron"/>
              </a:rPr>
              <a:t>” no Linux, </a:t>
            </a:r>
            <a:r>
              <a:rPr lang="en-US" sz="3523" dirty="0" err="1">
                <a:solidFill>
                  <a:srgbClr val="EFEFEF"/>
                </a:solidFill>
                <a:latin typeface="Aileron"/>
              </a:rPr>
              <a:t>representa</a:t>
            </a:r>
            <a:r>
              <a:rPr lang="en-US" sz="3523" dirty="0">
                <a:solidFill>
                  <a:srgbClr val="EFEFEF"/>
                </a:solidFill>
                <a:latin typeface="Aileron"/>
              </a:rPr>
              <a:t> um disco </a:t>
            </a:r>
            <a:r>
              <a:rPr lang="en-US" sz="3523" dirty="0" err="1">
                <a:solidFill>
                  <a:srgbClr val="EFEFEF"/>
                </a:solidFill>
                <a:latin typeface="Aileron"/>
              </a:rPr>
              <a:t>rígido</a:t>
            </a:r>
            <a:r>
              <a:rPr lang="en-US" sz="3523" dirty="0">
                <a:solidFill>
                  <a:srgbClr val="EFEFEF"/>
                </a:solidFill>
                <a:latin typeface="Aileron"/>
              </a:rPr>
              <a:t>.</a:t>
            </a:r>
          </a:p>
          <a:p>
            <a:pPr>
              <a:lnSpc>
                <a:spcPts val="4227"/>
              </a:lnSpc>
            </a:pPr>
            <a:endParaRPr lang="en-US" sz="3523" dirty="0">
              <a:solidFill>
                <a:srgbClr val="EFEFEF"/>
              </a:solidFill>
              <a:latin typeface="Ailero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5264721" cy="1066800"/>
          </a:xfrm>
          <a:prstGeom prst="rect">
            <a:avLst/>
          </a:prstGeom>
        </p:spPr>
        <p:txBody>
          <a:bodyPr lIns="0" tIns="0" rIns="0" bIns="0" rtlCol="0" anchor="t">
            <a:spAutoFit/>
          </a:bodyPr>
          <a:lstStyle/>
          <a:p>
            <a:pPr marL="0" lvl="0" indent="0">
              <a:lnSpc>
                <a:spcPts val="8430"/>
              </a:lnSpc>
              <a:spcBef>
                <a:spcPct val="0"/>
              </a:spcBef>
            </a:pPr>
            <a:r>
              <a:rPr lang="en-US" sz="7025">
                <a:solidFill>
                  <a:srgbClr val="3776FF"/>
                </a:solidFill>
                <a:latin typeface="Aileron Bold"/>
              </a:rPr>
              <a:t>Arquivos - Acesso</a:t>
            </a:r>
          </a:p>
        </p:txBody>
      </p:sp>
      <p:sp>
        <p:nvSpPr>
          <p:cNvPr id="3" name="TextBox 3"/>
          <p:cNvSpPr txBox="1"/>
          <p:nvPr/>
        </p:nvSpPr>
        <p:spPr>
          <a:xfrm>
            <a:off x="1028700" y="2587970"/>
            <a:ext cx="16230600" cy="4800600"/>
          </a:xfrm>
          <a:prstGeom prst="rect">
            <a:avLst/>
          </a:prstGeom>
        </p:spPr>
        <p:txBody>
          <a:bodyPr lIns="0" tIns="0" rIns="0" bIns="0" rtlCol="0" anchor="t">
            <a:spAutoFit/>
          </a:bodyPr>
          <a:lstStyle/>
          <a:p>
            <a:pPr>
              <a:lnSpc>
                <a:spcPts val="4227"/>
              </a:lnSpc>
            </a:pPr>
            <a:r>
              <a:rPr lang="en-US" sz="3523">
                <a:solidFill>
                  <a:srgbClr val="EFEFEF"/>
                </a:solidFill>
                <a:latin typeface="Aileron"/>
              </a:rPr>
              <a:t>Os arquivos podem ser acessados de duas formas, sendo a primeira delas o </a:t>
            </a:r>
            <a:r>
              <a:rPr lang="en-US" sz="3523">
                <a:solidFill>
                  <a:srgbClr val="EFEFEF"/>
                </a:solidFill>
                <a:latin typeface="Aileron Bold"/>
              </a:rPr>
              <a:t>Acesso Sequencial</a:t>
            </a:r>
            <a:r>
              <a:rPr lang="en-US" sz="3523">
                <a:solidFill>
                  <a:srgbClr val="EFEFEF"/>
                </a:solidFill>
                <a:latin typeface="Aileron"/>
              </a:rPr>
              <a:t>:</a:t>
            </a:r>
          </a:p>
          <a:p>
            <a:pPr marL="760636" lvl="1" indent="-380318">
              <a:lnSpc>
                <a:spcPts val="4227"/>
              </a:lnSpc>
              <a:buFont typeface="Arial"/>
              <a:buChar char="•"/>
            </a:pPr>
            <a:r>
              <a:rPr lang="en-US" sz="3523">
                <a:solidFill>
                  <a:srgbClr val="EFEFEF"/>
                </a:solidFill>
                <a:latin typeface="Aileron"/>
              </a:rPr>
              <a:t>Utilizado em sistemas operacionais antigos.</a:t>
            </a:r>
          </a:p>
          <a:p>
            <a:pPr marL="760636" lvl="1" indent="-380318">
              <a:lnSpc>
                <a:spcPts val="4227"/>
              </a:lnSpc>
              <a:buFont typeface="Arial"/>
              <a:buChar char="•"/>
            </a:pPr>
            <a:r>
              <a:rPr lang="en-US" sz="3523">
                <a:solidFill>
                  <a:srgbClr val="EFEFEF"/>
                </a:solidFill>
                <a:latin typeface="Aileron"/>
              </a:rPr>
              <a:t>Nesse processo é feito a leitura em ordem de byte a byte (registro a registro).</a:t>
            </a:r>
          </a:p>
          <a:p>
            <a:pPr marL="760636" lvl="1" indent="-380318">
              <a:lnSpc>
                <a:spcPts val="4227"/>
              </a:lnSpc>
              <a:buFont typeface="Arial"/>
              <a:buChar char="•"/>
            </a:pPr>
            <a:r>
              <a:rPr lang="en-US" sz="3523">
                <a:solidFill>
                  <a:srgbClr val="EFEFEF"/>
                </a:solidFill>
                <a:latin typeface="Aileron"/>
              </a:rPr>
              <a:t>Não podia pular bytes ou lê-los fora da ordem.</a:t>
            </a:r>
          </a:p>
          <a:p>
            <a:pPr marL="760636" lvl="1" indent="-380318">
              <a:lnSpc>
                <a:spcPts val="4227"/>
              </a:lnSpc>
              <a:buFont typeface="Arial"/>
              <a:buChar char="•"/>
            </a:pPr>
            <a:r>
              <a:rPr lang="en-US" sz="3523">
                <a:solidFill>
                  <a:srgbClr val="EFEFEF"/>
                </a:solidFill>
                <a:latin typeface="Aileron"/>
              </a:rPr>
              <a:t>É possível voltar ao inicio do arquivo e ler quantas vezes fossem necessárias.</a:t>
            </a:r>
          </a:p>
          <a:p>
            <a:pPr marL="760636" lvl="1" indent="-380318">
              <a:lnSpc>
                <a:spcPts val="4227"/>
              </a:lnSpc>
              <a:buFont typeface="Arial"/>
              <a:buChar char="•"/>
            </a:pPr>
            <a:r>
              <a:rPr lang="en-US" sz="3523">
                <a:solidFill>
                  <a:srgbClr val="EFEFEF"/>
                </a:solidFill>
                <a:latin typeface="Aileron"/>
              </a:rPr>
              <a:t>O acesso sequencial era conveniente quando o meio de armazenamento era uma fita magnética, em vez de disco.</a:t>
            </a:r>
          </a:p>
          <a:p>
            <a:pPr>
              <a:lnSpc>
                <a:spcPts val="4227"/>
              </a:lnSpc>
            </a:pPr>
            <a:endParaRPr lang="en-US" sz="3523">
              <a:solidFill>
                <a:srgbClr val="EFEFEF"/>
              </a:solidFill>
              <a:latin typeface="Ailero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5264721" cy="1066800"/>
          </a:xfrm>
          <a:prstGeom prst="rect">
            <a:avLst/>
          </a:prstGeom>
        </p:spPr>
        <p:txBody>
          <a:bodyPr lIns="0" tIns="0" rIns="0" bIns="0" rtlCol="0" anchor="t">
            <a:spAutoFit/>
          </a:bodyPr>
          <a:lstStyle/>
          <a:p>
            <a:pPr marL="0" lvl="0" indent="0">
              <a:lnSpc>
                <a:spcPts val="8430"/>
              </a:lnSpc>
              <a:spcBef>
                <a:spcPct val="0"/>
              </a:spcBef>
            </a:pPr>
            <a:r>
              <a:rPr lang="en-US" sz="7025">
                <a:solidFill>
                  <a:srgbClr val="3776FF"/>
                </a:solidFill>
                <a:latin typeface="Aileron Bold"/>
              </a:rPr>
              <a:t>Arquivos - Acesso</a:t>
            </a:r>
          </a:p>
        </p:txBody>
      </p:sp>
      <p:sp>
        <p:nvSpPr>
          <p:cNvPr id="3" name="TextBox 3"/>
          <p:cNvSpPr txBox="1"/>
          <p:nvPr/>
        </p:nvSpPr>
        <p:spPr>
          <a:xfrm>
            <a:off x="1028700" y="2587970"/>
            <a:ext cx="16230600" cy="5334000"/>
          </a:xfrm>
          <a:prstGeom prst="rect">
            <a:avLst/>
          </a:prstGeom>
        </p:spPr>
        <p:txBody>
          <a:bodyPr lIns="0" tIns="0" rIns="0" bIns="0" rtlCol="0" anchor="t">
            <a:spAutoFit/>
          </a:bodyPr>
          <a:lstStyle/>
          <a:p>
            <a:pPr>
              <a:lnSpc>
                <a:spcPts val="4227"/>
              </a:lnSpc>
            </a:pPr>
            <a:r>
              <a:rPr lang="en-US" sz="3523">
                <a:solidFill>
                  <a:srgbClr val="EFEFEF"/>
                </a:solidFill>
                <a:latin typeface="Aileron"/>
              </a:rPr>
              <a:t>A  outra forma de acesso é o </a:t>
            </a:r>
            <a:r>
              <a:rPr lang="en-US" sz="3523">
                <a:solidFill>
                  <a:srgbClr val="EFEFEF"/>
                </a:solidFill>
                <a:latin typeface="Aileron Bold"/>
              </a:rPr>
              <a:t>Acesso Aleatório</a:t>
            </a:r>
            <a:r>
              <a:rPr lang="en-US" sz="3523">
                <a:solidFill>
                  <a:srgbClr val="EFEFEF"/>
                </a:solidFill>
                <a:latin typeface="Aileron"/>
              </a:rPr>
              <a:t>:</a:t>
            </a:r>
          </a:p>
          <a:p>
            <a:pPr marL="760636" lvl="1" indent="-380318">
              <a:lnSpc>
                <a:spcPts val="4227"/>
              </a:lnSpc>
              <a:buFont typeface="Arial"/>
              <a:buChar char="•"/>
            </a:pPr>
            <a:r>
              <a:rPr lang="en-US" sz="3523">
                <a:solidFill>
                  <a:srgbClr val="EFEFEF"/>
                </a:solidFill>
                <a:latin typeface="Aileron"/>
              </a:rPr>
              <a:t>Utilizado por sistemas operacionais modernos.</a:t>
            </a:r>
          </a:p>
          <a:p>
            <a:pPr marL="760636" lvl="1" indent="-380318">
              <a:lnSpc>
                <a:spcPts val="4227"/>
              </a:lnSpc>
              <a:buFont typeface="Arial"/>
              <a:buChar char="•"/>
            </a:pPr>
            <a:r>
              <a:rPr lang="en-US" sz="3523">
                <a:solidFill>
                  <a:srgbClr val="EFEFEF"/>
                </a:solidFill>
                <a:latin typeface="Aileron"/>
              </a:rPr>
              <a:t>Os bytes ou registros dos arquivos podem ser lidos em qualquer ordem, por meio de uma chave.</a:t>
            </a:r>
          </a:p>
          <a:p>
            <a:pPr marL="760636" lvl="1" indent="-380318">
              <a:lnSpc>
                <a:spcPts val="4227"/>
              </a:lnSpc>
              <a:buFont typeface="Arial"/>
              <a:buChar char="•"/>
            </a:pPr>
            <a:r>
              <a:rPr lang="en-US" sz="3523">
                <a:solidFill>
                  <a:srgbClr val="EFEFEF"/>
                </a:solidFill>
                <a:latin typeface="Aileron"/>
              </a:rPr>
              <a:t>Dois meios são usados para saber onde a leitura deve começar:</a:t>
            </a:r>
          </a:p>
          <a:p>
            <a:pPr marL="760636" lvl="1" indent="-380318">
              <a:lnSpc>
                <a:spcPts val="4227"/>
              </a:lnSpc>
              <a:buFont typeface="Arial"/>
              <a:buChar char="•"/>
            </a:pPr>
            <a:r>
              <a:rPr lang="en-US" sz="3523">
                <a:solidFill>
                  <a:srgbClr val="EFEFEF"/>
                </a:solidFill>
                <a:latin typeface="Aileron"/>
              </a:rPr>
              <a:t>No primeiro, cada operação read indica a posição no arquivo na qual a leitura deve começar, a partir do qual sera sequencial.</a:t>
            </a:r>
          </a:p>
          <a:p>
            <a:pPr marL="760636" lvl="1" indent="-380318">
              <a:lnSpc>
                <a:spcPts val="4227"/>
              </a:lnSpc>
              <a:buFont typeface="Arial"/>
              <a:buChar char="•"/>
            </a:pPr>
            <a:r>
              <a:rPr lang="en-US" sz="3523">
                <a:solidFill>
                  <a:srgbClr val="EFEFEF"/>
                </a:solidFill>
                <a:latin typeface="Aileron"/>
              </a:rPr>
              <a:t>No segundo, uma operação especial, </a:t>
            </a:r>
            <a:r>
              <a:rPr lang="en-US" sz="3523">
                <a:solidFill>
                  <a:srgbClr val="EFEFEF"/>
                </a:solidFill>
                <a:latin typeface="Aileron Bold"/>
              </a:rPr>
              <a:t>Seek</a:t>
            </a:r>
            <a:r>
              <a:rPr lang="en-US" sz="3523">
                <a:solidFill>
                  <a:srgbClr val="EFEFEF"/>
                </a:solidFill>
                <a:latin typeface="Aileron"/>
              </a:rPr>
              <a:t>, é fornecida para marcar a posição corrente, após essa operação, o arquivo procura a marcação que então vai ser lido de forma sequencial a partir da posição corrente marcada.</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5264721" cy="1066800"/>
          </a:xfrm>
          <a:prstGeom prst="rect">
            <a:avLst/>
          </a:prstGeom>
        </p:spPr>
        <p:txBody>
          <a:bodyPr lIns="0" tIns="0" rIns="0" bIns="0" rtlCol="0" anchor="t">
            <a:spAutoFit/>
          </a:bodyPr>
          <a:lstStyle/>
          <a:p>
            <a:pPr marL="0" lvl="0" indent="0">
              <a:lnSpc>
                <a:spcPts val="8430"/>
              </a:lnSpc>
              <a:spcBef>
                <a:spcPct val="0"/>
              </a:spcBef>
            </a:pPr>
            <a:r>
              <a:rPr lang="en-US" sz="7025">
                <a:solidFill>
                  <a:srgbClr val="3776FF"/>
                </a:solidFill>
                <a:latin typeface="Aileron Bold"/>
              </a:rPr>
              <a:t>Arquivos - Atributos</a:t>
            </a:r>
          </a:p>
        </p:txBody>
      </p:sp>
      <p:sp>
        <p:nvSpPr>
          <p:cNvPr id="3" name="TextBox 3"/>
          <p:cNvSpPr txBox="1"/>
          <p:nvPr/>
        </p:nvSpPr>
        <p:spPr>
          <a:xfrm>
            <a:off x="1028700" y="3011612"/>
            <a:ext cx="16230600" cy="3197832"/>
          </a:xfrm>
          <a:prstGeom prst="rect">
            <a:avLst/>
          </a:prstGeom>
        </p:spPr>
        <p:txBody>
          <a:bodyPr lIns="0" tIns="0" rIns="0" bIns="0" rtlCol="0" anchor="t">
            <a:spAutoFit/>
          </a:bodyPr>
          <a:lstStyle/>
          <a:p>
            <a:pPr>
              <a:lnSpc>
                <a:spcPts val="4227"/>
              </a:lnSpc>
            </a:pPr>
            <a:r>
              <a:rPr lang="en-US" sz="3523" dirty="0" err="1">
                <a:solidFill>
                  <a:srgbClr val="EFEFEF"/>
                </a:solidFill>
                <a:latin typeface="Aileron"/>
              </a:rPr>
              <a:t>Todos</a:t>
            </a:r>
            <a:r>
              <a:rPr lang="en-US" sz="3523" dirty="0">
                <a:solidFill>
                  <a:srgbClr val="EFEFEF"/>
                </a:solidFill>
                <a:latin typeface="Aileron"/>
              </a:rPr>
              <a:t> </a:t>
            </a:r>
            <a:r>
              <a:rPr lang="en-US" sz="3523" dirty="0" err="1">
                <a:solidFill>
                  <a:srgbClr val="EFEFEF"/>
                </a:solidFill>
                <a:latin typeface="Aileron"/>
              </a:rPr>
              <a:t>os</a:t>
            </a:r>
            <a:r>
              <a:rPr lang="en-US" sz="3523" dirty="0">
                <a:solidFill>
                  <a:srgbClr val="EFEFEF"/>
                </a:solidFill>
                <a:latin typeface="Aileron"/>
              </a:rPr>
              <a:t> </a:t>
            </a:r>
            <a:r>
              <a:rPr lang="en-US" sz="3523" dirty="0" err="1">
                <a:solidFill>
                  <a:srgbClr val="EFEFEF"/>
                </a:solidFill>
                <a:latin typeface="Aileron"/>
              </a:rPr>
              <a:t>arquivos</a:t>
            </a:r>
            <a:r>
              <a:rPr lang="en-US" sz="3523" dirty="0">
                <a:solidFill>
                  <a:srgbClr val="EFEFEF"/>
                </a:solidFill>
                <a:latin typeface="Aileron"/>
              </a:rPr>
              <a:t> </a:t>
            </a:r>
            <a:r>
              <a:rPr lang="en-US" sz="3523" dirty="0" err="1">
                <a:solidFill>
                  <a:srgbClr val="EFEFEF"/>
                </a:solidFill>
                <a:latin typeface="Aileron"/>
              </a:rPr>
              <a:t>possuem</a:t>
            </a:r>
            <a:r>
              <a:rPr lang="en-US" sz="3523" dirty="0">
                <a:solidFill>
                  <a:srgbClr val="EFEFEF"/>
                </a:solidFill>
                <a:latin typeface="Aileron"/>
              </a:rPr>
              <a:t> </a:t>
            </a:r>
            <a:r>
              <a:rPr lang="en-US" sz="3523" dirty="0" err="1">
                <a:solidFill>
                  <a:srgbClr val="EFEFEF"/>
                </a:solidFill>
                <a:latin typeface="Aileron"/>
              </a:rPr>
              <a:t>atributos</a:t>
            </a:r>
            <a:r>
              <a:rPr lang="en-US" sz="3523" dirty="0">
                <a:solidFill>
                  <a:srgbClr val="EFEFEF"/>
                </a:solidFill>
                <a:latin typeface="Aileron"/>
              </a:rPr>
              <a:t>, que </a:t>
            </a:r>
            <a:r>
              <a:rPr lang="en-US" sz="3523" dirty="0" err="1">
                <a:solidFill>
                  <a:srgbClr val="EFEFEF"/>
                </a:solidFill>
                <a:latin typeface="Aileron"/>
              </a:rPr>
              <a:t>além</a:t>
            </a:r>
            <a:r>
              <a:rPr lang="en-US" sz="3523" dirty="0">
                <a:solidFill>
                  <a:srgbClr val="EFEFEF"/>
                </a:solidFill>
                <a:latin typeface="Aileron"/>
              </a:rPr>
              <a:t> do </a:t>
            </a:r>
            <a:r>
              <a:rPr lang="en-US" sz="3523" dirty="0" err="1">
                <a:solidFill>
                  <a:srgbClr val="EFEFEF"/>
                </a:solidFill>
                <a:latin typeface="Aileron"/>
              </a:rPr>
              <a:t>seu</a:t>
            </a:r>
            <a:r>
              <a:rPr lang="en-US" sz="3523" dirty="0">
                <a:solidFill>
                  <a:srgbClr val="EFEFEF"/>
                </a:solidFill>
                <a:latin typeface="Aileron"/>
              </a:rPr>
              <a:t> </a:t>
            </a:r>
            <a:r>
              <a:rPr lang="en-US" sz="3523" dirty="0" err="1">
                <a:solidFill>
                  <a:srgbClr val="EFEFEF"/>
                </a:solidFill>
                <a:latin typeface="Aileron"/>
              </a:rPr>
              <a:t>nome</a:t>
            </a:r>
            <a:r>
              <a:rPr lang="en-US" sz="3523" dirty="0">
                <a:solidFill>
                  <a:srgbClr val="EFEFEF"/>
                </a:solidFill>
                <a:latin typeface="Aileron"/>
              </a:rPr>
              <a:t> e o </a:t>
            </a:r>
            <a:r>
              <a:rPr lang="en-US" sz="3523" dirty="0" err="1">
                <a:solidFill>
                  <a:srgbClr val="EFEFEF"/>
                </a:solidFill>
                <a:latin typeface="Aileron"/>
              </a:rPr>
              <a:t>seu</a:t>
            </a:r>
            <a:r>
              <a:rPr lang="en-US" sz="3523" dirty="0">
                <a:solidFill>
                  <a:srgbClr val="EFEFEF"/>
                </a:solidFill>
                <a:latin typeface="Aileron"/>
              </a:rPr>
              <a:t> </a:t>
            </a:r>
            <a:r>
              <a:rPr lang="en-US" sz="3523" dirty="0" err="1">
                <a:solidFill>
                  <a:srgbClr val="EFEFEF"/>
                </a:solidFill>
                <a:latin typeface="Aileron"/>
              </a:rPr>
              <a:t>conteúdo</a:t>
            </a:r>
            <a:r>
              <a:rPr lang="en-US" sz="3523" dirty="0">
                <a:solidFill>
                  <a:srgbClr val="EFEFEF"/>
                </a:solidFill>
                <a:latin typeface="Aileron"/>
              </a:rPr>
              <a:t>, </a:t>
            </a:r>
            <a:r>
              <a:rPr lang="en-US" sz="3523" dirty="0" err="1">
                <a:solidFill>
                  <a:srgbClr val="EFEFEF"/>
                </a:solidFill>
                <a:latin typeface="Aileron"/>
              </a:rPr>
              <a:t>são</a:t>
            </a:r>
            <a:r>
              <a:rPr lang="en-US" sz="3523" dirty="0">
                <a:solidFill>
                  <a:srgbClr val="EFEFEF"/>
                </a:solidFill>
                <a:latin typeface="Aileron"/>
              </a:rPr>
              <a:t> </a:t>
            </a:r>
            <a:r>
              <a:rPr lang="en-US" sz="3523" dirty="0" err="1">
                <a:solidFill>
                  <a:srgbClr val="EFEFEF"/>
                </a:solidFill>
                <a:latin typeface="Aileron"/>
              </a:rPr>
              <a:t>informações</a:t>
            </a:r>
            <a:r>
              <a:rPr lang="en-US" sz="3523" dirty="0">
                <a:solidFill>
                  <a:srgbClr val="EFEFEF"/>
                </a:solidFill>
                <a:latin typeface="Aileron"/>
              </a:rPr>
              <a:t> </a:t>
            </a:r>
            <a:r>
              <a:rPr lang="en-US" sz="3523" dirty="0" err="1">
                <a:solidFill>
                  <a:srgbClr val="EFEFEF"/>
                </a:solidFill>
                <a:latin typeface="Aileron"/>
              </a:rPr>
              <a:t>associadas</a:t>
            </a:r>
            <a:r>
              <a:rPr lang="en-US" sz="3523" dirty="0">
                <a:solidFill>
                  <a:srgbClr val="EFEFEF"/>
                </a:solidFill>
                <a:latin typeface="Aileron"/>
              </a:rPr>
              <a:t> </a:t>
            </a:r>
            <a:r>
              <a:rPr lang="en-US" sz="3523" dirty="0" err="1">
                <a:solidFill>
                  <a:srgbClr val="EFEFEF"/>
                </a:solidFill>
                <a:latin typeface="Aileron"/>
              </a:rPr>
              <a:t>ao</a:t>
            </a:r>
            <a:r>
              <a:rPr lang="en-US" sz="3523" dirty="0">
                <a:solidFill>
                  <a:srgbClr val="EFEFEF"/>
                </a:solidFill>
                <a:latin typeface="Aileron"/>
              </a:rPr>
              <a:t> </a:t>
            </a:r>
            <a:r>
              <a:rPr lang="en-US" sz="3523" dirty="0" err="1">
                <a:solidFill>
                  <a:srgbClr val="EFEFEF"/>
                </a:solidFill>
                <a:latin typeface="Aileron"/>
              </a:rPr>
              <a:t>arquivo</a:t>
            </a:r>
            <a:r>
              <a:rPr lang="en-US" sz="3523" dirty="0">
                <a:solidFill>
                  <a:srgbClr val="EFEFEF"/>
                </a:solidFill>
                <a:latin typeface="Aileron"/>
              </a:rPr>
              <a:t> </a:t>
            </a:r>
            <a:r>
              <a:rPr lang="en-US" sz="3523" dirty="0" err="1">
                <a:solidFill>
                  <a:srgbClr val="EFEFEF"/>
                </a:solidFill>
                <a:latin typeface="Aileron"/>
              </a:rPr>
              <a:t>pelo</a:t>
            </a:r>
            <a:r>
              <a:rPr lang="en-US" sz="3523" dirty="0">
                <a:solidFill>
                  <a:srgbClr val="EFEFEF"/>
                </a:solidFill>
                <a:latin typeface="Aileron"/>
              </a:rPr>
              <a:t> </a:t>
            </a:r>
            <a:r>
              <a:rPr lang="en-US" sz="3523" dirty="0" err="1">
                <a:solidFill>
                  <a:srgbClr val="EFEFEF"/>
                </a:solidFill>
                <a:latin typeface="Aileron"/>
              </a:rPr>
              <a:t>sistema</a:t>
            </a:r>
            <a:r>
              <a:rPr lang="en-US" sz="3523" dirty="0">
                <a:solidFill>
                  <a:srgbClr val="EFEFEF"/>
                </a:solidFill>
                <a:latin typeface="Aileron"/>
              </a:rPr>
              <a:t> </a:t>
            </a:r>
            <a:r>
              <a:rPr lang="en-US" sz="3523" dirty="0" err="1">
                <a:solidFill>
                  <a:srgbClr val="EFEFEF"/>
                </a:solidFill>
                <a:latin typeface="Aileron"/>
              </a:rPr>
              <a:t>operacional</a:t>
            </a:r>
            <a:r>
              <a:rPr lang="en-US" sz="3523" dirty="0">
                <a:solidFill>
                  <a:srgbClr val="EFEFEF"/>
                </a:solidFill>
                <a:latin typeface="Aileron"/>
              </a:rPr>
              <a:t>.</a:t>
            </a:r>
          </a:p>
          <a:p>
            <a:pPr marL="760636" lvl="1" indent="-380318">
              <a:lnSpc>
                <a:spcPts val="4227"/>
              </a:lnSpc>
              <a:buFont typeface="Arial"/>
              <a:buChar char="•"/>
            </a:pPr>
            <a:r>
              <a:rPr lang="en-US" sz="3523" dirty="0" err="1">
                <a:solidFill>
                  <a:srgbClr val="EFEFEF"/>
                </a:solidFill>
                <a:latin typeface="Aileron"/>
              </a:rPr>
              <a:t>Exemplo</a:t>
            </a:r>
            <a:r>
              <a:rPr lang="en-US" sz="3523" dirty="0">
                <a:solidFill>
                  <a:srgbClr val="EFEFEF"/>
                </a:solidFill>
                <a:latin typeface="Aileron"/>
              </a:rPr>
              <a:t>: a data e hora </a:t>
            </a:r>
            <a:r>
              <a:rPr lang="en-US" sz="3523" dirty="0" err="1">
                <a:solidFill>
                  <a:srgbClr val="EFEFEF"/>
                </a:solidFill>
                <a:latin typeface="Aileron"/>
              </a:rPr>
              <a:t>em</a:t>
            </a:r>
            <a:r>
              <a:rPr lang="en-US" sz="3523" dirty="0">
                <a:solidFill>
                  <a:srgbClr val="EFEFEF"/>
                </a:solidFill>
                <a:latin typeface="Aileron"/>
              </a:rPr>
              <a:t> que o </a:t>
            </a:r>
            <a:r>
              <a:rPr lang="en-US" sz="3523" dirty="0" err="1">
                <a:solidFill>
                  <a:srgbClr val="EFEFEF"/>
                </a:solidFill>
                <a:latin typeface="Aileron"/>
              </a:rPr>
              <a:t>arquivo</a:t>
            </a:r>
            <a:r>
              <a:rPr lang="en-US" sz="3523" dirty="0">
                <a:solidFill>
                  <a:srgbClr val="EFEFEF"/>
                </a:solidFill>
                <a:latin typeface="Aileron"/>
              </a:rPr>
              <a:t> </a:t>
            </a:r>
            <a:r>
              <a:rPr lang="en-US" sz="3523" dirty="0" err="1">
                <a:solidFill>
                  <a:srgbClr val="EFEFEF"/>
                </a:solidFill>
                <a:latin typeface="Aileron"/>
              </a:rPr>
              <a:t>foi</a:t>
            </a:r>
            <a:r>
              <a:rPr lang="en-US" sz="3523" dirty="0">
                <a:solidFill>
                  <a:srgbClr val="EFEFEF"/>
                </a:solidFill>
                <a:latin typeface="Aileron"/>
              </a:rPr>
              <a:t> </a:t>
            </a:r>
            <a:r>
              <a:rPr lang="en-US" sz="3523" dirty="0" err="1">
                <a:solidFill>
                  <a:srgbClr val="EFEFEF"/>
                </a:solidFill>
                <a:latin typeface="Aileron"/>
              </a:rPr>
              <a:t>criado</a:t>
            </a:r>
            <a:r>
              <a:rPr lang="en-US" sz="3523" dirty="0">
                <a:solidFill>
                  <a:srgbClr val="EFEFEF"/>
                </a:solidFill>
                <a:latin typeface="Aileron"/>
              </a:rPr>
              <a:t> e o </a:t>
            </a:r>
            <a:r>
              <a:rPr lang="en-US" sz="3523" dirty="0" err="1">
                <a:solidFill>
                  <a:srgbClr val="EFEFEF"/>
                </a:solidFill>
                <a:latin typeface="Aileron"/>
              </a:rPr>
              <a:t>tamanho</a:t>
            </a:r>
            <a:r>
              <a:rPr lang="en-US" sz="3523" dirty="0">
                <a:solidFill>
                  <a:srgbClr val="EFEFEF"/>
                </a:solidFill>
                <a:latin typeface="Aileron"/>
              </a:rPr>
              <a:t> do </a:t>
            </a:r>
            <a:r>
              <a:rPr lang="en-US" sz="3523" dirty="0" err="1">
                <a:solidFill>
                  <a:srgbClr val="EFEFEF"/>
                </a:solidFill>
                <a:latin typeface="Aileron"/>
              </a:rPr>
              <a:t>arquivo</a:t>
            </a:r>
            <a:r>
              <a:rPr lang="en-US" sz="3523" dirty="0">
                <a:solidFill>
                  <a:srgbClr val="EFEFEF"/>
                </a:solidFill>
                <a:latin typeface="Aileron"/>
              </a:rPr>
              <a:t>.</a:t>
            </a:r>
          </a:p>
          <a:p>
            <a:pPr marL="760636" lvl="1" indent="-380318">
              <a:lnSpc>
                <a:spcPts val="4227"/>
              </a:lnSpc>
              <a:buFont typeface="Arial"/>
              <a:buChar char="•"/>
            </a:pPr>
            <a:r>
              <a:rPr lang="en-US" sz="3523" dirty="0">
                <a:solidFill>
                  <a:srgbClr val="EFEFEF"/>
                </a:solidFill>
                <a:latin typeface="Aileron"/>
              </a:rPr>
              <a:t>Esses </a:t>
            </a:r>
            <a:r>
              <a:rPr lang="en-US" sz="3523" dirty="0" err="1">
                <a:solidFill>
                  <a:srgbClr val="EFEFEF"/>
                </a:solidFill>
                <a:latin typeface="Aileron"/>
              </a:rPr>
              <a:t>atributos</a:t>
            </a:r>
            <a:r>
              <a:rPr lang="en-US" sz="3523" dirty="0">
                <a:solidFill>
                  <a:srgbClr val="EFEFEF"/>
                </a:solidFill>
                <a:latin typeface="Aileron"/>
              </a:rPr>
              <a:t> </a:t>
            </a:r>
            <a:r>
              <a:rPr lang="en-US" sz="3523" dirty="0" err="1">
                <a:solidFill>
                  <a:srgbClr val="EFEFEF"/>
                </a:solidFill>
                <a:latin typeface="Aileron"/>
              </a:rPr>
              <a:t>também</a:t>
            </a:r>
            <a:r>
              <a:rPr lang="en-US" sz="3523" dirty="0">
                <a:solidFill>
                  <a:srgbClr val="EFEFEF"/>
                </a:solidFill>
                <a:latin typeface="Aileron"/>
              </a:rPr>
              <a:t> </a:t>
            </a:r>
            <a:r>
              <a:rPr lang="en-US" sz="3523" dirty="0" err="1">
                <a:solidFill>
                  <a:srgbClr val="EFEFEF"/>
                </a:solidFill>
                <a:latin typeface="Aileron"/>
              </a:rPr>
              <a:t>são</a:t>
            </a:r>
            <a:r>
              <a:rPr lang="en-US" sz="3523" dirty="0">
                <a:solidFill>
                  <a:srgbClr val="EFEFEF"/>
                </a:solidFill>
                <a:latin typeface="Aileron"/>
              </a:rPr>
              <a:t> </a:t>
            </a:r>
            <a:r>
              <a:rPr lang="en-US" sz="3523" dirty="0" err="1">
                <a:solidFill>
                  <a:srgbClr val="EFEFEF"/>
                </a:solidFill>
                <a:latin typeface="Aileron"/>
              </a:rPr>
              <a:t>chamados</a:t>
            </a:r>
            <a:r>
              <a:rPr lang="en-US" sz="3523" dirty="0">
                <a:solidFill>
                  <a:srgbClr val="EFEFEF"/>
                </a:solidFill>
                <a:latin typeface="Aileron"/>
              </a:rPr>
              <a:t> de </a:t>
            </a:r>
            <a:r>
              <a:rPr lang="en-US" sz="3523" dirty="0" err="1">
                <a:solidFill>
                  <a:srgbClr val="EFEFEF"/>
                </a:solidFill>
                <a:latin typeface="Aileron"/>
              </a:rPr>
              <a:t>metadados</a:t>
            </a:r>
            <a:r>
              <a:rPr lang="en-US" sz="3523" dirty="0">
                <a:solidFill>
                  <a:srgbClr val="EFEFEF"/>
                </a:solidFill>
                <a:latin typeface="Aileron"/>
              </a:rPr>
              <a:t>.</a:t>
            </a:r>
          </a:p>
          <a:p>
            <a:pPr marL="760636" lvl="1" indent="-380318">
              <a:lnSpc>
                <a:spcPts val="4227"/>
              </a:lnSpc>
              <a:buFont typeface="Arial"/>
              <a:buChar char="•"/>
            </a:pPr>
            <a:r>
              <a:rPr lang="en-US" sz="3523" dirty="0" err="1">
                <a:solidFill>
                  <a:srgbClr val="EFEFEF"/>
                </a:solidFill>
                <a:latin typeface="Aileron"/>
              </a:rPr>
              <a:t>Cada</a:t>
            </a:r>
            <a:r>
              <a:rPr lang="en-US" sz="3523" dirty="0">
                <a:solidFill>
                  <a:srgbClr val="EFEFEF"/>
                </a:solidFill>
                <a:latin typeface="Aileron"/>
              </a:rPr>
              <a:t> Sistema </a:t>
            </a:r>
            <a:r>
              <a:rPr lang="en-US" sz="3523" dirty="0" err="1">
                <a:solidFill>
                  <a:srgbClr val="EFEFEF"/>
                </a:solidFill>
                <a:latin typeface="Aileron"/>
              </a:rPr>
              <a:t>Operacional</a:t>
            </a:r>
            <a:r>
              <a:rPr lang="en-US" sz="3523" dirty="0">
                <a:solidFill>
                  <a:srgbClr val="EFEFEF"/>
                </a:solidFill>
                <a:latin typeface="Aileron"/>
              </a:rPr>
              <a:t> </a:t>
            </a:r>
            <a:r>
              <a:rPr lang="en-US" sz="3523" dirty="0" err="1">
                <a:solidFill>
                  <a:srgbClr val="EFEFEF"/>
                </a:solidFill>
                <a:latin typeface="Aileron"/>
              </a:rPr>
              <a:t>possui</a:t>
            </a:r>
            <a:r>
              <a:rPr lang="en-US" sz="3523" dirty="0">
                <a:solidFill>
                  <a:srgbClr val="EFEFEF"/>
                </a:solidFill>
                <a:latin typeface="Aileron"/>
              </a:rPr>
              <a:t> </a:t>
            </a:r>
            <a:r>
              <a:rPr lang="en-US" sz="3523" dirty="0" err="1">
                <a:solidFill>
                  <a:srgbClr val="EFEFEF"/>
                </a:solidFill>
                <a:latin typeface="Aileron"/>
              </a:rPr>
              <a:t>sua</a:t>
            </a:r>
            <a:r>
              <a:rPr lang="en-US" sz="3523" dirty="0">
                <a:solidFill>
                  <a:srgbClr val="EFEFEF"/>
                </a:solidFill>
                <a:latin typeface="Aileron"/>
              </a:rPr>
              <a:t> propria </a:t>
            </a:r>
            <a:r>
              <a:rPr lang="en-US" sz="3523" dirty="0" err="1">
                <a:solidFill>
                  <a:srgbClr val="EFEFEF"/>
                </a:solidFill>
                <a:latin typeface="Aileron"/>
              </a:rPr>
              <a:t>lista</a:t>
            </a:r>
            <a:r>
              <a:rPr lang="en-US" sz="3523" dirty="0">
                <a:solidFill>
                  <a:srgbClr val="EFEFEF"/>
                </a:solidFill>
                <a:latin typeface="Aileron"/>
              </a:rPr>
              <a:t> de </a:t>
            </a:r>
            <a:r>
              <a:rPr lang="en-US" sz="3523" dirty="0" err="1">
                <a:solidFill>
                  <a:srgbClr val="EFEFEF"/>
                </a:solidFill>
                <a:latin typeface="Aileron"/>
              </a:rPr>
              <a:t>atributos</a:t>
            </a:r>
            <a:r>
              <a:rPr lang="en-US" sz="3523" dirty="0">
                <a:solidFill>
                  <a:srgbClr val="EFEFEF"/>
                </a:solidFill>
                <a:latin typeface="Aileron"/>
              </a:rPr>
              <a:t>.</a:t>
            </a:r>
          </a:p>
          <a:p>
            <a:pPr>
              <a:lnSpc>
                <a:spcPts val="4227"/>
              </a:lnSpc>
            </a:pPr>
            <a:endParaRPr lang="en-US" sz="3523" dirty="0">
              <a:solidFill>
                <a:srgbClr val="EFEFEF"/>
              </a:solidFill>
              <a:latin typeface="Ailero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TextBox 2"/>
          <p:cNvSpPr txBox="1"/>
          <p:nvPr/>
        </p:nvSpPr>
        <p:spPr>
          <a:xfrm>
            <a:off x="6591783" y="876300"/>
            <a:ext cx="5104433" cy="1545295"/>
          </a:xfrm>
          <a:prstGeom prst="rect">
            <a:avLst/>
          </a:prstGeom>
        </p:spPr>
        <p:txBody>
          <a:bodyPr wrap="square" lIns="0" tIns="0" rIns="0" bIns="0" rtlCol="0" anchor="t">
            <a:spAutoFit/>
          </a:bodyPr>
          <a:lstStyle/>
          <a:p>
            <a:pPr algn="ctr">
              <a:lnSpc>
                <a:spcPts val="12880"/>
              </a:lnSpc>
            </a:pPr>
            <a:r>
              <a:rPr lang="en-US" sz="9200" dirty="0" err="1">
                <a:solidFill>
                  <a:srgbClr val="3776FF"/>
                </a:solidFill>
                <a:latin typeface="Open Sans Bold"/>
              </a:rPr>
              <a:t>Sumário</a:t>
            </a:r>
            <a:endParaRPr lang="en-US" sz="9200" dirty="0">
              <a:solidFill>
                <a:srgbClr val="3776FF"/>
              </a:solidFill>
              <a:latin typeface="Open Sans Bold"/>
            </a:endParaRPr>
          </a:p>
        </p:txBody>
      </p:sp>
      <p:sp>
        <p:nvSpPr>
          <p:cNvPr id="3" name="TextBox 3"/>
          <p:cNvSpPr txBox="1"/>
          <p:nvPr/>
        </p:nvSpPr>
        <p:spPr>
          <a:xfrm>
            <a:off x="1028700" y="2574092"/>
            <a:ext cx="10020300" cy="4991110"/>
          </a:xfrm>
          <a:prstGeom prst="rect">
            <a:avLst/>
          </a:prstGeom>
        </p:spPr>
        <p:txBody>
          <a:bodyPr wrap="square" lIns="0" tIns="0" rIns="0" bIns="0" rtlCol="0" anchor="t">
            <a:spAutoFit/>
          </a:bodyPr>
          <a:lstStyle/>
          <a:p>
            <a:pPr marL="863599" lvl="1" indent="-431800" algn="just">
              <a:lnSpc>
                <a:spcPts val="7999"/>
              </a:lnSpc>
              <a:buFont typeface="Arial"/>
              <a:buChar char="•"/>
            </a:pPr>
            <a:r>
              <a:rPr lang="en-US" sz="3999" dirty="0">
                <a:solidFill>
                  <a:srgbClr val="EFEFEF"/>
                </a:solidFill>
                <a:latin typeface="Aileron"/>
              </a:rPr>
              <a:t>Sistema de </a:t>
            </a:r>
            <a:r>
              <a:rPr lang="en-US" sz="3999" dirty="0" err="1">
                <a:solidFill>
                  <a:srgbClr val="EFEFEF"/>
                </a:solidFill>
                <a:latin typeface="Aileron"/>
              </a:rPr>
              <a:t>arquivos</a:t>
            </a:r>
            <a:r>
              <a:rPr lang="en-US" sz="3999" dirty="0">
                <a:solidFill>
                  <a:srgbClr val="EFEFEF"/>
                </a:solidFill>
                <a:latin typeface="Aileron"/>
              </a:rPr>
              <a:t>.</a:t>
            </a:r>
          </a:p>
          <a:p>
            <a:pPr marL="863599" lvl="1" indent="-431800" algn="just">
              <a:lnSpc>
                <a:spcPts val="7999"/>
              </a:lnSpc>
              <a:buFont typeface="Arial"/>
              <a:buChar char="•"/>
            </a:pPr>
            <a:r>
              <a:rPr lang="en-US" sz="3999" dirty="0" err="1">
                <a:solidFill>
                  <a:srgbClr val="EFEFEF"/>
                </a:solidFill>
                <a:latin typeface="Aileron"/>
              </a:rPr>
              <a:t>Arquivos</a:t>
            </a:r>
            <a:r>
              <a:rPr lang="en-US" sz="3999" dirty="0">
                <a:solidFill>
                  <a:srgbClr val="EFEFEF"/>
                </a:solidFill>
                <a:latin typeface="Aileron"/>
              </a:rPr>
              <a:t>.</a:t>
            </a:r>
          </a:p>
          <a:p>
            <a:pPr marL="863599" lvl="1" indent="-431800" algn="just">
              <a:lnSpc>
                <a:spcPts val="7999"/>
              </a:lnSpc>
              <a:buFont typeface="Arial"/>
              <a:buChar char="•"/>
            </a:pPr>
            <a:r>
              <a:rPr lang="en-US" sz="3999" dirty="0" err="1">
                <a:solidFill>
                  <a:srgbClr val="EFEFEF"/>
                </a:solidFill>
                <a:latin typeface="Aileron"/>
              </a:rPr>
              <a:t>Diretórios</a:t>
            </a:r>
            <a:r>
              <a:rPr lang="en-US" sz="3999" dirty="0">
                <a:solidFill>
                  <a:srgbClr val="EFEFEF"/>
                </a:solidFill>
                <a:latin typeface="Aileron"/>
              </a:rPr>
              <a:t>.</a:t>
            </a:r>
          </a:p>
          <a:p>
            <a:pPr marL="863599" lvl="1" indent="-431800" algn="just">
              <a:lnSpc>
                <a:spcPts val="7999"/>
              </a:lnSpc>
              <a:buFont typeface="Arial"/>
              <a:buChar char="•"/>
            </a:pPr>
            <a:r>
              <a:rPr lang="en-US" sz="3999" dirty="0" err="1">
                <a:solidFill>
                  <a:srgbClr val="EFEFEF"/>
                </a:solidFill>
                <a:latin typeface="Aileron"/>
              </a:rPr>
              <a:t>Implementação</a:t>
            </a:r>
            <a:r>
              <a:rPr lang="en-US" sz="3999" dirty="0">
                <a:solidFill>
                  <a:srgbClr val="EFEFEF"/>
                </a:solidFill>
                <a:latin typeface="Aileron"/>
              </a:rPr>
              <a:t> do </a:t>
            </a:r>
            <a:r>
              <a:rPr lang="en-US" sz="3999" dirty="0" err="1">
                <a:solidFill>
                  <a:srgbClr val="EFEFEF"/>
                </a:solidFill>
                <a:latin typeface="Aileron"/>
              </a:rPr>
              <a:t>sistema</a:t>
            </a:r>
            <a:r>
              <a:rPr lang="en-US" sz="3999" dirty="0">
                <a:solidFill>
                  <a:srgbClr val="EFEFEF"/>
                </a:solidFill>
                <a:latin typeface="Aileron"/>
              </a:rPr>
              <a:t> de </a:t>
            </a:r>
            <a:r>
              <a:rPr lang="en-US" sz="3999" dirty="0" err="1">
                <a:solidFill>
                  <a:srgbClr val="EFEFEF"/>
                </a:solidFill>
                <a:latin typeface="Aileron"/>
              </a:rPr>
              <a:t>arquivos</a:t>
            </a:r>
            <a:r>
              <a:rPr lang="en-US" sz="3999" dirty="0">
                <a:solidFill>
                  <a:srgbClr val="EFEFEF"/>
                </a:solidFill>
                <a:latin typeface="Aileron"/>
              </a:rPr>
              <a:t>.</a:t>
            </a:r>
          </a:p>
          <a:p>
            <a:pPr marL="863599" lvl="1" indent="-431800" algn="just">
              <a:lnSpc>
                <a:spcPts val="7999"/>
              </a:lnSpc>
              <a:buFont typeface="Arial"/>
              <a:buChar char="•"/>
            </a:pPr>
            <a:r>
              <a:rPr lang="en-US" sz="3999" dirty="0" err="1">
                <a:solidFill>
                  <a:srgbClr val="EFEFEF"/>
                </a:solidFill>
                <a:latin typeface="Aileron"/>
              </a:rPr>
              <a:t>Proteção</a:t>
            </a:r>
            <a:r>
              <a:rPr lang="en-US" sz="3999" dirty="0">
                <a:solidFill>
                  <a:srgbClr val="EFEFEF"/>
                </a:solidFill>
                <a:latin typeface="Aileron"/>
              </a:rPr>
              <a:t> e </a:t>
            </a:r>
            <a:r>
              <a:rPr lang="en-US" sz="3999" dirty="0" err="1">
                <a:solidFill>
                  <a:srgbClr val="EFEFEF"/>
                </a:solidFill>
                <a:latin typeface="Aileron"/>
              </a:rPr>
              <a:t>segurança</a:t>
            </a:r>
            <a:r>
              <a:rPr lang="en-US" sz="3999" dirty="0">
                <a:solidFill>
                  <a:srgbClr val="EFEFEF"/>
                </a:solidFill>
                <a:latin typeface="Aileron"/>
              </a:rP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Freeform 2"/>
          <p:cNvSpPr/>
          <p:nvPr/>
        </p:nvSpPr>
        <p:spPr>
          <a:xfrm rot="2700000">
            <a:off x="9684340" y="-2802132"/>
            <a:ext cx="13107423" cy="4915283"/>
          </a:xfrm>
          <a:custGeom>
            <a:avLst/>
            <a:gdLst/>
            <a:ahLst/>
            <a:cxnLst/>
            <a:rect l="l" t="t" r="r" b="b"/>
            <a:pathLst>
              <a:path w="13107423" h="4915283">
                <a:moveTo>
                  <a:pt x="0" y="0"/>
                </a:moveTo>
                <a:lnTo>
                  <a:pt x="13107422" y="0"/>
                </a:lnTo>
                <a:lnTo>
                  <a:pt x="13107422" y="4915284"/>
                </a:lnTo>
                <a:lnTo>
                  <a:pt x="0" y="4915284"/>
                </a:lnTo>
                <a:lnTo>
                  <a:pt x="0" y="0"/>
                </a:lnTo>
                <a:close/>
              </a:path>
            </a:pathLst>
          </a:custGeom>
          <a:blipFill>
            <a:blip r:embed="rId2">
              <a:extLst>
                <a:ext uri="{96DAC541-7B7A-43D3-8B79-37D633B846F1}">
                  <asvg:svgBlip xmlns:asvg="http://schemas.microsoft.com/office/drawing/2016/SVG/main" r:embed="rId3"/>
                </a:ext>
              </a:extLst>
            </a:blip>
            <a:stretch>
              <a:fillRect l="-36" r="-36"/>
            </a:stretch>
          </a:blipFill>
        </p:spPr>
      </p:sp>
      <p:grpSp>
        <p:nvGrpSpPr>
          <p:cNvPr id="3" name="Group 3"/>
          <p:cNvGrpSpPr/>
          <p:nvPr/>
        </p:nvGrpSpPr>
        <p:grpSpPr>
          <a:xfrm rot="-5400000">
            <a:off x="13037276" y="4285460"/>
            <a:ext cx="6755942" cy="6745132"/>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143784"/>
            </a:solidFill>
          </p:spPr>
        </p:sp>
      </p:grpSp>
      <p:sp>
        <p:nvSpPr>
          <p:cNvPr id="5" name="Freeform 5"/>
          <p:cNvSpPr/>
          <p:nvPr/>
        </p:nvSpPr>
        <p:spPr>
          <a:xfrm>
            <a:off x="5245319" y="1715255"/>
            <a:ext cx="7797362" cy="8038450"/>
          </a:xfrm>
          <a:custGeom>
            <a:avLst/>
            <a:gdLst/>
            <a:ahLst/>
            <a:cxnLst/>
            <a:rect l="l" t="t" r="r" b="b"/>
            <a:pathLst>
              <a:path w="7797362" h="8038450">
                <a:moveTo>
                  <a:pt x="0" y="0"/>
                </a:moveTo>
                <a:lnTo>
                  <a:pt x="7797362" y="0"/>
                </a:lnTo>
                <a:lnTo>
                  <a:pt x="7797362" y="8038450"/>
                </a:lnTo>
                <a:lnTo>
                  <a:pt x="0" y="8038450"/>
                </a:lnTo>
                <a:lnTo>
                  <a:pt x="0" y="0"/>
                </a:lnTo>
                <a:close/>
              </a:path>
            </a:pathLst>
          </a:custGeom>
          <a:blipFill>
            <a:blip r:embed="rId4"/>
            <a:stretch>
              <a:fillRect l="-409" r="-409"/>
            </a:stretch>
          </a:blipFill>
        </p:spPr>
      </p:sp>
      <p:sp>
        <p:nvSpPr>
          <p:cNvPr id="6" name="TextBox 6"/>
          <p:cNvSpPr txBox="1"/>
          <p:nvPr/>
        </p:nvSpPr>
        <p:spPr>
          <a:xfrm>
            <a:off x="781541" y="648455"/>
            <a:ext cx="15264721" cy="1066800"/>
          </a:xfrm>
          <a:prstGeom prst="rect">
            <a:avLst/>
          </a:prstGeom>
        </p:spPr>
        <p:txBody>
          <a:bodyPr lIns="0" tIns="0" rIns="0" bIns="0" rtlCol="0" anchor="t">
            <a:spAutoFit/>
          </a:bodyPr>
          <a:lstStyle/>
          <a:p>
            <a:pPr marL="0" lvl="0" indent="0">
              <a:lnSpc>
                <a:spcPts val="8430"/>
              </a:lnSpc>
              <a:spcBef>
                <a:spcPct val="0"/>
              </a:spcBef>
            </a:pPr>
            <a:r>
              <a:rPr lang="en-US" sz="7025" dirty="0" err="1">
                <a:solidFill>
                  <a:srgbClr val="3776FF"/>
                </a:solidFill>
                <a:latin typeface="Aileron Bold"/>
              </a:rPr>
              <a:t>Arquivos</a:t>
            </a:r>
            <a:r>
              <a:rPr lang="en-US" sz="7025" dirty="0">
                <a:solidFill>
                  <a:srgbClr val="3776FF"/>
                </a:solidFill>
                <a:latin typeface="Aileron Bold"/>
              </a:rPr>
              <a:t> - </a:t>
            </a:r>
            <a:r>
              <a:rPr lang="en-US" sz="7025" dirty="0" err="1">
                <a:solidFill>
                  <a:srgbClr val="3776FF"/>
                </a:solidFill>
                <a:latin typeface="Aileron Bold"/>
              </a:rPr>
              <a:t>Atributos</a:t>
            </a:r>
            <a:endParaRPr lang="en-US" sz="7025" dirty="0">
              <a:solidFill>
                <a:srgbClr val="3776FF"/>
              </a:solidFill>
              <a:latin typeface="Aileron Bold"/>
            </a:endParaRPr>
          </a:p>
        </p:txBody>
      </p:sp>
      <p:sp>
        <p:nvSpPr>
          <p:cNvPr id="7" name="TextBox 7"/>
          <p:cNvSpPr txBox="1"/>
          <p:nvPr/>
        </p:nvSpPr>
        <p:spPr>
          <a:xfrm>
            <a:off x="8041332" y="9835092"/>
            <a:ext cx="2205335" cy="266700"/>
          </a:xfrm>
          <a:prstGeom prst="rect">
            <a:avLst/>
          </a:prstGeom>
        </p:spPr>
        <p:txBody>
          <a:bodyPr lIns="0" tIns="0" rIns="0" bIns="0" rtlCol="0" anchor="t">
            <a:spAutoFit/>
          </a:bodyPr>
          <a:lstStyle/>
          <a:p>
            <a:pPr algn="ctr">
              <a:lnSpc>
                <a:spcPts val="2100"/>
              </a:lnSpc>
              <a:spcBef>
                <a:spcPct val="0"/>
              </a:spcBef>
            </a:pPr>
            <a:r>
              <a:rPr lang="en-US" sz="1500">
                <a:solidFill>
                  <a:srgbClr val="EFEFEF"/>
                </a:solidFill>
                <a:latin typeface="Aileron"/>
                <a:ea typeface="Aileron"/>
              </a:rPr>
              <a:t>TANENBAUM, 3° Ed. 2010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TextBox 2"/>
          <p:cNvSpPr txBox="1"/>
          <p:nvPr/>
        </p:nvSpPr>
        <p:spPr>
          <a:xfrm>
            <a:off x="1028700" y="820868"/>
            <a:ext cx="15264721" cy="1066800"/>
          </a:xfrm>
          <a:prstGeom prst="rect">
            <a:avLst/>
          </a:prstGeom>
        </p:spPr>
        <p:txBody>
          <a:bodyPr lIns="0" tIns="0" rIns="0" bIns="0" rtlCol="0" anchor="t">
            <a:spAutoFit/>
          </a:bodyPr>
          <a:lstStyle/>
          <a:p>
            <a:pPr marL="0" lvl="0" indent="0">
              <a:lnSpc>
                <a:spcPts val="8430"/>
              </a:lnSpc>
              <a:spcBef>
                <a:spcPct val="0"/>
              </a:spcBef>
            </a:pPr>
            <a:r>
              <a:rPr lang="en-US" sz="7025">
                <a:solidFill>
                  <a:srgbClr val="3776FF"/>
                </a:solidFill>
                <a:latin typeface="Aileron Bold"/>
              </a:rPr>
              <a:t>Arquivos - Operações</a:t>
            </a:r>
          </a:p>
        </p:txBody>
      </p:sp>
      <p:sp>
        <p:nvSpPr>
          <p:cNvPr id="3" name="TextBox 3"/>
          <p:cNvSpPr txBox="1"/>
          <p:nvPr/>
        </p:nvSpPr>
        <p:spPr>
          <a:xfrm>
            <a:off x="1028700" y="2078468"/>
            <a:ext cx="16230600" cy="7467600"/>
          </a:xfrm>
          <a:prstGeom prst="rect">
            <a:avLst/>
          </a:prstGeom>
        </p:spPr>
        <p:txBody>
          <a:bodyPr lIns="0" tIns="0" rIns="0" bIns="0" rtlCol="0" anchor="t">
            <a:spAutoFit/>
          </a:bodyPr>
          <a:lstStyle/>
          <a:p>
            <a:pPr>
              <a:lnSpc>
                <a:spcPts val="4227"/>
              </a:lnSpc>
            </a:pPr>
            <a:r>
              <a:rPr lang="en-US" sz="3523" dirty="0" err="1">
                <a:solidFill>
                  <a:srgbClr val="EFEFEF"/>
                </a:solidFill>
                <a:latin typeface="Aileron"/>
              </a:rPr>
              <a:t>Operações</a:t>
            </a:r>
            <a:r>
              <a:rPr lang="en-US" sz="3523" dirty="0">
                <a:solidFill>
                  <a:srgbClr val="EFEFEF"/>
                </a:solidFill>
                <a:latin typeface="Aileron"/>
              </a:rPr>
              <a:t> </a:t>
            </a:r>
            <a:r>
              <a:rPr lang="en-US" sz="3523" dirty="0" err="1">
                <a:solidFill>
                  <a:srgbClr val="EFEFEF"/>
                </a:solidFill>
                <a:latin typeface="Aileron"/>
              </a:rPr>
              <a:t>comuns</a:t>
            </a:r>
            <a:r>
              <a:rPr lang="en-US" sz="3523" dirty="0">
                <a:solidFill>
                  <a:srgbClr val="EFEFEF"/>
                </a:solidFill>
                <a:latin typeface="Aileron"/>
              </a:rPr>
              <a:t> </a:t>
            </a:r>
            <a:r>
              <a:rPr lang="en-US" sz="3523" dirty="0" err="1">
                <a:solidFill>
                  <a:srgbClr val="EFEFEF"/>
                </a:solidFill>
                <a:latin typeface="Aileron"/>
              </a:rPr>
              <a:t>relacionadas</a:t>
            </a:r>
            <a:r>
              <a:rPr lang="en-US" sz="3523" dirty="0">
                <a:solidFill>
                  <a:srgbClr val="EFEFEF"/>
                </a:solidFill>
                <a:latin typeface="Aileron"/>
              </a:rPr>
              <a:t> </a:t>
            </a:r>
            <a:r>
              <a:rPr lang="en-US" sz="3523" dirty="0" err="1">
                <a:solidFill>
                  <a:srgbClr val="EFEFEF"/>
                </a:solidFill>
                <a:latin typeface="Aileron"/>
              </a:rPr>
              <a:t>ao</a:t>
            </a:r>
            <a:r>
              <a:rPr lang="en-US" sz="3523" dirty="0">
                <a:solidFill>
                  <a:srgbClr val="EFEFEF"/>
                </a:solidFill>
                <a:latin typeface="Aileron"/>
              </a:rPr>
              <a:t> </a:t>
            </a:r>
            <a:r>
              <a:rPr lang="en-US" sz="3523" dirty="0" err="1">
                <a:solidFill>
                  <a:srgbClr val="EFEFEF"/>
                </a:solidFill>
                <a:latin typeface="Aileron"/>
              </a:rPr>
              <a:t>sistema</a:t>
            </a:r>
            <a:r>
              <a:rPr lang="en-US" sz="3523" dirty="0">
                <a:solidFill>
                  <a:srgbClr val="EFEFEF"/>
                </a:solidFill>
                <a:latin typeface="Aileron"/>
              </a:rPr>
              <a:t> de </a:t>
            </a:r>
            <a:r>
              <a:rPr lang="en-US" sz="3523" dirty="0" err="1">
                <a:solidFill>
                  <a:srgbClr val="EFEFEF"/>
                </a:solidFill>
                <a:latin typeface="Aileron"/>
              </a:rPr>
              <a:t>arquivos</a:t>
            </a:r>
            <a:r>
              <a:rPr lang="en-US" sz="3523" dirty="0">
                <a:solidFill>
                  <a:srgbClr val="EFEFEF"/>
                </a:solidFill>
                <a:latin typeface="Aileron"/>
              </a:rPr>
              <a:t>:</a:t>
            </a:r>
          </a:p>
          <a:p>
            <a:pPr marL="760636" lvl="1" indent="-380318">
              <a:lnSpc>
                <a:spcPts val="4227"/>
              </a:lnSpc>
              <a:buFont typeface="Arial"/>
              <a:buChar char="•"/>
            </a:pPr>
            <a:r>
              <a:rPr lang="en-US" sz="3523" dirty="0">
                <a:solidFill>
                  <a:srgbClr val="EFEFEF"/>
                </a:solidFill>
                <a:latin typeface="Aileron Bold"/>
              </a:rPr>
              <a:t>Create</a:t>
            </a:r>
            <a:r>
              <a:rPr lang="en-US" sz="3523" dirty="0">
                <a:solidFill>
                  <a:srgbClr val="EFEFEF"/>
                </a:solidFill>
                <a:latin typeface="Aileron"/>
              </a:rPr>
              <a:t>: O </a:t>
            </a:r>
            <a:r>
              <a:rPr lang="en-US" sz="3523" dirty="0" err="1">
                <a:solidFill>
                  <a:srgbClr val="EFEFEF"/>
                </a:solidFill>
                <a:latin typeface="Aileron"/>
              </a:rPr>
              <a:t>arquivo</a:t>
            </a:r>
            <a:r>
              <a:rPr lang="en-US" sz="3523" dirty="0">
                <a:solidFill>
                  <a:srgbClr val="EFEFEF"/>
                </a:solidFill>
                <a:latin typeface="Aileron"/>
              </a:rPr>
              <a:t> é </a:t>
            </a:r>
            <a:r>
              <a:rPr lang="en-US" sz="3523" dirty="0" err="1">
                <a:solidFill>
                  <a:srgbClr val="EFEFEF"/>
                </a:solidFill>
                <a:latin typeface="Aileron"/>
              </a:rPr>
              <a:t>criado</a:t>
            </a:r>
            <a:r>
              <a:rPr lang="en-US" sz="3523" dirty="0">
                <a:solidFill>
                  <a:srgbClr val="EFEFEF"/>
                </a:solidFill>
                <a:latin typeface="Aileron"/>
              </a:rPr>
              <a:t> </a:t>
            </a:r>
            <a:r>
              <a:rPr lang="en-US" sz="3523" dirty="0" err="1">
                <a:solidFill>
                  <a:srgbClr val="EFEFEF"/>
                </a:solidFill>
                <a:latin typeface="Aileron"/>
              </a:rPr>
              <a:t>sem</a:t>
            </a:r>
            <a:r>
              <a:rPr lang="en-US" sz="3523" dirty="0">
                <a:solidFill>
                  <a:srgbClr val="EFEFEF"/>
                </a:solidFill>
                <a:latin typeface="Aileron"/>
              </a:rPr>
              <a:t> dados.</a:t>
            </a:r>
          </a:p>
          <a:p>
            <a:pPr marL="760636" lvl="1" indent="-380318">
              <a:lnSpc>
                <a:spcPts val="4227"/>
              </a:lnSpc>
              <a:buFont typeface="Arial"/>
              <a:buChar char="•"/>
            </a:pPr>
            <a:r>
              <a:rPr lang="en-US" sz="3523" dirty="0">
                <a:solidFill>
                  <a:srgbClr val="EFEFEF"/>
                </a:solidFill>
                <a:latin typeface="Aileron Bold"/>
              </a:rPr>
              <a:t>Delete</a:t>
            </a:r>
            <a:r>
              <a:rPr lang="en-US" sz="3523" dirty="0">
                <a:solidFill>
                  <a:srgbClr val="EFEFEF"/>
                </a:solidFill>
                <a:latin typeface="Aileron"/>
              </a:rPr>
              <a:t>: O </a:t>
            </a:r>
            <a:r>
              <a:rPr lang="en-US" sz="3523" dirty="0" err="1">
                <a:solidFill>
                  <a:srgbClr val="EFEFEF"/>
                </a:solidFill>
                <a:latin typeface="Aileron"/>
              </a:rPr>
              <a:t>arquivo</a:t>
            </a:r>
            <a:r>
              <a:rPr lang="en-US" sz="3523" dirty="0">
                <a:solidFill>
                  <a:srgbClr val="EFEFEF"/>
                </a:solidFill>
                <a:latin typeface="Aileron"/>
              </a:rPr>
              <a:t> é </a:t>
            </a:r>
            <a:r>
              <a:rPr lang="en-US" sz="3523" dirty="0" err="1">
                <a:solidFill>
                  <a:srgbClr val="EFEFEF"/>
                </a:solidFill>
                <a:latin typeface="Aileron"/>
              </a:rPr>
              <a:t>removido</a:t>
            </a:r>
            <a:r>
              <a:rPr lang="en-US" sz="3523" dirty="0">
                <a:solidFill>
                  <a:srgbClr val="EFEFEF"/>
                </a:solidFill>
                <a:latin typeface="Aileron"/>
              </a:rPr>
              <a:t> do disco.</a:t>
            </a:r>
          </a:p>
          <a:p>
            <a:pPr marL="760636" lvl="1" indent="-380318">
              <a:lnSpc>
                <a:spcPts val="4227"/>
              </a:lnSpc>
              <a:buFont typeface="Arial"/>
              <a:buChar char="•"/>
            </a:pPr>
            <a:r>
              <a:rPr lang="en-US" sz="3523" dirty="0">
                <a:solidFill>
                  <a:srgbClr val="EFEFEF"/>
                </a:solidFill>
                <a:latin typeface="Aileron Bold"/>
              </a:rPr>
              <a:t>Open</a:t>
            </a:r>
            <a:r>
              <a:rPr lang="en-US" sz="3523" dirty="0">
                <a:solidFill>
                  <a:srgbClr val="EFEFEF"/>
                </a:solidFill>
                <a:latin typeface="Aileron"/>
              </a:rPr>
              <a:t>: </a:t>
            </a:r>
            <a:r>
              <a:rPr lang="en-US" sz="3523" dirty="0" err="1">
                <a:solidFill>
                  <a:srgbClr val="EFEFEF"/>
                </a:solidFill>
                <a:latin typeface="Aileron"/>
              </a:rPr>
              <a:t>Permite</a:t>
            </a:r>
            <a:r>
              <a:rPr lang="en-US" sz="3523" dirty="0">
                <a:solidFill>
                  <a:srgbClr val="EFEFEF"/>
                </a:solidFill>
                <a:latin typeface="Aileron"/>
              </a:rPr>
              <a:t> que o </a:t>
            </a:r>
            <a:r>
              <a:rPr lang="en-US" sz="3523" dirty="0" err="1">
                <a:solidFill>
                  <a:srgbClr val="EFEFEF"/>
                </a:solidFill>
                <a:latin typeface="Aileron"/>
              </a:rPr>
              <a:t>sistema</a:t>
            </a:r>
            <a:r>
              <a:rPr lang="en-US" sz="3523" dirty="0">
                <a:solidFill>
                  <a:srgbClr val="EFEFEF"/>
                </a:solidFill>
                <a:latin typeface="Aileron"/>
              </a:rPr>
              <a:t> </a:t>
            </a:r>
            <a:r>
              <a:rPr lang="en-US" sz="3523" dirty="0" err="1">
                <a:solidFill>
                  <a:srgbClr val="EFEFEF"/>
                </a:solidFill>
                <a:latin typeface="Aileron"/>
              </a:rPr>
              <a:t>operacional</a:t>
            </a:r>
            <a:r>
              <a:rPr lang="en-US" sz="3523" dirty="0">
                <a:solidFill>
                  <a:srgbClr val="EFEFEF"/>
                </a:solidFill>
                <a:latin typeface="Aileron"/>
              </a:rPr>
              <a:t> </a:t>
            </a:r>
            <a:r>
              <a:rPr lang="en-US" sz="3523" dirty="0" err="1">
                <a:solidFill>
                  <a:srgbClr val="EFEFEF"/>
                </a:solidFill>
                <a:latin typeface="Aileron"/>
              </a:rPr>
              <a:t>busque</a:t>
            </a:r>
            <a:r>
              <a:rPr lang="en-US" sz="3523" dirty="0">
                <a:solidFill>
                  <a:srgbClr val="EFEFEF"/>
                </a:solidFill>
                <a:latin typeface="Aileron"/>
              </a:rPr>
              <a:t> </a:t>
            </a:r>
            <a:r>
              <a:rPr lang="en-US" sz="3523" dirty="0" err="1">
                <a:solidFill>
                  <a:srgbClr val="EFEFEF"/>
                </a:solidFill>
                <a:latin typeface="Aileron"/>
              </a:rPr>
              <a:t>os</a:t>
            </a:r>
            <a:r>
              <a:rPr lang="en-US" sz="3523" dirty="0">
                <a:solidFill>
                  <a:srgbClr val="EFEFEF"/>
                </a:solidFill>
                <a:latin typeface="Aileron"/>
              </a:rPr>
              <a:t> </a:t>
            </a:r>
            <a:r>
              <a:rPr lang="en-US" sz="3523" dirty="0" err="1">
                <a:solidFill>
                  <a:srgbClr val="EFEFEF"/>
                </a:solidFill>
                <a:latin typeface="Aileron"/>
              </a:rPr>
              <a:t>atributos</a:t>
            </a:r>
            <a:r>
              <a:rPr lang="en-US" sz="3523" dirty="0">
                <a:solidFill>
                  <a:srgbClr val="EFEFEF"/>
                </a:solidFill>
                <a:latin typeface="Aileron"/>
              </a:rPr>
              <a:t> e a </a:t>
            </a:r>
            <a:r>
              <a:rPr lang="en-US" sz="3523" dirty="0" err="1">
                <a:solidFill>
                  <a:srgbClr val="EFEFEF"/>
                </a:solidFill>
                <a:latin typeface="Aileron"/>
              </a:rPr>
              <a:t>lista</a:t>
            </a:r>
            <a:r>
              <a:rPr lang="en-US" sz="3523" dirty="0">
                <a:solidFill>
                  <a:srgbClr val="EFEFEF"/>
                </a:solidFill>
                <a:latin typeface="Aileron"/>
              </a:rPr>
              <a:t> de </a:t>
            </a:r>
            <a:r>
              <a:rPr lang="en-US" sz="3523" dirty="0" err="1">
                <a:solidFill>
                  <a:srgbClr val="EFEFEF"/>
                </a:solidFill>
                <a:latin typeface="Aileron"/>
              </a:rPr>
              <a:t>endereços</a:t>
            </a:r>
            <a:r>
              <a:rPr lang="en-US" sz="3523" dirty="0">
                <a:solidFill>
                  <a:srgbClr val="EFEFEF"/>
                </a:solidFill>
                <a:latin typeface="Aileron"/>
              </a:rPr>
              <a:t> de disco </a:t>
            </a:r>
            <a:r>
              <a:rPr lang="en-US" sz="3523" dirty="0" err="1">
                <a:solidFill>
                  <a:srgbClr val="EFEFEF"/>
                </a:solidFill>
                <a:latin typeface="Aileron"/>
              </a:rPr>
              <a:t>na</a:t>
            </a:r>
            <a:r>
              <a:rPr lang="en-US" sz="3523" dirty="0">
                <a:solidFill>
                  <a:srgbClr val="EFEFEF"/>
                </a:solidFill>
                <a:latin typeface="Aileron"/>
              </a:rPr>
              <a:t> </a:t>
            </a:r>
            <a:r>
              <a:rPr lang="en-US" sz="3523" dirty="0" err="1">
                <a:solidFill>
                  <a:srgbClr val="EFEFEF"/>
                </a:solidFill>
                <a:latin typeface="Aileron"/>
              </a:rPr>
              <a:t>memoria</a:t>
            </a:r>
            <a:r>
              <a:rPr lang="en-US" sz="3523" dirty="0">
                <a:solidFill>
                  <a:srgbClr val="EFEFEF"/>
                </a:solidFill>
                <a:latin typeface="Aileron"/>
              </a:rPr>
              <a:t> principal.</a:t>
            </a:r>
          </a:p>
          <a:p>
            <a:pPr marL="760636" lvl="1" indent="-380318">
              <a:lnSpc>
                <a:spcPts val="4227"/>
              </a:lnSpc>
              <a:buFont typeface="Arial"/>
              <a:buChar char="•"/>
            </a:pPr>
            <a:r>
              <a:rPr lang="en-US" sz="3523" dirty="0">
                <a:solidFill>
                  <a:srgbClr val="EFEFEF"/>
                </a:solidFill>
                <a:latin typeface="Aileron Bold"/>
              </a:rPr>
              <a:t>Close</a:t>
            </a:r>
            <a:r>
              <a:rPr lang="en-US" sz="3523" dirty="0">
                <a:solidFill>
                  <a:srgbClr val="EFEFEF"/>
                </a:solidFill>
                <a:latin typeface="Aileron"/>
              </a:rPr>
              <a:t>: Libera o </a:t>
            </a:r>
            <a:r>
              <a:rPr lang="en-US" sz="3523" dirty="0" err="1">
                <a:solidFill>
                  <a:srgbClr val="EFEFEF"/>
                </a:solidFill>
                <a:latin typeface="Aileron"/>
              </a:rPr>
              <a:t>espaço</a:t>
            </a:r>
            <a:r>
              <a:rPr lang="en-US" sz="3523" dirty="0">
                <a:solidFill>
                  <a:srgbClr val="EFEFEF"/>
                </a:solidFill>
                <a:latin typeface="Aileron"/>
              </a:rPr>
              <a:t> </a:t>
            </a:r>
            <a:r>
              <a:rPr lang="en-US" sz="3523" dirty="0" err="1">
                <a:solidFill>
                  <a:srgbClr val="EFEFEF"/>
                </a:solidFill>
                <a:latin typeface="Aileron"/>
              </a:rPr>
              <a:t>ocupado</a:t>
            </a:r>
            <a:r>
              <a:rPr lang="en-US" sz="3523" dirty="0">
                <a:solidFill>
                  <a:srgbClr val="EFEFEF"/>
                </a:solidFill>
                <a:latin typeface="Aileron"/>
              </a:rPr>
              <a:t> </a:t>
            </a:r>
            <a:r>
              <a:rPr lang="en-US" sz="3523" dirty="0" err="1">
                <a:solidFill>
                  <a:srgbClr val="EFEFEF"/>
                </a:solidFill>
                <a:latin typeface="Aileron"/>
              </a:rPr>
              <a:t>pelo</a:t>
            </a:r>
            <a:r>
              <a:rPr lang="en-US" sz="3523" dirty="0">
                <a:solidFill>
                  <a:srgbClr val="EFEFEF"/>
                </a:solidFill>
                <a:latin typeface="Aileron"/>
              </a:rPr>
              <a:t> Open, </a:t>
            </a:r>
            <a:r>
              <a:rPr lang="en-US" sz="3523" dirty="0" err="1">
                <a:solidFill>
                  <a:srgbClr val="EFEFEF"/>
                </a:solidFill>
                <a:latin typeface="Aileron"/>
              </a:rPr>
              <a:t>força</a:t>
            </a:r>
            <a:r>
              <a:rPr lang="en-US" sz="3523" dirty="0">
                <a:solidFill>
                  <a:srgbClr val="EFEFEF"/>
                </a:solidFill>
                <a:latin typeface="Aileron"/>
              </a:rPr>
              <a:t> que o ultimo </a:t>
            </a:r>
            <a:r>
              <a:rPr lang="en-US" sz="3523" dirty="0" err="1">
                <a:solidFill>
                  <a:srgbClr val="EFEFEF"/>
                </a:solidFill>
                <a:latin typeface="Aileron"/>
              </a:rPr>
              <a:t>bloco</a:t>
            </a:r>
            <a:r>
              <a:rPr lang="en-US" sz="3523" dirty="0">
                <a:solidFill>
                  <a:srgbClr val="EFEFEF"/>
                </a:solidFill>
                <a:latin typeface="Aileron"/>
              </a:rPr>
              <a:t> de dados </a:t>
            </a:r>
            <a:r>
              <a:rPr lang="en-US" sz="3523" dirty="0" err="1">
                <a:solidFill>
                  <a:srgbClr val="EFEFEF"/>
                </a:solidFill>
                <a:latin typeface="Aileron"/>
              </a:rPr>
              <a:t>seja</a:t>
            </a:r>
            <a:r>
              <a:rPr lang="en-US" sz="3523" dirty="0">
                <a:solidFill>
                  <a:srgbClr val="EFEFEF"/>
                </a:solidFill>
                <a:latin typeface="Aileron"/>
              </a:rPr>
              <a:t> </a:t>
            </a:r>
            <a:r>
              <a:rPr lang="en-US" sz="3523" dirty="0" err="1">
                <a:solidFill>
                  <a:srgbClr val="EFEFEF"/>
                </a:solidFill>
                <a:latin typeface="Aileron"/>
              </a:rPr>
              <a:t>escrito</a:t>
            </a:r>
            <a:r>
              <a:rPr lang="en-US" sz="3523" dirty="0">
                <a:solidFill>
                  <a:srgbClr val="EFEFEF"/>
                </a:solidFill>
                <a:latin typeface="Aileron"/>
              </a:rPr>
              <a:t> no disco.</a:t>
            </a:r>
          </a:p>
          <a:p>
            <a:pPr marL="760636" lvl="1" indent="-380318">
              <a:lnSpc>
                <a:spcPts val="4227"/>
              </a:lnSpc>
              <a:buFont typeface="Arial"/>
              <a:buChar char="•"/>
            </a:pPr>
            <a:r>
              <a:rPr lang="en-US" sz="3523" dirty="0">
                <a:solidFill>
                  <a:srgbClr val="EFEFEF"/>
                </a:solidFill>
                <a:latin typeface="Aileron Bold"/>
              </a:rPr>
              <a:t>Read</a:t>
            </a:r>
            <a:r>
              <a:rPr lang="en-US" sz="3523" dirty="0">
                <a:solidFill>
                  <a:srgbClr val="EFEFEF"/>
                </a:solidFill>
                <a:latin typeface="Aileron"/>
              </a:rPr>
              <a:t>: Lê do </a:t>
            </a:r>
            <a:r>
              <a:rPr lang="en-US" sz="3523" dirty="0" err="1">
                <a:solidFill>
                  <a:srgbClr val="EFEFEF"/>
                </a:solidFill>
                <a:latin typeface="Aileron"/>
              </a:rPr>
              <a:t>arquivo</a:t>
            </a:r>
            <a:r>
              <a:rPr lang="en-US" sz="3523" dirty="0">
                <a:solidFill>
                  <a:srgbClr val="EFEFEF"/>
                </a:solidFill>
                <a:latin typeface="Aileron"/>
              </a:rPr>
              <a:t> para um buffer.</a:t>
            </a:r>
          </a:p>
          <a:p>
            <a:pPr marL="760636" lvl="1" indent="-380318">
              <a:lnSpc>
                <a:spcPts val="4227"/>
              </a:lnSpc>
              <a:buFont typeface="Arial"/>
              <a:buChar char="•"/>
            </a:pPr>
            <a:r>
              <a:rPr lang="en-US" sz="3523" dirty="0">
                <a:solidFill>
                  <a:srgbClr val="EFEFEF"/>
                </a:solidFill>
                <a:latin typeface="Aileron Bold"/>
              </a:rPr>
              <a:t>Write</a:t>
            </a:r>
            <a:r>
              <a:rPr lang="en-US" sz="3523" dirty="0">
                <a:solidFill>
                  <a:srgbClr val="EFEFEF"/>
                </a:solidFill>
                <a:latin typeface="Aileron"/>
              </a:rPr>
              <a:t>: </a:t>
            </a:r>
            <a:r>
              <a:rPr lang="en-US" sz="3523" dirty="0" err="1">
                <a:solidFill>
                  <a:srgbClr val="EFEFEF"/>
                </a:solidFill>
                <a:latin typeface="Aileron"/>
              </a:rPr>
              <a:t>Escreve</a:t>
            </a:r>
            <a:r>
              <a:rPr lang="en-US" sz="3523" dirty="0">
                <a:solidFill>
                  <a:srgbClr val="EFEFEF"/>
                </a:solidFill>
                <a:latin typeface="Aileron"/>
              </a:rPr>
              <a:t> </a:t>
            </a:r>
            <a:r>
              <a:rPr lang="en-US" sz="3523" dirty="0" err="1">
                <a:solidFill>
                  <a:srgbClr val="EFEFEF"/>
                </a:solidFill>
                <a:latin typeface="Aileron"/>
              </a:rPr>
              <a:t>os</a:t>
            </a:r>
            <a:r>
              <a:rPr lang="en-US" sz="3523" dirty="0">
                <a:solidFill>
                  <a:srgbClr val="EFEFEF"/>
                </a:solidFill>
                <a:latin typeface="Aileron"/>
              </a:rPr>
              <a:t> dados no </a:t>
            </a:r>
            <a:r>
              <a:rPr lang="en-US" sz="3523" dirty="0" err="1">
                <a:solidFill>
                  <a:srgbClr val="EFEFEF"/>
                </a:solidFill>
                <a:latin typeface="Aileron"/>
              </a:rPr>
              <a:t>arquivo</a:t>
            </a:r>
            <a:r>
              <a:rPr lang="en-US" sz="3523" dirty="0">
                <a:solidFill>
                  <a:srgbClr val="EFEFEF"/>
                </a:solidFill>
                <a:latin typeface="Aileron"/>
              </a:rPr>
              <a:t>.</a:t>
            </a:r>
          </a:p>
          <a:p>
            <a:pPr marL="760636" lvl="1" indent="-380318">
              <a:lnSpc>
                <a:spcPts val="4227"/>
              </a:lnSpc>
              <a:buFont typeface="Arial"/>
              <a:buChar char="•"/>
            </a:pPr>
            <a:r>
              <a:rPr lang="en-US" sz="3523" dirty="0">
                <a:solidFill>
                  <a:srgbClr val="EFEFEF"/>
                </a:solidFill>
                <a:latin typeface="Aileron Bold"/>
              </a:rPr>
              <a:t>Append</a:t>
            </a:r>
            <a:r>
              <a:rPr lang="en-US" sz="3523" dirty="0">
                <a:solidFill>
                  <a:srgbClr val="EFEFEF"/>
                </a:solidFill>
                <a:latin typeface="Aileron"/>
              </a:rPr>
              <a:t>: </a:t>
            </a:r>
            <a:r>
              <a:rPr lang="en-US" sz="3523" dirty="0" err="1">
                <a:solidFill>
                  <a:srgbClr val="EFEFEF"/>
                </a:solidFill>
                <a:latin typeface="Aileron"/>
              </a:rPr>
              <a:t>Escreve</a:t>
            </a:r>
            <a:r>
              <a:rPr lang="en-US" sz="3523" dirty="0">
                <a:solidFill>
                  <a:srgbClr val="EFEFEF"/>
                </a:solidFill>
                <a:latin typeface="Aileron"/>
              </a:rPr>
              <a:t> dados no final do </a:t>
            </a:r>
            <a:r>
              <a:rPr lang="en-US" sz="3523" dirty="0" err="1">
                <a:solidFill>
                  <a:srgbClr val="EFEFEF"/>
                </a:solidFill>
                <a:latin typeface="Aileron"/>
              </a:rPr>
              <a:t>arquivo</a:t>
            </a:r>
            <a:r>
              <a:rPr lang="en-US" sz="3523" dirty="0">
                <a:solidFill>
                  <a:srgbClr val="EFEFEF"/>
                </a:solidFill>
                <a:latin typeface="Aileron"/>
              </a:rPr>
              <a:t>.</a:t>
            </a:r>
          </a:p>
          <a:p>
            <a:pPr marL="760636" lvl="1" indent="-380318">
              <a:lnSpc>
                <a:spcPts val="4227"/>
              </a:lnSpc>
              <a:buFont typeface="Arial"/>
              <a:buChar char="•"/>
            </a:pPr>
            <a:r>
              <a:rPr lang="en-US" sz="3523" dirty="0">
                <a:solidFill>
                  <a:srgbClr val="EFEFEF"/>
                </a:solidFill>
                <a:latin typeface="Aileron Bold"/>
              </a:rPr>
              <a:t>Seek</a:t>
            </a:r>
            <a:r>
              <a:rPr lang="en-US" sz="3523" dirty="0">
                <a:solidFill>
                  <a:srgbClr val="EFEFEF"/>
                </a:solidFill>
                <a:latin typeface="Aileron"/>
              </a:rPr>
              <a:t>: Para </a:t>
            </a:r>
            <a:r>
              <a:rPr lang="en-US" sz="3523" dirty="0" err="1">
                <a:solidFill>
                  <a:srgbClr val="EFEFEF"/>
                </a:solidFill>
                <a:latin typeface="Aileron"/>
              </a:rPr>
              <a:t>acesso</a:t>
            </a:r>
            <a:r>
              <a:rPr lang="en-US" sz="3523" dirty="0">
                <a:solidFill>
                  <a:srgbClr val="EFEFEF"/>
                </a:solidFill>
                <a:latin typeface="Aileron"/>
              </a:rPr>
              <a:t> </a:t>
            </a:r>
            <a:r>
              <a:rPr lang="en-US" sz="3523" dirty="0" err="1">
                <a:solidFill>
                  <a:srgbClr val="EFEFEF"/>
                </a:solidFill>
                <a:latin typeface="Aileron"/>
              </a:rPr>
              <a:t>aleatório</a:t>
            </a:r>
            <a:r>
              <a:rPr lang="en-US" sz="3523" dirty="0">
                <a:solidFill>
                  <a:srgbClr val="EFEFEF"/>
                </a:solidFill>
                <a:latin typeface="Aileron"/>
              </a:rPr>
              <a:t> - </a:t>
            </a:r>
            <a:r>
              <a:rPr lang="en-US" sz="3523" dirty="0" err="1">
                <a:solidFill>
                  <a:srgbClr val="EFEFEF"/>
                </a:solidFill>
                <a:latin typeface="Aileron"/>
              </a:rPr>
              <a:t>procurar</a:t>
            </a:r>
            <a:r>
              <a:rPr lang="en-US" sz="3523" dirty="0">
                <a:solidFill>
                  <a:srgbClr val="EFEFEF"/>
                </a:solidFill>
                <a:latin typeface="Aileron"/>
              </a:rPr>
              <a:t> dados.</a:t>
            </a:r>
          </a:p>
          <a:p>
            <a:pPr marL="760636" lvl="1" indent="-380318">
              <a:lnSpc>
                <a:spcPts val="4227"/>
              </a:lnSpc>
              <a:buFont typeface="Arial"/>
              <a:buChar char="•"/>
            </a:pPr>
            <a:r>
              <a:rPr lang="en-US" sz="3523" dirty="0">
                <a:solidFill>
                  <a:srgbClr val="EFEFEF"/>
                </a:solidFill>
                <a:latin typeface="Aileron Bold"/>
              </a:rPr>
              <a:t>Get attributes</a:t>
            </a:r>
            <a:r>
              <a:rPr lang="en-US" sz="3523" dirty="0">
                <a:solidFill>
                  <a:srgbClr val="EFEFEF"/>
                </a:solidFill>
                <a:latin typeface="Aileron"/>
              </a:rPr>
              <a:t>: </a:t>
            </a:r>
            <a:r>
              <a:rPr lang="en-US" sz="3523" dirty="0" err="1">
                <a:solidFill>
                  <a:srgbClr val="EFEFEF"/>
                </a:solidFill>
                <a:latin typeface="Aileron"/>
              </a:rPr>
              <a:t>Obtém</a:t>
            </a:r>
            <a:r>
              <a:rPr lang="en-US" sz="3523" dirty="0">
                <a:solidFill>
                  <a:srgbClr val="EFEFEF"/>
                </a:solidFill>
                <a:latin typeface="Aileron"/>
              </a:rPr>
              <a:t> </a:t>
            </a:r>
            <a:r>
              <a:rPr lang="en-US" sz="3523" dirty="0" err="1">
                <a:solidFill>
                  <a:srgbClr val="EFEFEF"/>
                </a:solidFill>
                <a:latin typeface="Aileron"/>
              </a:rPr>
              <a:t>os</a:t>
            </a:r>
            <a:r>
              <a:rPr lang="en-US" sz="3523" dirty="0">
                <a:solidFill>
                  <a:srgbClr val="EFEFEF"/>
                </a:solidFill>
                <a:latin typeface="Aileron"/>
              </a:rPr>
              <a:t> </a:t>
            </a:r>
            <a:r>
              <a:rPr lang="en-US" sz="3523" dirty="0" err="1">
                <a:solidFill>
                  <a:srgbClr val="EFEFEF"/>
                </a:solidFill>
                <a:latin typeface="Aileron"/>
              </a:rPr>
              <a:t>atributos</a:t>
            </a:r>
            <a:r>
              <a:rPr lang="en-US" sz="3523" dirty="0">
                <a:solidFill>
                  <a:srgbClr val="EFEFEF"/>
                </a:solidFill>
                <a:latin typeface="Aileron"/>
              </a:rPr>
              <a:t> de um </a:t>
            </a:r>
            <a:r>
              <a:rPr lang="en-US" sz="3523" dirty="0" err="1">
                <a:solidFill>
                  <a:srgbClr val="EFEFEF"/>
                </a:solidFill>
                <a:latin typeface="Aileron"/>
              </a:rPr>
              <a:t>arquivo</a:t>
            </a:r>
            <a:r>
              <a:rPr lang="en-US" sz="3523" dirty="0">
                <a:solidFill>
                  <a:srgbClr val="EFEFEF"/>
                </a:solidFill>
                <a:latin typeface="Aileron"/>
              </a:rPr>
              <a:t>.</a:t>
            </a:r>
          </a:p>
          <a:p>
            <a:pPr marL="760636" lvl="1" indent="-380318">
              <a:lnSpc>
                <a:spcPts val="4227"/>
              </a:lnSpc>
              <a:buFont typeface="Arial"/>
              <a:buChar char="•"/>
            </a:pPr>
            <a:r>
              <a:rPr lang="en-US" sz="3523" dirty="0">
                <a:solidFill>
                  <a:srgbClr val="EFEFEF"/>
                </a:solidFill>
                <a:latin typeface="Aileron Bold"/>
              </a:rPr>
              <a:t>Set attributes</a:t>
            </a:r>
            <a:r>
              <a:rPr lang="en-US" sz="3523" dirty="0">
                <a:solidFill>
                  <a:srgbClr val="EFEFEF"/>
                </a:solidFill>
                <a:latin typeface="Aileron"/>
              </a:rPr>
              <a:t>: </a:t>
            </a:r>
            <a:r>
              <a:rPr lang="en-US" sz="3523" dirty="0" err="1">
                <a:solidFill>
                  <a:srgbClr val="EFEFEF"/>
                </a:solidFill>
                <a:latin typeface="Aileron"/>
              </a:rPr>
              <a:t>Modifica</a:t>
            </a:r>
            <a:r>
              <a:rPr lang="en-US" sz="3523" dirty="0">
                <a:solidFill>
                  <a:srgbClr val="EFEFEF"/>
                </a:solidFill>
                <a:latin typeface="Aileron"/>
              </a:rPr>
              <a:t> </a:t>
            </a:r>
            <a:r>
              <a:rPr lang="en-US" sz="3523" dirty="0" err="1">
                <a:solidFill>
                  <a:srgbClr val="EFEFEF"/>
                </a:solidFill>
                <a:latin typeface="Aileron"/>
              </a:rPr>
              <a:t>algum</a:t>
            </a:r>
            <a:r>
              <a:rPr lang="en-US" sz="3523" dirty="0">
                <a:solidFill>
                  <a:srgbClr val="EFEFEF"/>
                </a:solidFill>
                <a:latin typeface="Aileron"/>
              </a:rPr>
              <a:t> </a:t>
            </a:r>
            <a:r>
              <a:rPr lang="en-US" sz="3523" dirty="0" err="1">
                <a:solidFill>
                  <a:srgbClr val="EFEFEF"/>
                </a:solidFill>
                <a:latin typeface="Aileron"/>
              </a:rPr>
              <a:t>atributo</a:t>
            </a:r>
            <a:r>
              <a:rPr lang="en-US" sz="3523" dirty="0">
                <a:solidFill>
                  <a:srgbClr val="EFEFEF"/>
                </a:solidFill>
                <a:latin typeface="Aileron"/>
              </a:rPr>
              <a:t> do </a:t>
            </a:r>
            <a:r>
              <a:rPr lang="en-US" sz="3523" dirty="0" err="1">
                <a:solidFill>
                  <a:srgbClr val="EFEFEF"/>
                </a:solidFill>
                <a:latin typeface="Aileron"/>
              </a:rPr>
              <a:t>arquivo</a:t>
            </a:r>
            <a:r>
              <a:rPr lang="en-US" sz="3523" dirty="0">
                <a:solidFill>
                  <a:srgbClr val="EFEFEF"/>
                </a:solidFill>
                <a:latin typeface="Aileron"/>
              </a:rPr>
              <a:t>.</a:t>
            </a:r>
          </a:p>
          <a:p>
            <a:pPr marL="760636" lvl="1" indent="-380318">
              <a:lnSpc>
                <a:spcPts val="4227"/>
              </a:lnSpc>
              <a:buFont typeface="Arial"/>
              <a:buChar char="•"/>
            </a:pPr>
            <a:r>
              <a:rPr lang="en-US" sz="3523" dirty="0">
                <a:solidFill>
                  <a:srgbClr val="EFEFEF"/>
                </a:solidFill>
                <a:latin typeface="Aileron Bold"/>
              </a:rPr>
              <a:t>Rename</a:t>
            </a:r>
            <a:r>
              <a:rPr lang="en-US" sz="3523" dirty="0">
                <a:solidFill>
                  <a:srgbClr val="EFEFEF"/>
                </a:solidFill>
                <a:latin typeface="Aileron"/>
              </a:rPr>
              <a:t>: Muda o </a:t>
            </a:r>
            <a:r>
              <a:rPr lang="en-US" sz="3523" dirty="0" err="1">
                <a:solidFill>
                  <a:srgbClr val="EFEFEF"/>
                </a:solidFill>
                <a:latin typeface="Aileron"/>
              </a:rPr>
              <a:t>nome</a:t>
            </a:r>
            <a:r>
              <a:rPr lang="en-US" sz="3523" dirty="0">
                <a:solidFill>
                  <a:srgbClr val="EFEFEF"/>
                </a:solidFill>
                <a:latin typeface="Aileron"/>
              </a:rPr>
              <a:t> do </a:t>
            </a:r>
            <a:r>
              <a:rPr lang="en-US" sz="3523" dirty="0" err="1">
                <a:solidFill>
                  <a:srgbClr val="EFEFEF"/>
                </a:solidFill>
                <a:latin typeface="Aileron"/>
              </a:rPr>
              <a:t>arquivo</a:t>
            </a:r>
            <a:r>
              <a:rPr lang="en-US" sz="3523" dirty="0">
                <a:solidFill>
                  <a:srgbClr val="EFEFEF"/>
                </a:solidFill>
                <a:latin typeface="Aileron"/>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Freeform 2"/>
          <p:cNvSpPr/>
          <p:nvPr/>
        </p:nvSpPr>
        <p:spPr>
          <a:xfrm rot="2700000">
            <a:off x="9205814" y="-1595415"/>
            <a:ext cx="13107423" cy="4915283"/>
          </a:xfrm>
          <a:custGeom>
            <a:avLst/>
            <a:gdLst/>
            <a:ahLst/>
            <a:cxnLst/>
            <a:rect l="l" t="t" r="r" b="b"/>
            <a:pathLst>
              <a:path w="13107423" h="4915283">
                <a:moveTo>
                  <a:pt x="0" y="0"/>
                </a:moveTo>
                <a:lnTo>
                  <a:pt x="13107423" y="0"/>
                </a:lnTo>
                <a:lnTo>
                  <a:pt x="13107423" y="4915283"/>
                </a:lnTo>
                <a:lnTo>
                  <a:pt x="0" y="4915283"/>
                </a:lnTo>
                <a:lnTo>
                  <a:pt x="0" y="0"/>
                </a:lnTo>
                <a:close/>
              </a:path>
            </a:pathLst>
          </a:custGeom>
          <a:blipFill>
            <a:blip r:embed="rId2">
              <a:extLst>
                <a:ext uri="{96DAC541-7B7A-43D3-8B79-37D633B846F1}">
                  <asvg:svgBlip xmlns:asvg="http://schemas.microsoft.com/office/drawing/2016/SVG/main" r:embed="rId3"/>
                </a:ext>
              </a:extLst>
            </a:blip>
            <a:stretch>
              <a:fillRect l="-36" r="-36"/>
            </a:stretch>
          </a:blipFill>
        </p:spPr>
      </p:sp>
      <p:grpSp>
        <p:nvGrpSpPr>
          <p:cNvPr id="3" name="Group 3"/>
          <p:cNvGrpSpPr/>
          <p:nvPr/>
        </p:nvGrpSpPr>
        <p:grpSpPr>
          <a:xfrm rot="-5400000">
            <a:off x="11537463" y="3536463"/>
            <a:ext cx="6755942" cy="6745132"/>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143784"/>
            </a:solidFill>
          </p:spPr>
        </p:sp>
      </p:grpSp>
      <p:sp>
        <p:nvSpPr>
          <p:cNvPr id="5" name="TextBox 5"/>
          <p:cNvSpPr txBox="1"/>
          <p:nvPr/>
        </p:nvSpPr>
        <p:spPr>
          <a:xfrm>
            <a:off x="1028700" y="1252276"/>
            <a:ext cx="6934200" cy="1381125"/>
          </a:xfrm>
          <a:prstGeom prst="rect">
            <a:avLst/>
          </a:prstGeom>
        </p:spPr>
        <p:txBody>
          <a:bodyPr lIns="0" tIns="0" rIns="0" bIns="0" rtlCol="0" anchor="t">
            <a:spAutoFit/>
          </a:bodyPr>
          <a:lstStyle/>
          <a:p>
            <a:pPr marL="0" lvl="0" indent="0" algn="l">
              <a:lnSpc>
                <a:spcPts val="10800"/>
              </a:lnSpc>
              <a:spcBef>
                <a:spcPct val="0"/>
              </a:spcBef>
            </a:pPr>
            <a:r>
              <a:rPr lang="en-US" sz="9000">
                <a:solidFill>
                  <a:srgbClr val="3776FF"/>
                </a:solidFill>
                <a:latin typeface="Aileron Ultra-Bold"/>
              </a:rPr>
              <a:t>Diretórios</a:t>
            </a:r>
          </a:p>
        </p:txBody>
      </p:sp>
      <p:sp>
        <p:nvSpPr>
          <p:cNvPr id="6" name="TextBox 6"/>
          <p:cNvSpPr txBox="1"/>
          <p:nvPr/>
        </p:nvSpPr>
        <p:spPr>
          <a:xfrm>
            <a:off x="1028700" y="3434572"/>
            <a:ext cx="6338882" cy="695325"/>
          </a:xfrm>
          <a:prstGeom prst="rect">
            <a:avLst/>
          </a:prstGeom>
        </p:spPr>
        <p:txBody>
          <a:bodyPr lIns="0" tIns="0" rIns="0" bIns="0" rtlCol="0" anchor="t">
            <a:spAutoFit/>
          </a:bodyPr>
          <a:lstStyle/>
          <a:p>
            <a:pPr marL="0" lvl="0" indent="0" algn="l">
              <a:lnSpc>
                <a:spcPts val="5400"/>
              </a:lnSpc>
              <a:spcBef>
                <a:spcPct val="0"/>
              </a:spcBef>
            </a:pPr>
            <a:r>
              <a:rPr lang="en-US" sz="4500">
                <a:solidFill>
                  <a:srgbClr val="EFEFEF"/>
                </a:solidFill>
                <a:latin typeface="Aileron Ultra-Bold"/>
              </a:rPr>
              <a:t>Tópicos</a:t>
            </a:r>
          </a:p>
        </p:txBody>
      </p:sp>
      <p:sp>
        <p:nvSpPr>
          <p:cNvPr id="7" name="TextBox 7"/>
          <p:cNvSpPr txBox="1"/>
          <p:nvPr/>
        </p:nvSpPr>
        <p:spPr>
          <a:xfrm>
            <a:off x="1028700" y="4242577"/>
            <a:ext cx="6338882" cy="2600325"/>
          </a:xfrm>
          <a:prstGeom prst="rect">
            <a:avLst/>
          </a:prstGeom>
        </p:spPr>
        <p:txBody>
          <a:bodyPr lIns="0" tIns="0" rIns="0" bIns="0" rtlCol="0" anchor="t">
            <a:spAutoFit/>
          </a:bodyPr>
          <a:lstStyle/>
          <a:p>
            <a:pPr marL="647697" lvl="1" indent="-323848">
              <a:lnSpc>
                <a:spcPts val="4199"/>
              </a:lnSpc>
              <a:buFont typeface="Arial"/>
              <a:buChar char="•"/>
            </a:pPr>
            <a:r>
              <a:rPr lang="en-US" sz="2999" u="sng">
                <a:solidFill>
                  <a:srgbClr val="EFEFEF"/>
                </a:solidFill>
                <a:latin typeface="Aileron"/>
              </a:rPr>
              <a:t>Definição.</a:t>
            </a:r>
          </a:p>
          <a:p>
            <a:pPr marL="647697" lvl="1" indent="-323848">
              <a:lnSpc>
                <a:spcPts val="4199"/>
              </a:lnSpc>
              <a:buFont typeface="Arial"/>
              <a:buChar char="•"/>
            </a:pPr>
            <a:r>
              <a:rPr lang="en-US" sz="2999" u="sng">
                <a:solidFill>
                  <a:srgbClr val="EFEFEF"/>
                </a:solidFill>
                <a:latin typeface="Aileron"/>
              </a:rPr>
              <a:t>Organização.</a:t>
            </a:r>
          </a:p>
          <a:p>
            <a:pPr marL="647697" lvl="1" indent="-323848">
              <a:lnSpc>
                <a:spcPts val="4199"/>
              </a:lnSpc>
              <a:buFont typeface="Arial"/>
              <a:buChar char="•"/>
            </a:pPr>
            <a:r>
              <a:rPr lang="en-US" sz="2999" u="sng">
                <a:solidFill>
                  <a:srgbClr val="EFEFEF"/>
                </a:solidFill>
                <a:latin typeface="Aileron"/>
              </a:rPr>
              <a:t>Caminho.</a:t>
            </a:r>
          </a:p>
          <a:p>
            <a:pPr marL="647697" lvl="1" indent="-323848">
              <a:lnSpc>
                <a:spcPts val="4199"/>
              </a:lnSpc>
              <a:buFont typeface="Arial"/>
              <a:buChar char="•"/>
            </a:pPr>
            <a:r>
              <a:rPr lang="en-US" sz="2999" u="sng">
                <a:solidFill>
                  <a:srgbClr val="EFEFEF"/>
                </a:solidFill>
                <a:latin typeface="Aileron"/>
              </a:rPr>
              <a:t>Operações.</a:t>
            </a:r>
          </a:p>
          <a:p>
            <a:pPr algn="l">
              <a:lnSpc>
                <a:spcPts val="4199"/>
              </a:lnSpc>
            </a:pPr>
            <a:endParaRPr lang="en-US" sz="2999" u="sng">
              <a:solidFill>
                <a:srgbClr val="EFEFEF"/>
              </a:solidFill>
              <a:latin typeface="Ailero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5264721" cy="1066800"/>
          </a:xfrm>
          <a:prstGeom prst="rect">
            <a:avLst/>
          </a:prstGeom>
        </p:spPr>
        <p:txBody>
          <a:bodyPr lIns="0" tIns="0" rIns="0" bIns="0" rtlCol="0" anchor="t">
            <a:spAutoFit/>
          </a:bodyPr>
          <a:lstStyle/>
          <a:p>
            <a:pPr marL="0" lvl="0" indent="0">
              <a:lnSpc>
                <a:spcPts val="8430"/>
              </a:lnSpc>
              <a:spcBef>
                <a:spcPct val="0"/>
              </a:spcBef>
            </a:pPr>
            <a:r>
              <a:rPr lang="en-US" sz="7025">
                <a:solidFill>
                  <a:srgbClr val="3776FF"/>
                </a:solidFill>
                <a:latin typeface="Aileron Bold"/>
              </a:rPr>
              <a:t>Diretórios - Definição</a:t>
            </a:r>
          </a:p>
        </p:txBody>
      </p:sp>
      <p:sp>
        <p:nvSpPr>
          <p:cNvPr id="3" name="TextBox 3"/>
          <p:cNvSpPr txBox="1"/>
          <p:nvPr/>
        </p:nvSpPr>
        <p:spPr>
          <a:xfrm>
            <a:off x="1028700" y="3011612"/>
            <a:ext cx="16230600" cy="4263776"/>
          </a:xfrm>
          <a:prstGeom prst="rect">
            <a:avLst/>
          </a:prstGeom>
        </p:spPr>
        <p:txBody>
          <a:bodyPr lIns="0" tIns="0" rIns="0" bIns="0" rtlCol="0" anchor="t">
            <a:spAutoFit/>
          </a:bodyPr>
          <a:lstStyle/>
          <a:p>
            <a:pPr marL="760636" lvl="1" indent="-380318">
              <a:lnSpc>
                <a:spcPts val="4227"/>
              </a:lnSpc>
              <a:buFont typeface="Arial"/>
              <a:buChar char="•"/>
            </a:pPr>
            <a:r>
              <a:rPr lang="en-US" sz="3523">
                <a:solidFill>
                  <a:srgbClr val="EFEFEF"/>
                </a:solidFill>
                <a:latin typeface="Aileron"/>
              </a:rPr>
              <a:t>É uma estrutura de organização, usada pelo sistema de arquivos, que serve para agrupar e organizar arquivos.</a:t>
            </a:r>
          </a:p>
          <a:p>
            <a:pPr marL="760636" lvl="1" indent="-380318">
              <a:lnSpc>
                <a:spcPts val="4227"/>
              </a:lnSpc>
              <a:buFont typeface="Arial"/>
              <a:buChar char="•"/>
            </a:pPr>
            <a:r>
              <a:rPr lang="en-US" sz="3523">
                <a:solidFill>
                  <a:srgbClr val="EFEFEF"/>
                </a:solidFill>
                <a:latin typeface="Aileron"/>
              </a:rPr>
              <a:t>São em si arquivos.</a:t>
            </a:r>
          </a:p>
          <a:p>
            <a:pPr marL="760636" lvl="1" indent="-380318">
              <a:lnSpc>
                <a:spcPts val="4227"/>
              </a:lnSpc>
              <a:buFont typeface="Arial"/>
              <a:buChar char="•"/>
            </a:pPr>
            <a:r>
              <a:rPr lang="en-US" sz="3523">
                <a:solidFill>
                  <a:srgbClr val="EFEFEF"/>
                </a:solidFill>
                <a:latin typeface="Aileron"/>
              </a:rPr>
              <a:t>Facilitam a localização, acesso e gerenciamento de arquivos relacionados, ajudando os usuários a manter seus dados organizados de maneira eficiente</a:t>
            </a:r>
          </a:p>
          <a:p>
            <a:pPr marL="760636" lvl="1" indent="-380318">
              <a:lnSpc>
                <a:spcPts val="4227"/>
              </a:lnSpc>
              <a:buFont typeface="Arial"/>
              <a:buChar char="•"/>
            </a:pPr>
            <a:r>
              <a:rPr lang="en-US" sz="3523">
                <a:solidFill>
                  <a:srgbClr val="EFEFEF"/>
                </a:solidFill>
                <a:latin typeface="Aileron"/>
              </a:rPr>
              <a:t>Cada diretório pode conter vários arquivos, bem como outros subdiretórios, criando uma árvore de diretórios.</a:t>
            </a:r>
          </a:p>
          <a:p>
            <a:pPr>
              <a:lnSpc>
                <a:spcPts val="4227"/>
              </a:lnSpc>
            </a:pPr>
            <a:endParaRPr lang="en-US" sz="3523">
              <a:solidFill>
                <a:srgbClr val="EFEFEF"/>
              </a:solidFill>
              <a:latin typeface="Ailero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5264721" cy="1066800"/>
          </a:xfrm>
          <a:prstGeom prst="rect">
            <a:avLst/>
          </a:prstGeom>
        </p:spPr>
        <p:txBody>
          <a:bodyPr lIns="0" tIns="0" rIns="0" bIns="0" rtlCol="0" anchor="t">
            <a:spAutoFit/>
          </a:bodyPr>
          <a:lstStyle/>
          <a:p>
            <a:pPr marL="0" lvl="0" indent="0">
              <a:lnSpc>
                <a:spcPts val="8430"/>
              </a:lnSpc>
              <a:spcBef>
                <a:spcPct val="0"/>
              </a:spcBef>
            </a:pPr>
            <a:r>
              <a:rPr lang="en-US" sz="7025">
                <a:solidFill>
                  <a:srgbClr val="3776FF"/>
                </a:solidFill>
                <a:latin typeface="Aileron Bold"/>
              </a:rPr>
              <a:t>Diretórios - Organização</a:t>
            </a:r>
          </a:p>
        </p:txBody>
      </p:sp>
      <p:sp>
        <p:nvSpPr>
          <p:cNvPr id="3" name="Freeform 3"/>
          <p:cNvSpPr/>
          <p:nvPr/>
        </p:nvSpPr>
        <p:spPr>
          <a:xfrm>
            <a:off x="11793492" y="1028700"/>
            <a:ext cx="5840124" cy="8322176"/>
          </a:xfrm>
          <a:custGeom>
            <a:avLst/>
            <a:gdLst/>
            <a:ahLst/>
            <a:cxnLst/>
            <a:rect l="l" t="t" r="r" b="b"/>
            <a:pathLst>
              <a:path w="5840124" h="8322176">
                <a:moveTo>
                  <a:pt x="0" y="0"/>
                </a:moveTo>
                <a:lnTo>
                  <a:pt x="5840124" y="0"/>
                </a:lnTo>
                <a:lnTo>
                  <a:pt x="5840124" y="8322176"/>
                </a:lnTo>
                <a:lnTo>
                  <a:pt x="0" y="8322176"/>
                </a:lnTo>
                <a:lnTo>
                  <a:pt x="0" y="0"/>
                </a:lnTo>
                <a:close/>
              </a:path>
            </a:pathLst>
          </a:custGeom>
          <a:blipFill>
            <a:blip r:embed="rId2"/>
            <a:stretch>
              <a:fillRect/>
            </a:stretch>
          </a:blipFill>
        </p:spPr>
      </p:sp>
      <p:sp>
        <p:nvSpPr>
          <p:cNvPr id="4" name="TextBox 4"/>
          <p:cNvSpPr txBox="1"/>
          <p:nvPr/>
        </p:nvSpPr>
        <p:spPr>
          <a:xfrm>
            <a:off x="1028700" y="2468050"/>
            <a:ext cx="10764792" cy="5334000"/>
          </a:xfrm>
          <a:prstGeom prst="rect">
            <a:avLst/>
          </a:prstGeom>
        </p:spPr>
        <p:txBody>
          <a:bodyPr lIns="0" tIns="0" rIns="0" bIns="0" rtlCol="0" anchor="t">
            <a:spAutoFit/>
          </a:bodyPr>
          <a:lstStyle/>
          <a:p>
            <a:pPr>
              <a:lnSpc>
                <a:spcPts val="4227"/>
              </a:lnSpc>
            </a:pPr>
            <a:r>
              <a:rPr lang="en-US" sz="3523">
                <a:solidFill>
                  <a:srgbClr val="EFEFEF"/>
                </a:solidFill>
                <a:latin typeface="Aileron"/>
              </a:rPr>
              <a:t>A estrutura mais simples de um sistema de diretório é chamada de </a:t>
            </a:r>
            <a:r>
              <a:rPr lang="en-US" sz="3523">
                <a:solidFill>
                  <a:srgbClr val="EFEFEF"/>
                </a:solidFill>
                <a:latin typeface="Aileron Bold"/>
              </a:rPr>
              <a:t>Diretório em nível único:</a:t>
            </a:r>
          </a:p>
          <a:p>
            <a:pPr marL="760636" lvl="1" indent="-380318">
              <a:lnSpc>
                <a:spcPts val="4227"/>
              </a:lnSpc>
              <a:buFont typeface="Arial"/>
              <a:buChar char="•"/>
            </a:pPr>
            <a:r>
              <a:rPr lang="en-US" sz="3523">
                <a:solidFill>
                  <a:srgbClr val="EFEFEF"/>
                </a:solidFill>
                <a:latin typeface="Aileron"/>
              </a:rPr>
              <a:t>Implementação mais simples.</a:t>
            </a:r>
          </a:p>
          <a:p>
            <a:pPr marL="760636" lvl="1" indent="-380318">
              <a:lnSpc>
                <a:spcPts val="4227"/>
              </a:lnSpc>
              <a:buFont typeface="Arial"/>
              <a:buChar char="•"/>
            </a:pPr>
            <a:r>
              <a:rPr lang="en-US" sz="3523">
                <a:solidFill>
                  <a:srgbClr val="EFEFEF"/>
                </a:solidFill>
                <a:latin typeface="Aileron"/>
              </a:rPr>
              <a:t>Um único diretório contendo todos os arquivos, sem possuir subdivisões adicionais em subdiretórios.</a:t>
            </a:r>
          </a:p>
          <a:p>
            <a:pPr marL="760636" lvl="1" indent="-380318">
              <a:lnSpc>
                <a:spcPts val="4227"/>
              </a:lnSpc>
              <a:buFont typeface="Arial"/>
              <a:buChar char="•"/>
            </a:pPr>
            <a:r>
              <a:rPr lang="en-US" sz="3523">
                <a:solidFill>
                  <a:srgbClr val="EFEFEF"/>
                </a:solidFill>
                <a:latin typeface="Aileron"/>
              </a:rPr>
              <a:t>É bastante limitado, já que não permite que usuários criem arquivos com o mesmo nome, o que ocasionaria um conflito no acesso aos arquivos.</a:t>
            </a:r>
          </a:p>
        </p:txBody>
      </p:sp>
      <p:sp>
        <p:nvSpPr>
          <p:cNvPr id="5" name="TextBox 5"/>
          <p:cNvSpPr txBox="1"/>
          <p:nvPr/>
        </p:nvSpPr>
        <p:spPr>
          <a:xfrm>
            <a:off x="13610886" y="9419427"/>
            <a:ext cx="2205335" cy="266700"/>
          </a:xfrm>
          <a:prstGeom prst="rect">
            <a:avLst/>
          </a:prstGeom>
        </p:spPr>
        <p:txBody>
          <a:bodyPr lIns="0" tIns="0" rIns="0" bIns="0" rtlCol="0" anchor="t">
            <a:spAutoFit/>
          </a:bodyPr>
          <a:lstStyle/>
          <a:p>
            <a:pPr algn="ctr">
              <a:lnSpc>
                <a:spcPts val="2100"/>
              </a:lnSpc>
              <a:spcBef>
                <a:spcPct val="0"/>
              </a:spcBef>
            </a:pPr>
            <a:r>
              <a:rPr lang="en-US" sz="1500">
                <a:solidFill>
                  <a:srgbClr val="EFEFEF"/>
                </a:solidFill>
                <a:latin typeface="Aileron"/>
                <a:ea typeface="Aileron"/>
              </a:rPr>
              <a:t>TANENBAUM, 3° Ed. 2010</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5264721" cy="1066800"/>
          </a:xfrm>
          <a:prstGeom prst="rect">
            <a:avLst/>
          </a:prstGeom>
        </p:spPr>
        <p:txBody>
          <a:bodyPr lIns="0" tIns="0" rIns="0" bIns="0" rtlCol="0" anchor="t">
            <a:spAutoFit/>
          </a:bodyPr>
          <a:lstStyle/>
          <a:p>
            <a:pPr marL="0" lvl="0" indent="0">
              <a:lnSpc>
                <a:spcPts val="8430"/>
              </a:lnSpc>
              <a:spcBef>
                <a:spcPct val="0"/>
              </a:spcBef>
            </a:pPr>
            <a:r>
              <a:rPr lang="en-US" sz="7025">
                <a:solidFill>
                  <a:srgbClr val="3776FF"/>
                </a:solidFill>
                <a:latin typeface="Aileron Bold"/>
              </a:rPr>
              <a:t>Diretórios - Organização</a:t>
            </a:r>
          </a:p>
        </p:txBody>
      </p:sp>
      <p:sp>
        <p:nvSpPr>
          <p:cNvPr id="3" name="Freeform 3"/>
          <p:cNvSpPr/>
          <p:nvPr/>
        </p:nvSpPr>
        <p:spPr>
          <a:xfrm>
            <a:off x="11337112" y="1361137"/>
            <a:ext cx="6536634" cy="7483222"/>
          </a:xfrm>
          <a:custGeom>
            <a:avLst/>
            <a:gdLst/>
            <a:ahLst/>
            <a:cxnLst/>
            <a:rect l="l" t="t" r="r" b="b"/>
            <a:pathLst>
              <a:path w="6536634" h="7483222">
                <a:moveTo>
                  <a:pt x="0" y="0"/>
                </a:moveTo>
                <a:lnTo>
                  <a:pt x="6536633" y="0"/>
                </a:lnTo>
                <a:lnTo>
                  <a:pt x="6536633" y="7483222"/>
                </a:lnTo>
                <a:lnTo>
                  <a:pt x="0" y="7483222"/>
                </a:lnTo>
                <a:lnTo>
                  <a:pt x="0" y="0"/>
                </a:lnTo>
                <a:close/>
              </a:path>
            </a:pathLst>
          </a:custGeom>
          <a:blipFill>
            <a:blip r:embed="rId2"/>
            <a:stretch>
              <a:fillRect l="-426" r="-426"/>
            </a:stretch>
          </a:blipFill>
        </p:spPr>
      </p:sp>
      <p:sp>
        <p:nvSpPr>
          <p:cNvPr id="4" name="TextBox 4"/>
          <p:cNvSpPr txBox="1"/>
          <p:nvPr/>
        </p:nvSpPr>
        <p:spPr>
          <a:xfrm>
            <a:off x="1028700" y="2468050"/>
            <a:ext cx="10308412" cy="5334000"/>
          </a:xfrm>
          <a:prstGeom prst="rect">
            <a:avLst/>
          </a:prstGeom>
        </p:spPr>
        <p:txBody>
          <a:bodyPr lIns="0" tIns="0" rIns="0" bIns="0" rtlCol="0" anchor="t">
            <a:spAutoFit/>
          </a:bodyPr>
          <a:lstStyle/>
          <a:p>
            <a:pPr>
              <a:lnSpc>
                <a:spcPts val="4227"/>
              </a:lnSpc>
            </a:pPr>
            <a:r>
              <a:rPr lang="en-US" sz="3523" dirty="0">
                <a:solidFill>
                  <a:srgbClr val="EFEFEF"/>
                </a:solidFill>
                <a:latin typeface="Aileron"/>
              </a:rPr>
              <a:t>A </a:t>
            </a:r>
            <a:r>
              <a:rPr lang="en-US" sz="3523" dirty="0" err="1">
                <a:solidFill>
                  <a:srgbClr val="EFEFEF"/>
                </a:solidFill>
                <a:latin typeface="Aileron"/>
              </a:rPr>
              <a:t>partir</a:t>
            </a:r>
            <a:r>
              <a:rPr lang="en-US" sz="3523" dirty="0">
                <a:solidFill>
                  <a:srgbClr val="EFEFEF"/>
                </a:solidFill>
                <a:latin typeface="Aileron"/>
              </a:rPr>
              <a:t> da </a:t>
            </a:r>
            <a:r>
              <a:rPr lang="en-US" sz="3523" dirty="0" err="1">
                <a:solidFill>
                  <a:srgbClr val="EFEFEF"/>
                </a:solidFill>
                <a:latin typeface="Aileron"/>
              </a:rPr>
              <a:t>estrutura</a:t>
            </a:r>
            <a:r>
              <a:rPr lang="en-US" sz="3523" dirty="0">
                <a:solidFill>
                  <a:srgbClr val="EFEFEF"/>
                </a:solidFill>
                <a:latin typeface="Aileron"/>
              </a:rPr>
              <a:t> de </a:t>
            </a:r>
            <a:r>
              <a:rPr lang="en-US" sz="3523" dirty="0" err="1">
                <a:solidFill>
                  <a:srgbClr val="EFEFEF"/>
                </a:solidFill>
                <a:latin typeface="Aileron"/>
              </a:rPr>
              <a:t>nível</a:t>
            </a:r>
            <a:r>
              <a:rPr lang="en-US" sz="3523" dirty="0">
                <a:solidFill>
                  <a:srgbClr val="EFEFEF"/>
                </a:solidFill>
                <a:latin typeface="Aileron"/>
              </a:rPr>
              <a:t> </a:t>
            </a:r>
            <a:r>
              <a:rPr lang="en-US" sz="3523" dirty="0" err="1">
                <a:solidFill>
                  <a:srgbClr val="EFEFEF"/>
                </a:solidFill>
                <a:latin typeface="Aileron"/>
              </a:rPr>
              <a:t>único</a:t>
            </a:r>
            <a:r>
              <a:rPr lang="en-US" sz="3523" dirty="0">
                <a:solidFill>
                  <a:srgbClr val="EFEFEF"/>
                </a:solidFill>
                <a:latin typeface="Aileron"/>
              </a:rPr>
              <a:t> </a:t>
            </a:r>
            <a:r>
              <a:rPr lang="en-US" sz="3523" dirty="0" err="1">
                <a:solidFill>
                  <a:srgbClr val="EFEFEF"/>
                </a:solidFill>
                <a:latin typeface="Aileron"/>
              </a:rPr>
              <a:t>foi</a:t>
            </a:r>
            <a:r>
              <a:rPr lang="en-US" sz="3523" dirty="0">
                <a:solidFill>
                  <a:srgbClr val="EFEFEF"/>
                </a:solidFill>
                <a:latin typeface="Aileron"/>
              </a:rPr>
              <a:t> </a:t>
            </a:r>
            <a:r>
              <a:rPr lang="en-US" sz="3523" dirty="0" err="1">
                <a:solidFill>
                  <a:srgbClr val="EFEFEF"/>
                </a:solidFill>
                <a:latin typeface="Aileron"/>
              </a:rPr>
              <a:t>desenvolvida</a:t>
            </a:r>
            <a:r>
              <a:rPr lang="en-US" sz="3523" dirty="0">
                <a:solidFill>
                  <a:srgbClr val="EFEFEF"/>
                </a:solidFill>
                <a:latin typeface="Aileron"/>
              </a:rPr>
              <a:t> </a:t>
            </a:r>
            <a:r>
              <a:rPr lang="en-US" sz="3523" dirty="0" err="1">
                <a:solidFill>
                  <a:srgbClr val="EFEFEF"/>
                </a:solidFill>
                <a:latin typeface="Aileron"/>
              </a:rPr>
              <a:t>outra</a:t>
            </a:r>
            <a:r>
              <a:rPr lang="en-US" sz="3523" dirty="0">
                <a:solidFill>
                  <a:srgbClr val="EFEFEF"/>
                </a:solidFill>
                <a:latin typeface="Aileron"/>
              </a:rPr>
              <a:t> </a:t>
            </a:r>
            <a:r>
              <a:rPr lang="en-US" sz="3523" dirty="0" err="1">
                <a:solidFill>
                  <a:srgbClr val="EFEFEF"/>
                </a:solidFill>
                <a:latin typeface="Aileron"/>
              </a:rPr>
              <a:t>estrutura</a:t>
            </a:r>
            <a:r>
              <a:rPr lang="en-US" sz="3523" dirty="0">
                <a:solidFill>
                  <a:srgbClr val="EFEFEF"/>
                </a:solidFill>
                <a:latin typeface="Aileron"/>
              </a:rPr>
              <a:t>, </a:t>
            </a:r>
            <a:r>
              <a:rPr lang="en-US" sz="3523" dirty="0" err="1">
                <a:solidFill>
                  <a:srgbClr val="EFEFEF"/>
                </a:solidFill>
                <a:latin typeface="Aileron"/>
              </a:rPr>
              <a:t>conhecida</a:t>
            </a:r>
            <a:r>
              <a:rPr lang="en-US" sz="3523" dirty="0">
                <a:solidFill>
                  <a:srgbClr val="EFEFEF"/>
                </a:solidFill>
                <a:latin typeface="Aileron"/>
              </a:rPr>
              <a:t> </a:t>
            </a:r>
            <a:r>
              <a:rPr lang="en-US" sz="3523" dirty="0" err="1">
                <a:solidFill>
                  <a:srgbClr val="EFEFEF"/>
                </a:solidFill>
                <a:latin typeface="Aileron"/>
              </a:rPr>
              <a:t>como</a:t>
            </a:r>
            <a:r>
              <a:rPr lang="en-US" sz="3523" dirty="0">
                <a:solidFill>
                  <a:srgbClr val="EFEFEF"/>
                </a:solidFill>
                <a:latin typeface="Aileron"/>
              </a:rPr>
              <a:t> </a:t>
            </a:r>
            <a:r>
              <a:rPr lang="en-US" sz="3523" dirty="0" err="1">
                <a:solidFill>
                  <a:srgbClr val="EFEFEF"/>
                </a:solidFill>
                <a:latin typeface="Aileron Bold"/>
              </a:rPr>
              <a:t>Diretório</a:t>
            </a:r>
            <a:r>
              <a:rPr lang="en-US" sz="3523" dirty="0">
                <a:solidFill>
                  <a:srgbClr val="EFEFEF"/>
                </a:solidFill>
                <a:latin typeface="Aileron Bold"/>
              </a:rPr>
              <a:t> com </a:t>
            </a:r>
            <a:r>
              <a:rPr lang="en-US" sz="3523" dirty="0" err="1">
                <a:solidFill>
                  <a:srgbClr val="EFEFEF"/>
                </a:solidFill>
                <a:latin typeface="Aileron Bold"/>
              </a:rPr>
              <a:t>dois</a:t>
            </a:r>
            <a:r>
              <a:rPr lang="en-US" sz="3523" dirty="0">
                <a:solidFill>
                  <a:srgbClr val="EFEFEF"/>
                </a:solidFill>
                <a:latin typeface="Aileron Bold"/>
              </a:rPr>
              <a:t> </a:t>
            </a:r>
            <a:r>
              <a:rPr lang="en-US" sz="3523" dirty="0" err="1">
                <a:solidFill>
                  <a:srgbClr val="EFEFEF"/>
                </a:solidFill>
                <a:latin typeface="Aileron Bold"/>
              </a:rPr>
              <a:t>níveis</a:t>
            </a:r>
            <a:r>
              <a:rPr lang="en-US" sz="3523" dirty="0">
                <a:solidFill>
                  <a:srgbClr val="EFEFEF"/>
                </a:solidFill>
                <a:latin typeface="Aileron Bold"/>
              </a:rPr>
              <a:t>:</a:t>
            </a:r>
          </a:p>
          <a:p>
            <a:pPr marL="760636" lvl="1" indent="-380318">
              <a:lnSpc>
                <a:spcPts val="4227"/>
              </a:lnSpc>
              <a:buFont typeface="Arial"/>
              <a:buChar char="•"/>
            </a:pPr>
            <a:r>
              <a:rPr lang="en-US" sz="3523" dirty="0" err="1">
                <a:solidFill>
                  <a:srgbClr val="EFEFEF"/>
                </a:solidFill>
                <a:latin typeface="Aileron"/>
              </a:rPr>
              <a:t>Possui</a:t>
            </a:r>
            <a:r>
              <a:rPr lang="en-US" sz="3523" dirty="0">
                <a:solidFill>
                  <a:srgbClr val="EFEFEF"/>
                </a:solidFill>
                <a:latin typeface="Aileron"/>
              </a:rPr>
              <a:t> um </a:t>
            </a:r>
            <a:r>
              <a:rPr lang="en-US" sz="3523" dirty="0" err="1">
                <a:solidFill>
                  <a:srgbClr val="EFEFEF"/>
                </a:solidFill>
                <a:latin typeface="Aileron"/>
              </a:rPr>
              <a:t>diretório</a:t>
            </a:r>
            <a:r>
              <a:rPr lang="en-US" sz="3523" dirty="0">
                <a:solidFill>
                  <a:srgbClr val="EFEFEF"/>
                </a:solidFill>
                <a:latin typeface="Aileron"/>
              </a:rPr>
              <a:t> para </a:t>
            </a:r>
            <a:r>
              <a:rPr lang="en-US" sz="3523" dirty="0" err="1">
                <a:solidFill>
                  <a:srgbClr val="EFEFEF"/>
                </a:solidFill>
                <a:latin typeface="Aileron"/>
              </a:rPr>
              <a:t>cada</a:t>
            </a:r>
            <a:r>
              <a:rPr lang="en-US" sz="3523" dirty="0">
                <a:solidFill>
                  <a:srgbClr val="EFEFEF"/>
                </a:solidFill>
                <a:latin typeface="Aileron"/>
              </a:rPr>
              <a:t> </a:t>
            </a:r>
            <a:r>
              <a:rPr lang="en-US" sz="3523" dirty="0" err="1">
                <a:solidFill>
                  <a:srgbClr val="EFEFEF"/>
                </a:solidFill>
                <a:latin typeface="Aileron"/>
              </a:rPr>
              <a:t>usuário</a:t>
            </a:r>
            <a:r>
              <a:rPr lang="en-US" sz="3523" dirty="0">
                <a:solidFill>
                  <a:srgbClr val="EFEFEF"/>
                </a:solidFill>
                <a:latin typeface="Aileron"/>
              </a:rPr>
              <a:t>(UFD), </a:t>
            </a:r>
            <a:r>
              <a:rPr lang="en-US" sz="3523" dirty="0" err="1">
                <a:solidFill>
                  <a:srgbClr val="EFEFEF"/>
                </a:solidFill>
                <a:latin typeface="Aileron"/>
              </a:rPr>
              <a:t>possibilitando</a:t>
            </a:r>
            <a:r>
              <a:rPr lang="en-US" sz="3523" dirty="0">
                <a:solidFill>
                  <a:srgbClr val="EFEFEF"/>
                </a:solidFill>
                <a:latin typeface="Aileron"/>
              </a:rPr>
              <a:t> a </a:t>
            </a:r>
            <a:r>
              <a:rPr lang="en-US" sz="3523" dirty="0" err="1">
                <a:solidFill>
                  <a:srgbClr val="EFEFEF"/>
                </a:solidFill>
                <a:latin typeface="Aileron"/>
              </a:rPr>
              <a:t>criação</a:t>
            </a:r>
            <a:r>
              <a:rPr lang="en-US" sz="3523" dirty="0">
                <a:solidFill>
                  <a:srgbClr val="EFEFEF"/>
                </a:solidFill>
                <a:latin typeface="Aileron"/>
              </a:rPr>
              <a:t> de </a:t>
            </a:r>
            <a:r>
              <a:rPr lang="en-US" sz="3523" dirty="0" err="1">
                <a:solidFill>
                  <a:srgbClr val="EFEFEF"/>
                </a:solidFill>
                <a:latin typeface="Aileron"/>
              </a:rPr>
              <a:t>arquivos</a:t>
            </a:r>
            <a:r>
              <a:rPr lang="en-US" sz="3523" dirty="0">
                <a:solidFill>
                  <a:srgbClr val="EFEFEF"/>
                </a:solidFill>
                <a:latin typeface="Aileron"/>
              </a:rPr>
              <a:t> com </a:t>
            </a:r>
            <a:r>
              <a:rPr lang="en-US" sz="3523" dirty="0" err="1">
                <a:solidFill>
                  <a:srgbClr val="EFEFEF"/>
                </a:solidFill>
                <a:latin typeface="Aileron"/>
              </a:rPr>
              <a:t>qualquer</a:t>
            </a:r>
            <a:r>
              <a:rPr lang="en-US" sz="3523" dirty="0">
                <a:solidFill>
                  <a:srgbClr val="EFEFEF"/>
                </a:solidFill>
                <a:latin typeface="Aileron"/>
              </a:rPr>
              <a:t> </a:t>
            </a:r>
            <a:r>
              <a:rPr lang="en-US" sz="3523" dirty="0" err="1">
                <a:solidFill>
                  <a:srgbClr val="EFEFEF"/>
                </a:solidFill>
                <a:latin typeface="Aileron"/>
              </a:rPr>
              <a:t>nome</a:t>
            </a:r>
            <a:r>
              <a:rPr lang="en-US" sz="3523" dirty="0">
                <a:solidFill>
                  <a:srgbClr val="EFEFEF"/>
                </a:solidFill>
                <a:latin typeface="Aileron"/>
              </a:rPr>
              <a:t>, </a:t>
            </a:r>
            <a:r>
              <a:rPr lang="en-US" sz="3523" dirty="0" err="1">
                <a:solidFill>
                  <a:srgbClr val="EFEFEF"/>
                </a:solidFill>
                <a:latin typeface="Aileron"/>
              </a:rPr>
              <a:t>sem</a:t>
            </a:r>
            <a:r>
              <a:rPr lang="en-US" sz="3523" dirty="0">
                <a:solidFill>
                  <a:srgbClr val="EFEFEF"/>
                </a:solidFill>
                <a:latin typeface="Aileron"/>
              </a:rPr>
              <a:t> a </a:t>
            </a:r>
            <a:r>
              <a:rPr lang="en-US" sz="3523" dirty="0" err="1">
                <a:solidFill>
                  <a:srgbClr val="EFEFEF"/>
                </a:solidFill>
                <a:latin typeface="Aileron"/>
              </a:rPr>
              <a:t>preocupação</a:t>
            </a:r>
            <a:r>
              <a:rPr lang="en-US" sz="3523" dirty="0">
                <a:solidFill>
                  <a:srgbClr val="EFEFEF"/>
                </a:solidFill>
                <a:latin typeface="Aileron"/>
              </a:rPr>
              <a:t> de </a:t>
            </a:r>
            <a:r>
              <a:rPr lang="en-US" sz="3523" dirty="0" err="1">
                <a:solidFill>
                  <a:srgbClr val="EFEFEF"/>
                </a:solidFill>
                <a:latin typeface="Aileron"/>
              </a:rPr>
              <a:t>conflito</a:t>
            </a:r>
            <a:r>
              <a:rPr lang="en-US" sz="3523" dirty="0">
                <a:solidFill>
                  <a:srgbClr val="EFEFEF"/>
                </a:solidFill>
                <a:latin typeface="Aileron"/>
              </a:rPr>
              <a:t> com </a:t>
            </a:r>
            <a:r>
              <a:rPr lang="en-US" sz="3523" dirty="0" err="1">
                <a:solidFill>
                  <a:srgbClr val="EFEFEF"/>
                </a:solidFill>
                <a:latin typeface="Aileron"/>
              </a:rPr>
              <a:t>os</a:t>
            </a:r>
            <a:r>
              <a:rPr lang="en-US" sz="3523" dirty="0">
                <a:solidFill>
                  <a:srgbClr val="EFEFEF"/>
                </a:solidFill>
                <a:latin typeface="Aileron"/>
              </a:rPr>
              <a:t> </a:t>
            </a:r>
            <a:r>
              <a:rPr lang="en-US" sz="3523" dirty="0" err="1">
                <a:solidFill>
                  <a:srgbClr val="EFEFEF"/>
                </a:solidFill>
                <a:latin typeface="Aileron"/>
              </a:rPr>
              <a:t>demais</a:t>
            </a:r>
            <a:r>
              <a:rPr lang="en-US" sz="3523" dirty="0">
                <a:solidFill>
                  <a:srgbClr val="EFEFEF"/>
                </a:solidFill>
                <a:latin typeface="Aileron"/>
              </a:rPr>
              <a:t> </a:t>
            </a:r>
            <a:r>
              <a:rPr lang="en-US" sz="3523" dirty="0" err="1">
                <a:solidFill>
                  <a:srgbClr val="EFEFEF"/>
                </a:solidFill>
                <a:latin typeface="Aileron"/>
              </a:rPr>
              <a:t>arquivos</a:t>
            </a:r>
            <a:r>
              <a:rPr lang="en-US" sz="3523" dirty="0">
                <a:solidFill>
                  <a:srgbClr val="EFEFEF"/>
                </a:solidFill>
                <a:latin typeface="Aileron"/>
              </a:rPr>
              <a:t> do disco.</a:t>
            </a:r>
          </a:p>
          <a:p>
            <a:pPr marL="760636" lvl="1" indent="-380318">
              <a:lnSpc>
                <a:spcPts val="4227"/>
              </a:lnSpc>
              <a:buFont typeface="Arial"/>
              <a:buChar char="•"/>
            </a:pPr>
            <a:r>
              <a:rPr lang="en-US" sz="3523" dirty="0">
                <a:solidFill>
                  <a:srgbClr val="EFEFEF"/>
                </a:solidFill>
                <a:latin typeface="Aileron"/>
              </a:rPr>
              <a:t>O </a:t>
            </a:r>
            <a:r>
              <a:rPr lang="en-US" sz="3523" dirty="0" err="1">
                <a:solidFill>
                  <a:srgbClr val="EFEFEF"/>
                </a:solidFill>
                <a:latin typeface="Aileron"/>
              </a:rPr>
              <a:t>diretório</a:t>
            </a:r>
            <a:r>
              <a:rPr lang="en-US" sz="3523" dirty="0">
                <a:solidFill>
                  <a:srgbClr val="EFEFEF"/>
                </a:solidFill>
                <a:latin typeface="Aileron"/>
              </a:rPr>
              <a:t> ‘MFD’ é </a:t>
            </a:r>
            <a:r>
              <a:rPr lang="en-US" sz="3523" dirty="0" err="1">
                <a:solidFill>
                  <a:srgbClr val="EFEFEF"/>
                </a:solidFill>
                <a:latin typeface="Aileron"/>
              </a:rPr>
              <a:t>usado</a:t>
            </a:r>
            <a:r>
              <a:rPr lang="en-US" sz="3523" dirty="0">
                <a:solidFill>
                  <a:srgbClr val="EFEFEF"/>
                </a:solidFill>
                <a:latin typeface="Aileron"/>
              </a:rPr>
              <a:t> para </a:t>
            </a:r>
            <a:r>
              <a:rPr lang="en-US" sz="3523" dirty="0" err="1">
                <a:solidFill>
                  <a:srgbClr val="EFEFEF"/>
                </a:solidFill>
                <a:latin typeface="Aileron"/>
              </a:rPr>
              <a:t>controlar</a:t>
            </a:r>
            <a:r>
              <a:rPr lang="en-US" sz="3523" dirty="0">
                <a:solidFill>
                  <a:srgbClr val="EFEFEF"/>
                </a:solidFill>
                <a:latin typeface="Aileron"/>
              </a:rPr>
              <a:t> </a:t>
            </a:r>
            <a:r>
              <a:rPr lang="en-US" sz="3523" dirty="0" err="1">
                <a:solidFill>
                  <a:srgbClr val="EFEFEF"/>
                </a:solidFill>
                <a:latin typeface="Aileron"/>
              </a:rPr>
              <a:t>os</a:t>
            </a:r>
            <a:r>
              <a:rPr lang="en-US" sz="3523" dirty="0">
                <a:solidFill>
                  <a:srgbClr val="EFEFEF"/>
                </a:solidFill>
                <a:latin typeface="Aileron"/>
              </a:rPr>
              <a:t> </a:t>
            </a:r>
            <a:r>
              <a:rPr lang="en-US" sz="3523" dirty="0" err="1">
                <a:solidFill>
                  <a:srgbClr val="EFEFEF"/>
                </a:solidFill>
                <a:latin typeface="Aileron"/>
              </a:rPr>
              <a:t>diretórios</a:t>
            </a:r>
            <a:r>
              <a:rPr lang="en-US" sz="3523" dirty="0">
                <a:solidFill>
                  <a:srgbClr val="EFEFEF"/>
                </a:solidFill>
                <a:latin typeface="Aileron"/>
              </a:rPr>
              <a:t> </a:t>
            </a:r>
            <a:r>
              <a:rPr lang="en-US" sz="3523" dirty="0" err="1">
                <a:solidFill>
                  <a:srgbClr val="EFEFEF"/>
                </a:solidFill>
                <a:latin typeface="Aileron"/>
              </a:rPr>
              <a:t>individuais</a:t>
            </a:r>
            <a:r>
              <a:rPr lang="en-US" sz="3523" dirty="0">
                <a:solidFill>
                  <a:srgbClr val="EFEFEF"/>
                </a:solidFill>
                <a:latin typeface="Aileron"/>
              </a:rPr>
              <a:t> e </a:t>
            </a:r>
            <a:r>
              <a:rPr lang="en-US" sz="3523" dirty="0" err="1">
                <a:solidFill>
                  <a:srgbClr val="EFEFEF"/>
                </a:solidFill>
                <a:latin typeface="Aileron"/>
              </a:rPr>
              <a:t>localizar</a:t>
            </a:r>
            <a:r>
              <a:rPr lang="en-US" sz="3523" dirty="0">
                <a:solidFill>
                  <a:srgbClr val="EFEFEF"/>
                </a:solidFill>
                <a:latin typeface="Aileron"/>
              </a:rPr>
              <a:t> </a:t>
            </a:r>
            <a:r>
              <a:rPr lang="en-US" sz="3523" dirty="0" err="1">
                <a:solidFill>
                  <a:srgbClr val="EFEFEF"/>
                </a:solidFill>
                <a:latin typeface="Aileron"/>
              </a:rPr>
              <a:t>arquivos</a:t>
            </a:r>
            <a:r>
              <a:rPr lang="en-US" sz="3523" dirty="0">
                <a:solidFill>
                  <a:srgbClr val="EFEFEF"/>
                </a:solidFill>
                <a:latin typeface="Aileron"/>
              </a:rPr>
              <a:t> </a:t>
            </a:r>
            <a:r>
              <a:rPr lang="en-US" sz="3523" dirty="0" err="1">
                <a:solidFill>
                  <a:srgbClr val="EFEFEF"/>
                </a:solidFill>
                <a:latin typeface="Aileron"/>
              </a:rPr>
              <a:t>na</a:t>
            </a:r>
            <a:r>
              <a:rPr lang="en-US" sz="3523" dirty="0">
                <a:solidFill>
                  <a:srgbClr val="EFEFEF"/>
                </a:solidFill>
                <a:latin typeface="Aileron"/>
              </a:rPr>
              <a:t> </a:t>
            </a:r>
            <a:r>
              <a:rPr lang="en-US" sz="3523" dirty="0" err="1">
                <a:solidFill>
                  <a:srgbClr val="EFEFEF"/>
                </a:solidFill>
                <a:latin typeface="Aileron"/>
              </a:rPr>
              <a:t>estrutura</a:t>
            </a:r>
            <a:r>
              <a:rPr lang="en-US" sz="3523" dirty="0">
                <a:solidFill>
                  <a:srgbClr val="EFEFEF"/>
                </a:solidFill>
                <a:latin typeface="Aileron"/>
              </a:rPr>
              <a:t>.</a:t>
            </a:r>
          </a:p>
        </p:txBody>
      </p:sp>
      <p:sp>
        <p:nvSpPr>
          <p:cNvPr id="5" name="TextBox 5"/>
          <p:cNvSpPr txBox="1"/>
          <p:nvPr/>
        </p:nvSpPr>
        <p:spPr>
          <a:xfrm>
            <a:off x="13502761" y="8991600"/>
            <a:ext cx="2205335" cy="266700"/>
          </a:xfrm>
          <a:prstGeom prst="rect">
            <a:avLst/>
          </a:prstGeom>
        </p:spPr>
        <p:txBody>
          <a:bodyPr lIns="0" tIns="0" rIns="0" bIns="0" rtlCol="0" anchor="t">
            <a:spAutoFit/>
          </a:bodyPr>
          <a:lstStyle/>
          <a:p>
            <a:pPr algn="ctr">
              <a:lnSpc>
                <a:spcPts val="2100"/>
              </a:lnSpc>
              <a:spcBef>
                <a:spcPct val="0"/>
              </a:spcBef>
            </a:pPr>
            <a:r>
              <a:rPr lang="en-US" sz="1500">
                <a:solidFill>
                  <a:srgbClr val="EFEFEF"/>
                </a:solidFill>
                <a:latin typeface="Aileron"/>
                <a:ea typeface="Aileron"/>
              </a:rPr>
              <a:t>TANENBAUM, 3° Ed. 2010</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Freeform 2"/>
          <p:cNvSpPr/>
          <p:nvPr/>
        </p:nvSpPr>
        <p:spPr>
          <a:xfrm>
            <a:off x="9882285" y="1871681"/>
            <a:ext cx="8163027" cy="7941862"/>
          </a:xfrm>
          <a:custGeom>
            <a:avLst/>
            <a:gdLst/>
            <a:ahLst/>
            <a:cxnLst/>
            <a:rect l="l" t="t" r="r" b="b"/>
            <a:pathLst>
              <a:path w="8163027" h="7941862">
                <a:moveTo>
                  <a:pt x="0" y="0"/>
                </a:moveTo>
                <a:lnTo>
                  <a:pt x="8163028" y="0"/>
                </a:lnTo>
                <a:lnTo>
                  <a:pt x="8163028" y="7941861"/>
                </a:lnTo>
                <a:lnTo>
                  <a:pt x="0" y="7941861"/>
                </a:lnTo>
                <a:lnTo>
                  <a:pt x="0" y="0"/>
                </a:lnTo>
                <a:close/>
              </a:path>
            </a:pathLst>
          </a:custGeom>
          <a:blipFill>
            <a:blip r:embed="rId2"/>
            <a:stretch>
              <a:fillRect/>
            </a:stretch>
          </a:blipFill>
        </p:spPr>
      </p:sp>
      <p:sp>
        <p:nvSpPr>
          <p:cNvPr id="3" name="TextBox 3"/>
          <p:cNvSpPr txBox="1"/>
          <p:nvPr/>
        </p:nvSpPr>
        <p:spPr>
          <a:xfrm>
            <a:off x="1028700" y="804881"/>
            <a:ext cx="15264721" cy="1066800"/>
          </a:xfrm>
          <a:prstGeom prst="rect">
            <a:avLst/>
          </a:prstGeom>
        </p:spPr>
        <p:txBody>
          <a:bodyPr lIns="0" tIns="0" rIns="0" bIns="0" rtlCol="0" anchor="t">
            <a:spAutoFit/>
          </a:bodyPr>
          <a:lstStyle/>
          <a:p>
            <a:pPr marL="0" lvl="0" indent="0">
              <a:lnSpc>
                <a:spcPts val="8430"/>
              </a:lnSpc>
              <a:spcBef>
                <a:spcPct val="0"/>
              </a:spcBef>
            </a:pPr>
            <a:r>
              <a:rPr lang="en-US" sz="7025">
                <a:solidFill>
                  <a:srgbClr val="3776FF"/>
                </a:solidFill>
                <a:latin typeface="Aileron Bold"/>
              </a:rPr>
              <a:t>Diretórios - Organização</a:t>
            </a:r>
          </a:p>
        </p:txBody>
      </p:sp>
      <p:sp>
        <p:nvSpPr>
          <p:cNvPr id="4" name="TextBox 4"/>
          <p:cNvSpPr txBox="1"/>
          <p:nvPr/>
        </p:nvSpPr>
        <p:spPr>
          <a:xfrm>
            <a:off x="900803" y="2500024"/>
            <a:ext cx="8981482" cy="6400800"/>
          </a:xfrm>
          <a:prstGeom prst="rect">
            <a:avLst/>
          </a:prstGeom>
        </p:spPr>
        <p:txBody>
          <a:bodyPr lIns="0" tIns="0" rIns="0" bIns="0" rtlCol="0" anchor="t">
            <a:spAutoFit/>
          </a:bodyPr>
          <a:lstStyle/>
          <a:p>
            <a:pPr>
              <a:lnSpc>
                <a:spcPts val="4227"/>
              </a:lnSpc>
            </a:pPr>
            <a:r>
              <a:rPr lang="en-US" sz="3523">
                <a:solidFill>
                  <a:srgbClr val="EFEFEF"/>
                </a:solidFill>
                <a:latin typeface="Aileron"/>
              </a:rPr>
              <a:t>O ultimo tipo de organização é a estrutura de </a:t>
            </a:r>
            <a:r>
              <a:rPr lang="en-US" sz="3523">
                <a:solidFill>
                  <a:srgbClr val="EFEFEF"/>
                </a:solidFill>
                <a:latin typeface="Aileron Bold"/>
              </a:rPr>
              <a:t>Diretórios em Árvore:</a:t>
            </a:r>
          </a:p>
          <a:p>
            <a:pPr marL="760636" lvl="1" indent="-380318">
              <a:lnSpc>
                <a:spcPts val="4227"/>
              </a:lnSpc>
              <a:buFont typeface="Arial"/>
              <a:buChar char="•"/>
            </a:pPr>
            <a:r>
              <a:rPr lang="en-US" sz="3523">
                <a:solidFill>
                  <a:srgbClr val="EFEFEF"/>
                </a:solidFill>
                <a:latin typeface="Aileron"/>
              </a:rPr>
              <a:t>Adotada pela maioria dos sistemas.</a:t>
            </a:r>
          </a:p>
          <a:p>
            <a:pPr marL="760636" lvl="1" indent="-380318">
              <a:lnSpc>
                <a:spcPts val="4227"/>
              </a:lnSpc>
              <a:buFont typeface="Arial"/>
              <a:buChar char="•"/>
            </a:pPr>
            <a:r>
              <a:rPr lang="en-US" sz="3523">
                <a:solidFill>
                  <a:srgbClr val="EFEFEF"/>
                </a:solidFill>
                <a:latin typeface="Aileron"/>
              </a:rPr>
              <a:t>Extensão do modelo de dois níveis para um de múltiplo níveis.</a:t>
            </a:r>
          </a:p>
          <a:p>
            <a:pPr marL="760636" lvl="1" indent="-380318">
              <a:lnSpc>
                <a:spcPts val="4227"/>
              </a:lnSpc>
              <a:buFont typeface="Arial"/>
              <a:buChar char="•"/>
            </a:pPr>
            <a:r>
              <a:rPr lang="en-US" sz="3523">
                <a:solidFill>
                  <a:srgbClr val="EFEFEF"/>
                </a:solidFill>
                <a:latin typeface="Aileron"/>
              </a:rPr>
              <a:t>Cada usuário pode criar diversos níveis de diretórios, chamados de subdiretórios.</a:t>
            </a:r>
          </a:p>
          <a:p>
            <a:pPr marL="760636" lvl="1" indent="-380318">
              <a:lnSpc>
                <a:spcPts val="4227"/>
              </a:lnSpc>
              <a:buFont typeface="Arial"/>
              <a:buChar char="•"/>
            </a:pPr>
            <a:r>
              <a:rPr lang="en-US" sz="3523">
                <a:solidFill>
                  <a:srgbClr val="EFEFEF"/>
                </a:solidFill>
                <a:latin typeface="Aileron"/>
              </a:rPr>
              <a:t>A localização eficiente de arquivos por meio de subdiretórios é facilitada pela categorização logica e estruturada dos dados.</a:t>
            </a:r>
          </a:p>
        </p:txBody>
      </p:sp>
      <p:sp>
        <p:nvSpPr>
          <p:cNvPr id="5" name="TextBox 5"/>
          <p:cNvSpPr txBox="1"/>
          <p:nvPr/>
        </p:nvSpPr>
        <p:spPr>
          <a:xfrm>
            <a:off x="12961201" y="9876416"/>
            <a:ext cx="2205335" cy="266700"/>
          </a:xfrm>
          <a:prstGeom prst="rect">
            <a:avLst/>
          </a:prstGeom>
        </p:spPr>
        <p:txBody>
          <a:bodyPr lIns="0" tIns="0" rIns="0" bIns="0" rtlCol="0" anchor="t">
            <a:spAutoFit/>
          </a:bodyPr>
          <a:lstStyle/>
          <a:p>
            <a:pPr algn="ctr">
              <a:lnSpc>
                <a:spcPts val="2100"/>
              </a:lnSpc>
              <a:spcBef>
                <a:spcPct val="0"/>
              </a:spcBef>
            </a:pPr>
            <a:r>
              <a:rPr lang="en-US" sz="1500">
                <a:solidFill>
                  <a:srgbClr val="EFEFEF"/>
                </a:solidFill>
                <a:latin typeface="Aileron"/>
                <a:ea typeface="Aileron"/>
              </a:rPr>
              <a:t>TANENBAUM, 3° Ed. 2010</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5264721" cy="1066800"/>
          </a:xfrm>
          <a:prstGeom prst="rect">
            <a:avLst/>
          </a:prstGeom>
        </p:spPr>
        <p:txBody>
          <a:bodyPr lIns="0" tIns="0" rIns="0" bIns="0" rtlCol="0" anchor="t">
            <a:spAutoFit/>
          </a:bodyPr>
          <a:lstStyle/>
          <a:p>
            <a:pPr marL="0" lvl="0" indent="0">
              <a:lnSpc>
                <a:spcPts val="8430"/>
              </a:lnSpc>
              <a:spcBef>
                <a:spcPct val="0"/>
              </a:spcBef>
            </a:pPr>
            <a:r>
              <a:rPr lang="en-US" sz="7025">
                <a:solidFill>
                  <a:srgbClr val="3776FF"/>
                </a:solidFill>
                <a:latin typeface="Aileron Bold"/>
              </a:rPr>
              <a:t>Diretórios - Caminho</a:t>
            </a:r>
          </a:p>
        </p:txBody>
      </p:sp>
      <p:sp>
        <p:nvSpPr>
          <p:cNvPr id="3" name="TextBox 3"/>
          <p:cNvSpPr txBox="1"/>
          <p:nvPr/>
        </p:nvSpPr>
        <p:spPr>
          <a:xfrm>
            <a:off x="1028700" y="2305723"/>
            <a:ext cx="16230600" cy="5867400"/>
          </a:xfrm>
          <a:prstGeom prst="rect">
            <a:avLst/>
          </a:prstGeom>
        </p:spPr>
        <p:txBody>
          <a:bodyPr lIns="0" tIns="0" rIns="0" bIns="0" rtlCol="0" anchor="t">
            <a:spAutoFit/>
          </a:bodyPr>
          <a:lstStyle/>
          <a:p>
            <a:pPr>
              <a:lnSpc>
                <a:spcPts val="4227"/>
              </a:lnSpc>
            </a:pPr>
            <a:r>
              <a:rPr lang="en-US" sz="3523" dirty="0" err="1">
                <a:solidFill>
                  <a:srgbClr val="EFEFEF"/>
                </a:solidFill>
                <a:latin typeface="Aileron Bold"/>
              </a:rPr>
              <a:t>Nomes</a:t>
            </a:r>
            <a:r>
              <a:rPr lang="en-US" sz="3523" dirty="0">
                <a:solidFill>
                  <a:srgbClr val="EFEFEF"/>
                </a:solidFill>
                <a:latin typeface="Aileron Bold"/>
              </a:rPr>
              <a:t> de </a:t>
            </a:r>
            <a:r>
              <a:rPr lang="en-US" sz="3523" dirty="0" err="1">
                <a:solidFill>
                  <a:srgbClr val="EFEFEF"/>
                </a:solidFill>
                <a:latin typeface="Aileron Bold"/>
              </a:rPr>
              <a:t>caminhos</a:t>
            </a:r>
            <a:r>
              <a:rPr lang="en-US" sz="3523" dirty="0">
                <a:solidFill>
                  <a:srgbClr val="EFEFEF"/>
                </a:solidFill>
                <a:latin typeface="Aileron Bold"/>
              </a:rPr>
              <a:t>:</a:t>
            </a:r>
          </a:p>
          <a:p>
            <a:pPr marL="760636" lvl="1" indent="-380318">
              <a:lnSpc>
                <a:spcPts val="4227"/>
              </a:lnSpc>
              <a:buFont typeface="Arial"/>
              <a:buChar char="•"/>
            </a:pPr>
            <a:r>
              <a:rPr lang="en-US" sz="3523" dirty="0">
                <a:solidFill>
                  <a:srgbClr val="EFEFEF"/>
                </a:solidFill>
                <a:latin typeface="Aileron"/>
              </a:rPr>
              <a:t>É </a:t>
            </a:r>
            <a:r>
              <a:rPr lang="en-US" sz="3523" dirty="0" err="1">
                <a:solidFill>
                  <a:srgbClr val="EFEFEF"/>
                </a:solidFill>
                <a:latin typeface="Aileron"/>
              </a:rPr>
              <a:t>uma</a:t>
            </a:r>
            <a:r>
              <a:rPr lang="en-US" sz="3523" dirty="0">
                <a:solidFill>
                  <a:srgbClr val="EFEFEF"/>
                </a:solidFill>
                <a:latin typeface="Aileron"/>
              </a:rPr>
              <a:t> </a:t>
            </a:r>
            <a:r>
              <a:rPr lang="en-US" sz="3523" dirty="0" err="1">
                <a:solidFill>
                  <a:srgbClr val="EFEFEF"/>
                </a:solidFill>
                <a:latin typeface="Aileron"/>
              </a:rPr>
              <a:t>representação</a:t>
            </a:r>
            <a:r>
              <a:rPr lang="en-US" sz="3523" dirty="0">
                <a:solidFill>
                  <a:srgbClr val="EFEFEF"/>
                </a:solidFill>
                <a:latin typeface="Aileron"/>
              </a:rPr>
              <a:t> textual que </a:t>
            </a:r>
            <a:r>
              <a:rPr lang="en-US" sz="3523" dirty="0" err="1">
                <a:solidFill>
                  <a:srgbClr val="EFEFEF"/>
                </a:solidFill>
                <a:latin typeface="Aileron"/>
              </a:rPr>
              <a:t>descreve</a:t>
            </a:r>
            <a:r>
              <a:rPr lang="en-US" sz="3523" dirty="0">
                <a:solidFill>
                  <a:srgbClr val="EFEFEF"/>
                </a:solidFill>
                <a:latin typeface="Aileron"/>
              </a:rPr>
              <a:t> a </a:t>
            </a:r>
            <a:r>
              <a:rPr lang="en-US" sz="3523" dirty="0" err="1">
                <a:solidFill>
                  <a:srgbClr val="EFEFEF"/>
                </a:solidFill>
                <a:latin typeface="Aileron"/>
              </a:rPr>
              <a:t>localização</a:t>
            </a:r>
            <a:r>
              <a:rPr lang="en-US" sz="3523" dirty="0">
                <a:solidFill>
                  <a:srgbClr val="EFEFEF"/>
                </a:solidFill>
                <a:latin typeface="Aileron"/>
              </a:rPr>
              <a:t> de um </a:t>
            </a:r>
            <a:r>
              <a:rPr lang="en-US" sz="3523" dirty="0" err="1">
                <a:solidFill>
                  <a:srgbClr val="EFEFEF"/>
                </a:solidFill>
                <a:latin typeface="Aileron"/>
              </a:rPr>
              <a:t>arquivo</a:t>
            </a:r>
            <a:r>
              <a:rPr lang="en-US" sz="3523" dirty="0">
                <a:solidFill>
                  <a:srgbClr val="EFEFEF"/>
                </a:solidFill>
                <a:latin typeface="Aileron"/>
              </a:rPr>
              <a:t> </a:t>
            </a:r>
            <a:r>
              <a:rPr lang="en-US" sz="3523" dirty="0" err="1">
                <a:solidFill>
                  <a:srgbClr val="EFEFEF"/>
                </a:solidFill>
                <a:latin typeface="Aileron"/>
              </a:rPr>
              <a:t>ou</a:t>
            </a:r>
            <a:r>
              <a:rPr lang="en-US" sz="3523" dirty="0">
                <a:solidFill>
                  <a:srgbClr val="EFEFEF"/>
                </a:solidFill>
                <a:latin typeface="Aileron"/>
              </a:rPr>
              <a:t> </a:t>
            </a:r>
            <a:r>
              <a:rPr lang="en-US" sz="3523" dirty="0" err="1">
                <a:solidFill>
                  <a:srgbClr val="EFEFEF"/>
                </a:solidFill>
                <a:latin typeface="Aileron"/>
              </a:rPr>
              <a:t>diretório</a:t>
            </a:r>
            <a:r>
              <a:rPr lang="en-US" sz="3523" dirty="0">
                <a:solidFill>
                  <a:srgbClr val="EFEFEF"/>
                </a:solidFill>
                <a:latin typeface="Aileron"/>
              </a:rPr>
              <a:t> </a:t>
            </a:r>
            <a:r>
              <a:rPr lang="en-US" sz="3523" dirty="0" err="1">
                <a:solidFill>
                  <a:srgbClr val="EFEFEF"/>
                </a:solidFill>
                <a:latin typeface="Aileron"/>
              </a:rPr>
              <a:t>dentro</a:t>
            </a:r>
            <a:r>
              <a:rPr lang="en-US" sz="3523" dirty="0">
                <a:solidFill>
                  <a:srgbClr val="EFEFEF"/>
                </a:solidFill>
                <a:latin typeface="Aileron"/>
              </a:rPr>
              <a:t> de </a:t>
            </a:r>
            <a:r>
              <a:rPr lang="en-US" sz="3523" dirty="0" err="1">
                <a:solidFill>
                  <a:srgbClr val="EFEFEF"/>
                </a:solidFill>
                <a:latin typeface="Aileron"/>
              </a:rPr>
              <a:t>uma</a:t>
            </a:r>
            <a:r>
              <a:rPr lang="en-US" sz="3523" dirty="0">
                <a:solidFill>
                  <a:srgbClr val="EFEFEF"/>
                </a:solidFill>
                <a:latin typeface="Aileron"/>
              </a:rPr>
              <a:t> </a:t>
            </a:r>
            <a:r>
              <a:rPr lang="en-US" sz="3523" dirty="0" err="1">
                <a:solidFill>
                  <a:srgbClr val="EFEFEF"/>
                </a:solidFill>
                <a:latin typeface="Aileron"/>
              </a:rPr>
              <a:t>hierarquia</a:t>
            </a:r>
            <a:r>
              <a:rPr lang="en-US" sz="3523" dirty="0">
                <a:solidFill>
                  <a:srgbClr val="EFEFEF"/>
                </a:solidFill>
                <a:latin typeface="Aileron"/>
              </a:rPr>
              <a:t> de </a:t>
            </a:r>
            <a:r>
              <a:rPr lang="en-US" sz="3523" dirty="0" err="1">
                <a:solidFill>
                  <a:srgbClr val="EFEFEF"/>
                </a:solidFill>
                <a:latin typeface="Aileron"/>
              </a:rPr>
              <a:t>diretórios</a:t>
            </a:r>
            <a:r>
              <a:rPr lang="en-US" sz="3523" dirty="0">
                <a:solidFill>
                  <a:srgbClr val="EFEFEF"/>
                </a:solidFill>
                <a:latin typeface="Aileron"/>
              </a:rPr>
              <a:t> </a:t>
            </a:r>
            <a:r>
              <a:rPr lang="en-US" sz="3523" dirty="0" err="1">
                <a:solidFill>
                  <a:srgbClr val="EFEFEF"/>
                </a:solidFill>
                <a:latin typeface="Aileron"/>
              </a:rPr>
              <a:t>em</a:t>
            </a:r>
            <a:r>
              <a:rPr lang="en-US" sz="3523" dirty="0">
                <a:solidFill>
                  <a:srgbClr val="EFEFEF"/>
                </a:solidFill>
                <a:latin typeface="Aileron"/>
              </a:rPr>
              <a:t> </a:t>
            </a:r>
            <a:r>
              <a:rPr lang="en-US" sz="3523" dirty="0" err="1">
                <a:solidFill>
                  <a:srgbClr val="EFEFEF"/>
                </a:solidFill>
                <a:latin typeface="Aileron"/>
              </a:rPr>
              <a:t>sistemas</a:t>
            </a:r>
            <a:r>
              <a:rPr lang="en-US" sz="3523" dirty="0">
                <a:solidFill>
                  <a:srgbClr val="EFEFEF"/>
                </a:solidFill>
                <a:latin typeface="Aileron"/>
              </a:rPr>
              <a:t> de </a:t>
            </a:r>
            <a:r>
              <a:rPr lang="en-US" sz="3523" dirty="0" err="1">
                <a:solidFill>
                  <a:srgbClr val="EFEFEF"/>
                </a:solidFill>
                <a:latin typeface="Aileron"/>
              </a:rPr>
              <a:t>arquivos</a:t>
            </a:r>
            <a:r>
              <a:rPr lang="en-US" sz="3523" dirty="0">
                <a:solidFill>
                  <a:srgbClr val="EFEFEF"/>
                </a:solidFill>
                <a:latin typeface="Aileron"/>
              </a:rPr>
              <a:t>.</a:t>
            </a:r>
          </a:p>
          <a:p>
            <a:pPr marL="760636" lvl="1" indent="-380318">
              <a:lnSpc>
                <a:spcPts val="4227"/>
              </a:lnSpc>
              <a:buFont typeface="Arial"/>
              <a:buChar char="•"/>
            </a:pPr>
            <a:r>
              <a:rPr lang="en-US" sz="3523" dirty="0">
                <a:solidFill>
                  <a:srgbClr val="EFEFEF"/>
                </a:solidFill>
                <a:latin typeface="Aileron"/>
              </a:rPr>
              <a:t>Um </a:t>
            </a:r>
            <a:r>
              <a:rPr lang="en-US" sz="3523" dirty="0" err="1">
                <a:solidFill>
                  <a:srgbClr val="EFEFEF"/>
                </a:solidFill>
                <a:latin typeface="Aileron"/>
              </a:rPr>
              <a:t>caminho</a:t>
            </a:r>
            <a:r>
              <a:rPr lang="en-US" sz="3523" dirty="0">
                <a:solidFill>
                  <a:srgbClr val="EFEFEF"/>
                </a:solidFill>
                <a:latin typeface="Aileron"/>
              </a:rPr>
              <a:t> é </a:t>
            </a:r>
            <a:r>
              <a:rPr lang="en-US" sz="3523" dirty="0" err="1">
                <a:solidFill>
                  <a:srgbClr val="EFEFEF"/>
                </a:solidFill>
                <a:latin typeface="Aileron"/>
              </a:rPr>
              <a:t>construído</a:t>
            </a:r>
            <a:r>
              <a:rPr lang="en-US" sz="3523" dirty="0">
                <a:solidFill>
                  <a:srgbClr val="EFEFEF"/>
                </a:solidFill>
                <a:latin typeface="Aileron"/>
              </a:rPr>
              <a:t> </a:t>
            </a:r>
            <a:r>
              <a:rPr lang="en-US" sz="3523" dirty="0" err="1">
                <a:solidFill>
                  <a:srgbClr val="EFEFEF"/>
                </a:solidFill>
                <a:latin typeface="Aileron"/>
              </a:rPr>
              <a:t>especificando</a:t>
            </a:r>
            <a:r>
              <a:rPr lang="en-US" sz="3523" dirty="0">
                <a:solidFill>
                  <a:srgbClr val="EFEFEF"/>
                </a:solidFill>
                <a:latin typeface="Aileron"/>
              </a:rPr>
              <a:t> </a:t>
            </a:r>
            <a:r>
              <a:rPr lang="en-US" sz="3523" dirty="0" err="1">
                <a:solidFill>
                  <a:srgbClr val="EFEFEF"/>
                </a:solidFill>
                <a:latin typeface="Aileron"/>
              </a:rPr>
              <a:t>cada</a:t>
            </a:r>
            <a:r>
              <a:rPr lang="en-US" sz="3523" dirty="0">
                <a:solidFill>
                  <a:srgbClr val="EFEFEF"/>
                </a:solidFill>
                <a:latin typeface="Aileron"/>
              </a:rPr>
              <a:t> </a:t>
            </a:r>
            <a:r>
              <a:rPr lang="en-US" sz="3523" dirty="0" err="1">
                <a:solidFill>
                  <a:srgbClr val="EFEFEF"/>
                </a:solidFill>
                <a:latin typeface="Aileron"/>
              </a:rPr>
              <a:t>diretório</a:t>
            </a:r>
            <a:r>
              <a:rPr lang="en-US" sz="3523" dirty="0">
                <a:solidFill>
                  <a:srgbClr val="EFEFEF"/>
                </a:solidFill>
                <a:latin typeface="Aileron"/>
              </a:rPr>
              <a:t> </a:t>
            </a:r>
            <a:r>
              <a:rPr lang="en-US" sz="3523" dirty="0" err="1">
                <a:solidFill>
                  <a:srgbClr val="EFEFEF"/>
                </a:solidFill>
                <a:latin typeface="Aileron"/>
              </a:rPr>
              <a:t>pelo</a:t>
            </a:r>
            <a:r>
              <a:rPr lang="en-US" sz="3523" dirty="0">
                <a:solidFill>
                  <a:srgbClr val="EFEFEF"/>
                </a:solidFill>
                <a:latin typeface="Aileron"/>
              </a:rPr>
              <a:t> qual </a:t>
            </a:r>
            <a:r>
              <a:rPr lang="en-US" sz="3523" dirty="0" err="1">
                <a:solidFill>
                  <a:srgbClr val="EFEFEF"/>
                </a:solidFill>
                <a:latin typeface="Aileron"/>
              </a:rPr>
              <a:t>você</a:t>
            </a:r>
            <a:r>
              <a:rPr lang="en-US" sz="3523" dirty="0">
                <a:solidFill>
                  <a:srgbClr val="EFEFEF"/>
                </a:solidFill>
                <a:latin typeface="Aileron"/>
              </a:rPr>
              <a:t> </a:t>
            </a:r>
            <a:r>
              <a:rPr lang="en-US" sz="3523" dirty="0" err="1">
                <a:solidFill>
                  <a:srgbClr val="EFEFEF"/>
                </a:solidFill>
                <a:latin typeface="Aileron"/>
              </a:rPr>
              <a:t>deve</a:t>
            </a:r>
            <a:r>
              <a:rPr lang="en-US" sz="3523" dirty="0">
                <a:solidFill>
                  <a:srgbClr val="EFEFEF"/>
                </a:solidFill>
                <a:latin typeface="Aileron"/>
              </a:rPr>
              <a:t> </a:t>
            </a:r>
            <a:r>
              <a:rPr lang="en-US" sz="3523" dirty="0" err="1">
                <a:solidFill>
                  <a:srgbClr val="EFEFEF"/>
                </a:solidFill>
                <a:latin typeface="Aileron"/>
              </a:rPr>
              <a:t>passar</a:t>
            </a:r>
            <a:r>
              <a:rPr lang="en-US" sz="3523" dirty="0">
                <a:solidFill>
                  <a:srgbClr val="EFEFEF"/>
                </a:solidFill>
                <a:latin typeface="Aileron"/>
              </a:rPr>
              <a:t> para </a:t>
            </a:r>
            <a:r>
              <a:rPr lang="en-US" sz="3523" dirty="0" err="1">
                <a:solidFill>
                  <a:srgbClr val="EFEFEF"/>
                </a:solidFill>
                <a:latin typeface="Aileron"/>
              </a:rPr>
              <a:t>chegar</a:t>
            </a:r>
            <a:r>
              <a:rPr lang="en-US" sz="3523" dirty="0">
                <a:solidFill>
                  <a:srgbClr val="EFEFEF"/>
                </a:solidFill>
                <a:latin typeface="Aileron"/>
              </a:rPr>
              <a:t> </a:t>
            </a:r>
            <a:r>
              <a:rPr lang="en-US" sz="3523" dirty="0" err="1">
                <a:solidFill>
                  <a:srgbClr val="EFEFEF"/>
                </a:solidFill>
                <a:latin typeface="Aileron"/>
              </a:rPr>
              <a:t>ao</a:t>
            </a:r>
            <a:r>
              <a:rPr lang="en-US" sz="3523" dirty="0">
                <a:solidFill>
                  <a:srgbClr val="EFEFEF"/>
                </a:solidFill>
                <a:latin typeface="Aileron"/>
              </a:rPr>
              <a:t> </a:t>
            </a:r>
            <a:r>
              <a:rPr lang="en-US" sz="3523" dirty="0" err="1">
                <a:solidFill>
                  <a:srgbClr val="EFEFEF"/>
                </a:solidFill>
                <a:latin typeface="Aileron"/>
              </a:rPr>
              <a:t>arquivo</a:t>
            </a:r>
            <a:r>
              <a:rPr lang="en-US" sz="3523" dirty="0">
                <a:solidFill>
                  <a:srgbClr val="EFEFEF"/>
                </a:solidFill>
                <a:latin typeface="Aileron"/>
              </a:rPr>
              <a:t> </a:t>
            </a:r>
            <a:r>
              <a:rPr lang="en-US" sz="3523" dirty="0" err="1">
                <a:solidFill>
                  <a:srgbClr val="EFEFEF"/>
                </a:solidFill>
                <a:latin typeface="Aileron"/>
              </a:rPr>
              <a:t>desejado</a:t>
            </a:r>
            <a:r>
              <a:rPr lang="en-US" sz="3523" dirty="0">
                <a:solidFill>
                  <a:srgbClr val="EFEFEF"/>
                </a:solidFill>
                <a:latin typeface="Aileron"/>
              </a:rPr>
              <a:t>, </a:t>
            </a:r>
            <a:r>
              <a:rPr lang="en-US" sz="3523" dirty="0" err="1">
                <a:solidFill>
                  <a:srgbClr val="EFEFEF"/>
                </a:solidFill>
                <a:latin typeface="Aileron"/>
              </a:rPr>
              <a:t>começando</a:t>
            </a:r>
            <a:r>
              <a:rPr lang="en-US" sz="3523" dirty="0">
                <a:solidFill>
                  <a:srgbClr val="EFEFEF"/>
                </a:solidFill>
                <a:latin typeface="Aileron"/>
              </a:rPr>
              <a:t> a </a:t>
            </a:r>
            <a:r>
              <a:rPr lang="en-US" sz="3523" dirty="0" err="1">
                <a:solidFill>
                  <a:srgbClr val="EFEFEF"/>
                </a:solidFill>
                <a:latin typeface="Aileron"/>
              </a:rPr>
              <a:t>partir</a:t>
            </a:r>
            <a:r>
              <a:rPr lang="en-US" sz="3523" dirty="0">
                <a:solidFill>
                  <a:srgbClr val="EFEFEF"/>
                </a:solidFill>
                <a:latin typeface="Aileron"/>
              </a:rPr>
              <a:t> do </a:t>
            </a:r>
            <a:r>
              <a:rPr lang="en-US" sz="3523" dirty="0" err="1">
                <a:solidFill>
                  <a:srgbClr val="EFEFEF"/>
                </a:solidFill>
                <a:latin typeface="Aileron"/>
              </a:rPr>
              <a:t>diretório</a:t>
            </a:r>
            <a:r>
              <a:rPr lang="en-US" sz="3523" dirty="0">
                <a:solidFill>
                  <a:srgbClr val="EFEFEF"/>
                </a:solidFill>
                <a:latin typeface="Aileron"/>
              </a:rPr>
              <a:t> </a:t>
            </a:r>
            <a:r>
              <a:rPr lang="en-US" sz="3523" dirty="0" err="1">
                <a:solidFill>
                  <a:srgbClr val="EFEFEF"/>
                </a:solidFill>
                <a:latin typeface="Aileron"/>
              </a:rPr>
              <a:t>raiz</a:t>
            </a:r>
            <a:r>
              <a:rPr lang="en-US" sz="3523" dirty="0">
                <a:solidFill>
                  <a:srgbClr val="EFEFEF"/>
                </a:solidFill>
                <a:latin typeface="Aileron"/>
              </a:rPr>
              <a:t>.</a:t>
            </a:r>
          </a:p>
          <a:p>
            <a:pPr marL="760636" lvl="1" indent="-380318">
              <a:lnSpc>
                <a:spcPts val="4227"/>
              </a:lnSpc>
              <a:buFont typeface="Arial"/>
              <a:buChar char="•"/>
            </a:pPr>
            <a:r>
              <a:rPr lang="en-US" sz="3523" dirty="0">
                <a:solidFill>
                  <a:srgbClr val="EFEFEF"/>
                </a:solidFill>
                <a:latin typeface="Aileron Bold"/>
              </a:rPr>
              <a:t>Nome de </a:t>
            </a:r>
            <a:r>
              <a:rPr lang="en-US" sz="3523" dirty="0" err="1">
                <a:solidFill>
                  <a:srgbClr val="EFEFEF"/>
                </a:solidFill>
                <a:latin typeface="Aileron Bold"/>
              </a:rPr>
              <a:t>Caminho</a:t>
            </a:r>
            <a:r>
              <a:rPr lang="en-US" sz="3523" dirty="0">
                <a:solidFill>
                  <a:srgbClr val="EFEFEF"/>
                </a:solidFill>
                <a:latin typeface="Aileron Bold"/>
              </a:rPr>
              <a:t> </a:t>
            </a:r>
            <a:r>
              <a:rPr lang="en-US" sz="3523" dirty="0" err="1">
                <a:solidFill>
                  <a:srgbClr val="EFEFEF"/>
                </a:solidFill>
                <a:latin typeface="Aileron Bold"/>
              </a:rPr>
              <a:t>Absoluto</a:t>
            </a:r>
            <a:r>
              <a:rPr lang="en-US" sz="3523" dirty="0">
                <a:solidFill>
                  <a:srgbClr val="EFEFEF"/>
                </a:solidFill>
                <a:latin typeface="Aileron Bold"/>
              </a:rPr>
              <a:t>: </a:t>
            </a:r>
            <a:r>
              <a:rPr lang="en-US" sz="3523" dirty="0" err="1">
                <a:solidFill>
                  <a:srgbClr val="EFEFEF"/>
                </a:solidFill>
                <a:latin typeface="Aileron"/>
              </a:rPr>
              <a:t>único</a:t>
            </a:r>
            <a:r>
              <a:rPr lang="en-US" sz="3523" dirty="0">
                <a:solidFill>
                  <a:srgbClr val="EFEFEF"/>
                </a:solidFill>
                <a:latin typeface="Aileron"/>
              </a:rPr>
              <a:t>, </a:t>
            </a:r>
            <a:r>
              <a:rPr lang="en-US" sz="3523" dirty="0" err="1">
                <a:solidFill>
                  <a:srgbClr val="EFEFEF"/>
                </a:solidFill>
                <a:latin typeface="Aileron"/>
              </a:rPr>
              <a:t>usando</a:t>
            </a:r>
            <a:r>
              <a:rPr lang="en-US" sz="3523" dirty="0">
                <a:solidFill>
                  <a:srgbClr val="EFEFEF"/>
                </a:solidFill>
                <a:latin typeface="Aileron"/>
              </a:rPr>
              <a:t> o </a:t>
            </a:r>
            <a:r>
              <a:rPr lang="en-US" sz="3523" dirty="0" err="1">
                <a:solidFill>
                  <a:srgbClr val="EFEFEF"/>
                </a:solidFill>
                <a:latin typeface="Aileron"/>
              </a:rPr>
              <a:t>nome</a:t>
            </a:r>
            <a:r>
              <a:rPr lang="en-US" sz="3523" dirty="0">
                <a:solidFill>
                  <a:srgbClr val="EFEFEF"/>
                </a:solidFill>
                <a:latin typeface="Aileron"/>
              </a:rPr>
              <a:t> do </a:t>
            </a:r>
            <a:r>
              <a:rPr lang="en-US" sz="3523" dirty="0" err="1">
                <a:solidFill>
                  <a:srgbClr val="EFEFEF"/>
                </a:solidFill>
                <a:latin typeface="Aileron"/>
              </a:rPr>
              <a:t>caminho</a:t>
            </a:r>
            <a:r>
              <a:rPr lang="en-US" sz="3523" dirty="0">
                <a:solidFill>
                  <a:srgbClr val="EFEFEF"/>
                </a:solidFill>
                <a:latin typeface="Aileron"/>
              </a:rPr>
              <a:t> </a:t>
            </a:r>
            <a:r>
              <a:rPr lang="en-US" sz="3523" dirty="0" err="1">
                <a:solidFill>
                  <a:srgbClr val="EFEFEF"/>
                </a:solidFill>
                <a:latin typeface="Aileron"/>
              </a:rPr>
              <a:t>completo</a:t>
            </a:r>
            <a:r>
              <a:rPr lang="en-US" sz="3523" dirty="0">
                <a:solidFill>
                  <a:srgbClr val="EFEFEF"/>
                </a:solidFill>
                <a:latin typeface="Aileron"/>
              </a:rPr>
              <a:t> do </a:t>
            </a:r>
            <a:r>
              <a:rPr lang="en-US" sz="3523" dirty="0" err="1">
                <a:solidFill>
                  <a:srgbClr val="EFEFEF"/>
                </a:solidFill>
                <a:latin typeface="Aileron"/>
              </a:rPr>
              <a:t>diretório</a:t>
            </a:r>
            <a:r>
              <a:rPr lang="en-US" sz="3523" dirty="0">
                <a:solidFill>
                  <a:srgbClr val="EFEFEF"/>
                </a:solidFill>
                <a:latin typeface="Aileron"/>
              </a:rPr>
              <a:t> </a:t>
            </a:r>
            <a:r>
              <a:rPr lang="en-US" sz="3523" dirty="0" err="1">
                <a:solidFill>
                  <a:srgbClr val="EFEFEF"/>
                </a:solidFill>
                <a:latin typeface="Aileron"/>
              </a:rPr>
              <a:t>raiz</a:t>
            </a:r>
            <a:r>
              <a:rPr lang="en-US" sz="3523" dirty="0">
                <a:solidFill>
                  <a:srgbClr val="EFEFEF"/>
                </a:solidFill>
                <a:latin typeface="Aileron"/>
              </a:rPr>
              <a:t> do </a:t>
            </a:r>
            <a:r>
              <a:rPr lang="en-US" sz="3523" dirty="0" err="1">
                <a:solidFill>
                  <a:srgbClr val="EFEFEF"/>
                </a:solidFill>
                <a:latin typeface="Aileron"/>
              </a:rPr>
              <a:t>sistema</a:t>
            </a:r>
            <a:r>
              <a:rPr lang="en-US" sz="3523" dirty="0">
                <a:solidFill>
                  <a:srgbClr val="EFEFEF"/>
                </a:solidFill>
                <a:latin typeface="Aileron"/>
              </a:rPr>
              <a:t> de </a:t>
            </a:r>
            <a:r>
              <a:rPr lang="en-US" sz="3523" dirty="0" err="1">
                <a:solidFill>
                  <a:srgbClr val="EFEFEF"/>
                </a:solidFill>
                <a:latin typeface="Aileron"/>
              </a:rPr>
              <a:t>arquivos</a:t>
            </a:r>
            <a:r>
              <a:rPr lang="en-US" sz="3523" dirty="0">
                <a:solidFill>
                  <a:srgbClr val="EFEFEF"/>
                </a:solidFill>
                <a:latin typeface="Aileron"/>
              </a:rPr>
              <a:t> </a:t>
            </a:r>
            <a:r>
              <a:rPr lang="en-US" sz="3523" dirty="0" err="1">
                <a:solidFill>
                  <a:srgbClr val="EFEFEF"/>
                </a:solidFill>
                <a:latin typeface="Aileron"/>
              </a:rPr>
              <a:t>até</a:t>
            </a:r>
            <a:r>
              <a:rPr lang="en-US" sz="3523" dirty="0">
                <a:solidFill>
                  <a:srgbClr val="EFEFEF"/>
                </a:solidFill>
                <a:latin typeface="Aileron"/>
              </a:rPr>
              <a:t> o </a:t>
            </a:r>
            <a:r>
              <a:rPr lang="en-US" sz="3523" dirty="0" err="1">
                <a:solidFill>
                  <a:srgbClr val="EFEFEF"/>
                </a:solidFill>
                <a:latin typeface="Aileron"/>
              </a:rPr>
              <a:t>arquivo</a:t>
            </a:r>
            <a:r>
              <a:rPr lang="en-US" sz="3523" dirty="0">
                <a:solidFill>
                  <a:srgbClr val="EFEFEF"/>
                </a:solidFill>
                <a:latin typeface="Aileron"/>
              </a:rPr>
              <a:t> </a:t>
            </a:r>
            <a:r>
              <a:rPr lang="en-US" sz="3523" dirty="0" err="1">
                <a:solidFill>
                  <a:srgbClr val="EFEFEF"/>
                </a:solidFill>
                <a:latin typeface="Aileron"/>
              </a:rPr>
              <a:t>desejado</a:t>
            </a:r>
            <a:r>
              <a:rPr lang="en-US" sz="3523" dirty="0">
                <a:solidFill>
                  <a:srgbClr val="EFEFEF"/>
                </a:solidFill>
                <a:latin typeface="Aileron"/>
              </a:rPr>
              <a:t>.</a:t>
            </a:r>
          </a:p>
          <a:p>
            <a:pPr marL="760636" lvl="1" indent="-380318">
              <a:lnSpc>
                <a:spcPts val="4227"/>
              </a:lnSpc>
              <a:buFont typeface="Arial"/>
              <a:buChar char="•"/>
            </a:pPr>
            <a:r>
              <a:rPr lang="en-US" sz="3523" dirty="0">
                <a:solidFill>
                  <a:srgbClr val="EFEFEF"/>
                </a:solidFill>
                <a:latin typeface="Aileron"/>
              </a:rPr>
              <a:t>O </a:t>
            </a:r>
            <a:r>
              <a:rPr lang="en-US" sz="3523" dirty="0" err="1">
                <a:solidFill>
                  <a:srgbClr val="EFEFEF"/>
                </a:solidFill>
                <a:latin typeface="Aileron"/>
              </a:rPr>
              <a:t>seu</a:t>
            </a:r>
            <a:r>
              <a:rPr lang="en-US" sz="3523" dirty="0">
                <a:solidFill>
                  <a:srgbClr val="EFEFEF"/>
                </a:solidFill>
                <a:latin typeface="Aileron"/>
              </a:rPr>
              <a:t> </a:t>
            </a:r>
            <a:r>
              <a:rPr lang="en-US" sz="3523" dirty="0" err="1">
                <a:solidFill>
                  <a:srgbClr val="EFEFEF"/>
                </a:solidFill>
                <a:latin typeface="Aileron"/>
              </a:rPr>
              <a:t>uso</a:t>
            </a:r>
            <a:r>
              <a:rPr lang="en-US" sz="3523" dirty="0">
                <a:solidFill>
                  <a:srgbClr val="EFEFEF"/>
                </a:solidFill>
                <a:latin typeface="Aileron"/>
              </a:rPr>
              <a:t> </a:t>
            </a:r>
            <a:r>
              <a:rPr lang="en-US" sz="3523" dirty="0" err="1">
                <a:solidFill>
                  <a:srgbClr val="EFEFEF"/>
                </a:solidFill>
                <a:latin typeface="Aileron"/>
              </a:rPr>
              <a:t>evita</a:t>
            </a:r>
            <a:r>
              <a:rPr lang="en-US" sz="3523" dirty="0">
                <a:solidFill>
                  <a:srgbClr val="EFEFEF"/>
                </a:solidFill>
                <a:latin typeface="Aileron"/>
              </a:rPr>
              <a:t> </a:t>
            </a:r>
            <a:r>
              <a:rPr lang="en-US" sz="3523" dirty="0" err="1">
                <a:solidFill>
                  <a:srgbClr val="EFEFEF"/>
                </a:solidFill>
                <a:latin typeface="Aileron"/>
              </a:rPr>
              <a:t>conflitos</a:t>
            </a:r>
            <a:r>
              <a:rPr lang="en-US" sz="3523" dirty="0">
                <a:solidFill>
                  <a:srgbClr val="EFEFEF"/>
                </a:solidFill>
                <a:latin typeface="Aileron"/>
              </a:rPr>
              <a:t> de </a:t>
            </a:r>
            <a:r>
              <a:rPr lang="en-US" sz="3523" dirty="0" err="1">
                <a:solidFill>
                  <a:srgbClr val="EFEFEF"/>
                </a:solidFill>
                <a:latin typeface="Aileron"/>
              </a:rPr>
              <a:t>nome</a:t>
            </a:r>
            <a:r>
              <a:rPr lang="en-US" sz="3523" dirty="0">
                <a:solidFill>
                  <a:srgbClr val="EFEFEF"/>
                </a:solidFill>
                <a:latin typeface="Aileron"/>
              </a:rPr>
              <a:t> e </a:t>
            </a:r>
            <a:r>
              <a:rPr lang="en-US" sz="3523" dirty="0" err="1">
                <a:solidFill>
                  <a:srgbClr val="EFEFEF"/>
                </a:solidFill>
                <a:latin typeface="Aileron"/>
              </a:rPr>
              <a:t>simplificam</a:t>
            </a:r>
            <a:r>
              <a:rPr lang="en-US" sz="3523" dirty="0">
                <a:solidFill>
                  <a:srgbClr val="EFEFEF"/>
                </a:solidFill>
                <a:latin typeface="Aileron"/>
              </a:rPr>
              <a:t> a </a:t>
            </a:r>
            <a:r>
              <a:rPr lang="en-US" sz="3523" dirty="0" err="1">
                <a:solidFill>
                  <a:srgbClr val="EFEFEF"/>
                </a:solidFill>
                <a:latin typeface="Aileron"/>
              </a:rPr>
              <a:t>manutenção</a:t>
            </a:r>
            <a:r>
              <a:rPr lang="en-US" sz="3523" dirty="0">
                <a:solidFill>
                  <a:srgbClr val="EFEFEF"/>
                </a:solidFill>
                <a:latin typeface="Aileron"/>
              </a:rPr>
              <a:t>.</a:t>
            </a:r>
          </a:p>
          <a:p>
            <a:pPr marL="760636" lvl="1" indent="-380318">
              <a:lnSpc>
                <a:spcPts val="4227"/>
              </a:lnSpc>
              <a:buFont typeface="Arial"/>
              <a:buChar char="•"/>
            </a:pPr>
            <a:r>
              <a:rPr lang="en-US" sz="3523" dirty="0">
                <a:solidFill>
                  <a:srgbClr val="EFEFEF"/>
                </a:solidFill>
                <a:latin typeface="Aileron Bold"/>
              </a:rPr>
              <a:t>Nome de </a:t>
            </a:r>
            <a:r>
              <a:rPr lang="en-US" sz="3523" dirty="0" err="1">
                <a:solidFill>
                  <a:srgbClr val="EFEFEF"/>
                </a:solidFill>
                <a:latin typeface="Aileron Bold"/>
              </a:rPr>
              <a:t>Caminho</a:t>
            </a:r>
            <a:r>
              <a:rPr lang="en-US" sz="3523" dirty="0">
                <a:solidFill>
                  <a:srgbClr val="EFEFEF"/>
                </a:solidFill>
                <a:latin typeface="Aileron Bold"/>
              </a:rPr>
              <a:t> </a:t>
            </a:r>
            <a:r>
              <a:rPr lang="en-US" sz="3523" dirty="0" err="1">
                <a:solidFill>
                  <a:srgbClr val="EFEFEF"/>
                </a:solidFill>
                <a:latin typeface="Aileron Bold"/>
              </a:rPr>
              <a:t>Relativo</a:t>
            </a:r>
            <a:r>
              <a:rPr lang="en-US" sz="3523" dirty="0">
                <a:solidFill>
                  <a:srgbClr val="EFEFEF"/>
                </a:solidFill>
                <a:latin typeface="Aileron Bold"/>
              </a:rPr>
              <a:t>: </a:t>
            </a:r>
            <a:r>
              <a:rPr lang="en-US" sz="3523" dirty="0" err="1">
                <a:solidFill>
                  <a:srgbClr val="EFEFEF"/>
                </a:solidFill>
                <a:latin typeface="Aileron"/>
              </a:rPr>
              <a:t>considerando</a:t>
            </a:r>
            <a:r>
              <a:rPr lang="en-US" sz="3523" dirty="0">
                <a:solidFill>
                  <a:srgbClr val="EFEFEF"/>
                </a:solidFill>
                <a:latin typeface="Aileron"/>
              </a:rPr>
              <a:t> o </a:t>
            </a:r>
            <a:r>
              <a:rPr lang="en-US" sz="3523" dirty="0" err="1">
                <a:solidFill>
                  <a:srgbClr val="EFEFEF"/>
                </a:solidFill>
                <a:latin typeface="Aileron"/>
              </a:rPr>
              <a:t>diretório</a:t>
            </a:r>
            <a:r>
              <a:rPr lang="en-US" sz="3523" dirty="0">
                <a:solidFill>
                  <a:srgbClr val="EFEFEF"/>
                </a:solidFill>
                <a:latin typeface="Aileron"/>
              </a:rPr>
              <a:t> </a:t>
            </a:r>
            <a:r>
              <a:rPr lang="en-US" sz="3523" dirty="0" err="1">
                <a:solidFill>
                  <a:srgbClr val="EFEFEF"/>
                </a:solidFill>
                <a:latin typeface="Aileron"/>
              </a:rPr>
              <a:t>atual</a:t>
            </a:r>
            <a:r>
              <a:rPr lang="en-US" sz="3523" dirty="0">
                <a:solidFill>
                  <a:srgbClr val="EFEFEF"/>
                </a:solidFill>
                <a:latin typeface="Aileron"/>
              </a:rPr>
              <a:t>, </a:t>
            </a:r>
            <a:r>
              <a:rPr lang="en-US" sz="3523" dirty="0" err="1">
                <a:solidFill>
                  <a:srgbClr val="EFEFEF"/>
                </a:solidFill>
                <a:latin typeface="Aileron"/>
              </a:rPr>
              <a:t>usa</a:t>
            </a:r>
            <a:r>
              <a:rPr lang="en-US" sz="3523" dirty="0">
                <a:solidFill>
                  <a:srgbClr val="EFEFEF"/>
                </a:solidFill>
                <a:latin typeface="Aileron"/>
              </a:rPr>
              <a:t> o </a:t>
            </a:r>
            <a:r>
              <a:rPr lang="en-US" sz="3523" dirty="0" err="1">
                <a:solidFill>
                  <a:srgbClr val="EFEFEF"/>
                </a:solidFill>
                <a:latin typeface="Aileron"/>
              </a:rPr>
              <a:t>caminho</a:t>
            </a:r>
            <a:r>
              <a:rPr lang="en-US" sz="3523" dirty="0">
                <a:solidFill>
                  <a:srgbClr val="EFEFEF"/>
                </a:solidFill>
                <a:latin typeface="Aileron"/>
              </a:rPr>
              <a:t> </a:t>
            </a:r>
            <a:r>
              <a:rPr lang="en-US" sz="3523" dirty="0" err="1">
                <a:solidFill>
                  <a:srgbClr val="EFEFEF"/>
                </a:solidFill>
                <a:latin typeface="Aileron"/>
              </a:rPr>
              <a:t>relativo</a:t>
            </a:r>
            <a:r>
              <a:rPr lang="en-US" sz="3523" dirty="0">
                <a:solidFill>
                  <a:srgbClr val="EFEFEF"/>
                </a:solidFill>
                <a:latin typeface="Aileron"/>
              </a:rPr>
              <a:t> </a:t>
            </a:r>
            <a:r>
              <a:rPr lang="en-US" sz="3523" dirty="0" err="1">
                <a:solidFill>
                  <a:srgbClr val="EFEFEF"/>
                </a:solidFill>
                <a:latin typeface="Aileron"/>
              </a:rPr>
              <a:t>até</a:t>
            </a:r>
            <a:r>
              <a:rPr lang="en-US" sz="3523" dirty="0">
                <a:solidFill>
                  <a:srgbClr val="EFEFEF"/>
                </a:solidFill>
                <a:latin typeface="Aileron"/>
              </a:rPr>
              <a:t> o </a:t>
            </a:r>
            <a:r>
              <a:rPr lang="en-US" sz="3523" dirty="0" err="1">
                <a:solidFill>
                  <a:srgbClr val="EFEFEF"/>
                </a:solidFill>
                <a:latin typeface="Aileron"/>
              </a:rPr>
              <a:t>arquivo</a:t>
            </a:r>
            <a:r>
              <a:rPr lang="en-US" sz="3523" dirty="0">
                <a:solidFill>
                  <a:srgbClr val="EFEFEF"/>
                </a:solidFill>
                <a:latin typeface="Aileron"/>
              </a:rPr>
              <a:t> que </a:t>
            </a:r>
            <a:r>
              <a:rPr lang="en-US" sz="3523" dirty="0" err="1">
                <a:solidFill>
                  <a:srgbClr val="EFEFEF"/>
                </a:solidFill>
                <a:latin typeface="Aileron"/>
              </a:rPr>
              <a:t>deseja</a:t>
            </a:r>
            <a:r>
              <a:rPr lang="en-US" sz="3523" dirty="0">
                <a:solidFill>
                  <a:srgbClr val="EFEFEF"/>
                </a:solidFill>
                <a:latin typeface="Aileron"/>
              </a:rPr>
              <a:t> </a:t>
            </a:r>
            <a:r>
              <a:rPr lang="en-US" sz="3523" dirty="0" err="1">
                <a:solidFill>
                  <a:srgbClr val="EFEFEF"/>
                </a:solidFill>
                <a:latin typeface="Aileron"/>
              </a:rPr>
              <a:t>acessar</a:t>
            </a:r>
            <a:r>
              <a:rPr lang="en-US" sz="3523" dirty="0">
                <a:solidFill>
                  <a:srgbClr val="EFEFEF"/>
                </a:solidFill>
                <a:latin typeface="Aileron"/>
              </a:rPr>
              <a:t>.</a:t>
            </a:r>
          </a:p>
          <a:p>
            <a:pPr marL="760636" lvl="1" indent="-380318">
              <a:lnSpc>
                <a:spcPts val="4227"/>
              </a:lnSpc>
              <a:buFont typeface="Arial"/>
              <a:buChar char="•"/>
            </a:pPr>
            <a:r>
              <a:rPr lang="en-US" sz="3523" dirty="0" err="1">
                <a:solidFill>
                  <a:srgbClr val="EFEFEF"/>
                </a:solidFill>
                <a:latin typeface="Aileron"/>
              </a:rPr>
              <a:t>Exemplo</a:t>
            </a:r>
            <a:r>
              <a:rPr lang="en-US" sz="3523" dirty="0">
                <a:solidFill>
                  <a:srgbClr val="EFEFEF"/>
                </a:solidFill>
                <a:latin typeface="Aileron"/>
              </a:rPr>
              <a:t>: “C:\Program Files (x86)\Adobe\Acrobat Reader DC”.</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5264721" cy="1066800"/>
          </a:xfrm>
          <a:prstGeom prst="rect">
            <a:avLst/>
          </a:prstGeom>
        </p:spPr>
        <p:txBody>
          <a:bodyPr lIns="0" tIns="0" rIns="0" bIns="0" rtlCol="0" anchor="t">
            <a:spAutoFit/>
          </a:bodyPr>
          <a:lstStyle/>
          <a:p>
            <a:pPr marL="0" lvl="0" indent="0">
              <a:lnSpc>
                <a:spcPts val="8430"/>
              </a:lnSpc>
              <a:spcBef>
                <a:spcPct val="0"/>
              </a:spcBef>
            </a:pPr>
            <a:r>
              <a:rPr lang="en-US" sz="7025">
                <a:solidFill>
                  <a:srgbClr val="3776FF"/>
                </a:solidFill>
                <a:latin typeface="Aileron Bold"/>
              </a:rPr>
              <a:t>Diretórios - Operações</a:t>
            </a:r>
          </a:p>
        </p:txBody>
      </p:sp>
      <p:sp>
        <p:nvSpPr>
          <p:cNvPr id="3" name="TextBox 3"/>
          <p:cNvSpPr txBox="1"/>
          <p:nvPr/>
        </p:nvSpPr>
        <p:spPr>
          <a:xfrm>
            <a:off x="1028700" y="2478640"/>
            <a:ext cx="16230600" cy="5334000"/>
          </a:xfrm>
          <a:prstGeom prst="rect">
            <a:avLst/>
          </a:prstGeom>
        </p:spPr>
        <p:txBody>
          <a:bodyPr lIns="0" tIns="0" rIns="0" bIns="0" rtlCol="0" anchor="t">
            <a:spAutoFit/>
          </a:bodyPr>
          <a:lstStyle/>
          <a:p>
            <a:pPr marL="760636" lvl="1" indent="-380318">
              <a:lnSpc>
                <a:spcPts val="4227"/>
              </a:lnSpc>
              <a:buFont typeface="Arial"/>
              <a:buChar char="•"/>
            </a:pPr>
            <a:r>
              <a:rPr lang="en-US" sz="3523" dirty="0">
                <a:solidFill>
                  <a:srgbClr val="EFEFEF"/>
                </a:solidFill>
                <a:latin typeface="Aileron Bold"/>
              </a:rPr>
              <a:t>Create</a:t>
            </a:r>
            <a:r>
              <a:rPr lang="en-US" sz="3523" dirty="0">
                <a:solidFill>
                  <a:srgbClr val="EFEFEF"/>
                </a:solidFill>
                <a:latin typeface="Aileron"/>
              </a:rPr>
              <a:t>: </a:t>
            </a:r>
            <a:r>
              <a:rPr lang="en-US" sz="3523" dirty="0" err="1">
                <a:solidFill>
                  <a:srgbClr val="EFEFEF"/>
                </a:solidFill>
                <a:latin typeface="Aileron"/>
              </a:rPr>
              <a:t>Criar</a:t>
            </a:r>
            <a:r>
              <a:rPr lang="en-US" sz="3523" dirty="0">
                <a:solidFill>
                  <a:srgbClr val="EFEFEF"/>
                </a:solidFill>
                <a:latin typeface="Aileron"/>
              </a:rPr>
              <a:t> um novo </a:t>
            </a:r>
            <a:r>
              <a:rPr lang="en-US" sz="3523" dirty="0" err="1">
                <a:solidFill>
                  <a:srgbClr val="EFEFEF"/>
                </a:solidFill>
                <a:latin typeface="Aileron"/>
              </a:rPr>
              <a:t>diretório</a:t>
            </a:r>
            <a:r>
              <a:rPr lang="en-US" sz="3523" dirty="0">
                <a:solidFill>
                  <a:srgbClr val="EFEFEF"/>
                </a:solidFill>
                <a:latin typeface="Aileron"/>
              </a:rPr>
              <a:t>.</a:t>
            </a:r>
          </a:p>
          <a:p>
            <a:pPr marL="760636" lvl="1" indent="-380318">
              <a:lnSpc>
                <a:spcPts val="4227"/>
              </a:lnSpc>
              <a:buFont typeface="Arial"/>
              <a:buChar char="•"/>
            </a:pPr>
            <a:r>
              <a:rPr lang="en-US" sz="3523" dirty="0">
                <a:solidFill>
                  <a:srgbClr val="EFEFEF"/>
                </a:solidFill>
                <a:latin typeface="Aileron Bold"/>
              </a:rPr>
              <a:t>Delete</a:t>
            </a:r>
            <a:r>
              <a:rPr lang="en-US" sz="3523" dirty="0">
                <a:solidFill>
                  <a:srgbClr val="EFEFEF"/>
                </a:solidFill>
                <a:latin typeface="Aileron"/>
              </a:rPr>
              <a:t>: Remover um </a:t>
            </a:r>
            <a:r>
              <a:rPr lang="en-US" sz="3523" dirty="0" err="1">
                <a:solidFill>
                  <a:srgbClr val="EFEFEF"/>
                </a:solidFill>
                <a:latin typeface="Aileron"/>
              </a:rPr>
              <a:t>diretório</a:t>
            </a:r>
            <a:r>
              <a:rPr lang="en-US" sz="3523" dirty="0">
                <a:solidFill>
                  <a:srgbClr val="EFEFEF"/>
                </a:solidFill>
                <a:latin typeface="Aileron"/>
              </a:rPr>
              <a:t>.</a:t>
            </a:r>
          </a:p>
          <a:p>
            <a:pPr marL="760636" lvl="1" indent="-380318">
              <a:lnSpc>
                <a:spcPts val="4227"/>
              </a:lnSpc>
              <a:buFont typeface="Arial"/>
              <a:buChar char="•"/>
            </a:pPr>
            <a:r>
              <a:rPr lang="en-US" sz="3523" dirty="0" err="1">
                <a:solidFill>
                  <a:srgbClr val="EFEFEF"/>
                </a:solidFill>
                <a:latin typeface="Aileron Bold"/>
              </a:rPr>
              <a:t>Opendir</a:t>
            </a:r>
            <a:r>
              <a:rPr lang="en-US" sz="3523" dirty="0">
                <a:solidFill>
                  <a:srgbClr val="EFEFEF"/>
                </a:solidFill>
                <a:latin typeface="Aileron"/>
              </a:rPr>
              <a:t>: </a:t>
            </a:r>
            <a:r>
              <a:rPr lang="en-US" sz="3523" dirty="0" err="1">
                <a:solidFill>
                  <a:srgbClr val="EFEFEF"/>
                </a:solidFill>
                <a:latin typeface="Aileron"/>
              </a:rPr>
              <a:t>Listar</a:t>
            </a:r>
            <a:r>
              <a:rPr lang="en-US" sz="3523" dirty="0">
                <a:solidFill>
                  <a:srgbClr val="EFEFEF"/>
                </a:solidFill>
                <a:latin typeface="Aileron"/>
              </a:rPr>
              <a:t> </a:t>
            </a:r>
            <a:r>
              <a:rPr lang="en-US" sz="3523" dirty="0" err="1">
                <a:solidFill>
                  <a:srgbClr val="EFEFEF"/>
                </a:solidFill>
                <a:latin typeface="Aileron"/>
              </a:rPr>
              <a:t>todos</a:t>
            </a:r>
            <a:r>
              <a:rPr lang="en-US" sz="3523" dirty="0">
                <a:solidFill>
                  <a:srgbClr val="EFEFEF"/>
                </a:solidFill>
                <a:latin typeface="Aileron"/>
              </a:rPr>
              <a:t> </a:t>
            </a:r>
            <a:r>
              <a:rPr lang="en-US" sz="3523" dirty="0" err="1">
                <a:solidFill>
                  <a:srgbClr val="EFEFEF"/>
                </a:solidFill>
                <a:latin typeface="Aileron"/>
              </a:rPr>
              <a:t>os</a:t>
            </a:r>
            <a:r>
              <a:rPr lang="en-US" sz="3523" dirty="0">
                <a:solidFill>
                  <a:srgbClr val="EFEFEF"/>
                </a:solidFill>
                <a:latin typeface="Aileron"/>
              </a:rPr>
              <a:t> </a:t>
            </a:r>
            <a:r>
              <a:rPr lang="en-US" sz="3523" dirty="0" err="1">
                <a:solidFill>
                  <a:srgbClr val="EFEFEF"/>
                </a:solidFill>
                <a:latin typeface="Aileron"/>
              </a:rPr>
              <a:t>arquivos</a:t>
            </a:r>
            <a:r>
              <a:rPr lang="en-US" sz="3523" dirty="0">
                <a:solidFill>
                  <a:srgbClr val="EFEFEF"/>
                </a:solidFill>
                <a:latin typeface="Aileron"/>
              </a:rPr>
              <a:t> </a:t>
            </a:r>
            <a:r>
              <a:rPr lang="en-US" sz="3523" dirty="0" err="1">
                <a:solidFill>
                  <a:srgbClr val="EFEFEF"/>
                </a:solidFill>
                <a:latin typeface="Aileron"/>
              </a:rPr>
              <a:t>em</a:t>
            </a:r>
            <a:r>
              <a:rPr lang="en-US" sz="3523" dirty="0">
                <a:solidFill>
                  <a:srgbClr val="EFEFEF"/>
                </a:solidFill>
                <a:latin typeface="Aileron"/>
              </a:rPr>
              <a:t> um </a:t>
            </a:r>
            <a:r>
              <a:rPr lang="en-US" sz="3523" dirty="0" err="1">
                <a:solidFill>
                  <a:srgbClr val="EFEFEF"/>
                </a:solidFill>
                <a:latin typeface="Aileron"/>
              </a:rPr>
              <a:t>diretório</a:t>
            </a:r>
            <a:r>
              <a:rPr lang="en-US" sz="3523" dirty="0">
                <a:solidFill>
                  <a:srgbClr val="EFEFEF"/>
                </a:solidFill>
                <a:latin typeface="Aileron"/>
              </a:rPr>
              <a:t>.</a:t>
            </a:r>
          </a:p>
          <a:p>
            <a:pPr marL="760636" lvl="1" indent="-380318">
              <a:lnSpc>
                <a:spcPts val="4227"/>
              </a:lnSpc>
              <a:buFont typeface="Arial"/>
              <a:buChar char="•"/>
            </a:pPr>
            <a:r>
              <a:rPr lang="en-US" sz="3523" dirty="0" err="1">
                <a:solidFill>
                  <a:srgbClr val="EFEFEF"/>
                </a:solidFill>
                <a:latin typeface="Aileron Bold"/>
              </a:rPr>
              <a:t>Closedir</a:t>
            </a:r>
            <a:r>
              <a:rPr lang="en-US" sz="3523" dirty="0">
                <a:solidFill>
                  <a:srgbClr val="EFEFEF"/>
                </a:solidFill>
                <a:latin typeface="Aileron"/>
              </a:rPr>
              <a:t>: </a:t>
            </a:r>
            <a:r>
              <a:rPr lang="en-US" sz="3523" dirty="0" err="1">
                <a:solidFill>
                  <a:srgbClr val="EFEFEF"/>
                </a:solidFill>
                <a:latin typeface="Aileron"/>
              </a:rPr>
              <a:t>Fechar</a:t>
            </a:r>
            <a:r>
              <a:rPr lang="en-US" sz="3523" dirty="0">
                <a:solidFill>
                  <a:srgbClr val="EFEFEF"/>
                </a:solidFill>
                <a:latin typeface="Aileron"/>
              </a:rPr>
              <a:t> um </a:t>
            </a:r>
            <a:r>
              <a:rPr lang="en-US" sz="3523" dirty="0" err="1">
                <a:solidFill>
                  <a:srgbClr val="EFEFEF"/>
                </a:solidFill>
                <a:latin typeface="Aileron"/>
              </a:rPr>
              <a:t>diretório</a:t>
            </a:r>
            <a:r>
              <a:rPr lang="en-US" sz="3523" dirty="0">
                <a:solidFill>
                  <a:srgbClr val="EFEFEF"/>
                </a:solidFill>
                <a:latin typeface="Aileron"/>
              </a:rPr>
              <a:t>.</a:t>
            </a:r>
          </a:p>
          <a:p>
            <a:pPr marL="760636" lvl="1" indent="-380318">
              <a:lnSpc>
                <a:spcPts val="4227"/>
              </a:lnSpc>
              <a:buFont typeface="Arial"/>
              <a:buChar char="•"/>
            </a:pPr>
            <a:r>
              <a:rPr lang="en-US" sz="3523" dirty="0" err="1">
                <a:solidFill>
                  <a:srgbClr val="EFEFEF"/>
                </a:solidFill>
                <a:latin typeface="Aileron Bold"/>
              </a:rPr>
              <a:t>Readdir</a:t>
            </a:r>
            <a:r>
              <a:rPr lang="en-US" sz="3523" dirty="0">
                <a:solidFill>
                  <a:srgbClr val="EFEFEF"/>
                </a:solidFill>
                <a:latin typeface="Aileron"/>
              </a:rPr>
              <a:t>: </a:t>
            </a:r>
            <a:r>
              <a:rPr lang="en-US" sz="3523" dirty="0" err="1">
                <a:solidFill>
                  <a:srgbClr val="EFEFEF"/>
                </a:solidFill>
                <a:latin typeface="Aileron"/>
              </a:rPr>
              <a:t>Ler</a:t>
            </a:r>
            <a:r>
              <a:rPr lang="en-US" sz="3523" dirty="0">
                <a:solidFill>
                  <a:srgbClr val="EFEFEF"/>
                </a:solidFill>
                <a:latin typeface="Aileron"/>
              </a:rPr>
              <a:t> as entradas de um </a:t>
            </a:r>
            <a:r>
              <a:rPr lang="en-US" sz="3523" dirty="0" err="1">
                <a:solidFill>
                  <a:srgbClr val="EFEFEF"/>
                </a:solidFill>
                <a:latin typeface="Aileron"/>
              </a:rPr>
              <a:t>diretório</a:t>
            </a:r>
            <a:r>
              <a:rPr lang="en-US" sz="3523" dirty="0">
                <a:solidFill>
                  <a:srgbClr val="EFEFEF"/>
                </a:solidFill>
                <a:latin typeface="Aileron"/>
              </a:rPr>
              <a:t> </a:t>
            </a:r>
            <a:r>
              <a:rPr lang="en-US" sz="3523" dirty="0" err="1">
                <a:solidFill>
                  <a:srgbClr val="EFEFEF"/>
                </a:solidFill>
                <a:latin typeface="Aileron"/>
              </a:rPr>
              <a:t>aberto</a:t>
            </a:r>
            <a:r>
              <a:rPr lang="en-US" sz="3523" dirty="0">
                <a:solidFill>
                  <a:srgbClr val="EFEFEF"/>
                </a:solidFill>
                <a:latin typeface="Aileron"/>
              </a:rPr>
              <a:t>.</a:t>
            </a:r>
          </a:p>
          <a:p>
            <a:pPr marL="760636" lvl="1" indent="-380318">
              <a:lnSpc>
                <a:spcPts val="4227"/>
              </a:lnSpc>
              <a:buFont typeface="Arial"/>
              <a:buChar char="•"/>
            </a:pPr>
            <a:r>
              <a:rPr lang="en-US" sz="3523" dirty="0">
                <a:solidFill>
                  <a:srgbClr val="EFEFEF"/>
                </a:solidFill>
                <a:latin typeface="Aileron Bold"/>
              </a:rPr>
              <a:t>Rename</a:t>
            </a:r>
            <a:r>
              <a:rPr lang="en-US" sz="3523" dirty="0">
                <a:solidFill>
                  <a:srgbClr val="EFEFEF"/>
                </a:solidFill>
                <a:latin typeface="Aileron"/>
              </a:rPr>
              <a:t>: </a:t>
            </a:r>
            <a:r>
              <a:rPr lang="en-US" sz="3523" dirty="0" err="1">
                <a:solidFill>
                  <a:srgbClr val="EFEFEF"/>
                </a:solidFill>
                <a:latin typeface="Aileron"/>
              </a:rPr>
              <a:t>Renomear</a:t>
            </a:r>
            <a:r>
              <a:rPr lang="en-US" sz="3523" dirty="0">
                <a:solidFill>
                  <a:srgbClr val="EFEFEF"/>
                </a:solidFill>
                <a:latin typeface="Aileron"/>
              </a:rPr>
              <a:t> </a:t>
            </a:r>
            <a:r>
              <a:rPr lang="en-US" sz="3523" dirty="0" err="1">
                <a:solidFill>
                  <a:srgbClr val="EFEFEF"/>
                </a:solidFill>
                <a:latin typeface="Aileron"/>
              </a:rPr>
              <a:t>diretórios</a:t>
            </a:r>
            <a:r>
              <a:rPr lang="en-US" sz="3523" dirty="0">
                <a:solidFill>
                  <a:srgbClr val="EFEFEF"/>
                </a:solidFill>
                <a:latin typeface="Aileron"/>
              </a:rPr>
              <a:t>.</a:t>
            </a:r>
          </a:p>
          <a:p>
            <a:pPr marL="760636" lvl="1" indent="-380318">
              <a:lnSpc>
                <a:spcPts val="4227"/>
              </a:lnSpc>
              <a:buFont typeface="Arial"/>
              <a:buChar char="•"/>
            </a:pPr>
            <a:r>
              <a:rPr lang="en-US" sz="3523" dirty="0">
                <a:solidFill>
                  <a:srgbClr val="EFEFEF"/>
                </a:solidFill>
                <a:latin typeface="Aileron Bold"/>
              </a:rPr>
              <a:t>Link </a:t>
            </a:r>
            <a:r>
              <a:rPr lang="en-US" sz="3523" dirty="0">
                <a:solidFill>
                  <a:srgbClr val="EFEFEF"/>
                </a:solidFill>
                <a:latin typeface="Aileron"/>
              </a:rPr>
              <a:t>(</a:t>
            </a:r>
            <a:r>
              <a:rPr lang="en-US" sz="3523" dirty="0" err="1">
                <a:solidFill>
                  <a:srgbClr val="EFEFEF"/>
                </a:solidFill>
                <a:latin typeface="Aileron"/>
              </a:rPr>
              <a:t>Criar</a:t>
            </a:r>
            <a:r>
              <a:rPr lang="en-US" sz="3523" dirty="0">
                <a:solidFill>
                  <a:srgbClr val="EFEFEF"/>
                </a:solidFill>
                <a:latin typeface="Aileron"/>
              </a:rPr>
              <a:t> um </a:t>
            </a:r>
            <a:r>
              <a:rPr lang="en-US" sz="3523" dirty="0" err="1">
                <a:solidFill>
                  <a:srgbClr val="EFEFEF"/>
                </a:solidFill>
                <a:latin typeface="Aileron"/>
              </a:rPr>
              <a:t>Vínculo</a:t>
            </a:r>
            <a:r>
              <a:rPr lang="en-US" sz="3523" dirty="0">
                <a:solidFill>
                  <a:srgbClr val="EFEFEF"/>
                </a:solidFill>
                <a:latin typeface="Aileron"/>
              </a:rPr>
              <a:t> para um </a:t>
            </a:r>
            <a:r>
              <a:rPr lang="en-US" sz="3523" dirty="0" err="1">
                <a:solidFill>
                  <a:srgbClr val="EFEFEF"/>
                </a:solidFill>
                <a:latin typeface="Aileron"/>
              </a:rPr>
              <a:t>Arquivo</a:t>
            </a:r>
            <a:r>
              <a:rPr lang="en-US" sz="3523" dirty="0">
                <a:solidFill>
                  <a:srgbClr val="EFEFEF"/>
                </a:solidFill>
                <a:latin typeface="Aileron"/>
              </a:rPr>
              <a:t>): A </a:t>
            </a:r>
            <a:r>
              <a:rPr lang="en-US" sz="3523" dirty="0" err="1">
                <a:solidFill>
                  <a:srgbClr val="EFEFEF"/>
                </a:solidFill>
                <a:latin typeface="Aileron"/>
              </a:rPr>
              <a:t>operação</a:t>
            </a:r>
            <a:r>
              <a:rPr lang="en-US" sz="3523" dirty="0">
                <a:solidFill>
                  <a:srgbClr val="EFEFEF"/>
                </a:solidFill>
                <a:latin typeface="Aileron"/>
              </a:rPr>
              <a:t> de </a:t>
            </a:r>
            <a:r>
              <a:rPr lang="en-US" sz="3523" dirty="0" err="1">
                <a:solidFill>
                  <a:srgbClr val="EFEFEF"/>
                </a:solidFill>
                <a:latin typeface="Aileron"/>
              </a:rPr>
              <a:t>atalho</a:t>
            </a:r>
            <a:r>
              <a:rPr lang="en-US" sz="3523" dirty="0">
                <a:solidFill>
                  <a:srgbClr val="EFEFEF"/>
                </a:solidFill>
                <a:latin typeface="Aileron"/>
              </a:rPr>
              <a:t> </a:t>
            </a:r>
            <a:r>
              <a:rPr lang="en-US" sz="3523" dirty="0" err="1">
                <a:solidFill>
                  <a:srgbClr val="EFEFEF"/>
                </a:solidFill>
                <a:latin typeface="Aileron"/>
              </a:rPr>
              <a:t>permite</a:t>
            </a:r>
            <a:r>
              <a:rPr lang="en-US" sz="3523" dirty="0">
                <a:solidFill>
                  <a:srgbClr val="EFEFEF"/>
                </a:solidFill>
                <a:latin typeface="Aileron"/>
              </a:rPr>
              <a:t> que um </a:t>
            </a:r>
            <a:r>
              <a:rPr lang="en-US" sz="3523" dirty="0" err="1">
                <a:solidFill>
                  <a:srgbClr val="EFEFEF"/>
                </a:solidFill>
                <a:latin typeface="Aileron"/>
              </a:rPr>
              <a:t>arquivo</a:t>
            </a:r>
            <a:r>
              <a:rPr lang="en-US" sz="3523" dirty="0">
                <a:solidFill>
                  <a:srgbClr val="EFEFEF"/>
                </a:solidFill>
                <a:latin typeface="Aileron"/>
              </a:rPr>
              <a:t> </a:t>
            </a:r>
            <a:r>
              <a:rPr lang="en-US" sz="3523" dirty="0" err="1">
                <a:solidFill>
                  <a:srgbClr val="EFEFEF"/>
                </a:solidFill>
                <a:latin typeface="Aileron"/>
              </a:rPr>
              <a:t>existente</a:t>
            </a:r>
            <a:r>
              <a:rPr lang="en-US" sz="3523" dirty="0">
                <a:solidFill>
                  <a:srgbClr val="EFEFEF"/>
                </a:solidFill>
                <a:latin typeface="Aileron"/>
              </a:rPr>
              <a:t> </a:t>
            </a:r>
            <a:r>
              <a:rPr lang="en-US" sz="3523" dirty="0" err="1">
                <a:solidFill>
                  <a:srgbClr val="EFEFEF"/>
                </a:solidFill>
                <a:latin typeface="Aileron"/>
              </a:rPr>
              <a:t>seja</a:t>
            </a:r>
            <a:r>
              <a:rPr lang="en-US" sz="3523" dirty="0">
                <a:solidFill>
                  <a:srgbClr val="EFEFEF"/>
                </a:solidFill>
                <a:latin typeface="Aileron"/>
              </a:rPr>
              <a:t> </a:t>
            </a:r>
            <a:r>
              <a:rPr lang="en-US" sz="3523" dirty="0" err="1">
                <a:solidFill>
                  <a:srgbClr val="EFEFEF"/>
                </a:solidFill>
                <a:latin typeface="Aileron"/>
              </a:rPr>
              <a:t>acessado</a:t>
            </a:r>
            <a:r>
              <a:rPr lang="en-US" sz="3523" dirty="0">
                <a:solidFill>
                  <a:srgbClr val="EFEFEF"/>
                </a:solidFill>
                <a:latin typeface="Aileron"/>
              </a:rPr>
              <a:t> a </a:t>
            </a:r>
            <a:r>
              <a:rPr lang="en-US" sz="3523" dirty="0" err="1">
                <a:solidFill>
                  <a:srgbClr val="EFEFEF"/>
                </a:solidFill>
                <a:latin typeface="Aileron"/>
              </a:rPr>
              <a:t>partir</a:t>
            </a:r>
            <a:r>
              <a:rPr lang="en-US" sz="3523" dirty="0">
                <a:solidFill>
                  <a:srgbClr val="EFEFEF"/>
                </a:solidFill>
                <a:latin typeface="Aileron"/>
              </a:rPr>
              <a:t> de </a:t>
            </a:r>
            <a:r>
              <a:rPr lang="en-US" sz="3523" dirty="0" err="1">
                <a:solidFill>
                  <a:srgbClr val="EFEFEF"/>
                </a:solidFill>
                <a:latin typeface="Aileron"/>
              </a:rPr>
              <a:t>diferentes</a:t>
            </a:r>
            <a:r>
              <a:rPr lang="en-US" sz="3523" dirty="0">
                <a:solidFill>
                  <a:srgbClr val="EFEFEF"/>
                </a:solidFill>
                <a:latin typeface="Aileron"/>
              </a:rPr>
              <a:t> </a:t>
            </a:r>
            <a:r>
              <a:rPr lang="en-US" sz="3523" dirty="0" err="1">
                <a:solidFill>
                  <a:srgbClr val="EFEFEF"/>
                </a:solidFill>
                <a:latin typeface="Aileron"/>
              </a:rPr>
              <a:t>diretórios</a:t>
            </a:r>
            <a:r>
              <a:rPr lang="en-US" sz="3523" dirty="0">
                <a:solidFill>
                  <a:srgbClr val="EFEFEF"/>
                </a:solidFill>
                <a:latin typeface="Aileron"/>
              </a:rPr>
              <a:t>.</a:t>
            </a:r>
          </a:p>
          <a:p>
            <a:pPr marL="760636" lvl="1" indent="-380318">
              <a:lnSpc>
                <a:spcPts val="4227"/>
              </a:lnSpc>
              <a:buFont typeface="Arial"/>
              <a:buChar char="•"/>
            </a:pPr>
            <a:r>
              <a:rPr lang="en-US" sz="3523" dirty="0">
                <a:solidFill>
                  <a:srgbClr val="EFEFEF"/>
                </a:solidFill>
                <a:latin typeface="Aileron Bold"/>
              </a:rPr>
              <a:t>Unlink </a:t>
            </a:r>
            <a:r>
              <a:rPr lang="en-US" sz="3523" dirty="0">
                <a:solidFill>
                  <a:srgbClr val="EFEFEF"/>
                </a:solidFill>
                <a:latin typeface="Aileron"/>
              </a:rPr>
              <a:t>(Remover </a:t>
            </a:r>
            <a:r>
              <a:rPr lang="en-US" sz="3523" dirty="0" err="1">
                <a:solidFill>
                  <a:srgbClr val="EFEFEF"/>
                </a:solidFill>
                <a:latin typeface="Aileron"/>
              </a:rPr>
              <a:t>uma</a:t>
            </a:r>
            <a:r>
              <a:rPr lang="en-US" sz="3523" dirty="0">
                <a:solidFill>
                  <a:srgbClr val="EFEFEF"/>
                </a:solidFill>
                <a:latin typeface="Aileron"/>
              </a:rPr>
              <a:t> Entrada de </a:t>
            </a:r>
            <a:r>
              <a:rPr lang="en-US" sz="3523" dirty="0" err="1">
                <a:solidFill>
                  <a:srgbClr val="EFEFEF"/>
                </a:solidFill>
                <a:latin typeface="Aileron"/>
              </a:rPr>
              <a:t>Diretório</a:t>
            </a:r>
            <a:r>
              <a:rPr lang="en-US" sz="3523" dirty="0">
                <a:solidFill>
                  <a:srgbClr val="EFEFEF"/>
                </a:solidFill>
                <a:latin typeface="Aileron"/>
              </a:rPr>
              <a:t>): </a:t>
            </a:r>
            <a:r>
              <a:rPr lang="en-US" sz="3523" dirty="0" err="1">
                <a:solidFill>
                  <a:srgbClr val="EFEFEF"/>
                </a:solidFill>
                <a:latin typeface="Aileron"/>
              </a:rPr>
              <a:t>Quando</a:t>
            </a:r>
            <a:r>
              <a:rPr lang="en-US" sz="3523" dirty="0">
                <a:solidFill>
                  <a:srgbClr val="EFEFEF"/>
                </a:solidFill>
                <a:latin typeface="Aileron"/>
              </a:rPr>
              <a:t> </a:t>
            </a:r>
            <a:r>
              <a:rPr lang="en-US" sz="3523" dirty="0" err="1">
                <a:solidFill>
                  <a:srgbClr val="EFEFEF"/>
                </a:solidFill>
                <a:latin typeface="Aileron"/>
              </a:rPr>
              <a:t>uma</a:t>
            </a:r>
            <a:r>
              <a:rPr lang="en-US" sz="3523" dirty="0">
                <a:solidFill>
                  <a:srgbClr val="EFEFEF"/>
                </a:solidFill>
                <a:latin typeface="Aileron"/>
              </a:rPr>
              <a:t> entrada de </a:t>
            </a:r>
            <a:r>
              <a:rPr lang="en-US" sz="3523" dirty="0" err="1">
                <a:solidFill>
                  <a:srgbClr val="EFEFEF"/>
                </a:solidFill>
                <a:latin typeface="Aileron"/>
              </a:rPr>
              <a:t>diretório</a:t>
            </a:r>
            <a:r>
              <a:rPr lang="en-US" sz="3523" dirty="0">
                <a:solidFill>
                  <a:srgbClr val="EFEFEF"/>
                </a:solidFill>
                <a:latin typeface="Aileron"/>
              </a:rPr>
              <a:t> é </a:t>
            </a:r>
            <a:r>
              <a:rPr lang="en-US" sz="3523" dirty="0" err="1">
                <a:solidFill>
                  <a:srgbClr val="EFEFEF"/>
                </a:solidFill>
                <a:latin typeface="Aileron"/>
              </a:rPr>
              <a:t>removida</a:t>
            </a:r>
            <a:r>
              <a:rPr lang="en-US" sz="3523" dirty="0">
                <a:solidFill>
                  <a:srgbClr val="EFEFEF"/>
                </a:solidFill>
                <a:latin typeface="Aileron"/>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TextBox 2"/>
          <p:cNvSpPr txBox="1"/>
          <p:nvPr/>
        </p:nvSpPr>
        <p:spPr>
          <a:xfrm>
            <a:off x="1028700" y="1801989"/>
            <a:ext cx="15264721" cy="1066800"/>
          </a:xfrm>
          <a:prstGeom prst="rect">
            <a:avLst/>
          </a:prstGeom>
        </p:spPr>
        <p:txBody>
          <a:bodyPr lIns="0" tIns="0" rIns="0" bIns="0" rtlCol="0" anchor="t">
            <a:spAutoFit/>
          </a:bodyPr>
          <a:lstStyle/>
          <a:p>
            <a:pPr marL="0" lvl="0" indent="0">
              <a:lnSpc>
                <a:spcPts val="8430"/>
              </a:lnSpc>
              <a:spcBef>
                <a:spcPct val="0"/>
              </a:spcBef>
            </a:pPr>
            <a:r>
              <a:rPr lang="en-US" sz="7025">
                <a:solidFill>
                  <a:srgbClr val="3776FF"/>
                </a:solidFill>
                <a:latin typeface="Aileron Ultra-Bold"/>
              </a:rPr>
              <a:t>Esquema do Sistema de Arquivos </a:t>
            </a:r>
          </a:p>
        </p:txBody>
      </p:sp>
      <p:sp>
        <p:nvSpPr>
          <p:cNvPr id="3" name="TextBox 3"/>
          <p:cNvSpPr txBox="1"/>
          <p:nvPr/>
        </p:nvSpPr>
        <p:spPr>
          <a:xfrm>
            <a:off x="1028700" y="3334385"/>
            <a:ext cx="15663503" cy="5153025"/>
          </a:xfrm>
          <a:prstGeom prst="rect">
            <a:avLst/>
          </a:prstGeom>
        </p:spPr>
        <p:txBody>
          <a:bodyPr lIns="0" tIns="0" rIns="0" bIns="0" rtlCol="0" anchor="t">
            <a:spAutoFit/>
          </a:bodyPr>
          <a:lstStyle/>
          <a:p>
            <a:pPr>
              <a:lnSpc>
                <a:spcPts val="4079"/>
              </a:lnSpc>
            </a:pPr>
            <a:r>
              <a:rPr lang="en-US" sz="3399" dirty="0" err="1">
                <a:solidFill>
                  <a:srgbClr val="EFEFEF"/>
                </a:solidFill>
                <a:latin typeface="Aileron"/>
              </a:rPr>
              <a:t>Características</a:t>
            </a:r>
            <a:r>
              <a:rPr lang="en-US" sz="3399" dirty="0">
                <a:solidFill>
                  <a:srgbClr val="EFEFEF"/>
                </a:solidFill>
                <a:latin typeface="Aileron"/>
              </a:rPr>
              <a:t> </a:t>
            </a:r>
            <a:r>
              <a:rPr lang="en-US" sz="3399" dirty="0" err="1">
                <a:solidFill>
                  <a:srgbClr val="EFEFEF"/>
                </a:solidFill>
                <a:latin typeface="Aileron"/>
              </a:rPr>
              <a:t>importantes</a:t>
            </a:r>
            <a:r>
              <a:rPr lang="en-US" sz="3399" dirty="0">
                <a:solidFill>
                  <a:srgbClr val="EFEFEF"/>
                </a:solidFill>
                <a:latin typeface="Aileron"/>
              </a:rPr>
              <a:t> dos </a:t>
            </a:r>
            <a:r>
              <a:rPr lang="en-US" sz="3399" dirty="0" err="1">
                <a:solidFill>
                  <a:srgbClr val="EFEFEF"/>
                </a:solidFill>
                <a:latin typeface="Aileron"/>
              </a:rPr>
              <a:t>sistemas</a:t>
            </a:r>
            <a:r>
              <a:rPr lang="en-US" sz="3399" dirty="0">
                <a:solidFill>
                  <a:srgbClr val="EFEFEF"/>
                </a:solidFill>
                <a:latin typeface="Aileron"/>
              </a:rPr>
              <a:t> de </a:t>
            </a:r>
            <a:r>
              <a:rPr lang="en-US" sz="3399" dirty="0" err="1">
                <a:solidFill>
                  <a:srgbClr val="EFEFEF"/>
                </a:solidFill>
                <a:latin typeface="Aileron"/>
              </a:rPr>
              <a:t>arquivo</a:t>
            </a:r>
            <a:r>
              <a:rPr lang="en-US" sz="3399" dirty="0">
                <a:solidFill>
                  <a:srgbClr val="EFEFEF"/>
                </a:solidFill>
                <a:latin typeface="Aileron"/>
              </a:rPr>
              <a:t>:</a:t>
            </a:r>
          </a:p>
          <a:p>
            <a:pPr>
              <a:lnSpc>
                <a:spcPts val="4079"/>
              </a:lnSpc>
            </a:pPr>
            <a:endParaRPr lang="en-US" sz="3399" dirty="0">
              <a:solidFill>
                <a:srgbClr val="EFEFEF"/>
              </a:solidFill>
              <a:latin typeface="Aileron"/>
            </a:endParaRPr>
          </a:p>
          <a:p>
            <a:pPr marL="734059" lvl="1" indent="-367030">
              <a:lnSpc>
                <a:spcPts val="4079"/>
              </a:lnSpc>
              <a:buFont typeface="Arial"/>
              <a:buChar char="•"/>
            </a:pPr>
            <a:r>
              <a:rPr lang="en-US" sz="3399" dirty="0" err="1">
                <a:solidFill>
                  <a:srgbClr val="EFEFEF"/>
                </a:solidFill>
                <a:latin typeface="Aileron"/>
              </a:rPr>
              <a:t>Os</a:t>
            </a:r>
            <a:r>
              <a:rPr lang="en-US" sz="3399" dirty="0">
                <a:solidFill>
                  <a:srgbClr val="EFEFEF"/>
                </a:solidFill>
                <a:latin typeface="Aileron"/>
              </a:rPr>
              <a:t> discos </a:t>
            </a:r>
            <a:r>
              <a:rPr lang="en-US" sz="3399" dirty="0" err="1">
                <a:solidFill>
                  <a:srgbClr val="EFEFEF"/>
                </a:solidFill>
                <a:latin typeface="Aileron"/>
              </a:rPr>
              <a:t>podem</a:t>
            </a:r>
            <a:r>
              <a:rPr lang="en-US" sz="3399" dirty="0">
                <a:solidFill>
                  <a:srgbClr val="EFEFEF"/>
                </a:solidFill>
                <a:latin typeface="Aileron"/>
              </a:rPr>
              <a:t> ser </a:t>
            </a:r>
            <a:r>
              <a:rPr lang="en-US" sz="3399" dirty="0" err="1">
                <a:solidFill>
                  <a:srgbClr val="EFEFEF"/>
                </a:solidFill>
                <a:latin typeface="Aileron"/>
              </a:rPr>
              <a:t>divididos</a:t>
            </a:r>
            <a:r>
              <a:rPr lang="en-US" sz="3399" dirty="0">
                <a:solidFill>
                  <a:srgbClr val="EFEFEF"/>
                </a:solidFill>
                <a:latin typeface="Aileron"/>
              </a:rPr>
              <a:t> </a:t>
            </a:r>
            <a:r>
              <a:rPr lang="en-US" sz="3399" dirty="0" err="1">
                <a:solidFill>
                  <a:srgbClr val="EFEFEF"/>
                </a:solidFill>
                <a:latin typeface="Aileron"/>
              </a:rPr>
              <a:t>em</a:t>
            </a:r>
            <a:r>
              <a:rPr lang="en-US" sz="3399" dirty="0">
                <a:solidFill>
                  <a:srgbClr val="EFEFEF"/>
                </a:solidFill>
                <a:latin typeface="Aileron"/>
              </a:rPr>
              <a:t> </a:t>
            </a:r>
            <a:r>
              <a:rPr lang="en-US" sz="3399" dirty="0" err="1">
                <a:solidFill>
                  <a:srgbClr val="EFEFEF"/>
                </a:solidFill>
                <a:latin typeface="Aileron"/>
              </a:rPr>
              <a:t>uma</a:t>
            </a:r>
            <a:r>
              <a:rPr lang="en-US" sz="3399" dirty="0">
                <a:solidFill>
                  <a:srgbClr val="EFEFEF"/>
                </a:solidFill>
                <a:latin typeface="Aileron"/>
              </a:rPr>
              <a:t> </a:t>
            </a:r>
            <a:r>
              <a:rPr lang="en-US" sz="3399" dirty="0" err="1">
                <a:solidFill>
                  <a:srgbClr val="EFEFEF"/>
                </a:solidFill>
                <a:latin typeface="Aileron"/>
              </a:rPr>
              <a:t>ou</a:t>
            </a:r>
            <a:r>
              <a:rPr lang="en-US" sz="3399" dirty="0">
                <a:solidFill>
                  <a:srgbClr val="EFEFEF"/>
                </a:solidFill>
                <a:latin typeface="Aileron"/>
              </a:rPr>
              <a:t> </a:t>
            </a:r>
            <a:r>
              <a:rPr lang="en-US" sz="3399" dirty="0" err="1">
                <a:solidFill>
                  <a:srgbClr val="EFEFEF"/>
                </a:solidFill>
                <a:latin typeface="Aileron"/>
              </a:rPr>
              <a:t>mais</a:t>
            </a:r>
            <a:r>
              <a:rPr lang="en-US" sz="3399" dirty="0">
                <a:solidFill>
                  <a:srgbClr val="EFEFEF"/>
                </a:solidFill>
                <a:latin typeface="Aileron"/>
              </a:rPr>
              <a:t> </a:t>
            </a:r>
            <a:r>
              <a:rPr lang="en-US" sz="3399" dirty="0" err="1">
                <a:solidFill>
                  <a:srgbClr val="EFEFEF"/>
                </a:solidFill>
                <a:latin typeface="Aileron"/>
              </a:rPr>
              <a:t>partições</a:t>
            </a:r>
            <a:r>
              <a:rPr lang="en-US" sz="3399" dirty="0">
                <a:solidFill>
                  <a:srgbClr val="EFEFEF"/>
                </a:solidFill>
                <a:latin typeface="Aileron"/>
              </a:rPr>
              <a:t>.</a:t>
            </a:r>
          </a:p>
          <a:p>
            <a:pPr algn="just">
              <a:lnSpc>
                <a:spcPts val="4079"/>
              </a:lnSpc>
            </a:pPr>
            <a:endParaRPr lang="en-US" sz="3399" dirty="0">
              <a:solidFill>
                <a:srgbClr val="EFEFEF"/>
              </a:solidFill>
              <a:latin typeface="Aileron"/>
            </a:endParaRPr>
          </a:p>
          <a:p>
            <a:pPr marL="734059" lvl="1" indent="-367030">
              <a:lnSpc>
                <a:spcPts val="4079"/>
              </a:lnSpc>
              <a:buFont typeface="Arial"/>
              <a:buChar char="•"/>
            </a:pPr>
            <a:r>
              <a:rPr lang="en-US" sz="3399" dirty="0" err="1">
                <a:solidFill>
                  <a:srgbClr val="EFEFEF"/>
                </a:solidFill>
                <a:latin typeface="Aileron"/>
              </a:rPr>
              <a:t>Cada</a:t>
            </a:r>
            <a:r>
              <a:rPr lang="en-US" sz="3399" dirty="0">
                <a:solidFill>
                  <a:srgbClr val="EFEFEF"/>
                </a:solidFill>
                <a:latin typeface="Aileron"/>
              </a:rPr>
              <a:t> </a:t>
            </a:r>
            <a:r>
              <a:rPr lang="en-US" sz="3399" dirty="0" err="1">
                <a:solidFill>
                  <a:srgbClr val="EFEFEF"/>
                </a:solidFill>
                <a:latin typeface="Aileron"/>
              </a:rPr>
              <a:t>partição</a:t>
            </a:r>
            <a:r>
              <a:rPr lang="en-US" sz="3399" dirty="0">
                <a:solidFill>
                  <a:srgbClr val="EFEFEF"/>
                </a:solidFill>
                <a:latin typeface="Aileron"/>
              </a:rPr>
              <a:t> </a:t>
            </a:r>
            <a:r>
              <a:rPr lang="en-US" sz="3399" dirty="0" err="1">
                <a:solidFill>
                  <a:srgbClr val="EFEFEF"/>
                </a:solidFill>
                <a:latin typeface="Aileron"/>
              </a:rPr>
              <a:t>pode</a:t>
            </a:r>
            <a:r>
              <a:rPr lang="en-US" sz="3399" dirty="0">
                <a:solidFill>
                  <a:srgbClr val="EFEFEF"/>
                </a:solidFill>
                <a:latin typeface="Aileron"/>
              </a:rPr>
              <a:t> </a:t>
            </a:r>
            <a:r>
              <a:rPr lang="en-US" sz="3399" dirty="0" err="1">
                <a:solidFill>
                  <a:srgbClr val="EFEFEF"/>
                </a:solidFill>
                <a:latin typeface="Aileron"/>
              </a:rPr>
              <a:t>conter</a:t>
            </a:r>
            <a:r>
              <a:rPr lang="en-US" sz="3399" dirty="0">
                <a:solidFill>
                  <a:srgbClr val="EFEFEF"/>
                </a:solidFill>
                <a:latin typeface="Aileron"/>
              </a:rPr>
              <a:t> </a:t>
            </a:r>
            <a:r>
              <a:rPr lang="en-US" sz="3399" dirty="0" err="1">
                <a:solidFill>
                  <a:srgbClr val="EFEFEF"/>
                </a:solidFill>
                <a:latin typeface="Aileron"/>
              </a:rPr>
              <a:t>seu</a:t>
            </a:r>
            <a:r>
              <a:rPr lang="en-US" sz="3399" dirty="0">
                <a:solidFill>
                  <a:srgbClr val="EFEFEF"/>
                </a:solidFill>
                <a:latin typeface="Aileron"/>
              </a:rPr>
              <a:t> </a:t>
            </a:r>
            <a:r>
              <a:rPr lang="en-US" sz="3399" dirty="0" err="1">
                <a:solidFill>
                  <a:srgbClr val="EFEFEF"/>
                </a:solidFill>
                <a:latin typeface="Aileron"/>
              </a:rPr>
              <a:t>próprio</a:t>
            </a:r>
            <a:r>
              <a:rPr lang="en-US" sz="3399" dirty="0">
                <a:solidFill>
                  <a:srgbClr val="EFEFEF"/>
                </a:solidFill>
                <a:latin typeface="Aileron"/>
              </a:rPr>
              <a:t> </a:t>
            </a:r>
            <a:r>
              <a:rPr lang="en-US" sz="3399" dirty="0" err="1">
                <a:solidFill>
                  <a:srgbClr val="EFEFEF"/>
                </a:solidFill>
                <a:latin typeface="Aileron"/>
              </a:rPr>
              <a:t>sistema</a:t>
            </a:r>
            <a:r>
              <a:rPr lang="en-US" sz="3399" dirty="0">
                <a:solidFill>
                  <a:srgbClr val="EFEFEF"/>
                </a:solidFill>
                <a:latin typeface="Aileron"/>
              </a:rPr>
              <a:t> de </a:t>
            </a:r>
            <a:r>
              <a:rPr lang="en-US" sz="3399" dirty="0" err="1">
                <a:solidFill>
                  <a:srgbClr val="EFEFEF"/>
                </a:solidFill>
                <a:latin typeface="Aileron"/>
              </a:rPr>
              <a:t>arquivos</a:t>
            </a:r>
            <a:r>
              <a:rPr lang="en-US" sz="3399" dirty="0">
                <a:solidFill>
                  <a:srgbClr val="EFEFEF"/>
                </a:solidFill>
                <a:latin typeface="Aileron"/>
              </a:rPr>
              <a:t>.</a:t>
            </a:r>
          </a:p>
          <a:p>
            <a:pPr>
              <a:lnSpc>
                <a:spcPts val="4079"/>
              </a:lnSpc>
            </a:pPr>
            <a:endParaRPr lang="en-US" sz="3399" dirty="0">
              <a:solidFill>
                <a:srgbClr val="EFEFEF"/>
              </a:solidFill>
              <a:latin typeface="Aileron"/>
            </a:endParaRPr>
          </a:p>
          <a:p>
            <a:pPr marL="734059" lvl="1" indent="-367030">
              <a:lnSpc>
                <a:spcPts val="4079"/>
              </a:lnSpc>
              <a:buFont typeface="Arial"/>
              <a:buChar char="•"/>
            </a:pPr>
            <a:r>
              <a:rPr lang="en-US" sz="3399" dirty="0">
                <a:solidFill>
                  <a:srgbClr val="EFEFEF"/>
                </a:solidFill>
                <a:latin typeface="Aileron"/>
              </a:rPr>
              <a:t>O </a:t>
            </a:r>
            <a:r>
              <a:rPr lang="en-US" sz="3399" dirty="0" err="1">
                <a:solidFill>
                  <a:srgbClr val="EFEFEF"/>
                </a:solidFill>
                <a:latin typeface="Aileron"/>
              </a:rPr>
              <a:t>setor</a:t>
            </a:r>
            <a:r>
              <a:rPr lang="en-US" sz="3399" dirty="0">
                <a:solidFill>
                  <a:srgbClr val="EFEFEF"/>
                </a:solidFill>
                <a:latin typeface="Aileron"/>
              </a:rPr>
              <a:t> 0 do disco sempre </a:t>
            </a:r>
            <a:r>
              <a:rPr lang="en-US" sz="3399" dirty="0" err="1">
                <a:solidFill>
                  <a:srgbClr val="EFEFEF"/>
                </a:solidFill>
                <a:latin typeface="Aileron"/>
              </a:rPr>
              <a:t>vai</a:t>
            </a:r>
            <a:r>
              <a:rPr lang="en-US" sz="3399" dirty="0">
                <a:solidFill>
                  <a:srgbClr val="EFEFEF"/>
                </a:solidFill>
                <a:latin typeface="Aileron"/>
              </a:rPr>
              <a:t> </a:t>
            </a:r>
            <a:r>
              <a:rPr lang="en-US" sz="3399" dirty="0" err="1">
                <a:solidFill>
                  <a:srgbClr val="EFEFEF"/>
                </a:solidFill>
                <a:latin typeface="Aileron"/>
              </a:rPr>
              <a:t>conter</a:t>
            </a:r>
            <a:r>
              <a:rPr lang="en-US" sz="3399" dirty="0">
                <a:solidFill>
                  <a:srgbClr val="EFEFEF"/>
                </a:solidFill>
                <a:latin typeface="Aileron"/>
              </a:rPr>
              <a:t> o MBR (Master Reboot Record).</a:t>
            </a:r>
          </a:p>
          <a:p>
            <a:pPr>
              <a:lnSpc>
                <a:spcPts val="4079"/>
              </a:lnSpc>
            </a:pPr>
            <a:endParaRPr lang="en-US" sz="3399" dirty="0">
              <a:solidFill>
                <a:srgbClr val="EFEFEF"/>
              </a:solidFill>
              <a:latin typeface="Aileron"/>
            </a:endParaRPr>
          </a:p>
          <a:p>
            <a:pPr marL="734059" lvl="1" indent="-367030">
              <a:lnSpc>
                <a:spcPts val="4079"/>
              </a:lnSpc>
              <a:buFont typeface="Arial"/>
              <a:buChar char="•"/>
            </a:pPr>
            <a:r>
              <a:rPr lang="en-US" sz="3399" dirty="0">
                <a:solidFill>
                  <a:srgbClr val="EFEFEF"/>
                </a:solidFill>
                <a:latin typeface="Aileron"/>
              </a:rPr>
              <a:t>O BIOS </a:t>
            </a:r>
            <a:r>
              <a:rPr lang="en-US" sz="3399" dirty="0" err="1">
                <a:solidFill>
                  <a:srgbClr val="EFEFEF"/>
                </a:solidFill>
                <a:latin typeface="Aileron"/>
              </a:rPr>
              <a:t>lê</a:t>
            </a:r>
            <a:r>
              <a:rPr lang="en-US" sz="3399" dirty="0">
                <a:solidFill>
                  <a:srgbClr val="EFEFEF"/>
                </a:solidFill>
                <a:latin typeface="Aileron"/>
              </a:rPr>
              <a:t> e </a:t>
            </a:r>
            <a:r>
              <a:rPr lang="en-US" sz="3399" dirty="0" err="1">
                <a:solidFill>
                  <a:srgbClr val="EFEFEF"/>
                </a:solidFill>
                <a:latin typeface="Aileron"/>
              </a:rPr>
              <a:t>executa</a:t>
            </a:r>
            <a:r>
              <a:rPr lang="en-US" sz="3399" dirty="0">
                <a:solidFill>
                  <a:srgbClr val="EFEFEF"/>
                </a:solidFill>
                <a:latin typeface="Aileron"/>
              </a:rPr>
              <a:t> o MBR que </a:t>
            </a:r>
            <a:r>
              <a:rPr lang="en-US" sz="3399" dirty="0" err="1">
                <a:solidFill>
                  <a:srgbClr val="EFEFEF"/>
                </a:solidFill>
                <a:latin typeface="Aileron"/>
              </a:rPr>
              <a:t>localiza</a:t>
            </a:r>
            <a:r>
              <a:rPr lang="en-US" sz="3399" dirty="0">
                <a:solidFill>
                  <a:srgbClr val="EFEFEF"/>
                </a:solidFill>
                <a:latin typeface="Aileron"/>
              </a:rPr>
              <a:t> a </a:t>
            </a:r>
            <a:r>
              <a:rPr lang="en-US" sz="3399" dirty="0" err="1">
                <a:solidFill>
                  <a:srgbClr val="EFEFEF"/>
                </a:solidFill>
                <a:latin typeface="Aileron"/>
              </a:rPr>
              <a:t>partição</a:t>
            </a:r>
            <a:r>
              <a:rPr lang="en-US" sz="3399" dirty="0">
                <a:solidFill>
                  <a:srgbClr val="EFEFEF"/>
                </a:solidFill>
                <a:latin typeface="Aileron"/>
              </a:rPr>
              <a:t> </a:t>
            </a:r>
            <a:r>
              <a:rPr lang="en-US" sz="3399" dirty="0" err="1">
                <a:solidFill>
                  <a:srgbClr val="EFEFEF"/>
                </a:solidFill>
                <a:latin typeface="Aileron"/>
              </a:rPr>
              <a:t>ativa</a:t>
            </a:r>
            <a:r>
              <a:rPr lang="en-US" sz="3399" dirty="0">
                <a:solidFill>
                  <a:srgbClr val="EFEFEF"/>
                </a:solidFill>
                <a:latin typeface="Aileron"/>
              </a:rPr>
              <a:t>, </a:t>
            </a:r>
            <a:r>
              <a:rPr lang="en-US" sz="3399" dirty="0" err="1">
                <a:solidFill>
                  <a:srgbClr val="EFEFEF"/>
                </a:solidFill>
                <a:latin typeface="Aileron"/>
              </a:rPr>
              <a:t>lê</a:t>
            </a:r>
            <a:r>
              <a:rPr lang="en-US" sz="3399" dirty="0">
                <a:solidFill>
                  <a:srgbClr val="EFEFEF"/>
                </a:solidFill>
                <a:latin typeface="Aileron"/>
              </a:rPr>
              <a:t> o </a:t>
            </a:r>
            <a:r>
              <a:rPr lang="en-US" sz="3399" dirty="0" err="1">
                <a:solidFill>
                  <a:srgbClr val="EFEFEF"/>
                </a:solidFill>
                <a:latin typeface="Aileron"/>
              </a:rPr>
              <a:t>primeiro</a:t>
            </a:r>
            <a:r>
              <a:rPr lang="en-US" sz="3399" dirty="0">
                <a:solidFill>
                  <a:srgbClr val="EFEFEF"/>
                </a:solidFill>
                <a:latin typeface="Aileron"/>
              </a:rPr>
              <a:t> </a:t>
            </a:r>
            <a:r>
              <a:rPr lang="en-US" sz="3399" dirty="0" err="1">
                <a:solidFill>
                  <a:srgbClr val="EFEFEF"/>
                </a:solidFill>
                <a:latin typeface="Aileron"/>
              </a:rPr>
              <a:t>bloco</a:t>
            </a:r>
            <a:r>
              <a:rPr lang="en-US" sz="3399" dirty="0">
                <a:solidFill>
                  <a:srgbClr val="EFEFEF"/>
                </a:solidFill>
                <a:latin typeface="Aileron"/>
              </a:rPr>
              <a:t>, e </a:t>
            </a:r>
            <a:r>
              <a:rPr lang="en-US" sz="3399" dirty="0" err="1">
                <a:solidFill>
                  <a:srgbClr val="EFEFEF"/>
                </a:solidFill>
                <a:latin typeface="Aileron"/>
              </a:rPr>
              <a:t>executa</a:t>
            </a:r>
            <a:r>
              <a:rPr lang="en-US" sz="3399" dirty="0">
                <a:solidFill>
                  <a:srgbClr val="EFEFEF"/>
                </a:solidFill>
                <a:latin typeface="Aileron"/>
              </a:rPr>
              <a:t>-o.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TextBox 2"/>
          <p:cNvSpPr txBox="1"/>
          <p:nvPr/>
        </p:nvSpPr>
        <p:spPr>
          <a:xfrm>
            <a:off x="1028700" y="1801989"/>
            <a:ext cx="15264721" cy="1066800"/>
          </a:xfrm>
          <a:prstGeom prst="rect">
            <a:avLst/>
          </a:prstGeom>
        </p:spPr>
        <p:txBody>
          <a:bodyPr lIns="0" tIns="0" rIns="0" bIns="0" rtlCol="0" anchor="t">
            <a:spAutoFit/>
          </a:bodyPr>
          <a:lstStyle/>
          <a:p>
            <a:pPr marL="0" lvl="0" indent="0">
              <a:lnSpc>
                <a:spcPts val="8430"/>
              </a:lnSpc>
              <a:spcBef>
                <a:spcPct val="0"/>
              </a:spcBef>
            </a:pPr>
            <a:r>
              <a:rPr lang="en-US" sz="7025">
                <a:solidFill>
                  <a:srgbClr val="3776FF"/>
                </a:solidFill>
                <a:latin typeface="Aileron Bold"/>
              </a:rPr>
              <a:t>Gerenciamento de arquivos</a:t>
            </a:r>
          </a:p>
        </p:txBody>
      </p:sp>
      <p:sp>
        <p:nvSpPr>
          <p:cNvPr id="3" name="TextBox 3"/>
          <p:cNvSpPr txBox="1"/>
          <p:nvPr/>
        </p:nvSpPr>
        <p:spPr>
          <a:xfrm>
            <a:off x="1028700" y="3343910"/>
            <a:ext cx="16230600" cy="4847481"/>
          </a:xfrm>
          <a:prstGeom prst="rect">
            <a:avLst/>
          </a:prstGeom>
        </p:spPr>
        <p:txBody>
          <a:bodyPr lIns="0" tIns="0" rIns="0" bIns="0" rtlCol="0" anchor="t">
            <a:spAutoFit/>
          </a:bodyPr>
          <a:lstStyle/>
          <a:p>
            <a:pPr>
              <a:lnSpc>
                <a:spcPts val="4227"/>
              </a:lnSpc>
            </a:pPr>
            <a:r>
              <a:rPr lang="en-US" sz="3523" dirty="0">
                <a:solidFill>
                  <a:srgbClr val="EFEFEF"/>
                </a:solidFill>
                <a:latin typeface="Aileron"/>
              </a:rPr>
              <a:t>A </a:t>
            </a:r>
            <a:r>
              <a:rPr lang="en-US" sz="3523" dirty="0" err="1">
                <a:solidFill>
                  <a:srgbClr val="EFEFEF"/>
                </a:solidFill>
                <a:latin typeface="Aileron"/>
              </a:rPr>
              <a:t>parte</a:t>
            </a:r>
            <a:r>
              <a:rPr lang="en-US" sz="3523" dirty="0">
                <a:solidFill>
                  <a:srgbClr val="EFEFEF"/>
                </a:solidFill>
                <a:latin typeface="Aileron"/>
              </a:rPr>
              <a:t> do </a:t>
            </a:r>
            <a:r>
              <a:rPr lang="en-US" sz="3523" dirty="0" err="1">
                <a:solidFill>
                  <a:srgbClr val="EFEFEF"/>
                </a:solidFill>
                <a:latin typeface="Aileron"/>
              </a:rPr>
              <a:t>sistema</a:t>
            </a:r>
            <a:r>
              <a:rPr lang="en-US" sz="3523" dirty="0">
                <a:solidFill>
                  <a:srgbClr val="EFEFEF"/>
                </a:solidFill>
                <a:latin typeface="Aileron"/>
              </a:rPr>
              <a:t> </a:t>
            </a:r>
            <a:r>
              <a:rPr lang="en-US" sz="3523" dirty="0" err="1">
                <a:solidFill>
                  <a:srgbClr val="EFEFEF"/>
                </a:solidFill>
                <a:latin typeface="Aileron"/>
              </a:rPr>
              <a:t>operacional</a:t>
            </a:r>
            <a:r>
              <a:rPr lang="en-US" sz="3523" dirty="0">
                <a:solidFill>
                  <a:srgbClr val="EFEFEF"/>
                </a:solidFill>
                <a:latin typeface="Aileron"/>
              </a:rPr>
              <a:t> </a:t>
            </a:r>
            <a:r>
              <a:rPr lang="en-US" sz="3523" dirty="0" err="1">
                <a:solidFill>
                  <a:srgbClr val="EFEFEF"/>
                </a:solidFill>
                <a:latin typeface="Aileron"/>
              </a:rPr>
              <a:t>responsável</a:t>
            </a:r>
            <a:r>
              <a:rPr lang="en-US" sz="3523" dirty="0">
                <a:solidFill>
                  <a:srgbClr val="EFEFEF"/>
                </a:solidFill>
                <a:latin typeface="Aileron"/>
              </a:rPr>
              <a:t> </a:t>
            </a:r>
            <a:r>
              <a:rPr lang="en-US" sz="3523" dirty="0" err="1">
                <a:solidFill>
                  <a:srgbClr val="EFEFEF"/>
                </a:solidFill>
                <a:latin typeface="Aileron"/>
              </a:rPr>
              <a:t>por</a:t>
            </a:r>
            <a:r>
              <a:rPr lang="en-US" sz="3523" dirty="0">
                <a:solidFill>
                  <a:srgbClr val="EFEFEF"/>
                </a:solidFill>
                <a:latin typeface="Aileron"/>
              </a:rPr>
              <a:t> </a:t>
            </a:r>
            <a:r>
              <a:rPr lang="en-US" sz="3523" dirty="0" err="1">
                <a:solidFill>
                  <a:srgbClr val="EFEFEF"/>
                </a:solidFill>
                <a:latin typeface="Aileron"/>
              </a:rPr>
              <a:t>essa</a:t>
            </a:r>
            <a:r>
              <a:rPr lang="en-US" sz="3523" dirty="0">
                <a:solidFill>
                  <a:srgbClr val="EFEFEF"/>
                </a:solidFill>
                <a:latin typeface="Aileron"/>
              </a:rPr>
              <a:t> </a:t>
            </a:r>
            <a:r>
              <a:rPr lang="en-US" sz="3523" dirty="0" err="1">
                <a:solidFill>
                  <a:srgbClr val="EFEFEF"/>
                </a:solidFill>
                <a:latin typeface="Aileron"/>
              </a:rPr>
              <a:t>gerência</a:t>
            </a:r>
            <a:r>
              <a:rPr lang="en-US" sz="3523" dirty="0">
                <a:solidFill>
                  <a:srgbClr val="EFEFEF"/>
                </a:solidFill>
                <a:latin typeface="Aileron"/>
              </a:rPr>
              <a:t> é </a:t>
            </a:r>
            <a:r>
              <a:rPr lang="en-US" sz="3523" dirty="0" err="1">
                <a:solidFill>
                  <a:srgbClr val="EFEFEF"/>
                </a:solidFill>
                <a:latin typeface="Aileron"/>
              </a:rPr>
              <a:t>chamada</a:t>
            </a:r>
            <a:r>
              <a:rPr lang="en-US" sz="3523" dirty="0">
                <a:solidFill>
                  <a:srgbClr val="EFEFEF"/>
                </a:solidFill>
                <a:latin typeface="Aileron"/>
              </a:rPr>
              <a:t> de</a:t>
            </a:r>
          </a:p>
          <a:p>
            <a:pPr>
              <a:lnSpc>
                <a:spcPts val="4227"/>
              </a:lnSpc>
            </a:pPr>
            <a:r>
              <a:rPr lang="en-US" sz="3523" dirty="0">
                <a:solidFill>
                  <a:srgbClr val="EFEFEF"/>
                </a:solidFill>
                <a:latin typeface="Aileron Bold"/>
              </a:rPr>
              <a:t>Sistema de </a:t>
            </a:r>
            <a:r>
              <a:rPr lang="en-US" sz="3523" dirty="0" err="1">
                <a:solidFill>
                  <a:srgbClr val="EFEFEF"/>
                </a:solidFill>
                <a:latin typeface="Aileron Bold"/>
              </a:rPr>
              <a:t>arquivos</a:t>
            </a:r>
            <a:r>
              <a:rPr lang="en-US" sz="3523" dirty="0">
                <a:solidFill>
                  <a:srgbClr val="EFEFEF"/>
                </a:solidFill>
                <a:latin typeface="Aileron"/>
              </a:rPr>
              <a:t>:</a:t>
            </a:r>
          </a:p>
          <a:p>
            <a:pPr marL="760636" lvl="1" indent="-380318">
              <a:lnSpc>
                <a:spcPts val="4227"/>
              </a:lnSpc>
              <a:buFont typeface="Arial"/>
              <a:buChar char="•"/>
            </a:pPr>
            <a:r>
              <a:rPr lang="en-US" sz="3523" dirty="0">
                <a:solidFill>
                  <a:srgbClr val="EFEFEF"/>
                </a:solidFill>
                <a:latin typeface="Aileron"/>
              </a:rPr>
              <a:t>A </a:t>
            </a:r>
            <a:r>
              <a:rPr lang="en-US" sz="3523" dirty="0" err="1">
                <a:solidFill>
                  <a:srgbClr val="EFEFEF"/>
                </a:solidFill>
                <a:latin typeface="Aileron"/>
              </a:rPr>
              <a:t>parte</a:t>
            </a:r>
            <a:r>
              <a:rPr lang="en-US" sz="3523" dirty="0">
                <a:solidFill>
                  <a:srgbClr val="EFEFEF"/>
                </a:solidFill>
                <a:latin typeface="Aileron"/>
              </a:rPr>
              <a:t> </a:t>
            </a:r>
            <a:r>
              <a:rPr lang="en-US" sz="3523" dirty="0" err="1">
                <a:solidFill>
                  <a:srgbClr val="EFEFEF"/>
                </a:solidFill>
                <a:latin typeface="Aileron"/>
              </a:rPr>
              <a:t>mais</a:t>
            </a:r>
            <a:r>
              <a:rPr lang="en-US" sz="3523" dirty="0">
                <a:solidFill>
                  <a:srgbClr val="EFEFEF"/>
                </a:solidFill>
                <a:latin typeface="Aileron"/>
              </a:rPr>
              <a:t> </a:t>
            </a:r>
            <a:r>
              <a:rPr lang="en-US" sz="3523" dirty="0" err="1">
                <a:solidFill>
                  <a:srgbClr val="EFEFEF"/>
                </a:solidFill>
                <a:latin typeface="Aileron"/>
              </a:rPr>
              <a:t>visível</a:t>
            </a:r>
            <a:r>
              <a:rPr lang="en-US" sz="3523" dirty="0">
                <a:solidFill>
                  <a:srgbClr val="EFEFEF"/>
                </a:solidFill>
                <a:latin typeface="Aileron"/>
              </a:rPr>
              <a:t> do </a:t>
            </a:r>
            <a:r>
              <a:rPr lang="en-US" sz="3523" dirty="0" err="1">
                <a:solidFill>
                  <a:srgbClr val="EFEFEF"/>
                </a:solidFill>
                <a:latin typeface="Aileron"/>
              </a:rPr>
              <a:t>sistema</a:t>
            </a:r>
            <a:r>
              <a:rPr lang="en-US" sz="3523" dirty="0">
                <a:solidFill>
                  <a:srgbClr val="EFEFEF"/>
                </a:solidFill>
                <a:latin typeface="Aileron"/>
              </a:rPr>
              <a:t> </a:t>
            </a:r>
            <a:r>
              <a:rPr lang="en-US" sz="3523" dirty="0" err="1">
                <a:solidFill>
                  <a:srgbClr val="EFEFEF"/>
                </a:solidFill>
                <a:latin typeface="Aileron"/>
              </a:rPr>
              <a:t>operacional</a:t>
            </a:r>
            <a:r>
              <a:rPr lang="en-US" sz="3523" dirty="0">
                <a:solidFill>
                  <a:srgbClr val="EFEFEF"/>
                </a:solidFill>
                <a:latin typeface="Aileron"/>
              </a:rPr>
              <a:t>, pois é </a:t>
            </a:r>
            <a:r>
              <a:rPr lang="en-US" sz="3523" dirty="0" err="1">
                <a:solidFill>
                  <a:srgbClr val="EFEFEF"/>
                </a:solidFill>
                <a:latin typeface="Aileron"/>
              </a:rPr>
              <a:t>uma</a:t>
            </a:r>
            <a:r>
              <a:rPr lang="en-US" sz="3523" dirty="0">
                <a:solidFill>
                  <a:srgbClr val="EFEFEF"/>
                </a:solidFill>
                <a:latin typeface="Aileron"/>
              </a:rPr>
              <a:t> </a:t>
            </a:r>
            <a:r>
              <a:rPr lang="en-US" sz="3523" dirty="0" err="1">
                <a:solidFill>
                  <a:srgbClr val="EFEFEF"/>
                </a:solidFill>
                <a:latin typeface="Aileron"/>
              </a:rPr>
              <a:t>atividade</a:t>
            </a:r>
            <a:r>
              <a:rPr lang="en-US" sz="3523" dirty="0">
                <a:solidFill>
                  <a:srgbClr val="EFEFEF"/>
                </a:solidFill>
                <a:latin typeface="Aileron"/>
              </a:rPr>
              <a:t> </a:t>
            </a:r>
            <a:r>
              <a:rPr lang="en-US" sz="3523" dirty="0" err="1">
                <a:solidFill>
                  <a:srgbClr val="EFEFEF"/>
                </a:solidFill>
                <a:latin typeface="Aileron"/>
              </a:rPr>
              <a:t>frequentemente</a:t>
            </a:r>
            <a:r>
              <a:rPr lang="en-US" sz="3523" dirty="0">
                <a:solidFill>
                  <a:srgbClr val="EFEFEF"/>
                </a:solidFill>
                <a:latin typeface="Aileron"/>
              </a:rPr>
              <a:t> </a:t>
            </a:r>
            <a:r>
              <a:rPr lang="en-US" sz="3523" dirty="0" err="1">
                <a:solidFill>
                  <a:srgbClr val="EFEFEF"/>
                </a:solidFill>
                <a:latin typeface="Aileron"/>
              </a:rPr>
              <a:t>realizada</a:t>
            </a:r>
            <a:r>
              <a:rPr lang="en-US" sz="3523" dirty="0">
                <a:solidFill>
                  <a:srgbClr val="EFEFEF"/>
                </a:solidFill>
                <a:latin typeface="Aileron"/>
              </a:rPr>
              <a:t> </a:t>
            </a:r>
            <a:r>
              <a:rPr lang="en-US" sz="3523" dirty="0" err="1">
                <a:solidFill>
                  <a:srgbClr val="EFEFEF"/>
                </a:solidFill>
                <a:latin typeface="Aileron"/>
              </a:rPr>
              <a:t>pelos</a:t>
            </a:r>
            <a:r>
              <a:rPr lang="en-US" sz="3523" dirty="0">
                <a:solidFill>
                  <a:srgbClr val="EFEFEF"/>
                </a:solidFill>
                <a:latin typeface="Aileron"/>
              </a:rPr>
              <a:t> </a:t>
            </a:r>
            <a:r>
              <a:rPr lang="en-US" sz="3523" dirty="0" err="1">
                <a:solidFill>
                  <a:srgbClr val="EFEFEF"/>
                </a:solidFill>
                <a:latin typeface="Aileron"/>
              </a:rPr>
              <a:t>usuários</a:t>
            </a:r>
            <a:r>
              <a:rPr lang="en-US" sz="3523" dirty="0">
                <a:solidFill>
                  <a:srgbClr val="EFEFEF"/>
                </a:solidFill>
                <a:latin typeface="Aileron"/>
              </a:rPr>
              <a:t>.</a:t>
            </a:r>
          </a:p>
          <a:p>
            <a:pPr marL="760636" lvl="1" indent="-380318">
              <a:lnSpc>
                <a:spcPts val="4227"/>
              </a:lnSpc>
              <a:buFont typeface="Arial"/>
              <a:buChar char="•"/>
            </a:pPr>
            <a:r>
              <a:rPr lang="en-US" sz="3523" dirty="0" err="1">
                <a:solidFill>
                  <a:srgbClr val="EFEFEF"/>
                </a:solidFill>
                <a:latin typeface="Aileron"/>
              </a:rPr>
              <a:t>Armazenar</a:t>
            </a:r>
            <a:r>
              <a:rPr lang="en-US" sz="3523" dirty="0">
                <a:solidFill>
                  <a:srgbClr val="EFEFEF"/>
                </a:solidFill>
                <a:latin typeface="Aileron"/>
              </a:rPr>
              <a:t> e </a:t>
            </a:r>
            <a:r>
              <a:rPr lang="en-US" sz="3523" dirty="0" err="1">
                <a:solidFill>
                  <a:srgbClr val="EFEFEF"/>
                </a:solidFill>
                <a:latin typeface="Aileron"/>
              </a:rPr>
              <a:t>recuperar</a:t>
            </a:r>
            <a:r>
              <a:rPr lang="en-US" sz="3523" dirty="0">
                <a:solidFill>
                  <a:srgbClr val="EFEFEF"/>
                </a:solidFill>
                <a:latin typeface="Aileron"/>
              </a:rPr>
              <a:t> </a:t>
            </a:r>
            <a:r>
              <a:rPr lang="en-US" sz="3523" dirty="0" err="1">
                <a:solidFill>
                  <a:srgbClr val="EFEFEF"/>
                </a:solidFill>
                <a:latin typeface="Aileron"/>
              </a:rPr>
              <a:t>os</a:t>
            </a:r>
            <a:r>
              <a:rPr lang="en-US" sz="3523" dirty="0">
                <a:solidFill>
                  <a:srgbClr val="EFEFEF"/>
                </a:solidFill>
                <a:latin typeface="Aileron"/>
              </a:rPr>
              <a:t> dados de forma </a:t>
            </a:r>
            <a:r>
              <a:rPr lang="en-US" sz="3523" dirty="0" err="1">
                <a:solidFill>
                  <a:srgbClr val="EFEFEF"/>
                </a:solidFill>
                <a:latin typeface="Aileron"/>
              </a:rPr>
              <a:t>persistente</a:t>
            </a:r>
            <a:r>
              <a:rPr lang="en-US" sz="3523" dirty="0">
                <a:solidFill>
                  <a:srgbClr val="EFEFEF"/>
                </a:solidFill>
                <a:latin typeface="Aileron"/>
              </a:rPr>
              <a:t>.</a:t>
            </a:r>
          </a:p>
          <a:p>
            <a:pPr marL="760636" lvl="1" indent="-380318">
              <a:lnSpc>
                <a:spcPts val="4227"/>
              </a:lnSpc>
              <a:buFont typeface="Arial"/>
              <a:buChar char="•"/>
            </a:pPr>
            <a:r>
              <a:rPr lang="en-US" sz="3523" dirty="0" err="1">
                <a:solidFill>
                  <a:srgbClr val="EFEFEF"/>
                </a:solidFill>
                <a:latin typeface="Aileron"/>
              </a:rPr>
              <a:t>Persistência</a:t>
            </a:r>
            <a:r>
              <a:rPr lang="en-US" sz="3523" dirty="0">
                <a:solidFill>
                  <a:srgbClr val="EFEFEF"/>
                </a:solidFill>
                <a:latin typeface="Aileron"/>
              </a:rPr>
              <a:t> - </a:t>
            </a:r>
            <a:r>
              <a:rPr lang="en-US" sz="3523" dirty="0" err="1">
                <a:solidFill>
                  <a:srgbClr val="EFEFEF"/>
                </a:solidFill>
                <a:latin typeface="Aileron"/>
              </a:rPr>
              <a:t>Capacidade</a:t>
            </a:r>
            <a:r>
              <a:rPr lang="en-US" sz="3523" dirty="0">
                <a:solidFill>
                  <a:srgbClr val="EFEFEF"/>
                </a:solidFill>
                <a:latin typeface="Aileron"/>
              </a:rPr>
              <a:t> de </a:t>
            </a:r>
            <a:r>
              <a:rPr lang="en-US" sz="3523" dirty="0" err="1">
                <a:solidFill>
                  <a:srgbClr val="EFEFEF"/>
                </a:solidFill>
                <a:latin typeface="Aileron"/>
              </a:rPr>
              <a:t>guardar</a:t>
            </a:r>
            <a:r>
              <a:rPr lang="en-US" sz="3523" dirty="0">
                <a:solidFill>
                  <a:srgbClr val="EFEFEF"/>
                </a:solidFill>
                <a:latin typeface="Aileron"/>
              </a:rPr>
              <a:t> a </a:t>
            </a:r>
            <a:r>
              <a:rPr lang="en-US" sz="3523" dirty="0" err="1">
                <a:solidFill>
                  <a:srgbClr val="EFEFEF"/>
                </a:solidFill>
                <a:latin typeface="Aileron"/>
              </a:rPr>
              <a:t>informação</a:t>
            </a:r>
            <a:r>
              <a:rPr lang="en-US" sz="3523" dirty="0">
                <a:solidFill>
                  <a:srgbClr val="EFEFEF"/>
                </a:solidFill>
                <a:latin typeface="Aileron"/>
              </a:rPr>
              <a:t> </a:t>
            </a:r>
            <a:r>
              <a:rPr lang="en-US" sz="3523" dirty="0" err="1">
                <a:solidFill>
                  <a:srgbClr val="EFEFEF"/>
                </a:solidFill>
                <a:latin typeface="Aileron"/>
              </a:rPr>
              <a:t>após</a:t>
            </a:r>
            <a:r>
              <a:rPr lang="en-US" sz="3523" dirty="0">
                <a:solidFill>
                  <a:srgbClr val="EFEFEF"/>
                </a:solidFill>
                <a:latin typeface="Aileron"/>
              </a:rPr>
              <a:t> a </a:t>
            </a:r>
            <a:r>
              <a:rPr lang="en-US" sz="3523" dirty="0" err="1">
                <a:solidFill>
                  <a:srgbClr val="EFEFEF"/>
                </a:solidFill>
                <a:latin typeface="Aileron"/>
              </a:rPr>
              <a:t>finalização</a:t>
            </a:r>
            <a:r>
              <a:rPr lang="en-US" sz="3523" dirty="0">
                <a:solidFill>
                  <a:srgbClr val="EFEFEF"/>
                </a:solidFill>
                <a:latin typeface="Aileron"/>
              </a:rPr>
              <a:t> e </a:t>
            </a:r>
            <a:r>
              <a:rPr lang="en-US" sz="3523" dirty="0" err="1">
                <a:solidFill>
                  <a:srgbClr val="EFEFEF"/>
                </a:solidFill>
                <a:latin typeface="Aileron"/>
              </a:rPr>
              <a:t>criação</a:t>
            </a:r>
            <a:r>
              <a:rPr lang="en-US" sz="3523" dirty="0">
                <a:solidFill>
                  <a:srgbClr val="EFEFEF"/>
                </a:solidFill>
                <a:latin typeface="Aileron"/>
              </a:rPr>
              <a:t> de </a:t>
            </a:r>
            <a:r>
              <a:rPr lang="en-US" sz="3523" dirty="0" err="1">
                <a:solidFill>
                  <a:srgbClr val="EFEFEF"/>
                </a:solidFill>
                <a:latin typeface="Aileron"/>
              </a:rPr>
              <a:t>diversos</a:t>
            </a:r>
            <a:r>
              <a:rPr lang="en-US" sz="3523" dirty="0">
                <a:solidFill>
                  <a:srgbClr val="EFEFEF"/>
                </a:solidFill>
                <a:latin typeface="Aileron"/>
              </a:rPr>
              <a:t> </a:t>
            </a:r>
            <a:r>
              <a:rPr lang="en-US" sz="3523" dirty="0" err="1">
                <a:solidFill>
                  <a:srgbClr val="EFEFEF"/>
                </a:solidFill>
                <a:latin typeface="Aileron"/>
              </a:rPr>
              <a:t>processos</a:t>
            </a:r>
            <a:r>
              <a:rPr lang="en-US" sz="3523" dirty="0">
                <a:solidFill>
                  <a:srgbClr val="EFEFEF"/>
                </a:solidFill>
                <a:latin typeface="Aileron"/>
              </a:rPr>
              <a:t>.</a:t>
            </a:r>
          </a:p>
          <a:p>
            <a:pPr marL="760636" lvl="1" indent="-380318">
              <a:lnSpc>
                <a:spcPts val="4227"/>
              </a:lnSpc>
              <a:buFont typeface="Arial"/>
              <a:buChar char="•"/>
            </a:pPr>
            <a:r>
              <a:rPr lang="en-US" sz="3523" dirty="0">
                <a:solidFill>
                  <a:srgbClr val="EFEFEF"/>
                </a:solidFill>
                <a:latin typeface="Aileron"/>
              </a:rPr>
              <a:t>Deve </a:t>
            </a:r>
            <a:r>
              <a:rPr lang="en-US" sz="3523" dirty="0" err="1">
                <a:solidFill>
                  <a:srgbClr val="EFEFEF"/>
                </a:solidFill>
                <a:latin typeface="Aileron"/>
              </a:rPr>
              <a:t>ocorrer</a:t>
            </a:r>
            <a:r>
              <a:rPr lang="en-US" sz="3523" dirty="0">
                <a:solidFill>
                  <a:srgbClr val="EFEFEF"/>
                </a:solidFill>
                <a:latin typeface="Aileron"/>
              </a:rPr>
              <a:t> de </a:t>
            </a:r>
            <a:r>
              <a:rPr lang="en-US" sz="3523" dirty="0" err="1">
                <a:solidFill>
                  <a:srgbClr val="EFEFEF"/>
                </a:solidFill>
                <a:latin typeface="Aileron"/>
              </a:rPr>
              <a:t>maneira</a:t>
            </a:r>
            <a:r>
              <a:rPr lang="en-US" sz="3523" dirty="0">
                <a:solidFill>
                  <a:srgbClr val="EFEFEF"/>
                </a:solidFill>
                <a:latin typeface="Aileron"/>
              </a:rPr>
              <a:t> </a:t>
            </a:r>
            <a:r>
              <a:rPr lang="en-US" sz="3523" dirty="0" err="1">
                <a:solidFill>
                  <a:srgbClr val="EFEFEF"/>
                </a:solidFill>
                <a:latin typeface="Aileron Bold"/>
              </a:rPr>
              <a:t>uniforme</a:t>
            </a:r>
            <a:r>
              <a:rPr lang="en-US" sz="3523" dirty="0">
                <a:solidFill>
                  <a:srgbClr val="EFEFEF"/>
                </a:solidFill>
                <a:latin typeface="Aileron Bold"/>
              </a:rPr>
              <a:t> </a:t>
            </a:r>
            <a:r>
              <a:rPr lang="en-US" sz="3523" dirty="0" err="1">
                <a:solidFill>
                  <a:srgbClr val="EFEFEF"/>
                </a:solidFill>
                <a:latin typeface="Aileron"/>
              </a:rPr>
              <a:t>independente</a:t>
            </a:r>
            <a:r>
              <a:rPr lang="en-US" sz="3523" dirty="0">
                <a:solidFill>
                  <a:srgbClr val="EFEFEF"/>
                </a:solidFill>
                <a:latin typeface="Aileron"/>
              </a:rPr>
              <a:t> dos </a:t>
            </a:r>
            <a:r>
              <a:rPr lang="en-US" sz="3523" dirty="0" err="1">
                <a:solidFill>
                  <a:srgbClr val="EFEFEF"/>
                </a:solidFill>
                <a:latin typeface="Aileron"/>
              </a:rPr>
              <a:t>diferentes</a:t>
            </a:r>
            <a:r>
              <a:rPr lang="en-US" sz="3523" dirty="0">
                <a:solidFill>
                  <a:srgbClr val="EFEFEF"/>
                </a:solidFill>
                <a:latin typeface="Aileron"/>
              </a:rPr>
              <a:t> </a:t>
            </a:r>
            <a:r>
              <a:rPr lang="en-US" sz="3523" dirty="0" err="1">
                <a:solidFill>
                  <a:srgbClr val="EFEFEF"/>
                </a:solidFill>
                <a:latin typeface="Aileron"/>
              </a:rPr>
              <a:t>dispositivos</a:t>
            </a:r>
            <a:r>
              <a:rPr lang="en-US" sz="3523" dirty="0">
                <a:solidFill>
                  <a:srgbClr val="EFEFEF"/>
                </a:solidFill>
                <a:latin typeface="Aileron"/>
              </a:rPr>
              <a:t> de </a:t>
            </a:r>
            <a:r>
              <a:rPr lang="en-US" sz="3523" dirty="0" err="1">
                <a:solidFill>
                  <a:srgbClr val="EFEFEF"/>
                </a:solidFill>
                <a:latin typeface="Aileron"/>
              </a:rPr>
              <a:t>armazenamento</a:t>
            </a:r>
            <a:r>
              <a:rPr lang="en-US" sz="3523" dirty="0">
                <a:solidFill>
                  <a:srgbClr val="EFEFEF"/>
                </a:solidFill>
                <a:latin typeface="Aileron"/>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Freeform 2"/>
          <p:cNvSpPr/>
          <p:nvPr/>
        </p:nvSpPr>
        <p:spPr>
          <a:xfrm>
            <a:off x="1903860" y="3878116"/>
            <a:ext cx="14480280" cy="4441264"/>
          </a:xfrm>
          <a:custGeom>
            <a:avLst/>
            <a:gdLst/>
            <a:ahLst/>
            <a:cxnLst/>
            <a:rect l="l" t="t" r="r" b="b"/>
            <a:pathLst>
              <a:path w="14480280" h="4441264">
                <a:moveTo>
                  <a:pt x="0" y="0"/>
                </a:moveTo>
                <a:lnTo>
                  <a:pt x="14480280" y="0"/>
                </a:lnTo>
                <a:lnTo>
                  <a:pt x="14480280" y="4441264"/>
                </a:lnTo>
                <a:lnTo>
                  <a:pt x="0" y="4441264"/>
                </a:lnTo>
                <a:lnTo>
                  <a:pt x="0" y="0"/>
                </a:lnTo>
                <a:close/>
              </a:path>
            </a:pathLst>
          </a:custGeom>
          <a:blipFill>
            <a:blip r:embed="rId2"/>
            <a:stretch>
              <a:fillRect t="-64226" r="-7095" b="-89117"/>
            </a:stretch>
          </a:blipFill>
        </p:spPr>
      </p:sp>
      <p:sp>
        <p:nvSpPr>
          <p:cNvPr id="3" name="TextBox 3"/>
          <p:cNvSpPr txBox="1"/>
          <p:nvPr/>
        </p:nvSpPr>
        <p:spPr>
          <a:xfrm>
            <a:off x="1511640" y="1757994"/>
            <a:ext cx="15264721" cy="1066800"/>
          </a:xfrm>
          <a:prstGeom prst="rect">
            <a:avLst/>
          </a:prstGeom>
        </p:spPr>
        <p:txBody>
          <a:bodyPr lIns="0" tIns="0" rIns="0" bIns="0" rtlCol="0" anchor="t">
            <a:spAutoFit/>
          </a:bodyPr>
          <a:lstStyle/>
          <a:p>
            <a:pPr marL="0" lvl="0" indent="0">
              <a:lnSpc>
                <a:spcPts val="8430"/>
              </a:lnSpc>
              <a:spcBef>
                <a:spcPct val="0"/>
              </a:spcBef>
            </a:pPr>
            <a:r>
              <a:rPr lang="en-US" sz="7025">
                <a:solidFill>
                  <a:srgbClr val="3776FF"/>
                </a:solidFill>
                <a:latin typeface="Aileron Ultra-Bold"/>
              </a:rPr>
              <a:t>Esquema do Sistema de Arquivos </a:t>
            </a:r>
          </a:p>
        </p:txBody>
      </p:sp>
      <p:sp>
        <p:nvSpPr>
          <p:cNvPr id="4" name="TextBox 4"/>
          <p:cNvSpPr txBox="1"/>
          <p:nvPr/>
        </p:nvSpPr>
        <p:spPr>
          <a:xfrm>
            <a:off x="7877301" y="8300330"/>
            <a:ext cx="2205335" cy="266700"/>
          </a:xfrm>
          <a:prstGeom prst="rect">
            <a:avLst/>
          </a:prstGeom>
        </p:spPr>
        <p:txBody>
          <a:bodyPr lIns="0" tIns="0" rIns="0" bIns="0" rtlCol="0" anchor="t">
            <a:spAutoFit/>
          </a:bodyPr>
          <a:lstStyle/>
          <a:p>
            <a:pPr algn="ctr">
              <a:lnSpc>
                <a:spcPts val="2100"/>
              </a:lnSpc>
              <a:spcBef>
                <a:spcPct val="0"/>
              </a:spcBef>
            </a:pPr>
            <a:r>
              <a:rPr lang="en-US" sz="1500">
                <a:solidFill>
                  <a:srgbClr val="EFEFEF"/>
                </a:solidFill>
                <a:latin typeface="Aileron"/>
                <a:ea typeface="Aileron"/>
              </a:rPr>
              <a:t>TANENBAUM, 3° Ed. 2010</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Freeform 2"/>
          <p:cNvSpPr/>
          <p:nvPr/>
        </p:nvSpPr>
        <p:spPr>
          <a:xfrm rot="2700000">
            <a:off x="9205814" y="-1595415"/>
            <a:ext cx="13107423" cy="4915283"/>
          </a:xfrm>
          <a:custGeom>
            <a:avLst/>
            <a:gdLst/>
            <a:ahLst/>
            <a:cxnLst/>
            <a:rect l="l" t="t" r="r" b="b"/>
            <a:pathLst>
              <a:path w="13107423" h="4915283">
                <a:moveTo>
                  <a:pt x="0" y="0"/>
                </a:moveTo>
                <a:lnTo>
                  <a:pt x="13107423" y="0"/>
                </a:lnTo>
                <a:lnTo>
                  <a:pt x="13107423" y="4915283"/>
                </a:lnTo>
                <a:lnTo>
                  <a:pt x="0" y="4915283"/>
                </a:lnTo>
                <a:lnTo>
                  <a:pt x="0" y="0"/>
                </a:lnTo>
                <a:close/>
              </a:path>
            </a:pathLst>
          </a:custGeom>
          <a:blipFill>
            <a:blip r:embed="rId2">
              <a:extLst>
                <a:ext uri="{96DAC541-7B7A-43D3-8B79-37D633B846F1}">
                  <asvg:svgBlip xmlns:asvg="http://schemas.microsoft.com/office/drawing/2016/SVG/main" r:embed="rId3"/>
                </a:ext>
              </a:extLst>
            </a:blip>
            <a:stretch>
              <a:fillRect l="-36" r="-36"/>
            </a:stretch>
          </a:blipFill>
        </p:spPr>
      </p:sp>
      <p:grpSp>
        <p:nvGrpSpPr>
          <p:cNvPr id="3" name="Group 3"/>
          <p:cNvGrpSpPr/>
          <p:nvPr/>
        </p:nvGrpSpPr>
        <p:grpSpPr>
          <a:xfrm rot="-5400000">
            <a:off x="11537463" y="3536463"/>
            <a:ext cx="6755942" cy="6745132"/>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143784"/>
            </a:solidFill>
          </p:spPr>
        </p:sp>
      </p:grpSp>
      <p:sp>
        <p:nvSpPr>
          <p:cNvPr id="5" name="TextBox 5"/>
          <p:cNvSpPr txBox="1"/>
          <p:nvPr/>
        </p:nvSpPr>
        <p:spPr>
          <a:xfrm>
            <a:off x="1028700" y="606883"/>
            <a:ext cx="11573818" cy="2752725"/>
          </a:xfrm>
          <a:prstGeom prst="rect">
            <a:avLst/>
          </a:prstGeom>
        </p:spPr>
        <p:txBody>
          <a:bodyPr lIns="0" tIns="0" rIns="0" bIns="0" rtlCol="0" anchor="t">
            <a:spAutoFit/>
          </a:bodyPr>
          <a:lstStyle/>
          <a:p>
            <a:pPr marL="0" lvl="0" indent="0" algn="l">
              <a:lnSpc>
                <a:spcPts val="10800"/>
              </a:lnSpc>
              <a:spcBef>
                <a:spcPct val="0"/>
              </a:spcBef>
            </a:pPr>
            <a:r>
              <a:rPr lang="en-US" sz="9000">
                <a:solidFill>
                  <a:srgbClr val="3776FF"/>
                </a:solidFill>
                <a:latin typeface="Aileron Ultra-Bold"/>
              </a:rPr>
              <a:t>Implementação de arquivos</a:t>
            </a:r>
          </a:p>
        </p:txBody>
      </p:sp>
      <p:sp>
        <p:nvSpPr>
          <p:cNvPr id="6" name="TextBox 6"/>
          <p:cNvSpPr txBox="1"/>
          <p:nvPr/>
        </p:nvSpPr>
        <p:spPr>
          <a:xfrm>
            <a:off x="1028700" y="3521533"/>
            <a:ext cx="6338882" cy="695325"/>
          </a:xfrm>
          <a:prstGeom prst="rect">
            <a:avLst/>
          </a:prstGeom>
        </p:spPr>
        <p:txBody>
          <a:bodyPr lIns="0" tIns="0" rIns="0" bIns="0" rtlCol="0" anchor="t">
            <a:spAutoFit/>
          </a:bodyPr>
          <a:lstStyle/>
          <a:p>
            <a:pPr marL="0" lvl="0" indent="0" algn="l">
              <a:lnSpc>
                <a:spcPts val="5400"/>
              </a:lnSpc>
              <a:spcBef>
                <a:spcPct val="0"/>
              </a:spcBef>
            </a:pPr>
            <a:r>
              <a:rPr lang="en-US" sz="4500">
                <a:solidFill>
                  <a:srgbClr val="EFEFEF"/>
                </a:solidFill>
                <a:latin typeface="Aileron Ultra-Bold"/>
              </a:rPr>
              <a:t>Métodos:</a:t>
            </a:r>
          </a:p>
        </p:txBody>
      </p:sp>
      <p:sp>
        <p:nvSpPr>
          <p:cNvPr id="7" name="TextBox 7"/>
          <p:cNvSpPr txBox="1"/>
          <p:nvPr/>
        </p:nvSpPr>
        <p:spPr>
          <a:xfrm>
            <a:off x="1028700" y="4329538"/>
            <a:ext cx="8565067" cy="2600325"/>
          </a:xfrm>
          <a:prstGeom prst="rect">
            <a:avLst/>
          </a:prstGeom>
        </p:spPr>
        <p:txBody>
          <a:bodyPr lIns="0" tIns="0" rIns="0" bIns="0" rtlCol="0" anchor="t">
            <a:spAutoFit/>
          </a:bodyPr>
          <a:lstStyle/>
          <a:p>
            <a:pPr marL="647697" lvl="1" indent="-323848">
              <a:lnSpc>
                <a:spcPts val="4199"/>
              </a:lnSpc>
              <a:buFont typeface="Arial"/>
              <a:buChar char="•"/>
            </a:pPr>
            <a:r>
              <a:rPr lang="en-US" sz="2999" u="sng">
                <a:solidFill>
                  <a:srgbClr val="EFEFEF"/>
                </a:solidFill>
                <a:latin typeface="Aileron"/>
              </a:rPr>
              <a:t>Alocação contígua.</a:t>
            </a:r>
          </a:p>
          <a:p>
            <a:pPr marL="647697" lvl="1" indent="-323848">
              <a:lnSpc>
                <a:spcPts val="4199"/>
              </a:lnSpc>
              <a:buFont typeface="Arial"/>
              <a:buChar char="•"/>
            </a:pPr>
            <a:r>
              <a:rPr lang="en-US" sz="2999" u="sng">
                <a:solidFill>
                  <a:srgbClr val="EFEFEF"/>
                </a:solidFill>
                <a:latin typeface="Aileron"/>
              </a:rPr>
              <a:t>Alocação encadeada</a:t>
            </a:r>
          </a:p>
          <a:p>
            <a:pPr marL="647697" lvl="1" indent="-323848">
              <a:lnSpc>
                <a:spcPts val="4199"/>
              </a:lnSpc>
              <a:buFont typeface="Arial"/>
              <a:buChar char="•"/>
            </a:pPr>
            <a:r>
              <a:rPr lang="en-US" sz="2999" u="sng">
                <a:solidFill>
                  <a:srgbClr val="EFEFEF"/>
                </a:solidFill>
                <a:latin typeface="Aileron"/>
              </a:rPr>
              <a:t>Alocação encadeada por tabela na memória.</a:t>
            </a:r>
          </a:p>
          <a:p>
            <a:pPr marL="647697" lvl="1" indent="-323848">
              <a:lnSpc>
                <a:spcPts val="4199"/>
              </a:lnSpc>
              <a:buFont typeface="Arial"/>
              <a:buChar char="•"/>
            </a:pPr>
            <a:r>
              <a:rPr lang="en-US" sz="2999" u="sng">
                <a:solidFill>
                  <a:srgbClr val="EFEFEF"/>
                </a:solidFill>
                <a:latin typeface="Aileron"/>
              </a:rPr>
              <a:t>I-nodes.</a:t>
            </a:r>
          </a:p>
          <a:p>
            <a:pPr algn="l">
              <a:lnSpc>
                <a:spcPts val="4199"/>
              </a:lnSpc>
            </a:pPr>
            <a:endParaRPr lang="en-US" sz="2999" u="sng">
              <a:solidFill>
                <a:srgbClr val="EFEFEF"/>
              </a:solidFill>
              <a:latin typeface="Ailero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4058166209"/>
              </p:ext>
            </p:extLst>
          </p:nvPr>
        </p:nvGraphicFramePr>
        <p:xfrm>
          <a:off x="782653" y="7201951"/>
          <a:ext cx="16722690" cy="1057275"/>
        </p:xfrm>
        <a:graphic>
          <a:graphicData uri="http://schemas.openxmlformats.org/drawingml/2006/table">
            <a:tbl>
              <a:tblPr/>
              <a:tblGrid>
                <a:gridCol w="557423">
                  <a:extLst>
                    <a:ext uri="{9D8B030D-6E8A-4147-A177-3AD203B41FA5}">
                      <a16:colId xmlns:a16="http://schemas.microsoft.com/office/drawing/2014/main" val="20000"/>
                    </a:ext>
                  </a:extLst>
                </a:gridCol>
                <a:gridCol w="557423">
                  <a:extLst>
                    <a:ext uri="{9D8B030D-6E8A-4147-A177-3AD203B41FA5}">
                      <a16:colId xmlns:a16="http://schemas.microsoft.com/office/drawing/2014/main" val="20001"/>
                    </a:ext>
                  </a:extLst>
                </a:gridCol>
                <a:gridCol w="557423">
                  <a:extLst>
                    <a:ext uri="{9D8B030D-6E8A-4147-A177-3AD203B41FA5}">
                      <a16:colId xmlns:a16="http://schemas.microsoft.com/office/drawing/2014/main" val="20002"/>
                    </a:ext>
                  </a:extLst>
                </a:gridCol>
                <a:gridCol w="557423">
                  <a:extLst>
                    <a:ext uri="{9D8B030D-6E8A-4147-A177-3AD203B41FA5}">
                      <a16:colId xmlns:a16="http://schemas.microsoft.com/office/drawing/2014/main" val="20003"/>
                    </a:ext>
                  </a:extLst>
                </a:gridCol>
                <a:gridCol w="557423">
                  <a:extLst>
                    <a:ext uri="{9D8B030D-6E8A-4147-A177-3AD203B41FA5}">
                      <a16:colId xmlns:a16="http://schemas.microsoft.com/office/drawing/2014/main" val="20004"/>
                    </a:ext>
                  </a:extLst>
                </a:gridCol>
                <a:gridCol w="557423">
                  <a:extLst>
                    <a:ext uri="{9D8B030D-6E8A-4147-A177-3AD203B41FA5}">
                      <a16:colId xmlns:a16="http://schemas.microsoft.com/office/drawing/2014/main" val="20005"/>
                    </a:ext>
                  </a:extLst>
                </a:gridCol>
                <a:gridCol w="557423">
                  <a:extLst>
                    <a:ext uri="{9D8B030D-6E8A-4147-A177-3AD203B41FA5}">
                      <a16:colId xmlns:a16="http://schemas.microsoft.com/office/drawing/2014/main" val="20006"/>
                    </a:ext>
                  </a:extLst>
                </a:gridCol>
                <a:gridCol w="557423">
                  <a:extLst>
                    <a:ext uri="{9D8B030D-6E8A-4147-A177-3AD203B41FA5}">
                      <a16:colId xmlns:a16="http://schemas.microsoft.com/office/drawing/2014/main" val="20007"/>
                    </a:ext>
                  </a:extLst>
                </a:gridCol>
                <a:gridCol w="557423">
                  <a:extLst>
                    <a:ext uri="{9D8B030D-6E8A-4147-A177-3AD203B41FA5}">
                      <a16:colId xmlns:a16="http://schemas.microsoft.com/office/drawing/2014/main" val="20008"/>
                    </a:ext>
                  </a:extLst>
                </a:gridCol>
                <a:gridCol w="557423">
                  <a:extLst>
                    <a:ext uri="{9D8B030D-6E8A-4147-A177-3AD203B41FA5}">
                      <a16:colId xmlns:a16="http://schemas.microsoft.com/office/drawing/2014/main" val="20009"/>
                    </a:ext>
                  </a:extLst>
                </a:gridCol>
                <a:gridCol w="557423">
                  <a:extLst>
                    <a:ext uri="{9D8B030D-6E8A-4147-A177-3AD203B41FA5}">
                      <a16:colId xmlns:a16="http://schemas.microsoft.com/office/drawing/2014/main" val="20010"/>
                    </a:ext>
                  </a:extLst>
                </a:gridCol>
                <a:gridCol w="557423">
                  <a:extLst>
                    <a:ext uri="{9D8B030D-6E8A-4147-A177-3AD203B41FA5}">
                      <a16:colId xmlns:a16="http://schemas.microsoft.com/office/drawing/2014/main" val="20011"/>
                    </a:ext>
                  </a:extLst>
                </a:gridCol>
                <a:gridCol w="557423">
                  <a:extLst>
                    <a:ext uri="{9D8B030D-6E8A-4147-A177-3AD203B41FA5}">
                      <a16:colId xmlns:a16="http://schemas.microsoft.com/office/drawing/2014/main" val="20012"/>
                    </a:ext>
                  </a:extLst>
                </a:gridCol>
                <a:gridCol w="557423">
                  <a:extLst>
                    <a:ext uri="{9D8B030D-6E8A-4147-A177-3AD203B41FA5}">
                      <a16:colId xmlns:a16="http://schemas.microsoft.com/office/drawing/2014/main" val="20013"/>
                    </a:ext>
                  </a:extLst>
                </a:gridCol>
                <a:gridCol w="557423">
                  <a:extLst>
                    <a:ext uri="{9D8B030D-6E8A-4147-A177-3AD203B41FA5}">
                      <a16:colId xmlns:a16="http://schemas.microsoft.com/office/drawing/2014/main" val="20014"/>
                    </a:ext>
                  </a:extLst>
                </a:gridCol>
                <a:gridCol w="557423">
                  <a:extLst>
                    <a:ext uri="{9D8B030D-6E8A-4147-A177-3AD203B41FA5}">
                      <a16:colId xmlns:a16="http://schemas.microsoft.com/office/drawing/2014/main" val="20015"/>
                    </a:ext>
                  </a:extLst>
                </a:gridCol>
                <a:gridCol w="557423">
                  <a:extLst>
                    <a:ext uri="{9D8B030D-6E8A-4147-A177-3AD203B41FA5}">
                      <a16:colId xmlns:a16="http://schemas.microsoft.com/office/drawing/2014/main" val="20016"/>
                    </a:ext>
                  </a:extLst>
                </a:gridCol>
                <a:gridCol w="557423">
                  <a:extLst>
                    <a:ext uri="{9D8B030D-6E8A-4147-A177-3AD203B41FA5}">
                      <a16:colId xmlns:a16="http://schemas.microsoft.com/office/drawing/2014/main" val="20017"/>
                    </a:ext>
                  </a:extLst>
                </a:gridCol>
                <a:gridCol w="557423">
                  <a:extLst>
                    <a:ext uri="{9D8B030D-6E8A-4147-A177-3AD203B41FA5}">
                      <a16:colId xmlns:a16="http://schemas.microsoft.com/office/drawing/2014/main" val="20018"/>
                    </a:ext>
                  </a:extLst>
                </a:gridCol>
                <a:gridCol w="557423">
                  <a:extLst>
                    <a:ext uri="{9D8B030D-6E8A-4147-A177-3AD203B41FA5}">
                      <a16:colId xmlns:a16="http://schemas.microsoft.com/office/drawing/2014/main" val="20019"/>
                    </a:ext>
                  </a:extLst>
                </a:gridCol>
                <a:gridCol w="557423">
                  <a:extLst>
                    <a:ext uri="{9D8B030D-6E8A-4147-A177-3AD203B41FA5}">
                      <a16:colId xmlns:a16="http://schemas.microsoft.com/office/drawing/2014/main" val="20020"/>
                    </a:ext>
                  </a:extLst>
                </a:gridCol>
                <a:gridCol w="557423">
                  <a:extLst>
                    <a:ext uri="{9D8B030D-6E8A-4147-A177-3AD203B41FA5}">
                      <a16:colId xmlns:a16="http://schemas.microsoft.com/office/drawing/2014/main" val="20021"/>
                    </a:ext>
                  </a:extLst>
                </a:gridCol>
                <a:gridCol w="557423">
                  <a:extLst>
                    <a:ext uri="{9D8B030D-6E8A-4147-A177-3AD203B41FA5}">
                      <a16:colId xmlns:a16="http://schemas.microsoft.com/office/drawing/2014/main" val="20022"/>
                    </a:ext>
                  </a:extLst>
                </a:gridCol>
                <a:gridCol w="557423">
                  <a:extLst>
                    <a:ext uri="{9D8B030D-6E8A-4147-A177-3AD203B41FA5}">
                      <a16:colId xmlns:a16="http://schemas.microsoft.com/office/drawing/2014/main" val="20023"/>
                    </a:ext>
                  </a:extLst>
                </a:gridCol>
                <a:gridCol w="557423">
                  <a:extLst>
                    <a:ext uri="{9D8B030D-6E8A-4147-A177-3AD203B41FA5}">
                      <a16:colId xmlns:a16="http://schemas.microsoft.com/office/drawing/2014/main" val="20024"/>
                    </a:ext>
                  </a:extLst>
                </a:gridCol>
                <a:gridCol w="557423">
                  <a:extLst>
                    <a:ext uri="{9D8B030D-6E8A-4147-A177-3AD203B41FA5}">
                      <a16:colId xmlns:a16="http://schemas.microsoft.com/office/drawing/2014/main" val="20025"/>
                    </a:ext>
                  </a:extLst>
                </a:gridCol>
                <a:gridCol w="557423">
                  <a:extLst>
                    <a:ext uri="{9D8B030D-6E8A-4147-A177-3AD203B41FA5}">
                      <a16:colId xmlns:a16="http://schemas.microsoft.com/office/drawing/2014/main" val="20026"/>
                    </a:ext>
                  </a:extLst>
                </a:gridCol>
                <a:gridCol w="557423">
                  <a:extLst>
                    <a:ext uri="{9D8B030D-6E8A-4147-A177-3AD203B41FA5}">
                      <a16:colId xmlns:a16="http://schemas.microsoft.com/office/drawing/2014/main" val="20027"/>
                    </a:ext>
                  </a:extLst>
                </a:gridCol>
                <a:gridCol w="557423">
                  <a:extLst>
                    <a:ext uri="{9D8B030D-6E8A-4147-A177-3AD203B41FA5}">
                      <a16:colId xmlns:a16="http://schemas.microsoft.com/office/drawing/2014/main" val="20028"/>
                    </a:ext>
                  </a:extLst>
                </a:gridCol>
                <a:gridCol w="557423">
                  <a:extLst>
                    <a:ext uri="{9D8B030D-6E8A-4147-A177-3AD203B41FA5}">
                      <a16:colId xmlns:a16="http://schemas.microsoft.com/office/drawing/2014/main" val="20029"/>
                    </a:ext>
                  </a:extLst>
                </a:gridCol>
              </a:tblGrid>
              <a:tr h="1057275">
                <a:tc>
                  <a:txBody>
                    <a:bodyPr/>
                    <a:lstStyle/>
                    <a:p>
                      <a:pPr marL="0" lvl="0" indent="0" algn="ctr">
                        <a:lnSpc>
                          <a:spcPts val="2338"/>
                        </a:lnSpc>
                        <a:spcBef>
                          <a:spcPct val="0"/>
                        </a:spcBef>
                        <a:defRPr/>
                      </a:pPr>
                      <a:endParaRPr lang="en-US" sz="1100" dirty="0">
                        <a:solidFill>
                          <a:sysClr val="windowText" lastClr="000000"/>
                        </a:solidFill>
                      </a:endParaRPr>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solidFill>
                          <a:srgbClr val="FF0000"/>
                        </a:solidFill>
                      </a:endParaRPr>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solidFill>
                          <a:sysClr val="windowText" lastClr="000000"/>
                        </a:solidFill>
                      </a:endParaRPr>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solidFill>
                          <a:sysClr val="windowText" lastClr="000000"/>
                        </a:solidFill>
                      </a:endParaRPr>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TextBox 3"/>
          <p:cNvSpPr txBox="1"/>
          <p:nvPr/>
        </p:nvSpPr>
        <p:spPr>
          <a:xfrm>
            <a:off x="1028700" y="1019175"/>
            <a:ext cx="7086600" cy="2638425"/>
          </a:xfrm>
          <a:prstGeom prst="rect">
            <a:avLst/>
          </a:prstGeom>
        </p:spPr>
        <p:txBody>
          <a:bodyPr lIns="0" tIns="0" rIns="0" bIns="0" rtlCol="0" anchor="t">
            <a:spAutoFit/>
          </a:bodyPr>
          <a:lstStyle/>
          <a:p>
            <a:pPr marL="0" lvl="0" indent="0" algn="l">
              <a:lnSpc>
                <a:spcPts val="10350"/>
              </a:lnSpc>
              <a:spcBef>
                <a:spcPct val="0"/>
              </a:spcBef>
            </a:pPr>
            <a:r>
              <a:rPr lang="en-US" sz="8625">
                <a:solidFill>
                  <a:srgbClr val="3776FF"/>
                </a:solidFill>
                <a:latin typeface="Aileron Ultra-Bold"/>
              </a:rPr>
              <a:t>Alocação Contígua</a:t>
            </a:r>
          </a:p>
        </p:txBody>
      </p:sp>
      <p:sp>
        <p:nvSpPr>
          <p:cNvPr id="4" name="TextBox 4"/>
          <p:cNvSpPr txBox="1"/>
          <p:nvPr/>
        </p:nvSpPr>
        <p:spPr>
          <a:xfrm>
            <a:off x="1028700" y="4114800"/>
            <a:ext cx="5727882" cy="1064260"/>
          </a:xfrm>
          <a:prstGeom prst="rect">
            <a:avLst/>
          </a:prstGeom>
        </p:spPr>
        <p:txBody>
          <a:bodyPr lIns="0" tIns="0" rIns="0" bIns="0" rtlCol="0" anchor="t">
            <a:spAutoFit/>
          </a:bodyPr>
          <a:lstStyle/>
          <a:p>
            <a:pPr>
              <a:lnSpc>
                <a:spcPts val="4339"/>
              </a:lnSpc>
            </a:pPr>
            <a:r>
              <a:rPr lang="en-US" sz="3099">
                <a:solidFill>
                  <a:srgbClr val="EFEFEF"/>
                </a:solidFill>
                <a:latin typeface="Aileron"/>
              </a:rPr>
              <a:t>Os blocos são dispostos de forma sequencial no disco.</a:t>
            </a:r>
          </a:p>
        </p:txBody>
      </p:sp>
      <p:sp>
        <p:nvSpPr>
          <p:cNvPr id="5" name="TextBox 5"/>
          <p:cNvSpPr txBox="1"/>
          <p:nvPr/>
        </p:nvSpPr>
        <p:spPr>
          <a:xfrm>
            <a:off x="1044126" y="5964361"/>
            <a:ext cx="1840410" cy="1028701"/>
          </a:xfrm>
          <a:prstGeom prst="rect">
            <a:avLst/>
          </a:prstGeom>
        </p:spPr>
        <p:txBody>
          <a:bodyPr wrap="square" lIns="0" tIns="0" rIns="0" bIns="0" rtlCol="0" anchor="t">
            <a:spAutoFit/>
          </a:bodyPr>
          <a:lstStyle/>
          <a:p>
            <a:pPr algn="ctr">
              <a:lnSpc>
                <a:spcPts val="4199"/>
              </a:lnSpc>
            </a:pPr>
            <a:r>
              <a:rPr lang="en-US" sz="2999" dirty="0" err="1">
                <a:solidFill>
                  <a:srgbClr val="FFFFFF"/>
                </a:solidFill>
                <a:latin typeface="Aileron"/>
              </a:rPr>
              <a:t>Arquivo</a:t>
            </a:r>
            <a:r>
              <a:rPr lang="en-US" sz="2999" dirty="0">
                <a:solidFill>
                  <a:srgbClr val="FFFFFF"/>
                </a:solidFill>
                <a:latin typeface="Aileron"/>
              </a:rPr>
              <a:t> A</a:t>
            </a:r>
          </a:p>
          <a:p>
            <a:pPr algn="ctr">
              <a:lnSpc>
                <a:spcPts val="4199"/>
              </a:lnSpc>
              <a:spcBef>
                <a:spcPct val="0"/>
              </a:spcBef>
            </a:pPr>
            <a:r>
              <a:rPr lang="en-US" sz="2999" dirty="0">
                <a:solidFill>
                  <a:srgbClr val="FFFFFF"/>
                </a:solidFill>
                <a:latin typeface="Aileron"/>
              </a:rPr>
              <a:t>(4 </a:t>
            </a:r>
            <a:r>
              <a:rPr lang="en-US" sz="2999" dirty="0" err="1">
                <a:solidFill>
                  <a:srgbClr val="FFFFFF"/>
                </a:solidFill>
                <a:latin typeface="Aileron"/>
              </a:rPr>
              <a:t>Blocos</a:t>
            </a:r>
            <a:r>
              <a:rPr lang="en-US" sz="2999" dirty="0">
                <a:solidFill>
                  <a:srgbClr val="FFFFFF"/>
                </a:solidFill>
                <a:latin typeface="Aileron"/>
              </a:rPr>
              <a:t>)</a:t>
            </a:r>
          </a:p>
        </p:txBody>
      </p:sp>
      <p:sp>
        <p:nvSpPr>
          <p:cNvPr id="6" name="TextBox 6"/>
          <p:cNvSpPr txBox="1"/>
          <p:nvPr/>
        </p:nvSpPr>
        <p:spPr>
          <a:xfrm>
            <a:off x="3352800" y="8470958"/>
            <a:ext cx="1898028" cy="1057275"/>
          </a:xfrm>
          <a:prstGeom prst="rect">
            <a:avLst/>
          </a:prstGeom>
        </p:spPr>
        <p:txBody>
          <a:bodyPr wrap="square" lIns="0" tIns="0" rIns="0" bIns="0" rtlCol="0" anchor="t">
            <a:spAutoFit/>
          </a:bodyPr>
          <a:lstStyle/>
          <a:p>
            <a:pPr algn="ctr">
              <a:lnSpc>
                <a:spcPts val="4200"/>
              </a:lnSpc>
            </a:pPr>
            <a:r>
              <a:rPr lang="en-US" sz="3000" dirty="0" err="1">
                <a:solidFill>
                  <a:srgbClr val="FFFFFF"/>
                </a:solidFill>
                <a:latin typeface="Aileron"/>
              </a:rPr>
              <a:t>Arquivo</a:t>
            </a:r>
            <a:r>
              <a:rPr lang="en-US" sz="3000" dirty="0">
                <a:solidFill>
                  <a:srgbClr val="FFFFFF"/>
                </a:solidFill>
                <a:latin typeface="Aileron"/>
              </a:rPr>
              <a:t> B</a:t>
            </a:r>
          </a:p>
          <a:p>
            <a:pPr algn="ctr">
              <a:lnSpc>
                <a:spcPts val="4200"/>
              </a:lnSpc>
              <a:spcBef>
                <a:spcPct val="0"/>
              </a:spcBef>
            </a:pPr>
            <a:r>
              <a:rPr lang="en-US" sz="3000" dirty="0">
                <a:solidFill>
                  <a:srgbClr val="FFFFFF"/>
                </a:solidFill>
                <a:latin typeface="Aileron"/>
              </a:rPr>
              <a:t>(5 </a:t>
            </a:r>
            <a:r>
              <a:rPr lang="en-US" sz="3000" dirty="0" err="1">
                <a:solidFill>
                  <a:srgbClr val="FFFFFF"/>
                </a:solidFill>
                <a:latin typeface="Aileron"/>
              </a:rPr>
              <a:t>Blocos</a:t>
            </a:r>
            <a:r>
              <a:rPr lang="en-US" sz="3000" dirty="0">
                <a:solidFill>
                  <a:srgbClr val="FFFFFF"/>
                </a:solidFill>
                <a:latin typeface="Aileron"/>
              </a:rPr>
              <a:t>)</a:t>
            </a:r>
          </a:p>
        </p:txBody>
      </p:sp>
      <p:sp>
        <p:nvSpPr>
          <p:cNvPr id="7" name="TextBox 7"/>
          <p:cNvSpPr txBox="1"/>
          <p:nvPr/>
        </p:nvSpPr>
        <p:spPr>
          <a:xfrm>
            <a:off x="5945780" y="5891320"/>
            <a:ext cx="1840410" cy="1057275"/>
          </a:xfrm>
          <a:prstGeom prst="rect">
            <a:avLst/>
          </a:prstGeom>
        </p:spPr>
        <p:txBody>
          <a:bodyPr wrap="square" lIns="0" tIns="0" rIns="0" bIns="0" rtlCol="0" anchor="t">
            <a:spAutoFit/>
          </a:bodyPr>
          <a:lstStyle/>
          <a:p>
            <a:pPr algn="ctr">
              <a:lnSpc>
                <a:spcPts val="4200"/>
              </a:lnSpc>
            </a:pPr>
            <a:r>
              <a:rPr lang="en-US" sz="3000" dirty="0" err="1">
                <a:solidFill>
                  <a:srgbClr val="FFFFFF"/>
                </a:solidFill>
                <a:latin typeface="Aileron"/>
              </a:rPr>
              <a:t>Arquivo</a:t>
            </a:r>
            <a:r>
              <a:rPr lang="en-US" sz="3000" dirty="0">
                <a:solidFill>
                  <a:srgbClr val="FFFFFF"/>
                </a:solidFill>
                <a:latin typeface="Aileron"/>
              </a:rPr>
              <a:t> C</a:t>
            </a:r>
          </a:p>
          <a:p>
            <a:pPr algn="ctr">
              <a:lnSpc>
                <a:spcPts val="4200"/>
              </a:lnSpc>
              <a:spcBef>
                <a:spcPct val="0"/>
              </a:spcBef>
            </a:pPr>
            <a:r>
              <a:rPr lang="en-US" sz="3000" dirty="0">
                <a:solidFill>
                  <a:srgbClr val="FFFFFF"/>
                </a:solidFill>
                <a:latin typeface="Aileron"/>
              </a:rPr>
              <a:t>(4 </a:t>
            </a:r>
            <a:r>
              <a:rPr lang="en-US" sz="3000" dirty="0" err="1">
                <a:solidFill>
                  <a:srgbClr val="FFFFFF"/>
                </a:solidFill>
                <a:latin typeface="Aileron"/>
              </a:rPr>
              <a:t>Blocos</a:t>
            </a:r>
            <a:r>
              <a:rPr lang="en-US" sz="3000" dirty="0">
                <a:solidFill>
                  <a:srgbClr val="FFFFFF"/>
                </a:solidFill>
                <a:latin typeface="Aileron"/>
              </a:rPr>
              <a:t>)</a:t>
            </a:r>
          </a:p>
        </p:txBody>
      </p:sp>
      <p:sp>
        <p:nvSpPr>
          <p:cNvPr id="8" name="TextBox 8"/>
          <p:cNvSpPr txBox="1"/>
          <p:nvPr/>
        </p:nvSpPr>
        <p:spPr>
          <a:xfrm>
            <a:off x="7514410" y="8468776"/>
            <a:ext cx="2303131" cy="1057275"/>
          </a:xfrm>
          <a:prstGeom prst="rect">
            <a:avLst/>
          </a:prstGeom>
        </p:spPr>
        <p:txBody>
          <a:bodyPr lIns="0" tIns="0" rIns="0" bIns="0" rtlCol="0" anchor="t">
            <a:spAutoFit/>
          </a:bodyPr>
          <a:lstStyle/>
          <a:p>
            <a:pPr algn="ctr">
              <a:lnSpc>
                <a:spcPts val="4200"/>
              </a:lnSpc>
            </a:pPr>
            <a:r>
              <a:rPr lang="en-US" sz="3000">
                <a:solidFill>
                  <a:srgbClr val="FFFFFF"/>
                </a:solidFill>
                <a:latin typeface="Aileron"/>
              </a:rPr>
              <a:t>Arquivo D</a:t>
            </a:r>
          </a:p>
          <a:p>
            <a:pPr algn="ctr">
              <a:lnSpc>
                <a:spcPts val="4200"/>
              </a:lnSpc>
              <a:spcBef>
                <a:spcPct val="0"/>
              </a:spcBef>
            </a:pPr>
            <a:r>
              <a:rPr lang="en-US" sz="3000">
                <a:solidFill>
                  <a:srgbClr val="FFFFFF"/>
                </a:solidFill>
                <a:latin typeface="Aileron"/>
              </a:rPr>
              <a:t>(2 Blocos)</a:t>
            </a:r>
          </a:p>
        </p:txBody>
      </p:sp>
      <p:sp>
        <p:nvSpPr>
          <p:cNvPr id="9" name="TextBox 9"/>
          <p:cNvSpPr txBox="1"/>
          <p:nvPr/>
        </p:nvSpPr>
        <p:spPr>
          <a:xfrm>
            <a:off x="10988524" y="5891320"/>
            <a:ext cx="1965476" cy="1057275"/>
          </a:xfrm>
          <a:prstGeom prst="rect">
            <a:avLst/>
          </a:prstGeom>
        </p:spPr>
        <p:txBody>
          <a:bodyPr wrap="square" lIns="0" tIns="0" rIns="0" bIns="0" rtlCol="0" anchor="t">
            <a:spAutoFit/>
          </a:bodyPr>
          <a:lstStyle/>
          <a:p>
            <a:pPr algn="ctr">
              <a:lnSpc>
                <a:spcPts val="4200"/>
              </a:lnSpc>
            </a:pPr>
            <a:r>
              <a:rPr lang="en-US" sz="3000" dirty="0" err="1">
                <a:solidFill>
                  <a:srgbClr val="FFFFFF"/>
                </a:solidFill>
                <a:latin typeface="Aileron"/>
              </a:rPr>
              <a:t>Arquivo</a:t>
            </a:r>
            <a:r>
              <a:rPr lang="en-US" sz="3000" dirty="0">
                <a:solidFill>
                  <a:srgbClr val="FFFFFF"/>
                </a:solidFill>
                <a:latin typeface="Aileron"/>
              </a:rPr>
              <a:t> E</a:t>
            </a:r>
          </a:p>
          <a:p>
            <a:pPr algn="ctr">
              <a:lnSpc>
                <a:spcPts val="4200"/>
              </a:lnSpc>
              <a:spcBef>
                <a:spcPct val="0"/>
              </a:spcBef>
            </a:pPr>
            <a:r>
              <a:rPr lang="en-US" sz="3000" dirty="0">
                <a:solidFill>
                  <a:srgbClr val="FFFFFF"/>
                </a:solidFill>
                <a:latin typeface="Aileron"/>
              </a:rPr>
              <a:t>(10 </a:t>
            </a:r>
            <a:r>
              <a:rPr lang="en-US" sz="3000" dirty="0" err="1">
                <a:solidFill>
                  <a:srgbClr val="FFFFFF"/>
                </a:solidFill>
                <a:latin typeface="Aileron"/>
              </a:rPr>
              <a:t>Blocos</a:t>
            </a:r>
            <a:r>
              <a:rPr lang="en-US" sz="3000" dirty="0">
                <a:solidFill>
                  <a:srgbClr val="FFFFFF"/>
                </a:solidFill>
                <a:latin typeface="Aileron"/>
              </a:rPr>
              <a:t>)</a:t>
            </a:r>
          </a:p>
        </p:txBody>
      </p:sp>
      <p:sp>
        <p:nvSpPr>
          <p:cNvPr id="10" name="TextBox 10"/>
          <p:cNvSpPr txBox="1"/>
          <p:nvPr/>
        </p:nvSpPr>
        <p:spPr>
          <a:xfrm>
            <a:off x="14551688" y="8470958"/>
            <a:ext cx="2276245" cy="1057275"/>
          </a:xfrm>
          <a:prstGeom prst="rect">
            <a:avLst/>
          </a:prstGeom>
        </p:spPr>
        <p:txBody>
          <a:bodyPr lIns="0" tIns="0" rIns="0" bIns="0" rtlCol="0" anchor="t">
            <a:spAutoFit/>
          </a:bodyPr>
          <a:lstStyle/>
          <a:p>
            <a:pPr algn="ctr">
              <a:lnSpc>
                <a:spcPts val="4200"/>
              </a:lnSpc>
            </a:pPr>
            <a:r>
              <a:rPr lang="en-US" sz="3000" dirty="0" err="1">
                <a:solidFill>
                  <a:srgbClr val="FFFFFF"/>
                </a:solidFill>
                <a:latin typeface="Aileron"/>
              </a:rPr>
              <a:t>Arquivo</a:t>
            </a:r>
            <a:r>
              <a:rPr lang="en-US" sz="3000" dirty="0">
                <a:solidFill>
                  <a:srgbClr val="FFFFFF"/>
                </a:solidFill>
                <a:latin typeface="Aileron"/>
              </a:rPr>
              <a:t> F</a:t>
            </a:r>
          </a:p>
          <a:p>
            <a:pPr algn="ctr">
              <a:lnSpc>
                <a:spcPts val="4200"/>
              </a:lnSpc>
              <a:spcBef>
                <a:spcPct val="0"/>
              </a:spcBef>
            </a:pPr>
            <a:r>
              <a:rPr lang="en-US" sz="3000" dirty="0">
                <a:solidFill>
                  <a:srgbClr val="FFFFFF"/>
                </a:solidFill>
                <a:latin typeface="Aileron"/>
              </a:rPr>
              <a:t>(4 </a:t>
            </a:r>
            <a:r>
              <a:rPr lang="en-US" sz="3000" dirty="0" err="1">
                <a:solidFill>
                  <a:srgbClr val="FFFFFF"/>
                </a:solidFill>
                <a:latin typeface="Aileron"/>
              </a:rPr>
              <a:t>Blocos</a:t>
            </a:r>
            <a:r>
              <a:rPr lang="en-US" sz="3000" dirty="0">
                <a:solidFill>
                  <a:srgbClr val="FFFFFF"/>
                </a:solidFill>
                <a:latin typeface="Aileron"/>
              </a:rPr>
              <a:t>)</a:t>
            </a:r>
          </a:p>
        </p:txBody>
      </p:sp>
      <p:sp>
        <p:nvSpPr>
          <p:cNvPr id="11" name="TextBox 11"/>
          <p:cNvSpPr txBox="1"/>
          <p:nvPr/>
        </p:nvSpPr>
        <p:spPr>
          <a:xfrm>
            <a:off x="17655005" y="7433091"/>
            <a:ext cx="268188" cy="537845"/>
          </a:xfrm>
          <a:prstGeom prst="rect">
            <a:avLst/>
          </a:prstGeom>
        </p:spPr>
        <p:txBody>
          <a:bodyPr lIns="0" tIns="0" rIns="0" bIns="0" rtlCol="0" anchor="t">
            <a:spAutoFit/>
          </a:bodyPr>
          <a:lstStyle/>
          <a:p>
            <a:pPr algn="ctr">
              <a:lnSpc>
                <a:spcPts val="4480"/>
              </a:lnSpc>
              <a:spcBef>
                <a:spcPct val="0"/>
              </a:spcBef>
            </a:pPr>
            <a:r>
              <a:rPr lang="en-US" sz="3200">
                <a:solidFill>
                  <a:srgbClr val="FFFFFF"/>
                </a:solidFill>
                <a:latin typeface="Aileron"/>
              </a:rPr>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TextBox 2"/>
          <p:cNvSpPr txBox="1"/>
          <p:nvPr/>
        </p:nvSpPr>
        <p:spPr>
          <a:xfrm>
            <a:off x="2047861" y="1142648"/>
            <a:ext cx="14192279" cy="1381125"/>
          </a:xfrm>
          <a:prstGeom prst="rect">
            <a:avLst/>
          </a:prstGeom>
        </p:spPr>
        <p:txBody>
          <a:bodyPr lIns="0" tIns="0" rIns="0" bIns="0" rtlCol="0" anchor="t">
            <a:spAutoFit/>
          </a:bodyPr>
          <a:lstStyle/>
          <a:p>
            <a:pPr marL="0" lvl="0" indent="0" algn="ctr">
              <a:lnSpc>
                <a:spcPts val="10800"/>
              </a:lnSpc>
              <a:spcBef>
                <a:spcPct val="0"/>
              </a:spcBef>
            </a:pPr>
            <a:r>
              <a:rPr lang="en-US" sz="9000">
                <a:solidFill>
                  <a:srgbClr val="3776FF"/>
                </a:solidFill>
                <a:latin typeface="Aileron Ultra-Bold"/>
              </a:rPr>
              <a:t>Alocação contígua</a:t>
            </a:r>
          </a:p>
        </p:txBody>
      </p:sp>
      <p:grpSp>
        <p:nvGrpSpPr>
          <p:cNvPr id="3" name="Group 3"/>
          <p:cNvGrpSpPr/>
          <p:nvPr/>
        </p:nvGrpSpPr>
        <p:grpSpPr>
          <a:xfrm>
            <a:off x="1028700" y="3525131"/>
            <a:ext cx="8319305" cy="3798713"/>
            <a:chOff x="0" y="0"/>
            <a:chExt cx="11092406" cy="5064951"/>
          </a:xfrm>
        </p:grpSpPr>
        <p:sp>
          <p:nvSpPr>
            <p:cNvPr id="4" name="TextBox 4"/>
            <p:cNvSpPr txBox="1"/>
            <p:nvPr/>
          </p:nvSpPr>
          <p:spPr>
            <a:xfrm>
              <a:off x="0" y="1369822"/>
              <a:ext cx="11092406" cy="3695278"/>
            </a:xfrm>
            <a:prstGeom prst="rect">
              <a:avLst/>
            </a:prstGeom>
          </p:spPr>
          <p:txBody>
            <a:bodyPr lIns="0" tIns="0" rIns="0" bIns="0" rtlCol="0" anchor="t">
              <a:spAutoFit/>
            </a:bodyPr>
            <a:lstStyle/>
            <a:p>
              <a:pPr marL="690874" lvl="1" indent="-345437" algn="just">
                <a:lnSpc>
                  <a:spcPts val="4479"/>
                </a:lnSpc>
                <a:buFont typeface="Arial"/>
                <a:buChar char="•"/>
              </a:pPr>
              <a:r>
                <a:rPr lang="en-US" sz="3199">
                  <a:solidFill>
                    <a:srgbClr val="EFEFEF"/>
                  </a:solidFill>
                  <a:latin typeface="Aileron"/>
                </a:rPr>
                <a:t>É mais simples de implementar.</a:t>
              </a:r>
            </a:p>
            <a:p>
              <a:pPr algn="just">
                <a:lnSpc>
                  <a:spcPts val="4479"/>
                </a:lnSpc>
              </a:pPr>
              <a:endParaRPr lang="en-US" sz="3199">
                <a:solidFill>
                  <a:srgbClr val="EFEFEF"/>
                </a:solidFill>
                <a:latin typeface="Aileron"/>
              </a:endParaRPr>
            </a:p>
            <a:p>
              <a:pPr marL="690874" lvl="1" indent="-345437" algn="just">
                <a:lnSpc>
                  <a:spcPts val="4479"/>
                </a:lnSpc>
                <a:buFont typeface="Arial"/>
                <a:buChar char="•"/>
              </a:pPr>
              <a:r>
                <a:rPr lang="en-US" sz="3199">
                  <a:solidFill>
                    <a:srgbClr val="EFEFEF"/>
                  </a:solidFill>
                  <a:latin typeface="Aileron"/>
                </a:rPr>
                <a:t>Tem um alto desempenho de leitura e escrita, pois requer menos operações de busca no disco.</a:t>
              </a:r>
            </a:p>
          </p:txBody>
        </p:sp>
        <p:sp>
          <p:nvSpPr>
            <p:cNvPr id="5" name="TextBox 5"/>
            <p:cNvSpPr txBox="1"/>
            <p:nvPr/>
          </p:nvSpPr>
          <p:spPr>
            <a:xfrm>
              <a:off x="0" y="0"/>
              <a:ext cx="11092406" cy="1003300"/>
            </a:xfrm>
            <a:prstGeom prst="rect">
              <a:avLst/>
            </a:prstGeom>
          </p:spPr>
          <p:txBody>
            <a:bodyPr lIns="0" tIns="0" rIns="0" bIns="0" rtlCol="0" anchor="t">
              <a:spAutoFit/>
            </a:bodyPr>
            <a:lstStyle/>
            <a:p>
              <a:pPr algn="ctr">
                <a:lnSpc>
                  <a:spcPts val="5999"/>
                </a:lnSpc>
              </a:pPr>
              <a:r>
                <a:rPr lang="en-US" sz="4999">
                  <a:solidFill>
                    <a:srgbClr val="EFEFEF"/>
                  </a:solidFill>
                  <a:latin typeface="Aileron Ultra-Bold"/>
                </a:rPr>
                <a:t>Vantagens</a:t>
              </a:r>
            </a:p>
          </p:txBody>
        </p:sp>
      </p:grpSp>
      <p:grpSp>
        <p:nvGrpSpPr>
          <p:cNvPr id="6" name="Group 6"/>
          <p:cNvGrpSpPr/>
          <p:nvPr/>
        </p:nvGrpSpPr>
        <p:grpSpPr>
          <a:xfrm>
            <a:off x="9863531" y="3534656"/>
            <a:ext cx="7395769" cy="4846463"/>
            <a:chOff x="0" y="0"/>
            <a:chExt cx="9861026" cy="6461951"/>
          </a:xfrm>
        </p:grpSpPr>
        <p:sp>
          <p:nvSpPr>
            <p:cNvPr id="7" name="TextBox 7"/>
            <p:cNvSpPr txBox="1"/>
            <p:nvPr/>
          </p:nvSpPr>
          <p:spPr>
            <a:xfrm>
              <a:off x="0" y="1268222"/>
              <a:ext cx="9861026" cy="5193878"/>
            </a:xfrm>
            <a:prstGeom prst="rect">
              <a:avLst/>
            </a:prstGeom>
          </p:spPr>
          <p:txBody>
            <a:bodyPr lIns="0" tIns="0" rIns="0" bIns="0" rtlCol="0" anchor="t">
              <a:spAutoFit/>
            </a:bodyPr>
            <a:lstStyle/>
            <a:p>
              <a:pPr marL="690874" lvl="1" indent="-345437" algn="just">
                <a:lnSpc>
                  <a:spcPts val="4479"/>
                </a:lnSpc>
                <a:buFont typeface="Arial"/>
                <a:buChar char="•"/>
              </a:pPr>
              <a:r>
                <a:rPr lang="en-US" sz="3199">
                  <a:solidFill>
                    <a:srgbClr val="EFEFEF"/>
                  </a:solidFill>
                  <a:latin typeface="Aileron"/>
                </a:rPr>
                <a:t>Com o tempo de uso causa a fragmentação externa do disco.</a:t>
              </a:r>
            </a:p>
            <a:p>
              <a:pPr algn="just">
                <a:lnSpc>
                  <a:spcPts val="4479"/>
                </a:lnSpc>
              </a:pPr>
              <a:endParaRPr lang="en-US" sz="3199">
                <a:solidFill>
                  <a:srgbClr val="EFEFEF"/>
                </a:solidFill>
                <a:latin typeface="Aileron"/>
              </a:endParaRPr>
            </a:p>
            <a:p>
              <a:pPr marL="690874" lvl="1" indent="-345437" algn="just">
                <a:lnSpc>
                  <a:spcPts val="4479"/>
                </a:lnSpc>
                <a:buFont typeface="Arial"/>
                <a:buChar char="•"/>
              </a:pPr>
              <a:r>
                <a:rPr lang="en-US" sz="3199">
                  <a:solidFill>
                    <a:srgbClr val="EFEFEF"/>
                  </a:solidFill>
                  <a:latin typeface="Aileron"/>
                </a:rPr>
                <a:t>A alocação contígua torna complexa a realocação de um arquivo ao crescer, sendo um processo demorado.</a:t>
              </a:r>
            </a:p>
          </p:txBody>
        </p:sp>
        <p:sp>
          <p:nvSpPr>
            <p:cNvPr id="8" name="TextBox 8"/>
            <p:cNvSpPr txBox="1"/>
            <p:nvPr/>
          </p:nvSpPr>
          <p:spPr>
            <a:xfrm>
              <a:off x="0" y="0"/>
              <a:ext cx="9861026" cy="901700"/>
            </a:xfrm>
            <a:prstGeom prst="rect">
              <a:avLst/>
            </a:prstGeom>
          </p:spPr>
          <p:txBody>
            <a:bodyPr lIns="0" tIns="0" rIns="0" bIns="0" rtlCol="0" anchor="t">
              <a:spAutoFit/>
            </a:bodyPr>
            <a:lstStyle/>
            <a:p>
              <a:pPr marL="0" lvl="0" indent="0" algn="ctr">
                <a:lnSpc>
                  <a:spcPts val="5399"/>
                </a:lnSpc>
                <a:spcBef>
                  <a:spcPct val="0"/>
                </a:spcBef>
              </a:pPr>
              <a:r>
                <a:rPr lang="en-US" sz="4499">
                  <a:solidFill>
                    <a:srgbClr val="EFEFEF"/>
                  </a:solidFill>
                  <a:latin typeface="Aileron Ultra-Bold"/>
                </a:rPr>
                <a:t>Desvantagens</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511707265"/>
              </p:ext>
            </p:extLst>
          </p:nvPr>
        </p:nvGraphicFramePr>
        <p:xfrm>
          <a:off x="782653" y="3893591"/>
          <a:ext cx="16722690" cy="1057275"/>
        </p:xfrm>
        <a:graphic>
          <a:graphicData uri="http://schemas.openxmlformats.org/drawingml/2006/table">
            <a:tbl>
              <a:tblPr/>
              <a:tblGrid>
                <a:gridCol w="557423">
                  <a:extLst>
                    <a:ext uri="{9D8B030D-6E8A-4147-A177-3AD203B41FA5}">
                      <a16:colId xmlns:a16="http://schemas.microsoft.com/office/drawing/2014/main" val="20000"/>
                    </a:ext>
                  </a:extLst>
                </a:gridCol>
                <a:gridCol w="557423">
                  <a:extLst>
                    <a:ext uri="{9D8B030D-6E8A-4147-A177-3AD203B41FA5}">
                      <a16:colId xmlns:a16="http://schemas.microsoft.com/office/drawing/2014/main" val="20001"/>
                    </a:ext>
                  </a:extLst>
                </a:gridCol>
                <a:gridCol w="557423">
                  <a:extLst>
                    <a:ext uri="{9D8B030D-6E8A-4147-A177-3AD203B41FA5}">
                      <a16:colId xmlns:a16="http://schemas.microsoft.com/office/drawing/2014/main" val="20002"/>
                    </a:ext>
                  </a:extLst>
                </a:gridCol>
                <a:gridCol w="557423">
                  <a:extLst>
                    <a:ext uri="{9D8B030D-6E8A-4147-A177-3AD203B41FA5}">
                      <a16:colId xmlns:a16="http://schemas.microsoft.com/office/drawing/2014/main" val="20003"/>
                    </a:ext>
                  </a:extLst>
                </a:gridCol>
                <a:gridCol w="557423">
                  <a:extLst>
                    <a:ext uri="{9D8B030D-6E8A-4147-A177-3AD203B41FA5}">
                      <a16:colId xmlns:a16="http://schemas.microsoft.com/office/drawing/2014/main" val="20004"/>
                    </a:ext>
                  </a:extLst>
                </a:gridCol>
                <a:gridCol w="557423">
                  <a:extLst>
                    <a:ext uri="{9D8B030D-6E8A-4147-A177-3AD203B41FA5}">
                      <a16:colId xmlns:a16="http://schemas.microsoft.com/office/drawing/2014/main" val="20005"/>
                    </a:ext>
                  </a:extLst>
                </a:gridCol>
                <a:gridCol w="557423">
                  <a:extLst>
                    <a:ext uri="{9D8B030D-6E8A-4147-A177-3AD203B41FA5}">
                      <a16:colId xmlns:a16="http://schemas.microsoft.com/office/drawing/2014/main" val="20006"/>
                    </a:ext>
                  </a:extLst>
                </a:gridCol>
                <a:gridCol w="557423">
                  <a:extLst>
                    <a:ext uri="{9D8B030D-6E8A-4147-A177-3AD203B41FA5}">
                      <a16:colId xmlns:a16="http://schemas.microsoft.com/office/drawing/2014/main" val="20007"/>
                    </a:ext>
                  </a:extLst>
                </a:gridCol>
                <a:gridCol w="557423">
                  <a:extLst>
                    <a:ext uri="{9D8B030D-6E8A-4147-A177-3AD203B41FA5}">
                      <a16:colId xmlns:a16="http://schemas.microsoft.com/office/drawing/2014/main" val="20008"/>
                    </a:ext>
                  </a:extLst>
                </a:gridCol>
                <a:gridCol w="557423">
                  <a:extLst>
                    <a:ext uri="{9D8B030D-6E8A-4147-A177-3AD203B41FA5}">
                      <a16:colId xmlns:a16="http://schemas.microsoft.com/office/drawing/2014/main" val="20009"/>
                    </a:ext>
                  </a:extLst>
                </a:gridCol>
                <a:gridCol w="557423">
                  <a:extLst>
                    <a:ext uri="{9D8B030D-6E8A-4147-A177-3AD203B41FA5}">
                      <a16:colId xmlns:a16="http://schemas.microsoft.com/office/drawing/2014/main" val="20010"/>
                    </a:ext>
                  </a:extLst>
                </a:gridCol>
                <a:gridCol w="557423">
                  <a:extLst>
                    <a:ext uri="{9D8B030D-6E8A-4147-A177-3AD203B41FA5}">
                      <a16:colId xmlns:a16="http://schemas.microsoft.com/office/drawing/2014/main" val="20011"/>
                    </a:ext>
                  </a:extLst>
                </a:gridCol>
                <a:gridCol w="557423">
                  <a:extLst>
                    <a:ext uri="{9D8B030D-6E8A-4147-A177-3AD203B41FA5}">
                      <a16:colId xmlns:a16="http://schemas.microsoft.com/office/drawing/2014/main" val="20012"/>
                    </a:ext>
                  </a:extLst>
                </a:gridCol>
                <a:gridCol w="557423">
                  <a:extLst>
                    <a:ext uri="{9D8B030D-6E8A-4147-A177-3AD203B41FA5}">
                      <a16:colId xmlns:a16="http://schemas.microsoft.com/office/drawing/2014/main" val="20013"/>
                    </a:ext>
                  </a:extLst>
                </a:gridCol>
                <a:gridCol w="557423">
                  <a:extLst>
                    <a:ext uri="{9D8B030D-6E8A-4147-A177-3AD203B41FA5}">
                      <a16:colId xmlns:a16="http://schemas.microsoft.com/office/drawing/2014/main" val="20014"/>
                    </a:ext>
                  </a:extLst>
                </a:gridCol>
                <a:gridCol w="557423">
                  <a:extLst>
                    <a:ext uri="{9D8B030D-6E8A-4147-A177-3AD203B41FA5}">
                      <a16:colId xmlns:a16="http://schemas.microsoft.com/office/drawing/2014/main" val="20015"/>
                    </a:ext>
                  </a:extLst>
                </a:gridCol>
                <a:gridCol w="557423">
                  <a:extLst>
                    <a:ext uri="{9D8B030D-6E8A-4147-A177-3AD203B41FA5}">
                      <a16:colId xmlns:a16="http://schemas.microsoft.com/office/drawing/2014/main" val="20016"/>
                    </a:ext>
                  </a:extLst>
                </a:gridCol>
                <a:gridCol w="557423">
                  <a:extLst>
                    <a:ext uri="{9D8B030D-6E8A-4147-A177-3AD203B41FA5}">
                      <a16:colId xmlns:a16="http://schemas.microsoft.com/office/drawing/2014/main" val="20017"/>
                    </a:ext>
                  </a:extLst>
                </a:gridCol>
                <a:gridCol w="557423">
                  <a:extLst>
                    <a:ext uri="{9D8B030D-6E8A-4147-A177-3AD203B41FA5}">
                      <a16:colId xmlns:a16="http://schemas.microsoft.com/office/drawing/2014/main" val="20018"/>
                    </a:ext>
                  </a:extLst>
                </a:gridCol>
                <a:gridCol w="557423">
                  <a:extLst>
                    <a:ext uri="{9D8B030D-6E8A-4147-A177-3AD203B41FA5}">
                      <a16:colId xmlns:a16="http://schemas.microsoft.com/office/drawing/2014/main" val="20019"/>
                    </a:ext>
                  </a:extLst>
                </a:gridCol>
                <a:gridCol w="557423">
                  <a:extLst>
                    <a:ext uri="{9D8B030D-6E8A-4147-A177-3AD203B41FA5}">
                      <a16:colId xmlns:a16="http://schemas.microsoft.com/office/drawing/2014/main" val="20020"/>
                    </a:ext>
                  </a:extLst>
                </a:gridCol>
                <a:gridCol w="557423">
                  <a:extLst>
                    <a:ext uri="{9D8B030D-6E8A-4147-A177-3AD203B41FA5}">
                      <a16:colId xmlns:a16="http://schemas.microsoft.com/office/drawing/2014/main" val="20021"/>
                    </a:ext>
                  </a:extLst>
                </a:gridCol>
                <a:gridCol w="557423">
                  <a:extLst>
                    <a:ext uri="{9D8B030D-6E8A-4147-A177-3AD203B41FA5}">
                      <a16:colId xmlns:a16="http://schemas.microsoft.com/office/drawing/2014/main" val="20022"/>
                    </a:ext>
                  </a:extLst>
                </a:gridCol>
                <a:gridCol w="557423">
                  <a:extLst>
                    <a:ext uri="{9D8B030D-6E8A-4147-A177-3AD203B41FA5}">
                      <a16:colId xmlns:a16="http://schemas.microsoft.com/office/drawing/2014/main" val="20023"/>
                    </a:ext>
                  </a:extLst>
                </a:gridCol>
                <a:gridCol w="557423">
                  <a:extLst>
                    <a:ext uri="{9D8B030D-6E8A-4147-A177-3AD203B41FA5}">
                      <a16:colId xmlns:a16="http://schemas.microsoft.com/office/drawing/2014/main" val="20024"/>
                    </a:ext>
                  </a:extLst>
                </a:gridCol>
                <a:gridCol w="557423">
                  <a:extLst>
                    <a:ext uri="{9D8B030D-6E8A-4147-A177-3AD203B41FA5}">
                      <a16:colId xmlns:a16="http://schemas.microsoft.com/office/drawing/2014/main" val="20025"/>
                    </a:ext>
                  </a:extLst>
                </a:gridCol>
                <a:gridCol w="557423">
                  <a:extLst>
                    <a:ext uri="{9D8B030D-6E8A-4147-A177-3AD203B41FA5}">
                      <a16:colId xmlns:a16="http://schemas.microsoft.com/office/drawing/2014/main" val="20026"/>
                    </a:ext>
                  </a:extLst>
                </a:gridCol>
                <a:gridCol w="557423">
                  <a:extLst>
                    <a:ext uri="{9D8B030D-6E8A-4147-A177-3AD203B41FA5}">
                      <a16:colId xmlns:a16="http://schemas.microsoft.com/office/drawing/2014/main" val="20027"/>
                    </a:ext>
                  </a:extLst>
                </a:gridCol>
                <a:gridCol w="557423">
                  <a:extLst>
                    <a:ext uri="{9D8B030D-6E8A-4147-A177-3AD203B41FA5}">
                      <a16:colId xmlns:a16="http://schemas.microsoft.com/office/drawing/2014/main" val="20028"/>
                    </a:ext>
                  </a:extLst>
                </a:gridCol>
                <a:gridCol w="557423">
                  <a:extLst>
                    <a:ext uri="{9D8B030D-6E8A-4147-A177-3AD203B41FA5}">
                      <a16:colId xmlns:a16="http://schemas.microsoft.com/office/drawing/2014/main" val="20029"/>
                    </a:ext>
                  </a:extLst>
                </a:gridCol>
              </a:tblGrid>
              <a:tr h="1057275">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3" name="TextBox 3"/>
          <p:cNvSpPr txBox="1"/>
          <p:nvPr/>
        </p:nvSpPr>
        <p:spPr>
          <a:xfrm>
            <a:off x="1028700" y="1019175"/>
            <a:ext cx="10812449" cy="1323975"/>
          </a:xfrm>
          <a:prstGeom prst="rect">
            <a:avLst/>
          </a:prstGeom>
        </p:spPr>
        <p:txBody>
          <a:bodyPr lIns="0" tIns="0" rIns="0" bIns="0" rtlCol="0" anchor="t">
            <a:spAutoFit/>
          </a:bodyPr>
          <a:lstStyle/>
          <a:p>
            <a:pPr marL="0" lvl="0" indent="0" algn="l">
              <a:lnSpc>
                <a:spcPts val="10350"/>
              </a:lnSpc>
              <a:spcBef>
                <a:spcPct val="0"/>
              </a:spcBef>
            </a:pPr>
            <a:r>
              <a:rPr lang="en-US" sz="8625">
                <a:solidFill>
                  <a:srgbClr val="3776FF"/>
                </a:solidFill>
                <a:latin typeface="Aileron Ultra-Bold"/>
              </a:rPr>
              <a:t>Alocação Contígua</a:t>
            </a:r>
          </a:p>
        </p:txBody>
      </p:sp>
      <p:sp>
        <p:nvSpPr>
          <p:cNvPr id="4" name="TextBox 4"/>
          <p:cNvSpPr txBox="1"/>
          <p:nvPr/>
        </p:nvSpPr>
        <p:spPr>
          <a:xfrm>
            <a:off x="1113681" y="2616728"/>
            <a:ext cx="1528911" cy="931545"/>
          </a:xfrm>
          <a:prstGeom prst="rect">
            <a:avLst/>
          </a:prstGeom>
        </p:spPr>
        <p:txBody>
          <a:bodyPr lIns="0" tIns="0" rIns="0" bIns="0" rtlCol="0" anchor="t">
            <a:spAutoFit/>
          </a:bodyPr>
          <a:lstStyle/>
          <a:p>
            <a:pPr algn="ctr">
              <a:lnSpc>
                <a:spcPts val="3779"/>
              </a:lnSpc>
            </a:pPr>
            <a:r>
              <a:rPr lang="en-US" sz="2699">
                <a:solidFill>
                  <a:srgbClr val="FFFFFF"/>
                </a:solidFill>
                <a:latin typeface="Aileron"/>
              </a:rPr>
              <a:t>Arquivo A</a:t>
            </a:r>
          </a:p>
          <a:p>
            <a:pPr algn="ctr">
              <a:lnSpc>
                <a:spcPts val="3779"/>
              </a:lnSpc>
              <a:spcBef>
                <a:spcPct val="0"/>
              </a:spcBef>
            </a:pPr>
            <a:r>
              <a:rPr lang="en-US" sz="2699">
                <a:solidFill>
                  <a:srgbClr val="FFFFFF"/>
                </a:solidFill>
                <a:latin typeface="Aileron"/>
              </a:rPr>
              <a:t>(4 Blocos)</a:t>
            </a:r>
          </a:p>
        </p:txBody>
      </p:sp>
      <p:sp>
        <p:nvSpPr>
          <p:cNvPr id="5" name="TextBox 5"/>
          <p:cNvSpPr txBox="1"/>
          <p:nvPr/>
        </p:nvSpPr>
        <p:spPr>
          <a:xfrm>
            <a:off x="3636489" y="5181648"/>
            <a:ext cx="1529358" cy="931545"/>
          </a:xfrm>
          <a:prstGeom prst="rect">
            <a:avLst/>
          </a:prstGeom>
        </p:spPr>
        <p:txBody>
          <a:bodyPr lIns="0" tIns="0" rIns="0" bIns="0" rtlCol="0" anchor="t">
            <a:spAutoFit/>
          </a:bodyPr>
          <a:lstStyle/>
          <a:p>
            <a:pPr algn="ctr">
              <a:lnSpc>
                <a:spcPts val="3780"/>
              </a:lnSpc>
            </a:pPr>
            <a:r>
              <a:rPr lang="en-US" sz="2700">
                <a:solidFill>
                  <a:srgbClr val="FFFFFF"/>
                </a:solidFill>
                <a:latin typeface="Aileron"/>
              </a:rPr>
              <a:t>Arquivo B</a:t>
            </a:r>
          </a:p>
          <a:p>
            <a:pPr algn="ctr">
              <a:lnSpc>
                <a:spcPts val="3780"/>
              </a:lnSpc>
              <a:spcBef>
                <a:spcPct val="0"/>
              </a:spcBef>
            </a:pPr>
            <a:r>
              <a:rPr lang="en-US" sz="2700">
                <a:solidFill>
                  <a:srgbClr val="FFFFFF"/>
                </a:solidFill>
                <a:latin typeface="Aileron"/>
              </a:rPr>
              <a:t>(5 Blocos)</a:t>
            </a:r>
          </a:p>
        </p:txBody>
      </p:sp>
      <p:sp>
        <p:nvSpPr>
          <p:cNvPr id="6" name="TextBox 6"/>
          <p:cNvSpPr txBox="1"/>
          <p:nvPr/>
        </p:nvSpPr>
        <p:spPr>
          <a:xfrm>
            <a:off x="6156424" y="2553212"/>
            <a:ext cx="1529358" cy="931545"/>
          </a:xfrm>
          <a:prstGeom prst="rect">
            <a:avLst/>
          </a:prstGeom>
        </p:spPr>
        <p:txBody>
          <a:bodyPr lIns="0" tIns="0" rIns="0" bIns="0" rtlCol="0" anchor="t">
            <a:spAutoFit/>
          </a:bodyPr>
          <a:lstStyle/>
          <a:p>
            <a:pPr algn="ctr">
              <a:lnSpc>
                <a:spcPts val="3780"/>
              </a:lnSpc>
            </a:pPr>
            <a:r>
              <a:rPr lang="en-US" sz="2700">
                <a:solidFill>
                  <a:srgbClr val="FFFFFF"/>
                </a:solidFill>
                <a:latin typeface="Aileron"/>
              </a:rPr>
              <a:t>Arquivo C</a:t>
            </a:r>
          </a:p>
          <a:p>
            <a:pPr algn="ctr">
              <a:lnSpc>
                <a:spcPts val="3780"/>
              </a:lnSpc>
              <a:spcBef>
                <a:spcPct val="0"/>
              </a:spcBef>
            </a:pPr>
            <a:r>
              <a:rPr lang="en-US" sz="2700">
                <a:solidFill>
                  <a:srgbClr val="FFFFFF"/>
                </a:solidFill>
                <a:latin typeface="Aileron"/>
              </a:rPr>
              <a:t>(4 Blocos)</a:t>
            </a:r>
          </a:p>
        </p:txBody>
      </p:sp>
      <p:sp>
        <p:nvSpPr>
          <p:cNvPr id="7" name="TextBox 7"/>
          <p:cNvSpPr txBox="1"/>
          <p:nvPr/>
        </p:nvSpPr>
        <p:spPr>
          <a:xfrm>
            <a:off x="7444111" y="5181648"/>
            <a:ext cx="2303131" cy="931545"/>
          </a:xfrm>
          <a:prstGeom prst="rect">
            <a:avLst/>
          </a:prstGeom>
        </p:spPr>
        <p:txBody>
          <a:bodyPr lIns="0" tIns="0" rIns="0" bIns="0" rtlCol="0" anchor="t">
            <a:spAutoFit/>
          </a:bodyPr>
          <a:lstStyle/>
          <a:p>
            <a:pPr algn="ctr">
              <a:lnSpc>
                <a:spcPts val="3780"/>
              </a:lnSpc>
            </a:pPr>
            <a:r>
              <a:rPr lang="en-US" sz="2700">
                <a:solidFill>
                  <a:srgbClr val="FFFFFF"/>
                </a:solidFill>
                <a:latin typeface="Aileron"/>
              </a:rPr>
              <a:t>Arquivo D</a:t>
            </a:r>
          </a:p>
          <a:p>
            <a:pPr algn="ctr">
              <a:lnSpc>
                <a:spcPts val="3780"/>
              </a:lnSpc>
              <a:spcBef>
                <a:spcPct val="0"/>
              </a:spcBef>
            </a:pPr>
            <a:r>
              <a:rPr lang="en-US" sz="2700">
                <a:solidFill>
                  <a:srgbClr val="FFFFFF"/>
                </a:solidFill>
                <a:latin typeface="Aileron"/>
              </a:rPr>
              <a:t>(2 Blocos)</a:t>
            </a:r>
          </a:p>
        </p:txBody>
      </p:sp>
      <p:sp>
        <p:nvSpPr>
          <p:cNvPr id="8" name="TextBox 8"/>
          <p:cNvSpPr txBox="1"/>
          <p:nvPr/>
        </p:nvSpPr>
        <p:spPr>
          <a:xfrm>
            <a:off x="11069092" y="2553212"/>
            <a:ext cx="1728341" cy="931545"/>
          </a:xfrm>
          <a:prstGeom prst="rect">
            <a:avLst/>
          </a:prstGeom>
        </p:spPr>
        <p:txBody>
          <a:bodyPr lIns="0" tIns="0" rIns="0" bIns="0" rtlCol="0" anchor="t">
            <a:spAutoFit/>
          </a:bodyPr>
          <a:lstStyle/>
          <a:p>
            <a:pPr algn="ctr">
              <a:lnSpc>
                <a:spcPts val="3780"/>
              </a:lnSpc>
            </a:pPr>
            <a:r>
              <a:rPr lang="en-US" sz="2700">
                <a:solidFill>
                  <a:srgbClr val="FFFFFF"/>
                </a:solidFill>
                <a:latin typeface="Aileron"/>
              </a:rPr>
              <a:t>Arquivo E</a:t>
            </a:r>
          </a:p>
          <a:p>
            <a:pPr algn="ctr">
              <a:lnSpc>
                <a:spcPts val="3780"/>
              </a:lnSpc>
              <a:spcBef>
                <a:spcPct val="0"/>
              </a:spcBef>
            </a:pPr>
            <a:r>
              <a:rPr lang="en-US" sz="2700">
                <a:solidFill>
                  <a:srgbClr val="FFFFFF"/>
                </a:solidFill>
                <a:latin typeface="Aileron"/>
              </a:rPr>
              <a:t>(10 Blocos)</a:t>
            </a:r>
          </a:p>
        </p:txBody>
      </p:sp>
      <p:sp>
        <p:nvSpPr>
          <p:cNvPr id="9" name="TextBox 9"/>
          <p:cNvSpPr txBox="1"/>
          <p:nvPr/>
        </p:nvSpPr>
        <p:spPr>
          <a:xfrm>
            <a:off x="14551688" y="5181648"/>
            <a:ext cx="2276245" cy="931545"/>
          </a:xfrm>
          <a:prstGeom prst="rect">
            <a:avLst/>
          </a:prstGeom>
        </p:spPr>
        <p:txBody>
          <a:bodyPr lIns="0" tIns="0" rIns="0" bIns="0" rtlCol="0" anchor="t">
            <a:spAutoFit/>
          </a:bodyPr>
          <a:lstStyle/>
          <a:p>
            <a:pPr algn="ctr">
              <a:lnSpc>
                <a:spcPts val="3780"/>
              </a:lnSpc>
            </a:pPr>
            <a:r>
              <a:rPr lang="en-US" sz="2700">
                <a:solidFill>
                  <a:srgbClr val="FFFFFF"/>
                </a:solidFill>
                <a:latin typeface="Aileron"/>
              </a:rPr>
              <a:t>Arquivo F</a:t>
            </a:r>
          </a:p>
          <a:p>
            <a:pPr algn="ctr">
              <a:lnSpc>
                <a:spcPts val="3780"/>
              </a:lnSpc>
              <a:spcBef>
                <a:spcPct val="0"/>
              </a:spcBef>
            </a:pPr>
            <a:r>
              <a:rPr lang="en-US" sz="2700">
                <a:solidFill>
                  <a:srgbClr val="FFFFFF"/>
                </a:solidFill>
                <a:latin typeface="Aileron"/>
              </a:rPr>
              <a:t>(4 Blocos)</a:t>
            </a:r>
          </a:p>
        </p:txBody>
      </p:sp>
      <p:sp>
        <p:nvSpPr>
          <p:cNvPr id="10" name="TextBox 10"/>
          <p:cNvSpPr txBox="1"/>
          <p:nvPr/>
        </p:nvSpPr>
        <p:spPr>
          <a:xfrm>
            <a:off x="17671898" y="3817391"/>
            <a:ext cx="335310" cy="679450"/>
          </a:xfrm>
          <a:prstGeom prst="rect">
            <a:avLst/>
          </a:prstGeom>
        </p:spPr>
        <p:txBody>
          <a:bodyPr lIns="0" tIns="0" rIns="0" bIns="0" rtlCol="0" anchor="t">
            <a:spAutoFit/>
          </a:bodyPr>
          <a:lstStyle/>
          <a:p>
            <a:pPr algn="ctr">
              <a:lnSpc>
                <a:spcPts val="5599"/>
              </a:lnSpc>
              <a:spcBef>
                <a:spcPct val="0"/>
              </a:spcBef>
            </a:pPr>
            <a:r>
              <a:rPr lang="en-US" sz="3999">
                <a:solidFill>
                  <a:srgbClr val="FFFFFF"/>
                </a:solidFill>
                <a:latin typeface="Aileron"/>
              </a:rP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3" name="TextBox 3"/>
          <p:cNvSpPr txBox="1"/>
          <p:nvPr/>
        </p:nvSpPr>
        <p:spPr>
          <a:xfrm>
            <a:off x="1028700" y="1019175"/>
            <a:ext cx="10812449" cy="1323975"/>
          </a:xfrm>
          <a:prstGeom prst="rect">
            <a:avLst/>
          </a:prstGeom>
        </p:spPr>
        <p:txBody>
          <a:bodyPr lIns="0" tIns="0" rIns="0" bIns="0" rtlCol="0" anchor="t">
            <a:spAutoFit/>
          </a:bodyPr>
          <a:lstStyle/>
          <a:p>
            <a:pPr marL="0" lvl="0" indent="0" algn="l">
              <a:lnSpc>
                <a:spcPts val="10350"/>
              </a:lnSpc>
              <a:spcBef>
                <a:spcPct val="0"/>
              </a:spcBef>
            </a:pPr>
            <a:r>
              <a:rPr lang="en-US" sz="8625">
                <a:solidFill>
                  <a:srgbClr val="3776FF"/>
                </a:solidFill>
                <a:latin typeface="Aileron Ultra-Bold"/>
              </a:rPr>
              <a:t>Alocação Contígua</a:t>
            </a:r>
          </a:p>
        </p:txBody>
      </p:sp>
      <p:sp>
        <p:nvSpPr>
          <p:cNvPr id="4" name="TextBox 4"/>
          <p:cNvSpPr txBox="1"/>
          <p:nvPr/>
        </p:nvSpPr>
        <p:spPr>
          <a:xfrm>
            <a:off x="1113681" y="2616728"/>
            <a:ext cx="1528911" cy="931545"/>
          </a:xfrm>
          <a:prstGeom prst="rect">
            <a:avLst/>
          </a:prstGeom>
        </p:spPr>
        <p:txBody>
          <a:bodyPr lIns="0" tIns="0" rIns="0" bIns="0" rtlCol="0" anchor="t">
            <a:spAutoFit/>
          </a:bodyPr>
          <a:lstStyle/>
          <a:p>
            <a:pPr algn="ctr">
              <a:lnSpc>
                <a:spcPts val="3779"/>
              </a:lnSpc>
            </a:pPr>
            <a:r>
              <a:rPr lang="en-US" sz="2699">
                <a:solidFill>
                  <a:srgbClr val="FFFFFF"/>
                </a:solidFill>
                <a:latin typeface="Aileron"/>
              </a:rPr>
              <a:t>Arquivo A</a:t>
            </a:r>
          </a:p>
          <a:p>
            <a:pPr algn="ctr">
              <a:lnSpc>
                <a:spcPts val="3779"/>
              </a:lnSpc>
              <a:spcBef>
                <a:spcPct val="0"/>
              </a:spcBef>
            </a:pPr>
            <a:r>
              <a:rPr lang="en-US" sz="2699">
                <a:solidFill>
                  <a:srgbClr val="FFFFFF"/>
                </a:solidFill>
                <a:latin typeface="Aileron"/>
              </a:rPr>
              <a:t>(4 Blocos)</a:t>
            </a:r>
          </a:p>
        </p:txBody>
      </p:sp>
      <p:sp>
        <p:nvSpPr>
          <p:cNvPr id="5" name="TextBox 5"/>
          <p:cNvSpPr txBox="1"/>
          <p:nvPr/>
        </p:nvSpPr>
        <p:spPr>
          <a:xfrm>
            <a:off x="3636489" y="5181648"/>
            <a:ext cx="1529358" cy="931545"/>
          </a:xfrm>
          <a:prstGeom prst="rect">
            <a:avLst/>
          </a:prstGeom>
        </p:spPr>
        <p:txBody>
          <a:bodyPr lIns="0" tIns="0" rIns="0" bIns="0" rtlCol="0" anchor="t">
            <a:spAutoFit/>
          </a:bodyPr>
          <a:lstStyle/>
          <a:p>
            <a:pPr algn="ctr">
              <a:lnSpc>
                <a:spcPts val="3780"/>
              </a:lnSpc>
            </a:pPr>
            <a:r>
              <a:rPr lang="en-US" sz="2700">
                <a:solidFill>
                  <a:srgbClr val="FFFFFF"/>
                </a:solidFill>
                <a:latin typeface="Aileron"/>
              </a:rPr>
              <a:t>Arquivo B</a:t>
            </a:r>
          </a:p>
          <a:p>
            <a:pPr algn="ctr">
              <a:lnSpc>
                <a:spcPts val="3780"/>
              </a:lnSpc>
              <a:spcBef>
                <a:spcPct val="0"/>
              </a:spcBef>
            </a:pPr>
            <a:r>
              <a:rPr lang="en-US" sz="2700">
                <a:solidFill>
                  <a:srgbClr val="FFFFFF"/>
                </a:solidFill>
                <a:latin typeface="Aileron"/>
              </a:rPr>
              <a:t>(5 Blocos)</a:t>
            </a:r>
          </a:p>
        </p:txBody>
      </p:sp>
      <p:sp>
        <p:nvSpPr>
          <p:cNvPr id="6" name="TextBox 6"/>
          <p:cNvSpPr txBox="1"/>
          <p:nvPr/>
        </p:nvSpPr>
        <p:spPr>
          <a:xfrm>
            <a:off x="6156424" y="2553212"/>
            <a:ext cx="1529358" cy="931545"/>
          </a:xfrm>
          <a:prstGeom prst="rect">
            <a:avLst/>
          </a:prstGeom>
        </p:spPr>
        <p:txBody>
          <a:bodyPr lIns="0" tIns="0" rIns="0" bIns="0" rtlCol="0" anchor="t">
            <a:spAutoFit/>
          </a:bodyPr>
          <a:lstStyle/>
          <a:p>
            <a:pPr algn="ctr">
              <a:lnSpc>
                <a:spcPts val="3780"/>
              </a:lnSpc>
            </a:pPr>
            <a:r>
              <a:rPr lang="en-US" sz="2700">
                <a:solidFill>
                  <a:srgbClr val="FFFFFF"/>
                </a:solidFill>
                <a:latin typeface="Aileron"/>
              </a:rPr>
              <a:t>Arquivo C</a:t>
            </a:r>
          </a:p>
          <a:p>
            <a:pPr algn="ctr">
              <a:lnSpc>
                <a:spcPts val="3780"/>
              </a:lnSpc>
              <a:spcBef>
                <a:spcPct val="0"/>
              </a:spcBef>
            </a:pPr>
            <a:r>
              <a:rPr lang="en-US" sz="2700">
                <a:solidFill>
                  <a:srgbClr val="FFFFFF"/>
                </a:solidFill>
                <a:latin typeface="Aileron"/>
              </a:rPr>
              <a:t>(4 Blocos)</a:t>
            </a:r>
          </a:p>
        </p:txBody>
      </p:sp>
      <p:sp>
        <p:nvSpPr>
          <p:cNvPr id="7" name="TextBox 7"/>
          <p:cNvSpPr txBox="1"/>
          <p:nvPr/>
        </p:nvSpPr>
        <p:spPr>
          <a:xfrm>
            <a:off x="7444111" y="5181648"/>
            <a:ext cx="2303131" cy="931545"/>
          </a:xfrm>
          <a:prstGeom prst="rect">
            <a:avLst/>
          </a:prstGeom>
        </p:spPr>
        <p:txBody>
          <a:bodyPr lIns="0" tIns="0" rIns="0" bIns="0" rtlCol="0" anchor="t">
            <a:spAutoFit/>
          </a:bodyPr>
          <a:lstStyle/>
          <a:p>
            <a:pPr algn="ctr">
              <a:lnSpc>
                <a:spcPts val="3780"/>
              </a:lnSpc>
            </a:pPr>
            <a:r>
              <a:rPr lang="en-US" sz="2700">
                <a:solidFill>
                  <a:srgbClr val="FFFFFF"/>
                </a:solidFill>
                <a:latin typeface="Aileron"/>
              </a:rPr>
              <a:t>Arquivo D</a:t>
            </a:r>
          </a:p>
          <a:p>
            <a:pPr algn="ctr">
              <a:lnSpc>
                <a:spcPts val="3780"/>
              </a:lnSpc>
              <a:spcBef>
                <a:spcPct val="0"/>
              </a:spcBef>
            </a:pPr>
            <a:r>
              <a:rPr lang="en-US" sz="2700">
                <a:solidFill>
                  <a:srgbClr val="FFFFFF"/>
                </a:solidFill>
                <a:latin typeface="Aileron"/>
              </a:rPr>
              <a:t>(2 Blocos)</a:t>
            </a:r>
          </a:p>
        </p:txBody>
      </p:sp>
      <p:sp>
        <p:nvSpPr>
          <p:cNvPr id="8" name="TextBox 8"/>
          <p:cNvSpPr txBox="1"/>
          <p:nvPr/>
        </p:nvSpPr>
        <p:spPr>
          <a:xfrm>
            <a:off x="11069092" y="2553212"/>
            <a:ext cx="1728341" cy="931545"/>
          </a:xfrm>
          <a:prstGeom prst="rect">
            <a:avLst/>
          </a:prstGeom>
        </p:spPr>
        <p:txBody>
          <a:bodyPr lIns="0" tIns="0" rIns="0" bIns="0" rtlCol="0" anchor="t">
            <a:spAutoFit/>
          </a:bodyPr>
          <a:lstStyle/>
          <a:p>
            <a:pPr algn="ctr">
              <a:lnSpc>
                <a:spcPts val="3780"/>
              </a:lnSpc>
            </a:pPr>
            <a:r>
              <a:rPr lang="en-US" sz="2700">
                <a:solidFill>
                  <a:srgbClr val="FFFFFF"/>
                </a:solidFill>
                <a:latin typeface="Aileron"/>
              </a:rPr>
              <a:t>Arquivo E</a:t>
            </a:r>
          </a:p>
          <a:p>
            <a:pPr algn="ctr">
              <a:lnSpc>
                <a:spcPts val="3780"/>
              </a:lnSpc>
              <a:spcBef>
                <a:spcPct val="0"/>
              </a:spcBef>
            </a:pPr>
            <a:r>
              <a:rPr lang="en-US" sz="2700">
                <a:solidFill>
                  <a:srgbClr val="FFFFFF"/>
                </a:solidFill>
                <a:latin typeface="Aileron"/>
              </a:rPr>
              <a:t>(10 Blocos)</a:t>
            </a:r>
          </a:p>
        </p:txBody>
      </p:sp>
      <p:sp>
        <p:nvSpPr>
          <p:cNvPr id="9" name="TextBox 9"/>
          <p:cNvSpPr txBox="1"/>
          <p:nvPr/>
        </p:nvSpPr>
        <p:spPr>
          <a:xfrm>
            <a:off x="14551688" y="5181648"/>
            <a:ext cx="2276245" cy="931545"/>
          </a:xfrm>
          <a:prstGeom prst="rect">
            <a:avLst/>
          </a:prstGeom>
        </p:spPr>
        <p:txBody>
          <a:bodyPr lIns="0" tIns="0" rIns="0" bIns="0" rtlCol="0" anchor="t">
            <a:spAutoFit/>
          </a:bodyPr>
          <a:lstStyle/>
          <a:p>
            <a:pPr algn="ctr">
              <a:lnSpc>
                <a:spcPts val="3780"/>
              </a:lnSpc>
            </a:pPr>
            <a:r>
              <a:rPr lang="en-US" sz="2700">
                <a:solidFill>
                  <a:srgbClr val="FFFFFF"/>
                </a:solidFill>
                <a:latin typeface="Aileron"/>
              </a:rPr>
              <a:t>Arquivo F</a:t>
            </a:r>
          </a:p>
          <a:p>
            <a:pPr algn="ctr">
              <a:lnSpc>
                <a:spcPts val="3780"/>
              </a:lnSpc>
              <a:spcBef>
                <a:spcPct val="0"/>
              </a:spcBef>
            </a:pPr>
            <a:r>
              <a:rPr lang="en-US" sz="2700">
                <a:solidFill>
                  <a:srgbClr val="FFFFFF"/>
                </a:solidFill>
                <a:latin typeface="Aileron"/>
              </a:rPr>
              <a:t>(4 Blocos)</a:t>
            </a:r>
          </a:p>
        </p:txBody>
      </p:sp>
      <p:graphicFrame>
        <p:nvGraphicFramePr>
          <p:cNvPr id="10" name="Table 10"/>
          <p:cNvGraphicFramePr>
            <a:graphicFrameLocks noGrp="1"/>
          </p:cNvGraphicFramePr>
          <p:nvPr>
            <p:extLst>
              <p:ext uri="{D42A27DB-BD31-4B8C-83A1-F6EECF244321}">
                <p14:modId xmlns:p14="http://schemas.microsoft.com/office/powerpoint/2010/main" val="170670283"/>
              </p:ext>
            </p:extLst>
          </p:nvPr>
        </p:nvGraphicFramePr>
        <p:xfrm>
          <a:off x="782653" y="7514076"/>
          <a:ext cx="16722690" cy="1057275"/>
        </p:xfrm>
        <a:graphic>
          <a:graphicData uri="http://schemas.openxmlformats.org/drawingml/2006/table">
            <a:tbl>
              <a:tblPr/>
              <a:tblGrid>
                <a:gridCol w="557423">
                  <a:extLst>
                    <a:ext uri="{9D8B030D-6E8A-4147-A177-3AD203B41FA5}">
                      <a16:colId xmlns:a16="http://schemas.microsoft.com/office/drawing/2014/main" val="20000"/>
                    </a:ext>
                  </a:extLst>
                </a:gridCol>
                <a:gridCol w="557423">
                  <a:extLst>
                    <a:ext uri="{9D8B030D-6E8A-4147-A177-3AD203B41FA5}">
                      <a16:colId xmlns:a16="http://schemas.microsoft.com/office/drawing/2014/main" val="20001"/>
                    </a:ext>
                  </a:extLst>
                </a:gridCol>
                <a:gridCol w="557423">
                  <a:extLst>
                    <a:ext uri="{9D8B030D-6E8A-4147-A177-3AD203B41FA5}">
                      <a16:colId xmlns:a16="http://schemas.microsoft.com/office/drawing/2014/main" val="20002"/>
                    </a:ext>
                  </a:extLst>
                </a:gridCol>
                <a:gridCol w="557423">
                  <a:extLst>
                    <a:ext uri="{9D8B030D-6E8A-4147-A177-3AD203B41FA5}">
                      <a16:colId xmlns:a16="http://schemas.microsoft.com/office/drawing/2014/main" val="20003"/>
                    </a:ext>
                  </a:extLst>
                </a:gridCol>
                <a:gridCol w="557423">
                  <a:extLst>
                    <a:ext uri="{9D8B030D-6E8A-4147-A177-3AD203B41FA5}">
                      <a16:colId xmlns:a16="http://schemas.microsoft.com/office/drawing/2014/main" val="20004"/>
                    </a:ext>
                  </a:extLst>
                </a:gridCol>
                <a:gridCol w="557423">
                  <a:extLst>
                    <a:ext uri="{9D8B030D-6E8A-4147-A177-3AD203B41FA5}">
                      <a16:colId xmlns:a16="http://schemas.microsoft.com/office/drawing/2014/main" val="20005"/>
                    </a:ext>
                  </a:extLst>
                </a:gridCol>
                <a:gridCol w="557423">
                  <a:extLst>
                    <a:ext uri="{9D8B030D-6E8A-4147-A177-3AD203B41FA5}">
                      <a16:colId xmlns:a16="http://schemas.microsoft.com/office/drawing/2014/main" val="20006"/>
                    </a:ext>
                  </a:extLst>
                </a:gridCol>
                <a:gridCol w="557423">
                  <a:extLst>
                    <a:ext uri="{9D8B030D-6E8A-4147-A177-3AD203B41FA5}">
                      <a16:colId xmlns:a16="http://schemas.microsoft.com/office/drawing/2014/main" val="20007"/>
                    </a:ext>
                  </a:extLst>
                </a:gridCol>
                <a:gridCol w="557423">
                  <a:extLst>
                    <a:ext uri="{9D8B030D-6E8A-4147-A177-3AD203B41FA5}">
                      <a16:colId xmlns:a16="http://schemas.microsoft.com/office/drawing/2014/main" val="20008"/>
                    </a:ext>
                  </a:extLst>
                </a:gridCol>
                <a:gridCol w="557423">
                  <a:extLst>
                    <a:ext uri="{9D8B030D-6E8A-4147-A177-3AD203B41FA5}">
                      <a16:colId xmlns:a16="http://schemas.microsoft.com/office/drawing/2014/main" val="20009"/>
                    </a:ext>
                  </a:extLst>
                </a:gridCol>
                <a:gridCol w="557423">
                  <a:extLst>
                    <a:ext uri="{9D8B030D-6E8A-4147-A177-3AD203B41FA5}">
                      <a16:colId xmlns:a16="http://schemas.microsoft.com/office/drawing/2014/main" val="20010"/>
                    </a:ext>
                  </a:extLst>
                </a:gridCol>
                <a:gridCol w="557423">
                  <a:extLst>
                    <a:ext uri="{9D8B030D-6E8A-4147-A177-3AD203B41FA5}">
                      <a16:colId xmlns:a16="http://schemas.microsoft.com/office/drawing/2014/main" val="20011"/>
                    </a:ext>
                  </a:extLst>
                </a:gridCol>
                <a:gridCol w="557423">
                  <a:extLst>
                    <a:ext uri="{9D8B030D-6E8A-4147-A177-3AD203B41FA5}">
                      <a16:colId xmlns:a16="http://schemas.microsoft.com/office/drawing/2014/main" val="20012"/>
                    </a:ext>
                  </a:extLst>
                </a:gridCol>
                <a:gridCol w="557423">
                  <a:extLst>
                    <a:ext uri="{9D8B030D-6E8A-4147-A177-3AD203B41FA5}">
                      <a16:colId xmlns:a16="http://schemas.microsoft.com/office/drawing/2014/main" val="20013"/>
                    </a:ext>
                  </a:extLst>
                </a:gridCol>
                <a:gridCol w="557423">
                  <a:extLst>
                    <a:ext uri="{9D8B030D-6E8A-4147-A177-3AD203B41FA5}">
                      <a16:colId xmlns:a16="http://schemas.microsoft.com/office/drawing/2014/main" val="20014"/>
                    </a:ext>
                  </a:extLst>
                </a:gridCol>
                <a:gridCol w="557423">
                  <a:extLst>
                    <a:ext uri="{9D8B030D-6E8A-4147-A177-3AD203B41FA5}">
                      <a16:colId xmlns:a16="http://schemas.microsoft.com/office/drawing/2014/main" val="20015"/>
                    </a:ext>
                  </a:extLst>
                </a:gridCol>
                <a:gridCol w="557423">
                  <a:extLst>
                    <a:ext uri="{9D8B030D-6E8A-4147-A177-3AD203B41FA5}">
                      <a16:colId xmlns:a16="http://schemas.microsoft.com/office/drawing/2014/main" val="20016"/>
                    </a:ext>
                  </a:extLst>
                </a:gridCol>
                <a:gridCol w="557423">
                  <a:extLst>
                    <a:ext uri="{9D8B030D-6E8A-4147-A177-3AD203B41FA5}">
                      <a16:colId xmlns:a16="http://schemas.microsoft.com/office/drawing/2014/main" val="20017"/>
                    </a:ext>
                  </a:extLst>
                </a:gridCol>
                <a:gridCol w="557423">
                  <a:extLst>
                    <a:ext uri="{9D8B030D-6E8A-4147-A177-3AD203B41FA5}">
                      <a16:colId xmlns:a16="http://schemas.microsoft.com/office/drawing/2014/main" val="20018"/>
                    </a:ext>
                  </a:extLst>
                </a:gridCol>
                <a:gridCol w="557423">
                  <a:extLst>
                    <a:ext uri="{9D8B030D-6E8A-4147-A177-3AD203B41FA5}">
                      <a16:colId xmlns:a16="http://schemas.microsoft.com/office/drawing/2014/main" val="20019"/>
                    </a:ext>
                  </a:extLst>
                </a:gridCol>
                <a:gridCol w="557423">
                  <a:extLst>
                    <a:ext uri="{9D8B030D-6E8A-4147-A177-3AD203B41FA5}">
                      <a16:colId xmlns:a16="http://schemas.microsoft.com/office/drawing/2014/main" val="20020"/>
                    </a:ext>
                  </a:extLst>
                </a:gridCol>
                <a:gridCol w="557423">
                  <a:extLst>
                    <a:ext uri="{9D8B030D-6E8A-4147-A177-3AD203B41FA5}">
                      <a16:colId xmlns:a16="http://schemas.microsoft.com/office/drawing/2014/main" val="20021"/>
                    </a:ext>
                  </a:extLst>
                </a:gridCol>
                <a:gridCol w="557423">
                  <a:extLst>
                    <a:ext uri="{9D8B030D-6E8A-4147-A177-3AD203B41FA5}">
                      <a16:colId xmlns:a16="http://schemas.microsoft.com/office/drawing/2014/main" val="20022"/>
                    </a:ext>
                  </a:extLst>
                </a:gridCol>
                <a:gridCol w="557423">
                  <a:extLst>
                    <a:ext uri="{9D8B030D-6E8A-4147-A177-3AD203B41FA5}">
                      <a16:colId xmlns:a16="http://schemas.microsoft.com/office/drawing/2014/main" val="20023"/>
                    </a:ext>
                  </a:extLst>
                </a:gridCol>
                <a:gridCol w="557423">
                  <a:extLst>
                    <a:ext uri="{9D8B030D-6E8A-4147-A177-3AD203B41FA5}">
                      <a16:colId xmlns:a16="http://schemas.microsoft.com/office/drawing/2014/main" val="20024"/>
                    </a:ext>
                  </a:extLst>
                </a:gridCol>
                <a:gridCol w="557423">
                  <a:extLst>
                    <a:ext uri="{9D8B030D-6E8A-4147-A177-3AD203B41FA5}">
                      <a16:colId xmlns:a16="http://schemas.microsoft.com/office/drawing/2014/main" val="20025"/>
                    </a:ext>
                  </a:extLst>
                </a:gridCol>
                <a:gridCol w="557423">
                  <a:extLst>
                    <a:ext uri="{9D8B030D-6E8A-4147-A177-3AD203B41FA5}">
                      <a16:colId xmlns:a16="http://schemas.microsoft.com/office/drawing/2014/main" val="20026"/>
                    </a:ext>
                  </a:extLst>
                </a:gridCol>
                <a:gridCol w="557423">
                  <a:extLst>
                    <a:ext uri="{9D8B030D-6E8A-4147-A177-3AD203B41FA5}">
                      <a16:colId xmlns:a16="http://schemas.microsoft.com/office/drawing/2014/main" val="20027"/>
                    </a:ext>
                  </a:extLst>
                </a:gridCol>
                <a:gridCol w="557423">
                  <a:extLst>
                    <a:ext uri="{9D8B030D-6E8A-4147-A177-3AD203B41FA5}">
                      <a16:colId xmlns:a16="http://schemas.microsoft.com/office/drawing/2014/main" val="20028"/>
                    </a:ext>
                  </a:extLst>
                </a:gridCol>
                <a:gridCol w="557423">
                  <a:extLst>
                    <a:ext uri="{9D8B030D-6E8A-4147-A177-3AD203B41FA5}">
                      <a16:colId xmlns:a16="http://schemas.microsoft.com/office/drawing/2014/main" val="20029"/>
                    </a:ext>
                  </a:extLst>
                </a:gridCol>
              </a:tblGrid>
              <a:tr h="1057275">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chemeClr val="bg1"/>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chemeClr val="bg1"/>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chemeClr val="bg1"/>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chemeClr val="bg1"/>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chemeClr val="bg1"/>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chemeClr val="bg1"/>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chemeClr val="bg1"/>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12" name="TextBox 12"/>
          <p:cNvSpPr txBox="1"/>
          <p:nvPr/>
        </p:nvSpPr>
        <p:spPr>
          <a:xfrm>
            <a:off x="17671898" y="7437876"/>
            <a:ext cx="335310" cy="679450"/>
          </a:xfrm>
          <a:prstGeom prst="rect">
            <a:avLst/>
          </a:prstGeom>
        </p:spPr>
        <p:txBody>
          <a:bodyPr lIns="0" tIns="0" rIns="0" bIns="0" rtlCol="0" anchor="t">
            <a:spAutoFit/>
          </a:bodyPr>
          <a:lstStyle/>
          <a:p>
            <a:pPr algn="ctr">
              <a:lnSpc>
                <a:spcPts val="5599"/>
              </a:lnSpc>
              <a:spcBef>
                <a:spcPct val="0"/>
              </a:spcBef>
            </a:pPr>
            <a:r>
              <a:rPr lang="en-US" sz="3999">
                <a:solidFill>
                  <a:srgbClr val="FFFFFF"/>
                </a:solidFill>
                <a:latin typeface="Aileron"/>
              </a:rPr>
              <a:t>...</a:t>
            </a:r>
          </a:p>
        </p:txBody>
      </p:sp>
      <p:sp>
        <p:nvSpPr>
          <p:cNvPr id="13" name="TextBox 13"/>
          <p:cNvSpPr txBox="1"/>
          <p:nvPr/>
        </p:nvSpPr>
        <p:spPr>
          <a:xfrm>
            <a:off x="1113681" y="6355807"/>
            <a:ext cx="1528911" cy="931545"/>
          </a:xfrm>
          <a:prstGeom prst="rect">
            <a:avLst/>
          </a:prstGeom>
        </p:spPr>
        <p:txBody>
          <a:bodyPr lIns="0" tIns="0" rIns="0" bIns="0" rtlCol="0" anchor="t">
            <a:spAutoFit/>
          </a:bodyPr>
          <a:lstStyle/>
          <a:p>
            <a:pPr algn="ctr">
              <a:lnSpc>
                <a:spcPts val="3779"/>
              </a:lnSpc>
            </a:pPr>
            <a:r>
              <a:rPr lang="en-US" sz="2699">
                <a:solidFill>
                  <a:srgbClr val="FFFFFF"/>
                </a:solidFill>
                <a:latin typeface="Aileron"/>
              </a:rPr>
              <a:t>Arquivo A</a:t>
            </a:r>
          </a:p>
          <a:p>
            <a:pPr algn="ctr">
              <a:lnSpc>
                <a:spcPts val="3779"/>
              </a:lnSpc>
              <a:spcBef>
                <a:spcPct val="0"/>
              </a:spcBef>
            </a:pPr>
            <a:r>
              <a:rPr lang="en-US" sz="2699">
                <a:solidFill>
                  <a:srgbClr val="FFFFFF"/>
                </a:solidFill>
                <a:latin typeface="Aileron"/>
              </a:rPr>
              <a:t>(4 Blocos)</a:t>
            </a:r>
          </a:p>
        </p:txBody>
      </p:sp>
      <p:sp>
        <p:nvSpPr>
          <p:cNvPr id="14" name="TextBox 14"/>
          <p:cNvSpPr txBox="1"/>
          <p:nvPr/>
        </p:nvSpPr>
        <p:spPr>
          <a:xfrm>
            <a:off x="6156424" y="6292291"/>
            <a:ext cx="1529358" cy="931545"/>
          </a:xfrm>
          <a:prstGeom prst="rect">
            <a:avLst/>
          </a:prstGeom>
        </p:spPr>
        <p:txBody>
          <a:bodyPr lIns="0" tIns="0" rIns="0" bIns="0" rtlCol="0" anchor="t">
            <a:spAutoFit/>
          </a:bodyPr>
          <a:lstStyle/>
          <a:p>
            <a:pPr algn="ctr">
              <a:lnSpc>
                <a:spcPts val="3780"/>
              </a:lnSpc>
            </a:pPr>
            <a:r>
              <a:rPr lang="en-US" sz="2700">
                <a:solidFill>
                  <a:srgbClr val="FFFFFF"/>
                </a:solidFill>
                <a:latin typeface="Aileron"/>
              </a:rPr>
              <a:t>Arquivo C</a:t>
            </a:r>
          </a:p>
          <a:p>
            <a:pPr algn="ctr">
              <a:lnSpc>
                <a:spcPts val="3780"/>
              </a:lnSpc>
              <a:spcBef>
                <a:spcPct val="0"/>
              </a:spcBef>
            </a:pPr>
            <a:r>
              <a:rPr lang="en-US" sz="2700">
                <a:solidFill>
                  <a:srgbClr val="FFFFFF"/>
                </a:solidFill>
                <a:latin typeface="Aileron"/>
              </a:rPr>
              <a:t>(4 Blocos)</a:t>
            </a:r>
          </a:p>
        </p:txBody>
      </p:sp>
      <p:sp>
        <p:nvSpPr>
          <p:cNvPr id="15" name="TextBox 15"/>
          <p:cNvSpPr txBox="1"/>
          <p:nvPr/>
        </p:nvSpPr>
        <p:spPr>
          <a:xfrm>
            <a:off x="11069092" y="6292291"/>
            <a:ext cx="1728341" cy="931545"/>
          </a:xfrm>
          <a:prstGeom prst="rect">
            <a:avLst/>
          </a:prstGeom>
        </p:spPr>
        <p:txBody>
          <a:bodyPr lIns="0" tIns="0" rIns="0" bIns="0" rtlCol="0" anchor="t">
            <a:spAutoFit/>
          </a:bodyPr>
          <a:lstStyle/>
          <a:p>
            <a:pPr algn="ctr">
              <a:lnSpc>
                <a:spcPts val="3780"/>
              </a:lnSpc>
            </a:pPr>
            <a:r>
              <a:rPr lang="en-US" sz="2700">
                <a:solidFill>
                  <a:srgbClr val="FFFFFF"/>
                </a:solidFill>
                <a:latin typeface="Aileron"/>
              </a:rPr>
              <a:t>Arquivo E</a:t>
            </a:r>
          </a:p>
          <a:p>
            <a:pPr algn="ctr">
              <a:lnSpc>
                <a:spcPts val="3780"/>
              </a:lnSpc>
              <a:spcBef>
                <a:spcPct val="0"/>
              </a:spcBef>
            </a:pPr>
            <a:r>
              <a:rPr lang="en-US" sz="2700">
                <a:solidFill>
                  <a:srgbClr val="FFFFFF"/>
                </a:solidFill>
                <a:latin typeface="Aileron"/>
              </a:rPr>
              <a:t>(10 Blocos)</a:t>
            </a:r>
          </a:p>
        </p:txBody>
      </p:sp>
      <p:sp>
        <p:nvSpPr>
          <p:cNvPr id="16" name="TextBox 16"/>
          <p:cNvSpPr txBox="1"/>
          <p:nvPr/>
        </p:nvSpPr>
        <p:spPr>
          <a:xfrm>
            <a:off x="14551688" y="8799951"/>
            <a:ext cx="2276245" cy="931545"/>
          </a:xfrm>
          <a:prstGeom prst="rect">
            <a:avLst/>
          </a:prstGeom>
        </p:spPr>
        <p:txBody>
          <a:bodyPr lIns="0" tIns="0" rIns="0" bIns="0" rtlCol="0" anchor="t">
            <a:spAutoFit/>
          </a:bodyPr>
          <a:lstStyle/>
          <a:p>
            <a:pPr algn="ctr">
              <a:lnSpc>
                <a:spcPts val="3780"/>
              </a:lnSpc>
            </a:pPr>
            <a:r>
              <a:rPr lang="en-US" sz="2700">
                <a:solidFill>
                  <a:srgbClr val="FFFFFF"/>
                </a:solidFill>
                <a:latin typeface="Aileron"/>
              </a:rPr>
              <a:t>Arquivo F</a:t>
            </a:r>
          </a:p>
          <a:p>
            <a:pPr algn="ctr">
              <a:lnSpc>
                <a:spcPts val="3780"/>
              </a:lnSpc>
              <a:spcBef>
                <a:spcPct val="0"/>
              </a:spcBef>
            </a:pPr>
            <a:r>
              <a:rPr lang="en-US" sz="2700">
                <a:solidFill>
                  <a:srgbClr val="FFFFFF"/>
                </a:solidFill>
                <a:latin typeface="Aileron"/>
              </a:rPr>
              <a:t>(4 Blocos)</a:t>
            </a:r>
          </a:p>
        </p:txBody>
      </p:sp>
      <p:graphicFrame>
        <p:nvGraphicFramePr>
          <p:cNvPr id="17" name="Table 2">
            <a:extLst>
              <a:ext uri="{FF2B5EF4-FFF2-40B4-BE49-F238E27FC236}">
                <a16:creationId xmlns:a16="http://schemas.microsoft.com/office/drawing/2014/main" id="{18B413FE-2A83-6BAF-2646-F59D8F59C7F9}"/>
              </a:ext>
            </a:extLst>
          </p:cNvPr>
          <p:cNvGraphicFramePr>
            <a:graphicFrameLocks noGrp="1"/>
          </p:cNvGraphicFramePr>
          <p:nvPr>
            <p:extLst>
              <p:ext uri="{D42A27DB-BD31-4B8C-83A1-F6EECF244321}">
                <p14:modId xmlns:p14="http://schemas.microsoft.com/office/powerpoint/2010/main" val="2263074305"/>
              </p:ext>
            </p:extLst>
          </p:nvPr>
        </p:nvGraphicFramePr>
        <p:xfrm>
          <a:off x="782653" y="3893591"/>
          <a:ext cx="16722690" cy="1057275"/>
        </p:xfrm>
        <a:graphic>
          <a:graphicData uri="http://schemas.openxmlformats.org/drawingml/2006/table">
            <a:tbl>
              <a:tblPr/>
              <a:tblGrid>
                <a:gridCol w="557423">
                  <a:extLst>
                    <a:ext uri="{9D8B030D-6E8A-4147-A177-3AD203B41FA5}">
                      <a16:colId xmlns:a16="http://schemas.microsoft.com/office/drawing/2014/main" val="20000"/>
                    </a:ext>
                  </a:extLst>
                </a:gridCol>
                <a:gridCol w="557423">
                  <a:extLst>
                    <a:ext uri="{9D8B030D-6E8A-4147-A177-3AD203B41FA5}">
                      <a16:colId xmlns:a16="http://schemas.microsoft.com/office/drawing/2014/main" val="20001"/>
                    </a:ext>
                  </a:extLst>
                </a:gridCol>
                <a:gridCol w="557423">
                  <a:extLst>
                    <a:ext uri="{9D8B030D-6E8A-4147-A177-3AD203B41FA5}">
                      <a16:colId xmlns:a16="http://schemas.microsoft.com/office/drawing/2014/main" val="20002"/>
                    </a:ext>
                  </a:extLst>
                </a:gridCol>
                <a:gridCol w="557423">
                  <a:extLst>
                    <a:ext uri="{9D8B030D-6E8A-4147-A177-3AD203B41FA5}">
                      <a16:colId xmlns:a16="http://schemas.microsoft.com/office/drawing/2014/main" val="20003"/>
                    </a:ext>
                  </a:extLst>
                </a:gridCol>
                <a:gridCol w="557423">
                  <a:extLst>
                    <a:ext uri="{9D8B030D-6E8A-4147-A177-3AD203B41FA5}">
                      <a16:colId xmlns:a16="http://schemas.microsoft.com/office/drawing/2014/main" val="20004"/>
                    </a:ext>
                  </a:extLst>
                </a:gridCol>
                <a:gridCol w="557423">
                  <a:extLst>
                    <a:ext uri="{9D8B030D-6E8A-4147-A177-3AD203B41FA5}">
                      <a16:colId xmlns:a16="http://schemas.microsoft.com/office/drawing/2014/main" val="20005"/>
                    </a:ext>
                  </a:extLst>
                </a:gridCol>
                <a:gridCol w="557423">
                  <a:extLst>
                    <a:ext uri="{9D8B030D-6E8A-4147-A177-3AD203B41FA5}">
                      <a16:colId xmlns:a16="http://schemas.microsoft.com/office/drawing/2014/main" val="20006"/>
                    </a:ext>
                  </a:extLst>
                </a:gridCol>
                <a:gridCol w="557423">
                  <a:extLst>
                    <a:ext uri="{9D8B030D-6E8A-4147-A177-3AD203B41FA5}">
                      <a16:colId xmlns:a16="http://schemas.microsoft.com/office/drawing/2014/main" val="20007"/>
                    </a:ext>
                  </a:extLst>
                </a:gridCol>
                <a:gridCol w="557423">
                  <a:extLst>
                    <a:ext uri="{9D8B030D-6E8A-4147-A177-3AD203B41FA5}">
                      <a16:colId xmlns:a16="http://schemas.microsoft.com/office/drawing/2014/main" val="20008"/>
                    </a:ext>
                  </a:extLst>
                </a:gridCol>
                <a:gridCol w="557423">
                  <a:extLst>
                    <a:ext uri="{9D8B030D-6E8A-4147-A177-3AD203B41FA5}">
                      <a16:colId xmlns:a16="http://schemas.microsoft.com/office/drawing/2014/main" val="20009"/>
                    </a:ext>
                  </a:extLst>
                </a:gridCol>
                <a:gridCol w="557423">
                  <a:extLst>
                    <a:ext uri="{9D8B030D-6E8A-4147-A177-3AD203B41FA5}">
                      <a16:colId xmlns:a16="http://schemas.microsoft.com/office/drawing/2014/main" val="20010"/>
                    </a:ext>
                  </a:extLst>
                </a:gridCol>
                <a:gridCol w="557423">
                  <a:extLst>
                    <a:ext uri="{9D8B030D-6E8A-4147-A177-3AD203B41FA5}">
                      <a16:colId xmlns:a16="http://schemas.microsoft.com/office/drawing/2014/main" val="20011"/>
                    </a:ext>
                  </a:extLst>
                </a:gridCol>
                <a:gridCol w="557423">
                  <a:extLst>
                    <a:ext uri="{9D8B030D-6E8A-4147-A177-3AD203B41FA5}">
                      <a16:colId xmlns:a16="http://schemas.microsoft.com/office/drawing/2014/main" val="20012"/>
                    </a:ext>
                  </a:extLst>
                </a:gridCol>
                <a:gridCol w="557423">
                  <a:extLst>
                    <a:ext uri="{9D8B030D-6E8A-4147-A177-3AD203B41FA5}">
                      <a16:colId xmlns:a16="http://schemas.microsoft.com/office/drawing/2014/main" val="20013"/>
                    </a:ext>
                  </a:extLst>
                </a:gridCol>
                <a:gridCol w="557423">
                  <a:extLst>
                    <a:ext uri="{9D8B030D-6E8A-4147-A177-3AD203B41FA5}">
                      <a16:colId xmlns:a16="http://schemas.microsoft.com/office/drawing/2014/main" val="20014"/>
                    </a:ext>
                  </a:extLst>
                </a:gridCol>
                <a:gridCol w="557423">
                  <a:extLst>
                    <a:ext uri="{9D8B030D-6E8A-4147-A177-3AD203B41FA5}">
                      <a16:colId xmlns:a16="http://schemas.microsoft.com/office/drawing/2014/main" val="20015"/>
                    </a:ext>
                  </a:extLst>
                </a:gridCol>
                <a:gridCol w="557423">
                  <a:extLst>
                    <a:ext uri="{9D8B030D-6E8A-4147-A177-3AD203B41FA5}">
                      <a16:colId xmlns:a16="http://schemas.microsoft.com/office/drawing/2014/main" val="20016"/>
                    </a:ext>
                  </a:extLst>
                </a:gridCol>
                <a:gridCol w="557423">
                  <a:extLst>
                    <a:ext uri="{9D8B030D-6E8A-4147-A177-3AD203B41FA5}">
                      <a16:colId xmlns:a16="http://schemas.microsoft.com/office/drawing/2014/main" val="20017"/>
                    </a:ext>
                  </a:extLst>
                </a:gridCol>
                <a:gridCol w="557423">
                  <a:extLst>
                    <a:ext uri="{9D8B030D-6E8A-4147-A177-3AD203B41FA5}">
                      <a16:colId xmlns:a16="http://schemas.microsoft.com/office/drawing/2014/main" val="20018"/>
                    </a:ext>
                  </a:extLst>
                </a:gridCol>
                <a:gridCol w="557423">
                  <a:extLst>
                    <a:ext uri="{9D8B030D-6E8A-4147-A177-3AD203B41FA5}">
                      <a16:colId xmlns:a16="http://schemas.microsoft.com/office/drawing/2014/main" val="20019"/>
                    </a:ext>
                  </a:extLst>
                </a:gridCol>
                <a:gridCol w="557423">
                  <a:extLst>
                    <a:ext uri="{9D8B030D-6E8A-4147-A177-3AD203B41FA5}">
                      <a16:colId xmlns:a16="http://schemas.microsoft.com/office/drawing/2014/main" val="20020"/>
                    </a:ext>
                  </a:extLst>
                </a:gridCol>
                <a:gridCol w="557423">
                  <a:extLst>
                    <a:ext uri="{9D8B030D-6E8A-4147-A177-3AD203B41FA5}">
                      <a16:colId xmlns:a16="http://schemas.microsoft.com/office/drawing/2014/main" val="20021"/>
                    </a:ext>
                  </a:extLst>
                </a:gridCol>
                <a:gridCol w="557423">
                  <a:extLst>
                    <a:ext uri="{9D8B030D-6E8A-4147-A177-3AD203B41FA5}">
                      <a16:colId xmlns:a16="http://schemas.microsoft.com/office/drawing/2014/main" val="20022"/>
                    </a:ext>
                  </a:extLst>
                </a:gridCol>
                <a:gridCol w="557423">
                  <a:extLst>
                    <a:ext uri="{9D8B030D-6E8A-4147-A177-3AD203B41FA5}">
                      <a16:colId xmlns:a16="http://schemas.microsoft.com/office/drawing/2014/main" val="20023"/>
                    </a:ext>
                  </a:extLst>
                </a:gridCol>
                <a:gridCol w="557423">
                  <a:extLst>
                    <a:ext uri="{9D8B030D-6E8A-4147-A177-3AD203B41FA5}">
                      <a16:colId xmlns:a16="http://schemas.microsoft.com/office/drawing/2014/main" val="20024"/>
                    </a:ext>
                  </a:extLst>
                </a:gridCol>
                <a:gridCol w="557423">
                  <a:extLst>
                    <a:ext uri="{9D8B030D-6E8A-4147-A177-3AD203B41FA5}">
                      <a16:colId xmlns:a16="http://schemas.microsoft.com/office/drawing/2014/main" val="20025"/>
                    </a:ext>
                  </a:extLst>
                </a:gridCol>
                <a:gridCol w="557423">
                  <a:extLst>
                    <a:ext uri="{9D8B030D-6E8A-4147-A177-3AD203B41FA5}">
                      <a16:colId xmlns:a16="http://schemas.microsoft.com/office/drawing/2014/main" val="20026"/>
                    </a:ext>
                  </a:extLst>
                </a:gridCol>
                <a:gridCol w="557423">
                  <a:extLst>
                    <a:ext uri="{9D8B030D-6E8A-4147-A177-3AD203B41FA5}">
                      <a16:colId xmlns:a16="http://schemas.microsoft.com/office/drawing/2014/main" val="20027"/>
                    </a:ext>
                  </a:extLst>
                </a:gridCol>
                <a:gridCol w="557423">
                  <a:extLst>
                    <a:ext uri="{9D8B030D-6E8A-4147-A177-3AD203B41FA5}">
                      <a16:colId xmlns:a16="http://schemas.microsoft.com/office/drawing/2014/main" val="20028"/>
                    </a:ext>
                  </a:extLst>
                </a:gridCol>
                <a:gridCol w="557423">
                  <a:extLst>
                    <a:ext uri="{9D8B030D-6E8A-4147-A177-3AD203B41FA5}">
                      <a16:colId xmlns:a16="http://schemas.microsoft.com/office/drawing/2014/main" val="20029"/>
                    </a:ext>
                  </a:extLst>
                </a:gridCol>
              </a:tblGrid>
              <a:tr h="1057275">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18" name="TextBox 10">
            <a:extLst>
              <a:ext uri="{FF2B5EF4-FFF2-40B4-BE49-F238E27FC236}">
                <a16:creationId xmlns:a16="http://schemas.microsoft.com/office/drawing/2014/main" id="{23DB4C81-7186-5C0D-6541-4163C5006B6F}"/>
              </a:ext>
            </a:extLst>
          </p:cNvPr>
          <p:cNvSpPr txBox="1"/>
          <p:nvPr/>
        </p:nvSpPr>
        <p:spPr>
          <a:xfrm>
            <a:off x="17671898" y="3817391"/>
            <a:ext cx="335310" cy="679450"/>
          </a:xfrm>
          <a:prstGeom prst="rect">
            <a:avLst/>
          </a:prstGeom>
        </p:spPr>
        <p:txBody>
          <a:bodyPr lIns="0" tIns="0" rIns="0" bIns="0" rtlCol="0" anchor="t">
            <a:spAutoFit/>
          </a:bodyPr>
          <a:lstStyle/>
          <a:p>
            <a:pPr algn="ctr">
              <a:lnSpc>
                <a:spcPts val="5599"/>
              </a:lnSpc>
              <a:spcBef>
                <a:spcPct val="0"/>
              </a:spcBef>
            </a:pPr>
            <a:r>
              <a:rPr lang="en-US" sz="3999">
                <a:solidFill>
                  <a:srgbClr val="FFFFFF"/>
                </a:solidFill>
                <a:latin typeface="Aileron"/>
              </a:rPr>
              <a: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3" name="TextBox 3"/>
          <p:cNvSpPr txBox="1"/>
          <p:nvPr/>
        </p:nvSpPr>
        <p:spPr>
          <a:xfrm>
            <a:off x="1028700" y="1019175"/>
            <a:ext cx="10812449" cy="1323975"/>
          </a:xfrm>
          <a:prstGeom prst="rect">
            <a:avLst/>
          </a:prstGeom>
        </p:spPr>
        <p:txBody>
          <a:bodyPr lIns="0" tIns="0" rIns="0" bIns="0" rtlCol="0" anchor="t">
            <a:spAutoFit/>
          </a:bodyPr>
          <a:lstStyle/>
          <a:p>
            <a:pPr marL="0" lvl="0" indent="0" algn="l">
              <a:lnSpc>
                <a:spcPts val="10350"/>
              </a:lnSpc>
              <a:spcBef>
                <a:spcPct val="0"/>
              </a:spcBef>
            </a:pPr>
            <a:r>
              <a:rPr lang="en-US" sz="8625">
                <a:solidFill>
                  <a:srgbClr val="3776FF"/>
                </a:solidFill>
                <a:latin typeface="Aileron Ultra-Bold"/>
              </a:rPr>
              <a:t>Alocação Contígua</a:t>
            </a:r>
          </a:p>
        </p:txBody>
      </p:sp>
      <p:sp>
        <p:nvSpPr>
          <p:cNvPr id="4" name="TextBox 4"/>
          <p:cNvSpPr txBox="1"/>
          <p:nvPr/>
        </p:nvSpPr>
        <p:spPr>
          <a:xfrm>
            <a:off x="1113681" y="2616728"/>
            <a:ext cx="1528911" cy="931545"/>
          </a:xfrm>
          <a:prstGeom prst="rect">
            <a:avLst/>
          </a:prstGeom>
        </p:spPr>
        <p:txBody>
          <a:bodyPr lIns="0" tIns="0" rIns="0" bIns="0" rtlCol="0" anchor="t">
            <a:spAutoFit/>
          </a:bodyPr>
          <a:lstStyle/>
          <a:p>
            <a:pPr algn="ctr">
              <a:lnSpc>
                <a:spcPts val="3779"/>
              </a:lnSpc>
            </a:pPr>
            <a:r>
              <a:rPr lang="en-US" sz="2699">
                <a:solidFill>
                  <a:srgbClr val="FFFFFF"/>
                </a:solidFill>
                <a:latin typeface="Aileron"/>
              </a:rPr>
              <a:t>Arquivo A</a:t>
            </a:r>
          </a:p>
          <a:p>
            <a:pPr algn="ctr">
              <a:lnSpc>
                <a:spcPts val="3779"/>
              </a:lnSpc>
              <a:spcBef>
                <a:spcPct val="0"/>
              </a:spcBef>
            </a:pPr>
            <a:r>
              <a:rPr lang="en-US" sz="2699">
                <a:solidFill>
                  <a:srgbClr val="FFFFFF"/>
                </a:solidFill>
                <a:latin typeface="Aileron"/>
              </a:rPr>
              <a:t>(4 Blocos)</a:t>
            </a:r>
          </a:p>
        </p:txBody>
      </p:sp>
      <p:sp>
        <p:nvSpPr>
          <p:cNvPr id="5" name="TextBox 5"/>
          <p:cNvSpPr txBox="1"/>
          <p:nvPr/>
        </p:nvSpPr>
        <p:spPr>
          <a:xfrm>
            <a:off x="3636489" y="5181648"/>
            <a:ext cx="1529358" cy="931545"/>
          </a:xfrm>
          <a:prstGeom prst="rect">
            <a:avLst/>
          </a:prstGeom>
        </p:spPr>
        <p:txBody>
          <a:bodyPr lIns="0" tIns="0" rIns="0" bIns="0" rtlCol="0" anchor="t">
            <a:spAutoFit/>
          </a:bodyPr>
          <a:lstStyle/>
          <a:p>
            <a:pPr algn="ctr">
              <a:lnSpc>
                <a:spcPts val="3780"/>
              </a:lnSpc>
            </a:pPr>
            <a:r>
              <a:rPr lang="en-US" sz="2700">
                <a:solidFill>
                  <a:srgbClr val="FFFFFF"/>
                </a:solidFill>
                <a:latin typeface="Aileron"/>
              </a:rPr>
              <a:t>Arquivo B</a:t>
            </a:r>
          </a:p>
          <a:p>
            <a:pPr algn="ctr">
              <a:lnSpc>
                <a:spcPts val="3780"/>
              </a:lnSpc>
              <a:spcBef>
                <a:spcPct val="0"/>
              </a:spcBef>
            </a:pPr>
            <a:r>
              <a:rPr lang="en-US" sz="2700">
                <a:solidFill>
                  <a:srgbClr val="FFFFFF"/>
                </a:solidFill>
                <a:latin typeface="Aileron"/>
              </a:rPr>
              <a:t>(5 Blocos)</a:t>
            </a:r>
          </a:p>
        </p:txBody>
      </p:sp>
      <p:sp>
        <p:nvSpPr>
          <p:cNvPr id="6" name="TextBox 6"/>
          <p:cNvSpPr txBox="1"/>
          <p:nvPr/>
        </p:nvSpPr>
        <p:spPr>
          <a:xfrm>
            <a:off x="6156424" y="2553212"/>
            <a:ext cx="1529358" cy="931545"/>
          </a:xfrm>
          <a:prstGeom prst="rect">
            <a:avLst/>
          </a:prstGeom>
        </p:spPr>
        <p:txBody>
          <a:bodyPr lIns="0" tIns="0" rIns="0" bIns="0" rtlCol="0" anchor="t">
            <a:spAutoFit/>
          </a:bodyPr>
          <a:lstStyle/>
          <a:p>
            <a:pPr algn="ctr">
              <a:lnSpc>
                <a:spcPts val="3780"/>
              </a:lnSpc>
            </a:pPr>
            <a:r>
              <a:rPr lang="en-US" sz="2700">
                <a:solidFill>
                  <a:srgbClr val="FFFFFF"/>
                </a:solidFill>
                <a:latin typeface="Aileron"/>
              </a:rPr>
              <a:t>Arquivo C</a:t>
            </a:r>
          </a:p>
          <a:p>
            <a:pPr algn="ctr">
              <a:lnSpc>
                <a:spcPts val="3780"/>
              </a:lnSpc>
              <a:spcBef>
                <a:spcPct val="0"/>
              </a:spcBef>
            </a:pPr>
            <a:r>
              <a:rPr lang="en-US" sz="2700">
                <a:solidFill>
                  <a:srgbClr val="FFFFFF"/>
                </a:solidFill>
                <a:latin typeface="Aileron"/>
              </a:rPr>
              <a:t>(4 Blocos)</a:t>
            </a:r>
          </a:p>
        </p:txBody>
      </p:sp>
      <p:sp>
        <p:nvSpPr>
          <p:cNvPr id="7" name="TextBox 7"/>
          <p:cNvSpPr txBox="1"/>
          <p:nvPr/>
        </p:nvSpPr>
        <p:spPr>
          <a:xfrm>
            <a:off x="7444111" y="5181648"/>
            <a:ext cx="2303131" cy="931545"/>
          </a:xfrm>
          <a:prstGeom prst="rect">
            <a:avLst/>
          </a:prstGeom>
        </p:spPr>
        <p:txBody>
          <a:bodyPr lIns="0" tIns="0" rIns="0" bIns="0" rtlCol="0" anchor="t">
            <a:spAutoFit/>
          </a:bodyPr>
          <a:lstStyle/>
          <a:p>
            <a:pPr algn="ctr">
              <a:lnSpc>
                <a:spcPts val="3780"/>
              </a:lnSpc>
            </a:pPr>
            <a:r>
              <a:rPr lang="en-US" sz="2700">
                <a:solidFill>
                  <a:srgbClr val="FFFFFF"/>
                </a:solidFill>
                <a:latin typeface="Aileron"/>
              </a:rPr>
              <a:t>Arquivo D</a:t>
            </a:r>
          </a:p>
          <a:p>
            <a:pPr algn="ctr">
              <a:lnSpc>
                <a:spcPts val="3780"/>
              </a:lnSpc>
              <a:spcBef>
                <a:spcPct val="0"/>
              </a:spcBef>
            </a:pPr>
            <a:r>
              <a:rPr lang="en-US" sz="2700">
                <a:solidFill>
                  <a:srgbClr val="FFFFFF"/>
                </a:solidFill>
                <a:latin typeface="Aileron"/>
              </a:rPr>
              <a:t>(2 Blocos)</a:t>
            </a:r>
          </a:p>
        </p:txBody>
      </p:sp>
      <p:sp>
        <p:nvSpPr>
          <p:cNvPr id="8" name="TextBox 8"/>
          <p:cNvSpPr txBox="1"/>
          <p:nvPr/>
        </p:nvSpPr>
        <p:spPr>
          <a:xfrm>
            <a:off x="11069092" y="2553212"/>
            <a:ext cx="1728341" cy="931545"/>
          </a:xfrm>
          <a:prstGeom prst="rect">
            <a:avLst/>
          </a:prstGeom>
        </p:spPr>
        <p:txBody>
          <a:bodyPr lIns="0" tIns="0" rIns="0" bIns="0" rtlCol="0" anchor="t">
            <a:spAutoFit/>
          </a:bodyPr>
          <a:lstStyle/>
          <a:p>
            <a:pPr algn="ctr">
              <a:lnSpc>
                <a:spcPts val="3780"/>
              </a:lnSpc>
            </a:pPr>
            <a:r>
              <a:rPr lang="en-US" sz="2700">
                <a:solidFill>
                  <a:srgbClr val="FFFFFF"/>
                </a:solidFill>
                <a:latin typeface="Aileron"/>
              </a:rPr>
              <a:t>Arquivo E</a:t>
            </a:r>
          </a:p>
          <a:p>
            <a:pPr algn="ctr">
              <a:lnSpc>
                <a:spcPts val="3780"/>
              </a:lnSpc>
              <a:spcBef>
                <a:spcPct val="0"/>
              </a:spcBef>
            </a:pPr>
            <a:r>
              <a:rPr lang="en-US" sz="2700">
                <a:solidFill>
                  <a:srgbClr val="FFFFFF"/>
                </a:solidFill>
                <a:latin typeface="Aileron"/>
              </a:rPr>
              <a:t>(10 Blocos)</a:t>
            </a:r>
          </a:p>
        </p:txBody>
      </p:sp>
      <p:sp>
        <p:nvSpPr>
          <p:cNvPr id="9" name="TextBox 9"/>
          <p:cNvSpPr txBox="1"/>
          <p:nvPr/>
        </p:nvSpPr>
        <p:spPr>
          <a:xfrm>
            <a:off x="14551688" y="5181648"/>
            <a:ext cx="2276245" cy="931545"/>
          </a:xfrm>
          <a:prstGeom prst="rect">
            <a:avLst/>
          </a:prstGeom>
        </p:spPr>
        <p:txBody>
          <a:bodyPr lIns="0" tIns="0" rIns="0" bIns="0" rtlCol="0" anchor="t">
            <a:spAutoFit/>
          </a:bodyPr>
          <a:lstStyle/>
          <a:p>
            <a:pPr algn="ctr">
              <a:lnSpc>
                <a:spcPts val="3780"/>
              </a:lnSpc>
            </a:pPr>
            <a:r>
              <a:rPr lang="en-US" sz="2700">
                <a:solidFill>
                  <a:srgbClr val="FFFFFF"/>
                </a:solidFill>
                <a:latin typeface="Aileron"/>
              </a:rPr>
              <a:t>Arquivo F</a:t>
            </a:r>
          </a:p>
          <a:p>
            <a:pPr algn="ctr">
              <a:lnSpc>
                <a:spcPts val="3780"/>
              </a:lnSpc>
              <a:spcBef>
                <a:spcPct val="0"/>
              </a:spcBef>
            </a:pPr>
            <a:r>
              <a:rPr lang="en-US" sz="2700">
                <a:solidFill>
                  <a:srgbClr val="FFFFFF"/>
                </a:solidFill>
                <a:latin typeface="Aileron"/>
              </a:rPr>
              <a:t>(4 Blocos)</a:t>
            </a:r>
          </a:p>
        </p:txBody>
      </p:sp>
      <p:graphicFrame>
        <p:nvGraphicFramePr>
          <p:cNvPr id="10" name="Table 10"/>
          <p:cNvGraphicFramePr>
            <a:graphicFrameLocks noGrp="1"/>
          </p:cNvGraphicFramePr>
          <p:nvPr>
            <p:extLst>
              <p:ext uri="{D42A27DB-BD31-4B8C-83A1-F6EECF244321}">
                <p14:modId xmlns:p14="http://schemas.microsoft.com/office/powerpoint/2010/main" val="4112389864"/>
              </p:ext>
            </p:extLst>
          </p:nvPr>
        </p:nvGraphicFramePr>
        <p:xfrm>
          <a:off x="782653" y="7514076"/>
          <a:ext cx="16722690" cy="1057275"/>
        </p:xfrm>
        <a:graphic>
          <a:graphicData uri="http://schemas.openxmlformats.org/drawingml/2006/table">
            <a:tbl>
              <a:tblPr/>
              <a:tblGrid>
                <a:gridCol w="557423">
                  <a:extLst>
                    <a:ext uri="{9D8B030D-6E8A-4147-A177-3AD203B41FA5}">
                      <a16:colId xmlns:a16="http://schemas.microsoft.com/office/drawing/2014/main" val="20000"/>
                    </a:ext>
                  </a:extLst>
                </a:gridCol>
                <a:gridCol w="557423">
                  <a:extLst>
                    <a:ext uri="{9D8B030D-6E8A-4147-A177-3AD203B41FA5}">
                      <a16:colId xmlns:a16="http://schemas.microsoft.com/office/drawing/2014/main" val="20001"/>
                    </a:ext>
                  </a:extLst>
                </a:gridCol>
                <a:gridCol w="557423">
                  <a:extLst>
                    <a:ext uri="{9D8B030D-6E8A-4147-A177-3AD203B41FA5}">
                      <a16:colId xmlns:a16="http://schemas.microsoft.com/office/drawing/2014/main" val="20002"/>
                    </a:ext>
                  </a:extLst>
                </a:gridCol>
                <a:gridCol w="557423">
                  <a:extLst>
                    <a:ext uri="{9D8B030D-6E8A-4147-A177-3AD203B41FA5}">
                      <a16:colId xmlns:a16="http://schemas.microsoft.com/office/drawing/2014/main" val="20003"/>
                    </a:ext>
                  </a:extLst>
                </a:gridCol>
                <a:gridCol w="557423">
                  <a:extLst>
                    <a:ext uri="{9D8B030D-6E8A-4147-A177-3AD203B41FA5}">
                      <a16:colId xmlns:a16="http://schemas.microsoft.com/office/drawing/2014/main" val="20004"/>
                    </a:ext>
                  </a:extLst>
                </a:gridCol>
                <a:gridCol w="557423">
                  <a:extLst>
                    <a:ext uri="{9D8B030D-6E8A-4147-A177-3AD203B41FA5}">
                      <a16:colId xmlns:a16="http://schemas.microsoft.com/office/drawing/2014/main" val="20005"/>
                    </a:ext>
                  </a:extLst>
                </a:gridCol>
                <a:gridCol w="557423">
                  <a:extLst>
                    <a:ext uri="{9D8B030D-6E8A-4147-A177-3AD203B41FA5}">
                      <a16:colId xmlns:a16="http://schemas.microsoft.com/office/drawing/2014/main" val="20006"/>
                    </a:ext>
                  </a:extLst>
                </a:gridCol>
                <a:gridCol w="557423">
                  <a:extLst>
                    <a:ext uri="{9D8B030D-6E8A-4147-A177-3AD203B41FA5}">
                      <a16:colId xmlns:a16="http://schemas.microsoft.com/office/drawing/2014/main" val="20007"/>
                    </a:ext>
                  </a:extLst>
                </a:gridCol>
                <a:gridCol w="557423">
                  <a:extLst>
                    <a:ext uri="{9D8B030D-6E8A-4147-A177-3AD203B41FA5}">
                      <a16:colId xmlns:a16="http://schemas.microsoft.com/office/drawing/2014/main" val="20008"/>
                    </a:ext>
                  </a:extLst>
                </a:gridCol>
                <a:gridCol w="557423">
                  <a:extLst>
                    <a:ext uri="{9D8B030D-6E8A-4147-A177-3AD203B41FA5}">
                      <a16:colId xmlns:a16="http://schemas.microsoft.com/office/drawing/2014/main" val="20009"/>
                    </a:ext>
                  </a:extLst>
                </a:gridCol>
                <a:gridCol w="557423">
                  <a:extLst>
                    <a:ext uri="{9D8B030D-6E8A-4147-A177-3AD203B41FA5}">
                      <a16:colId xmlns:a16="http://schemas.microsoft.com/office/drawing/2014/main" val="20010"/>
                    </a:ext>
                  </a:extLst>
                </a:gridCol>
                <a:gridCol w="557423">
                  <a:extLst>
                    <a:ext uri="{9D8B030D-6E8A-4147-A177-3AD203B41FA5}">
                      <a16:colId xmlns:a16="http://schemas.microsoft.com/office/drawing/2014/main" val="20011"/>
                    </a:ext>
                  </a:extLst>
                </a:gridCol>
                <a:gridCol w="557423">
                  <a:extLst>
                    <a:ext uri="{9D8B030D-6E8A-4147-A177-3AD203B41FA5}">
                      <a16:colId xmlns:a16="http://schemas.microsoft.com/office/drawing/2014/main" val="20012"/>
                    </a:ext>
                  </a:extLst>
                </a:gridCol>
                <a:gridCol w="557423">
                  <a:extLst>
                    <a:ext uri="{9D8B030D-6E8A-4147-A177-3AD203B41FA5}">
                      <a16:colId xmlns:a16="http://schemas.microsoft.com/office/drawing/2014/main" val="20013"/>
                    </a:ext>
                  </a:extLst>
                </a:gridCol>
                <a:gridCol w="557423">
                  <a:extLst>
                    <a:ext uri="{9D8B030D-6E8A-4147-A177-3AD203B41FA5}">
                      <a16:colId xmlns:a16="http://schemas.microsoft.com/office/drawing/2014/main" val="20014"/>
                    </a:ext>
                  </a:extLst>
                </a:gridCol>
                <a:gridCol w="557423">
                  <a:extLst>
                    <a:ext uri="{9D8B030D-6E8A-4147-A177-3AD203B41FA5}">
                      <a16:colId xmlns:a16="http://schemas.microsoft.com/office/drawing/2014/main" val="20015"/>
                    </a:ext>
                  </a:extLst>
                </a:gridCol>
                <a:gridCol w="557423">
                  <a:extLst>
                    <a:ext uri="{9D8B030D-6E8A-4147-A177-3AD203B41FA5}">
                      <a16:colId xmlns:a16="http://schemas.microsoft.com/office/drawing/2014/main" val="20016"/>
                    </a:ext>
                  </a:extLst>
                </a:gridCol>
                <a:gridCol w="557423">
                  <a:extLst>
                    <a:ext uri="{9D8B030D-6E8A-4147-A177-3AD203B41FA5}">
                      <a16:colId xmlns:a16="http://schemas.microsoft.com/office/drawing/2014/main" val="20017"/>
                    </a:ext>
                  </a:extLst>
                </a:gridCol>
                <a:gridCol w="557423">
                  <a:extLst>
                    <a:ext uri="{9D8B030D-6E8A-4147-A177-3AD203B41FA5}">
                      <a16:colId xmlns:a16="http://schemas.microsoft.com/office/drawing/2014/main" val="20018"/>
                    </a:ext>
                  </a:extLst>
                </a:gridCol>
                <a:gridCol w="557423">
                  <a:extLst>
                    <a:ext uri="{9D8B030D-6E8A-4147-A177-3AD203B41FA5}">
                      <a16:colId xmlns:a16="http://schemas.microsoft.com/office/drawing/2014/main" val="20019"/>
                    </a:ext>
                  </a:extLst>
                </a:gridCol>
                <a:gridCol w="557423">
                  <a:extLst>
                    <a:ext uri="{9D8B030D-6E8A-4147-A177-3AD203B41FA5}">
                      <a16:colId xmlns:a16="http://schemas.microsoft.com/office/drawing/2014/main" val="20020"/>
                    </a:ext>
                  </a:extLst>
                </a:gridCol>
                <a:gridCol w="557423">
                  <a:extLst>
                    <a:ext uri="{9D8B030D-6E8A-4147-A177-3AD203B41FA5}">
                      <a16:colId xmlns:a16="http://schemas.microsoft.com/office/drawing/2014/main" val="20021"/>
                    </a:ext>
                  </a:extLst>
                </a:gridCol>
                <a:gridCol w="557423">
                  <a:extLst>
                    <a:ext uri="{9D8B030D-6E8A-4147-A177-3AD203B41FA5}">
                      <a16:colId xmlns:a16="http://schemas.microsoft.com/office/drawing/2014/main" val="20022"/>
                    </a:ext>
                  </a:extLst>
                </a:gridCol>
                <a:gridCol w="557423">
                  <a:extLst>
                    <a:ext uri="{9D8B030D-6E8A-4147-A177-3AD203B41FA5}">
                      <a16:colId xmlns:a16="http://schemas.microsoft.com/office/drawing/2014/main" val="20023"/>
                    </a:ext>
                  </a:extLst>
                </a:gridCol>
                <a:gridCol w="557423">
                  <a:extLst>
                    <a:ext uri="{9D8B030D-6E8A-4147-A177-3AD203B41FA5}">
                      <a16:colId xmlns:a16="http://schemas.microsoft.com/office/drawing/2014/main" val="20024"/>
                    </a:ext>
                  </a:extLst>
                </a:gridCol>
                <a:gridCol w="557423">
                  <a:extLst>
                    <a:ext uri="{9D8B030D-6E8A-4147-A177-3AD203B41FA5}">
                      <a16:colId xmlns:a16="http://schemas.microsoft.com/office/drawing/2014/main" val="20025"/>
                    </a:ext>
                  </a:extLst>
                </a:gridCol>
                <a:gridCol w="557423">
                  <a:extLst>
                    <a:ext uri="{9D8B030D-6E8A-4147-A177-3AD203B41FA5}">
                      <a16:colId xmlns:a16="http://schemas.microsoft.com/office/drawing/2014/main" val="20026"/>
                    </a:ext>
                  </a:extLst>
                </a:gridCol>
                <a:gridCol w="557423">
                  <a:extLst>
                    <a:ext uri="{9D8B030D-6E8A-4147-A177-3AD203B41FA5}">
                      <a16:colId xmlns:a16="http://schemas.microsoft.com/office/drawing/2014/main" val="20027"/>
                    </a:ext>
                  </a:extLst>
                </a:gridCol>
                <a:gridCol w="557423">
                  <a:extLst>
                    <a:ext uri="{9D8B030D-6E8A-4147-A177-3AD203B41FA5}">
                      <a16:colId xmlns:a16="http://schemas.microsoft.com/office/drawing/2014/main" val="20028"/>
                    </a:ext>
                  </a:extLst>
                </a:gridCol>
                <a:gridCol w="557423">
                  <a:extLst>
                    <a:ext uri="{9D8B030D-6E8A-4147-A177-3AD203B41FA5}">
                      <a16:colId xmlns:a16="http://schemas.microsoft.com/office/drawing/2014/main" val="20029"/>
                    </a:ext>
                  </a:extLst>
                </a:gridCol>
              </a:tblGrid>
              <a:tr h="1057275">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FF914D"/>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FF914D"/>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FF914D"/>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FF914D"/>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chemeClr val="bg1"/>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chemeClr val="bg1"/>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chemeClr val="bg1"/>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12" name="TextBox 12"/>
          <p:cNvSpPr txBox="1"/>
          <p:nvPr/>
        </p:nvSpPr>
        <p:spPr>
          <a:xfrm>
            <a:off x="17671898" y="7437876"/>
            <a:ext cx="335310" cy="679450"/>
          </a:xfrm>
          <a:prstGeom prst="rect">
            <a:avLst/>
          </a:prstGeom>
        </p:spPr>
        <p:txBody>
          <a:bodyPr lIns="0" tIns="0" rIns="0" bIns="0" rtlCol="0" anchor="t">
            <a:spAutoFit/>
          </a:bodyPr>
          <a:lstStyle/>
          <a:p>
            <a:pPr algn="ctr">
              <a:lnSpc>
                <a:spcPts val="5599"/>
              </a:lnSpc>
              <a:spcBef>
                <a:spcPct val="0"/>
              </a:spcBef>
            </a:pPr>
            <a:r>
              <a:rPr lang="en-US" sz="3999">
                <a:solidFill>
                  <a:srgbClr val="FFFFFF"/>
                </a:solidFill>
                <a:latin typeface="Aileron"/>
              </a:rPr>
              <a:t>...</a:t>
            </a:r>
          </a:p>
        </p:txBody>
      </p:sp>
      <p:sp>
        <p:nvSpPr>
          <p:cNvPr id="13" name="TextBox 13"/>
          <p:cNvSpPr txBox="1"/>
          <p:nvPr/>
        </p:nvSpPr>
        <p:spPr>
          <a:xfrm>
            <a:off x="1113681" y="6355807"/>
            <a:ext cx="1528911" cy="931545"/>
          </a:xfrm>
          <a:prstGeom prst="rect">
            <a:avLst/>
          </a:prstGeom>
        </p:spPr>
        <p:txBody>
          <a:bodyPr lIns="0" tIns="0" rIns="0" bIns="0" rtlCol="0" anchor="t">
            <a:spAutoFit/>
          </a:bodyPr>
          <a:lstStyle/>
          <a:p>
            <a:pPr algn="ctr">
              <a:lnSpc>
                <a:spcPts val="3779"/>
              </a:lnSpc>
            </a:pPr>
            <a:r>
              <a:rPr lang="en-US" sz="2699">
                <a:solidFill>
                  <a:srgbClr val="FFFFFF"/>
                </a:solidFill>
                <a:latin typeface="Aileron"/>
              </a:rPr>
              <a:t>Arquivo A</a:t>
            </a:r>
          </a:p>
          <a:p>
            <a:pPr algn="ctr">
              <a:lnSpc>
                <a:spcPts val="3779"/>
              </a:lnSpc>
              <a:spcBef>
                <a:spcPct val="0"/>
              </a:spcBef>
            </a:pPr>
            <a:r>
              <a:rPr lang="en-US" sz="2699">
                <a:solidFill>
                  <a:srgbClr val="FFFFFF"/>
                </a:solidFill>
                <a:latin typeface="Aileron"/>
              </a:rPr>
              <a:t>(4 Blocos)</a:t>
            </a:r>
          </a:p>
        </p:txBody>
      </p:sp>
      <p:sp>
        <p:nvSpPr>
          <p:cNvPr id="14" name="TextBox 14"/>
          <p:cNvSpPr txBox="1"/>
          <p:nvPr/>
        </p:nvSpPr>
        <p:spPr>
          <a:xfrm>
            <a:off x="6156424" y="6292291"/>
            <a:ext cx="1529358" cy="931545"/>
          </a:xfrm>
          <a:prstGeom prst="rect">
            <a:avLst/>
          </a:prstGeom>
        </p:spPr>
        <p:txBody>
          <a:bodyPr lIns="0" tIns="0" rIns="0" bIns="0" rtlCol="0" anchor="t">
            <a:spAutoFit/>
          </a:bodyPr>
          <a:lstStyle/>
          <a:p>
            <a:pPr algn="ctr">
              <a:lnSpc>
                <a:spcPts val="3780"/>
              </a:lnSpc>
            </a:pPr>
            <a:r>
              <a:rPr lang="en-US" sz="2700">
                <a:solidFill>
                  <a:srgbClr val="FFFFFF"/>
                </a:solidFill>
                <a:latin typeface="Aileron"/>
              </a:rPr>
              <a:t>Arquivo C</a:t>
            </a:r>
          </a:p>
          <a:p>
            <a:pPr algn="ctr">
              <a:lnSpc>
                <a:spcPts val="3780"/>
              </a:lnSpc>
              <a:spcBef>
                <a:spcPct val="0"/>
              </a:spcBef>
            </a:pPr>
            <a:r>
              <a:rPr lang="en-US" sz="2700">
                <a:solidFill>
                  <a:srgbClr val="FFFFFF"/>
                </a:solidFill>
                <a:latin typeface="Aileron"/>
              </a:rPr>
              <a:t>(4 Blocos)</a:t>
            </a:r>
          </a:p>
        </p:txBody>
      </p:sp>
      <p:sp>
        <p:nvSpPr>
          <p:cNvPr id="15" name="TextBox 15"/>
          <p:cNvSpPr txBox="1"/>
          <p:nvPr/>
        </p:nvSpPr>
        <p:spPr>
          <a:xfrm>
            <a:off x="11069092" y="6292291"/>
            <a:ext cx="1728341" cy="931545"/>
          </a:xfrm>
          <a:prstGeom prst="rect">
            <a:avLst/>
          </a:prstGeom>
        </p:spPr>
        <p:txBody>
          <a:bodyPr lIns="0" tIns="0" rIns="0" bIns="0" rtlCol="0" anchor="t">
            <a:spAutoFit/>
          </a:bodyPr>
          <a:lstStyle/>
          <a:p>
            <a:pPr algn="ctr">
              <a:lnSpc>
                <a:spcPts val="3780"/>
              </a:lnSpc>
            </a:pPr>
            <a:r>
              <a:rPr lang="en-US" sz="2700">
                <a:solidFill>
                  <a:srgbClr val="FFFFFF"/>
                </a:solidFill>
                <a:latin typeface="Aileron"/>
              </a:rPr>
              <a:t>Arquivo E</a:t>
            </a:r>
          </a:p>
          <a:p>
            <a:pPr algn="ctr">
              <a:lnSpc>
                <a:spcPts val="3780"/>
              </a:lnSpc>
              <a:spcBef>
                <a:spcPct val="0"/>
              </a:spcBef>
            </a:pPr>
            <a:r>
              <a:rPr lang="en-US" sz="2700">
                <a:solidFill>
                  <a:srgbClr val="FFFFFF"/>
                </a:solidFill>
                <a:latin typeface="Aileron"/>
              </a:rPr>
              <a:t>(10 Blocos)</a:t>
            </a:r>
          </a:p>
        </p:txBody>
      </p:sp>
      <p:sp>
        <p:nvSpPr>
          <p:cNvPr id="16" name="TextBox 16"/>
          <p:cNvSpPr txBox="1"/>
          <p:nvPr/>
        </p:nvSpPr>
        <p:spPr>
          <a:xfrm>
            <a:off x="14551688" y="8799951"/>
            <a:ext cx="2276245" cy="931545"/>
          </a:xfrm>
          <a:prstGeom prst="rect">
            <a:avLst/>
          </a:prstGeom>
        </p:spPr>
        <p:txBody>
          <a:bodyPr lIns="0" tIns="0" rIns="0" bIns="0" rtlCol="0" anchor="t">
            <a:spAutoFit/>
          </a:bodyPr>
          <a:lstStyle/>
          <a:p>
            <a:pPr algn="ctr">
              <a:lnSpc>
                <a:spcPts val="3780"/>
              </a:lnSpc>
            </a:pPr>
            <a:r>
              <a:rPr lang="en-US" sz="2700">
                <a:solidFill>
                  <a:srgbClr val="FFFFFF"/>
                </a:solidFill>
                <a:latin typeface="Aileron"/>
              </a:rPr>
              <a:t>Arquivo F</a:t>
            </a:r>
          </a:p>
          <a:p>
            <a:pPr algn="ctr">
              <a:lnSpc>
                <a:spcPts val="3780"/>
              </a:lnSpc>
              <a:spcBef>
                <a:spcPct val="0"/>
              </a:spcBef>
            </a:pPr>
            <a:r>
              <a:rPr lang="en-US" sz="2700">
                <a:solidFill>
                  <a:srgbClr val="FFFFFF"/>
                </a:solidFill>
                <a:latin typeface="Aileron"/>
              </a:rPr>
              <a:t>(4 Blocos)</a:t>
            </a:r>
          </a:p>
        </p:txBody>
      </p:sp>
      <p:sp>
        <p:nvSpPr>
          <p:cNvPr id="17" name="TextBox 17"/>
          <p:cNvSpPr txBox="1"/>
          <p:nvPr/>
        </p:nvSpPr>
        <p:spPr>
          <a:xfrm>
            <a:off x="3636489" y="8799951"/>
            <a:ext cx="1529358" cy="931545"/>
          </a:xfrm>
          <a:prstGeom prst="rect">
            <a:avLst/>
          </a:prstGeom>
        </p:spPr>
        <p:txBody>
          <a:bodyPr lIns="0" tIns="0" rIns="0" bIns="0" rtlCol="0" anchor="t">
            <a:spAutoFit/>
          </a:bodyPr>
          <a:lstStyle/>
          <a:p>
            <a:pPr algn="ctr">
              <a:lnSpc>
                <a:spcPts val="3780"/>
              </a:lnSpc>
            </a:pPr>
            <a:r>
              <a:rPr lang="en-US" sz="2700">
                <a:solidFill>
                  <a:srgbClr val="FFFFFF"/>
                </a:solidFill>
                <a:latin typeface="Aileron"/>
              </a:rPr>
              <a:t>Arquivo G</a:t>
            </a:r>
          </a:p>
          <a:p>
            <a:pPr algn="ctr">
              <a:lnSpc>
                <a:spcPts val="3780"/>
              </a:lnSpc>
              <a:spcBef>
                <a:spcPct val="0"/>
              </a:spcBef>
            </a:pPr>
            <a:r>
              <a:rPr lang="en-US" sz="2700">
                <a:solidFill>
                  <a:srgbClr val="FFFFFF"/>
                </a:solidFill>
                <a:latin typeface="Aileron"/>
              </a:rPr>
              <a:t>(4 Blocos)</a:t>
            </a:r>
          </a:p>
        </p:txBody>
      </p:sp>
      <p:graphicFrame>
        <p:nvGraphicFramePr>
          <p:cNvPr id="18" name="Table 2">
            <a:extLst>
              <a:ext uri="{FF2B5EF4-FFF2-40B4-BE49-F238E27FC236}">
                <a16:creationId xmlns:a16="http://schemas.microsoft.com/office/drawing/2014/main" id="{1026EAE1-E56D-AD7E-D402-2183729CDB1C}"/>
              </a:ext>
            </a:extLst>
          </p:cNvPr>
          <p:cNvGraphicFramePr>
            <a:graphicFrameLocks noGrp="1"/>
          </p:cNvGraphicFramePr>
          <p:nvPr>
            <p:extLst>
              <p:ext uri="{D42A27DB-BD31-4B8C-83A1-F6EECF244321}">
                <p14:modId xmlns:p14="http://schemas.microsoft.com/office/powerpoint/2010/main" val="2263074305"/>
              </p:ext>
            </p:extLst>
          </p:nvPr>
        </p:nvGraphicFramePr>
        <p:xfrm>
          <a:off x="782653" y="3893591"/>
          <a:ext cx="16722690" cy="1057275"/>
        </p:xfrm>
        <a:graphic>
          <a:graphicData uri="http://schemas.openxmlformats.org/drawingml/2006/table">
            <a:tbl>
              <a:tblPr/>
              <a:tblGrid>
                <a:gridCol w="557423">
                  <a:extLst>
                    <a:ext uri="{9D8B030D-6E8A-4147-A177-3AD203B41FA5}">
                      <a16:colId xmlns:a16="http://schemas.microsoft.com/office/drawing/2014/main" val="20000"/>
                    </a:ext>
                  </a:extLst>
                </a:gridCol>
                <a:gridCol w="557423">
                  <a:extLst>
                    <a:ext uri="{9D8B030D-6E8A-4147-A177-3AD203B41FA5}">
                      <a16:colId xmlns:a16="http://schemas.microsoft.com/office/drawing/2014/main" val="20001"/>
                    </a:ext>
                  </a:extLst>
                </a:gridCol>
                <a:gridCol w="557423">
                  <a:extLst>
                    <a:ext uri="{9D8B030D-6E8A-4147-A177-3AD203B41FA5}">
                      <a16:colId xmlns:a16="http://schemas.microsoft.com/office/drawing/2014/main" val="20002"/>
                    </a:ext>
                  </a:extLst>
                </a:gridCol>
                <a:gridCol w="557423">
                  <a:extLst>
                    <a:ext uri="{9D8B030D-6E8A-4147-A177-3AD203B41FA5}">
                      <a16:colId xmlns:a16="http://schemas.microsoft.com/office/drawing/2014/main" val="20003"/>
                    </a:ext>
                  </a:extLst>
                </a:gridCol>
                <a:gridCol w="557423">
                  <a:extLst>
                    <a:ext uri="{9D8B030D-6E8A-4147-A177-3AD203B41FA5}">
                      <a16:colId xmlns:a16="http://schemas.microsoft.com/office/drawing/2014/main" val="20004"/>
                    </a:ext>
                  </a:extLst>
                </a:gridCol>
                <a:gridCol w="557423">
                  <a:extLst>
                    <a:ext uri="{9D8B030D-6E8A-4147-A177-3AD203B41FA5}">
                      <a16:colId xmlns:a16="http://schemas.microsoft.com/office/drawing/2014/main" val="20005"/>
                    </a:ext>
                  </a:extLst>
                </a:gridCol>
                <a:gridCol w="557423">
                  <a:extLst>
                    <a:ext uri="{9D8B030D-6E8A-4147-A177-3AD203B41FA5}">
                      <a16:colId xmlns:a16="http://schemas.microsoft.com/office/drawing/2014/main" val="20006"/>
                    </a:ext>
                  </a:extLst>
                </a:gridCol>
                <a:gridCol w="557423">
                  <a:extLst>
                    <a:ext uri="{9D8B030D-6E8A-4147-A177-3AD203B41FA5}">
                      <a16:colId xmlns:a16="http://schemas.microsoft.com/office/drawing/2014/main" val="20007"/>
                    </a:ext>
                  </a:extLst>
                </a:gridCol>
                <a:gridCol w="557423">
                  <a:extLst>
                    <a:ext uri="{9D8B030D-6E8A-4147-A177-3AD203B41FA5}">
                      <a16:colId xmlns:a16="http://schemas.microsoft.com/office/drawing/2014/main" val="20008"/>
                    </a:ext>
                  </a:extLst>
                </a:gridCol>
                <a:gridCol w="557423">
                  <a:extLst>
                    <a:ext uri="{9D8B030D-6E8A-4147-A177-3AD203B41FA5}">
                      <a16:colId xmlns:a16="http://schemas.microsoft.com/office/drawing/2014/main" val="20009"/>
                    </a:ext>
                  </a:extLst>
                </a:gridCol>
                <a:gridCol w="557423">
                  <a:extLst>
                    <a:ext uri="{9D8B030D-6E8A-4147-A177-3AD203B41FA5}">
                      <a16:colId xmlns:a16="http://schemas.microsoft.com/office/drawing/2014/main" val="20010"/>
                    </a:ext>
                  </a:extLst>
                </a:gridCol>
                <a:gridCol w="557423">
                  <a:extLst>
                    <a:ext uri="{9D8B030D-6E8A-4147-A177-3AD203B41FA5}">
                      <a16:colId xmlns:a16="http://schemas.microsoft.com/office/drawing/2014/main" val="20011"/>
                    </a:ext>
                  </a:extLst>
                </a:gridCol>
                <a:gridCol w="557423">
                  <a:extLst>
                    <a:ext uri="{9D8B030D-6E8A-4147-A177-3AD203B41FA5}">
                      <a16:colId xmlns:a16="http://schemas.microsoft.com/office/drawing/2014/main" val="20012"/>
                    </a:ext>
                  </a:extLst>
                </a:gridCol>
                <a:gridCol w="557423">
                  <a:extLst>
                    <a:ext uri="{9D8B030D-6E8A-4147-A177-3AD203B41FA5}">
                      <a16:colId xmlns:a16="http://schemas.microsoft.com/office/drawing/2014/main" val="20013"/>
                    </a:ext>
                  </a:extLst>
                </a:gridCol>
                <a:gridCol w="557423">
                  <a:extLst>
                    <a:ext uri="{9D8B030D-6E8A-4147-A177-3AD203B41FA5}">
                      <a16:colId xmlns:a16="http://schemas.microsoft.com/office/drawing/2014/main" val="20014"/>
                    </a:ext>
                  </a:extLst>
                </a:gridCol>
                <a:gridCol w="557423">
                  <a:extLst>
                    <a:ext uri="{9D8B030D-6E8A-4147-A177-3AD203B41FA5}">
                      <a16:colId xmlns:a16="http://schemas.microsoft.com/office/drawing/2014/main" val="20015"/>
                    </a:ext>
                  </a:extLst>
                </a:gridCol>
                <a:gridCol w="557423">
                  <a:extLst>
                    <a:ext uri="{9D8B030D-6E8A-4147-A177-3AD203B41FA5}">
                      <a16:colId xmlns:a16="http://schemas.microsoft.com/office/drawing/2014/main" val="20016"/>
                    </a:ext>
                  </a:extLst>
                </a:gridCol>
                <a:gridCol w="557423">
                  <a:extLst>
                    <a:ext uri="{9D8B030D-6E8A-4147-A177-3AD203B41FA5}">
                      <a16:colId xmlns:a16="http://schemas.microsoft.com/office/drawing/2014/main" val="20017"/>
                    </a:ext>
                  </a:extLst>
                </a:gridCol>
                <a:gridCol w="557423">
                  <a:extLst>
                    <a:ext uri="{9D8B030D-6E8A-4147-A177-3AD203B41FA5}">
                      <a16:colId xmlns:a16="http://schemas.microsoft.com/office/drawing/2014/main" val="20018"/>
                    </a:ext>
                  </a:extLst>
                </a:gridCol>
                <a:gridCol w="557423">
                  <a:extLst>
                    <a:ext uri="{9D8B030D-6E8A-4147-A177-3AD203B41FA5}">
                      <a16:colId xmlns:a16="http://schemas.microsoft.com/office/drawing/2014/main" val="20019"/>
                    </a:ext>
                  </a:extLst>
                </a:gridCol>
                <a:gridCol w="557423">
                  <a:extLst>
                    <a:ext uri="{9D8B030D-6E8A-4147-A177-3AD203B41FA5}">
                      <a16:colId xmlns:a16="http://schemas.microsoft.com/office/drawing/2014/main" val="20020"/>
                    </a:ext>
                  </a:extLst>
                </a:gridCol>
                <a:gridCol w="557423">
                  <a:extLst>
                    <a:ext uri="{9D8B030D-6E8A-4147-A177-3AD203B41FA5}">
                      <a16:colId xmlns:a16="http://schemas.microsoft.com/office/drawing/2014/main" val="20021"/>
                    </a:ext>
                  </a:extLst>
                </a:gridCol>
                <a:gridCol w="557423">
                  <a:extLst>
                    <a:ext uri="{9D8B030D-6E8A-4147-A177-3AD203B41FA5}">
                      <a16:colId xmlns:a16="http://schemas.microsoft.com/office/drawing/2014/main" val="20022"/>
                    </a:ext>
                  </a:extLst>
                </a:gridCol>
                <a:gridCol w="557423">
                  <a:extLst>
                    <a:ext uri="{9D8B030D-6E8A-4147-A177-3AD203B41FA5}">
                      <a16:colId xmlns:a16="http://schemas.microsoft.com/office/drawing/2014/main" val="20023"/>
                    </a:ext>
                  </a:extLst>
                </a:gridCol>
                <a:gridCol w="557423">
                  <a:extLst>
                    <a:ext uri="{9D8B030D-6E8A-4147-A177-3AD203B41FA5}">
                      <a16:colId xmlns:a16="http://schemas.microsoft.com/office/drawing/2014/main" val="20024"/>
                    </a:ext>
                  </a:extLst>
                </a:gridCol>
                <a:gridCol w="557423">
                  <a:extLst>
                    <a:ext uri="{9D8B030D-6E8A-4147-A177-3AD203B41FA5}">
                      <a16:colId xmlns:a16="http://schemas.microsoft.com/office/drawing/2014/main" val="20025"/>
                    </a:ext>
                  </a:extLst>
                </a:gridCol>
                <a:gridCol w="557423">
                  <a:extLst>
                    <a:ext uri="{9D8B030D-6E8A-4147-A177-3AD203B41FA5}">
                      <a16:colId xmlns:a16="http://schemas.microsoft.com/office/drawing/2014/main" val="20026"/>
                    </a:ext>
                  </a:extLst>
                </a:gridCol>
                <a:gridCol w="557423">
                  <a:extLst>
                    <a:ext uri="{9D8B030D-6E8A-4147-A177-3AD203B41FA5}">
                      <a16:colId xmlns:a16="http://schemas.microsoft.com/office/drawing/2014/main" val="20027"/>
                    </a:ext>
                  </a:extLst>
                </a:gridCol>
                <a:gridCol w="557423">
                  <a:extLst>
                    <a:ext uri="{9D8B030D-6E8A-4147-A177-3AD203B41FA5}">
                      <a16:colId xmlns:a16="http://schemas.microsoft.com/office/drawing/2014/main" val="20028"/>
                    </a:ext>
                  </a:extLst>
                </a:gridCol>
                <a:gridCol w="557423">
                  <a:extLst>
                    <a:ext uri="{9D8B030D-6E8A-4147-A177-3AD203B41FA5}">
                      <a16:colId xmlns:a16="http://schemas.microsoft.com/office/drawing/2014/main" val="20029"/>
                    </a:ext>
                  </a:extLst>
                </a:gridCol>
              </a:tblGrid>
              <a:tr h="1057275">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2338"/>
                        </a:lnSpc>
                        <a:spcBef>
                          <a:spcPct val="0"/>
                        </a:spcBef>
                        <a:defRPr/>
                      </a:pPr>
                      <a:endParaRPr lang="en-US" sz="1100" dirty="0"/>
                    </a:p>
                  </a:txBody>
                  <a:tcPr marL="190500" marR="190500" marT="190500" marB="190500" anchor="ctr">
                    <a:lnL w="38100" cap="flat" cmpd="sng" algn="ctr">
                      <a:solidFill>
                        <a:srgbClr val="737373"/>
                      </a:solidFill>
                      <a:prstDash val="solid"/>
                      <a:round/>
                      <a:headEnd type="none" w="med" len="med"/>
                      <a:tailEnd type="none" w="med" len="med"/>
                    </a:lnL>
                    <a:lnR w="38100" cap="flat" cmpd="sng" algn="ctr">
                      <a:solidFill>
                        <a:srgbClr val="737373"/>
                      </a:solidFill>
                      <a:prstDash val="solid"/>
                      <a:round/>
                      <a:headEnd type="none" w="med" len="med"/>
                      <a:tailEnd type="none" w="med" len="med"/>
                    </a:lnR>
                    <a:lnT w="38100" cap="flat" cmpd="sng" algn="ctr">
                      <a:solidFill>
                        <a:srgbClr val="737373"/>
                      </a:solidFill>
                      <a:prstDash val="solid"/>
                      <a:round/>
                      <a:headEnd type="none" w="med" len="med"/>
                      <a:tailEnd type="none" w="med" len="med"/>
                    </a:lnT>
                    <a:lnB w="38100" cap="flat" cmpd="sng" algn="ctr">
                      <a:solidFill>
                        <a:srgbClr val="737373"/>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19" name="TextBox 10">
            <a:extLst>
              <a:ext uri="{FF2B5EF4-FFF2-40B4-BE49-F238E27FC236}">
                <a16:creationId xmlns:a16="http://schemas.microsoft.com/office/drawing/2014/main" id="{E7F7D496-F9A4-FDA6-4868-752501BD9AD4}"/>
              </a:ext>
            </a:extLst>
          </p:cNvPr>
          <p:cNvSpPr txBox="1"/>
          <p:nvPr/>
        </p:nvSpPr>
        <p:spPr>
          <a:xfrm>
            <a:off x="17671898" y="3817391"/>
            <a:ext cx="335310" cy="679450"/>
          </a:xfrm>
          <a:prstGeom prst="rect">
            <a:avLst/>
          </a:prstGeom>
        </p:spPr>
        <p:txBody>
          <a:bodyPr lIns="0" tIns="0" rIns="0" bIns="0" rtlCol="0" anchor="t">
            <a:spAutoFit/>
          </a:bodyPr>
          <a:lstStyle/>
          <a:p>
            <a:pPr algn="ctr">
              <a:lnSpc>
                <a:spcPts val="5599"/>
              </a:lnSpc>
              <a:spcBef>
                <a:spcPct val="0"/>
              </a:spcBef>
            </a:pPr>
            <a:r>
              <a:rPr lang="en-US" sz="3999">
                <a:solidFill>
                  <a:srgbClr val="FFFFFF"/>
                </a:solidFill>
                <a:latin typeface="Aileron"/>
              </a:rP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TextBox 2"/>
          <p:cNvSpPr txBox="1"/>
          <p:nvPr/>
        </p:nvSpPr>
        <p:spPr>
          <a:xfrm>
            <a:off x="2047861" y="1142648"/>
            <a:ext cx="14192279" cy="1381125"/>
          </a:xfrm>
          <a:prstGeom prst="rect">
            <a:avLst/>
          </a:prstGeom>
        </p:spPr>
        <p:txBody>
          <a:bodyPr lIns="0" tIns="0" rIns="0" bIns="0" rtlCol="0" anchor="t">
            <a:spAutoFit/>
          </a:bodyPr>
          <a:lstStyle/>
          <a:p>
            <a:pPr marL="0" lvl="0" indent="0" algn="ctr">
              <a:lnSpc>
                <a:spcPts val="10800"/>
              </a:lnSpc>
              <a:spcBef>
                <a:spcPct val="0"/>
              </a:spcBef>
            </a:pPr>
            <a:r>
              <a:rPr lang="en-US" sz="9000">
                <a:solidFill>
                  <a:srgbClr val="3776FF"/>
                </a:solidFill>
                <a:latin typeface="Aileron Ultra-Bold"/>
              </a:rPr>
              <a:t>Alocação contígua</a:t>
            </a:r>
          </a:p>
        </p:txBody>
      </p:sp>
      <p:sp>
        <p:nvSpPr>
          <p:cNvPr id="3" name="TextBox 3"/>
          <p:cNvSpPr txBox="1"/>
          <p:nvPr/>
        </p:nvSpPr>
        <p:spPr>
          <a:xfrm>
            <a:off x="1028700" y="3334385"/>
            <a:ext cx="15663503" cy="6181725"/>
          </a:xfrm>
          <a:prstGeom prst="rect">
            <a:avLst/>
          </a:prstGeom>
        </p:spPr>
        <p:txBody>
          <a:bodyPr lIns="0" tIns="0" rIns="0" bIns="0" rtlCol="0" anchor="t">
            <a:spAutoFit/>
          </a:bodyPr>
          <a:lstStyle/>
          <a:p>
            <a:pPr algn="just">
              <a:lnSpc>
                <a:spcPts val="4079"/>
              </a:lnSpc>
            </a:pPr>
            <a:r>
              <a:rPr lang="en-US" sz="3399">
                <a:solidFill>
                  <a:srgbClr val="EFEFEF"/>
                </a:solidFill>
                <a:latin typeface="Aileron"/>
              </a:rPr>
              <a:t>As 3 principais estratégias de alocação contígua:</a:t>
            </a:r>
          </a:p>
          <a:p>
            <a:pPr algn="just">
              <a:lnSpc>
                <a:spcPts val="4079"/>
              </a:lnSpc>
            </a:pPr>
            <a:endParaRPr lang="en-US" sz="3399">
              <a:solidFill>
                <a:srgbClr val="EFEFEF"/>
              </a:solidFill>
              <a:latin typeface="Aileron"/>
            </a:endParaRPr>
          </a:p>
          <a:p>
            <a:pPr marL="734059" lvl="1" indent="-367030" algn="just">
              <a:lnSpc>
                <a:spcPts val="4079"/>
              </a:lnSpc>
              <a:buFont typeface="Arial"/>
              <a:buChar char="•"/>
            </a:pPr>
            <a:r>
              <a:rPr lang="en-US" sz="3399">
                <a:solidFill>
                  <a:srgbClr val="EFEFEF"/>
                </a:solidFill>
                <a:latin typeface="Aileron"/>
              </a:rPr>
              <a:t>First-fit: o primeiro segmento livre com tamanho suficiente para alocar o arquivo é selecionado. A busca na lista é sequencial, sendo interrompida tão logo se encontre um segmento adequado. </a:t>
            </a:r>
          </a:p>
          <a:p>
            <a:pPr algn="just">
              <a:lnSpc>
                <a:spcPts val="4079"/>
              </a:lnSpc>
            </a:pPr>
            <a:endParaRPr lang="en-US" sz="3399">
              <a:solidFill>
                <a:srgbClr val="EFEFEF"/>
              </a:solidFill>
              <a:latin typeface="Aileron"/>
            </a:endParaRPr>
          </a:p>
          <a:p>
            <a:pPr marL="734059" lvl="1" indent="-367030" algn="just">
              <a:lnSpc>
                <a:spcPts val="4079"/>
              </a:lnSpc>
              <a:buFont typeface="Arial"/>
              <a:buChar char="•"/>
            </a:pPr>
            <a:r>
              <a:rPr lang="en-US" sz="3399">
                <a:solidFill>
                  <a:srgbClr val="EFEFEF"/>
                </a:solidFill>
                <a:latin typeface="Aileron"/>
              </a:rPr>
              <a:t>Best-fit: seleciona o menor segmento livre disponível com tamanho suficiente para armazenar o arquivo. A busca em toda a lista se faz necessária para a seleção do segmento, a não ser que a lista esteja ordenada por tamanho.</a:t>
            </a:r>
          </a:p>
          <a:p>
            <a:pPr algn="just">
              <a:lnSpc>
                <a:spcPts val="4079"/>
              </a:lnSpc>
            </a:pPr>
            <a:endParaRPr lang="en-US" sz="3399">
              <a:solidFill>
                <a:srgbClr val="EFEFEF"/>
              </a:solidFill>
              <a:latin typeface="Aileron"/>
            </a:endParaRPr>
          </a:p>
          <a:p>
            <a:pPr marL="734059" lvl="1" indent="-367030" algn="just">
              <a:lnSpc>
                <a:spcPts val="4079"/>
              </a:lnSpc>
              <a:buFont typeface="Arial"/>
              <a:buChar char="•"/>
            </a:pPr>
            <a:r>
              <a:rPr lang="en-US" sz="3399">
                <a:solidFill>
                  <a:srgbClr val="EFEFEF"/>
                </a:solidFill>
                <a:latin typeface="Aileron"/>
              </a:rPr>
              <a:t>Worst-fit: o maior segmento é alocado e a busca por toda a lista se faz necessária, a menos que exista uma ordenação por tamanho.</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3714249" y="2417311"/>
          <a:ext cx="10341216" cy="653813"/>
        </p:xfrm>
        <a:graphic>
          <a:graphicData uri="http://schemas.openxmlformats.org/drawingml/2006/table">
            <a:tbl>
              <a:tblPr/>
              <a:tblGrid>
                <a:gridCol w="430884">
                  <a:extLst>
                    <a:ext uri="{9D8B030D-6E8A-4147-A177-3AD203B41FA5}">
                      <a16:colId xmlns:a16="http://schemas.microsoft.com/office/drawing/2014/main" val="20000"/>
                    </a:ext>
                  </a:extLst>
                </a:gridCol>
                <a:gridCol w="430884">
                  <a:extLst>
                    <a:ext uri="{9D8B030D-6E8A-4147-A177-3AD203B41FA5}">
                      <a16:colId xmlns:a16="http://schemas.microsoft.com/office/drawing/2014/main" val="20001"/>
                    </a:ext>
                  </a:extLst>
                </a:gridCol>
                <a:gridCol w="430884">
                  <a:extLst>
                    <a:ext uri="{9D8B030D-6E8A-4147-A177-3AD203B41FA5}">
                      <a16:colId xmlns:a16="http://schemas.microsoft.com/office/drawing/2014/main" val="20002"/>
                    </a:ext>
                  </a:extLst>
                </a:gridCol>
                <a:gridCol w="430884">
                  <a:extLst>
                    <a:ext uri="{9D8B030D-6E8A-4147-A177-3AD203B41FA5}">
                      <a16:colId xmlns:a16="http://schemas.microsoft.com/office/drawing/2014/main" val="20003"/>
                    </a:ext>
                  </a:extLst>
                </a:gridCol>
                <a:gridCol w="430884">
                  <a:extLst>
                    <a:ext uri="{9D8B030D-6E8A-4147-A177-3AD203B41FA5}">
                      <a16:colId xmlns:a16="http://schemas.microsoft.com/office/drawing/2014/main" val="20004"/>
                    </a:ext>
                  </a:extLst>
                </a:gridCol>
                <a:gridCol w="430884">
                  <a:extLst>
                    <a:ext uri="{9D8B030D-6E8A-4147-A177-3AD203B41FA5}">
                      <a16:colId xmlns:a16="http://schemas.microsoft.com/office/drawing/2014/main" val="20005"/>
                    </a:ext>
                  </a:extLst>
                </a:gridCol>
                <a:gridCol w="430884">
                  <a:extLst>
                    <a:ext uri="{9D8B030D-6E8A-4147-A177-3AD203B41FA5}">
                      <a16:colId xmlns:a16="http://schemas.microsoft.com/office/drawing/2014/main" val="20006"/>
                    </a:ext>
                  </a:extLst>
                </a:gridCol>
                <a:gridCol w="430884">
                  <a:extLst>
                    <a:ext uri="{9D8B030D-6E8A-4147-A177-3AD203B41FA5}">
                      <a16:colId xmlns:a16="http://schemas.microsoft.com/office/drawing/2014/main" val="20007"/>
                    </a:ext>
                  </a:extLst>
                </a:gridCol>
                <a:gridCol w="430884">
                  <a:extLst>
                    <a:ext uri="{9D8B030D-6E8A-4147-A177-3AD203B41FA5}">
                      <a16:colId xmlns:a16="http://schemas.microsoft.com/office/drawing/2014/main" val="20008"/>
                    </a:ext>
                  </a:extLst>
                </a:gridCol>
                <a:gridCol w="430884">
                  <a:extLst>
                    <a:ext uri="{9D8B030D-6E8A-4147-A177-3AD203B41FA5}">
                      <a16:colId xmlns:a16="http://schemas.microsoft.com/office/drawing/2014/main" val="20009"/>
                    </a:ext>
                  </a:extLst>
                </a:gridCol>
                <a:gridCol w="430884">
                  <a:extLst>
                    <a:ext uri="{9D8B030D-6E8A-4147-A177-3AD203B41FA5}">
                      <a16:colId xmlns:a16="http://schemas.microsoft.com/office/drawing/2014/main" val="20010"/>
                    </a:ext>
                  </a:extLst>
                </a:gridCol>
                <a:gridCol w="430884">
                  <a:extLst>
                    <a:ext uri="{9D8B030D-6E8A-4147-A177-3AD203B41FA5}">
                      <a16:colId xmlns:a16="http://schemas.microsoft.com/office/drawing/2014/main" val="20011"/>
                    </a:ext>
                  </a:extLst>
                </a:gridCol>
                <a:gridCol w="430884">
                  <a:extLst>
                    <a:ext uri="{9D8B030D-6E8A-4147-A177-3AD203B41FA5}">
                      <a16:colId xmlns:a16="http://schemas.microsoft.com/office/drawing/2014/main" val="20012"/>
                    </a:ext>
                  </a:extLst>
                </a:gridCol>
                <a:gridCol w="430884">
                  <a:extLst>
                    <a:ext uri="{9D8B030D-6E8A-4147-A177-3AD203B41FA5}">
                      <a16:colId xmlns:a16="http://schemas.microsoft.com/office/drawing/2014/main" val="20013"/>
                    </a:ext>
                  </a:extLst>
                </a:gridCol>
                <a:gridCol w="430884">
                  <a:extLst>
                    <a:ext uri="{9D8B030D-6E8A-4147-A177-3AD203B41FA5}">
                      <a16:colId xmlns:a16="http://schemas.microsoft.com/office/drawing/2014/main" val="20014"/>
                    </a:ext>
                  </a:extLst>
                </a:gridCol>
                <a:gridCol w="430884">
                  <a:extLst>
                    <a:ext uri="{9D8B030D-6E8A-4147-A177-3AD203B41FA5}">
                      <a16:colId xmlns:a16="http://schemas.microsoft.com/office/drawing/2014/main" val="20015"/>
                    </a:ext>
                  </a:extLst>
                </a:gridCol>
                <a:gridCol w="430884">
                  <a:extLst>
                    <a:ext uri="{9D8B030D-6E8A-4147-A177-3AD203B41FA5}">
                      <a16:colId xmlns:a16="http://schemas.microsoft.com/office/drawing/2014/main" val="20016"/>
                    </a:ext>
                  </a:extLst>
                </a:gridCol>
                <a:gridCol w="430884">
                  <a:extLst>
                    <a:ext uri="{9D8B030D-6E8A-4147-A177-3AD203B41FA5}">
                      <a16:colId xmlns:a16="http://schemas.microsoft.com/office/drawing/2014/main" val="20017"/>
                    </a:ext>
                  </a:extLst>
                </a:gridCol>
                <a:gridCol w="430884">
                  <a:extLst>
                    <a:ext uri="{9D8B030D-6E8A-4147-A177-3AD203B41FA5}">
                      <a16:colId xmlns:a16="http://schemas.microsoft.com/office/drawing/2014/main" val="20018"/>
                    </a:ext>
                  </a:extLst>
                </a:gridCol>
                <a:gridCol w="430884">
                  <a:extLst>
                    <a:ext uri="{9D8B030D-6E8A-4147-A177-3AD203B41FA5}">
                      <a16:colId xmlns:a16="http://schemas.microsoft.com/office/drawing/2014/main" val="20019"/>
                    </a:ext>
                  </a:extLst>
                </a:gridCol>
                <a:gridCol w="430884">
                  <a:extLst>
                    <a:ext uri="{9D8B030D-6E8A-4147-A177-3AD203B41FA5}">
                      <a16:colId xmlns:a16="http://schemas.microsoft.com/office/drawing/2014/main" val="20020"/>
                    </a:ext>
                  </a:extLst>
                </a:gridCol>
                <a:gridCol w="430884">
                  <a:extLst>
                    <a:ext uri="{9D8B030D-6E8A-4147-A177-3AD203B41FA5}">
                      <a16:colId xmlns:a16="http://schemas.microsoft.com/office/drawing/2014/main" val="20021"/>
                    </a:ext>
                  </a:extLst>
                </a:gridCol>
                <a:gridCol w="430884">
                  <a:extLst>
                    <a:ext uri="{9D8B030D-6E8A-4147-A177-3AD203B41FA5}">
                      <a16:colId xmlns:a16="http://schemas.microsoft.com/office/drawing/2014/main" val="20022"/>
                    </a:ext>
                  </a:extLst>
                </a:gridCol>
                <a:gridCol w="430884">
                  <a:extLst>
                    <a:ext uri="{9D8B030D-6E8A-4147-A177-3AD203B41FA5}">
                      <a16:colId xmlns:a16="http://schemas.microsoft.com/office/drawing/2014/main" val="20023"/>
                    </a:ext>
                  </a:extLst>
                </a:gridCol>
              </a:tblGrid>
              <a:tr h="653813">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143784"/>
                    </a:solidFill>
                  </a:tcPr>
                </a:tc>
                <a:extLst>
                  <a:ext uri="{0D108BD9-81ED-4DB2-BD59-A6C34878D82A}">
                    <a16:rowId xmlns:a16="http://schemas.microsoft.com/office/drawing/2014/main" val="10000"/>
                  </a:ext>
                </a:extLst>
              </a:tr>
            </a:tbl>
          </a:graphicData>
        </a:graphic>
      </p:graphicFrame>
      <p:sp>
        <p:nvSpPr>
          <p:cNvPr id="3" name="TextBox 3"/>
          <p:cNvSpPr txBox="1"/>
          <p:nvPr/>
        </p:nvSpPr>
        <p:spPr>
          <a:xfrm>
            <a:off x="14234440" y="2311031"/>
            <a:ext cx="263681" cy="541059"/>
          </a:xfrm>
          <a:prstGeom prst="rect">
            <a:avLst/>
          </a:prstGeom>
        </p:spPr>
        <p:txBody>
          <a:bodyPr lIns="0" tIns="0" rIns="0" bIns="0" rtlCol="0" anchor="t">
            <a:spAutoFit/>
          </a:bodyPr>
          <a:lstStyle/>
          <a:p>
            <a:pPr algn="ctr">
              <a:lnSpc>
                <a:spcPts val="4403"/>
              </a:lnSpc>
              <a:spcBef>
                <a:spcPct val="0"/>
              </a:spcBef>
            </a:pPr>
            <a:r>
              <a:rPr lang="en-US" sz="3145">
                <a:solidFill>
                  <a:srgbClr val="FFFFFF"/>
                </a:solidFill>
                <a:latin typeface="Aileron"/>
              </a:rPr>
              <a:t>...</a:t>
            </a:r>
          </a:p>
        </p:txBody>
      </p:sp>
      <p:graphicFrame>
        <p:nvGraphicFramePr>
          <p:cNvPr id="4" name="Table 4"/>
          <p:cNvGraphicFramePr>
            <a:graphicFrameLocks noGrp="1"/>
          </p:cNvGraphicFramePr>
          <p:nvPr/>
        </p:nvGraphicFramePr>
        <p:xfrm>
          <a:off x="3714249" y="4081055"/>
          <a:ext cx="10341216" cy="653813"/>
        </p:xfrm>
        <a:graphic>
          <a:graphicData uri="http://schemas.openxmlformats.org/drawingml/2006/table">
            <a:tbl>
              <a:tblPr/>
              <a:tblGrid>
                <a:gridCol w="430884">
                  <a:extLst>
                    <a:ext uri="{9D8B030D-6E8A-4147-A177-3AD203B41FA5}">
                      <a16:colId xmlns:a16="http://schemas.microsoft.com/office/drawing/2014/main" val="20000"/>
                    </a:ext>
                  </a:extLst>
                </a:gridCol>
                <a:gridCol w="430884">
                  <a:extLst>
                    <a:ext uri="{9D8B030D-6E8A-4147-A177-3AD203B41FA5}">
                      <a16:colId xmlns:a16="http://schemas.microsoft.com/office/drawing/2014/main" val="20001"/>
                    </a:ext>
                  </a:extLst>
                </a:gridCol>
                <a:gridCol w="430884">
                  <a:extLst>
                    <a:ext uri="{9D8B030D-6E8A-4147-A177-3AD203B41FA5}">
                      <a16:colId xmlns:a16="http://schemas.microsoft.com/office/drawing/2014/main" val="20002"/>
                    </a:ext>
                  </a:extLst>
                </a:gridCol>
                <a:gridCol w="430884">
                  <a:extLst>
                    <a:ext uri="{9D8B030D-6E8A-4147-A177-3AD203B41FA5}">
                      <a16:colId xmlns:a16="http://schemas.microsoft.com/office/drawing/2014/main" val="20003"/>
                    </a:ext>
                  </a:extLst>
                </a:gridCol>
                <a:gridCol w="430884">
                  <a:extLst>
                    <a:ext uri="{9D8B030D-6E8A-4147-A177-3AD203B41FA5}">
                      <a16:colId xmlns:a16="http://schemas.microsoft.com/office/drawing/2014/main" val="20004"/>
                    </a:ext>
                  </a:extLst>
                </a:gridCol>
                <a:gridCol w="430884">
                  <a:extLst>
                    <a:ext uri="{9D8B030D-6E8A-4147-A177-3AD203B41FA5}">
                      <a16:colId xmlns:a16="http://schemas.microsoft.com/office/drawing/2014/main" val="20005"/>
                    </a:ext>
                  </a:extLst>
                </a:gridCol>
                <a:gridCol w="430884">
                  <a:extLst>
                    <a:ext uri="{9D8B030D-6E8A-4147-A177-3AD203B41FA5}">
                      <a16:colId xmlns:a16="http://schemas.microsoft.com/office/drawing/2014/main" val="20006"/>
                    </a:ext>
                  </a:extLst>
                </a:gridCol>
                <a:gridCol w="430884">
                  <a:extLst>
                    <a:ext uri="{9D8B030D-6E8A-4147-A177-3AD203B41FA5}">
                      <a16:colId xmlns:a16="http://schemas.microsoft.com/office/drawing/2014/main" val="20007"/>
                    </a:ext>
                  </a:extLst>
                </a:gridCol>
                <a:gridCol w="430884">
                  <a:extLst>
                    <a:ext uri="{9D8B030D-6E8A-4147-A177-3AD203B41FA5}">
                      <a16:colId xmlns:a16="http://schemas.microsoft.com/office/drawing/2014/main" val="20008"/>
                    </a:ext>
                  </a:extLst>
                </a:gridCol>
                <a:gridCol w="430884">
                  <a:extLst>
                    <a:ext uri="{9D8B030D-6E8A-4147-A177-3AD203B41FA5}">
                      <a16:colId xmlns:a16="http://schemas.microsoft.com/office/drawing/2014/main" val="20009"/>
                    </a:ext>
                  </a:extLst>
                </a:gridCol>
                <a:gridCol w="430884">
                  <a:extLst>
                    <a:ext uri="{9D8B030D-6E8A-4147-A177-3AD203B41FA5}">
                      <a16:colId xmlns:a16="http://schemas.microsoft.com/office/drawing/2014/main" val="20010"/>
                    </a:ext>
                  </a:extLst>
                </a:gridCol>
                <a:gridCol w="430884">
                  <a:extLst>
                    <a:ext uri="{9D8B030D-6E8A-4147-A177-3AD203B41FA5}">
                      <a16:colId xmlns:a16="http://schemas.microsoft.com/office/drawing/2014/main" val="20011"/>
                    </a:ext>
                  </a:extLst>
                </a:gridCol>
                <a:gridCol w="430884">
                  <a:extLst>
                    <a:ext uri="{9D8B030D-6E8A-4147-A177-3AD203B41FA5}">
                      <a16:colId xmlns:a16="http://schemas.microsoft.com/office/drawing/2014/main" val="20012"/>
                    </a:ext>
                  </a:extLst>
                </a:gridCol>
                <a:gridCol w="430884">
                  <a:extLst>
                    <a:ext uri="{9D8B030D-6E8A-4147-A177-3AD203B41FA5}">
                      <a16:colId xmlns:a16="http://schemas.microsoft.com/office/drawing/2014/main" val="20013"/>
                    </a:ext>
                  </a:extLst>
                </a:gridCol>
                <a:gridCol w="430884">
                  <a:extLst>
                    <a:ext uri="{9D8B030D-6E8A-4147-A177-3AD203B41FA5}">
                      <a16:colId xmlns:a16="http://schemas.microsoft.com/office/drawing/2014/main" val="20014"/>
                    </a:ext>
                  </a:extLst>
                </a:gridCol>
                <a:gridCol w="430884">
                  <a:extLst>
                    <a:ext uri="{9D8B030D-6E8A-4147-A177-3AD203B41FA5}">
                      <a16:colId xmlns:a16="http://schemas.microsoft.com/office/drawing/2014/main" val="20015"/>
                    </a:ext>
                  </a:extLst>
                </a:gridCol>
                <a:gridCol w="430884">
                  <a:extLst>
                    <a:ext uri="{9D8B030D-6E8A-4147-A177-3AD203B41FA5}">
                      <a16:colId xmlns:a16="http://schemas.microsoft.com/office/drawing/2014/main" val="20016"/>
                    </a:ext>
                  </a:extLst>
                </a:gridCol>
                <a:gridCol w="430884">
                  <a:extLst>
                    <a:ext uri="{9D8B030D-6E8A-4147-A177-3AD203B41FA5}">
                      <a16:colId xmlns:a16="http://schemas.microsoft.com/office/drawing/2014/main" val="20017"/>
                    </a:ext>
                  </a:extLst>
                </a:gridCol>
                <a:gridCol w="430884">
                  <a:extLst>
                    <a:ext uri="{9D8B030D-6E8A-4147-A177-3AD203B41FA5}">
                      <a16:colId xmlns:a16="http://schemas.microsoft.com/office/drawing/2014/main" val="20018"/>
                    </a:ext>
                  </a:extLst>
                </a:gridCol>
                <a:gridCol w="430884">
                  <a:extLst>
                    <a:ext uri="{9D8B030D-6E8A-4147-A177-3AD203B41FA5}">
                      <a16:colId xmlns:a16="http://schemas.microsoft.com/office/drawing/2014/main" val="20019"/>
                    </a:ext>
                  </a:extLst>
                </a:gridCol>
                <a:gridCol w="430884">
                  <a:extLst>
                    <a:ext uri="{9D8B030D-6E8A-4147-A177-3AD203B41FA5}">
                      <a16:colId xmlns:a16="http://schemas.microsoft.com/office/drawing/2014/main" val="20020"/>
                    </a:ext>
                  </a:extLst>
                </a:gridCol>
                <a:gridCol w="430884">
                  <a:extLst>
                    <a:ext uri="{9D8B030D-6E8A-4147-A177-3AD203B41FA5}">
                      <a16:colId xmlns:a16="http://schemas.microsoft.com/office/drawing/2014/main" val="20021"/>
                    </a:ext>
                  </a:extLst>
                </a:gridCol>
                <a:gridCol w="430884">
                  <a:extLst>
                    <a:ext uri="{9D8B030D-6E8A-4147-A177-3AD203B41FA5}">
                      <a16:colId xmlns:a16="http://schemas.microsoft.com/office/drawing/2014/main" val="20022"/>
                    </a:ext>
                  </a:extLst>
                </a:gridCol>
                <a:gridCol w="430884">
                  <a:extLst>
                    <a:ext uri="{9D8B030D-6E8A-4147-A177-3AD203B41FA5}">
                      <a16:colId xmlns:a16="http://schemas.microsoft.com/office/drawing/2014/main" val="20023"/>
                    </a:ext>
                  </a:extLst>
                </a:gridCol>
              </a:tblGrid>
              <a:tr h="653813">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FF914D"/>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FF914D"/>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143784"/>
                    </a:solidFill>
                  </a:tcPr>
                </a:tc>
                <a:extLst>
                  <a:ext uri="{0D108BD9-81ED-4DB2-BD59-A6C34878D82A}">
                    <a16:rowId xmlns:a16="http://schemas.microsoft.com/office/drawing/2014/main" val="10000"/>
                  </a:ext>
                </a:extLst>
              </a:tr>
            </a:tbl>
          </a:graphicData>
        </a:graphic>
      </p:graphicFrame>
      <p:sp>
        <p:nvSpPr>
          <p:cNvPr id="5" name="TextBox 5"/>
          <p:cNvSpPr txBox="1"/>
          <p:nvPr/>
        </p:nvSpPr>
        <p:spPr>
          <a:xfrm>
            <a:off x="14234440" y="3974775"/>
            <a:ext cx="263681" cy="541059"/>
          </a:xfrm>
          <a:prstGeom prst="rect">
            <a:avLst/>
          </a:prstGeom>
        </p:spPr>
        <p:txBody>
          <a:bodyPr lIns="0" tIns="0" rIns="0" bIns="0" rtlCol="0" anchor="t">
            <a:spAutoFit/>
          </a:bodyPr>
          <a:lstStyle/>
          <a:p>
            <a:pPr algn="ctr">
              <a:lnSpc>
                <a:spcPts val="4403"/>
              </a:lnSpc>
              <a:spcBef>
                <a:spcPct val="0"/>
              </a:spcBef>
            </a:pPr>
            <a:r>
              <a:rPr lang="en-US" sz="3145">
                <a:solidFill>
                  <a:srgbClr val="FFFFFF"/>
                </a:solidFill>
                <a:latin typeface="Aileron"/>
              </a:rPr>
              <a:t>...</a:t>
            </a:r>
          </a:p>
        </p:txBody>
      </p:sp>
      <p:graphicFrame>
        <p:nvGraphicFramePr>
          <p:cNvPr id="6" name="Table 6"/>
          <p:cNvGraphicFramePr>
            <a:graphicFrameLocks noGrp="1"/>
          </p:cNvGraphicFramePr>
          <p:nvPr/>
        </p:nvGraphicFramePr>
        <p:xfrm>
          <a:off x="3714249" y="5747930"/>
          <a:ext cx="10341216" cy="653813"/>
        </p:xfrm>
        <a:graphic>
          <a:graphicData uri="http://schemas.openxmlformats.org/drawingml/2006/table">
            <a:tbl>
              <a:tblPr/>
              <a:tblGrid>
                <a:gridCol w="430884">
                  <a:extLst>
                    <a:ext uri="{9D8B030D-6E8A-4147-A177-3AD203B41FA5}">
                      <a16:colId xmlns:a16="http://schemas.microsoft.com/office/drawing/2014/main" val="20000"/>
                    </a:ext>
                  </a:extLst>
                </a:gridCol>
                <a:gridCol w="430884">
                  <a:extLst>
                    <a:ext uri="{9D8B030D-6E8A-4147-A177-3AD203B41FA5}">
                      <a16:colId xmlns:a16="http://schemas.microsoft.com/office/drawing/2014/main" val="20001"/>
                    </a:ext>
                  </a:extLst>
                </a:gridCol>
                <a:gridCol w="430884">
                  <a:extLst>
                    <a:ext uri="{9D8B030D-6E8A-4147-A177-3AD203B41FA5}">
                      <a16:colId xmlns:a16="http://schemas.microsoft.com/office/drawing/2014/main" val="20002"/>
                    </a:ext>
                  </a:extLst>
                </a:gridCol>
                <a:gridCol w="430884">
                  <a:extLst>
                    <a:ext uri="{9D8B030D-6E8A-4147-A177-3AD203B41FA5}">
                      <a16:colId xmlns:a16="http://schemas.microsoft.com/office/drawing/2014/main" val="20003"/>
                    </a:ext>
                  </a:extLst>
                </a:gridCol>
                <a:gridCol w="430884">
                  <a:extLst>
                    <a:ext uri="{9D8B030D-6E8A-4147-A177-3AD203B41FA5}">
                      <a16:colId xmlns:a16="http://schemas.microsoft.com/office/drawing/2014/main" val="20004"/>
                    </a:ext>
                  </a:extLst>
                </a:gridCol>
                <a:gridCol w="430884">
                  <a:extLst>
                    <a:ext uri="{9D8B030D-6E8A-4147-A177-3AD203B41FA5}">
                      <a16:colId xmlns:a16="http://schemas.microsoft.com/office/drawing/2014/main" val="20005"/>
                    </a:ext>
                  </a:extLst>
                </a:gridCol>
                <a:gridCol w="430884">
                  <a:extLst>
                    <a:ext uri="{9D8B030D-6E8A-4147-A177-3AD203B41FA5}">
                      <a16:colId xmlns:a16="http://schemas.microsoft.com/office/drawing/2014/main" val="20006"/>
                    </a:ext>
                  </a:extLst>
                </a:gridCol>
                <a:gridCol w="430884">
                  <a:extLst>
                    <a:ext uri="{9D8B030D-6E8A-4147-A177-3AD203B41FA5}">
                      <a16:colId xmlns:a16="http://schemas.microsoft.com/office/drawing/2014/main" val="20007"/>
                    </a:ext>
                  </a:extLst>
                </a:gridCol>
                <a:gridCol w="430884">
                  <a:extLst>
                    <a:ext uri="{9D8B030D-6E8A-4147-A177-3AD203B41FA5}">
                      <a16:colId xmlns:a16="http://schemas.microsoft.com/office/drawing/2014/main" val="20008"/>
                    </a:ext>
                  </a:extLst>
                </a:gridCol>
                <a:gridCol w="430884">
                  <a:extLst>
                    <a:ext uri="{9D8B030D-6E8A-4147-A177-3AD203B41FA5}">
                      <a16:colId xmlns:a16="http://schemas.microsoft.com/office/drawing/2014/main" val="20009"/>
                    </a:ext>
                  </a:extLst>
                </a:gridCol>
                <a:gridCol w="430884">
                  <a:extLst>
                    <a:ext uri="{9D8B030D-6E8A-4147-A177-3AD203B41FA5}">
                      <a16:colId xmlns:a16="http://schemas.microsoft.com/office/drawing/2014/main" val="20010"/>
                    </a:ext>
                  </a:extLst>
                </a:gridCol>
                <a:gridCol w="430884">
                  <a:extLst>
                    <a:ext uri="{9D8B030D-6E8A-4147-A177-3AD203B41FA5}">
                      <a16:colId xmlns:a16="http://schemas.microsoft.com/office/drawing/2014/main" val="20011"/>
                    </a:ext>
                  </a:extLst>
                </a:gridCol>
                <a:gridCol w="430884">
                  <a:extLst>
                    <a:ext uri="{9D8B030D-6E8A-4147-A177-3AD203B41FA5}">
                      <a16:colId xmlns:a16="http://schemas.microsoft.com/office/drawing/2014/main" val="20012"/>
                    </a:ext>
                  </a:extLst>
                </a:gridCol>
                <a:gridCol w="430884">
                  <a:extLst>
                    <a:ext uri="{9D8B030D-6E8A-4147-A177-3AD203B41FA5}">
                      <a16:colId xmlns:a16="http://schemas.microsoft.com/office/drawing/2014/main" val="20013"/>
                    </a:ext>
                  </a:extLst>
                </a:gridCol>
                <a:gridCol w="430884">
                  <a:extLst>
                    <a:ext uri="{9D8B030D-6E8A-4147-A177-3AD203B41FA5}">
                      <a16:colId xmlns:a16="http://schemas.microsoft.com/office/drawing/2014/main" val="20014"/>
                    </a:ext>
                  </a:extLst>
                </a:gridCol>
                <a:gridCol w="430884">
                  <a:extLst>
                    <a:ext uri="{9D8B030D-6E8A-4147-A177-3AD203B41FA5}">
                      <a16:colId xmlns:a16="http://schemas.microsoft.com/office/drawing/2014/main" val="20015"/>
                    </a:ext>
                  </a:extLst>
                </a:gridCol>
                <a:gridCol w="430884">
                  <a:extLst>
                    <a:ext uri="{9D8B030D-6E8A-4147-A177-3AD203B41FA5}">
                      <a16:colId xmlns:a16="http://schemas.microsoft.com/office/drawing/2014/main" val="20016"/>
                    </a:ext>
                  </a:extLst>
                </a:gridCol>
                <a:gridCol w="430884">
                  <a:extLst>
                    <a:ext uri="{9D8B030D-6E8A-4147-A177-3AD203B41FA5}">
                      <a16:colId xmlns:a16="http://schemas.microsoft.com/office/drawing/2014/main" val="20017"/>
                    </a:ext>
                  </a:extLst>
                </a:gridCol>
                <a:gridCol w="430884">
                  <a:extLst>
                    <a:ext uri="{9D8B030D-6E8A-4147-A177-3AD203B41FA5}">
                      <a16:colId xmlns:a16="http://schemas.microsoft.com/office/drawing/2014/main" val="20018"/>
                    </a:ext>
                  </a:extLst>
                </a:gridCol>
                <a:gridCol w="430884">
                  <a:extLst>
                    <a:ext uri="{9D8B030D-6E8A-4147-A177-3AD203B41FA5}">
                      <a16:colId xmlns:a16="http://schemas.microsoft.com/office/drawing/2014/main" val="20019"/>
                    </a:ext>
                  </a:extLst>
                </a:gridCol>
                <a:gridCol w="430884">
                  <a:extLst>
                    <a:ext uri="{9D8B030D-6E8A-4147-A177-3AD203B41FA5}">
                      <a16:colId xmlns:a16="http://schemas.microsoft.com/office/drawing/2014/main" val="20020"/>
                    </a:ext>
                  </a:extLst>
                </a:gridCol>
                <a:gridCol w="430884">
                  <a:extLst>
                    <a:ext uri="{9D8B030D-6E8A-4147-A177-3AD203B41FA5}">
                      <a16:colId xmlns:a16="http://schemas.microsoft.com/office/drawing/2014/main" val="20021"/>
                    </a:ext>
                  </a:extLst>
                </a:gridCol>
                <a:gridCol w="430884">
                  <a:extLst>
                    <a:ext uri="{9D8B030D-6E8A-4147-A177-3AD203B41FA5}">
                      <a16:colId xmlns:a16="http://schemas.microsoft.com/office/drawing/2014/main" val="20022"/>
                    </a:ext>
                  </a:extLst>
                </a:gridCol>
                <a:gridCol w="430884">
                  <a:extLst>
                    <a:ext uri="{9D8B030D-6E8A-4147-A177-3AD203B41FA5}">
                      <a16:colId xmlns:a16="http://schemas.microsoft.com/office/drawing/2014/main" val="20023"/>
                    </a:ext>
                  </a:extLst>
                </a:gridCol>
              </a:tblGrid>
              <a:tr h="653813">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FF914D"/>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FF914D"/>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143784"/>
                    </a:solidFill>
                  </a:tcPr>
                </a:tc>
                <a:extLst>
                  <a:ext uri="{0D108BD9-81ED-4DB2-BD59-A6C34878D82A}">
                    <a16:rowId xmlns:a16="http://schemas.microsoft.com/office/drawing/2014/main" val="10000"/>
                  </a:ext>
                </a:extLst>
              </a:tr>
            </a:tbl>
          </a:graphicData>
        </a:graphic>
      </p:graphicFrame>
      <p:sp>
        <p:nvSpPr>
          <p:cNvPr id="7" name="TextBox 7"/>
          <p:cNvSpPr txBox="1"/>
          <p:nvPr/>
        </p:nvSpPr>
        <p:spPr>
          <a:xfrm>
            <a:off x="14234440" y="5641650"/>
            <a:ext cx="263681" cy="541059"/>
          </a:xfrm>
          <a:prstGeom prst="rect">
            <a:avLst/>
          </a:prstGeom>
        </p:spPr>
        <p:txBody>
          <a:bodyPr lIns="0" tIns="0" rIns="0" bIns="0" rtlCol="0" anchor="t">
            <a:spAutoFit/>
          </a:bodyPr>
          <a:lstStyle/>
          <a:p>
            <a:pPr algn="ctr">
              <a:lnSpc>
                <a:spcPts val="4403"/>
              </a:lnSpc>
              <a:spcBef>
                <a:spcPct val="0"/>
              </a:spcBef>
            </a:pPr>
            <a:r>
              <a:rPr lang="en-US" sz="3145">
                <a:solidFill>
                  <a:srgbClr val="FFFFFF"/>
                </a:solidFill>
                <a:latin typeface="Aileron"/>
              </a:rPr>
              <a:t>...</a:t>
            </a:r>
          </a:p>
        </p:txBody>
      </p:sp>
      <p:graphicFrame>
        <p:nvGraphicFramePr>
          <p:cNvPr id="8" name="Table 8"/>
          <p:cNvGraphicFramePr>
            <a:graphicFrameLocks noGrp="1"/>
          </p:cNvGraphicFramePr>
          <p:nvPr/>
        </p:nvGraphicFramePr>
        <p:xfrm>
          <a:off x="3714249" y="7619439"/>
          <a:ext cx="10341216" cy="653813"/>
        </p:xfrm>
        <a:graphic>
          <a:graphicData uri="http://schemas.openxmlformats.org/drawingml/2006/table">
            <a:tbl>
              <a:tblPr/>
              <a:tblGrid>
                <a:gridCol w="430884">
                  <a:extLst>
                    <a:ext uri="{9D8B030D-6E8A-4147-A177-3AD203B41FA5}">
                      <a16:colId xmlns:a16="http://schemas.microsoft.com/office/drawing/2014/main" val="20000"/>
                    </a:ext>
                  </a:extLst>
                </a:gridCol>
                <a:gridCol w="430884">
                  <a:extLst>
                    <a:ext uri="{9D8B030D-6E8A-4147-A177-3AD203B41FA5}">
                      <a16:colId xmlns:a16="http://schemas.microsoft.com/office/drawing/2014/main" val="20001"/>
                    </a:ext>
                  </a:extLst>
                </a:gridCol>
                <a:gridCol w="430884">
                  <a:extLst>
                    <a:ext uri="{9D8B030D-6E8A-4147-A177-3AD203B41FA5}">
                      <a16:colId xmlns:a16="http://schemas.microsoft.com/office/drawing/2014/main" val="20002"/>
                    </a:ext>
                  </a:extLst>
                </a:gridCol>
                <a:gridCol w="430884">
                  <a:extLst>
                    <a:ext uri="{9D8B030D-6E8A-4147-A177-3AD203B41FA5}">
                      <a16:colId xmlns:a16="http://schemas.microsoft.com/office/drawing/2014/main" val="20003"/>
                    </a:ext>
                  </a:extLst>
                </a:gridCol>
                <a:gridCol w="430884">
                  <a:extLst>
                    <a:ext uri="{9D8B030D-6E8A-4147-A177-3AD203B41FA5}">
                      <a16:colId xmlns:a16="http://schemas.microsoft.com/office/drawing/2014/main" val="20004"/>
                    </a:ext>
                  </a:extLst>
                </a:gridCol>
                <a:gridCol w="430884">
                  <a:extLst>
                    <a:ext uri="{9D8B030D-6E8A-4147-A177-3AD203B41FA5}">
                      <a16:colId xmlns:a16="http://schemas.microsoft.com/office/drawing/2014/main" val="20005"/>
                    </a:ext>
                  </a:extLst>
                </a:gridCol>
                <a:gridCol w="430884">
                  <a:extLst>
                    <a:ext uri="{9D8B030D-6E8A-4147-A177-3AD203B41FA5}">
                      <a16:colId xmlns:a16="http://schemas.microsoft.com/office/drawing/2014/main" val="20006"/>
                    </a:ext>
                  </a:extLst>
                </a:gridCol>
                <a:gridCol w="430884">
                  <a:extLst>
                    <a:ext uri="{9D8B030D-6E8A-4147-A177-3AD203B41FA5}">
                      <a16:colId xmlns:a16="http://schemas.microsoft.com/office/drawing/2014/main" val="20007"/>
                    </a:ext>
                  </a:extLst>
                </a:gridCol>
                <a:gridCol w="430884">
                  <a:extLst>
                    <a:ext uri="{9D8B030D-6E8A-4147-A177-3AD203B41FA5}">
                      <a16:colId xmlns:a16="http://schemas.microsoft.com/office/drawing/2014/main" val="20008"/>
                    </a:ext>
                  </a:extLst>
                </a:gridCol>
                <a:gridCol w="430884">
                  <a:extLst>
                    <a:ext uri="{9D8B030D-6E8A-4147-A177-3AD203B41FA5}">
                      <a16:colId xmlns:a16="http://schemas.microsoft.com/office/drawing/2014/main" val="20009"/>
                    </a:ext>
                  </a:extLst>
                </a:gridCol>
                <a:gridCol w="430884">
                  <a:extLst>
                    <a:ext uri="{9D8B030D-6E8A-4147-A177-3AD203B41FA5}">
                      <a16:colId xmlns:a16="http://schemas.microsoft.com/office/drawing/2014/main" val="20010"/>
                    </a:ext>
                  </a:extLst>
                </a:gridCol>
                <a:gridCol w="430884">
                  <a:extLst>
                    <a:ext uri="{9D8B030D-6E8A-4147-A177-3AD203B41FA5}">
                      <a16:colId xmlns:a16="http://schemas.microsoft.com/office/drawing/2014/main" val="20011"/>
                    </a:ext>
                  </a:extLst>
                </a:gridCol>
                <a:gridCol w="430884">
                  <a:extLst>
                    <a:ext uri="{9D8B030D-6E8A-4147-A177-3AD203B41FA5}">
                      <a16:colId xmlns:a16="http://schemas.microsoft.com/office/drawing/2014/main" val="20012"/>
                    </a:ext>
                  </a:extLst>
                </a:gridCol>
                <a:gridCol w="430884">
                  <a:extLst>
                    <a:ext uri="{9D8B030D-6E8A-4147-A177-3AD203B41FA5}">
                      <a16:colId xmlns:a16="http://schemas.microsoft.com/office/drawing/2014/main" val="20013"/>
                    </a:ext>
                  </a:extLst>
                </a:gridCol>
                <a:gridCol w="430884">
                  <a:extLst>
                    <a:ext uri="{9D8B030D-6E8A-4147-A177-3AD203B41FA5}">
                      <a16:colId xmlns:a16="http://schemas.microsoft.com/office/drawing/2014/main" val="20014"/>
                    </a:ext>
                  </a:extLst>
                </a:gridCol>
                <a:gridCol w="430884">
                  <a:extLst>
                    <a:ext uri="{9D8B030D-6E8A-4147-A177-3AD203B41FA5}">
                      <a16:colId xmlns:a16="http://schemas.microsoft.com/office/drawing/2014/main" val="20015"/>
                    </a:ext>
                  </a:extLst>
                </a:gridCol>
                <a:gridCol w="430884">
                  <a:extLst>
                    <a:ext uri="{9D8B030D-6E8A-4147-A177-3AD203B41FA5}">
                      <a16:colId xmlns:a16="http://schemas.microsoft.com/office/drawing/2014/main" val="20016"/>
                    </a:ext>
                  </a:extLst>
                </a:gridCol>
                <a:gridCol w="430884">
                  <a:extLst>
                    <a:ext uri="{9D8B030D-6E8A-4147-A177-3AD203B41FA5}">
                      <a16:colId xmlns:a16="http://schemas.microsoft.com/office/drawing/2014/main" val="20017"/>
                    </a:ext>
                  </a:extLst>
                </a:gridCol>
                <a:gridCol w="430884">
                  <a:extLst>
                    <a:ext uri="{9D8B030D-6E8A-4147-A177-3AD203B41FA5}">
                      <a16:colId xmlns:a16="http://schemas.microsoft.com/office/drawing/2014/main" val="20018"/>
                    </a:ext>
                  </a:extLst>
                </a:gridCol>
                <a:gridCol w="430884">
                  <a:extLst>
                    <a:ext uri="{9D8B030D-6E8A-4147-A177-3AD203B41FA5}">
                      <a16:colId xmlns:a16="http://schemas.microsoft.com/office/drawing/2014/main" val="20019"/>
                    </a:ext>
                  </a:extLst>
                </a:gridCol>
                <a:gridCol w="430884">
                  <a:extLst>
                    <a:ext uri="{9D8B030D-6E8A-4147-A177-3AD203B41FA5}">
                      <a16:colId xmlns:a16="http://schemas.microsoft.com/office/drawing/2014/main" val="20020"/>
                    </a:ext>
                  </a:extLst>
                </a:gridCol>
                <a:gridCol w="430884">
                  <a:extLst>
                    <a:ext uri="{9D8B030D-6E8A-4147-A177-3AD203B41FA5}">
                      <a16:colId xmlns:a16="http://schemas.microsoft.com/office/drawing/2014/main" val="20021"/>
                    </a:ext>
                  </a:extLst>
                </a:gridCol>
                <a:gridCol w="430884">
                  <a:extLst>
                    <a:ext uri="{9D8B030D-6E8A-4147-A177-3AD203B41FA5}">
                      <a16:colId xmlns:a16="http://schemas.microsoft.com/office/drawing/2014/main" val="20022"/>
                    </a:ext>
                  </a:extLst>
                </a:gridCol>
                <a:gridCol w="430884">
                  <a:extLst>
                    <a:ext uri="{9D8B030D-6E8A-4147-A177-3AD203B41FA5}">
                      <a16:colId xmlns:a16="http://schemas.microsoft.com/office/drawing/2014/main" val="20023"/>
                    </a:ext>
                  </a:extLst>
                </a:gridCol>
              </a:tblGrid>
              <a:tr h="653813">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143784"/>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3776F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FF914D"/>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FF914D"/>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EFEFEF"/>
                    </a:solidFill>
                  </a:tcPr>
                </a:tc>
                <a:tc>
                  <a:txBody>
                    <a:bodyPr/>
                    <a:lstStyle/>
                    <a:p>
                      <a:pPr marL="0" lvl="0" indent="0" algn="ctr">
                        <a:lnSpc>
                          <a:spcPts val="1839"/>
                        </a:lnSpc>
                        <a:spcBef>
                          <a:spcPct val="0"/>
                        </a:spcBef>
                        <a:defRPr/>
                      </a:pPr>
                      <a:endParaRPr lang="en-US" sz="1100"/>
                    </a:p>
                  </a:txBody>
                  <a:tcPr marL="149805" marR="149805" marT="149805" marB="149805" anchor="ctr">
                    <a:lnL w="23561" cap="flat" cmpd="sng" algn="ctr">
                      <a:solidFill>
                        <a:srgbClr val="737373"/>
                      </a:solidFill>
                      <a:prstDash val="solid"/>
                      <a:round/>
                      <a:headEnd type="none" w="med" len="med"/>
                      <a:tailEnd type="none" w="med" len="med"/>
                    </a:lnL>
                    <a:lnR w="23561" cap="flat" cmpd="sng" algn="ctr">
                      <a:solidFill>
                        <a:srgbClr val="737373"/>
                      </a:solidFill>
                      <a:prstDash val="solid"/>
                      <a:round/>
                      <a:headEnd type="none" w="med" len="med"/>
                      <a:tailEnd type="none" w="med" len="med"/>
                    </a:lnR>
                    <a:lnT w="23561" cap="flat" cmpd="sng" algn="ctr">
                      <a:solidFill>
                        <a:srgbClr val="737373"/>
                      </a:solidFill>
                      <a:prstDash val="solid"/>
                      <a:round/>
                      <a:headEnd type="none" w="med" len="med"/>
                      <a:tailEnd type="none" w="med" len="med"/>
                    </a:lnT>
                    <a:lnB w="23561" cap="flat" cmpd="sng" algn="ctr">
                      <a:solidFill>
                        <a:srgbClr val="737373"/>
                      </a:solidFill>
                      <a:prstDash val="solid"/>
                      <a:round/>
                      <a:headEnd type="none" w="med" len="med"/>
                      <a:tailEnd type="none" w="med" len="med"/>
                    </a:lnB>
                    <a:solidFill>
                      <a:srgbClr val="143784"/>
                    </a:solidFill>
                  </a:tcPr>
                </a:tc>
                <a:extLst>
                  <a:ext uri="{0D108BD9-81ED-4DB2-BD59-A6C34878D82A}">
                    <a16:rowId xmlns:a16="http://schemas.microsoft.com/office/drawing/2014/main" val="10000"/>
                  </a:ext>
                </a:extLst>
              </a:tr>
            </a:tbl>
          </a:graphicData>
        </a:graphic>
      </p:graphicFrame>
      <p:sp>
        <p:nvSpPr>
          <p:cNvPr id="9" name="TextBox 9"/>
          <p:cNvSpPr txBox="1"/>
          <p:nvPr/>
        </p:nvSpPr>
        <p:spPr>
          <a:xfrm>
            <a:off x="14234440" y="7513159"/>
            <a:ext cx="263681" cy="541059"/>
          </a:xfrm>
          <a:prstGeom prst="rect">
            <a:avLst/>
          </a:prstGeom>
        </p:spPr>
        <p:txBody>
          <a:bodyPr lIns="0" tIns="0" rIns="0" bIns="0" rtlCol="0" anchor="t">
            <a:spAutoFit/>
          </a:bodyPr>
          <a:lstStyle/>
          <a:p>
            <a:pPr algn="ctr">
              <a:lnSpc>
                <a:spcPts val="4403"/>
              </a:lnSpc>
              <a:spcBef>
                <a:spcPct val="0"/>
              </a:spcBef>
            </a:pPr>
            <a:r>
              <a:rPr lang="en-US" sz="3145">
                <a:solidFill>
                  <a:srgbClr val="FFFFFF"/>
                </a:solidFill>
                <a:latin typeface="Aileron"/>
              </a:rPr>
              <a:t>...</a:t>
            </a:r>
          </a:p>
        </p:txBody>
      </p:sp>
      <p:sp>
        <p:nvSpPr>
          <p:cNvPr id="10" name="TextBox 10"/>
          <p:cNvSpPr txBox="1"/>
          <p:nvPr/>
        </p:nvSpPr>
        <p:spPr>
          <a:xfrm>
            <a:off x="1271384" y="2581561"/>
            <a:ext cx="2309515" cy="455295"/>
          </a:xfrm>
          <a:prstGeom prst="rect">
            <a:avLst/>
          </a:prstGeom>
        </p:spPr>
        <p:txBody>
          <a:bodyPr lIns="0" tIns="0" rIns="0" bIns="0" rtlCol="0" anchor="t">
            <a:spAutoFit/>
          </a:bodyPr>
          <a:lstStyle/>
          <a:p>
            <a:pPr algn="ctr">
              <a:lnSpc>
                <a:spcPts val="3780"/>
              </a:lnSpc>
              <a:spcBef>
                <a:spcPct val="0"/>
              </a:spcBef>
            </a:pPr>
            <a:r>
              <a:rPr lang="en-US" sz="2700">
                <a:solidFill>
                  <a:srgbClr val="FFFFFF"/>
                </a:solidFill>
                <a:latin typeface="Aileron"/>
              </a:rPr>
              <a:t>Situação inicial</a:t>
            </a:r>
          </a:p>
        </p:txBody>
      </p:sp>
      <p:sp>
        <p:nvSpPr>
          <p:cNvPr id="11" name="TextBox 11"/>
          <p:cNvSpPr txBox="1"/>
          <p:nvPr/>
        </p:nvSpPr>
        <p:spPr>
          <a:xfrm>
            <a:off x="2426141" y="4245305"/>
            <a:ext cx="1111746" cy="455295"/>
          </a:xfrm>
          <a:prstGeom prst="rect">
            <a:avLst/>
          </a:prstGeom>
        </p:spPr>
        <p:txBody>
          <a:bodyPr lIns="0" tIns="0" rIns="0" bIns="0" rtlCol="0" anchor="t">
            <a:spAutoFit/>
          </a:bodyPr>
          <a:lstStyle/>
          <a:p>
            <a:pPr algn="ctr">
              <a:lnSpc>
                <a:spcPts val="3780"/>
              </a:lnSpc>
              <a:spcBef>
                <a:spcPct val="0"/>
              </a:spcBef>
            </a:pPr>
            <a:r>
              <a:rPr lang="en-US" sz="2700">
                <a:solidFill>
                  <a:srgbClr val="FFFFFF"/>
                </a:solidFill>
                <a:latin typeface="Aileron"/>
              </a:rPr>
              <a:t>First-fit:</a:t>
            </a:r>
          </a:p>
        </p:txBody>
      </p:sp>
      <p:sp>
        <p:nvSpPr>
          <p:cNvPr id="12" name="TextBox 12"/>
          <p:cNvSpPr txBox="1"/>
          <p:nvPr/>
        </p:nvSpPr>
        <p:spPr>
          <a:xfrm>
            <a:off x="2426141" y="5912180"/>
            <a:ext cx="1109133" cy="455295"/>
          </a:xfrm>
          <a:prstGeom prst="rect">
            <a:avLst/>
          </a:prstGeom>
        </p:spPr>
        <p:txBody>
          <a:bodyPr wrap="square" lIns="0" tIns="0" rIns="0" bIns="0" rtlCol="0" anchor="t">
            <a:spAutoFit/>
          </a:bodyPr>
          <a:lstStyle/>
          <a:p>
            <a:pPr algn="ctr">
              <a:lnSpc>
                <a:spcPts val="3780"/>
              </a:lnSpc>
              <a:spcBef>
                <a:spcPct val="0"/>
              </a:spcBef>
            </a:pPr>
            <a:r>
              <a:rPr lang="en-US" sz="2700" dirty="0">
                <a:solidFill>
                  <a:srgbClr val="FFFFFF"/>
                </a:solidFill>
                <a:latin typeface="Aileron"/>
              </a:rPr>
              <a:t>Best-fit</a:t>
            </a:r>
          </a:p>
        </p:txBody>
      </p:sp>
      <p:sp>
        <p:nvSpPr>
          <p:cNvPr id="13" name="TextBox 13"/>
          <p:cNvSpPr txBox="1"/>
          <p:nvPr/>
        </p:nvSpPr>
        <p:spPr>
          <a:xfrm>
            <a:off x="2113454" y="7783690"/>
            <a:ext cx="1363117" cy="455295"/>
          </a:xfrm>
          <a:prstGeom prst="rect">
            <a:avLst/>
          </a:prstGeom>
        </p:spPr>
        <p:txBody>
          <a:bodyPr lIns="0" tIns="0" rIns="0" bIns="0" rtlCol="0" anchor="t">
            <a:spAutoFit/>
          </a:bodyPr>
          <a:lstStyle/>
          <a:p>
            <a:pPr algn="ctr">
              <a:lnSpc>
                <a:spcPts val="3780"/>
              </a:lnSpc>
              <a:spcBef>
                <a:spcPct val="0"/>
              </a:spcBef>
            </a:pPr>
            <a:r>
              <a:rPr lang="en-US" sz="2700" dirty="0">
                <a:solidFill>
                  <a:srgbClr val="FFFFFF"/>
                </a:solidFill>
                <a:latin typeface="Aileron"/>
              </a:rPr>
              <a:t>Worst-fit: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Freeform 2"/>
          <p:cNvSpPr/>
          <p:nvPr/>
        </p:nvSpPr>
        <p:spPr>
          <a:xfrm>
            <a:off x="5551271" y="3786818"/>
            <a:ext cx="8784625" cy="7041697"/>
          </a:xfrm>
          <a:custGeom>
            <a:avLst/>
            <a:gdLst/>
            <a:ahLst/>
            <a:cxnLst/>
            <a:rect l="l" t="t" r="r" b="b"/>
            <a:pathLst>
              <a:path w="8784625" h="7041697">
                <a:moveTo>
                  <a:pt x="0" y="0"/>
                </a:moveTo>
                <a:lnTo>
                  <a:pt x="8784625" y="0"/>
                </a:lnTo>
                <a:lnTo>
                  <a:pt x="8784625" y="7041697"/>
                </a:lnTo>
                <a:lnTo>
                  <a:pt x="0" y="7041697"/>
                </a:lnTo>
                <a:lnTo>
                  <a:pt x="0" y="0"/>
                </a:lnTo>
                <a:close/>
              </a:path>
            </a:pathLst>
          </a:custGeom>
          <a:blipFill>
            <a:blip r:embed="rId2"/>
            <a:stretch>
              <a:fillRect r="-12512"/>
            </a:stretch>
          </a:blipFill>
        </p:spPr>
      </p:sp>
      <p:sp>
        <p:nvSpPr>
          <p:cNvPr id="3" name="TextBox 3"/>
          <p:cNvSpPr txBox="1"/>
          <p:nvPr/>
        </p:nvSpPr>
        <p:spPr>
          <a:xfrm>
            <a:off x="1028700" y="1019175"/>
            <a:ext cx="15264721" cy="1085850"/>
          </a:xfrm>
          <a:prstGeom prst="rect">
            <a:avLst/>
          </a:prstGeom>
        </p:spPr>
        <p:txBody>
          <a:bodyPr lIns="0" tIns="0" rIns="0" bIns="0" rtlCol="0" anchor="t">
            <a:spAutoFit/>
          </a:bodyPr>
          <a:lstStyle/>
          <a:p>
            <a:pPr marL="0" lvl="0" indent="0">
              <a:lnSpc>
                <a:spcPts val="8520"/>
              </a:lnSpc>
              <a:spcBef>
                <a:spcPct val="0"/>
              </a:spcBef>
            </a:pPr>
            <a:r>
              <a:rPr lang="en-US" sz="7100">
                <a:solidFill>
                  <a:srgbClr val="3776FF"/>
                </a:solidFill>
                <a:latin typeface="Aileron Ultra-Bold"/>
              </a:rPr>
              <a:t>Alocação Encadeada</a:t>
            </a:r>
          </a:p>
        </p:txBody>
      </p:sp>
      <p:sp>
        <p:nvSpPr>
          <p:cNvPr id="4" name="TextBox 4"/>
          <p:cNvSpPr txBox="1"/>
          <p:nvPr/>
        </p:nvSpPr>
        <p:spPr>
          <a:xfrm>
            <a:off x="1028700" y="2771771"/>
            <a:ext cx="13067627" cy="1953895"/>
          </a:xfrm>
          <a:prstGeom prst="rect">
            <a:avLst/>
          </a:prstGeom>
        </p:spPr>
        <p:txBody>
          <a:bodyPr lIns="0" tIns="0" rIns="0" bIns="0" rtlCol="0" anchor="t">
            <a:spAutoFit/>
          </a:bodyPr>
          <a:lstStyle/>
          <a:p>
            <a:pPr>
              <a:lnSpc>
                <a:spcPts val="5180"/>
              </a:lnSpc>
              <a:spcBef>
                <a:spcPct val="0"/>
              </a:spcBef>
            </a:pPr>
            <a:r>
              <a:rPr lang="en-US" sz="3700">
                <a:solidFill>
                  <a:srgbClr val="EFEFEF"/>
                </a:solidFill>
                <a:latin typeface="Aileron"/>
              </a:rPr>
              <a:t>Na alocação encadeada os blocos de disco ficam dispersos no disco e a primeira palavra dos blocos servem como ponteiro para o próximo bloco.</a:t>
            </a:r>
          </a:p>
        </p:txBody>
      </p:sp>
      <p:sp>
        <p:nvSpPr>
          <p:cNvPr id="5" name="TextBox 5"/>
          <p:cNvSpPr txBox="1"/>
          <p:nvPr/>
        </p:nvSpPr>
        <p:spPr>
          <a:xfrm>
            <a:off x="8509993" y="9400703"/>
            <a:ext cx="2205335" cy="266700"/>
          </a:xfrm>
          <a:prstGeom prst="rect">
            <a:avLst/>
          </a:prstGeom>
        </p:spPr>
        <p:txBody>
          <a:bodyPr lIns="0" tIns="0" rIns="0" bIns="0" rtlCol="0" anchor="t">
            <a:spAutoFit/>
          </a:bodyPr>
          <a:lstStyle/>
          <a:p>
            <a:pPr algn="ctr">
              <a:lnSpc>
                <a:spcPts val="2100"/>
              </a:lnSpc>
              <a:spcBef>
                <a:spcPct val="0"/>
              </a:spcBef>
            </a:pPr>
            <a:r>
              <a:rPr lang="en-US" sz="1500">
                <a:solidFill>
                  <a:srgbClr val="FFFFFF"/>
                </a:solidFill>
                <a:latin typeface="Aileron"/>
                <a:ea typeface="Aileron"/>
              </a:rPr>
              <a:t>TANENBAUM, 3° Ed. 2010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Freeform 2"/>
          <p:cNvSpPr/>
          <p:nvPr/>
        </p:nvSpPr>
        <p:spPr>
          <a:xfrm rot="2700000">
            <a:off x="9205814" y="-1595415"/>
            <a:ext cx="13107423" cy="4915283"/>
          </a:xfrm>
          <a:custGeom>
            <a:avLst/>
            <a:gdLst/>
            <a:ahLst/>
            <a:cxnLst/>
            <a:rect l="l" t="t" r="r" b="b"/>
            <a:pathLst>
              <a:path w="13107423" h="4915283">
                <a:moveTo>
                  <a:pt x="0" y="0"/>
                </a:moveTo>
                <a:lnTo>
                  <a:pt x="13107423" y="0"/>
                </a:lnTo>
                <a:lnTo>
                  <a:pt x="13107423" y="4915283"/>
                </a:lnTo>
                <a:lnTo>
                  <a:pt x="0" y="4915283"/>
                </a:lnTo>
                <a:lnTo>
                  <a:pt x="0" y="0"/>
                </a:lnTo>
                <a:close/>
              </a:path>
            </a:pathLst>
          </a:custGeom>
          <a:blipFill>
            <a:blip r:embed="rId2">
              <a:extLst>
                <a:ext uri="{96DAC541-7B7A-43D3-8B79-37D633B846F1}">
                  <asvg:svgBlip xmlns:asvg="http://schemas.microsoft.com/office/drawing/2016/SVG/main" r:embed="rId3"/>
                </a:ext>
              </a:extLst>
            </a:blip>
            <a:stretch>
              <a:fillRect l="-36" r="-36"/>
            </a:stretch>
          </a:blipFill>
        </p:spPr>
      </p:sp>
      <p:grpSp>
        <p:nvGrpSpPr>
          <p:cNvPr id="3" name="Group 3"/>
          <p:cNvGrpSpPr/>
          <p:nvPr/>
        </p:nvGrpSpPr>
        <p:grpSpPr>
          <a:xfrm rot="-5400000">
            <a:off x="11537463" y="3536463"/>
            <a:ext cx="6755942" cy="6745132"/>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143784"/>
            </a:solidFill>
          </p:spPr>
        </p:sp>
      </p:grpSp>
      <p:sp>
        <p:nvSpPr>
          <p:cNvPr id="5" name="TextBox 5"/>
          <p:cNvSpPr txBox="1"/>
          <p:nvPr/>
        </p:nvSpPr>
        <p:spPr>
          <a:xfrm>
            <a:off x="1028700" y="1252276"/>
            <a:ext cx="6934200" cy="1381125"/>
          </a:xfrm>
          <a:prstGeom prst="rect">
            <a:avLst/>
          </a:prstGeom>
        </p:spPr>
        <p:txBody>
          <a:bodyPr lIns="0" tIns="0" rIns="0" bIns="0" rtlCol="0" anchor="t">
            <a:spAutoFit/>
          </a:bodyPr>
          <a:lstStyle/>
          <a:p>
            <a:pPr marL="0" lvl="0" indent="0" algn="l">
              <a:lnSpc>
                <a:spcPts val="10800"/>
              </a:lnSpc>
              <a:spcBef>
                <a:spcPct val="0"/>
              </a:spcBef>
            </a:pPr>
            <a:r>
              <a:rPr lang="en-US" sz="9000">
                <a:solidFill>
                  <a:srgbClr val="3776FF"/>
                </a:solidFill>
                <a:latin typeface="Aileron Ultra-Bold"/>
              </a:rPr>
              <a:t>Arquivos</a:t>
            </a:r>
          </a:p>
        </p:txBody>
      </p:sp>
      <p:sp>
        <p:nvSpPr>
          <p:cNvPr id="6" name="TextBox 6"/>
          <p:cNvSpPr txBox="1"/>
          <p:nvPr/>
        </p:nvSpPr>
        <p:spPr>
          <a:xfrm>
            <a:off x="1028700" y="3521533"/>
            <a:ext cx="6338882" cy="695325"/>
          </a:xfrm>
          <a:prstGeom prst="rect">
            <a:avLst/>
          </a:prstGeom>
        </p:spPr>
        <p:txBody>
          <a:bodyPr lIns="0" tIns="0" rIns="0" bIns="0" rtlCol="0" anchor="t">
            <a:spAutoFit/>
          </a:bodyPr>
          <a:lstStyle/>
          <a:p>
            <a:pPr marL="0" lvl="0" indent="0" algn="l">
              <a:lnSpc>
                <a:spcPts val="5400"/>
              </a:lnSpc>
              <a:spcBef>
                <a:spcPct val="0"/>
              </a:spcBef>
            </a:pPr>
            <a:r>
              <a:rPr lang="en-US" sz="4500">
                <a:solidFill>
                  <a:srgbClr val="EFEFEF"/>
                </a:solidFill>
                <a:latin typeface="Aileron Ultra-Bold"/>
              </a:rPr>
              <a:t>Tópicos</a:t>
            </a:r>
          </a:p>
        </p:txBody>
      </p:sp>
      <p:sp>
        <p:nvSpPr>
          <p:cNvPr id="7" name="TextBox 7"/>
          <p:cNvSpPr txBox="1"/>
          <p:nvPr/>
        </p:nvSpPr>
        <p:spPr>
          <a:xfrm>
            <a:off x="1028700" y="4329538"/>
            <a:ext cx="6338882" cy="4171950"/>
          </a:xfrm>
          <a:prstGeom prst="rect">
            <a:avLst/>
          </a:prstGeom>
        </p:spPr>
        <p:txBody>
          <a:bodyPr lIns="0" tIns="0" rIns="0" bIns="0" rtlCol="0" anchor="t">
            <a:spAutoFit/>
          </a:bodyPr>
          <a:lstStyle/>
          <a:p>
            <a:pPr marL="647697" lvl="1" indent="-323848">
              <a:lnSpc>
                <a:spcPts val="4199"/>
              </a:lnSpc>
              <a:buFont typeface="Arial"/>
              <a:buChar char="•"/>
            </a:pPr>
            <a:r>
              <a:rPr lang="en-US" sz="2999" u="sng">
                <a:solidFill>
                  <a:srgbClr val="EFEFEF"/>
                </a:solidFill>
                <a:latin typeface="Aileron"/>
              </a:rPr>
              <a:t>Definição.</a:t>
            </a:r>
          </a:p>
          <a:p>
            <a:pPr marL="647697" lvl="1" indent="-323848">
              <a:lnSpc>
                <a:spcPts val="4199"/>
              </a:lnSpc>
              <a:buFont typeface="Arial"/>
              <a:buChar char="•"/>
            </a:pPr>
            <a:r>
              <a:rPr lang="en-US" sz="2999" u="sng">
                <a:solidFill>
                  <a:srgbClr val="EFEFEF"/>
                </a:solidFill>
                <a:latin typeface="Aileron"/>
              </a:rPr>
              <a:t>Extensões.</a:t>
            </a:r>
          </a:p>
          <a:p>
            <a:pPr marL="647697" lvl="1" indent="-323848">
              <a:lnSpc>
                <a:spcPts val="4199"/>
              </a:lnSpc>
              <a:buFont typeface="Arial"/>
              <a:buChar char="•"/>
            </a:pPr>
            <a:r>
              <a:rPr lang="en-US" sz="2999" u="sng">
                <a:solidFill>
                  <a:srgbClr val="EFEFEF"/>
                </a:solidFill>
                <a:latin typeface="Aileron"/>
              </a:rPr>
              <a:t>Estrutura.</a:t>
            </a:r>
          </a:p>
          <a:p>
            <a:pPr marL="647697" lvl="1" indent="-323848">
              <a:lnSpc>
                <a:spcPts val="4199"/>
              </a:lnSpc>
              <a:buFont typeface="Arial"/>
              <a:buChar char="•"/>
            </a:pPr>
            <a:r>
              <a:rPr lang="en-US" sz="2999" u="sng">
                <a:solidFill>
                  <a:srgbClr val="EFEFEF"/>
                </a:solidFill>
                <a:latin typeface="Aileron"/>
              </a:rPr>
              <a:t>Tipos.</a:t>
            </a:r>
          </a:p>
          <a:p>
            <a:pPr marL="647697" lvl="1" indent="-323848">
              <a:lnSpc>
                <a:spcPts val="4199"/>
              </a:lnSpc>
              <a:buFont typeface="Arial"/>
              <a:buChar char="•"/>
            </a:pPr>
            <a:r>
              <a:rPr lang="en-US" sz="2999" u="sng">
                <a:solidFill>
                  <a:srgbClr val="EFEFEF"/>
                </a:solidFill>
                <a:latin typeface="Aileron"/>
              </a:rPr>
              <a:t>Atributos.</a:t>
            </a:r>
          </a:p>
          <a:p>
            <a:pPr marL="647697" lvl="1" indent="-323848">
              <a:lnSpc>
                <a:spcPts val="4199"/>
              </a:lnSpc>
              <a:buFont typeface="Arial"/>
              <a:buChar char="•"/>
            </a:pPr>
            <a:r>
              <a:rPr lang="en-US" sz="2999" u="sng">
                <a:solidFill>
                  <a:srgbClr val="EFEFEF"/>
                </a:solidFill>
                <a:latin typeface="Aileron"/>
              </a:rPr>
              <a:t>Acesso.</a:t>
            </a:r>
          </a:p>
          <a:p>
            <a:pPr marL="647697" lvl="1" indent="-323848">
              <a:lnSpc>
                <a:spcPts val="4199"/>
              </a:lnSpc>
              <a:buFont typeface="Arial"/>
              <a:buChar char="•"/>
            </a:pPr>
            <a:r>
              <a:rPr lang="en-US" sz="2999" u="sng">
                <a:solidFill>
                  <a:srgbClr val="EFEFEF"/>
                </a:solidFill>
                <a:latin typeface="Aileron"/>
              </a:rPr>
              <a:t>Operações.</a:t>
            </a:r>
          </a:p>
          <a:p>
            <a:pPr algn="l">
              <a:lnSpc>
                <a:spcPts val="4199"/>
              </a:lnSpc>
            </a:pPr>
            <a:endParaRPr lang="en-US" sz="2999" u="sng">
              <a:solidFill>
                <a:srgbClr val="EFEFEF"/>
              </a:solidFill>
              <a:latin typeface="Ailero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TextBox 2"/>
          <p:cNvSpPr txBox="1"/>
          <p:nvPr/>
        </p:nvSpPr>
        <p:spPr>
          <a:xfrm>
            <a:off x="2047861" y="1142648"/>
            <a:ext cx="14192279" cy="1381125"/>
          </a:xfrm>
          <a:prstGeom prst="rect">
            <a:avLst/>
          </a:prstGeom>
        </p:spPr>
        <p:txBody>
          <a:bodyPr lIns="0" tIns="0" rIns="0" bIns="0" rtlCol="0" anchor="t">
            <a:spAutoFit/>
          </a:bodyPr>
          <a:lstStyle/>
          <a:p>
            <a:pPr marL="0" lvl="0" indent="0" algn="ctr">
              <a:lnSpc>
                <a:spcPts val="10800"/>
              </a:lnSpc>
              <a:spcBef>
                <a:spcPct val="0"/>
              </a:spcBef>
            </a:pPr>
            <a:r>
              <a:rPr lang="en-US" sz="9000">
                <a:solidFill>
                  <a:srgbClr val="3776FF"/>
                </a:solidFill>
                <a:latin typeface="Aileron Ultra-Bold"/>
              </a:rPr>
              <a:t>Alocação encadeada</a:t>
            </a:r>
          </a:p>
        </p:txBody>
      </p:sp>
      <p:grpSp>
        <p:nvGrpSpPr>
          <p:cNvPr id="3" name="Group 3"/>
          <p:cNvGrpSpPr/>
          <p:nvPr/>
        </p:nvGrpSpPr>
        <p:grpSpPr>
          <a:xfrm>
            <a:off x="1028700" y="3525131"/>
            <a:ext cx="8319305" cy="3798713"/>
            <a:chOff x="0" y="0"/>
            <a:chExt cx="11092406" cy="5064951"/>
          </a:xfrm>
        </p:grpSpPr>
        <p:sp>
          <p:nvSpPr>
            <p:cNvPr id="4" name="TextBox 4"/>
            <p:cNvSpPr txBox="1"/>
            <p:nvPr/>
          </p:nvSpPr>
          <p:spPr>
            <a:xfrm>
              <a:off x="0" y="1369822"/>
              <a:ext cx="11092406" cy="3695278"/>
            </a:xfrm>
            <a:prstGeom prst="rect">
              <a:avLst/>
            </a:prstGeom>
          </p:spPr>
          <p:txBody>
            <a:bodyPr lIns="0" tIns="0" rIns="0" bIns="0" rtlCol="0" anchor="t">
              <a:spAutoFit/>
            </a:bodyPr>
            <a:lstStyle/>
            <a:p>
              <a:pPr marL="690874" lvl="1" indent="-345437" algn="just">
                <a:lnSpc>
                  <a:spcPts val="4479"/>
                </a:lnSpc>
                <a:buFont typeface="Arial"/>
                <a:buChar char="•"/>
              </a:pPr>
              <a:r>
                <a:rPr lang="en-US" sz="3199">
                  <a:solidFill>
                    <a:srgbClr val="EFEFEF"/>
                  </a:solidFill>
                  <a:latin typeface="Aileron"/>
                </a:rPr>
                <a:t>Todos os blocos do disco podem ser utilizados.</a:t>
              </a:r>
            </a:p>
            <a:p>
              <a:pPr algn="just">
                <a:lnSpc>
                  <a:spcPts val="4479"/>
                </a:lnSpc>
              </a:pPr>
              <a:endParaRPr lang="en-US" sz="3199">
                <a:solidFill>
                  <a:srgbClr val="EFEFEF"/>
                </a:solidFill>
                <a:latin typeface="Aileron"/>
              </a:endParaRPr>
            </a:p>
            <a:p>
              <a:pPr marL="690874" lvl="1" indent="-345437" algn="just">
                <a:lnSpc>
                  <a:spcPts val="4479"/>
                </a:lnSpc>
                <a:buFont typeface="Arial"/>
                <a:buChar char="•"/>
              </a:pPr>
              <a:r>
                <a:rPr lang="en-US" sz="3199">
                  <a:solidFill>
                    <a:srgbClr val="EFEFEF"/>
                  </a:solidFill>
                  <a:latin typeface="Aileron"/>
                </a:rPr>
                <a:t>O sistema operacional só precisa manter o endereço do primeiro bloco.</a:t>
              </a:r>
            </a:p>
          </p:txBody>
        </p:sp>
        <p:sp>
          <p:nvSpPr>
            <p:cNvPr id="5" name="TextBox 5"/>
            <p:cNvSpPr txBox="1"/>
            <p:nvPr/>
          </p:nvSpPr>
          <p:spPr>
            <a:xfrm>
              <a:off x="0" y="0"/>
              <a:ext cx="11092406" cy="1003300"/>
            </a:xfrm>
            <a:prstGeom prst="rect">
              <a:avLst/>
            </a:prstGeom>
          </p:spPr>
          <p:txBody>
            <a:bodyPr lIns="0" tIns="0" rIns="0" bIns="0" rtlCol="0" anchor="t">
              <a:spAutoFit/>
            </a:bodyPr>
            <a:lstStyle/>
            <a:p>
              <a:pPr algn="ctr">
                <a:lnSpc>
                  <a:spcPts val="5999"/>
                </a:lnSpc>
              </a:pPr>
              <a:r>
                <a:rPr lang="en-US" sz="4999">
                  <a:solidFill>
                    <a:srgbClr val="EFEFEF"/>
                  </a:solidFill>
                  <a:latin typeface="Aileron Ultra-Bold"/>
                </a:rPr>
                <a:t>Vantagens</a:t>
              </a:r>
            </a:p>
          </p:txBody>
        </p:sp>
      </p:grpSp>
      <p:grpSp>
        <p:nvGrpSpPr>
          <p:cNvPr id="6" name="Group 6"/>
          <p:cNvGrpSpPr/>
          <p:nvPr/>
        </p:nvGrpSpPr>
        <p:grpSpPr>
          <a:xfrm>
            <a:off x="9863531" y="3525131"/>
            <a:ext cx="7395769" cy="3160538"/>
            <a:chOff x="0" y="0"/>
            <a:chExt cx="9861026" cy="4214051"/>
          </a:xfrm>
        </p:grpSpPr>
        <p:sp>
          <p:nvSpPr>
            <p:cNvPr id="7" name="TextBox 7"/>
            <p:cNvSpPr txBox="1"/>
            <p:nvPr/>
          </p:nvSpPr>
          <p:spPr>
            <a:xfrm>
              <a:off x="0" y="1268222"/>
              <a:ext cx="9861026" cy="2945978"/>
            </a:xfrm>
            <a:prstGeom prst="rect">
              <a:avLst/>
            </a:prstGeom>
          </p:spPr>
          <p:txBody>
            <a:bodyPr lIns="0" tIns="0" rIns="0" bIns="0" rtlCol="0" anchor="t">
              <a:spAutoFit/>
            </a:bodyPr>
            <a:lstStyle/>
            <a:p>
              <a:pPr marL="690874" lvl="1" indent="-345437" algn="just">
                <a:lnSpc>
                  <a:spcPts val="4479"/>
                </a:lnSpc>
                <a:buFont typeface="Arial"/>
                <a:buChar char="•"/>
              </a:pPr>
              <a:r>
                <a:rPr lang="en-US" sz="3199">
                  <a:solidFill>
                    <a:srgbClr val="EFEFEF"/>
                  </a:solidFill>
                  <a:latin typeface="Aileron"/>
                </a:rPr>
                <a:t>O acesso aleatório é lento.</a:t>
              </a:r>
            </a:p>
            <a:p>
              <a:pPr algn="just">
                <a:lnSpc>
                  <a:spcPts val="4479"/>
                </a:lnSpc>
              </a:pPr>
              <a:endParaRPr lang="en-US" sz="3199">
                <a:solidFill>
                  <a:srgbClr val="EFEFEF"/>
                </a:solidFill>
                <a:latin typeface="Aileron"/>
              </a:endParaRPr>
            </a:p>
            <a:p>
              <a:pPr marL="690874" lvl="1" indent="-345437" algn="just">
                <a:lnSpc>
                  <a:spcPts val="4479"/>
                </a:lnSpc>
                <a:buFont typeface="Arial"/>
                <a:buChar char="•"/>
              </a:pPr>
              <a:r>
                <a:rPr lang="en-US" sz="3199">
                  <a:solidFill>
                    <a:srgbClr val="EFEFEF"/>
                  </a:solidFill>
                  <a:latin typeface="Aileron"/>
                </a:rPr>
                <a:t>A quantidade de dados dos blocos não são mais potências de 2.</a:t>
              </a:r>
            </a:p>
          </p:txBody>
        </p:sp>
        <p:sp>
          <p:nvSpPr>
            <p:cNvPr id="8" name="TextBox 8"/>
            <p:cNvSpPr txBox="1"/>
            <p:nvPr/>
          </p:nvSpPr>
          <p:spPr>
            <a:xfrm>
              <a:off x="0" y="0"/>
              <a:ext cx="9861026" cy="901700"/>
            </a:xfrm>
            <a:prstGeom prst="rect">
              <a:avLst/>
            </a:prstGeom>
          </p:spPr>
          <p:txBody>
            <a:bodyPr lIns="0" tIns="0" rIns="0" bIns="0" rtlCol="0" anchor="t">
              <a:spAutoFit/>
            </a:bodyPr>
            <a:lstStyle/>
            <a:p>
              <a:pPr marL="0" lvl="0" indent="0" algn="ctr">
                <a:lnSpc>
                  <a:spcPts val="5399"/>
                </a:lnSpc>
                <a:spcBef>
                  <a:spcPct val="0"/>
                </a:spcBef>
              </a:pPr>
              <a:r>
                <a:rPr lang="en-US" sz="4499">
                  <a:solidFill>
                    <a:srgbClr val="EFEFEF"/>
                  </a:solidFill>
                  <a:latin typeface="Aileron Ultra-Bold"/>
                </a:rPr>
                <a:t>Desvantagens</a:t>
              </a: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TextBox 2"/>
          <p:cNvSpPr txBox="1"/>
          <p:nvPr/>
        </p:nvSpPr>
        <p:spPr>
          <a:xfrm>
            <a:off x="1028700" y="1019175"/>
            <a:ext cx="10090073" cy="2162175"/>
          </a:xfrm>
          <a:prstGeom prst="rect">
            <a:avLst/>
          </a:prstGeom>
        </p:spPr>
        <p:txBody>
          <a:bodyPr lIns="0" tIns="0" rIns="0" bIns="0" rtlCol="0" anchor="t">
            <a:spAutoFit/>
          </a:bodyPr>
          <a:lstStyle/>
          <a:p>
            <a:pPr marL="0" lvl="0" indent="0">
              <a:lnSpc>
                <a:spcPts val="8520"/>
              </a:lnSpc>
              <a:spcBef>
                <a:spcPct val="0"/>
              </a:spcBef>
            </a:pPr>
            <a:r>
              <a:rPr lang="en-US" sz="7100">
                <a:solidFill>
                  <a:srgbClr val="3776FF"/>
                </a:solidFill>
                <a:latin typeface="Aileron Ultra-Bold"/>
              </a:rPr>
              <a:t>Alocação Encadeada por tabela na memória</a:t>
            </a:r>
          </a:p>
        </p:txBody>
      </p:sp>
      <p:sp>
        <p:nvSpPr>
          <p:cNvPr id="3" name="TextBox 3"/>
          <p:cNvSpPr txBox="1"/>
          <p:nvPr/>
        </p:nvSpPr>
        <p:spPr>
          <a:xfrm>
            <a:off x="1028700" y="3379910"/>
            <a:ext cx="13067627" cy="3268345"/>
          </a:xfrm>
          <a:prstGeom prst="rect">
            <a:avLst/>
          </a:prstGeom>
        </p:spPr>
        <p:txBody>
          <a:bodyPr lIns="0" tIns="0" rIns="0" bIns="0" rtlCol="0" anchor="t">
            <a:spAutoFit/>
          </a:bodyPr>
          <a:lstStyle/>
          <a:p>
            <a:pPr>
              <a:lnSpc>
                <a:spcPts val="5180"/>
              </a:lnSpc>
            </a:pPr>
            <a:r>
              <a:rPr lang="en-US" sz="3700">
                <a:solidFill>
                  <a:srgbClr val="EFEFEF"/>
                </a:solidFill>
                <a:latin typeface="Aileron"/>
              </a:rPr>
              <a:t>Nesse tipo de alocação diferentemente da alocação os ponteiros que indicam onde estão os próximos blocos ficam na memória, ao invés do disco.</a:t>
            </a:r>
          </a:p>
          <a:p>
            <a:pPr>
              <a:lnSpc>
                <a:spcPts val="5180"/>
              </a:lnSpc>
              <a:spcBef>
                <a:spcPct val="0"/>
              </a:spcBef>
            </a:pPr>
            <a:r>
              <a:rPr lang="en-US" sz="3700">
                <a:solidFill>
                  <a:srgbClr val="EFEFEF"/>
                </a:solidFill>
                <a:latin typeface="Aileron"/>
              </a:rPr>
              <a:t>A tabela onde os ponteiros ficam se chama de tabela FAT, que significa File Allocation Table.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574629" y="557805"/>
          <a:ext cx="2924655" cy="9323792"/>
        </p:xfrm>
        <a:graphic>
          <a:graphicData uri="http://schemas.openxmlformats.org/drawingml/2006/table">
            <a:tbl>
              <a:tblPr/>
              <a:tblGrid>
                <a:gridCol w="914386">
                  <a:extLst>
                    <a:ext uri="{9D8B030D-6E8A-4147-A177-3AD203B41FA5}">
                      <a16:colId xmlns:a16="http://schemas.microsoft.com/office/drawing/2014/main" val="20000"/>
                    </a:ext>
                  </a:extLst>
                </a:gridCol>
                <a:gridCol w="2010269">
                  <a:extLst>
                    <a:ext uri="{9D8B030D-6E8A-4147-A177-3AD203B41FA5}">
                      <a16:colId xmlns:a16="http://schemas.microsoft.com/office/drawing/2014/main" val="20001"/>
                    </a:ext>
                  </a:extLst>
                </a:gridCol>
              </a:tblGrid>
              <a:tr h="582737">
                <a:tc>
                  <a:txBody>
                    <a:bodyPr/>
                    <a:lstStyle/>
                    <a:p>
                      <a:pPr algn="ctr">
                        <a:lnSpc>
                          <a:spcPts val="2241"/>
                        </a:lnSpc>
                        <a:defRPr/>
                      </a:pPr>
                      <a:r>
                        <a:rPr lang="en-US" sz="1600">
                          <a:solidFill>
                            <a:srgbClr val="FFFFFF"/>
                          </a:solidFill>
                          <a:latin typeface="Aileron"/>
                        </a:rPr>
                        <a:t>0</a:t>
                      </a:r>
                      <a:endParaRPr lang="en-US" sz="1100"/>
                    </a:p>
                  </a:txBody>
                  <a:tcPr marL="136948" marR="136948" marT="136948" marB="136948" anchor="ctr">
                    <a:lnL w="27390" cap="flat" cmpd="sng" algn="ctr">
                      <a:solidFill>
                        <a:srgbClr val="FFFFFF"/>
                      </a:solidFill>
                      <a:prstDash val="solid"/>
                      <a:round/>
                      <a:headEnd type="none" w="med" len="med"/>
                      <a:tailEnd type="none" w="med" len="med"/>
                    </a:lnL>
                    <a:lnR w="27390" cap="flat" cmpd="sng" algn="ctr">
                      <a:solidFill>
                        <a:srgbClr val="FFFFFF"/>
                      </a:solidFill>
                      <a:prstDash val="solid"/>
                      <a:round/>
                      <a:headEnd type="none" w="med" len="med"/>
                      <a:tailEnd type="none" w="med" len="med"/>
                    </a:lnR>
                    <a:lnT w="27390" cap="flat" cmpd="sng" algn="ctr">
                      <a:solidFill>
                        <a:srgbClr val="FFFFFF"/>
                      </a:solidFill>
                      <a:prstDash val="solid"/>
                      <a:round/>
                      <a:headEnd type="none" w="med" len="med"/>
                      <a:tailEnd type="none" w="med" len="med"/>
                    </a:lnT>
                    <a:lnB w="27390" cap="flat" cmpd="sng" algn="ctr">
                      <a:solidFill>
                        <a:srgbClr val="FFFFFF"/>
                      </a:solidFill>
                      <a:prstDash val="solid"/>
                      <a:round/>
                      <a:headEnd type="none" w="med" len="med"/>
                      <a:tailEnd type="none" w="med" len="med"/>
                    </a:lnB>
                  </a:tcPr>
                </a:tc>
                <a:tc>
                  <a:txBody>
                    <a:bodyPr/>
                    <a:lstStyle/>
                    <a:p>
                      <a:pPr algn="ctr">
                        <a:lnSpc>
                          <a:spcPts val="2241"/>
                        </a:lnSpc>
                        <a:defRPr/>
                      </a:pPr>
                      <a:endParaRPr lang="en-US" sz="1100"/>
                    </a:p>
                  </a:txBody>
                  <a:tcPr marL="136948" marR="136948" marT="136948" marB="136948" anchor="ctr">
                    <a:lnL w="27390" cap="flat" cmpd="sng" algn="ctr">
                      <a:solidFill>
                        <a:srgbClr val="FFFFFF"/>
                      </a:solidFill>
                      <a:prstDash val="solid"/>
                      <a:round/>
                      <a:headEnd type="none" w="med" len="med"/>
                      <a:tailEnd type="none" w="med" len="med"/>
                    </a:lnL>
                    <a:lnR w="27390" cap="flat" cmpd="sng" algn="ctr">
                      <a:solidFill>
                        <a:srgbClr val="FFFFFF"/>
                      </a:solidFill>
                      <a:prstDash val="solid"/>
                      <a:round/>
                      <a:headEnd type="none" w="med" len="med"/>
                      <a:tailEnd type="none" w="med" len="med"/>
                    </a:lnR>
                    <a:lnT w="27390" cap="flat" cmpd="sng" algn="ctr">
                      <a:solidFill>
                        <a:srgbClr val="FFFFFF"/>
                      </a:solidFill>
                      <a:prstDash val="solid"/>
                      <a:round/>
                      <a:headEnd type="none" w="med" len="med"/>
                      <a:tailEnd type="none" w="med" len="med"/>
                    </a:lnT>
                    <a:lnB w="2739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582737">
                <a:tc>
                  <a:txBody>
                    <a:bodyPr/>
                    <a:lstStyle/>
                    <a:p>
                      <a:pPr algn="ctr">
                        <a:lnSpc>
                          <a:spcPts val="2241"/>
                        </a:lnSpc>
                        <a:defRPr/>
                      </a:pPr>
                      <a:r>
                        <a:rPr lang="en-US" sz="1600">
                          <a:solidFill>
                            <a:srgbClr val="FFFFFF"/>
                          </a:solidFill>
                          <a:latin typeface="Aileron Bold"/>
                        </a:rPr>
                        <a:t>1</a:t>
                      </a:r>
                      <a:endParaRPr lang="en-US" sz="1100"/>
                    </a:p>
                  </a:txBody>
                  <a:tcPr marL="136948" marR="136948" marT="136948" marB="136948" anchor="ctr">
                    <a:lnL w="27390" cap="flat" cmpd="sng" algn="ctr">
                      <a:solidFill>
                        <a:srgbClr val="FFFFFF"/>
                      </a:solidFill>
                      <a:prstDash val="solid"/>
                      <a:round/>
                      <a:headEnd type="none" w="med" len="med"/>
                      <a:tailEnd type="none" w="med" len="med"/>
                    </a:lnL>
                    <a:lnR w="27390" cap="flat" cmpd="sng" algn="ctr">
                      <a:solidFill>
                        <a:srgbClr val="FFFFFF"/>
                      </a:solidFill>
                      <a:prstDash val="solid"/>
                      <a:round/>
                      <a:headEnd type="none" w="med" len="med"/>
                      <a:tailEnd type="none" w="med" len="med"/>
                    </a:lnR>
                    <a:lnT w="27390" cap="flat" cmpd="sng" algn="ctr">
                      <a:solidFill>
                        <a:srgbClr val="FFFFFF"/>
                      </a:solidFill>
                      <a:prstDash val="solid"/>
                      <a:round/>
                      <a:headEnd type="none" w="med" len="med"/>
                      <a:tailEnd type="none" w="med" len="med"/>
                    </a:lnT>
                    <a:lnB w="27390" cap="flat" cmpd="sng" algn="ctr">
                      <a:solidFill>
                        <a:srgbClr val="FFFFFF"/>
                      </a:solidFill>
                      <a:prstDash val="solid"/>
                      <a:round/>
                      <a:headEnd type="none" w="med" len="med"/>
                      <a:tailEnd type="none" w="med" len="med"/>
                    </a:lnB>
                  </a:tcPr>
                </a:tc>
                <a:tc>
                  <a:txBody>
                    <a:bodyPr/>
                    <a:lstStyle/>
                    <a:p>
                      <a:pPr algn="ctr">
                        <a:lnSpc>
                          <a:spcPts val="2241"/>
                        </a:lnSpc>
                        <a:defRPr/>
                      </a:pPr>
                      <a:r>
                        <a:rPr lang="en-US" sz="1600">
                          <a:solidFill>
                            <a:srgbClr val="FFFFFF"/>
                          </a:solidFill>
                          <a:latin typeface="Aileron Bold"/>
                        </a:rPr>
                        <a:t>11</a:t>
                      </a:r>
                      <a:endParaRPr lang="en-US" sz="1100"/>
                    </a:p>
                  </a:txBody>
                  <a:tcPr marL="136948" marR="136948" marT="136948" marB="136948" anchor="ctr">
                    <a:lnL w="27390" cap="flat" cmpd="sng" algn="ctr">
                      <a:solidFill>
                        <a:srgbClr val="FFFFFF"/>
                      </a:solidFill>
                      <a:prstDash val="solid"/>
                      <a:round/>
                      <a:headEnd type="none" w="med" len="med"/>
                      <a:tailEnd type="none" w="med" len="med"/>
                    </a:lnL>
                    <a:lnR w="27390" cap="flat" cmpd="sng" algn="ctr">
                      <a:solidFill>
                        <a:srgbClr val="FFFFFF"/>
                      </a:solidFill>
                      <a:prstDash val="solid"/>
                      <a:round/>
                      <a:headEnd type="none" w="med" len="med"/>
                      <a:tailEnd type="none" w="med" len="med"/>
                    </a:lnR>
                    <a:lnT w="27390" cap="flat" cmpd="sng" algn="ctr">
                      <a:solidFill>
                        <a:srgbClr val="FFFFFF"/>
                      </a:solidFill>
                      <a:prstDash val="solid"/>
                      <a:round/>
                      <a:headEnd type="none" w="med" len="med"/>
                      <a:tailEnd type="none" w="med" len="med"/>
                    </a:lnT>
                    <a:lnB w="2739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582737">
                <a:tc>
                  <a:txBody>
                    <a:bodyPr/>
                    <a:lstStyle/>
                    <a:p>
                      <a:pPr algn="ctr">
                        <a:lnSpc>
                          <a:spcPts val="2241"/>
                        </a:lnSpc>
                        <a:defRPr/>
                      </a:pPr>
                      <a:r>
                        <a:rPr lang="en-US" sz="1600">
                          <a:solidFill>
                            <a:srgbClr val="FFFFFF"/>
                          </a:solidFill>
                          <a:latin typeface="Aileron"/>
                        </a:rPr>
                        <a:t>2</a:t>
                      </a:r>
                      <a:endParaRPr lang="en-US" sz="1100"/>
                    </a:p>
                  </a:txBody>
                  <a:tcPr marL="136948" marR="136948" marT="136948" marB="136948" anchor="ctr">
                    <a:lnL w="27390" cap="flat" cmpd="sng" algn="ctr">
                      <a:solidFill>
                        <a:srgbClr val="FFFFFF"/>
                      </a:solidFill>
                      <a:prstDash val="solid"/>
                      <a:round/>
                      <a:headEnd type="none" w="med" len="med"/>
                      <a:tailEnd type="none" w="med" len="med"/>
                    </a:lnL>
                    <a:lnR w="27390" cap="flat" cmpd="sng" algn="ctr">
                      <a:solidFill>
                        <a:srgbClr val="FFFFFF"/>
                      </a:solidFill>
                      <a:prstDash val="solid"/>
                      <a:round/>
                      <a:headEnd type="none" w="med" len="med"/>
                      <a:tailEnd type="none" w="med" len="med"/>
                    </a:lnR>
                    <a:lnT w="27390" cap="flat" cmpd="sng" algn="ctr">
                      <a:solidFill>
                        <a:srgbClr val="FFFFFF"/>
                      </a:solidFill>
                      <a:prstDash val="solid"/>
                      <a:round/>
                      <a:headEnd type="none" w="med" len="med"/>
                      <a:tailEnd type="none" w="med" len="med"/>
                    </a:lnT>
                    <a:lnB w="27390" cap="flat" cmpd="sng" algn="ctr">
                      <a:solidFill>
                        <a:srgbClr val="FFFFFF"/>
                      </a:solidFill>
                      <a:prstDash val="solid"/>
                      <a:round/>
                      <a:headEnd type="none" w="med" len="med"/>
                      <a:tailEnd type="none" w="med" len="med"/>
                    </a:lnB>
                  </a:tcPr>
                </a:tc>
                <a:tc>
                  <a:txBody>
                    <a:bodyPr/>
                    <a:lstStyle/>
                    <a:p>
                      <a:pPr algn="ctr">
                        <a:lnSpc>
                          <a:spcPts val="2241"/>
                        </a:lnSpc>
                        <a:defRPr/>
                      </a:pPr>
                      <a:r>
                        <a:rPr lang="en-US" sz="1600">
                          <a:solidFill>
                            <a:srgbClr val="FFFFFF"/>
                          </a:solidFill>
                          <a:latin typeface="Aileron"/>
                        </a:rPr>
                        <a:t>14</a:t>
                      </a:r>
                      <a:endParaRPr lang="en-US" sz="1100"/>
                    </a:p>
                  </a:txBody>
                  <a:tcPr marL="136948" marR="136948" marT="136948" marB="136948" anchor="ctr">
                    <a:lnL w="27390" cap="flat" cmpd="sng" algn="ctr">
                      <a:solidFill>
                        <a:srgbClr val="FFFFFF"/>
                      </a:solidFill>
                      <a:prstDash val="solid"/>
                      <a:round/>
                      <a:headEnd type="none" w="med" len="med"/>
                      <a:tailEnd type="none" w="med" len="med"/>
                    </a:lnL>
                    <a:lnR w="27390" cap="flat" cmpd="sng" algn="ctr">
                      <a:solidFill>
                        <a:srgbClr val="FFFFFF"/>
                      </a:solidFill>
                      <a:prstDash val="solid"/>
                      <a:round/>
                      <a:headEnd type="none" w="med" len="med"/>
                      <a:tailEnd type="none" w="med" len="med"/>
                    </a:lnR>
                    <a:lnT w="27390" cap="flat" cmpd="sng" algn="ctr">
                      <a:solidFill>
                        <a:srgbClr val="FFFFFF"/>
                      </a:solidFill>
                      <a:prstDash val="solid"/>
                      <a:round/>
                      <a:headEnd type="none" w="med" len="med"/>
                      <a:tailEnd type="none" w="med" len="med"/>
                    </a:lnT>
                    <a:lnB w="2739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582737">
                <a:tc>
                  <a:txBody>
                    <a:bodyPr/>
                    <a:lstStyle/>
                    <a:p>
                      <a:pPr algn="ctr">
                        <a:lnSpc>
                          <a:spcPts val="2241"/>
                        </a:lnSpc>
                        <a:defRPr/>
                      </a:pPr>
                      <a:r>
                        <a:rPr lang="en-US" sz="1600">
                          <a:solidFill>
                            <a:srgbClr val="FFFFFF"/>
                          </a:solidFill>
                          <a:latin typeface="Aileron"/>
                        </a:rPr>
                        <a:t>3</a:t>
                      </a:r>
                      <a:endParaRPr lang="en-US" sz="1100"/>
                    </a:p>
                  </a:txBody>
                  <a:tcPr marL="136948" marR="136948" marT="136948" marB="136948" anchor="ctr">
                    <a:lnL w="27390" cap="flat" cmpd="sng" algn="ctr">
                      <a:solidFill>
                        <a:srgbClr val="FFFFFF"/>
                      </a:solidFill>
                      <a:prstDash val="solid"/>
                      <a:round/>
                      <a:headEnd type="none" w="med" len="med"/>
                      <a:tailEnd type="none" w="med" len="med"/>
                    </a:lnL>
                    <a:lnR w="27390" cap="flat" cmpd="sng" algn="ctr">
                      <a:solidFill>
                        <a:srgbClr val="FFFFFF"/>
                      </a:solidFill>
                      <a:prstDash val="solid"/>
                      <a:round/>
                      <a:headEnd type="none" w="med" len="med"/>
                      <a:tailEnd type="none" w="med" len="med"/>
                    </a:lnR>
                    <a:lnT w="27390" cap="flat" cmpd="sng" algn="ctr">
                      <a:solidFill>
                        <a:srgbClr val="FFFFFF"/>
                      </a:solidFill>
                      <a:prstDash val="solid"/>
                      <a:round/>
                      <a:headEnd type="none" w="med" len="med"/>
                      <a:tailEnd type="none" w="med" len="med"/>
                    </a:lnT>
                    <a:lnB w="27390" cap="flat" cmpd="sng" algn="ctr">
                      <a:solidFill>
                        <a:srgbClr val="FFFFFF"/>
                      </a:solidFill>
                      <a:prstDash val="solid"/>
                      <a:round/>
                      <a:headEnd type="none" w="med" len="med"/>
                      <a:tailEnd type="none" w="med" len="med"/>
                    </a:lnB>
                  </a:tcPr>
                </a:tc>
                <a:tc>
                  <a:txBody>
                    <a:bodyPr/>
                    <a:lstStyle/>
                    <a:p>
                      <a:pPr algn="ctr">
                        <a:lnSpc>
                          <a:spcPts val="2241"/>
                        </a:lnSpc>
                        <a:defRPr/>
                      </a:pPr>
                      <a:endParaRPr lang="en-US" sz="1100"/>
                    </a:p>
                  </a:txBody>
                  <a:tcPr marL="136948" marR="136948" marT="136948" marB="136948" anchor="ctr">
                    <a:lnL w="27390" cap="flat" cmpd="sng" algn="ctr">
                      <a:solidFill>
                        <a:srgbClr val="FFFFFF"/>
                      </a:solidFill>
                      <a:prstDash val="solid"/>
                      <a:round/>
                      <a:headEnd type="none" w="med" len="med"/>
                      <a:tailEnd type="none" w="med" len="med"/>
                    </a:lnL>
                    <a:lnR w="27390" cap="flat" cmpd="sng" algn="ctr">
                      <a:solidFill>
                        <a:srgbClr val="FFFFFF"/>
                      </a:solidFill>
                      <a:prstDash val="solid"/>
                      <a:round/>
                      <a:headEnd type="none" w="med" len="med"/>
                      <a:tailEnd type="none" w="med" len="med"/>
                    </a:lnR>
                    <a:lnT w="27390" cap="flat" cmpd="sng" algn="ctr">
                      <a:solidFill>
                        <a:srgbClr val="FFFFFF"/>
                      </a:solidFill>
                      <a:prstDash val="solid"/>
                      <a:round/>
                      <a:headEnd type="none" w="med" len="med"/>
                      <a:tailEnd type="none" w="med" len="med"/>
                    </a:lnT>
                    <a:lnB w="2739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582737">
                <a:tc>
                  <a:txBody>
                    <a:bodyPr/>
                    <a:lstStyle/>
                    <a:p>
                      <a:pPr algn="ctr">
                        <a:lnSpc>
                          <a:spcPts val="2241"/>
                        </a:lnSpc>
                        <a:defRPr/>
                      </a:pPr>
                      <a:r>
                        <a:rPr lang="en-US" sz="1600">
                          <a:solidFill>
                            <a:srgbClr val="FFFFFF"/>
                          </a:solidFill>
                          <a:latin typeface="Aileron"/>
                        </a:rPr>
                        <a:t>4</a:t>
                      </a:r>
                      <a:endParaRPr lang="en-US" sz="1100"/>
                    </a:p>
                  </a:txBody>
                  <a:tcPr marL="136948" marR="136948" marT="136948" marB="136948" anchor="ctr">
                    <a:lnL w="27390" cap="flat" cmpd="sng" algn="ctr">
                      <a:solidFill>
                        <a:srgbClr val="FFFFFF"/>
                      </a:solidFill>
                      <a:prstDash val="solid"/>
                      <a:round/>
                      <a:headEnd type="none" w="med" len="med"/>
                      <a:tailEnd type="none" w="med" len="med"/>
                    </a:lnL>
                    <a:lnR w="27390" cap="flat" cmpd="sng" algn="ctr">
                      <a:solidFill>
                        <a:srgbClr val="FFFFFF"/>
                      </a:solidFill>
                      <a:prstDash val="solid"/>
                      <a:round/>
                      <a:headEnd type="none" w="med" len="med"/>
                      <a:tailEnd type="none" w="med" len="med"/>
                    </a:lnR>
                    <a:lnT w="27390" cap="flat" cmpd="sng" algn="ctr">
                      <a:solidFill>
                        <a:srgbClr val="FFFFFF"/>
                      </a:solidFill>
                      <a:prstDash val="solid"/>
                      <a:round/>
                      <a:headEnd type="none" w="med" len="med"/>
                      <a:tailEnd type="none" w="med" len="med"/>
                    </a:lnT>
                    <a:lnB w="27390" cap="flat" cmpd="sng" algn="ctr">
                      <a:solidFill>
                        <a:srgbClr val="FFFFFF"/>
                      </a:solidFill>
                      <a:prstDash val="solid"/>
                      <a:round/>
                      <a:headEnd type="none" w="med" len="med"/>
                      <a:tailEnd type="none" w="med" len="med"/>
                    </a:lnB>
                  </a:tcPr>
                </a:tc>
                <a:tc>
                  <a:txBody>
                    <a:bodyPr/>
                    <a:lstStyle/>
                    <a:p>
                      <a:pPr algn="ctr">
                        <a:lnSpc>
                          <a:spcPts val="2241"/>
                        </a:lnSpc>
                        <a:defRPr/>
                      </a:pPr>
                      <a:r>
                        <a:rPr lang="en-US" sz="1600">
                          <a:solidFill>
                            <a:srgbClr val="FFFFFF"/>
                          </a:solidFill>
                          <a:latin typeface="Aileron"/>
                        </a:rPr>
                        <a:t>7</a:t>
                      </a:r>
                      <a:endParaRPr lang="en-US" sz="1100"/>
                    </a:p>
                  </a:txBody>
                  <a:tcPr marL="136948" marR="136948" marT="136948" marB="136948" anchor="ctr">
                    <a:lnL w="27390" cap="flat" cmpd="sng" algn="ctr">
                      <a:solidFill>
                        <a:srgbClr val="FFFFFF"/>
                      </a:solidFill>
                      <a:prstDash val="solid"/>
                      <a:round/>
                      <a:headEnd type="none" w="med" len="med"/>
                      <a:tailEnd type="none" w="med" len="med"/>
                    </a:lnL>
                    <a:lnR w="27390" cap="flat" cmpd="sng" algn="ctr">
                      <a:solidFill>
                        <a:srgbClr val="FFFFFF"/>
                      </a:solidFill>
                      <a:prstDash val="solid"/>
                      <a:round/>
                      <a:headEnd type="none" w="med" len="med"/>
                      <a:tailEnd type="none" w="med" len="med"/>
                    </a:lnR>
                    <a:lnT w="27390" cap="flat" cmpd="sng" algn="ctr">
                      <a:solidFill>
                        <a:srgbClr val="FFFFFF"/>
                      </a:solidFill>
                      <a:prstDash val="solid"/>
                      <a:round/>
                      <a:headEnd type="none" w="med" len="med"/>
                      <a:tailEnd type="none" w="med" len="med"/>
                    </a:lnT>
                    <a:lnB w="2739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582737">
                <a:tc>
                  <a:txBody>
                    <a:bodyPr/>
                    <a:lstStyle/>
                    <a:p>
                      <a:pPr algn="ctr">
                        <a:lnSpc>
                          <a:spcPts val="2241"/>
                        </a:lnSpc>
                        <a:defRPr/>
                      </a:pPr>
                      <a:r>
                        <a:rPr lang="en-US" sz="1600">
                          <a:solidFill>
                            <a:srgbClr val="FFFFFF"/>
                          </a:solidFill>
                          <a:latin typeface="Aileron"/>
                        </a:rPr>
                        <a:t>5</a:t>
                      </a:r>
                      <a:endParaRPr lang="en-US" sz="1100"/>
                    </a:p>
                  </a:txBody>
                  <a:tcPr marL="136948" marR="136948" marT="136948" marB="136948" anchor="ctr">
                    <a:lnL w="27390" cap="flat" cmpd="sng" algn="ctr">
                      <a:solidFill>
                        <a:srgbClr val="FFFFFF"/>
                      </a:solidFill>
                      <a:prstDash val="solid"/>
                      <a:round/>
                      <a:headEnd type="none" w="med" len="med"/>
                      <a:tailEnd type="none" w="med" len="med"/>
                    </a:lnL>
                    <a:lnR w="27390" cap="flat" cmpd="sng" algn="ctr">
                      <a:solidFill>
                        <a:srgbClr val="FFFFFF"/>
                      </a:solidFill>
                      <a:prstDash val="solid"/>
                      <a:round/>
                      <a:headEnd type="none" w="med" len="med"/>
                      <a:tailEnd type="none" w="med" len="med"/>
                    </a:lnR>
                    <a:lnT w="27390" cap="flat" cmpd="sng" algn="ctr">
                      <a:solidFill>
                        <a:srgbClr val="FFFFFF"/>
                      </a:solidFill>
                      <a:prstDash val="solid"/>
                      <a:round/>
                      <a:headEnd type="none" w="med" len="med"/>
                      <a:tailEnd type="none" w="med" len="med"/>
                    </a:lnT>
                    <a:lnB w="27390" cap="flat" cmpd="sng" algn="ctr">
                      <a:solidFill>
                        <a:srgbClr val="FFFFFF"/>
                      </a:solidFill>
                      <a:prstDash val="solid"/>
                      <a:round/>
                      <a:headEnd type="none" w="med" len="med"/>
                      <a:tailEnd type="none" w="med" len="med"/>
                    </a:lnB>
                  </a:tcPr>
                </a:tc>
                <a:tc>
                  <a:txBody>
                    <a:bodyPr/>
                    <a:lstStyle/>
                    <a:p>
                      <a:pPr algn="ctr">
                        <a:lnSpc>
                          <a:spcPts val="2241"/>
                        </a:lnSpc>
                        <a:defRPr/>
                      </a:pPr>
                      <a:r>
                        <a:rPr lang="en-US" sz="1600">
                          <a:solidFill>
                            <a:srgbClr val="FFFFFF"/>
                          </a:solidFill>
                          <a:latin typeface="Aileron"/>
                        </a:rPr>
                        <a:t>1</a:t>
                      </a:r>
                      <a:endParaRPr lang="en-US" sz="1100"/>
                    </a:p>
                  </a:txBody>
                  <a:tcPr marL="136948" marR="136948" marT="136948" marB="136948" anchor="ctr">
                    <a:lnL w="27390" cap="flat" cmpd="sng" algn="ctr">
                      <a:solidFill>
                        <a:srgbClr val="FFFFFF"/>
                      </a:solidFill>
                      <a:prstDash val="solid"/>
                      <a:round/>
                      <a:headEnd type="none" w="med" len="med"/>
                      <a:tailEnd type="none" w="med" len="med"/>
                    </a:lnL>
                    <a:lnR w="27390" cap="flat" cmpd="sng" algn="ctr">
                      <a:solidFill>
                        <a:srgbClr val="FFFFFF"/>
                      </a:solidFill>
                      <a:prstDash val="solid"/>
                      <a:round/>
                      <a:headEnd type="none" w="med" len="med"/>
                      <a:tailEnd type="none" w="med" len="med"/>
                    </a:lnR>
                    <a:lnT w="27390" cap="flat" cmpd="sng" algn="ctr">
                      <a:solidFill>
                        <a:srgbClr val="FFFFFF"/>
                      </a:solidFill>
                      <a:prstDash val="solid"/>
                      <a:round/>
                      <a:headEnd type="none" w="med" len="med"/>
                      <a:tailEnd type="none" w="med" len="med"/>
                    </a:lnT>
                    <a:lnB w="2739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r h="582737">
                <a:tc>
                  <a:txBody>
                    <a:bodyPr/>
                    <a:lstStyle/>
                    <a:p>
                      <a:pPr algn="ctr">
                        <a:lnSpc>
                          <a:spcPts val="2241"/>
                        </a:lnSpc>
                        <a:defRPr/>
                      </a:pPr>
                      <a:r>
                        <a:rPr lang="en-US" sz="1600">
                          <a:solidFill>
                            <a:srgbClr val="FFFFFF"/>
                          </a:solidFill>
                          <a:latin typeface="Aileron"/>
                        </a:rPr>
                        <a:t>6</a:t>
                      </a:r>
                      <a:endParaRPr lang="en-US" sz="1100"/>
                    </a:p>
                  </a:txBody>
                  <a:tcPr marL="136948" marR="136948" marT="136948" marB="136948" anchor="ctr">
                    <a:lnL w="27390" cap="flat" cmpd="sng" algn="ctr">
                      <a:solidFill>
                        <a:srgbClr val="FFFFFF"/>
                      </a:solidFill>
                      <a:prstDash val="solid"/>
                      <a:round/>
                      <a:headEnd type="none" w="med" len="med"/>
                      <a:tailEnd type="none" w="med" len="med"/>
                    </a:lnL>
                    <a:lnR w="27390" cap="flat" cmpd="sng" algn="ctr">
                      <a:solidFill>
                        <a:srgbClr val="FFFFFF"/>
                      </a:solidFill>
                      <a:prstDash val="solid"/>
                      <a:round/>
                      <a:headEnd type="none" w="med" len="med"/>
                      <a:tailEnd type="none" w="med" len="med"/>
                    </a:lnR>
                    <a:lnT w="27390" cap="flat" cmpd="sng" algn="ctr">
                      <a:solidFill>
                        <a:srgbClr val="FFFFFF"/>
                      </a:solidFill>
                      <a:prstDash val="solid"/>
                      <a:round/>
                      <a:headEnd type="none" w="med" len="med"/>
                      <a:tailEnd type="none" w="med" len="med"/>
                    </a:lnT>
                    <a:lnB w="27390" cap="flat" cmpd="sng" algn="ctr">
                      <a:solidFill>
                        <a:srgbClr val="FFFFFF"/>
                      </a:solidFill>
                      <a:prstDash val="solid"/>
                      <a:round/>
                      <a:headEnd type="none" w="med" len="med"/>
                      <a:tailEnd type="none" w="med" len="med"/>
                    </a:lnB>
                  </a:tcPr>
                </a:tc>
                <a:tc>
                  <a:txBody>
                    <a:bodyPr/>
                    <a:lstStyle/>
                    <a:p>
                      <a:pPr algn="ctr">
                        <a:lnSpc>
                          <a:spcPts val="2241"/>
                        </a:lnSpc>
                        <a:defRPr/>
                      </a:pPr>
                      <a:endParaRPr lang="en-US" sz="1100"/>
                    </a:p>
                  </a:txBody>
                  <a:tcPr marL="136948" marR="136948" marT="136948" marB="136948" anchor="ctr">
                    <a:lnL w="27390" cap="flat" cmpd="sng" algn="ctr">
                      <a:solidFill>
                        <a:srgbClr val="FFFFFF"/>
                      </a:solidFill>
                      <a:prstDash val="solid"/>
                      <a:round/>
                      <a:headEnd type="none" w="med" len="med"/>
                      <a:tailEnd type="none" w="med" len="med"/>
                    </a:lnL>
                    <a:lnR w="27390" cap="flat" cmpd="sng" algn="ctr">
                      <a:solidFill>
                        <a:srgbClr val="FFFFFF"/>
                      </a:solidFill>
                      <a:prstDash val="solid"/>
                      <a:round/>
                      <a:headEnd type="none" w="med" len="med"/>
                      <a:tailEnd type="none" w="med" len="med"/>
                    </a:lnR>
                    <a:lnT w="27390" cap="flat" cmpd="sng" algn="ctr">
                      <a:solidFill>
                        <a:srgbClr val="FFFFFF"/>
                      </a:solidFill>
                      <a:prstDash val="solid"/>
                      <a:round/>
                      <a:headEnd type="none" w="med" len="med"/>
                      <a:tailEnd type="none" w="med" len="med"/>
                    </a:lnT>
                    <a:lnB w="2739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6"/>
                  </a:ext>
                </a:extLst>
              </a:tr>
              <a:tr h="582737">
                <a:tc>
                  <a:txBody>
                    <a:bodyPr/>
                    <a:lstStyle/>
                    <a:p>
                      <a:pPr algn="ctr">
                        <a:lnSpc>
                          <a:spcPts val="2241"/>
                        </a:lnSpc>
                        <a:defRPr/>
                      </a:pPr>
                      <a:r>
                        <a:rPr lang="en-US" sz="1600">
                          <a:solidFill>
                            <a:srgbClr val="FFFFFF"/>
                          </a:solidFill>
                          <a:latin typeface="Aileron"/>
                        </a:rPr>
                        <a:t>7</a:t>
                      </a:r>
                      <a:endParaRPr lang="en-US" sz="1100"/>
                    </a:p>
                  </a:txBody>
                  <a:tcPr marL="136948" marR="136948" marT="136948" marB="136948" anchor="ctr">
                    <a:lnL w="27390" cap="flat" cmpd="sng" algn="ctr">
                      <a:solidFill>
                        <a:srgbClr val="FFFFFF"/>
                      </a:solidFill>
                      <a:prstDash val="solid"/>
                      <a:round/>
                      <a:headEnd type="none" w="med" len="med"/>
                      <a:tailEnd type="none" w="med" len="med"/>
                    </a:lnL>
                    <a:lnR w="27390" cap="flat" cmpd="sng" algn="ctr">
                      <a:solidFill>
                        <a:srgbClr val="FFFFFF"/>
                      </a:solidFill>
                      <a:prstDash val="solid"/>
                      <a:round/>
                      <a:headEnd type="none" w="med" len="med"/>
                      <a:tailEnd type="none" w="med" len="med"/>
                    </a:lnR>
                    <a:lnT w="27390" cap="flat" cmpd="sng" algn="ctr">
                      <a:solidFill>
                        <a:srgbClr val="FFFFFF"/>
                      </a:solidFill>
                      <a:prstDash val="solid"/>
                      <a:round/>
                      <a:headEnd type="none" w="med" len="med"/>
                      <a:tailEnd type="none" w="med" len="med"/>
                    </a:lnT>
                    <a:lnB w="27390" cap="flat" cmpd="sng" algn="ctr">
                      <a:solidFill>
                        <a:srgbClr val="FFFFFF"/>
                      </a:solidFill>
                      <a:prstDash val="solid"/>
                      <a:round/>
                      <a:headEnd type="none" w="med" len="med"/>
                      <a:tailEnd type="none" w="med" len="med"/>
                    </a:lnB>
                  </a:tcPr>
                </a:tc>
                <a:tc>
                  <a:txBody>
                    <a:bodyPr/>
                    <a:lstStyle/>
                    <a:p>
                      <a:pPr algn="ctr">
                        <a:lnSpc>
                          <a:spcPts val="2241"/>
                        </a:lnSpc>
                        <a:defRPr/>
                      </a:pPr>
                      <a:r>
                        <a:rPr lang="en-US" sz="1600">
                          <a:solidFill>
                            <a:srgbClr val="FFFFFF"/>
                          </a:solidFill>
                          <a:latin typeface="Aileron"/>
                        </a:rPr>
                        <a:t>13</a:t>
                      </a:r>
                      <a:endParaRPr lang="en-US" sz="1100"/>
                    </a:p>
                  </a:txBody>
                  <a:tcPr marL="136948" marR="136948" marT="136948" marB="136948" anchor="ctr">
                    <a:lnL w="27390" cap="flat" cmpd="sng" algn="ctr">
                      <a:solidFill>
                        <a:srgbClr val="FFFFFF"/>
                      </a:solidFill>
                      <a:prstDash val="solid"/>
                      <a:round/>
                      <a:headEnd type="none" w="med" len="med"/>
                      <a:tailEnd type="none" w="med" len="med"/>
                    </a:lnL>
                    <a:lnR w="27390" cap="flat" cmpd="sng" algn="ctr">
                      <a:solidFill>
                        <a:srgbClr val="FFFFFF"/>
                      </a:solidFill>
                      <a:prstDash val="solid"/>
                      <a:round/>
                      <a:headEnd type="none" w="med" len="med"/>
                      <a:tailEnd type="none" w="med" len="med"/>
                    </a:lnR>
                    <a:lnT w="27390" cap="flat" cmpd="sng" algn="ctr">
                      <a:solidFill>
                        <a:srgbClr val="FFFFFF"/>
                      </a:solidFill>
                      <a:prstDash val="solid"/>
                      <a:round/>
                      <a:headEnd type="none" w="med" len="med"/>
                      <a:tailEnd type="none" w="med" len="med"/>
                    </a:lnT>
                    <a:lnB w="2739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7"/>
                  </a:ext>
                </a:extLst>
              </a:tr>
              <a:tr h="582737">
                <a:tc>
                  <a:txBody>
                    <a:bodyPr/>
                    <a:lstStyle/>
                    <a:p>
                      <a:pPr algn="ctr">
                        <a:lnSpc>
                          <a:spcPts val="2241"/>
                        </a:lnSpc>
                        <a:defRPr/>
                      </a:pPr>
                      <a:r>
                        <a:rPr lang="en-US" sz="1600">
                          <a:solidFill>
                            <a:srgbClr val="FFFFFF"/>
                          </a:solidFill>
                          <a:latin typeface="Aileron"/>
                        </a:rPr>
                        <a:t>8</a:t>
                      </a:r>
                      <a:endParaRPr lang="en-US" sz="1100"/>
                    </a:p>
                  </a:txBody>
                  <a:tcPr marL="136948" marR="136948" marT="136948" marB="136948" anchor="ctr">
                    <a:lnL w="27390" cap="flat" cmpd="sng" algn="ctr">
                      <a:solidFill>
                        <a:srgbClr val="FFFFFF"/>
                      </a:solidFill>
                      <a:prstDash val="solid"/>
                      <a:round/>
                      <a:headEnd type="none" w="med" len="med"/>
                      <a:tailEnd type="none" w="med" len="med"/>
                    </a:lnL>
                    <a:lnR w="27390" cap="flat" cmpd="sng" algn="ctr">
                      <a:solidFill>
                        <a:srgbClr val="FFFFFF"/>
                      </a:solidFill>
                      <a:prstDash val="solid"/>
                      <a:round/>
                      <a:headEnd type="none" w="med" len="med"/>
                      <a:tailEnd type="none" w="med" len="med"/>
                    </a:lnR>
                    <a:lnT w="27390" cap="flat" cmpd="sng" algn="ctr">
                      <a:solidFill>
                        <a:srgbClr val="FFFFFF"/>
                      </a:solidFill>
                      <a:prstDash val="solid"/>
                      <a:round/>
                      <a:headEnd type="none" w="med" len="med"/>
                      <a:tailEnd type="none" w="med" len="med"/>
                    </a:lnT>
                    <a:lnB w="27390" cap="flat" cmpd="sng" algn="ctr">
                      <a:solidFill>
                        <a:srgbClr val="FFFFFF"/>
                      </a:solidFill>
                      <a:prstDash val="solid"/>
                      <a:round/>
                      <a:headEnd type="none" w="med" len="med"/>
                      <a:tailEnd type="none" w="med" len="med"/>
                    </a:lnB>
                  </a:tcPr>
                </a:tc>
                <a:tc>
                  <a:txBody>
                    <a:bodyPr/>
                    <a:lstStyle/>
                    <a:p>
                      <a:pPr algn="ctr">
                        <a:lnSpc>
                          <a:spcPts val="2241"/>
                        </a:lnSpc>
                        <a:defRPr/>
                      </a:pPr>
                      <a:endParaRPr lang="en-US" sz="1100"/>
                    </a:p>
                  </a:txBody>
                  <a:tcPr marL="136948" marR="136948" marT="136948" marB="136948" anchor="ctr">
                    <a:lnL w="27390" cap="flat" cmpd="sng" algn="ctr">
                      <a:solidFill>
                        <a:srgbClr val="FFFFFF"/>
                      </a:solidFill>
                      <a:prstDash val="solid"/>
                      <a:round/>
                      <a:headEnd type="none" w="med" len="med"/>
                      <a:tailEnd type="none" w="med" len="med"/>
                    </a:lnL>
                    <a:lnR w="27390" cap="flat" cmpd="sng" algn="ctr">
                      <a:solidFill>
                        <a:srgbClr val="FFFFFF"/>
                      </a:solidFill>
                      <a:prstDash val="solid"/>
                      <a:round/>
                      <a:headEnd type="none" w="med" len="med"/>
                      <a:tailEnd type="none" w="med" len="med"/>
                    </a:lnR>
                    <a:lnT w="27390" cap="flat" cmpd="sng" algn="ctr">
                      <a:solidFill>
                        <a:srgbClr val="FFFFFF"/>
                      </a:solidFill>
                      <a:prstDash val="solid"/>
                      <a:round/>
                      <a:headEnd type="none" w="med" len="med"/>
                      <a:tailEnd type="none" w="med" len="med"/>
                    </a:lnT>
                    <a:lnB w="2739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8"/>
                  </a:ext>
                </a:extLst>
              </a:tr>
              <a:tr h="582737">
                <a:tc>
                  <a:txBody>
                    <a:bodyPr/>
                    <a:lstStyle/>
                    <a:p>
                      <a:pPr algn="ctr">
                        <a:lnSpc>
                          <a:spcPts val="2241"/>
                        </a:lnSpc>
                        <a:defRPr/>
                      </a:pPr>
                      <a:r>
                        <a:rPr lang="en-US" sz="1600">
                          <a:solidFill>
                            <a:srgbClr val="FFFFFF"/>
                          </a:solidFill>
                          <a:latin typeface="Aileron"/>
                        </a:rPr>
                        <a:t>9</a:t>
                      </a:r>
                      <a:endParaRPr lang="en-US" sz="1100"/>
                    </a:p>
                  </a:txBody>
                  <a:tcPr marL="136948" marR="136948" marT="136948" marB="136948" anchor="ctr">
                    <a:lnL w="27390" cap="flat" cmpd="sng" algn="ctr">
                      <a:solidFill>
                        <a:srgbClr val="FFFFFF"/>
                      </a:solidFill>
                      <a:prstDash val="solid"/>
                      <a:round/>
                      <a:headEnd type="none" w="med" len="med"/>
                      <a:tailEnd type="none" w="med" len="med"/>
                    </a:lnL>
                    <a:lnR w="27390" cap="flat" cmpd="sng" algn="ctr">
                      <a:solidFill>
                        <a:srgbClr val="FFFFFF"/>
                      </a:solidFill>
                      <a:prstDash val="solid"/>
                      <a:round/>
                      <a:headEnd type="none" w="med" len="med"/>
                      <a:tailEnd type="none" w="med" len="med"/>
                    </a:lnR>
                    <a:lnT w="27390" cap="flat" cmpd="sng" algn="ctr">
                      <a:solidFill>
                        <a:srgbClr val="FFFFFF"/>
                      </a:solidFill>
                      <a:prstDash val="solid"/>
                      <a:round/>
                      <a:headEnd type="none" w="med" len="med"/>
                      <a:tailEnd type="none" w="med" len="med"/>
                    </a:lnT>
                    <a:lnB w="27390" cap="flat" cmpd="sng" algn="ctr">
                      <a:solidFill>
                        <a:srgbClr val="FFFFFF"/>
                      </a:solidFill>
                      <a:prstDash val="solid"/>
                      <a:round/>
                      <a:headEnd type="none" w="med" len="med"/>
                      <a:tailEnd type="none" w="med" len="med"/>
                    </a:lnB>
                  </a:tcPr>
                </a:tc>
                <a:tc>
                  <a:txBody>
                    <a:bodyPr/>
                    <a:lstStyle/>
                    <a:p>
                      <a:pPr algn="ctr">
                        <a:lnSpc>
                          <a:spcPts val="2241"/>
                        </a:lnSpc>
                        <a:defRPr/>
                      </a:pPr>
                      <a:r>
                        <a:rPr lang="en-US" sz="1600">
                          <a:solidFill>
                            <a:srgbClr val="FFFFFF"/>
                          </a:solidFill>
                          <a:latin typeface="Aileron"/>
                        </a:rPr>
                        <a:t>5</a:t>
                      </a:r>
                      <a:endParaRPr lang="en-US" sz="1100"/>
                    </a:p>
                  </a:txBody>
                  <a:tcPr marL="136948" marR="136948" marT="136948" marB="136948" anchor="ctr">
                    <a:lnL w="27390" cap="flat" cmpd="sng" algn="ctr">
                      <a:solidFill>
                        <a:srgbClr val="FFFFFF"/>
                      </a:solidFill>
                      <a:prstDash val="solid"/>
                      <a:round/>
                      <a:headEnd type="none" w="med" len="med"/>
                      <a:tailEnd type="none" w="med" len="med"/>
                    </a:lnL>
                    <a:lnR w="27390" cap="flat" cmpd="sng" algn="ctr">
                      <a:solidFill>
                        <a:srgbClr val="FFFFFF"/>
                      </a:solidFill>
                      <a:prstDash val="solid"/>
                      <a:round/>
                      <a:headEnd type="none" w="med" len="med"/>
                      <a:tailEnd type="none" w="med" len="med"/>
                    </a:lnR>
                    <a:lnT w="27390" cap="flat" cmpd="sng" algn="ctr">
                      <a:solidFill>
                        <a:srgbClr val="FFFFFF"/>
                      </a:solidFill>
                      <a:prstDash val="solid"/>
                      <a:round/>
                      <a:headEnd type="none" w="med" len="med"/>
                      <a:tailEnd type="none" w="med" len="med"/>
                    </a:lnT>
                    <a:lnB w="2739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9"/>
                  </a:ext>
                </a:extLst>
              </a:tr>
              <a:tr h="582737">
                <a:tc>
                  <a:txBody>
                    <a:bodyPr/>
                    <a:lstStyle/>
                    <a:p>
                      <a:pPr algn="ctr">
                        <a:lnSpc>
                          <a:spcPts val="2241"/>
                        </a:lnSpc>
                        <a:defRPr/>
                      </a:pPr>
                      <a:r>
                        <a:rPr lang="en-US" sz="1600">
                          <a:solidFill>
                            <a:srgbClr val="FFFFFF"/>
                          </a:solidFill>
                          <a:latin typeface="Aileron"/>
                        </a:rPr>
                        <a:t>10</a:t>
                      </a:r>
                      <a:endParaRPr lang="en-US" sz="1100"/>
                    </a:p>
                  </a:txBody>
                  <a:tcPr marL="136948" marR="136948" marT="136948" marB="136948" anchor="ctr">
                    <a:lnL w="27390" cap="flat" cmpd="sng" algn="ctr">
                      <a:solidFill>
                        <a:srgbClr val="FFFFFF"/>
                      </a:solidFill>
                      <a:prstDash val="solid"/>
                      <a:round/>
                      <a:headEnd type="none" w="med" len="med"/>
                      <a:tailEnd type="none" w="med" len="med"/>
                    </a:lnL>
                    <a:lnR w="27390" cap="flat" cmpd="sng" algn="ctr">
                      <a:solidFill>
                        <a:srgbClr val="FFFFFF"/>
                      </a:solidFill>
                      <a:prstDash val="solid"/>
                      <a:round/>
                      <a:headEnd type="none" w="med" len="med"/>
                      <a:tailEnd type="none" w="med" len="med"/>
                    </a:lnR>
                    <a:lnT w="27390" cap="flat" cmpd="sng" algn="ctr">
                      <a:solidFill>
                        <a:srgbClr val="FFFFFF"/>
                      </a:solidFill>
                      <a:prstDash val="solid"/>
                      <a:round/>
                      <a:headEnd type="none" w="med" len="med"/>
                      <a:tailEnd type="none" w="med" len="med"/>
                    </a:lnT>
                    <a:lnB w="27390" cap="flat" cmpd="sng" algn="ctr">
                      <a:solidFill>
                        <a:srgbClr val="FFFFFF"/>
                      </a:solidFill>
                      <a:prstDash val="solid"/>
                      <a:round/>
                      <a:headEnd type="none" w="med" len="med"/>
                      <a:tailEnd type="none" w="med" len="med"/>
                    </a:lnB>
                  </a:tcPr>
                </a:tc>
                <a:tc>
                  <a:txBody>
                    <a:bodyPr/>
                    <a:lstStyle/>
                    <a:p>
                      <a:pPr algn="ctr">
                        <a:lnSpc>
                          <a:spcPts val="2241"/>
                        </a:lnSpc>
                        <a:defRPr/>
                      </a:pPr>
                      <a:endParaRPr lang="en-US" sz="1100"/>
                    </a:p>
                  </a:txBody>
                  <a:tcPr marL="136948" marR="136948" marT="136948" marB="136948" anchor="ctr">
                    <a:lnL w="27390" cap="flat" cmpd="sng" algn="ctr">
                      <a:solidFill>
                        <a:srgbClr val="FFFFFF"/>
                      </a:solidFill>
                      <a:prstDash val="solid"/>
                      <a:round/>
                      <a:headEnd type="none" w="med" len="med"/>
                      <a:tailEnd type="none" w="med" len="med"/>
                    </a:lnL>
                    <a:lnR w="27390" cap="flat" cmpd="sng" algn="ctr">
                      <a:solidFill>
                        <a:srgbClr val="FFFFFF"/>
                      </a:solidFill>
                      <a:prstDash val="solid"/>
                      <a:round/>
                      <a:headEnd type="none" w="med" len="med"/>
                      <a:tailEnd type="none" w="med" len="med"/>
                    </a:lnR>
                    <a:lnT w="27390" cap="flat" cmpd="sng" algn="ctr">
                      <a:solidFill>
                        <a:srgbClr val="FFFFFF"/>
                      </a:solidFill>
                      <a:prstDash val="solid"/>
                      <a:round/>
                      <a:headEnd type="none" w="med" len="med"/>
                      <a:tailEnd type="none" w="med" len="med"/>
                    </a:lnT>
                    <a:lnB w="2739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10"/>
                  </a:ext>
                </a:extLst>
              </a:tr>
              <a:tr h="582737">
                <a:tc>
                  <a:txBody>
                    <a:bodyPr/>
                    <a:lstStyle/>
                    <a:p>
                      <a:pPr algn="ctr">
                        <a:lnSpc>
                          <a:spcPts val="2241"/>
                        </a:lnSpc>
                        <a:defRPr/>
                      </a:pPr>
                      <a:r>
                        <a:rPr lang="en-US" sz="1600">
                          <a:solidFill>
                            <a:srgbClr val="FFFFFF"/>
                          </a:solidFill>
                          <a:latin typeface="Aileron"/>
                        </a:rPr>
                        <a:t>11</a:t>
                      </a:r>
                      <a:endParaRPr lang="en-US" sz="1100"/>
                    </a:p>
                  </a:txBody>
                  <a:tcPr marL="136948" marR="136948" marT="136948" marB="136948" anchor="ctr">
                    <a:lnL w="27390" cap="flat" cmpd="sng" algn="ctr">
                      <a:solidFill>
                        <a:srgbClr val="FFFFFF"/>
                      </a:solidFill>
                      <a:prstDash val="solid"/>
                      <a:round/>
                      <a:headEnd type="none" w="med" len="med"/>
                      <a:tailEnd type="none" w="med" len="med"/>
                    </a:lnL>
                    <a:lnR w="27390" cap="flat" cmpd="sng" algn="ctr">
                      <a:solidFill>
                        <a:srgbClr val="FFFFFF"/>
                      </a:solidFill>
                      <a:prstDash val="solid"/>
                      <a:round/>
                      <a:headEnd type="none" w="med" len="med"/>
                      <a:tailEnd type="none" w="med" len="med"/>
                    </a:lnR>
                    <a:lnT w="27390" cap="flat" cmpd="sng" algn="ctr">
                      <a:solidFill>
                        <a:srgbClr val="FFFFFF"/>
                      </a:solidFill>
                      <a:prstDash val="solid"/>
                      <a:round/>
                      <a:headEnd type="none" w="med" len="med"/>
                      <a:tailEnd type="none" w="med" len="med"/>
                    </a:lnT>
                    <a:lnB w="27390" cap="flat" cmpd="sng" algn="ctr">
                      <a:solidFill>
                        <a:srgbClr val="FFFFFF"/>
                      </a:solidFill>
                      <a:prstDash val="solid"/>
                      <a:round/>
                      <a:headEnd type="none" w="med" len="med"/>
                      <a:tailEnd type="none" w="med" len="med"/>
                    </a:lnB>
                  </a:tcPr>
                </a:tc>
                <a:tc>
                  <a:txBody>
                    <a:bodyPr/>
                    <a:lstStyle/>
                    <a:p>
                      <a:pPr algn="ctr">
                        <a:lnSpc>
                          <a:spcPts val="2241"/>
                        </a:lnSpc>
                        <a:defRPr/>
                      </a:pPr>
                      <a:r>
                        <a:rPr lang="en-US" sz="1600">
                          <a:solidFill>
                            <a:srgbClr val="FFFFFF"/>
                          </a:solidFill>
                          <a:latin typeface="Aileron"/>
                        </a:rPr>
                        <a:t>-1</a:t>
                      </a:r>
                      <a:endParaRPr lang="en-US" sz="1100"/>
                    </a:p>
                  </a:txBody>
                  <a:tcPr marL="136948" marR="136948" marT="136948" marB="136948" anchor="ctr">
                    <a:lnL w="27390" cap="flat" cmpd="sng" algn="ctr">
                      <a:solidFill>
                        <a:srgbClr val="FFFFFF"/>
                      </a:solidFill>
                      <a:prstDash val="solid"/>
                      <a:round/>
                      <a:headEnd type="none" w="med" len="med"/>
                      <a:tailEnd type="none" w="med" len="med"/>
                    </a:lnL>
                    <a:lnR w="27390" cap="flat" cmpd="sng" algn="ctr">
                      <a:solidFill>
                        <a:srgbClr val="FFFFFF"/>
                      </a:solidFill>
                      <a:prstDash val="solid"/>
                      <a:round/>
                      <a:headEnd type="none" w="med" len="med"/>
                      <a:tailEnd type="none" w="med" len="med"/>
                    </a:lnR>
                    <a:lnT w="27390" cap="flat" cmpd="sng" algn="ctr">
                      <a:solidFill>
                        <a:srgbClr val="FFFFFF"/>
                      </a:solidFill>
                      <a:prstDash val="solid"/>
                      <a:round/>
                      <a:headEnd type="none" w="med" len="med"/>
                      <a:tailEnd type="none" w="med" len="med"/>
                    </a:lnT>
                    <a:lnB w="2739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11"/>
                  </a:ext>
                </a:extLst>
              </a:tr>
              <a:tr h="582737">
                <a:tc>
                  <a:txBody>
                    <a:bodyPr/>
                    <a:lstStyle/>
                    <a:p>
                      <a:pPr algn="ctr">
                        <a:lnSpc>
                          <a:spcPts val="2241"/>
                        </a:lnSpc>
                        <a:defRPr/>
                      </a:pPr>
                      <a:r>
                        <a:rPr lang="en-US" sz="1600">
                          <a:solidFill>
                            <a:srgbClr val="FFFFFF"/>
                          </a:solidFill>
                          <a:latin typeface="Aileron"/>
                        </a:rPr>
                        <a:t>12</a:t>
                      </a:r>
                      <a:endParaRPr lang="en-US" sz="1100"/>
                    </a:p>
                  </a:txBody>
                  <a:tcPr marL="136948" marR="136948" marT="136948" marB="136948" anchor="ctr">
                    <a:lnL w="27390" cap="flat" cmpd="sng" algn="ctr">
                      <a:solidFill>
                        <a:srgbClr val="FFFFFF"/>
                      </a:solidFill>
                      <a:prstDash val="solid"/>
                      <a:round/>
                      <a:headEnd type="none" w="med" len="med"/>
                      <a:tailEnd type="none" w="med" len="med"/>
                    </a:lnL>
                    <a:lnR w="27390" cap="flat" cmpd="sng" algn="ctr">
                      <a:solidFill>
                        <a:srgbClr val="FFFFFF"/>
                      </a:solidFill>
                      <a:prstDash val="solid"/>
                      <a:round/>
                      <a:headEnd type="none" w="med" len="med"/>
                      <a:tailEnd type="none" w="med" len="med"/>
                    </a:lnR>
                    <a:lnT w="27390" cap="flat" cmpd="sng" algn="ctr">
                      <a:solidFill>
                        <a:srgbClr val="FFFFFF"/>
                      </a:solidFill>
                      <a:prstDash val="solid"/>
                      <a:round/>
                      <a:headEnd type="none" w="med" len="med"/>
                      <a:tailEnd type="none" w="med" len="med"/>
                    </a:lnT>
                    <a:lnB w="27390" cap="flat" cmpd="sng" algn="ctr">
                      <a:solidFill>
                        <a:srgbClr val="FFFFFF"/>
                      </a:solidFill>
                      <a:prstDash val="solid"/>
                      <a:round/>
                      <a:headEnd type="none" w="med" len="med"/>
                      <a:tailEnd type="none" w="med" len="med"/>
                    </a:lnB>
                  </a:tcPr>
                </a:tc>
                <a:tc>
                  <a:txBody>
                    <a:bodyPr/>
                    <a:lstStyle/>
                    <a:p>
                      <a:pPr algn="ctr">
                        <a:lnSpc>
                          <a:spcPts val="2241"/>
                        </a:lnSpc>
                        <a:defRPr/>
                      </a:pPr>
                      <a:endParaRPr lang="en-US" sz="1100"/>
                    </a:p>
                  </a:txBody>
                  <a:tcPr marL="136948" marR="136948" marT="136948" marB="136948" anchor="ctr">
                    <a:lnL w="27390" cap="flat" cmpd="sng" algn="ctr">
                      <a:solidFill>
                        <a:srgbClr val="FFFFFF"/>
                      </a:solidFill>
                      <a:prstDash val="solid"/>
                      <a:round/>
                      <a:headEnd type="none" w="med" len="med"/>
                      <a:tailEnd type="none" w="med" len="med"/>
                    </a:lnL>
                    <a:lnR w="27390" cap="flat" cmpd="sng" algn="ctr">
                      <a:solidFill>
                        <a:srgbClr val="FFFFFF"/>
                      </a:solidFill>
                      <a:prstDash val="solid"/>
                      <a:round/>
                      <a:headEnd type="none" w="med" len="med"/>
                      <a:tailEnd type="none" w="med" len="med"/>
                    </a:lnR>
                    <a:lnT w="27390" cap="flat" cmpd="sng" algn="ctr">
                      <a:solidFill>
                        <a:srgbClr val="FFFFFF"/>
                      </a:solidFill>
                      <a:prstDash val="solid"/>
                      <a:round/>
                      <a:headEnd type="none" w="med" len="med"/>
                      <a:tailEnd type="none" w="med" len="med"/>
                    </a:lnT>
                    <a:lnB w="2739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12"/>
                  </a:ext>
                </a:extLst>
              </a:tr>
              <a:tr h="582737">
                <a:tc>
                  <a:txBody>
                    <a:bodyPr/>
                    <a:lstStyle/>
                    <a:p>
                      <a:pPr algn="ctr">
                        <a:lnSpc>
                          <a:spcPts val="2241"/>
                        </a:lnSpc>
                        <a:defRPr/>
                      </a:pPr>
                      <a:r>
                        <a:rPr lang="en-US" sz="1600">
                          <a:solidFill>
                            <a:srgbClr val="FFFFFF"/>
                          </a:solidFill>
                          <a:latin typeface="Aileron"/>
                        </a:rPr>
                        <a:t>13</a:t>
                      </a:r>
                      <a:endParaRPr lang="en-US" sz="1100"/>
                    </a:p>
                  </a:txBody>
                  <a:tcPr marL="136948" marR="136948" marT="136948" marB="136948" anchor="ctr">
                    <a:lnL w="27390" cap="flat" cmpd="sng" algn="ctr">
                      <a:solidFill>
                        <a:srgbClr val="FFFFFF"/>
                      </a:solidFill>
                      <a:prstDash val="solid"/>
                      <a:round/>
                      <a:headEnd type="none" w="med" len="med"/>
                      <a:tailEnd type="none" w="med" len="med"/>
                    </a:lnL>
                    <a:lnR w="27390" cap="flat" cmpd="sng" algn="ctr">
                      <a:solidFill>
                        <a:srgbClr val="FFFFFF"/>
                      </a:solidFill>
                      <a:prstDash val="solid"/>
                      <a:round/>
                      <a:headEnd type="none" w="med" len="med"/>
                      <a:tailEnd type="none" w="med" len="med"/>
                    </a:lnR>
                    <a:lnT w="27390" cap="flat" cmpd="sng" algn="ctr">
                      <a:solidFill>
                        <a:srgbClr val="FFFFFF"/>
                      </a:solidFill>
                      <a:prstDash val="solid"/>
                      <a:round/>
                      <a:headEnd type="none" w="med" len="med"/>
                      <a:tailEnd type="none" w="med" len="med"/>
                    </a:lnT>
                    <a:lnB w="27390" cap="flat" cmpd="sng" algn="ctr">
                      <a:solidFill>
                        <a:srgbClr val="FFFFFF"/>
                      </a:solidFill>
                      <a:prstDash val="solid"/>
                      <a:round/>
                      <a:headEnd type="none" w="med" len="med"/>
                      <a:tailEnd type="none" w="med" len="med"/>
                    </a:lnB>
                  </a:tcPr>
                </a:tc>
                <a:tc>
                  <a:txBody>
                    <a:bodyPr/>
                    <a:lstStyle/>
                    <a:p>
                      <a:pPr algn="ctr">
                        <a:lnSpc>
                          <a:spcPts val="2241"/>
                        </a:lnSpc>
                        <a:defRPr/>
                      </a:pPr>
                      <a:r>
                        <a:rPr lang="en-US" sz="1600">
                          <a:solidFill>
                            <a:srgbClr val="FFFFFF"/>
                          </a:solidFill>
                          <a:latin typeface="Aileron"/>
                        </a:rPr>
                        <a:t>2</a:t>
                      </a:r>
                      <a:endParaRPr lang="en-US" sz="1100"/>
                    </a:p>
                  </a:txBody>
                  <a:tcPr marL="136948" marR="136948" marT="136948" marB="136948" anchor="ctr">
                    <a:lnL w="27390" cap="flat" cmpd="sng" algn="ctr">
                      <a:solidFill>
                        <a:srgbClr val="FFFFFF"/>
                      </a:solidFill>
                      <a:prstDash val="solid"/>
                      <a:round/>
                      <a:headEnd type="none" w="med" len="med"/>
                      <a:tailEnd type="none" w="med" len="med"/>
                    </a:lnL>
                    <a:lnR w="27390" cap="flat" cmpd="sng" algn="ctr">
                      <a:solidFill>
                        <a:srgbClr val="FFFFFF"/>
                      </a:solidFill>
                      <a:prstDash val="solid"/>
                      <a:round/>
                      <a:headEnd type="none" w="med" len="med"/>
                      <a:tailEnd type="none" w="med" len="med"/>
                    </a:lnR>
                    <a:lnT w="27390" cap="flat" cmpd="sng" algn="ctr">
                      <a:solidFill>
                        <a:srgbClr val="FFFFFF"/>
                      </a:solidFill>
                      <a:prstDash val="solid"/>
                      <a:round/>
                      <a:headEnd type="none" w="med" len="med"/>
                      <a:tailEnd type="none" w="med" len="med"/>
                    </a:lnT>
                    <a:lnB w="2739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13"/>
                  </a:ext>
                </a:extLst>
              </a:tr>
              <a:tr h="582737">
                <a:tc>
                  <a:txBody>
                    <a:bodyPr/>
                    <a:lstStyle/>
                    <a:p>
                      <a:pPr algn="ctr">
                        <a:lnSpc>
                          <a:spcPts val="2241"/>
                        </a:lnSpc>
                        <a:defRPr/>
                      </a:pPr>
                      <a:r>
                        <a:rPr lang="en-US" sz="1600">
                          <a:solidFill>
                            <a:srgbClr val="FFFFFF"/>
                          </a:solidFill>
                          <a:latin typeface="Aileron"/>
                        </a:rPr>
                        <a:t>14</a:t>
                      </a:r>
                      <a:endParaRPr lang="en-US" sz="1100"/>
                    </a:p>
                  </a:txBody>
                  <a:tcPr marL="136948" marR="136948" marT="136948" marB="136948" anchor="ctr">
                    <a:lnL w="27390" cap="flat" cmpd="sng" algn="ctr">
                      <a:solidFill>
                        <a:srgbClr val="FFFFFF"/>
                      </a:solidFill>
                      <a:prstDash val="solid"/>
                      <a:round/>
                      <a:headEnd type="none" w="med" len="med"/>
                      <a:tailEnd type="none" w="med" len="med"/>
                    </a:lnL>
                    <a:lnR w="27390" cap="flat" cmpd="sng" algn="ctr">
                      <a:solidFill>
                        <a:srgbClr val="FFFFFF"/>
                      </a:solidFill>
                      <a:prstDash val="solid"/>
                      <a:round/>
                      <a:headEnd type="none" w="med" len="med"/>
                      <a:tailEnd type="none" w="med" len="med"/>
                    </a:lnR>
                    <a:lnT w="27390" cap="flat" cmpd="sng" algn="ctr">
                      <a:solidFill>
                        <a:srgbClr val="FFFFFF"/>
                      </a:solidFill>
                      <a:prstDash val="solid"/>
                      <a:round/>
                      <a:headEnd type="none" w="med" len="med"/>
                      <a:tailEnd type="none" w="med" len="med"/>
                    </a:lnT>
                    <a:lnB w="27390" cap="flat" cmpd="sng" algn="ctr">
                      <a:solidFill>
                        <a:srgbClr val="FFFFFF"/>
                      </a:solidFill>
                      <a:prstDash val="solid"/>
                      <a:round/>
                      <a:headEnd type="none" w="med" len="med"/>
                      <a:tailEnd type="none" w="med" len="med"/>
                    </a:lnB>
                  </a:tcPr>
                </a:tc>
                <a:tc>
                  <a:txBody>
                    <a:bodyPr/>
                    <a:lstStyle/>
                    <a:p>
                      <a:pPr algn="ctr">
                        <a:lnSpc>
                          <a:spcPts val="2241"/>
                        </a:lnSpc>
                        <a:defRPr/>
                      </a:pPr>
                      <a:r>
                        <a:rPr lang="en-US" sz="1600">
                          <a:solidFill>
                            <a:srgbClr val="FFFFFF"/>
                          </a:solidFill>
                          <a:latin typeface="Aileron"/>
                        </a:rPr>
                        <a:t>-1</a:t>
                      </a:r>
                      <a:endParaRPr lang="en-US" sz="1100"/>
                    </a:p>
                  </a:txBody>
                  <a:tcPr marL="136948" marR="136948" marT="136948" marB="136948" anchor="ctr">
                    <a:lnL w="27390" cap="flat" cmpd="sng" algn="ctr">
                      <a:solidFill>
                        <a:srgbClr val="FFFFFF"/>
                      </a:solidFill>
                      <a:prstDash val="solid"/>
                      <a:round/>
                      <a:headEnd type="none" w="med" len="med"/>
                      <a:tailEnd type="none" w="med" len="med"/>
                    </a:lnL>
                    <a:lnR w="27390" cap="flat" cmpd="sng" algn="ctr">
                      <a:solidFill>
                        <a:srgbClr val="FFFFFF"/>
                      </a:solidFill>
                      <a:prstDash val="solid"/>
                      <a:round/>
                      <a:headEnd type="none" w="med" len="med"/>
                      <a:tailEnd type="none" w="med" len="med"/>
                    </a:lnR>
                    <a:lnT w="27390" cap="flat" cmpd="sng" algn="ctr">
                      <a:solidFill>
                        <a:srgbClr val="FFFFFF"/>
                      </a:solidFill>
                      <a:prstDash val="solid"/>
                      <a:round/>
                      <a:headEnd type="none" w="med" len="med"/>
                      <a:tailEnd type="none" w="med" len="med"/>
                    </a:lnT>
                    <a:lnB w="2739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14"/>
                  </a:ext>
                </a:extLst>
              </a:tr>
              <a:tr h="582737">
                <a:tc>
                  <a:txBody>
                    <a:bodyPr/>
                    <a:lstStyle/>
                    <a:p>
                      <a:pPr algn="ctr">
                        <a:lnSpc>
                          <a:spcPts val="2241"/>
                        </a:lnSpc>
                        <a:defRPr/>
                      </a:pPr>
                      <a:r>
                        <a:rPr lang="en-US" sz="1600">
                          <a:solidFill>
                            <a:srgbClr val="FFFFFF"/>
                          </a:solidFill>
                          <a:latin typeface="Aileron"/>
                        </a:rPr>
                        <a:t>15</a:t>
                      </a:r>
                      <a:endParaRPr lang="en-US" sz="1100"/>
                    </a:p>
                  </a:txBody>
                  <a:tcPr marL="136948" marR="136948" marT="136948" marB="136948" anchor="ctr">
                    <a:lnL w="27390" cap="flat" cmpd="sng" algn="ctr">
                      <a:solidFill>
                        <a:srgbClr val="FFFFFF"/>
                      </a:solidFill>
                      <a:prstDash val="solid"/>
                      <a:round/>
                      <a:headEnd type="none" w="med" len="med"/>
                      <a:tailEnd type="none" w="med" len="med"/>
                    </a:lnL>
                    <a:lnR w="27390" cap="flat" cmpd="sng" algn="ctr">
                      <a:solidFill>
                        <a:srgbClr val="FFFFFF"/>
                      </a:solidFill>
                      <a:prstDash val="solid"/>
                      <a:round/>
                      <a:headEnd type="none" w="med" len="med"/>
                      <a:tailEnd type="none" w="med" len="med"/>
                    </a:lnR>
                    <a:lnT w="27390" cap="flat" cmpd="sng" algn="ctr">
                      <a:solidFill>
                        <a:srgbClr val="FFFFFF"/>
                      </a:solidFill>
                      <a:prstDash val="solid"/>
                      <a:round/>
                      <a:headEnd type="none" w="med" len="med"/>
                      <a:tailEnd type="none" w="med" len="med"/>
                    </a:lnT>
                    <a:lnB w="27390" cap="flat" cmpd="sng" algn="ctr">
                      <a:solidFill>
                        <a:srgbClr val="FFFFFF"/>
                      </a:solidFill>
                      <a:prstDash val="solid"/>
                      <a:round/>
                      <a:headEnd type="none" w="med" len="med"/>
                      <a:tailEnd type="none" w="med" len="med"/>
                    </a:lnB>
                  </a:tcPr>
                </a:tc>
                <a:tc>
                  <a:txBody>
                    <a:bodyPr/>
                    <a:lstStyle/>
                    <a:p>
                      <a:pPr algn="ctr">
                        <a:lnSpc>
                          <a:spcPts val="2241"/>
                        </a:lnSpc>
                        <a:defRPr/>
                      </a:pPr>
                      <a:endParaRPr lang="en-US" sz="1100"/>
                    </a:p>
                  </a:txBody>
                  <a:tcPr marL="136948" marR="136948" marT="136948" marB="136948" anchor="ctr">
                    <a:lnL w="27390" cap="flat" cmpd="sng" algn="ctr">
                      <a:solidFill>
                        <a:srgbClr val="FFFFFF"/>
                      </a:solidFill>
                      <a:prstDash val="solid"/>
                      <a:round/>
                      <a:headEnd type="none" w="med" len="med"/>
                      <a:tailEnd type="none" w="med" len="med"/>
                    </a:lnL>
                    <a:lnR w="27390" cap="flat" cmpd="sng" algn="ctr">
                      <a:solidFill>
                        <a:srgbClr val="FFFFFF"/>
                      </a:solidFill>
                      <a:prstDash val="solid"/>
                      <a:round/>
                      <a:headEnd type="none" w="med" len="med"/>
                      <a:tailEnd type="none" w="med" len="med"/>
                    </a:lnR>
                    <a:lnT w="27390" cap="flat" cmpd="sng" algn="ctr">
                      <a:solidFill>
                        <a:srgbClr val="FFFFFF"/>
                      </a:solidFill>
                      <a:prstDash val="solid"/>
                      <a:round/>
                      <a:headEnd type="none" w="med" len="med"/>
                      <a:tailEnd type="none" w="med" len="med"/>
                    </a:lnT>
                    <a:lnB w="2739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
        <p:nvSpPr>
          <p:cNvPr id="3" name="AutoShape 3"/>
          <p:cNvSpPr/>
          <p:nvPr/>
        </p:nvSpPr>
        <p:spPr>
          <a:xfrm flipH="1">
            <a:off x="3632633" y="3161219"/>
            <a:ext cx="1193787" cy="0"/>
          </a:xfrm>
          <a:prstGeom prst="line">
            <a:avLst/>
          </a:prstGeom>
          <a:ln w="38100" cap="flat">
            <a:solidFill>
              <a:srgbClr val="FFFFFF"/>
            </a:solidFill>
            <a:prstDash val="solid"/>
            <a:headEnd type="none" w="sm" len="sm"/>
            <a:tailEnd type="triangle" w="lg" len="med"/>
          </a:ln>
        </p:spPr>
      </p:sp>
      <p:sp>
        <p:nvSpPr>
          <p:cNvPr id="4" name="AutoShape 4"/>
          <p:cNvSpPr/>
          <p:nvPr/>
        </p:nvSpPr>
        <p:spPr>
          <a:xfrm flipH="1">
            <a:off x="3632633" y="6110154"/>
            <a:ext cx="1193787" cy="0"/>
          </a:xfrm>
          <a:prstGeom prst="line">
            <a:avLst/>
          </a:prstGeom>
          <a:ln w="38100" cap="flat">
            <a:solidFill>
              <a:srgbClr val="FFFFFF"/>
            </a:solidFill>
            <a:prstDash val="solid"/>
            <a:headEnd type="none" w="sm" len="sm"/>
            <a:tailEnd type="triangle" w="lg" len="med"/>
          </a:ln>
        </p:spPr>
      </p:sp>
      <p:sp>
        <p:nvSpPr>
          <p:cNvPr id="5" name="TextBox 5"/>
          <p:cNvSpPr txBox="1"/>
          <p:nvPr/>
        </p:nvSpPr>
        <p:spPr>
          <a:xfrm>
            <a:off x="4989160" y="2928809"/>
            <a:ext cx="3916263" cy="455295"/>
          </a:xfrm>
          <a:prstGeom prst="rect">
            <a:avLst/>
          </a:prstGeom>
        </p:spPr>
        <p:txBody>
          <a:bodyPr lIns="0" tIns="0" rIns="0" bIns="0" rtlCol="0" anchor="t">
            <a:spAutoFit/>
          </a:bodyPr>
          <a:lstStyle/>
          <a:p>
            <a:pPr algn="ctr">
              <a:lnSpc>
                <a:spcPts val="3780"/>
              </a:lnSpc>
              <a:spcBef>
                <a:spcPct val="0"/>
              </a:spcBef>
            </a:pPr>
            <a:r>
              <a:rPr lang="en-US" sz="2700">
                <a:solidFill>
                  <a:srgbClr val="FFFFFF"/>
                </a:solidFill>
                <a:latin typeface="Aileron"/>
              </a:rPr>
              <a:t>O arquivo A começa aqui.</a:t>
            </a:r>
          </a:p>
        </p:txBody>
      </p:sp>
      <p:sp>
        <p:nvSpPr>
          <p:cNvPr id="6" name="TextBox 6"/>
          <p:cNvSpPr txBox="1"/>
          <p:nvPr/>
        </p:nvSpPr>
        <p:spPr>
          <a:xfrm>
            <a:off x="4989160" y="5839645"/>
            <a:ext cx="3912245" cy="455295"/>
          </a:xfrm>
          <a:prstGeom prst="rect">
            <a:avLst/>
          </a:prstGeom>
        </p:spPr>
        <p:txBody>
          <a:bodyPr lIns="0" tIns="0" rIns="0" bIns="0" rtlCol="0" anchor="t">
            <a:spAutoFit/>
          </a:bodyPr>
          <a:lstStyle/>
          <a:p>
            <a:pPr algn="ctr">
              <a:lnSpc>
                <a:spcPts val="3780"/>
              </a:lnSpc>
              <a:spcBef>
                <a:spcPct val="0"/>
              </a:spcBef>
            </a:pPr>
            <a:r>
              <a:rPr lang="en-US" sz="2700">
                <a:solidFill>
                  <a:srgbClr val="FFFFFF"/>
                </a:solidFill>
                <a:latin typeface="Aileron"/>
              </a:rPr>
              <a:t>O arquivo B começa aqui.</a:t>
            </a:r>
          </a:p>
        </p:txBody>
      </p:sp>
      <p:sp>
        <p:nvSpPr>
          <p:cNvPr id="7" name="TextBox 7"/>
          <p:cNvSpPr txBox="1"/>
          <p:nvPr/>
        </p:nvSpPr>
        <p:spPr>
          <a:xfrm>
            <a:off x="4420773" y="400965"/>
            <a:ext cx="10577780" cy="2162175"/>
          </a:xfrm>
          <a:prstGeom prst="rect">
            <a:avLst/>
          </a:prstGeom>
        </p:spPr>
        <p:txBody>
          <a:bodyPr lIns="0" tIns="0" rIns="0" bIns="0" rtlCol="0" anchor="t">
            <a:spAutoFit/>
          </a:bodyPr>
          <a:lstStyle/>
          <a:p>
            <a:pPr marL="0" lvl="0" indent="0">
              <a:lnSpc>
                <a:spcPts val="8520"/>
              </a:lnSpc>
              <a:spcBef>
                <a:spcPct val="0"/>
              </a:spcBef>
            </a:pPr>
            <a:r>
              <a:rPr lang="en-US" sz="7100">
                <a:solidFill>
                  <a:srgbClr val="3776FF"/>
                </a:solidFill>
                <a:latin typeface="Aileron Ultra-Bold"/>
              </a:rPr>
              <a:t>Alocação Encadeada por tabela na memória</a:t>
            </a:r>
          </a:p>
        </p:txBody>
      </p:sp>
      <p:sp>
        <p:nvSpPr>
          <p:cNvPr id="8" name="AutoShape 8"/>
          <p:cNvSpPr/>
          <p:nvPr/>
        </p:nvSpPr>
        <p:spPr>
          <a:xfrm flipH="1">
            <a:off x="3632633" y="9601560"/>
            <a:ext cx="1193787" cy="0"/>
          </a:xfrm>
          <a:prstGeom prst="line">
            <a:avLst/>
          </a:prstGeom>
          <a:ln w="38100" cap="flat">
            <a:solidFill>
              <a:srgbClr val="FFFFFF"/>
            </a:solidFill>
            <a:prstDash val="solid"/>
            <a:headEnd type="none" w="sm" len="sm"/>
            <a:tailEnd type="triangle" w="lg" len="med"/>
          </a:ln>
        </p:spPr>
      </p:sp>
      <p:sp>
        <p:nvSpPr>
          <p:cNvPr id="9" name="TextBox 9"/>
          <p:cNvSpPr txBox="1"/>
          <p:nvPr/>
        </p:nvSpPr>
        <p:spPr>
          <a:xfrm>
            <a:off x="4989160" y="9331050"/>
            <a:ext cx="2407362" cy="455295"/>
          </a:xfrm>
          <a:prstGeom prst="rect">
            <a:avLst/>
          </a:prstGeom>
        </p:spPr>
        <p:txBody>
          <a:bodyPr lIns="0" tIns="0" rIns="0" bIns="0" rtlCol="0" anchor="t">
            <a:spAutoFit/>
          </a:bodyPr>
          <a:lstStyle/>
          <a:p>
            <a:pPr algn="ctr">
              <a:lnSpc>
                <a:spcPts val="3780"/>
              </a:lnSpc>
              <a:spcBef>
                <a:spcPct val="0"/>
              </a:spcBef>
            </a:pPr>
            <a:r>
              <a:rPr lang="en-US" sz="2700">
                <a:solidFill>
                  <a:srgbClr val="FFFFFF"/>
                </a:solidFill>
                <a:latin typeface="Aileron"/>
              </a:rPr>
              <a:t>Bloco sem uso.</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TextBox 2"/>
          <p:cNvSpPr txBox="1"/>
          <p:nvPr/>
        </p:nvSpPr>
        <p:spPr>
          <a:xfrm>
            <a:off x="2047861" y="416723"/>
            <a:ext cx="14192279" cy="2752725"/>
          </a:xfrm>
          <a:prstGeom prst="rect">
            <a:avLst/>
          </a:prstGeom>
        </p:spPr>
        <p:txBody>
          <a:bodyPr lIns="0" tIns="0" rIns="0" bIns="0" rtlCol="0" anchor="t">
            <a:spAutoFit/>
          </a:bodyPr>
          <a:lstStyle/>
          <a:p>
            <a:pPr marL="0" lvl="0" indent="0" algn="ctr">
              <a:lnSpc>
                <a:spcPts val="10800"/>
              </a:lnSpc>
              <a:spcBef>
                <a:spcPct val="0"/>
              </a:spcBef>
            </a:pPr>
            <a:r>
              <a:rPr lang="en-US" sz="9000">
                <a:solidFill>
                  <a:srgbClr val="3776FF"/>
                </a:solidFill>
                <a:latin typeface="Aileron Ultra-Bold"/>
              </a:rPr>
              <a:t>Alocação encadeada por tabela na memória</a:t>
            </a:r>
          </a:p>
        </p:txBody>
      </p:sp>
      <p:grpSp>
        <p:nvGrpSpPr>
          <p:cNvPr id="3" name="Group 3"/>
          <p:cNvGrpSpPr/>
          <p:nvPr/>
        </p:nvGrpSpPr>
        <p:grpSpPr>
          <a:xfrm>
            <a:off x="1028700" y="3525131"/>
            <a:ext cx="8319305" cy="5484638"/>
            <a:chOff x="0" y="0"/>
            <a:chExt cx="11092406" cy="7312851"/>
          </a:xfrm>
        </p:grpSpPr>
        <p:sp>
          <p:nvSpPr>
            <p:cNvPr id="4" name="TextBox 4"/>
            <p:cNvSpPr txBox="1"/>
            <p:nvPr/>
          </p:nvSpPr>
          <p:spPr>
            <a:xfrm>
              <a:off x="0" y="1369822"/>
              <a:ext cx="11092406" cy="5943178"/>
            </a:xfrm>
            <a:prstGeom prst="rect">
              <a:avLst/>
            </a:prstGeom>
          </p:spPr>
          <p:txBody>
            <a:bodyPr lIns="0" tIns="0" rIns="0" bIns="0" rtlCol="0" anchor="t">
              <a:spAutoFit/>
            </a:bodyPr>
            <a:lstStyle/>
            <a:p>
              <a:pPr marL="690874" lvl="1" indent="-345437" algn="just">
                <a:lnSpc>
                  <a:spcPts val="4479"/>
                </a:lnSpc>
                <a:buFont typeface="Arial"/>
                <a:buChar char="•"/>
              </a:pPr>
              <a:r>
                <a:rPr lang="en-US" sz="3199">
                  <a:solidFill>
                    <a:srgbClr val="EFEFEF"/>
                  </a:solidFill>
                  <a:latin typeface="Aileron"/>
                </a:rPr>
                <a:t>O acesso é bem mais rápido se comparar com a alocação encadeada.</a:t>
              </a:r>
            </a:p>
            <a:p>
              <a:pPr algn="just">
                <a:lnSpc>
                  <a:spcPts val="4479"/>
                </a:lnSpc>
              </a:pPr>
              <a:endParaRPr lang="en-US" sz="3199">
                <a:solidFill>
                  <a:srgbClr val="EFEFEF"/>
                </a:solidFill>
                <a:latin typeface="Aileron"/>
              </a:endParaRPr>
            </a:p>
            <a:p>
              <a:pPr marL="690874" lvl="1" indent="-345437" algn="just">
                <a:lnSpc>
                  <a:spcPts val="4479"/>
                </a:lnSpc>
                <a:buFont typeface="Arial"/>
                <a:buChar char="•"/>
              </a:pPr>
              <a:r>
                <a:rPr lang="en-US" sz="3199">
                  <a:solidFill>
                    <a:srgbClr val="EFEFEF"/>
                  </a:solidFill>
                  <a:latin typeface="Aileron"/>
                </a:rPr>
                <a:t>Blocos voltam a ser de tamanhos de potencia de 2.</a:t>
              </a:r>
            </a:p>
            <a:p>
              <a:pPr algn="just">
                <a:lnSpc>
                  <a:spcPts val="4479"/>
                </a:lnSpc>
              </a:pPr>
              <a:endParaRPr lang="en-US" sz="3199">
                <a:solidFill>
                  <a:srgbClr val="EFEFEF"/>
                </a:solidFill>
                <a:latin typeface="Aileron"/>
              </a:endParaRPr>
            </a:p>
            <a:p>
              <a:pPr marL="690874" lvl="1" indent="-345437" algn="just">
                <a:lnSpc>
                  <a:spcPts val="4479"/>
                </a:lnSpc>
                <a:buFont typeface="Arial"/>
                <a:buChar char="•"/>
              </a:pPr>
              <a:r>
                <a:rPr lang="en-US" sz="3199">
                  <a:solidFill>
                    <a:srgbClr val="EFEFEF"/>
                  </a:solidFill>
                  <a:latin typeface="Aileron"/>
                </a:rPr>
                <a:t>Não sofre com as desvantagens das alocações anteriores.</a:t>
              </a:r>
            </a:p>
          </p:txBody>
        </p:sp>
        <p:sp>
          <p:nvSpPr>
            <p:cNvPr id="5" name="TextBox 5"/>
            <p:cNvSpPr txBox="1"/>
            <p:nvPr/>
          </p:nvSpPr>
          <p:spPr>
            <a:xfrm>
              <a:off x="0" y="0"/>
              <a:ext cx="11092406" cy="1003300"/>
            </a:xfrm>
            <a:prstGeom prst="rect">
              <a:avLst/>
            </a:prstGeom>
          </p:spPr>
          <p:txBody>
            <a:bodyPr lIns="0" tIns="0" rIns="0" bIns="0" rtlCol="0" anchor="t">
              <a:spAutoFit/>
            </a:bodyPr>
            <a:lstStyle/>
            <a:p>
              <a:pPr algn="ctr">
                <a:lnSpc>
                  <a:spcPts val="5999"/>
                </a:lnSpc>
              </a:pPr>
              <a:r>
                <a:rPr lang="en-US" sz="4999">
                  <a:solidFill>
                    <a:srgbClr val="EFEFEF"/>
                  </a:solidFill>
                  <a:latin typeface="Aileron Ultra-Bold"/>
                </a:rPr>
                <a:t>Vantagens</a:t>
              </a:r>
            </a:p>
          </p:txBody>
        </p:sp>
      </p:grpSp>
      <p:grpSp>
        <p:nvGrpSpPr>
          <p:cNvPr id="6" name="Group 6"/>
          <p:cNvGrpSpPr/>
          <p:nvPr/>
        </p:nvGrpSpPr>
        <p:grpSpPr>
          <a:xfrm>
            <a:off x="9863531" y="3525131"/>
            <a:ext cx="7395769" cy="3722513"/>
            <a:chOff x="0" y="0"/>
            <a:chExt cx="9861026" cy="4963351"/>
          </a:xfrm>
        </p:grpSpPr>
        <p:sp>
          <p:nvSpPr>
            <p:cNvPr id="7" name="TextBox 7"/>
            <p:cNvSpPr txBox="1"/>
            <p:nvPr/>
          </p:nvSpPr>
          <p:spPr>
            <a:xfrm>
              <a:off x="0" y="1268222"/>
              <a:ext cx="9861026" cy="3695278"/>
            </a:xfrm>
            <a:prstGeom prst="rect">
              <a:avLst/>
            </a:prstGeom>
          </p:spPr>
          <p:txBody>
            <a:bodyPr lIns="0" tIns="0" rIns="0" bIns="0" rtlCol="0" anchor="t">
              <a:spAutoFit/>
            </a:bodyPr>
            <a:lstStyle/>
            <a:p>
              <a:pPr marL="690874" lvl="1" indent="-345437" algn="just">
                <a:lnSpc>
                  <a:spcPts val="4479"/>
                </a:lnSpc>
                <a:buFont typeface="Arial"/>
                <a:buChar char="•"/>
              </a:pPr>
              <a:r>
                <a:rPr lang="en-US" sz="3199">
                  <a:solidFill>
                    <a:srgbClr val="EFEFEF"/>
                  </a:solidFill>
                  <a:latin typeface="Aileron"/>
                </a:rPr>
                <a:t>A tabela inteira precisa estar na memória o tempo inteiro.</a:t>
              </a:r>
            </a:p>
            <a:p>
              <a:pPr algn="just">
                <a:lnSpc>
                  <a:spcPts val="4479"/>
                </a:lnSpc>
              </a:pPr>
              <a:endParaRPr lang="en-US" sz="3199">
                <a:solidFill>
                  <a:srgbClr val="EFEFEF"/>
                </a:solidFill>
                <a:latin typeface="Aileron"/>
              </a:endParaRPr>
            </a:p>
            <a:p>
              <a:pPr marL="690874" lvl="1" indent="-345437" algn="just">
                <a:lnSpc>
                  <a:spcPts val="4479"/>
                </a:lnSpc>
                <a:buFont typeface="Arial"/>
                <a:buChar char="•"/>
              </a:pPr>
              <a:r>
                <a:rPr lang="en-US" sz="3199">
                  <a:solidFill>
                    <a:srgbClr val="EFEFEF"/>
                  </a:solidFill>
                  <a:latin typeface="Aileron"/>
                </a:rPr>
                <a:t>Se o disco for grande muita memória será consumida.</a:t>
              </a:r>
            </a:p>
          </p:txBody>
        </p:sp>
        <p:sp>
          <p:nvSpPr>
            <p:cNvPr id="8" name="TextBox 8"/>
            <p:cNvSpPr txBox="1"/>
            <p:nvPr/>
          </p:nvSpPr>
          <p:spPr>
            <a:xfrm>
              <a:off x="0" y="0"/>
              <a:ext cx="9861026" cy="901700"/>
            </a:xfrm>
            <a:prstGeom prst="rect">
              <a:avLst/>
            </a:prstGeom>
          </p:spPr>
          <p:txBody>
            <a:bodyPr lIns="0" tIns="0" rIns="0" bIns="0" rtlCol="0" anchor="t">
              <a:spAutoFit/>
            </a:bodyPr>
            <a:lstStyle/>
            <a:p>
              <a:pPr marL="0" lvl="0" indent="0" algn="ctr">
                <a:lnSpc>
                  <a:spcPts val="5399"/>
                </a:lnSpc>
                <a:spcBef>
                  <a:spcPct val="0"/>
                </a:spcBef>
              </a:pPr>
              <a:r>
                <a:rPr lang="en-US" sz="4499">
                  <a:solidFill>
                    <a:srgbClr val="EFEFEF"/>
                  </a:solidFill>
                  <a:latin typeface="Aileron Ultra-Bold"/>
                </a:rPr>
                <a:t>Desvantagens</a:t>
              </a:r>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0090073" cy="1057275"/>
          </a:xfrm>
          <a:prstGeom prst="rect">
            <a:avLst/>
          </a:prstGeom>
        </p:spPr>
        <p:txBody>
          <a:bodyPr lIns="0" tIns="0" rIns="0" bIns="0" rtlCol="0" anchor="t">
            <a:spAutoFit/>
          </a:bodyPr>
          <a:lstStyle/>
          <a:p>
            <a:pPr marL="0" lvl="0" indent="0">
              <a:lnSpc>
                <a:spcPts val="8399"/>
              </a:lnSpc>
              <a:spcBef>
                <a:spcPct val="0"/>
              </a:spcBef>
            </a:pPr>
            <a:r>
              <a:rPr lang="en-US" sz="6999">
                <a:solidFill>
                  <a:srgbClr val="3776FF"/>
                </a:solidFill>
                <a:latin typeface="Aileron Ultra-Bold"/>
              </a:rPr>
              <a:t>I-nodes</a:t>
            </a:r>
          </a:p>
        </p:txBody>
      </p:sp>
      <p:sp>
        <p:nvSpPr>
          <p:cNvPr id="3" name="TextBox 3"/>
          <p:cNvSpPr txBox="1"/>
          <p:nvPr/>
        </p:nvSpPr>
        <p:spPr>
          <a:xfrm>
            <a:off x="1028700" y="2565995"/>
            <a:ext cx="13067627" cy="3925570"/>
          </a:xfrm>
          <a:prstGeom prst="rect">
            <a:avLst/>
          </a:prstGeom>
        </p:spPr>
        <p:txBody>
          <a:bodyPr lIns="0" tIns="0" rIns="0" bIns="0" rtlCol="0" anchor="t">
            <a:spAutoFit/>
          </a:bodyPr>
          <a:lstStyle/>
          <a:p>
            <a:pPr>
              <a:lnSpc>
                <a:spcPts val="5180"/>
              </a:lnSpc>
            </a:pPr>
            <a:r>
              <a:rPr lang="en-US" sz="3700">
                <a:solidFill>
                  <a:srgbClr val="EFEFEF"/>
                </a:solidFill>
                <a:latin typeface="Aileron"/>
              </a:rPr>
              <a:t>Nesse método, cada arquivo é associado a uma estrutura de dados chamada de i-nodes.</a:t>
            </a:r>
          </a:p>
          <a:p>
            <a:pPr>
              <a:lnSpc>
                <a:spcPts val="5180"/>
              </a:lnSpc>
            </a:pPr>
            <a:r>
              <a:rPr lang="en-US" sz="3700">
                <a:solidFill>
                  <a:srgbClr val="EFEFEF"/>
                </a:solidFill>
                <a:latin typeface="Aileron"/>
              </a:rPr>
              <a:t>Os i-nodes mantém atributos dos arquivos e os endereços dos blocos de discos que contém os arquivos.</a:t>
            </a:r>
          </a:p>
          <a:p>
            <a:pPr>
              <a:lnSpc>
                <a:spcPts val="5180"/>
              </a:lnSpc>
              <a:spcBef>
                <a:spcPct val="0"/>
              </a:spcBef>
            </a:pPr>
            <a:r>
              <a:rPr lang="en-US" sz="3700">
                <a:solidFill>
                  <a:srgbClr val="EFEFEF"/>
                </a:solidFill>
                <a:latin typeface="Aileron"/>
              </a:rPr>
              <a:t>O i-node fica no disco e só vai para a memória, quando o arquivo está aberto.</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028700" y="1645790"/>
          <a:ext cx="4223208" cy="7826824"/>
        </p:xfrm>
        <a:graphic>
          <a:graphicData uri="http://schemas.openxmlformats.org/drawingml/2006/table">
            <a:tbl>
              <a:tblPr/>
              <a:tblGrid>
                <a:gridCol w="4223208">
                  <a:extLst>
                    <a:ext uri="{9D8B030D-6E8A-4147-A177-3AD203B41FA5}">
                      <a16:colId xmlns:a16="http://schemas.microsoft.com/office/drawing/2014/main" val="20000"/>
                    </a:ext>
                  </a:extLst>
                </a:gridCol>
              </a:tblGrid>
              <a:tr h="1021420">
                <a:tc>
                  <a:txBody>
                    <a:bodyPr/>
                    <a:lstStyle/>
                    <a:p>
                      <a:pPr algn="ctr">
                        <a:lnSpc>
                          <a:spcPts val="2659"/>
                        </a:lnSpc>
                        <a:defRPr/>
                      </a:pPr>
                      <a:r>
                        <a:rPr lang="en-US" sz="1899">
                          <a:solidFill>
                            <a:srgbClr val="FFFFFF"/>
                          </a:solidFill>
                          <a:latin typeface="Aileron Bold"/>
                        </a:rPr>
                        <a:t>Atributos do arquivo</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0"/>
                  </a:ext>
                </a:extLst>
              </a:tr>
              <a:tr h="756156">
                <a:tc>
                  <a:txBody>
                    <a:bodyPr/>
                    <a:lstStyle/>
                    <a:p>
                      <a:pPr algn="ctr">
                        <a:lnSpc>
                          <a:spcPts val="2659"/>
                        </a:lnSpc>
                        <a:defRPr/>
                      </a:pPr>
                      <a:r>
                        <a:rPr lang="en-US" sz="1899">
                          <a:solidFill>
                            <a:srgbClr val="FFFFFF"/>
                          </a:solidFill>
                          <a:latin typeface="Aileron"/>
                        </a:rPr>
                        <a:t>Endereço do bloco 0 do disco</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1"/>
                  </a:ext>
                </a:extLst>
              </a:tr>
              <a:tr h="756156">
                <a:tc>
                  <a:txBody>
                    <a:bodyPr/>
                    <a:lstStyle/>
                    <a:p>
                      <a:pPr algn="ctr">
                        <a:lnSpc>
                          <a:spcPts val="2659"/>
                        </a:lnSpc>
                        <a:defRPr/>
                      </a:pPr>
                      <a:r>
                        <a:rPr lang="en-US" sz="1899">
                          <a:solidFill>
                            <a:srgbClr val="FFFFFF"/>
                          </a:solidFill>
                          <a:latin typeface="Aileron"/>
                        </a:rPr>
                        <a:t>Endereço do bloco 1 do disco</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2"/>
                  </a:ext>
                </a:extLst>
              </a:tr>
              <a:tr h="756156">
                <a:tc>
                  <a:txBody>
                    <a:bodyPr/>
                    <a:lstStyle/>
                    <a:p>
                      <a:pPr algn="ctr">
                        <a:lnSpc>
                          <a:spcPts val="2659"/>
                        </a:lnSpc>
                        <a:defRPr/>
                      </a:pPr>
                      <a:r>
                        <a:rPr lang="en-US" sz="1899">
                          <a:solidFill>
                            <a:srgbClr val="FFFFFF"/>
                          </a:solidFill>
                          <a:latin typeface="Aileron"/>
                        </a:rPr>
                        <a:t>Endereço do bloco 2 do disco</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3"/>
                  </a:ext>
                </a:extLst>
              </a:tr>
              <a:tr h="756156">
                <a:tc>
                  <a:txBody>
                    <a:bodyPr/>
                    <a:lstStyle/>
                    <a:p>
                      <a:pPr algn="ctr">
                        <a:lnSpc>
                          <a:spcPts val="2659"/>
                        </a:lnSpc>
                        <a:defRPr/>
                      </a:pPr>
                      <a:r>
                        <a:rPr lang="en-US" sz="1899">
                          <a:solidFill>
                            <a:srgbClr val="FFFFFF"/>
                          </a:solidFill>
                          <a:latin typeface="Aileron"/>
                        </a:rPr>
                        <a:t>Endereço do bloco 3 do disco</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4"/>
                  </a:ext>
                </a:extLst>
              </a:tr>
              <a:tr h="756156">
                <a:tc>
                  <a:txBody>
                    <a:bodyPr/>
                    <a:lstStyle/>
                    <a:p>
                      <a:pPr algn="ctr">
                        <a:lnSpc>
                          <a:spcPts val="2659"/>
                        </a:lnSpc>
                        <a:defRPr/>
                      </a:pPr>
                      <a:r>
                        <a:rPr lang="en-US" sz="1899">
                          <a:solidFill>
                            <a:srgbClr val="FFFFFF"/>
                          </a:solidFill>
                          <a:latin typeface="Aileron"/>
                        </a:rPr>
                        <a:t>Endereço do bloco 4 do disco</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5"/>
                  </a:ext>
                </a:extLst>
              </a:tr>
              <a:tr h="756156">
                <a:tc>
                  <a:txBody>
                    <a:bodyPr/>
                    <a:lstStyle/>
                    <a:p>
                      <a:pPr algn="ctr">
                        <a:lnSpc>
                          <a:spcPts val="2659"/>
                        </a:lnSpc>
                        <a:defRPr/>
                      </a:pPr>
                      <a:r>
                        <a:rPr lang="en-US" sz="1899">
                          <a:solidFill>
                            <a:srgbClr val="FFFFFF"/>
                          </a:solidFill>
                          <a:latin typeface="Aileron"/>
                        </a:rPr>
                        <a:t>Endereço do bloco 5 do disco</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6"/>
                  </a:ext>
                </a:extLst>
              </a:tr>
              <a:tr h="756156">
                <a:tc>
                  <a:txBody>
                    <a:bodyPr/>
                    <a:lstStyle/>
                    <a:p>
                      <a:pPr algn="ctr">
                        <a:lnSpc>
                          <a:spcPts val="2659"/>
                        </a:lnSpc>
                        <a:defRPr/>
                      </a:pPr>
                      <a:r>
                        <a:rPr lang="en-US" sz="1899">
                          <a:solidFill>
                            <a:srgbClr val="FFFFFF"/>
                          </a:solidFill>
                          <a:latin typeface="Aileron"/>
                        </a:rPr>
                        <a:t>Endereço do bloco 6 do disco</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7"/>
                  </a:ext>
                </a:extLst>
              </a:tr>
              <a:tr h="756156">
                <a:tc>
                  <a:txBody>
                    <a:bodyPr/>
                    <a:lstStyle/>
                    <a:p>
                      <a:pPr algn="ctr">
                        <a:lnSpc>
                          <a:spcPts val="2659"/>
                        </a:lnSpc>
                        <a:defRPr/>
                      </a:pPr>
                      <a:r>
                        <a:rPr lang="en-US" sz="1899">
                          <a:solidFill>
                            <a:srgbClr val="FFFFFF"/>
                          </a:solidFill>
                          <a:latin typeface="Aileron"/>
                        </a:rPr>
                        <a:t>Endereço do bloco 7 do disco</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8"/>
                  </a:ext>
                </a:extLst>
              </a:tr>
              <a:tr h="756156">
                <a:tc>
                  <a:txBody>
                    <a:bodyPr/>
                    <a:lstStyle/>
                    <a:p>
                      <a:pPr algn="ctr">
                        <a:lnSpc>
                          <a:spcPts val="2659"/>
                        </a:lnSpc>
                        <a:defRPr/>
                      </a:pPr>
                      <a:r>
                        <a:rPr lang="en-US" sz="1899">
                          <a:solidFill>
                            <a:srgbClr val="FFFFFF"/>
                          </a:solidFill>
                          <a:latin typeface="Aileron"/>
                        </a:rPr>
                        <a:t>Endereço de blocos de ponteiros</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
        <p:nvSpPr>
          <p:cNvPr id="3" name="AutoShape 3"/>
          <p:cNvSpPr/>
          <p:nvPr/>
        </p:nvSpPr>
        <p:spPr>
          <a:xfrm>
            <a:off x="5704175" y="3068241"/>
            <a:ext cx="951813" cy="0"/>
          </a:xfrm>
          <a:prstGeom prst="line">
            <a:avLst/>
          </a:prstGeom>
          <a:ln w="38100" cap="flat">
            <a:solidFill>
              <a:srgbClr val="FFFFFF"/>
            </a:solidFill>
            <a:prstDash val="solid"/>
            <a:headEnd type="none" w="sm" len="sm"/>
            <a:tailEnd type="triangle" w="lg" len="med"/>
          </a:ln>
        </p:spPr>
      </p:sp>
      <p:sp>
        <p:nvSpPr>
          <p:cNvPr id="4" name="AutoShape 4"/>
          <p:cNvSpPr/>
          <p:nvPr/>
        </p:nvSpPr>
        <p:spPr>
          <a:xfrm>
            <a:off x="5704175" y="3858575"/>
            <a:ext cx="951813" cy="0"/>
          </a:xfrm>
          <a:prstGeom prst="line">
            <a:avLst/>
          </a:prstGeom>
          <a:ln w="38100" cap="flat">
            <a:solidFill>
              <a:srgbClr val="FFFFFF"/>
            </a:solidFill>
            <a:prstDash val="solid"/>
            <a:headEnd type="none" w="sm" len="sm"/>
            <a:tailEnd type="triangle" w="lg" len="med"/>
          </a:ln>
        </p:spPr>
      </p:sp>
      <p:sp>
        <p:nvSpPr>
          <p:cNvPr id="5" name="AutoShape 5"/>
          <p:cNvSpPr/>
          <p:nvPr/>
        </p:nvSpPr>
        <p:spPr>
          <a:xfrm>
            <a:off x="5704175" y="4597187"/>
            <a:ext cx="951813" cy="0"/>
          </a:xfrm>
          <a:prstGeom prst="line">
            <a:avLst/>
          </a:prstGeom>
          <a:ln w="38100" cap="flat">
            <a:solidFill>
              <a:srgbClr val="FFFFFF"/>
            </a:solidFill>
            <a:prstDash val="solid"/>
            <a:headEnd type="none" w="sm" len="sm"/>
            <a:tailEnd type="triangle" w="lg" len="med"/>
          </a:ln>
        </p:spPr>
      </p:sp>
      <p:sp>
        <p:nvSpPr>
          <p:cNvPr id="6" name="AutoShape 6"/>
          <p:cNvSpPr/>
          <p:nvPr/>
        </p:nvSpPr>
        <p:spPr>
          <a:xfrm>
            <a:off x="5704175" y="5324475"/>
            <a:ext cx="951813" cy="0"/>
          </a:xfrm>
          <a:prstGeom prst="line">
            <a:avLst/>
          </a:prstGeom>
          <a:ln w="38100" cap="flat">
            <a:solidFill>
              <a:srgbClr val="FFFFFF"/>
            </a:solidFill>
            <a:prstDash val="solid"/>
            <a:headEnd type="none" w="sm" len="sm"/>
            <a:tailEnd type="triangle" w="lg" len="med"/>
          </a:ln>
        </p:spPr>
      </p:sp>
      <p:sp>
        <p:nvSpPr>
          <p:cNvPr id="7" name="AutoShape 7"/>
          <p:cNvSpPr/>
          <p:nvPr/>
        </p:nvSpPr>
        <p:spPr>
          <a:xfrm>
            <a:off x="5704175" y="6102341"/>
            <a:ext cx="951813" cy="0"/>
          </a:xfrm>
          <a:prstGeom prst="line">
            <a:avLst/>
          </a:prstGeom>
          <a:ln w="38100" cap="flat">
            <a:solidFill>
              <a:srgbClr val="FFFFFF"/>
            </a:solidFill>
            <a:prstDash val="solid"/>
            <a:headEnd type="none" w="sm" len="sm"/>
            <a:tailEnd type="triangle" w="lg" len="med"/>
          </a:ln>
        </p:spPr>
      </p:sp>
      <p:sp>
        <p:nvSpPr>
          <p:cNvPr id="8" name="AutoShape 8"/>
          <p:cNvSpPr/>
          <p:nvPr/>
        </p:nvSpPr>
        <p:spPr>
          <a:xfrm>
            <a:off x="5704175" y="6850263"/>
            <a:ext cx="951813" cy="0"/>
          </a:xfrm>
          <a:prstGeom prst="line">
            <a:avLst/>
          </a:prstGeom>
          <a:ln w="38100" cap="flat">
            <a:solidFill>
              <a:srgbClr val="FFFFFF"/>
            </a:solidFill>
            <a:prstDash val="solid"/>
            <a:headEnd type="none" w="sm" len="sm"/>
            <a:tailEnd type="triangle" w="lg" len="med"/>
          </a:ln>
        </p:spPr>
      </p:sp>
      <p:sp>
        <p:nvSpPr>
          <p:cNvPr id="9" name="AutoShape 9"/>
          <p:cNvSpPr/>
          <p:nvPr/>
        </p:nvSpPr>
        <p:spPr>
          <a:xfrm>
            <a:off x="5704175" y="7554189"/>
            <a:ext cx="951813" cy="0"/>
          </a:xfrm>
          <a:prstGeom prst="line">
            <a:avLst/>
          </a:prstGeom>
          <a:ln w="38100" cap="flat">
            <a:solidFill>
              <a:srgbClr val="FFFFFF"/>
            </a:solidFill>
            <a:prstDash val="solid"/>
            <a:headEnd type="none" w="sm" len="sm"/>
            <a:tailEnd type="triangle" w="lg" len="med"/>
          </a:ln>
        </p:spPr>
      </p:sp>
      <p:sp>
        <p:nvSpPr>
          <p:cNvPr id="10" name="AutoShape 10"/>
          <p:cNvSpPr/>
          <p:nvPr/>
        </p:nvSpPr>
        <p:spPr>
          <a:xfrm>
            <a:off x="5704175" y="8280114"/>
            <a:ext cx="951813" cy="0"/>
          </a:xfrm>
          <a:prstGeom prst="line">
            <a:avLst/>
          </a:prstGeom>
          <a:ln w="38100" cap="flat">
            <a:solidFill>
              <a:srgbClr val="FFFFFF"/>
            </a:solidFill>
            <a:prstDash val="solid"/>
            <a:headEnd type="none" w="sm" len="sm"/>
            <a:tailEnd type="triangle" w="lg" len="med"/>
          </a:ln>
        </p:spPr>
      </p:sp>
      <p:sp>
        <p:nvSpPr>
          <p:cNvPr id="11" name="AutoShape 11"/>
          <p:cNvSpPr/>
          <p:nvPr/>
        </p:nvSpPr>
        <p:spPr>
          <a:xfrm>
            <a:off x="5704175" y="9115425"/>
            <a:ext cx="951813" cy="0"/>
          </a:xfrm>
          <a:prstGeom prst="line">
            <a:avLst/>
          </a:prstGeom>
          <a:ln w="38100" cap="flat">
            <a:solidFill>
              <a:srgbClr val="FFFFFF"/>
            </a:solidFill>
            <a:prstDash val="solid"/>
            <a:headEnd type="none" w="sm" len="sm"/>
            <a:tailEnd type="triangle" w="lg" len="med"/>
          </a:ln>
        </p:spPr>
      </p:sp>
      <p:grpSp>
        <p:nvGrpSpPr>
          <p:cNvPr id="12" name="Group 12"/>
          <p:cNvGrpSpPr/>
          <p:nvPr/>
        </p:nvGrpSpPr>
        <p:grpSpPr>
          <a:xfrm>
            <a:off x="6941019" y="8925207"/>
            <a:ext cx="3346862" cy="1094811"/>
            <a:chOff x="0" y="0"/>
            <a:chExt cx="881478" cy="288345"/>
          </a:xfrm>
        </p:grpSpPr>
        <p:sp>
          <p:nvSpPr>
            <p:cNvPr id="13" name="Freeform 13"/>
            <p:cNvSpPr/>
            <p:nvPr/>
          </p:nvSpPr>
          <p:spPr>
            <a:xfrm>
              <a:off x="0" y="0"/>
              <a:ext cx="881478" cy="288345"/>
            </a:xfrm>
            <a:custGeom>
              <a:avLst/>
              <a:gdLst/>
              <a:ahLst/>
              <a:cxnLst/>
              <a:rect l="l" t="t" r="r" b="b"/>
              <a:pathLst>
                <a:path w="881478" h="288345">
                  <a:moveTo>
                    <a:pt x="0" y="0"/>
                  </a:moveTo>
                  <a:lnTo>
                    <a:pt x="881478" y="0"/>
                  </a:lnTo>
                  <a:lnTo>
                    <a:pt x="881478" y="288345"/>
                  </a:lnTo>
                  <a:lnTo>
                    <a:pt x="0" y="288345"/>
                  </a:lnTo>
                  <a:close/>
                </a:path>
              </a:pathLst>
            </a:custGeom>
            <a:solidFill>
              <a:srgbClr val="3776FF"/>
            </a:solidFill>
          </p:spPr>
        </p:sp>
        <p:sp>
          <p:nvSpPr>
            <p:cNvPr id="14" name="TextBox 14"/>
            <p:cNvSpPr txBox="1"/>
            <p:nvPr/>
          </p:nvSpPr>
          <p:spPr>
            <a:xfrm>
              <a:off x="0" y="-57150"/>
              <a:ext cx="881478" cy="345495"/>
            </a:xfrm>
            <a:prstGeom prst="rect">
              <a:avLst/>
            </a:prstGeom>
          </p:spPr>
          <p:txBody>
            <a:bodyPr lIns="50800" tIns="50800" rIns="50800" bIns="50800" rtlCol="0" anchor="ctr"/>
            <a:lstStyle/>
            <a:p>
              <a:pPr algn="ctr">
                <a:lnSpc>
                  <a:spcPts val="2505"/>
                </a:lnSpc>
              </a:pPr>
              <a:r>
                <a:rPr lang="en-US" sz="1670">
                  <a:solidFill>
                    <a:srgbClr val="FFFFFF"/>
                  </a:solidFill>
                  <a:latin typeface="Aileron"/>
                </a:rPr>
                <a:t>Bloco de disco contendo o restante dos endereços  adicionais</a:t>
              </a:r>
            </a:p>
          </p:txBody>
        </p:sp>
      </p:grpSp>
      <p:sp>
        <p:nvSpPr>
          <p:cNvPr id="15" name="TextBox 15"/>
          <p:cNvSpPr txBox="1"/>
          <p:nvPr/>
        </p:nvSpPr>
        <p:spPr>
          <a:xfrm>
            <a:off x="7626498" y="2563404"/>
            <a:ext cx="9797588" cy="2223770"/>
          </a:xfrm>
          <a:prstGeom prst="rect">
            <a:avLst/>
          </a:prstGeom>
        </p:spPr>
        <p:txBody>
          <a:bodyPr lIns="0" tIns="0" rIns="0" bIns="0" rtlCol="0" anchor="t">
            <a:spAutoFit/>
          </a:bodyPr>
          <a:lstStyle/>
          <a:p>
            <a:pPr algn="just">
              <a:lnSpc>
                <a:spcPts val="4480"/>
              </a:lnSpc>
              <a:spcBef>
                <a:spcPct val="0"/>
              </a:spcBef>
            </a:pPr>
            <a:r>
              <a:rPr lang="en-US" sz="3200">
                <a:solidFill>
                  <a:srgbClr val="FFFFFF"/>
                </a:solidFill>
                <a:latin typeface="Aileron"/>
              </a:rPr>
              <a:t>O espaço que é antecipadamente reservado na memória é igual a k * n, onde “k” é um número máximo de arquivos abertos simultaneamente e “n” o tamanho de uma estrutura de um i-node.</a:t>
            </a:r>
          </a:p>
        </p:txBody>
      </p:sp>
      <p:sp>
        <p:nvSpPr>
          <p:cNvPr id="16" name="TextBox 16"/>
          <p:cNvSpPr txBox="1"/>
          <p:nvPr/>
        </p:nvSpPr>
        <p:spPr>
          <a:xfrm>
            <a:off x="7626498" y="1028700"/>
            <a:ext cx="10090073" cy="1057275"/>
          </a:xfrm>
          <a:prstGeom prst="rect">
            <a:avLst/>
          </a:prstGeom>
        </p:spPr>
        <p:txBody>
          <a:bodyPr lIns="0" tIns="0" rIns="0" bIns="0" rtlCol="0" anchor="t">
            <a:spAutoFit/>
          </a:bodyPr>
          <a:lstStyle/>
          <a:p>
            <a:pPr marL="0" lvl="0" indent="0">
              <a:lnSpc>
                <a:spcPts val="8399"/>
              </a:lnSpc>
              <a:spcBef>
                <a:spcPct val="0"/>
              </a:spcBef>
            </a:pPr>
            <a:r>
              <a:rPr lang="en-US" sz="6999">
                <a:solidFill>
                  <a:srgbClr val="3776FF"/>
                </a:solidFill>
                <a:latin typeface="Aileron Ultra-Bold"/>
              </a:rPr>
              <a:t>I-nodes</a:t>
            </a:r>
          </a:p>
        </p:txBody>
      </p:sp>
      <p:sp>
        <p:nvSpPr>
          <p:cNvPr id="17" name="TextBox 17"/>
          <p:cNvSpPr txBox="1"/>
          <p:nvPr/>
        </p:nvSpPr>
        <p:spPr>
          <a:xfrm>
            <a:off x="7626498" y="5286375"/>
            <a:ext cx="9797588" cy="537845"/>
          </a:xfrm>
          <a:prstGeom prst="rect">
            <a:avLst/>
          </a:prstGeom>
        </p:spPr>
        <p:txBody>
          <a:bodyPr lIns="0" tIns="0" rIns="0" bIns="0" rtlCol="0" anchor="t">
            <a:spAutoFit/>
          </a:bodyPr>
          <a:lstStyle/>
          <a:p>
            <a:pPr algn="just">
              <a:lnSpc>
                <a:spcPts val="4480"/>
              </a:lnSpc>
              <a:spcBef>
                <a:spcPct val="0"/>
              </a:spcBef>
            </a:pPr>
            <a:r>
              <a:rPr lang="en-US" sz="3200">
                <a:solidFill>
                  <a:srgbClr val="FFFFFF"/>
                </a:solidFill>
                <a:latin typeface="Aileron"/>
              </a:rPr>
              <a:t>O i-node pode conter até X apontadores para blocos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Freeform 2"/>
          <p:cNvSpPr/>
          <p:nvPr/>
        </p:nvSpPr>
        <p:spPr>
          <a:xfrm>
            <a:off x="6339305" y="2286638"/>
            <a:ext cx="10919995" cy="6804855"/>
          </a:xfrm>
          <a:custGeom>
            <a:avLst/>
            <a:gdLst/>
            <a:ahLst/>
            <a:cxnLst/>
            <a:rect l="l" t="t" r="r" b="b"/>
            <a:pathLst>
              <a:path w="10919995" h="6804855">
                <a:moveTo>
                  <a:pt x="0" y="0"/>
                </a:moveTo>
                <a:lnTo>
                  <a:pt x="10919995" y="0"/>
                </a:lnTo>
                <a:lnTo>
                  <a:pt x="10919995" y="6804855"/>
                </a:lnTo>
                <a:lnTo>
                  <a:pt x="0" y="6804855"/>
                </a:lnTo>
                <a:lnTo>
                  <a:pt x="0" y="0"/>
                </a:lnTo>
                <a:close/>
              </a:path>
            </a:pathLst>
          </a:custGeom>
          <a:blipFill>
            <a:blip r:embed="rId2"/>
            <a:stretch>
              <a:fillRect/>
            </a:stretch>
          </a:blipFill>
        </p:spPr>
      </p:sp>
      <p:sp>
        <p:nvSpPr>
          <p:cNvPr id="3" name="TextBox 3"/>
          <p:cNvSpPr txBox="1"/>
          <p:nvPr/>
        </p:nvSpPr>
        <p:spPr>
          <a:xfrm>
            <a:off x="1028700" y="1229363"/>
            <a:ext cx="10090073" cy="1057275"/>
          </a:xfrm>
          <a:prstGeom prst="rect">
            <a:avLst/>
          </a:prstGeom>
        </p:spPr>
        <p:txBody>
          <a:bodyPr lIns="0" tIns="0" rIns="0" bIns="0" rtlCol="0" anchor="t">
            <a:spAutoFit/>
          </a:bodyPr>
          <a:lstStyle/>
          <a:p>
            <a:pPr marL="0" lvl="0" indent="0">
              <a:lnSpc>
                <a:spcPts val="8399"/>
              </a:lnSpc>
              <a:spcBef>
                <a:spcPct val="0"/>
              </a:spcBef>
            </a:pPr>
            <a:r>
              <a:rPr lang="en-US" sz="6999">
                <a:solidFill>
                  <a:srgbClr val="3776FF"/>
                </a:solidFill>
                <a:latin typeface="Aileron Ultra-Bold"/>
              </a:rPr>
              <a:t>I-nodes</a:t>
            </a:r>
          </a:p>
        </p:txBody>
      </p:sp>
      <p:sp>
        <p:nvSpPr>
          <p:cNvPr id="4" name="TextBox 4"/>
          <p:cNvSpPr txBox="1"/>
          <p:nvPr/>
        </p:nvSpPr>
        <p:spPr>
          <a:xfrm>
            <a:off x="1028700" y="2509484"/>
            <a:ext cx="4757886" cy="455295"/>
          </a:xfrm>
          <a:prstGeom prst="rect">
            <a:avLst/>
          </a:prstGeom>
        </p:spPr>
        <p:txBody>
          <a:bodyPr lIns="0" tIns="0" rIns="0" bIns="0" rtlCol="0" anchor="t">
            <a:spAutoFit/>
          </a:bodyPr>
          <a:lstStyle/>
          <a:p>
            <a:pPr algn="ctr">
              <a:lnSpc>
                <a:spcPts val="3780"/>
              </a:lnSpc>
              <a:spcBef>
                <a:spcPct val="0"/>
              </a:spcBef>
            </a:pPr>
            <a:r>
              <a:rPr lang="en-US" sz="2700">
                <a:solidFill>
                  <a:srgbClr val="EFEFEF"/>
                </a:solidFill>
                <a:latin typeface="Aileron"/>
              </a:rPr>
              <a:t>Exemplo de um i-node do Unix </a:t>
            </a:r>
          </a:p>
        </p:txBody>
      </p:sp>
      <p:sp>
        <p:nvSpPr>
          <p:cNvPr id="5" name="TextBox 5"/>
          <p:cNvSpPr txBox="1"/>
          <p:nvPr/>
        </p:nvSpPr>
        <p:spPr>
          <a:xfrm>
            <a:off x="9420359" y="9043868"/>
            <a:ext cx="4757886" cy="455295"/>
          </a:xfrm>
          <a:prstGeom prst="rect">
            <a:avLst/>
          </a:prstGeom>
        </p:spPr>
        <p:txBody>
          <a:bodyPr lIns="0" tIns="0" rIns="0" bIns="0" rtlCol="0" anchor="t">
            <a:spAutoFit/>
          </a:bodyPr>
          <a:lstStyle/>
          <a:p>
            <a:pPr algn="ctr">
              <a:lnSpc>
                <a:spcPts val="3780"/>
              </a:lnSpc>
              <a:spcBef>
                <a:spcPct val="0"/>
              </a:spcBef>
            </a:pPr>
            <a:r>
              <a:rPr lang="en-US" sz="2700">
                <a:solidFill>
                  <a:srgbClr val="FFFFFF"/>
                </a:solidFill>
                <a:latin typeface="Aileron"/>
                <a:ea typeface="Aileron"/>
              </a:rPr>
              <a:t>TANENBAUM, 4° Ed. 2016</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Freeform 2"/>
          <p:cNvSpPr/>
          <p:nvPr/>
        </p:nvSpPr>
        <p:spPr>
          <a:xfrm rot="2700000">
            <a:off x="9205814" y="-1595415"/>
            <a:ext cx="13107423" cy="4915283"/>
          </a:xfrm>
          <a:custGeom>
            <a:avLst/>
            <a:gdLst/>
            <a:ahLst/>
            <a:cxnLst/>
            <a:rect l="l" t="t" r="r" b="b"/>
            <a:pathLst>
              <a:path w="13107423" h="4915283">
                <a:moveTo>
                  <a:pt x="0" y="0"/>
                </a:moveTo>
                <a:lnTo>
                  <a:pt x="13107423" y="0"/>
                </a:lnTo>
                <a:lnTo>
                  <a:pt x="13107423" y="4915283"/>
                </a:lnTo>
                <a:lnTo>
                  <a:pt x="0" y="4915283"/>
                </a:lnTo>
                <a:lnTo>
                  <a:pt x="0" y="0"/>
                </a:lnTo>
                <a:close/>
              </a:path>
            </a:pathLst>
          </a:custGeom>
          <a:blipFill>
            <a:blip r:embed="rId2">
              <a:extLst>
                <a:ext uri="{96DAC541-7B7A-43D3-8B79-37D633B846F1}">
                  <asvg:svgBlip xmlns:asvg="http://schemas.microsoft.com/office/drawing/2016/SVG/main" r:embed="rId3"/>
                </a:ext>
              </a:extLst>
            </a:blip>
            <a:stretch>
              <a:fillRect l="-36" r="-36"/>
            </a:stretch>
          </a:blipFill>
        </p:spPr>
      </p:sp>
      <p:grpSp>
        <p:nvGrpSpPr>
          <p:cNvPr id="3" name="Group 3"/>
          <p:cNvGrpSpPr/>
          <p:nvPr/>
        </p:nvGrpSpPr>
        <p:grpSpPr>
          <a:xfrm rot="-5400000">
            <a:off x="11537463" y="3536463"/>
            <a:ext cx="6755942" cy="6745132"/>
            <a:chOff x="0" y="0"/>
            <a:chExt cx="6350000" cy="6339840"/>
          </a:xfrm>
        </p:grpSpPr>
        <p:sp>
          <p:nvSpPr>
            <p:cNvPr id="4" name="Freeform 4"/>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143784"/>
            </a:solidFill>
          </p:spPr>
        </p:sp>
      </p:grpSp>
      <p:sp>
        <p:nvSpPr>
          <p:cNvPr id="5" name="TextBox 5"/>
          <p:cNvSpPr txBox="1"/>
          <p:nvPr/>
        </p:nvSpPr>
        <p:spPr>
          <a:xfrm>
            <a:off x="1028700" y="606883"/>
            <a:ext cx="10870827" cy="2752725"/>
          </a:xfrm>
          <a:prstGeom prst="rect">
            <a:avLst/>
          </a:prstGeom>
        </p:spPr>
        <p:txBody>
          <a:bodyPr lIns="0" tIns="0" rIns="0" bIns="0" rtlCol="0" anchor="t">
            <a:spAutoFit/>
          </a:bodyPr>
          <a:lstStyle/>
          <a:p>
            <a:pPr marL="0" lvl="0" indent="0" algn="l">
              <a:lnSpc>
                <a:spcPts val="10800"/>
              </a:lnSpc>
              <a:spcBef>
                <a:spcPct val="0"/>
              </a:spcBef>
            </a:pPr>
            <a:r>
              <a:rPr lang="en-US" sz="9000">
                <a:solidFill>
                  <a:srgbClr val="3776FF"/>
                </a:solidFill>
                <a:latin typeface="Aileron Ultra-Bold"/>
              </a:rPr>
              <a:t>Proteção de arquivo</a:t>
            </a:r>
          </a:p>
        </p:txBody>
      </p:sp>
      <p:sp>
        <p:nvSpPr>
          <p:cNvPr id="6" name="TextBox 6"/>
          <p:cNvSpPr txBox="1"/>
          <p:nvPr/>
        </p:nvSpPr>
        <p:spPr>
          <a:xfrm>
            <a:off x="1028700" y="3521533"/>
            <a:ext cx="6338882" cy="695325"/>
          </a:xfrm>
          <a:prstGeom prst="rect">
            <a:avLst/>
          </a:prstGeom>
        </p:spPr>
        <p:txBody>
          <a:bodyPr lIns="0" tIns="0" rIns="0" bIns="0" rtlCol="0" anchor="t">
            <a:spAutoFit/>
          </a:bodyPr>
          <a:lstStyle/>
          <a:p>
            <a:pPr marL="0" lvl="0" indent="0" algn="l">
              <a:lnSpc>
                <a:spcPts val="5400"/>
              </a:lnSpc>
              <a:spcBef>
                <a:spcPct val="0"/>
              </a:spcBef>
            </a:pPr>
            <a:r>
              <a:rPr lang="en-US" sz="4500">
                <a:solidFill>
                  <a:srgbClr val="EFEFEF"/>
                </a:solidFill>
                <a:latin typeface="Aileron Ultra-Bold"/>
              </a:rPr>
              <a:t>Tópicos</a:t>
            </a:r>
          </a:p>
        </p:txBody>
      </p:sp>
      <p:sp>
        <p:nvSpPr>
          <p:cNvPr id="7" name="TextBox 7"/>
          <p:cNvSpPr txBox="1"/>
          <p:nvPr/>
        </p:nvSpPr>
        <p:spPr>
          <a:xfrm>
            <a:off x="1028700" y="4329538"/>
            <a:ext cx="8565067" cy="2600325"/>
          </a:xfrm>
          <a:prstGeom prst="rect">
            <a:avLst/>
          </a:prstGeom>
        </p:spPr>
        <p:txBody>
          <a:bodyPr lIns="0" tIns="0" rIns="0" bIns="0" rtlCol="0" anchor="t">
            <a:spAutoFit/>
          </a:bodyPr>
          <a:lstStyle/>
          <a:p>
            <a:pPr marL="647697" lvl="1" indent="-323848">
              <a:lnSpc>
                <a:spcPts val="4199"/>
              </a:lnSpc>
              <a:buFont typeface="Arial"/>
              <a:buChar char="•"/>
            </a:pPr>
            <a:r>
              <a:rPr lang="en-US" sz="2999" u="sng">
                <a:solidFill>
                  <a:srgbClr val="EFEFEF"/>
                </a:solidFill>
                <a:latin typeface="Aileron"/>
              </a:rPr>
              <a:t>Tipos de acesso de leitura.</a:t>
            </a:r>
          </a:p>
          <a:p>
            <a:pPr marL="647697" lvl="1" indent="-323848">
              <a:lnSpc>
                <a:spcPts val="4199"/>
              </a:lnSpc>
              <a:buFont typeface="Arial"/>
              <a:buChar char="•"/>
            </a:pPr>
            <a:r>
              <a:rPr lang="en-US" sz="2999" u="sng">
                <a:solidFill>
                  <a:srgbClr val="EFEFEF"/>
                </a:solidFill>
                <a:latin typeface="Aileron"/>
              </a:rPr>
              <a:t>Senhas de acesso.</a:t>
            </a:r>
          </a:p>
          <a:p>
            <a:pPr marL="647697" lvl="1" indent="-323848">
              <a:lnSpc>
                <a:spcPts val="4199"/>
              </a:lnSpc>
              <a:buFont typeface="Arial"/>
              <a:buChar char="•"/>
            </a:pPr>
            <a:r>
              <a:rPr lang="en-US" sz="2999" u="sng">
                <a:solidFill>
                  <a:srgbClr val="EFEFEF"/>
                </a:solidFill>
                <a:latin typeface="Aileron"/>
              </a:rPr>
              <a:t>Grupos de usuários.</a:t>
            </a:r>
          </a:p>
          <a:p>
            <a:pPr marL="647697" lvl="1" indent="-323848">
              <a:lnSpc>
                <a:spcPts val="4199"/>
              </a:lnSpc>
              <a:buFont typeface="Arial"/>
              <a:buChar char="•"/>
            </a:pPr>
            <a:r>
              <a:rPr lang="en-US" sz="2999" u="sng">
                <a:solidFill>
                  <a:srgbClr val="EFEFEF"/>
                </a:solidFill>
                <a:latin typeface="Aileron"/>
              </a:rPr>
              <a:t>Lista de controle de acesso.</a:t>
            </a:r>
          </a:p>
          <a:p>
            <a:pPr algn="l">
              <a:lnSpc>
                <a:spcPts val="4199"/>
              </a:lnSpc>
            </a:pPr>
            <a:endParaRPr lang="en-US" sz="2999" u="sng">
              <a:solidFill>
                <a:srgbClr val="EFEFEF"/>
              </a:solidFill>
              <a:latin typeface="Ailero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TextBox 2"/>
          <p:cNvSpPr txBox="1"/>
          <p:nvPr/>
        </p:nvSpPr>
        <p:spPr>
          <a:xfrm>
            <a:off x="1028700" y="1283246"/>
            <a:ext cx="14192279" cy="1381125"/>
          </a:xfrm>
          <a:prstGeom prst="rect">
            <a:avLst/>
          </a:prstGeom>
        </p:spPr>
        <p:txBody>
          <a:bodyPr lIns="0" tIns="0" rIns="0" bIns="0" rtlCol="0" anchor="t">
            <a:spAutoFit/>
          </a:bodyPr>
          <a:lstStyle/>
          <a:p>
            <a:pPr marL="0" lvl="0" indent="0">
              <a:lnSpc>
                <a:spcPts val="10800"/>
              </a:lnSpc>
              <a:spcBef>
                <a:spcPct val="0"/>
              </a:spcBef>
            </a:pPr>
            <a:r>
              <a:rPr lang="en-US" sz="9000">
                <a:solidFill>
                  <a:srgbClr val="3776FF"/>
                </a:solidFill>
                <a:latin typeface="Aileron Ultra-Bold"/>
              </a:rPr>
              <a:t>Proteção de arquivo</a:t>
            </a:r>
          </a:p>
        </p:txBody>
      </p:sp>
      <p:sp>
        <p:nvSpPr>
          <p:cNvPr id="3" name="TextBox 3"/>
          <p:cNvSpPr txBox="1"/>
          <p:nvPr/>
        </p:nvSpPr>
        <p:spPr>
          <a:xfrm>
            <a:off x="1028700" y="3286178"/>
            <a:ext cx="16230600" cy="6554470"/>
          </a:xfrm>
          <a:prstGeom prst="rect">
            <a:avLst/>
          </a:prstGeom>
        </p:spPr>
        <p:txBody>
          <a:bodyPr lIns="0" tIns="0" rIns="0" bIns="0" rtlCol="0" anchor="t">
            <a:spAutoFit/>
          </a:bodyPr>
          <a:lstStyle/>
          <a:p>
            <a:pPr algn="just">
              <a:lnSpc>
                <a:spcPts val="5180"/>
              </a:lnSpc>
            </a:pPr>
            <a:r>
              <a:rPr lang="en-US" sz="3700">
                <a:solidFill>
                  <a:srgbClr val="EFEFEF"/>
                </a:solidFill>
                <a:latin typeface="Aileron"/>
              </a:rPr>
              <a:t>Um sistema de arquivo precisa possuir mecanismos próprios para proteger o acesso às informações gravadas em disco, além habilitar o compartilhamento de arquivos entre usuários.</a:t>
            </a:r>
          </a:p>
          <a:p>
            <a:pPr algn="just">
              <a:lnSpc>
                <a:spcPts val="5180"/>
              </a:lnSpc>
            </a:pPr>
            <a:endParaRPr lang="en-US" sz="3700">
              <a:solidFill>
                <a:srgbClr val="EFEFEF"/>
              </a:solidFill>
              <a:latin typeface="Aileron"/>
            </a:endParaRPr>
          </a:p>
          <a:p>
            <a:pPr algn="just">
              <a:lnSpc>
                <a:spcPts val="5180"/>
              </a:lnSpc>
            </a:pPr>
            <a:r>
              <a:rPr lang="en-US" sz="3700">
                <a:solidFill>
                  <a:srgbClr val="EFEFEF"/>
                </a:solidFill>
                <a:latin typeface="Aileron"/>
              </a:rPr>
              <a:t>Em geral, o tipo de acesso a arquivos é implementado mediante a concessão ou não dos diferentes acessos que podem ser realizados. Os tipos de acesso:</a:t>
            </a:r>
          </a:p>
          <a:p>
            <a:pPr marL="798831" lvl="1" indent="-399416" algn="just">
              <a:lnSpc>
                <a:spcPts val="5180"/>
              </a:lnSpc>
              <a:buFont typeface="Arial"/>
              <a:buChar char="•"/>
            </a:pPr>
            <a:r>
              <a:rPr lang="en-US" sz="3700">
                <a:solidFill>
                  <a:srgbClr val="EFEFEF"/>
                </a:solidFill>
                <a:latin typeface="Aileron"/>
              </a:rPr>
              <a:t>Leitura.</a:t>
            </a:r>
          </a:p>
          <a:p>
            <a:pPr marL="798831" lvl="1" indent="-399416" algn="just">
              <a:lnSpc>
                <a:spcPts val="5180"/>
              </a:lnSpc>
              <a:buFont typeface="Arial"/>
              <a:buChar char="•"/>
            </a:pPr>
            <a:r>
              <a:rPr lang="en-US" sz="3700">
                <a:solidFill>
                  <a:srgbClr val="EFEFEF"/>
                </a:solidFill>
                <a:latin typeface="Aileron"/>
              </a:rPr>
              <a:t>Gravação.</a:t>
            </a:r>
          </a:p>
          <a:p>
            <a:pPr marL="798831" lvl="1" indent="-399416" algn="just">
              <a:lnSpc>
                <a:spcPts val="5180"/>
              </a:lnSpc>
              <a:buFont typeface="Arial"/>
              <a:buChar char="•"/>
            </a:pPr>
            <a:r>
              <a:rPr lang="en-US" sz="3700">
                <a:solidFill>
                  <a:srgbClr val="EFEFEF"/>
                </a:solidFill>
                <a:latin typeface="Aileron"/>
              </a:rPr>
              <a:t>Execução.</a:t>
            </a:r>
          </a:p>
          <a:p>
            <a:pPr marL="798831" lvl="1" indent="-399416" algn="just">
              <a:lnSpc>
                <a:spcPts val="5180"/>
              </a:lnSpc>
              <a:spcBef>
                <a:spcPct val="0"/>
              </a:spcBef>
              <a:buFont typeface="Arial"/>
              <a:buChar char="•"/>
            </a:pPr>
            <a:r>
              <a:rPr lang="en-US" sz="3700">
                <a:solidFill>
                  <a:srgbClr val="EFEFEF"/>
                </a:solidFill>
                <a:latin typeface="Aileron"/>
              </a:rPr>
              <a:t>Eliminação.</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TextBox 2"/>
          <p:cNvSpPr txBox="1"/>
          <p:nvPr/>
        </p:nvSpPr>
        <p:spPr>
          <a:xfrm>
            <a:off x="1028700" y="3286178"/>
            <a:ext cx="16230600" cy="4582795"/>
          </a:xfrm>
          <a:prstGeom prst="rect">
            <a:avLst/>
          </a:prstGeom>
        </p:spPr>
        <p:txBody>
          <a:bodyPr lIns="0" tIns="0" rIns="0" bIns="0" rtlCol="0" anchor="t">
            <a:spAutoFit/>
          </a:bodyPr>
          <a:lstStyle/>
          <a:p>
            <a:pPr algn="just">
              <a:lnSpc>
                <a:spcPts val="5180"/>
              </a:lnSpc>
            </a:pPr>
            <a:r>
              <a:rPr lang="en-US" sz="3700">
                <a:solidFill>
                  <a:srgbClr val="EFEFEF"/>
                </a:solidFill>
                <a:latin typeface="Aileron"/>
              </a:rPr>
              <a:t>O controle de acesso se resume ao usuário ter conhecimento da senha e, consequentemente, ter a liberação do acesso ao arquivo concedida pelo sistema.</a:t>
            </a:r>
          </a:p>
          <a:p>
            <a:pPr algn="just">
              <a:lnSpc>
                <a:spcPts val="5180"/>
              </a:lnSpc>
            </a:pPr>
            <a:r>
              <a:rPr lang="en-US" sz="3700">
                <a:solidFill>
                  <a:srgbClr val="EFEFEF"/>
                </a:solidFill>
                <a:latin typeface="Aileron"/>
              </a:rPr>
              <a:t>Se cada arquivo possui uma senha, ou o acesso é liberado totalmente ou o acesso não é liberado nada. Com isso não da para se assegurar com quais operações o usuário vai realizar.</a:t>
            </a:r>
          </a:p>
          <a:p>
            <a:pPr algn="just">
              <a:lnSpc>
                <a:spcPts val="5180"/>
              </a:lnSpc>
            </a:pPr>
            <a:endParaRPr lang="en-US" sz="3700">
              <a:solidFill>
                <a:srgbClr val="EFEFEF"/>
              </a:solidFill>
              <a:latin typeface="Aileron"/>
            </a:endParaRPr>
          </a:p>
        </p:txBody>
      </p:sp>
      <p:sp>
        <p:nvSpPr>
          <p:cNvPr id="3" name="Freeform 3"/>
          <p:cNvSpPr/>
          <p:nvPr/>
        </p:nvSpPr>
        <p:spPr>
          <a:xfrm>
            <a:off x="8124839" y="7043324"/>
            <a:ext cx="5321469" cy="2784902"/>
          </a:xfrm>
          <a:custGeom>
            <a:avLst/>
            <a:gdLst/>
            <a:ahLst/>
            <a:cxnLst/>
            <a:rect l="l" t="t" r="r" b="b"/>
            <a:pathLst>
              <a:path w="5321469" h="2784902">
                <a:moveTo>
                  <a:pt x="0" y="0"/>
                </a:moveTo>
                <a:lnTo>
                  <a:pt x="5321469" y="0"/>
                </a:lnTo>
                <a:lnTo>
                  <a:pt x="5321469" y="2784902"/>
                </a:lnTo>
                <a:lnTo>
                  <a:pt x="0" y="2784902"/>
                </a:lnTo>
                <a:lnTo>
                  <a:pt x="0" y="0"/>
                </a:lnTo>
                <a:close/>
              </a:path>
            </a:pathLst>
          </a:custGeom>
          <a:blipFill>
            <a:blip r:embed="rId2"/>
            <a:stretch>
              <a:fillRect/>
            </a:stretch>
          </a:blipFill>
        </p:spPr>
      </p:sp>
      <p:sp>
        <p:nvSpPr>
          <p:cNvPr id="4" name="TextBox 4"/>
          <p:cNvSpPr txBox="1"/>
          <p:nvPr/>
        </p:nvSpPr>
        <p:spPr>
          <a:xfrm>
            <a:off x="1028700" y="1283246"/>
            <a:ext cx="14192279" cy="1381125"/>
          </a:xfrm>
          <a:prstGeom prst="rect">
            <a:avLst/>
          </a:prstGeom>
        </p:spPr>
        <p:txBody>
          <a:bodyPr lIns="0" tIns="0" rIns="0" bIns="0" rtlCol="0" anchor="t">
            <a:spAutoFit/>
          </a:bodyPr>
          <a:lstStyle/>
          <a:p>
            <a:pPr marL="0" lvl="0" indent="0">
              <a:lnSpc>
                <a:spcPts val="10800"/>
              </a:lnSpc>
              <a:spcBef>
                <a:spcPct val="0"/>
              </a:spcBef>
            </a:pPr>
            <a:r>
              <a:rPr lang="en-US" sz="9000">
                <a:solidFill>
                  <a:srgbClr val="3776FF"/>
                </a:solidFill>
                <a:latin typeface="Aileron Ultra-Bold"/>
              </a:rPr>
              <a:t>Senhas de acesso</a:t>
            </a:r>
          </a:p>
        </p:txBody>
      </p:sp>
      <p:sp>
        <p:nvSpPr>
          <p:cNvPr id="5" name="TextBox 5"/>
          <p:cNvSpPr txBox="1"/>
          <p:nvPr/>
        </p:nvSpPr>
        <p:spPr>
          <a:xfrm>
            <a:off x="10037153" y="9848741"/>
            <a:ext cx="1496839" cy="246221"/>
          </a:xfrm>
          <a:prstGeom prst="rect">
            <a:avLst/>
          </a:prstGeom>
        </p:spPr>
        <p:txBody>
          <a:bodyPr wrap="square" lIns="0" tIns="0" rIns="0" bIns="0" rtlCol="0" anchor="t">
            <a:spAutoFit/>
          </a:bodyPr>
          <a:lstStyle/>
          <a:p>
            <a:pPr algn="ctr">
              <a:lnSpc>
                <a:spcPts val="2100"/>
              </a:lnSpc>
              <a:spcBef>
                <a:spcPct val="0"/>
              </a:spcBef>
            </a:pPr>
            <a:r>
              <a:rPr lang="en-US" sz="1500">
                <a:solidFill>
                  <a:srgbClr val="FFFFFF"/>
                </a:solidFill>
                <a:latin typeface="Aileron"/>
              </a:rPr>
              <a:t>Google imagens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5264721" cy="1066800"/>
          </a:xfrm>
          <a:prstGeom prst="rect">
            <a:avLst/>
          </a:prstGeom>
        </p:spPr>
        <p:txBody>
          <a:bodyPr lIns="0" tIns="0" rIns="0" bIns="0" rtlCol="0" anchor="t">
            <a:spAutoFit/>
          </a:bodyPr>
          <a:lstStyle/>
          <a:p>
            <a:pPr marL="0" lvl="0" indent="0">
              <a:lnSpc>
                <a:spcPts val="8430"/>
              </a:lnSpc>
              <a:spcBef>
                <a:spcPct val="0"/>
              </a:spcBef>
            </a:pPr>
            <a:r>
              <a:rPr lang="en-US" sz="7025">
                <a:solidFill>
                  <a:srgbClr val="3776FF"/>
                </a:solidFill>
                <a:latin typeface="Aileron Bold"/>
              </a:rPr>
              <a:t>Arquivos - Definição</a:t>
            </a:r>
          </a:p>
        </p:txBody>
      </p:sp>
      <p:sp>
        <p:nvSpPr>
          <p:cNvPr id="3" name="TextBox 3"/>
          <p:cNvSpPr txBox="1"/>
          <p:nvPr/>
        </p:nvSpPr>
        <p:spPr>
          <a:xfrm>
            <a:off x="1028700" y="3011612"/>
            <a:ext cx="16230600" cy="4263776"/>
          </a:xfrm>
          <a:prstGeom prst="rect">
            <a:avLst/>
          </a:prstGeom>
        </p:spPr>
        <p:txBody>
          <a:bodyPr lIns="0" tIns="0" rIns="0" bIns="0" rtlCol="0" anchor="t">
            <a:spAutoFit/>
          </a:bodyPr>
          <a:lstStyle/>
          <a:p>
            <a:pPr marL="760636" lvl="1" indent="-380318">
              <a:lnSpc>
                <a:spcPts val="4227"/>
              </a:lnSpc>
              <a:buFont typeface="Arial"/>
              <a:buChar char="•"/>
            </a:pPr>
            <a:r>
              <a:rPr lang="en-US" sz="3523">
                <a:solidFill>
                  <a:srgbClr val="EFEFEF"/>
                </a:solidFill>
                <a:latin typeface="Aileron"/>
              </a:rPr>
              <a:t>Um Arquivo é um conjunto de registros definidos pelo sistema e podem ser armazenados em diferentes dispositivos físicos.</a:t>
            </a:r>
          </a:p>
          <a:p>
            <a:pPr marL="760636" lvl="1" indent="-380318">
              <a:lnSpc>
                <a:spcPts val="4227"/>
              </a:lnSpc>
              <a:buFont typeface="Arial"/>
              <a:buChar char="•"/>
            </a:pPr>
            <a:r>
              <a:rPr lang="en-US" sz="3523">
                <a:solidFill>
                  <a:srgbClr val="EFEFEF"/>
                </a:solidFill>
                <a:latin typeface="Aileron"/>
              </a:rPr>
              <a:t>É constituído de informações logicamente relacionadas, podendo representar programas ou dados.</a:t>
            </a:r>
          </a:p>
          <a:p>
            <a:pPr marL="760636" lvl="1" indent="-380318">
              <a:lnSpc>
                <a:spcPts val="4227"/>
              </a:lnSpc>
              <a:buFont typeface="Arial"/>
              <a:buChar char="•"/>
            </a:pPr>
            <a:r>
              <a:rPr lang="en-US" sz="3523">
                <a:solidFill>
                  <a:srgbClr val="EFEFEF"/>
                </a:solidFill>
                <a:latin typeface="Aileron"/>
              </a:rPr>
              <a:t>Esse armazenamento torna possível a manipulação, leitura ou restauração desses dados. </a:t>
            </a:r>
          </a:p>
          <a:p>
            <a:pPr marL="760636" lvl="1" indent="-380318">
              <a:lnSpc>
                <a:spcPts val="4227"/>
              </a:lnSpc>
              <a:buFont typeface="Arial"/>
              <a:buChar char="•"/>
            </a:pPr>
            <a:r>
              <a:rPr lang="en-US" sz="3523">
                <a:solidFill>
                  <a:srgbClr val="EFEFEF"/>
                </a:solidFill>
                <a:latin typeface="Aileron"/>
              </a:rPr>
              <a:t>Representados por um nome e uma extensão (Ex.: aula.docx).</a:t>
            </a:r>
          </a:p>
          <a:p>
            <a:pPr>
              <a:lnSpc>
                <a:spcPts val="4227"/>
              </a:lnSpc>
            </a:pPr>
            <a:endParaRPr lang="en-US" sz="3523">
              <a:solidFill>
                <a:srgbClr val="EFEFEF"/>
              </a:solidFill>
              <a:latin typeface="Ailero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TextBox 2"/>
          <p:cNvSpPr txBox="1"/>
          <p:nvPr/>
        </p:nvSpPr>
        <p:spPr>
          <a:xfrm>
            <a:off x="1028700" y="1283246"/>
            <a:ext cx="14192279" cy="1381125"/>
          </a:xfrm>
          <a:prstGeom prst="rect">
            <a:avLst/>
          </a:prstGeom>
        </p:spPr>
        <p:txBody>
          <a:bodyPr lIns="0" tIns="0" rIns="0" bIns="0" rtlCol="0" anchor="t">
            <a:spAutoFit/>
          </a:bodyPr>
          <a:lstStyle/>
          <a:p>
            <a:pPr marL="0" lvl="0" indent="0">
              <a:lnSpc>
                <a:spcPts val="10800"/>
              </a:lnSpc>
              <a:spcBef>
                <a:spcPct val="0"/>
              </a:spcBef>
            </a:pPr>
            <a:r>
              <a:rPr lang="en-US" sz="9000">
                <a:solidFill>
                  <a:srgbClr val="3776FF"/>
                </a:solidFill>
                <a:latin typeface="Aileron Ultra-Bold"/>
              </a:rPr>
              <a:t>Grupos de usuários</a:t>
            </a:r>
          </a:p>
        </p:txBody>
      </p:sp>
      <p:sp>
        <p:nvSpPr>
          <p:cNvPr id="3" name="TextBox 3"/>
          <p:cNvSpPr txBox="1"/>
          <p:nvPr/>
        </p:nvSpPr>
        <p:spPr>
          <a:xfrm>
            <a:off x="1028700" y="3286178"/>
            <a:ext cx="16230600" cy="3268345"/>
          </a:xfrm>
          <a:prstGeom prst="rect">
            <a:avLst/>
          </a:prstGeom>
        </p:spPr>
        <p:txBody>
          <a:bodyPr lIns="0" tIns="0" rIns="0" bIns="0" rtlCol="0" anchor="t">
            <a:spAutoFit/>
          </a:bodyPr>
          <a:lstStyle/>
          <a:p>
            <a:pPr algn="just">
              <a:lnSpc>
                <a:spcPts val="5180"/>
              </a:lnSpc>
            </a:pPr>
            <a:r>
              <a:rPr lang="en-US" sz="3700">
                <a:solidFill>
                  <a:srgbClr val="EFEFEF"/>
                </a:solidFill>
                <a:latin typeface="Aileron"/>
              </a:rPr>
              <a:t>Este tipo de proteção tem como princípio a associação de cada usuário do sistema a um grupo.  </a:t>
            </a:r>
          </a:p>
          <a:p>
            <a:pPr algn="just">
              <a:lnSpc>
                <a:spcPts val="5180"/>
              </a:lnSpc>
            </a:pPr>
            <a:r>
              <a:rPr lang="en-US" sz="3700">
                <a:solidFill>
                  <a:srgbClr val="EFEFEF"/>
                </a:solidFill>
                <a:latin typeface="Aileron"/>
              </a:rPr>
              <a:t>Os grupos de usuários são organizados logicamente com o objetivo de compartilhar arquivos e diretórios. Os usuários que desejam compartilhar arquivos entre si devem pertencer a um mesmo grupo.</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TextBox 2"/>
          <p:cNvSpPr txBox="1"/>
          <p:nvPr/>
        </p:nvSpPr>
        <p:spPr>
          <a:xfrm>
            <a:off x="1028700" y="1283246"/>
            <a:ext cx="14192279" cy="1381125"/>
          </a:xfrm>
          <a:prstGeom prst="rect">
            <a:avLst/>
          </a:prstGeom>
        </p:spPr>
        <p:txBody>
          <a:bodyPr lIns="0" tIns="0" rIns="0" bIns="0" rtlCol="0" anchor="t">
            <a:spAutoFit/>
          </a:bodyPr>
          <a:lstStyle/>
          <a:p>
            <a:pPr marL="0" lvl="0" indent="0">
              <a:lnSpc>
                <a:spcPts val="10800"/>
              </a:lnSpc>
              <a:spcBef>
                <a:spcPct val="0"/>
              </a:spcBef>
            </a:pPr>
            <a:r>
              <a:rPr lang="en-US" sz="9000">
                <a:solidFill>
                  <a:srgbClr val="3776FF"/>
                </a:solidFill>
                <a:latin typeface="Aileron Ultra-Bold"/>
              </a:rPr>
              <a:t>Grupos de usuários</a:t>
            </a:r>
          </a:p>
        </p:txBody>
      </p:sp>
      <p:sp>
        <p:nvSpPr>
          <p:cNvPr id="3" name="TextBox 3"/>
          <p:cNvSpPr txBox="1"/>
          <p:nvPr/>
        </p:nvSpPr>
        <p:spPr>
          <a:xfrm>
            <a:off x="1028700" y="3286178"/>
            <a:ext cx="16230600" cy="5897245"/>
          </a:xfrm>
          <a:prstGeom prst="rect">
            <a:avLst/>
          </a:prstGeom>
        </p:spPr>
        <p:txBody>
          <a:bodyPr lIns="0" tIns="0" rIns="0" bIns="0" rtlCol="0" anchor="t">
            <a:spAutoFit/>
          </a:bodyPr>
          <a:lstStyle/>
          <a:p>
            <a:pPr algn="just">
              <a:lnSpc>
                <a:spcPts val="5180"/>
              </a:lnSpc>
            </a:pPr>
            <a:r>
              <a:rPr lang="en-US" sz="3700">
                <a:solidFill>
                  <a:srgbClr val="EFEFEF"/>
                </a:solidFill>
                <a:latin typeface="Aileron"/>
              </a:rPr>
              <a:t>Nesse mecanismo são implementados três níveis de proteção:</a:t>
            </a:r>
          </a:p>
          <a:p>
            <a:pPr marL="798831" lvl="1" indent="-399416" algn="just">
              <a:lnSpc>
                <a:spcPts val="5180"/>
              </a:lnSpc>
              <a:buFont typeface="Arial"/>
              <a:buChar char="•"/>
            </a:pPr>
            <a:r>
              <a:rPr lang="en-US" sz="3700">
                <a:solidFill>
                  <a:srgbClr val="EFEFEF"/>
                </a:solidFill>
                <a:latin typeface="Aileron"/>
              </a:rPr>
              <a:t>Owner (Dono).</a:t>
            </a:r>
          </a:p>
          <a:p>
            <a:pPr marL="798831" lvl="1" indent="-399416" algn="just">
              <a:lnSpc>
                <a:spcPts val="5180"/>
              </a:lnSpc>
              <a:buFont typeface="Arial"/>
              <a:buChar char="•"/>
            </a:pPr>
            <a:r>
              <a:rPr lang="en-US" sz="3700">
                <a:solidFill>
                  <a:srgbClr val="EFEFEF"/>
                </a:solidFill>
                <a:latin typeface="Aileron"/>
              </a:rPr>
              <a:t>Group (Grupo).</a:t>
            </a:r>
          </a:p>
          <a:p>
            <a:pPr marL="798831" lvl="1" indent="-399416" algn="just">
              <a:lnSpc>
                <a:spcPts val="5180"/>
              </a:lnSpc>
              <a:buFont typeface="Arial"/>
              <a:buChar char="•"/>
            </a:pPr>
            <a:r>
              <a:rPr lang="en-US" sz="3700">
                <a:solidFill>
                  <a:srgbClr val="EFEFEF"/>
                </a:solidFill>
                <a:latin typeface="Aileron"/>
              </a:rPr>
              <a:t>All (Todos).</a:t>
            </a:r>
          </a:p>
          <a:p>
            <a:pPr algn="just">
              <a:lnSpc>
                <a:spcPts val="5180"/>
              </a:lnSpc>
            </a:pPr>
            <a:r>
              <a:rPr lang="en-US" sz="3700">
                <a:solidFill>
                  <a:srgbClr val="EFEFEF"/>
                </a:solidFill>
                <a:latin typeface="Aileron"/>
              </a:rPr>
              <a:t>E durante a criação do arquivo o usuário deve especificar se o arquivo deve ser acessado apenas pelo dono, pelo grupo que ele pertence ou por todos os usuários. </a:t>
            </a:r>
          </a:p>
          <a:p>
            <a:pPr algn="just">
              <a:lnSpc>
                <a:spcPts val="5180"/>
              </a:lnSpc>
            </a:pPr>
            <a:r>
              <a:rPr lang="en-US" sz="3700">
                <a:solidFill>
                  <a:srgbClr val="EFEFEF"/>
                </a:solidFill>
                <a:latin typeface="Aileron"/>
              </a:rPr>
              <a:t>Devem ser especificados quais tipos de acesso devem ser concedidos (leitura, gravação, execução e eliminação) aos três níveis de proteção.</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grpSp>
        <p:nvGrpSpPr>
          <p:cNvPr id="2" name="Group 2"/>
          <p:cNvGrpSpPr/>
          <p:nvPr/>
        </p:nvGrpSpPr>
        <p:grpSpPr>
          <a:xfrm>
            <a:off x="6581789" y="6169840"/>
            <a:ext cx="1807022" cy="1939009"/>
            <a:chOff x="0" y="0"/>
            <a:chExt cx="475924" cy="510685"/>
          </a:xfrm>
        </p:grpSpPr>
        <p:sp>
          <p:nvSpPr>
            <p:cNvPr id="3" name="Freeform 3"/>
            <p:cNvSpPr/>
            <p:nvPr/>
          </p:nvSpPr>
          <p:spPr>
            <a:xfrm>
              <a:off x="0" y="0"/>
              <a:ext cx="475924" cy="510685"/>
            </a:xfrm>
            <a:custGeom>
              <a:avLst/>
              <a:gdLst/>
              <a:ahLst/>
              <a:cxnLst/>
              <a:rect l="l" t="t" r="r" b="b"/>
              <a:pathLst>
                <a:path w="475924" h="510685">
                  <a:moveTo>
                    <a:pt x="0" y="0"/>
                  </a:moveTo>
                  <a:lnTo>
                    <a:pt x="475924" y="0"/>
                  </a:lnTo>
                  <a:lnTo>
                    <a:pt x="475924" y="510685"/>
                  </a:lnTo>
                  <a:lnTo>
                    <a:pt x="0" y="510685"/>
                  </a:lnTo>
                  <a:close/>
                </a:path>
              </a:pathLst>
            </a:custGeom>
            <a:solidFill>
              <a:srgbClr val="3776FF"/>
            </a:solidFill>
          </p:spPr>
        </p:sp>
        <p:sp>
          <p:nvSpPr>
            <p:cNvPr id="4" name="TextBox 4"/>
            <p:cNvSpPr txBox="1"/>
            <p:nvPr/>
          </p:nvSpPr>
          <p:spPr>
            <a:xfrm>
              <a:off x="0" y="-47625"/>
              <a:ext cx="475924" cy="558310"/>
            </a:xfrm>
            <a:prstGeom prst="rect">
              <a:avLst/>
            </a:prstGeom>
          </p:spPr>
          <p:txBody>
            <a:bodyPr lIns="50800" tIns="50800" rIns="50800" bIns="50800" rtlCol="0" anchor="ctr"/>
            <a:lstStyle/>
            <a:p>
              <a:pPr algn="ctr">
                <a:lnSpc>
                  <a:spcPts val="2940"/>
                </a:lnSpc>
              </a:pPr>
              <a:r>
                <a:rPr lang="en-US" sz="2100">
                  <a:solidFill>
                    <a:srgbClr val="FFFFFF"/>
                  </a:solidFill>
                  <a:latin typeface="Aileron"/>
                </a:rPr>
                <a:t>dados.txt</a:t>
              </a:r>
            </a:p>
          </p:txBody>
        </p:sp>
      </p:grpSp>
      <p:grpSp>
        <p:nvGrpSpPr>
          <p:cNvPr id="5" name="Group 5"/>
          <p:cNvGrpSpPr/>
          <p:nvPr/>
        </p:nvGrpSpPr>
        <p:grpSpPr>
          <a:xfrm>
            <a:off x="3125506" y="6169840"/>
            <a:ext cx="1807022" cy="1939009"/>
            <a:chOff x="0" y="0"/>
            <a:chExt cx="475924" cy="510685"/>
          </a:xfrm>
        </p:grpSpPr>
        <p:sp>
          <p:nvSpPr>
            <p:cNvPr id="6" name="Freeform 6"/>
            <p:cNvSpPr/>
            <p:nvPr/>
          </p:nvSpPr>
          <p:spPr>
            <a:xfrm>
              <a:off x="0" y="0"/>
              <a:ext cx="475924" cy="510685"/>
            </a:xfrm>
            <a:custGeom>
              <a:avLst/>
              <a:gdLst/>
              <a:ahLst/>
              <a:cxnLst/>
              <a:rect l="l" t="t" r="r" b="b"/>
              <a:pathLst>
                <a:path w="475924" h="510685">
                  <a:moveTo>
                    <a:pt x="0" y="0"/>
                  </a:moveTo>
                  <a:lnTo>
                    <a:pt x="475924" y="0"/>
                  </a:lnTo>
                  <a:lnTo>
                    <a:pt x="475924" y="510685"/>
                  </a:lnTo>
                  <a:lnTo>
                    <a:pt x="0" y="510685"/>
                  </a:lnTo>
                  <a:close/>
                </a:path>
              </a:pathLst>
            </a:custGeom>
            <a:solidFill>
              <a:srgbClr val="3776FF"/>
            </a:solidFill>
          </p:spPr>
        </p:sp>
        <p:sp>
          <p:nvSpPr>
            <p:cNvPr id="7" name="TextBox 7"/>
            <p:cNvSpPr txBox="1"/>
            <p:nvPr/>
          </p:nvSpPr>
          <p:spPr>
            <a:xfrm>
              <a:off x="0" y="-47625"/>
              <a:ext cx="475924" cy="558310"/>
            </a:xfrm>
            <a:prstGeom prst="rect">
              <a:avLst/>
            </a:prstGeom>
          </p:spPr>
          <p:txBody>
            <a:bodyPr lIns="50800" tIns="50800" rIns="50800" bIns="50800" rtlCol="0" anchor="ctr"/>
            <a:lstStyle/>
            <a:p>
              <a:pPr algn="ctr">
                <a:lnSpc>
                  <a:spcPts val="2940"/>
                </a:lnSpc>
              </a:pPr>
              <a:r>
                <a:rPr lang="en-US" sz="2100">
                  <a:solidFill>
                    <a:srgbClr val="FFFFFF"/>
                  </a:solidFill>
                  <a:latin typeface="Aileron"/>
                </a:rPr>
                <a:t>planilha.xlsx</a:t>
              </a:r>
            </a:p>
          </p:txBody>
        </p:sp>
      </p:grpSp>
      <p:sp>
        <p:nvSpPr>
          <p:cNvPr id="8" name="AutoShape 8"/>
          <p:cNvSpPr/>
          <p:nvPr/>
        </p:nvSpPr>
        <p:spPr>
          <a:xfrm>
            <a:off x="4029017" y="5143500"/>
            <a:ext cx="0" cy="1026340"/>
          </a:xfrm>
          <a:prstGeom prst="line">
            <a:avLst/>
          </a:prstGeom>
          <a:ln w="38100" cap="flat">
            <a:solidFill>
              <a:srgbClr val="FFFFFF"/>
            </a:solidFill>
            <a:prstDash val="solid"/>
            <a:headEnd type="none" w="sm" len="sm"/>
            <a:tailEnd type="none" w="sm" len="sm"/>
          </a:ln>
        </p:spPr>
      </p:sp>
      <p:sp>
        <p:nvSpPr>
          <p:cNvPr id="9" name="AutoShape 9"/>
          <p:cNvSpPr/>
          <p:nvPr/>
        </p:nvSpPr>
        <p:spPr>
          <a:xfrm>
            <a:off x="7485301" y="5158692"/>
            <a:ext cx="0" cy="1011148"/>
          </a:xfrm>
          <a:prstGeom prst="line">
            <a:avLst/>
          </a:prstGeom>
          <a:ln w="38100" cap="flat">
            <a:solidFill>
              <a:srgbClr val="FFFFFF"/>
            </a:solidFill>
            <a:prstDash val="solid"/>
            <a:headEnd type="none" w="sm" len="sm"/>
            <a:tailEnd type="none" w="sm" len="sm"/>
          </a:ln>
        </p:spPr>
      </p:sp>
      <p:sp>
        <p:nvSpPr>
          <p:cNvPr id="10" name="AutoShape 10"/>
          <p:cNvSpPr/>
          <p:nvPr/>
        </p:nvSpPr>
        <p:spPr>
          <a:xfrm>
            <a:off x="4009967" y="5143500"/>
            <a:ext cx="3494384" cy="0"/>
          </a:xfrm>
          <a:prstGeom prst="line">
            <a:avLst/>
          </a:prstGeom>
          <a:ln w="38100" cap="flat">
            <a:solidFill>
              <a:srgbClr val="FFFFFF"/>
            </a:solidFill>
            <a:prstDash val="solid"/>
            <a:headEnd type="none" w="sm" len="sm"/>
            <a:tailEnd type="none" w="sm" len="sm"/>
          </a:ln>
        </p:spPr>
      </p:sp>
      <p:sp>
        <p:nvSpPr>
          <p:cNvPr id="11" name="AutoShape 11"/>
          <p:cNvSpPr/>
          <p:nvPr/>
        </p:nvSpPr>
        <p:spPr>
          <a:xfrm>
            <a:off x="5644223" y="4115923"/>
            <a:ext cx="0" cy="1042769"/>
          </a:xfrm>
          <a:prstGeom prst="line">
            <a:avLst/>
          </a:prstGeom>
          <a:ln w="38100" cap="flat">
            <a:solidFill>
              <a:srgbClr val="FFFFFF"/>
            </a:solidFill>
            <a:prstDash val="solid"/>
            <a:headEnd type="none" w="sm" len="sm"/>
            <a:tailEnd type="none" w="sm" len="sm"/>
          </a:ln>
        </p:spPr>
      </p:sp>
      <p:graphicFrame>
        <p:nvGraphicFramePr>
          <p:cNvPr id="12" name="Table 12"/>
          <p:cNvGraphicFramePr>
            <a:graphicFrameLocks noGrp="1"/>
          </p:cNvGraphicFramePr>
          <p:nvPr/>
        </p:nvGraphicFramePr>
        <p:xfrm>
          <a:off x="9379994" y="4175601"/>
          <a:ext cx="6743260" cy="3667125"/>
        </p:xfrm>
        <a:graphic>
          <a:graphicData uri="http://schemas.openxmlformats.org/drawingml/2006/table">
            <a:tbl>
              <a:tblPr/>
              <a:tblGrid>
                <a:gridCol w="3371630">
                  <a:extLst>
                    <a:ext uri="{9D8B030D-6E8A-4147-A177-3AD203B41FA5}">
                      <a16:colId xmlns:a16="http://schemas.microsoft.com/office/drawing/2014/main" val="20000"/>
                    </a:ext>
                  </a:extLst>
                </a:gridCol>
                <a:gridCol w="3371630">
                  <a:extLst>
                    <a:ext uri="{9D8B030D-6E8A-4147-A177-3AD203B41FA5}">
                      <a16:colId xmlns:a16="http://schemas.microsoft.com/office/drawing/2014/main" val="20001"/>
                    </a:ext>
                  </a:extLst>
                </a:gridCol>
              </a:tblGrid>
              <a:tr h="818125">
                <a:tc>
                  <a:txBody>
                    <a:bodyPr/>
                    <a:lstStyle/>
                    <a:p>
                      <a:pPr algn="ctr">
                        <a:lnSpc>
                          <a:spcPts val="3079"/>
                        </a:lnSpc>
                        <a:defRPr/>
                      </a:pPr>
                      <a:r>
                        <a:rPr lang="en-US" sz="2199">
                          <a:solidFill>
                            <a:srgbClr val="FFFFFF"/>
                          </a:solidFill>
                          <a:latin typeface="Aileron"/>
                        </a:rPr>
                        <a:t>Nível de proteção</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737373"/>
                    </a:solidFill>
                  </a:tcPr>
                </a:tc>
                <a:tc>
                  <a:txBody>
                    <a:bodyPr/>
                    <a:lstStyle/>
                    <a:p>
                      <a:pPr algn="ctr">
                        <a:lnSpc>
                          <a:spcPts val="3079"/>
                        </a:lnSpc>
                        <a:defRPr/>
                      </a:pPr>
                      <a:r>
                        <a:rPr lang="en-US" sz="2199">
                          <a:solidFill>
                            <a:srgbClr val="FFFFFF"/>
                          </a:solidFill>
                          <a:latin typeface="Aileron"/>
                        </a:rPr>
                        <a:t>Tipo de acesso</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737373"/>
                    </a:solidFill>
                  </a:tcPr>
                </a:tc>
                <a:extLst>
                  <a:ext uri="{0D108BD9-81ED-4DB2-BD59-A6C34878D82A}">
                    <a16:rowId xmlns:a16="http://schemas.microsoft.com/office/drawing/2014/main" val="10000"/>
                  </a:ext>
                </a:extLst>
              </a:tr>
              <a:tr h="1212750">
                <a:tc>
                  <a:txBody>
                    <a:bodyPr/>
                    <a:lstStyle/>
                    <a:p>
                      <a:pPr algn="ctr">
                        <a:lnSpc>
                          <a:spcPts val="3079"/>
                        </a:lnSpc>
                        <a:defRPr/>
                      </a:pPr>
                      <a:r>
                        <a:rPr lang="en-US" sz="2199">
                          <a:solidFill>
                            <a:srgbClr val="FFFFFF"/>
                          </a:solidFill>
                          <a:latin typeface="Aileron"/>
                        </a:rPr>
                        <a:t>Dono</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E0D30"/>
                    </a:solidFill>
                  </a:tcPr>
                </a:tc>
                <a:tc>
                  <a:txBody>
                    <a:bodyPr/>
                    <a:lstStyle/>
                    <a:p>
                      <a:pPr algn="ctr">
                        <a:lnSpc>
                          <a:spcPts val="3079"/>
                        </a:lnSpc>
                        <a:defRPr/>
                      </a:pPr>
                      <a:r>
                        <a:rPr lang="en-US" sz="2199">
                          <a:solidFill>
                            <a:srgbClr val="FFFFFF"/>
                          </a:solidFill>
                          <a:latin typeface="Aileron"/>
                        </a:rPr>
                        <a:t>Leitura, Gravação, Execução e Eliminação</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E0D30"/>
                    </a:solidFill>
                  </a:tcPr>
                </a:tc>
                <a:extLst>
                  <a:ext uri="{0D108BD9-81ED-4DB2-BD59-A6C34878D82A}">
                    <a16:rowId xmlns:a16="http://schemas.microsoft.com/office/drawing/2014/main" val="10001"/>
                  </a:ext>
                </a:extLst>
              </a:tr>
              <a:tr h="818125">
                <a:tc>
                  <a:txBody>
                    <a:bodyPr/>
                    <a:lstStyle/>
                    <a:p>
                      <a:pPr algn="ctr">
                        <a:lnSpc>
                          <a:spcPts val="3079"/>
                        </a:lnSpc>
                        <a:defRPr/>
                      </a:pPr>
                      <a:r>
                        <a:rPr lang="en-US" sz="2199">
                          <a:solidFill>
                            <a:srgbClr val="FFFFFF"/>
                          </a:solidFill>
                          <a:latin typeface="Aileron"/>
                        </a:rPr>
                        <a:t>Grupo</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E0D30"/>
                    </a:solidFill>
                  </a:tcPr>
                </a:tc>
                <a:tc>
                  <a:txBody>
                    <a:bodyPr/>
                    <a:lstStyle/>
                    <a:p>
                      <a:pPr algn="ctr">
                        <a:lnSpc>
                          <a:spcPts val="3079"/>
                        </a:lnSpc>
                        <a:defRPr/>
                      </a:pPr>
                      <a:r>
                        <a:rPr lang="en-US" sz="2199">
                          <a:solidFill>
                            <a:srgbClr val="FFFFFF"/>
                          </a:solidFill>
                          <a:latin typeface="Aileron"/>
                        </a:rPr>
                        <a:t>Leitura</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E0D30"/>
                    </a:solidFill>
                  </a:tcPr>
                </a:tc>
                <a:extLst>
                  <a:ext uri="{0D108BD9-81ED-4DB2-BD59-A6C34878D82A}">
                    <a16:rowId xmlns:a16="http://schemas.microsoft.com/office/drawing/2014/main" val="10002"/>
                  </a:ext>
                </a:extLst>
              </a:tr>
              <a:tr h="818125">
                <a:tc>
                  <a:txBody>
                    <a:bodyPr/>
                    <a:lstStyle/>
                    <a:p>
                      <a:pPr algn="ctr">
                        <a:lnSpc>
                          <a:spcPts val="3079"/>
                        </a:lnSpc>
                        <a:defRPr/>
                      </a:pPr>
                      <a:r>
                        <a:rPr lang="en-US" sz="2199">
                          <a:solidFill>
                            <a:srgbClr val="FFFFFF"/>
                          </a:solidFill>
                          <a:latin typeface="Aileron"/>
                        </a:rPr>
                        <a:t>Todos</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E0D30"/>
                    </a:solidFill>
                  </a:tcPr>
                </a:tc>
                <a:tc>
                  <a:txBody>
                    <a:bodyPr/>
                    <a:lstStyle/>
                    <a:p>
                      <a:pPr algn="ctr">
                        <a:lnSpc>
                          <a:spcPts val="3079"/>
                        </a:lnSpc>
                        <a:defRPr/>
                      </a:pPr>
                      <a:r>
                        <a:rPr lang="en-US" sz="2199">
                          <a:solidFill>
                            <a:srgbClr val="FFFFFF"/>
                          </a:solidFill>
                          <a:latin typeface="Aileron"/>
                        </a:rPr>
                        <a:t>----------------</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E0D30"/>
                    </a:solidFill>
                  </a:tcPr>
                </a:tc>
                <a:extLst>
                  <a:ext uri="{0D108BD9-81ED-4DB2-BD59-A6C34878D82A}">
                    <a16:rowId xmlns:a16="http://schemas.microsoft.com/office/drawing/2014/main" val="10003"/>
                  </a:ext>
                </a:extLst>
              </a:tr>
            </a:tbl>
          </a:graphicData>
        </a:graphic>
      </p:graphicFrame>
      <p:sp>
        <p:nvSpPr>
          <p:cNvPr id="13" name="TextBox 13"/>
          <p:cNvSpPr txBox="1"/>
          <p:nvPr/>
        </p:nvSpPr>
        <p:spPr>
          <a:xfrm>
            <a:off x="1028700" y="1283246"/>
            <a:ext cx="14192279" cy="1381125"/>
          </a:xfrm>
          <a:prstGeom prst="rect">
            <a:avLst/>
          </a:prstGeom>
        </p:spPr>
        <p:txBody>
          <a:bodyPr lIns="0" tIns="0" rIns="0" bIns="0" rtlCol="0" anchor="t">
            <a:spAutoFit/>
          </a:bodyPr>
          <a:lstStyle/>
          <a:p>
            <a:pPr marL="0" lvl="0" indent="0">
              <a:lnSpc>
                <a:spcPts val="10800"/>
              </a:lnSpc>
              <a:spcBef>
                <a:spcPct val="0"/>
              </a:spcBef>
            </a:pPr>
            <a:r>
              <a:rPr lang="en-US" sz="9000">
                <a:solidFill>
                  <a:srgbClr val="3776FF"/>
                </a:solidFill>
                <a:latin typeface="Aileron Ultra-Bold"/>
              </a:rPr>
              <a:t>Grupos de usuários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TextBox 2"/>
          <p:cNvSpPr txBox="1"/>
          <p:nvPr/>
        </p:nvSpPr>
        <p:spPr>
          <a:xfrm>
            <a:off x="1028700" y="1283246"/>
            <a:ext cx="15204173" cy="1381125"/>
          </a:xfrm>
          <a:prstGeom prst="rect">
            <a:avLst/>
          </a:prstGeom>
        </p:spPr>
        <p:txBody>
          <a:bodyPr lIns="0" tIns="0" rIns="0" bIns="0" rtlCol="0" anchor="t">
            <a:spAutoFit/>
          </a:bodyPr>
          <a:lstStyle/>
          <a:p>
            <a:pPr marL="0" lvl="0" indent="0">
              <a:lnSpc>
                <a:spcPts val="10800"/>
              </a:lnSpc>
              <a:spcBef>
                <a:spcPct val="0"/>
              </a:spcBef>
            </a:pPr>
            <a:r>
              <a:rPr lang="en-US" sz="9000">
                <a:solidFill>
                  <a:srgbClr val="3776FF"/>
                </a:solidFill>
                <a:latin typeface="Aileron Ultra-Bold"/>
              </a:rPr>
              <a:t>Lista de controle de acesso</a:t>
            </a:r>
          </a:p>
        </p:txBody>
      </p:sp>
      <p:sp>
        <p:nvSpPr>
          <p:cNvPr id="3" name="TextBox 3"/>
          <p:cNvSpPr txBox="1"/>
          <p:nvPr/>
        </p:nvSpPr>
        <p:spPr>
          <a:xfrm>
            <a:off x="1028700" y="3286178"/>
            <a:ext cx="16230600" cy="2611120"/>
          </a:xfrm>
          <a:prstGeom prst="rect">
            <a:avLst/>
          </a:prstGeom>
        </p:spPr>
        <p:txBody>
          <a:bodyPr lIns="0" tIns="0" rIns="0" bIns="0" rtlCol="0" anchor="t">
            <a:spAutoFit/>
          </a:bodyPr>
          <a:lstStyle/>
          <a:p>
            <a:pPr algn="just">
              <a:lnSpc>
                <a:spcPts val="5180"/>
              </a:lnSpc>
            </a:pPr>
            <a:r>
              <a:rPr lang="en-US" sz="3700">
                <a:solidFill>
                  <a:srgbClr val="EFEFEF"/>
                </a:solidFill>
                <a:latin typeface="Aileron"/>
              </a:rPr>
              <a:t>Consiste em uma lista associada a cada arquivo, onde são especificados quais usuários e tipos de acesso permitidos. Quando um usuário tenta acessar um arquivo o sistema verifica se lista de controle autoriza a operação realizada por ele.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grpSp>
        <p:nvGrpSpPr>
          <p:cNvPr id="2" name="Group 2"/>
          <p:cNvGrpSpPr/>
          <p:nvPr/>
        </p:nvGrpSpPr>
        <p:grpSpPr>
          <a:xfrm>
            <a:off x="10098878" y="6295511"/>
            <a:ext cx="1543050" cy="1543050"/>
            <a:chOff x="0" y="0"/>
            <a:chExt cx="406400" cy="406400"/>
          </a:xfrm>
        </p:grpSpPr>
        <p:sp>
          <p:nvSpPr>
            <p:cNvPr id="3" name="Freeform 3"/>
            <p:cNvSpPr/>
            <p:nvPr/>
          </p:nvSpPr>
          <p:spPr>
            <a:xfrm>
              <a:off x="0" y="0"/>
              <a:ext cx="406400" cy="406400"/>
            </a:xfrm>
            <a:custGeom>
              <a:avLst/>
              <a:gdLst/>
              <a:ahLst/>
              <a:cxnLst/>
              <a:rect l="l" t="t" r="r" b="b"/>
              <a:pathLst>
                <a:path w="406400" h="406400">
                  <a:moveTo>
                    <a:pt x="0" y="0"/>
                  </a:moveTo>
                  <a:lnTo>
                    <a:pt x="406400" y="0"/>
                  </a:lnTo>
                  <a:lnTo>
                    <a:pt x="406400" y="406400"/>
                  </a:lnTo>
                  <a:lnTo>
                    <a:pt x="0" y="406400"/>
                  </a:lnTo>
                  <a:close/>
                </a:path>
              </a:pathLst>
            </a:custGeom>
            <a:solidFill>
              <a:srgbClr val="3776FF"/>
            </a:solidFill>
          </p:spPr>
        </p:sp>
        <p:sp>
          <p:nvSpPr>
            <p:cNvPr id="4" name="TextBox 4"/>
            <p:cNvSpPr txBox="1"/>
            <p:nvPr/>
          </p:nvSpPr>
          <p:spPr>
            <a:xfrm>
              <a:off x="0" y="-47625"/>
              <a:ext cx="406400" cy="454025"/>
            </a:xfrm>
            <a:prstGeom prst="rect">
              <a:avLst/>
            </a:prstGeom>
          </p:spPr>
          <p:txBody>
            <a:bodyPr lIns="50800" tIns="50800" rIns="50800" bIns="50800" rtlCol="0" anchor="ctr"/>
            <a:lstStyle/>
            <a:p>
              <a:pPr algn="ctr">
                <a:lnSpc>
                  <a:spcPts val="2800"/>
                </a:lnSpc>
              </a:pPr>
              <a:r>
                <a:rPr lang="en-US" sz="2000">
                  <a:solidFill>
                    <a:srgbClr val="FFFFFF"/>
                  </a:solidFill>
                  <a:latin typeface="Aileron"/>
                </a:rPr>
                <a:t>dados.txt</a:t>
              </a:r>
            </a:p>
          </p:txBody>
        </p:sp>
      </p:grpSp>
      <p:grpSp>
        <p:nvGrpSpPr>
          <p:cNvPr id="5" name="Group 5"/>
          <p:cNvGrpSpPr/>
          <p:nvPr/>
        </p:nvGrpSpPr>
        <p:grpSpPr>
          <a:xfrm>
            <a:off x="6642595" y="6295511"/>
            <a:ext cx="1543050" cy="1543050"/>
            <a:chOff x="0" y="0"/>
            <a:chExt cx="406400" cy="406400"/>
          </a:xfrm>
        </p:grpSpPr>
        <p:sp>
          <p:nvSpPr>
            <p:cNvPr id="6" name="Freeform 6"/>
            <p:cNvSpPr/>
            <p:nvPr/>
          </p:nvSpPr>
          <p:spPr>
            <a:xfrm>
              <a:off x="0" y="0"/>
              <a:ext cx="406400" cy="406400"/>
            </a:xfrm>
            <a:custGeom>
              <a:avLst/>
              <a:gdLst/>
              <a:ahLst/>
              <a:cxnLst/>
              <a:rect l="l" t="t" r="r" b="b"/>
              <a:pathLst>
                <a:path w="406400" h="406400">
                  <a:moveTo>
                    <a:pt x="0" y="0"/>
                  </a:moveTo>
                  <a:lnTo>
                    <a:pt x="406400" y="0"/>
                  </a:lnTo>
                  <a:lnTo>
                    <a:pt x="406400" y="406400"/>
                  </a:lnTo>
                  <a:lnTo>
                    <a:pt x="0" y="406400"/>
                  </a:lnTo>
                  <a:close/>
                </a:path>
              </a:pathLst>
            </a:custGeom>
            <a:solidFill>
              <a:srgbClr val="3776FF"/>
            </a:solidFill>
          </p:spPr>
        </p:sp>
        <p:sp>
          <p:nvSpPr>
            <p:cNvPr id="7" name="TextBox 7"/>
            <p:cNvSpPr txBox="1"/>
            <p:nvPr/>
          </p:nvSpPr>
          <p:spPr>
            <a:xfrm>
              <a:off x="0" y="-47625"/>
              <a:ext cx="406400" cy="454025"/>
            </a:xfrm>
            <a:prstGeom prst="rect">
              <a:avLst/>
            </a:prstGeom>
          </p:spPr>
          <p:txBody>
            <a:bodyPr lIns="50800" tIns="50800" rIns="50800" bIns="50800" rtlCol="0" anchor="ctr"/>
            <a:lstStyle/>
            <a:p>
              <a:pPr algn="ctr">
                <a:lnSpc>
                  <a:spcPts val="2800"/>
                </a:lnSpc>
              </a:pPr>
              <a:r>
                <a:rPr lang="en-US" sz="2000">
                  <a:solidFill>
                    <a:srgbClr val="FFFFFF"/>
                  </a:solidFill>
                  <a:latin typeface="Aileron"/>
                </a:rPr>
                <a:t>planilha.xlsx</a:t>
              </a:r>
            </a:p>
          </p:txBody>
        </p:sp>
      </p:grpSp>
      <p:sp>
        <p:nvSpPr>
          <p:cNvPr id="8" name="AutoShape 8"/>
          <p:cNvSpPr/>
          <p:nvPr/>
        </p:nvSpPr>
        <p:spPr>
          <a:xfrm>
            <a:off x="7414120" y="5284363"/>
            <a:ext cx="0" cy="1011148"/>
          </a:xfrm>
          <a:prstGeom prst="line">
            <a:avLst/>
          </a:prstGeom>
          <a:ln w="38100" cap="flat">
            <a:solidFill>
              <a:srgbClr val="FFFFFF"/>
            </a:solidFill>
            <a:prstDash val="solid"/>
            <a:headEnd type="none" w="sm" len="sm"/>
            <a:tailEnd type="none" w="sm" len="sm"/>
          </a:ln>
        </p:spPr>
      </p:sp>
      <p:sp>
        <p:nvSpPr>
          <p:cNvPr id="9" name="AutoShape 9"/>
          <p:cNvSpPr/>
          <p:nvPr/>
        </p:nvSpPr>
        <p:spPr>
          <a:xfrm>
            <a:off x="10851353" y="5284363"/>
            <a:ext cx="0" cy="1011148"/>
          </a:xfrm>
          <a:prstGeom prst="line">
            <a:avLst/>
          </a:prstGeom>
          <a:ln w="38100" cap="flat">
            <a:solidFill>
              <a:srgbClr val="FFFFFF"/>
            </a:solidFill>
            <a:prstDash val="solid"/>
            <a:headEnd type="none" w="sm" len="sm"/>
            <a:tailEnd type="none" w="sm" len="sm"/>
          </a:ln>
        </p:spPr>
      </p:sp>
      <p:sp>
        <p:nvSpPr>
          <p:cNvPr id="10" name="AutoShape 10"/>
          <p:cNvSpPr/>
          <p:nvPr/>
        </p:nvSpPr>
        <p:spPr>
          <a:xfrm>
            <a:off x="7433170" y="5284363"/>
            <a:ext cx="3456284" cy="0"/>
          </a:xfrm>
          <a:prstGeom prst="line">
            <a:avLst/>
          </a:prstGeom>
          <a:ln w="38100" cap="flat">
            <a:solidFill>
              <a:srgbClr val="FFFFFF"/>
            </a:solidFill>
            <a:prstDash val="solid"/>
            <a:headEnd type="none" w="sm" len="sm"/>
            <a:tailEnd type="none" w="sm" len="sm"/>
          </a:ln>
        </p:spPr>
      </p:sp>
      <p:sp>
        <p:nvSpPr>
          <p:cNvPr id="11" name="AutoShape 11"/>
          <p:cNvSpPr/>
          <p:nvPr/>
        </p:nvSpPr>
        <p:spPr>
          <a:xfrm>
            <a:off x="9161312" y="4241594"/>
            <a:ext cx="0" cy="1042769"/>
          </a:xfrm>
          <a:prstGeom prst="line">
            <a:avLst/>
          </a:prstGeom>
          <a:ln w="38100" cap="flat">
            <a:solidFill>
              <a:srgbClr val="FFFFFF"/>
            </a:solidFill>
            <a:prstDash val="solid"/>
            <a:headEnd type="none" w="sm" len="sm"/>
            <a:tailEnd type="none" w="sm" len="sm"/>
          </a:ln>
        </p:spPr>
      </p:sp>
      <p:sp>
        <p:nvSpPr>
          <p:cNvPr id="12" name="TextBox 12"/>
          <p:cNvSpPr txBox="1"/>
          <p:nvPr/>
        </p:nvSpPr>
        <p:spPr>
          <a:xfrm>
            <a:off x="1028700" y="1283246"/>
            <a:ext cx="15094554" cy="1381125"/>
          </a:xfrm>
          <a:prstGeom prst="rect">
            <a:avLst/>
          </a:prstGeom>
        </p:spPr>
        <p:txBody>
          <a:bodyPr lIns="0" tIns="0" rIns="0" bIns="0" rtlCol="0" anchor="t">
            <a:spAutoFit/>
          </a:bodyPr>
          <a:lstStyle/>
          <a:p>
            <a:pPr marL="0" lvl="0" indent="0">
              <a:lnSpc>
                <a:spcPts val="10800"/>
              </a:lnSpc>
              <a:spcBef>
                <a:spcPct val="0"/>
              </a:spcBef>
            </a:pPr>
            <a:r>
              <a:rPr lang="en-US" sz="9000">
                <a:solidFill>
                  <a:srgbClr val="3776FF"/>
                </a:solidFill>
                <a:latin typeface="Aileron Ultra-Bold"/>
              </a:rPr>
              <a:t>Lista de controle de acesso</a:t>
            </a:r>
          </a:p>
        </p:txBody>
      </p:sp>
      <p:graphicFrame>
        <p:nvGraphicFramePr>
          <p:cNvPr id="13" name="Table 13"/>
          <p:cNvGraphicFramePr>
            <a:graphicFrameLocks noGrp="1"/>
          </p:cNvGraphicFramePr>
          <p:nvPr/>
        </p:nvGraphicFramePr>
        <p:xfrm>
          <a:off x="664496" y="5303413"/>
          <a:ext cx="5416124" cy="3552824"/>
        </p:xfrm>
        <a:graphic>
          <a:graphicData uri="http://schemas.openxmlformats.org/drawingml/2006/table">
            <a:tbl>
              <a:tblPr/>
              <a:tblGrid>
                <a:gridCol w="2708062">
                  <a:extLst>
                    <a:ext uri="{9D8B030D-6E8A-4147-A177-3AD203B41FA5}">
                      <a16:colId xmlns:a16="http://schemas.microsoft.com/office/drawing/2014/main" val="20000"/>
                    </a:ext>
                  </a:extLst>
                </a:gridCol>
                <a:gridCol w="2708062">
                  <a:extLst>
                    <a:ext uri="{9D8B030D-6E8A-4147-A177-3AD203B41FA5}">
                      <a16:colId xmlns:a16="http://schemas.microsoft.com/office/drawing/2014/main" val="20001"/>
                    </a:ext>
                  </a:extLst>
                </a:gridCol>
              </a:tblGrid>
              <a:tr h="888206">
                <a:tc>
                  <a:txBody>
                    <a:bodyPr/>
                    <a:lstStyle/>
                    <a:p>
                      <a:pPr algn="ctr">
                        <a:lnSpc>
                          <a:spcPts val="2799"/>
                        </a:lnSpc>
                        <a:defRPr/>
                      </a:pPr>
                      <a:r>
                        <a:rPr lang="en-US" sz="1999">
                          <a:solidFill>
                            <a:srgbClr val="FFFFFF"/>
                          </a:solidFill>
                          <a:latin typeface="Aileron"/>
                        </a:rPr>
                        <a:t>Usuário</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737373"/>
                    </a:solidFill>
                  </a:tcPr>
                </a:tc>
                <a:tc>
                  <a:txBody>
                    <a:bodyPr/>
                    <a:lstStyle/>
                    <a:p>
                      <a:pPr algn="ctr">
                        <a:lnSpc>
                          <a:spcPts val="2799"/>
                        </a:lnSpc>
                        <a:defRPr/>
                      </a:pPr>
                      <a:r>
                        <a:rPr lang="en-US" sz="1999">
                          <a:solidFill>
                            <a:srgbClr val="FFFFFF"/>
                          </a:solidFill>
                          <a:latin typeface="Aileron"/>
                        </a:rPr>
                        <a:t>Tipo de acesso</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737373"/>
                    </a:solidFill>
                  </a:tcPr>
                </a:tc>
                <a:extLst>
                  <a:ext uri="{0D108BD9-81ED-4DB2-BD59-A6C34878D82A}">
                    <a16:rowId xmlns:a16="http://schemas.microsoft.com/office/drawing/2014/main" val="10000"/>
                  </a:ext>
                </a:extLst>
              </a:tr>
              <a:tr h="888206">
                <a:tc>
                  <a:txBody>
                    <a:bodyPr/>
                    <a:lstStyle/>
                    <a:p>
                      <a:pPr algn="ctr">
                        <a:lnSpc>
                          <a:spcPts val="2799"/>
                        </a:lnSpc>
                        <a:defRPr/>
                      </a:pPr>
                      <a:r>
                        <a:rPr lang="en-US" sz="1999">
                          <a:solidFill>
                            <a:srgbClr val="FFFFFF"/>
                          </a:solidFill>
                          <a:latin typeface="Aileron"/>
                        </a:rPr>
                        <a:t>João</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E0D30"/>
                    </a:solidFill>
                  </a:tcPr>
                </a:tc>
                <a:tc>
                  <a:txBody>
                    <a:bodyPr/>
                    <a:lstStyle/>
                    <a:p>
                      <a:pPr algn="ctr">
                        <a:lnSpc>
                          <a:spcPts val="2799"/>
                        </a:lnSpc>
                        <a:defRPr/>
                      </a:pPr>
                      <a:r>
                        <a:rPr lang="en-US" sz="1999">
                          <a:solidFill>
                            <a:srgbClr val="FFFFFF"/>
                          </a:solidFill>
                          <a:latin typeface="Aileron"/>
                        </a:rPr>
                        <a:t>Leitura e Gravação</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E0D30"/>
                    </a:solidFill>
                  </a:tcPr>
                </a:tc>
                <a:extLst>
                  <a:ext uri="{0D108BD9-81ED-4DB2-BD59-A6C34878D82A}">
                    <a16:rowId xmlns:a16="http://schemas.microsoft.com/office/drawing/2014/main" val="10001"/>
                  </a:ext>
                </a:extLst>
              </a:tr>
              <a:tr h="888206">
                <a:tc>
                  <a:txBody>
                    <a:bodyPr/>
                    <a:lstStyle/>
                    <a:p>
                      <a:pPr algn="ctr">
                        <a:lnSpc>
                          <a:spcPts val="2799"/>
                        </a:lnSpc>
                        <a:defRPr/>
                      </a:pPr>
                      <a:r>
                        <a:rPr lang="en-US" sz="1999">
                          <a:solidFill>
                            <a:srgbClr val="FFFFFF"/>
                          </a:solidFill>
                          <a:latin typeface="Aileron"/>
                        </a:rPr>
                        <a:t>Maria</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E0D30"/>
                    </a:solidFill>
                  </a:tcPr>
                </a:tc>
                <a:tc>
                  <a:txBody>
                    <a:bodyPr/>
                    <a:lstStyle/>
                    <a:p>
                      <a:pPr algn="ctr">
                        <a:lnSpc>
                          <a:spcPts val="2799"/>
                        </a:lnSpc>
                        <a:defRPr/>
                      </a:pPr>
                      <a:r>
                        <a:rPr lang="en-US" sz="1999">
                          <a:solidFill>
                            <a:srgbClr val="FFFFFF"/>
                          </a:solidFill>
                          <a:latin typeface="Aileron"/>
                        </a:rPr>
                        <a:t>Execução</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E0D30"/>
                    </a:solidFill>
                  </a:tcPr>
                </a:tc>
                <a:extLst>
                  <a:ext uri="{0D108BD9-81ED-4DB2-BD59-A6C34878D82A}">
                    <a16:rowId xmlns:a16="http://schemas.microsoft.com/office/drawing/2014/main" val="10002"/>
                  </a:ext>
                </a:extLst>
              </a:tr>
              <a:tr h="888206">
                <a:tc>
                  <a:txBody>
                    <a:bodyPr/>
                    <a:lstStyle/>
                    <a:p>
                      <a:pPr algn="ctr">
                        <a:lnSpc>
                          <a:spcPts val="2799"/>
                        </a:lnSpc>
                        <a:defRPr/>
                      </a:pPr>
                      <a:r>
                        <a:rPr lang="en-US" sz="1999">
                          <a:solidFill>
                            <a:srgbClr val="FFFFFF"/>
                          </a:solidFill>
                          <a:latin typeface="Aileron"/>
                        </a:rPr>
                        <a:t>Pedro</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E0D30"/>
                    </a:solidFill>
                  </a:tcPr>
                </a:tc>
                <a:tc>
                  <a:txBody>
                    <a:bodyPr/>
                    <a:lstStyle/>
                    <a:p>
                      <a:pPr algn="ctr">
                        <a:lnSpc>
                          <a:spcPts val="2799"/>
                        </a:lnSpc>
                        <a:defRPr/>
                      </a:pPr>
                      <a:r>
                        <a:rPr lang="en-US" sz="1999">
                          <a:solidFill>
                            <a:srgbClr val="FFFFFF"/>
                          </a:solidFill>
                          <a:latin typeface="Aileron"/>
                        </a:rPr>
                        <a:t>Leitura</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E0D30"/>
                    </a:solidFill>
                  </a:tcPr>
                </a:tc>
                <a:extLst>
                  <a:ext uri="{0D108BD9-81ED-4DB2-BD59-A6C34878D82A}">
                    <a16:rowId xmlns:a16="http://schemas.microsoft.com/office/drawing/2014/main" val="10003"/>
                  </a:ext>
                </a:extLst>
              </a:tr>
            </a:tbl>
          </a:graphicData>
        </a:graphic>
      </p:graphicFrame>
      <p:graphicFrame>
        <p:nvGraphicFramePr>
          <p:cNvPr id="14" name="Table 14"/>
          <p:cNvGraphicFramePr>
            <a:graphicFrameLocks noGrp="1"/>
          </p:cNvGraphicFramePr>
          <p:nvPr/>
        </p:nvGraphicFramePr>
        <p:xfrm>
          <a:off x="12203903" y="5303413"/>
          <a:ext cx="5416124" cy="3552824"/>
        </p:xfrm>
        <a:graphic>
          <a:graphicData uri="http://schemas.openxmlformats.org/drawingml/2006/table">
            <a:tbl>
              <a:tblPr/>
              <a:tblGrid>
                <a:gridCol w="2708062">
                  <a:extLst>
                    <a:ext uri="{9D8B030D-6E8A-4147-A177-3AD203B41FA5}">
                      <a16:colId xmlns:a16="http://schemas.microsoft.com/office/drawing/2014/main" val="20000"/>
                    </a:ext>
                  </a:extLst>
                </a:gridCol>
                <a:gridCol w="2708062">
                  <a:extLst>
                    <a:ext uri="{9D8B030D-6E8A-4147-A177-3AD203B41FA5}">
                      <a16:colId xmlns:a16="http://schemas.microsoft.com/office/drawing/2014/main" val="20001"/>
                    </a:ext>
                  </a:extLst>
                </a:gridCol>
              </a:tblGrid>
              <a:tr h="888206">
                <a:tc>
                  <a:txBody>
                    <a:bodyPr/>
                    <a:lstStyle/>
                    <a:p>
                      <a:pPr algn="ctr">
                        <a:lnSpc>
                          <a:spcPts val="2799"/>
                        </a:lnSpc>
                        <a:defRPr/>
                      </a:pPr>
                      <a:r>
                        <a:rPr lang="en-US" sz="1999">
                          <a:solidFill>
                            <a:srgbClr val="FFFFFF"/>
                          </a:solidFill>
                          <a:latin typeface="Aileron"/>
                        </a:rPr>
                        <a:t>Usuário</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737373"/>
                    </a:solidFill>
                  </a:tcPr>
                </a:tc>
                <a:tc>
                  <a:txBody>
                    <a:bodyPr/>
                    <a:lstStyle/>
                    <a:p>
                      <a:pPr algn="ctr">
                        <a:lnSpc>
                          <a:spcPts val="2799"/>
                        </a:lnSpc>
                        <a:defRPr/>
                      </a:pPr>
                      <a:r>
                        <a:rPr lang="en-US" sz="1999">
                          <a:solidFill>
                            <a:srgbClr val="FFFFFF"/>
                          </a:solidFill>
                          <a:latin typeface="Aileron"/>
                        </a:rPr>
                        <a:t>Tipo de acesso</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737373"/>
                    </a:solidFill>
                  </a:tcPr>
                </a:tc>
                <a:extLst>
                  <a:ext uri="{0D108BD9-81ED-4DB2-BD59-A6C34878D82A}">
                    <a16:rowId xmlns:a16="http://schemas.microsoft.com/office/drawing/2014/main" val="10000"/>
                  </a:ext>
                </a:extLst>
              </a:tr>
              <a:tr h="888206">
                <a:tc>
                  <a:txBody>
                    <a:bodyPr/>
                    <a:lstStyle/>
                    <a:p>
                      <a:pPr algn="ctr">
                        <a:lnSpc>
                          <a:spcPts val="2799"/>
                        </a:lnSpc>
                        <a:defRPr/>
                      </a:pPr>
                      <a:r>
                        <a:rPr lang="en-US" sz="1999">
                          <a:solidFill>
                            <a:srgbClr val="FFFFFF"/>
                          </a:solidFill>
                          <a:latin typeface="Aileron"/>
                        </a:rPr>
                        <a:t>João</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E0D30"/>
                    </a:solidFill>
                  </a:tcPr>
                </a:tc>
                <a:tc>
                  <a:txBody>
                    <a:bodyPr/>
                    <a:lstStyle/>
                    <a:p>
                      <a:pPr algn="ctr">
                        <a:lnSpc>
                          <a:spcPts val="2799"/>
                        </a:lnSpc>
                        <a:defRPr/>
                      </a:pPr>
                      <a:r>
                        <a:rPr lang="en-US" sz="1999">
                          <a:solidFill>
                            <a:srgbClr val="FFFFFF"/>
                          </a:solidFill>
                          <a:latin typeface="Aileron"/>
                        </a:rPr>
                        <a:t>Gravação</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E0D30"/>
                    </a:solidFill>
                  </a:tcPr>
                </a:tc>
                <a:extLst>
                  <a:ext uri="{0D108BD9-81ED-4DB2-BD59-A6C34878D82A}">
                    <a16:rowId xmlns:a16="http://schemas.microsoft.com/office/drawing/2014/main" val="10001"/>
                  </a:ext>
                </a:extLst>
              </a:tr>
              <a:tr h="888206">
                <a:tc>
                  <a:txBody>
                    <a:bodyPr/>
                    <a:lstStyle/>
                    <a:p>
                      <a:pPr algn="ctr">
                        <a:lnSpc>
                          <a:spcPts val="2799"/>
                        </a:lnSpc>
                        <a:defRPr/>
                      </a:pPr>
                      <a:r>
                        <a:rPr lang="en-US" sz="1999">
                          <a:solidFill>
                            <a:srgbClr val="FFFFFF"/>
                          </a:solidFill>
                          <a:latin typeface="Aileron"/>
                        </a:rPr>
                        <a:t>Maria</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E0D30"/>
                    </a:solidFill>
                  </a:tcPr>
                </a:tc>
                <a:tc>
                  <a:txBody>
                    <a:bodyPr/>
                    <a:lstStyle/>
                    <a:p>
                      <a:pPr algn="ctr">
                        <a:lnSpc>
                          <a:spcPts val="2799"/>
                        </a:lnSpc>
                        <a:defRPr/>
                      </a:pPr>
                      <a:r>
                        <a:rPr lang="en-US" sz="1999">
                          <a:solidFill>
                            <a:srgbClr val="FFFFFF"/>
                          </a:solidFill>
                          <a:latin typeface="Aileron"/>
                        </a:rPr>
                        <a:t>Eliminação</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E0D30"/>
                    </a:solidFill>
                  </a:tcPr>
                </a:tc>
                <a:extLst>
                  <a:ext uri="{0D108BD9-81ED-4DB2-BD59-A6C34878D82A}">
                    <a16:rowId xmlns:a16="http://schemas.microsoft.com/office/drawing/2014/main" val="10002"/>
                  </a:ext>
                </a:extLst>
              </a:tr>
              <a:tr h="888206">
                <a:tc>
                  <a:txBody>
                    <a:bodyPr/>
                    <a:lstStyle/>
                    <a:p>
                      <a:pPr algn="ctr">
                        <a:lnSpc>
                          <a:spcPts val="2799"/>
                        </a:lnSpc>
                        <a:defRPr/>
                      </a:pPr>
                      <a:r>
                        <a:rPr lang="en-US" sz="1999">
                          <a:solidFill>
                            <a:srgbClr val="FFFFFF"/>
                          </a:solidFill>
                          <a:latin typeface="Aileron"/>
                        </a:rPr>
                        <a:t>Pedro</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E0D30"/>
                    </a:solidFill>
                  </a:tcPr>
                </a:tc>
                <a:tc>
                  <a:txBody>
                    <a:bodyPr/>
                    <a:lstStyle/>
                    <a:p>
                      <a:pPr algn="ctr">
                        <a:lnSpc>
                          <a:spcPts val="2799"/>
                        </a:lnSpc>
                        <a:defRPr/>
                      </a:pPr>
                      <a:r>
                        <a:rPr lang="en-US" sz="1999">
                          <a:solidFill>
                            <a:srgbClr val="FFFFFF"/>
                          </a:solidFill>
                          <a:latin typeface="Aileron"/>
                        </a:rPr>
                        <a:t>Leitura e Gravação</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0E0D30"/>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TextBox 2"/>
          <p:cNvSpPr txBox="1"/>
          <p:nvPr/>
        </p:nvSpPr>
        <p:spPr>
          <a:xfrm>
            <a:off x="1028700" y="1283246"/>
            <a:ext cx="14192279" cy="1381125"/>
          </a:xfrm>
          <a:prstGeom prst="rect">
            <a:avLst/>
          </a:prstGeom>
        </p:spPr>
        <p:txBody>
          <a:bodyPr lIns="0" tIns="0" rIns="0" bIns="0" rtlCol="0" anchor="t">
            <a:spAutoFit/>
          </a:bodyPr>
          <a:lstStyle/>
          <a:p>
            <a:pPr marL="0" lvl="0" indent="0">
              <a:lnSpc>
                <a:spcPts val="10800"/>
              </a:lnSpc>
              <a:spcBef>
                <a:spcPct val="0"/>
              </a:spcBef>
            </a:pPr>
            <a:r>
              <a:rPr lang="en-US" sz="9000">
                <a:solidFill>
                  <a:srgbClr val="3776FF"/>
                </a:solidFill>
                <a:latin typeface="Aileron Ultra-Bold"/>
              </a:rPr>
              <a:t>Referências</a:t>
            </a:r>
          </a:p>
        </p:txBody>
      </p:sp>
      <p:sp>
        <p:nvSpPr>
          <p:cNvPr id="3" name="TextBox 3"/>
          <p:cNvSpPr txBox="1"/>
          <p:nvPr/>
        </p:nvSpPr>
        <p:spPr>
          <a:xfrm>
            <a:off x="1028700" y="3286178"/>
            <a:ext cx="16230600" cy="4582795"/>
          </a:xfrm>
          <a:prstGeom prst="rect">
            <a:avLst/>
          </a:prstGeom>
        </p:spPr>
        <p:txBody>
          <a:bodyPr lIns="0" tIns="0" rIns="0" bIns="0" rtlCol="0" anchor="t">
            <a:spAutoFit/>
          </a:bodyPr>
          <a:lstStyle/>
          <a:p>
            <a:pPr marL="798831" lvl="1" indent="-399416" algn="just">
              <a:lnSpc>
                <a:spcPts val="5180"/>
              </a:lnSpc>
              <a:buFont typeface="Arial"/>
              <a:buChar char="•"/>
            </a:pPr>
            <a:r>
              <a:rPr lang="en-US" sz="3700" dirty="0">
                <a:solidFill>
                  <a:srgbClr val="EFEFEF"/>
                </a:solidFill>
                <a:latin typeface="Aileron"/>
              </a:rPr>
              <a:t>Tanenbaum, Andrew S. </a:t>
            </a:r>
            <a:r>
              <a:rPr lang="en-US" sz="3700" dirty="0" err="1">
                <a:solidFill>
                  <a:srgbClr val="EFEFEF"/>
                </a:solidFill>
                <a:latin typeface="Aileron"/>
              </a:rPr>
              <a:t>Sistemas</a:t>
            </a:r>
            <a:r>
              <a:rPr lang="en-US" sz="3700" dirty="0">
                <a:solidFill>
                  <a:srgbClr val="EFEFEF"/>
                </a:solidFill>
                <a:latin typeface="Aileron"/>
              </a:rPr>
              <a:t> </a:t>
            </a:r>
            <a:r>
              <a:rPr lang="en-US" sz="3700" dirty="0" err="1">
                <a:solidFill>
                  <a:srgbClr val="EFEFEF"/>
                </a:solidFill>
                <a:latin typeface="Aileron"/>
              </a:rPr>
              <a:t>Operacionais</a:t>
            </a:r>
            <a:r>
              <a:rPr lang="en-US" sz="3700" dirty="0">
                <a:solidFill>
                  <a:srgbClr val="EFEFEF"/>
                </a:solidFill>
                <a:latin typeface="Aileron"/>
              </a:rPr>
              <a:t> - </a:t>
            </a:r>
            <a:r>
              <a:rPr lang="en-US" sz="3700" dirty="0" err="1">
                <a:solidFill>
                  <a:srgbClr val="EFEFEF"/>
                </a:solidFill>
                <a:latin typeface="Aileron"/>
              </a:rPr>
              <a:t>Projeto</a:t>
            </a:r>
            <a:r>
              <a:rPr lang="en-US" sz="3700" dirty="0">
                <a:solidFill>
                  <a:srgbClr val="EFEFEF"/>
                </a:solidFill>
                <a:latin typeface="Aileron"/>
              </a:rPr>
              <a:t> E </a:t>
            </a:r>
            <a:r>
              <a:rPr lang="en-US" sz="3700" dirty="0" err="1">
                <a:solidFill>
                  <a:srgbClr val="EFEFEF"/>
                </a:solidFill>
                <a:latin typeface="Aileron"/>
              </a:rPr>
              <a:t>Implementação</a:t>
            </a:r>
            <a:r>
              <a:rPr lang="en-US" sz="3700" dirty="0">
                <a:solidFill>
                  <a:srgbClr val="EFEFEF"/>
                </a:solidFill>
                <a:latin typeface="Aileron"/>
              </a:rPr>
              <a:t> - 3ª Ed. BOOKMAN, 2010.</a:t>
            </a:r>
          </a:p>
          <a:p>
            <a:pPr marL="798831" lvl="1" indent="-399416" algn="just">
              <a:lnSpc>
                <a:spcPts val="5180"/>
              </a:lnSpc>
              <a:buFont typeface="Arial"/>
              <a:buChar char="•"/>
            </a:pPr>
            <a:r>
              <a:rPr lang="en-US" sz="3700" dirty="0">
                <a:solidFill>
                  <a:srgbClr val="EFEFEF"/>
                </a:solidFill>
                <a:latin typeface="Aileron"/>
              </a:rPr>
              <a:t>Tanenbaum, Andrew S. Bos, Hebert. </a:t>
            </a:r>
            <a:r>
              <a:rPr lang="en-US" sz="3700" dirty="0" err="1">
                <a:solidFill>
                  <a:srgbClr val="EFEFEF"/>
                </a:solidFill>
                <a:latin typeface="Aileron"/>
              </a:rPr>
              <a:t>Sistemas</a:t>
            </a:r>
            <a:r>
              <a:rPr lang="en-US" sz="3700" dirty="0">
                <a:solidFill>
                  <a:srgbClr val="EFEFEF"/>
                </a:solidFill>
                <a:latin typeface="Aileron"/>
              </a:rPr>
              <a:t> </a:t>
            </a:r>
            <a:r>
              <a:rPr lang="en-US" sz="3700" dirty="0" err="1">
                <a:solidFill>
                  <a:srgbClr val="EFEFEF"/>
                </a:solidFill>
                <a:latin typeface="Aileron"/>
              </a:rPr>
              <a:t>Operacionais</a:t>
            </a:r>
            <a:r>
              <a:rPr lang="en-US" sz="3700" dirty="0">
                <a:solidFill>
                  <a:srgbClr val="EFEFEF"/>
                </a:solidFill>
                <a:latin typeface="Aileron"/>
              </a:rPr>
              <a:t> </a:t>
            </a:r>
            <a:r>
              <a:rPr lang="en-US" sz="3700" dirty="0" err="1">
                <a:solidFill>
                  <a:srgbClr val="EFEFEF"/>
                </a:solidFill>
                <a:latin typeface="Aileron"/>
              </a:rPr>
              <a:t>Modernos</a:t>
            </a:r>
            <a:r>
              <a:rPr lang="en-US" sz="3700" dirty="0">
                <a:solidFill>
                  <a:srgbClr val="EFEFEF"/>
                </a:solidFill>
                <a:latin typeface="Aileron"/>
              </a:rPr>
              <a:t> - 4ª Ed. São Paulo: Pearson  Education do </a:t>
            </a:r>
            <a:r>
              <a:rPr lang="en-US" sz="3700" dirty="0" err="1">
                <a:solidFill>
                  <a:srgbClr val="EFEFEF"/>
                </a:solidFill>
                <a:latin typeface="Aileron"/>
              </a:rPr>
              <a:t>Brasil</a:t>
            </a:r>
            <a:r>
              <a:rPr lang="en-US" sz="3700" dirty="0">
                <a:solidFill>
                  <a:srgbClr val="EFEFEF"/>
                </a:solidFill>
                <a:latin typeface="Aileron"/>
              </a:rPr>
              <a:t>, 2016.</a:t>
            </a:r>
          </a:p>
          <a:p>
            <a:pPr marL="798831" lvl="1" indent="-399416" algn="just">
              <a:lnSpc>
                <a:spcPts val="5180"/>
              </a:lnSpc>
              <a:buFont typeface="Arial"/>
              <a:buChar char="•"/>
            </a:pPr>
            <a:r>
              <a:rPr lang="en-US" sz="3700" dirty="0">
                <a:solidFill>
                  <a:srgbClr val="EFEFEF"/>
                </a:solidFill>
                <a:latin typeface="Aileron"/>
              </a:rPr>
              <a:t>Machado, Maia, </a:t>
            </a:r>
            <a:r>
              <a:rPr lang="en-US" sz="3700" dirty="0" err="1">
                <a:solidFill>
                  <a:srgbClr val="EFEFEF"/>
                </a:solidFill>
                <a:latin typeface="Aileron"/>
              </a:rPr>
              <a:t>Fundamentos</a:t>
            </a:r>
            <a:r>
              <a:rPr lang="en-US" sz="3700" dirty="0">
                <a:solidFill>
                  <a:srgbClr val="EFEFEF"/>
                </a:solidFill>
                <a:latin typeface="Aileron"/>
              </a:rPr>
              <a:t> De </a:t>
            </a:r>
            <a:r>
              <a:rPr lang="en-US" sz="3700" dirty="0" err="1">
                <a:solidFill>
                  <a:srgbClr val="EFEFEF"/>
                </a:solidFill>
                <a:latin typeface="Aileron"/>
              </a:rPr>
              <a:t>Sistemas</a:t>
            </a:r>
            <a:r>
              <a:rPr lang="en-US" sz="3700" dirty="0">
                <a:solidFill>
                  <a:srgbClr val="EFEFEF"/>
                </a:solidFill>
                <a:latin typeface="Aileron"/>
              </a:rPr>
              <a:t> </a:t>
            </a:r>
            <a:r>
              <a:rPr lang="en-US" sz="3700" dirty="0" err="1">
                <a:solidFill>
                  <a:srgbClr val="EFEFEF"/>
                </a:solidFill>
                <a:latin typeface="Aileron"/>
              </a:rPr>
              <a:t>Operacionais</a:t>
            </a:r>
            <a:r>
              <a:rPr lang="en-US" sz="3700" dirty="0">
                <a:solidFill>
                  <a:srgbClr val="EFEFEF"/>
                </a:solidFill>
                <a:latin typeface="Aileron"/>
              </a:rPr>
              <a:t>, 1a </a:t>
            </a:r>
            <a:r>
              <a:rPr lang="en-US" sz="3700" dirty="0" err="1">
                <a:solidFill>
                  <a:srgbClr val="EFEFEF"/>
                </a:solidFill>
                <a:latin typeface="Aileron"/>
              </a:rPr>
              <a:t>Edição</a:t>
            </a:r>
            <a:r>
              <a:rPr lang="en-US" sz="3700" dirty="0">
                <a:solidFill>
                  <a:srgbClr val="EFEFEF"/>
                </a:solidFill>
                <a:latin typeface="Aileron"/>
              </a:rPr>
              <a:t>, LTC, 2011.</a:t>
            </a:r>
          </a:p>
          <a:p>
            <a:pPr marL="798831" lvl="1" indent="-399416" algn="just">
              <a:lnSpc>
                <a:spcPts val="5180"/>
              </a:lnSpc>
              <a:buFont typeface="Arial"/>
              <a:buChar char="•"/>
            </a:pPr>
            <a:r>
              <a:rPr lang="en-US" sz="3700" u="sng" dirty="0">
                <a:solidFill>
                  <a:srgbClr val="EFEFEF"/>
                </a:solidFill>
                <a:latin typeface="Aileron"/>
              </a:rPr>
              <a:t>https://www.youtube.com/watch?v=W9W9fRdzWjQ&amp;t=430s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TextBox 2"/>
          <p:cNvSpPr txBox="1"/>
          <p:nvPr/>
        </p:nvSpPr>
        <p:spPr>
          <a:xfrm>
            <a:off x="1028700" y="1019175"/>
            <a:ext cx="9802888" cy="1838325"/>
          </a:xfrm>
          <a:prstGeom prst="rect">
            <a:avLst/>
          </a:prstGeom>
        </p:spPr>
        <p:txBody>
          <a:bodyPr lIns="0" tIns="0" rIns="0" bIns="0" rtlCol="0" anchor="t">
            <a:spAutoFit/>
          </a:bodyPr>
          <a:lstStyle/>
          <a:p>
            <a:pPr marL="0" lvl="0" indent="0">
              <a:lnSpc>
                <a:spcPts val="14400"/>
              </a:lnSpc>
              <a:spcBef>
                <a:spcPct val="0"/>
              </a:spcBef>
            </a:pPr>
            <a:r>
              <a:rPr lang="en-US" sz="12000">
                <a:solidFill>
                  <a:srgbClr val="3776FF"/>
                </a:solidFill>
                <a:latin typeface="Aileron Ultra-Bold"/>
              </a:rPr>
              <a:t>Agradeço!</a:t>
            </a:r>
          </a:p>
        </p:txBody>
      </p:sp>
      <p:sp>
        <p:nvSpPr>
          <p:cNvPr id="3" name="TextBox 3"/>
          <p:cNvSpPr txBox="1"/>
          <p:nvPr/>
        </p:nvSpPr>
        <p:spPr>
          <a:xfrm>
            <a:off x="9091294" y="8524875"/>
            <a:ext cx="8168006" cy="733425"/>
          </a:xfrm>
          <a:prstGeom prst="rect">
            <a:avLst/>
          </a:prstGeom>
        </p:spPr>
        <p:txBody>
          <a:bodyPr lIns="0" tIns="0" rIns="0" bIns="0" rtlCol="0" anchor="t">
            <a:spAutoFit/>
          </a:bodyPr>
          <a:lstStyle/>
          <a:p>
            <a:pPr algn="r">
              <a:lnSpc>
                <a:spcPts val="5850"/>
              </a:lnSpc>
            </a:pPr>
            <a:r>
              <a:rPr lang="en-US" sz="4500">
                <a:solidFill>
                  <a:srgbClr val="EFEFEF"/>
                </a:solidFill>
                <a:latin typeface="Aileron"/>
              </a:rPr>
              <a:t>Obrigado pela atenção!</a:t>
            </a:r>
          </a:p>
        </p:txBody>
      </p:sp>
      <p:sp>
        <p:nvSpPr>
          <p:cNvPr id="4" name="Freeform 4"/>
          <p:cNvSpPr/>
          <p:nvPr/>
        </p:nvSpPr>
        <p:spPr>
          <a:xfrm rot="2700000">
            <a:off x="9205814" y="-1595415"/>
            <a:ext cx="13107423" cy="4915283"/>
          </a:xfrm>
          <a:custGeom>
            <a:avLst/>
            <a:gdLst/>
            <a:ahLst/>
            <a:cxnLst/>
            <a:rect l="l" t="t" r="r" b="b"/>
            <a:pathLst>
              <a:path w="13107423" h="4915283">
                <a:moveTo>
                  <a:pt x="0" y="0"/>
                </a:moveTo>
                <a:lnTo>
                  <a:pt x="13107423" y="0"/>
                </a:lnTo>
                <a:lnTo>
                  <a:pt x="13107423" y="4915283"/>
                </a:lnTo>
                <a:lnTo>
                  <a:pt x="0" y="4915283"/>
                </a:lnTo>
                <a:lnTo>
                  <a:pt x="0" y="0"/>
                </a:lnTo>
                <a:close/>
              </a:path>
            </a:pathLst>
          </a:custGeom>
          <a:blipFill>
            <a:blip r:embed="rId2">
              <a:extLst>
                <a:ext uri="{96DAC541-7B7A-43D3-8B79-37D633B846F1}">
                  <asvg:svgBlip xmlns:asvg="http://schemas.microsoft.com/office/drawing/2016/SVG/main" r:embed="rId3"/>
                </a:ext>
              </a:extLst>
            </a:blip>
            <a:stretch>
              <a:fillRect l="-36" r="-36"/>
            </a:stretch>
          </a:blipFill>
        </p:spPr>
      </p:sp>
      <p:grpSp>
        <p:nvGrpSpPr>
          <p:cNvPr id="5" name="Group 5"/>
          <p:cNvGrpSpPr/>
          <p:nvPr/>
        </p:nvGrpSpPr>
        <p:grpSpPr>
          <a:xfrm>
            <a:off x="0" y="6384084"/>
            <a:ext cx="4028425" cy="4021979"/>
            <a:chOff x="0" y="0"/>
            <a:chExt cx="6350000" cy="6339840"/>
          </a:xfrm>
        </p:grpSpPr>
        <p:sp>
          <p:nvSpPr>
            <p:cNvPr id="6" name="Freeform 6"/>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FEFEF"/>
            </a:solidFill>
          </p:spPr>
        </p:sp>
      </p:gr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31296A59-9633-35D9-931F-EA80358546D6}"/>
              </a:ext>
            </a:extLst>
          </p:cNvPr>
          <p:cNvSpPr txBox="1"/>
          <p:nvPr/>
        </p:nvSpPr>
        <p:spPr>
          <a:xfrm>
            <a:off x="23446" y="180753"/>
            <a:ext cx="18288000" cy="10109178"/>
          </a:xfrm>
          <a:prstGeom prst="rect">
            <a:avLst/>
          </a:prstGeom>
          <a:noFill/>
        </p:spPr>
        <p:txBody>
          <a:bodyPr wrap="square">
            <a:spAutoFit/>
          </a:bodyPr>
          <a:lstStyle/>
          <a:p>
            <a:pPr>
              <a:lnSpc>
                <a:spcPts val="2760"/>
              </a:lnSpc>
              <a:spcBef>
                <a:spcPct val="0"/>
              </a:spcBef>
            </a:pPr>
            <a:r>
              <a:rPr lang="en-US" sz="1800" spc="196" dirty="0" err="1">
                <a:solidFill>
                  <a:srgbClr val="000000"/>
                </a:solidFill>
                <a:latin typeface="Arial" panose="020B0604020202020204" pitchFamily="34" charset="0"/>
                <a:cs typeface="Arial" panose="020B0604020202020204" pitchFamily="34" charset="0"/>
              </a:rPr>
              <a:t>Reconhecimentos</a:t>
            </a:r>
            <a:r>
              <a:rPr lang="en-US" sz="1800" spc="196" dirty="0">
                <a:solidFill>
                  <a:srgbClr val="000000"/>
                </a:solidFill>
                <a:latin typeface="Arial" panose="020B0604020202020204" pitchFamily="34" charset="0"/>
                <a:cs typeface="Arial" panose="020B0604020202020204" pitchFamily="34" charset="0"/>
              </a:rPr>
              <a:t> e </a:t>
            </a:r>
            <a:r>
              <a:rPr lang="en-US" sz="1800" spc="196" dirty="0" err="1">
                <a:solidFill>
                  <a:srgbClr val="000000"/>
                </a:solidFill>
                <a:latin typeface="Arial" panose="020B0604020202020204" pitchFamily="34" charset="0"/>
                <a:cs typeface="Arial" panose="020B0604020202020204" pitchFamily="34" charset="0"/>
              </a:rPr>
              <a:t>Direitos</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Autorais</a:t>
            </a:r>
            <a:endParaRPr lang="en-US" sz="1800" spc="196" dirty="0">
              <a:solidFill>
                <a:srgbClr val="000000"/>
              </a:solidFill>
              <a:latin typeface="Arial" panose="020B0604020202020204" pitchFamily="34" charset="0"/>
              <a:cs typeface="Arial" panose="020B0604020202020204" pitchFamily="34" charset="0"/>
            </a:endParaRPr>
          </a:p>
          <a:p>
            <a:pPr>
              <a:lnSpc>
                <a:spcPts val="2760"/>
              </a:lnSpc>
              <a:spcBef>
                <a:spcPct val="0"/>
              </a:spcBef>
            </a:pPr>
            <a:r>
              <a:rPr lang="en-US" sz="1800" spc="196" dirty="0">
                <a:solidFill>
                  <a:srgbClr val="000000"/>
                </a:solidFill>
                <a:latin typeface="Arial" panose="020B0604020202020204" pitchFamily="34" charset="0"/>
                <a:cs typeface="Arial" panose="020B0604020202020204" pitchFamily="34" charset="0"/>
              </a:rPr>
              <a:t>@autor: Gustavo de Oliveira Rego Morais e Keven Gustavo dos Santos Gomes</a:t>
            </a:r>
          </a:p>
          <a:p>
            <a:pPr>
              <a:lnSpc>
                <a:spcPts val="2760"/>
              </a:lnSpc>
              <a:spcBef>
                <a:spcPct val="0"/>
              </a:spcBef>
            </a:pPr>
            <a:r>
              <a:rPr lang="en-US" sz="1800" spc="196" dirty="0">
                <a:solidFill>
                  <a:srgbClr val="000000"/>
                </a:solidFill>
                <a:latin typeface="Arial" panose="020B0604020202020204" pitchFamily="34" charset="0"/>
                <a:cs typeface="Arial" panose="020B0604020202020204" pitchFamily="34" charset="0"/>
              </a:rPr>
              <a:t>@contato: gustavo.morais@discente.ufma.br e keven.gustavo@discente.ufma.br        </a:t>
            </a:r>
          </a:p>
          <a:p>
            <a:pPr>
              <a:lnSpc>
                <a:spcPts val="2760"/>
              </a:lnSpc>
              <a:spcBef>
                <a:spcPct val="0"/>
              </a:spcBef>
            </a:pPr>
            <a:r>
              <a:rPr lang="en-US" sz="1800" spc="196" dirty="0">
                <a:solidFill>
                  <a:srgbClr val="000000"/>
                </a:solidFill>
                <a:latin typeface="Arial" panose="020B0604020202020204" pitchFamily="34" charset="0"/>
                <a:cs typeface="Arial" panose="020B0604020202020204" pitchFamily="34" charset="0"/>
              </a:rPr>
              <a:t>@data </a:t>
            </a:r>
            <a:r>
              <a:rPr lang="en-US" sz="1800" spc="196" dirty="0" err="1">
                <a:solidFill>
                  <a:srgbClr val="000000"/>
                </a:solidFill>
                <a:latin typeface="Arial" panose="020B0604020202020204" pitchFamily="34" charset="0"/>
                <a:cs typeface="Arial" panose="020B0604020202020204" pitchFamily="34" charset="0"/>
              </a:rPr>
              <a:t>última</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versão</a:t>
            </a:r>
            <a:r>
              <a:rPr lang="en-US" sz="1800" spc="196" dirty="0">
                <a:solidFill>
                  <a:srgbClr val="000000"/>
                </a:solidFill>
                <a:latin typeface="Arial" panose="020B0604020202020204" pitchFamily="34" charset="0"/>
                <a:cs typeface="Arial" panose="020B0604020202020204" pitchFamily="34" charset="0"/>
              </a:rPr>
              <a:t>: 09/12/2023</a:t>
            </a:r>
          </a:p>
          <a:p>
            <a:pPr>
              <a:lnSpc>
                <a:spcPts val="2760"/>
              </a:lnSpc>
              <a:spcBef>
                <a:spcPct val="0"/>
              </a:spcBef>
            </a:pPr>
            <a:r>
              <a:rPr lang="en-US" sz="1800" spc="196" dirty="0">
                <a:solidFill>
                  <a:srgbClr val="000000"/>
                </a:solidFill>
                <a:latin typeface="Arial" panose="020B0604020202020204" pitchFamily="34" charset="0"/>
                <a:cs typeface="Arial" panose="020B0604020202020204" pitchFamily="34" charset="0"/>
              </a:rPr>
              <a:t>@versão: 1.0</a:t>
            </a:r>
          </a:p>
          <a:p>
            <a:pPr>
              <a:lnSpc>
                <a:spcPts val="2760"/>
              </a:lnSpc>
              <a:spcBef>
                <a:spcPct val="0"/>
              </a:spcBef>
            </a:pPr>
            <a:r>
              <a:rPr lang="en-US" sz="1800" spc="196" dirty="0">
                <a:solidFill>
                  <a:srgbClr val="000000"/>
                </a:solidFill>
                <a:latin typeface="Arial" panose="020B0604020202020204" pitchFamily="34" charset="0"/>
                <a:cs typeface="Arial" panose="020B0604020202020204" pitchFamily="34" charset="0"/>
              </a:rPr>
              <a:t>@outros </a:t>
            </a:r>
            <a:r>
              <a:rPr lang="en-US" sz="1800" spc="196" dirty="0" err="1">
                <a:solidFill>
                  <a:srgbClr val="000000"/>
                </a:solidFill>
                <a:latin typeface="Arial" panose="020B0604020202020204" pitchFamily="34" charset="0"/>
                <a:cs typeface="Arial" panose="020B0604020202020204" pitchFamily="34" charset="0"/>
              </a:rPr>
              <a:t>repositórios</a:t>
            </a:r>
            <a:r>
              <a:rPr lang="en-US" sz="1800" spc="196" dirty="0">
                <a:solidFill>
                  <a:srgbClr val="000000"/>
                </a:solidFill>
                <a:latin typeface="Arial" panose="020B0604020202020204" pitchFamily="34" charset="0"/>
                <a:cs typeface="Arial" panose="020B0604020202020204" pitchFamily="34" charset="0"/>
              </a:rPr>
              <a:t>: https://github.com/gustvo-olive e https://github.com/KevenGustavo</a:t>
            </a:r>
          </a:p>
          <a:p>
            <a:pPr>
              <a:lnSpc>
                <a:spcPts val="2760"/>
              </a:lnSpc>
              <a:spcBef>
                <a:spcPct val="0"/>
              </a:spcBef>
            </a:pPr>
            <a:r>
              <a:rPr lang="en-US" sz="1800" spc="196" dirty="0">
                <a:solidFill>
                  <a:srgbClr val="000000"/>
                </a:solidFill>
                <a:latin typeface="Arial" panose="020B0604020202020204" pitchFamily="34" charset="0"/>
                <a:cs typeface="Arial" panose="020B0604020202020204" pitchFamily="34" charset="0"/>
              </a:rPr>
              <a:t>@Agradecimentos: </a:t>
            </a:r>
            <a:r>
              <a:rPr lang="en-US" sz="1800" spc="196" dirty="0" err="1">
                <a:solidFill>
                  <a:srgbClr val="000000"/>
                </a:solidFill>
                <a:latin typeface="Arial" panose="020B0604020202020204" pitchFamily="34" charset="0"/>
                <a:cs typeface="Arial" panose="020B0604020202020204" pitchFamily="34" charset="0"/>
              </a:rPr>
              <a:t>Universidade</a:t>
            </a:r>
            <a:r>
              <a:rPr lang="en-US" sz="1800" spc="196" dirty="0">
                <a:solidFill>
                  <a:srgbClr val="000000"/>
                </a:solidFill>
                <a:latin typeface="Arial" panose="020B0604020202020204" pitchFamily="34" charset="0"/>
                <a:cs typeface="Arial" panose="020B0604020202020204" pitchFamily="34" charset="0"/>
              </a:rPr>
              <a:t> Federal do </a:t>
            </a:r>
            <a:r>
              <a:rPr lang="en-US" sz="1800" spc="196" dirty="0" err="1">
                <a:solidFill>
                  <a:srgbClr val="000000"/>
                </a:solidFill>
                <a:latin typeface="Arial" panose="020B0604020202020204" pitchFamily="34" charset="0"/>
                <a:cs typeface="Arial" panose="020B0604020202020204" pitchFamily="34" charset="0"/>
              </a:rPr>
              <a:t>Maranhão</a:t>
            </a:r>
            <a:r>
              <a:rPr lang="en-US" sz="1800" spc="196" dirty="0">
                <a:solidFill>
                  <a:srgbClr val="000000"/>
                </a:solidFill>
                <a:latin typeface="Arial" panose="020B0604020202020204" pitchFamily="34" charset="0"/>
                <a:cs typeface="Arial" panose="020B0604020202020204" pitchFamily="34" charset="0"/>
              </a:rPr>
              <a:t> (UFMA), Professor </a:t>
            </a:r>
            <a:r>
              <a:rPr lang="en-US" sz="1800" spc="196" dirty="0" err="1">
                <a:solidFill>
                  <a:srgbClr val="000000"/>
                </a:solidFill>
                <a:latin typeface="Arial" panose="020B0604020202020204" pitchFamily="34" charset="0"/>
                <a:cs typeface="Arial" panose="020B0604020202020204" pitchFamily="34" charset="0"/>
              </a:rPr>
              <a:t>Doutor</a:t>
            </a:r>
            <a:r>
              <a:rPr lang="en-US" sz="1800" spc="196" dirty="0">
                <a:solidFill>
                  <a:srgbClr val="000000"/>
                </a:solidFill>
                <a:latin typeface="Arial" panose="020B0604020202020204" pitchFamily="34" charset="0"/>
                <a:cs typeface="Arial" panose="020B0604020202020204" pitchFamily="34" charset="0"/>
              </a:rPr>
              <a:t> Thales Levi Azevedo Valente, e </a:t>
            </a:r>
            <a:r>
              <a:rPr lang="en-US" sz="1800" spc="196" dirty="0" err="1">
                <a:solidFill>
                  <a:srgbClr val="000000"/>
                </a:solidFill>
                <a:latin typeface="Arial" panose="020B0604020202020204" pitchFamily="34" charset="0"/>
                <a:cs typeface="Arial" panose="020B0604020202020204" pitchFamily="34" charset="0"/>
              </a:rPr>
              <a:t>colegas</a:t>
            </a:r>
            <a:r>
              <a:rPr lang="en-US" sz="1800" spc="196" dirty="0">
                <a:solidFill>
                  <a:srgbClr val="000000"/>
                </a:solidFill>
                <a:latin typeface="Arial" panose="020B0604020202020204" pitchFamily="34" charset="0"/>
                <a:cs typeface="Arial" panose="020B0604020202020204" pitchFamily="34" charset="0"/>
              </a:rPr>
              <a:t> de </a:t>
            </a:r>
            <a:r>
              <a:rPr lang="en-US" sz="1800" spc="196" dirty="0" err="1">
                <a:solidFill>
                  <a:srgbClr val="000000"/>
                </a:solidFill>
                <a:latin typeface="Arial" panose="020B0604020202020204" pitchFamily="34" charset="0"/>
                <a:cs typeface="Arial" panose="020B0604020202020204" pitchFamily="34" charset="0"/>
              </a:rPr>
              <a:t>curso</a:t>
            </a:r>
            <a:r>
              <a:rPr lang="en-US" sz="1800" spc="196" dirty="0">
                <a:solidFill>
                  <a:srgbClr val="000000"/>
                </a:solidFill>
                <a:latin typeface="Arial" panose="020B0604020202020204" pitchFamily="34" charset="0"/>
                <a:cs typeface="Arial" panose="020B0604020202020204" pitchFamily="34" charset="0"/>
              </a:rPr>
              <a:t>.</a:t>
            </a:r>
          </a:p>
          <a:p>
            <a:pPr>
              <a:lnSpc>
                <a:spcPts val="2760"/>
              </a:lnSpc>
              <a:spcBef>
                <a:spcPct val="0"/>
              </a:spcBef>
            </a:pPr>
            <a:r>
              <a:rPr lang="en-US" sz="1800" spc="196" dirty="0">
                <a:solidFill>
                  <a:srgbClr val="000000"/>
                </a:solidFill>
                <a:latin typeface="Arial" panose="020B0604020202020204" pitchFamily="34" charset="0"/>
                <a:cs typeface="Arial" panose="020B0604020202020204" pitchFamily="34" charset="0"/>
              </a:rPr>
              <a:t>@Copyright/License</a:t>
            </a:r>
          </a:p>
          <a:p>
            <a:pPr>
              <a:lnSpc>
                <a:spcPts val="2760"/>
              </a:lnSpc>
              <a:spcBef>
                <a:spcPct val="0"/>
              </a:spcBef>
            </a:pPr>
            <a:r>
              <a:rPr lang="en-US" sz="1800" spc="196" dirty="0">
                <a:solidFill>
                  <a:srgbClr val="000000"/>
                </a:solidFill>
                <a:latin typeface="Arial" panose="020B0604020202020204" pitchFamily="34" charset="0"/>
                <a:cs typeface="Arial" panose="020B0604020202020204" pitchFamily="34" charset="0"/>
              </a:rPr>
              <a:t>Este material é </a:t>
            </a:r>
            <a:r>
              <a:rPr lang="en-US" sz="1800" spc="196" dirty="0" err="1">
                <a:solidFill>
                  <a:srgbClr val="000000"/>
                </a:solidFill>
                <a:latin typeface="Arial" panose="020B0604020202020204" pitchFamily="34" charset="0"/>
                <a:cs typeface="Arial" panose="020B0604020202020204" pitchFamily="34" charset="0"/>
              </a:rPr>
              <a:t>resultado</a:t>
            </a:r>
            <a:r>
              <a:rPr lang="en-US" sz="1800" spc="196" dirty="0">
                <a:solidFill>
                  <a:srgbClr val="000000"/>
                </a:solidFill>
                <a:latin typeface="Arial" panose="020B0604020202020204" pitchFamily="34" charset="0"/>
                <a:cs typeface="Arial" panose="020B0604020202020204" pitchFamily="34" charset="0"/>
              </a:rPr>
              <a:t> de um </a:t>
            </a:r>
            <a:r>
              <a:rPr lang="en-US" sz="1800" spc="196" dirty="0" err="1">
                <a:solidFill>
                  <a:srgbClr val="000000"/>
                </a:solidFill>
                <a:latin typeface="Arial" panose="020B0604020202020204" pitchFamily="34" charset="0"/>
                <a:cs typeface="Arial" panose="020B0604020202020204" pitchFamily="34" charset="0"/>
              </a:rPr>
              <a:t>trabalho</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acadêmico</a:t>
            </a:r>
            <a:r>
              <a:rPr lang="en-US" sz="1800" spc="196" dirty="0">
                <a:solidFill>
                  <a:srgbClr val="000000"/>
                </a:solidFill>
                <a:latin typeface="Arial" panose="020B0604020202020204" pitchFamily="34" charset="0"/>
                <a:cs typeface="Arial" panose="020B0604020202020204" pitchFamily="34" charset="0"/>
              </a:rPr>
              <a:t> para a </a:t>
            </a:r>
            <a:r>
              <a:rPr lang="en-US" sz="1800" spc="196" dirty="0" err="1">
                <a:solidFill>
                  <a:srgbClr val="000000"/>
                </a:solidFill>
                <a:latin typeface="Arial" panose="020B0604020202020204" pitchFamily="34" charset="0"/>
                <a:cs typeface="Arial" panose="020B0604020202020204" pitchFamily="34" charset="0"/>
              </a:rPr>
              <a:t>disciplina</a:t>
            </a:r>
            <a:r>
              <a:rPr lang="en-US" sz="1800" spc="196" dirty="0">
                <a:solidFill>
                  <a:srgbClr val="000000"/>
                </a:solidFill>
                <a:latin typeface="Arial" panose="020B0604020202020204" pitchFamily="34" charset="0"/>
                <a:cs typeface="Arial" panose="020B0604020202020204" pitchFamily="34" charset="0"/>
              </a:rPr>
              <a:t> SISTEMAS OPERACIONAIS, </a:t>
            </a:r>
            <a:r>
              <a:rPr lang="en-US" sz="1800" spc="196" dirty="0" err="1">
                <a:solidFill>
                  <a:srgbClr val="000000"/>
                </a:solidFill>
                <a:latin typeface="Arial" panose="020B0604020202020204" pitchFamily="34" charset="0"/>
                <a:cs typeface="Arial" panose="020B0604020202020204" pitchFamily="34" charset="0"/>
              </a:rPr>
              <a:t>sobre</a:t>
            </a:r>
            <a:r>
              <a:rPr lang="en-US" sz="1800" spc="196" dirty="0">
                <a:solidFill>
                  <a:srgbClr val="000000"/>
                </a:solidFill>
                <a:latin typeface="Arial" panose="020B0604020202020204" pitchFamily="34" charset="0"/>
                <a:cs typeface="Arial" panose="020B0604020202020204" pitchFamily="34" charset="0"/>
              </a:rPr>
              <a:t> a </a:t>
            </a:r>
            <a:r>
              <a:rPr lang="en-US" sz="1800" spc="196" dirty="0" err="1">
                <a:solidFill>
                  <a:srgbClr val="000000"/>
                </a:solidFill>
                <a:latin typeface="Arial" panose="020B0604020202020204" pitchFamily="34" charset="0"/>
                <a:cs typeface="Arial" panose="020B0604020202020204" pitchFamily="34" charset="0"/>
              </a:rPr>
              <a:t>orientação</a:t>
            </a:r>
            <a:r>
              <a:rPr lang="en-US" sz="1800" spc="196" dirty="0">
                <a:solidFill>
                  <a:srgbClr val="000000"/>
                </a:solidFill>
                <a:latin typeface="Arial" panose="020B0604020202020204" pitchFamily="34" charset="0"/>
                <a:cs typeface="Arial" panose="020B0604020202020204" pitchFamily="34" charset="0"/>
              </a:rPr>
              <a:t> do professor Dr. THALES LEVI AZEVEDO VALENTE, </a:t>
            </a:r>
            <a:r>
              <a:rPr lang="en-US" sz="1800" spc="196" dirty="0" err="1">
                <a:solidFill>
                  <a:srgbClr val="000000"/>
                </a:solidFill>
                <a:latin typeface="Arial" panose="020B0604020202020204" pitchFamily="34" charset="0"/>
                <a:cs typeface="Arial" panose="020B0604020202020204" pitchFamily="34" charset="0"/>
              </a:rPr>
              <a:t>semestre</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letivo</a:t>
            </a:r>
            <a:r>
              <a:rPr lang="en-US" sz="1800" spc="196" dirty="0">
                <a:solidFill>
                  <a:srgbClr val="000000"/>
                </a:solidFill>
                <a:latin typeface="Arial" panose="020B0604020202020204" pitchFamily="34" charset="0"/>
                <a:cs typeface="Arial" panose="020B0604020202020204" pitchFamily="34" charset="0"/>
              </a:rPr>
              <a:t> 2023.2, </a:t>
            </a:r>
            <a:r>
              <a:rPr lang="en-US" sz="1800" spc="196" dirty="0" err="1">
                <a:solidFill>
                  <a:srgbClr val="000000"/>
                </a:solidFill>
                <a:latin typeface="Arial" panose="020B0604020202020204" pitchFamily="34" charset="0"/>
                <a:cs typeface="Arial" panose="020B0604020202020204" pitchFamily="34" charset="0"/>
              </a:rPr>
              <a:t>curso</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Engenharia</a:t>
            </a:r>
            <a:r>
              <a:rPr lang="en-US" sz="1800" spc="196" dirty="0">
                <a:solidFill>
                  <a:srgbClr val="000000"/>
                </a:solidFill>
                <a:latin typeface="Arial" panose="020B0604020202020204" pitchFamily="34" charset="0"/>
                <a:cs typeface="Arial" panose="020B0604020202020204" pitchFamily="34" charset="0"/>
              </a:rPr>
              <a:t> da </a:t>
            </a:r>
            <a:r>
              <a:rPr lang="en-US" sz="1800" spc="196" dirty="0" err="1">
                <a:solidFill>
                  <a:srgbClr val="000000"/>
                </a:solidFill>
                <a:latin typeface="Arial" panose="020B0604020202020204" pitchFamily="34" charset="0"/>
                <a:cs typeface="Arial" panose="020B0604020202020204" pitchFamily="34" charset="0"/>
              </a:rPr>
              <a:t>Computação</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na</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Universidade</a:t>
            </a:r>
            <a:r>
              <a:rPr lang="en-US" sz="1800" spc="196" dirty="0">
                <a:solidFill>
                  <a:srgbClr val="000000"/>
                </a:solidFill>
                <a:latin typeface="Arial" panose="020B0604020202020204" pitchFamily="34" charset="0"/>
                <a:cs typeface="Arial" panose="020B0604020202020204" pitchFamily="34" charset="0"/>
              </a:rPr>
              <a:t> Federal do </a:t>
            </a:r>
            <a:r>
              <a:rPr lang="en-US" sz="1800" spc="196" dirty="0" err="1">
                <a:solidFill>
                  <a:srgbClr val="000000"/>
                </a:solidFill>
                <a:latin typeface="Arial" panose="020B0604020202020204" pitchFamily="34" charset="0"/>
                <a:cs typeface="Arial" panose="020B0604020202020204" pitchFamily="34" charset="0"/>
              </a:rPr>
              <a:t>Maranhão</a:t>
            </a:r>
            <a:r>
              <a:rPr lang="en-US" sz="1800" spc="196" dirty="0">
                <a:solidFill>
                  <a:srgbClr val="000000"/>
                </a:solidFill>
                <a:latin typeface="Arial" panose="020B0604020202020204" pitchFamily="34" charset="0"/>
                <a:cs typeface="Arial" panose="020B0604020202020204" pitchFamily="34" charset="0"/>
              </a:rPr>
              <a:t> (UFMA). Todo o material sob </a:t>
            </a:r>
            <a:r>
              <a:rPr lang="en-US" sz="1800" spc="196" dirty="0" err="1">
                <a:solidFill>
                  <a:srgbClr val="000000"/>
                </a:solidFill>
                <a:latin typeface="Arial" panose="020B0604020202020204" pitchFamily="34" charset="0"/>
                <a:cs typeface="Arial" panose="020B0604020202020204" pitchFamily="34" charset="0"/>
              </a:rPr>
              <a:t>esta</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licença</a:t>
            </a:r>
            <a:r>
              <a:rPr lang="en-US" sz="1800" spc="196" dirty="0">
                <a:solidFill>
                  <a:srgbClr val="000000"/>
                </a:solidFill>
                <a:latin typeface="Arial" panose="020B0604020202020204" pitchFamily="34" charset="0"/>
                <a:cs typeface="Arial" panose="020B0604020202020204" pitchFamily="34" charset="0"/>
              </a:rPr>
              <a:t> é software livre: </a:t>
            </a:r>
            <a:r>
              <a:rPr lang="en-US" sz="1800" spc="196" dirty="0" err="1">
                <a:solidFill>
                  <a:srgbClr val="000000"/>
                </a:solidFill>
                <a:latin typeface="Arial" panose="020B0604020202020204" pitchFamily="34" charset="0"/>
                <a:cs typeface="Arial" panose="020B0604020202020204" pitchFamily="34" charset="0"/>
              </a:rPr>
              <a:t>pode</a:t>
            </a:r>
            <a:r>
              <a:rPr lang="en-US" sz="1800" spc="196" dirty="0">
                <a:solidFill>
                  <a:srgbClr val="000000"/>
                </a:solidFill>
                <a:latin typeface="Arial" panose="020B0604020202020204" pitchFamily="34" charset="0"/>
                <a:cs typeface="Arial" panose="020B0604020202020204" pitchFamily="34" charset="0"/>
              </a:rPr>
              <a:t> ser </a:t>
            </a:r>
            <a:r>
              <a:rPr lang="en-US" sz="1800" spc="196" dirty="0" err="1">
                <a:solidFill>
                  <a:srgbClr val="000000"/>
                </a:solidFill>
                <a:latin typeface="Arial" panose="020B0604020202020204" pitchFamily="34" charset="0"/>
                <a:cs typeface="Arial" panose="020B0604020202020204" pitchFamily="34" charset="0"/>
              </a:rPr>
              <a:t>usado</a:t>
            </a:r>
            <a:r>
              <a:rPr lang="en-US" sz="1800" spc="196" dirty="0">
                <a:solidFill>
                  <a:srgbClr val="000000"/>
                </a:solidFill>
                <a:latin typeface="Arial" panose="020B0604020202020204" pitchFamily="34" charset="0"/>
                <a:cs typeface="Arial" panose="020B0604020202020204" pitchFamily="34" charset="0"/>
              </a:rPr>
              <a:t> para fins </a:t>
            </a:r>
            <a:r>
              <a:rPr lang="en-US" sz="1800" spc="196" dirty="0" err="1">
                <a:solidFill>
                  <a:srgbClr val="000000"/>
                </a:solidFill>
                <a:latin typeface="Arial" panose="020B0604020202020204" pitchFamily="34" charset="0"/>
                <a:cs typeface="Arial" panose="020B0604020202020204" pitchFamily="34" charset="0"/>
              </a:rPr>
              <a:t>acadêmicos</a:t>
            </a:r>
            <a:r>
              <a:rPr lang="en-US" sz="1800" spc="196" dirty="0">
                <a:solidFill>
                  <a:srgbClr val="000000"/>
                </a:solidFill>
                <a:latin typeface="Arial" panose="020B0604020202020204" pitchFamily="34" charset="0"/>
                <a:cs typeface="Arial" panose="020B0604020202020204" pitchFamily="34" charset="0"/>
              </a:rPr>
              <a:t> e </a:t>
            </a:r>
            <a:r>
              <a:rPr lang="en-US" sz="1800" spc="196" dirty="0" err="1">
                <a:solidFill>
                  <a:srgbClr val="000000"/>
                </a:solidFill>
                <a:latin typeface="Arial" panose="020B0604020202020204" pitchFamily="34" charset="0"/>
                <a:cs typeface="Arial" panose="020B0604020202020204" pitchFamily="34" charset="0"/>
              </a:rPr>
              <a:t>comerciais</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sem</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nenhum</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custo</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Não</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há</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papelada</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nem</a:t>
            </a:r>
            <a:r>
              <a:rPr lang="en-US" sz="1800" spc="196" dirty="0">
                <a:solidFill>
                  <a:srgbClr val="000000"/>
                </a:solidFill>
                <a:latin typeface="Arial" panose="020B0604020202020204" pitchFamily="34" charset="0"/>
                <a:cs typeface="Arial" panose="020B0604020202020204" pitchFamily="34" charset="0"/>
              </a:rPr>
              <a:t> royalties, </a:t>
            </a:r>
            <a:r>
              <a:rPr lang="en-US" sz="1800" spc="196" dirty="0" err="1">
                <a:solidFill>
                  <a:srgbClr val="000000"/>
                </a:solidFill>
                <a:latin typeface="Arial" panose="020B0604020202020204" pitchFamily="34" charset="0"/>
                <a:cs typeface="Arial" panose="020B0604020202020204" pitchFamily="34" charset="0"/>
              </a:rPr>
              <a:t>nem</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restrições</a:t>
            </a:r>
            <a:r>
              <a:rPr lang="en-US" sz="1800" spc="196" dirty="0">
                <a:solidFill>
                  <a:srgbClr val="000000"/>
                </a:solidFill>
                <a:latin typeface="Arial" panose="020B0604020202020204" pitchFamily="34" charset="0"/>
                <a:cs typeface="Arial" panose="020B0604020202020204" pitchFamily="34" charset="0"/>
              </a:rPr>
              <a:t> de "copyleft" do </a:t>
            </a:r>
            <a:r>
              <a:rPr lang="en-US" sz="1800" spc="196" dirty="0" err="1">
                <a:solidFill>
                  <a:srgbClr val="000000"/>
                </a:solidFill>
                <a:latin typeface="Arial" panose="020B0604020202020204" pitchFamily="34" charset="0"/>
                <a:cs typeface="Arial" panose="020B0604020202020204" pitchFamily="34" charset="0"/>
              </a:rPr>
              <a:t>tipo</a:t>
            </a:r>
            <a:r>
              <a:rPr lang="en-US" sz="1800" spc="196" dirty="0">
                <a:solidFill>
                  <a:srgbClr val="000000"/>
                </a:solidFill>
                <a:latin typeface="Arial" panose="020B0604020202020204" pitchFamily="34" charset="0"/>
                <a:cs typeface="Arial" panose="020B0604020202020204" pitchFamily="34" charset="0"/>
              </a:rPr>
              <a:t> GNU. Ele é </a:t>
            </a:r>
            <a:r>
              <a:rPr lang="en-US" sz="1800" spc="196" dirty="0" err="1">
                <a:solidFill>
                  <a:srgbClr val="000000"/>
                </a:solidFill>
                <a:latin typeface="Arial" panose="020B0604020202020204" pitchFamily="34" charset="0"/>
                <a:cs typeface="Arial" panose="020B0604020202020204" pitchFamily="34" charset="0"/>
              </a:rPr>
              <a:t>licenciado</a:t>
            </a:r>
            <a:r>
              <a:rPr lang="en-US" sz="1800" spc="196" dirty="0">
                <a:solidFill>
                  <a:srgbClr val="000000"/>
                </a:solidFill>
                <a:latin typeface="Arial" panose="020B0604020202020204" pitchFamily="34" charset="0"/>
                <a:cs typeface="Arial" panose="020B0604020202020204" pitchFamily="34" charset="0"/>
              </a:rPr>
              <a:t> sob </a:t>
            </a:r>
            <a:r>
              <a:rPr lang="en-US" sz="1800" spc="196" dirty="0" err="1">
                <a:solidFill>
                  <a:srgbClr val="000000"/>
                </a:solidFill>
                <a:latin typeface="Arial" panose="020B0604020202020204" pitchFamily="34" charset="0"/>
                <a:cs typeface="Arial" panose="020B0604020202020204" pitchFamily="34" charset="0"/>
              </a:rPr>
              <a:t>os</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termos</a:t>
            </a:r>
            <a:r>
              <a:rPr lang="en-US" sz="1800" spc="196" dirty="0">
                <a:solidFill>
                  <a:srgbClr val="000000"/>
                </a:solidFill>
                <a:latin typeface="Arial" panose="020B0604020202020204" pitchFamily="34" charset="0"/>
                <a:cs typeface="Arial" panose="020B0604020202020204" pitchFamily="34" charset="0"/>
              </a:rPr>
              <a:t> da </a:t>
            </a:r>
            <a:r>
              <a:rPr lang="en-US" sz="1800" spc="196" dirty="0" err="1">
                <a:solidFill>
                  <a:srgbClr val="000000"/>
                </a:solidFill>
                <a:latin typeface="Arial" panose="020B0604020202020204" pitchFamily="34" charset="0"/>
                <a:cs typeface="Arial" panose="020B0604020202020204" pitchFamily="34" charset="0"/>
              </a:rPr>
              <a:t>licença</a:t>
            </a:r>
            <a:r>
              <a:rPr lang="en-US" sz="1800" spc="196" dirty="0">
                <a:solidFill>
                  <a:srgbClr val="000000"/>
                </a:solidFill>
                <a:latin typeface="Arial" panose="020B0604020202020204" pitchFamily="34" charset="0"/>
                <a:cs typeface="Arial" panose="020B0604020202020204" pitchFamily="34" charset="0"/>
              </a:rPr>
              <a:t> MIT </a:t>
            </a:r>
            <a:r>
              <a:rPr lang="en-US" sz="1800" spc="196" dirty="0" err="1">
                <a:solidFill>
                  <a:srgbClr val="000000"/>
                </a:solidFill>
                <a:latin typeface="Arial" panose="020B0604020202020204" pitchFamily="34" charset="0"/>
                <a:cs typeface="Arial" panose="020B0604020202020204" pitchFamily="34" charset="0"/>
              </a:rPr>
              <a:t>reproduzida</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abaixo</a:t>
            </a:r>
            <a:r>
              <a:rPr lang="en-US" sz="1800" spc="196" dirty="0">
                <a:solidFill>
                  <a:srgbClr val="000000"/>
                </a:solidFill>
                <a:latin typeface="Arial" panose="020B0604020202020204" pitchFamily="34" charset="0"/>
                <a:cs typeface="Arial" panose="020B0604020202020204" pitchFamily="34" charset="0"/>
              </a:rPr>
              <a:t> e, </a:t>
            </a:r>
            <a:r>
              <a:rPr lang="en-US" sz="1800" spc="196" dirty="0" err="1">
                <a:solidFill>
                  <a:srgbClr val="000000"/>
                </a:solidFill>
                <a:latin typeface="Arial" panose="020B0604020202020204" pitchFamily="34" charset="0"/>
                <a:cs typeface="Arial" panose="020B0604020202020204" pitchFamily="34" charset="0"/>
              </a:rPr>
              <a:t>portanto</a:t>
            </a:r>
            <a:r>
              <a:rPr lang="en-US" sz="1800" spc="196" dirty="0">
                <a:solidFill>
                  <a:srgbClr val="000000"/>
                </a:solidFill>
                <a:latin typeface="Arial" panose="020B0604020202020204" pitchFamily="34" charset="0"/>
                <a:cs typeface="Arial" panose="020B0604020202020204" pitchFamily="34" charset="0"/>
              </a:rPr>
              <a:t>, é </a:t>
            </a:r>
            <a:r>
              <a:rPr lang="en-US" sz="1800" spc="196" dirty="0" err="1">
                <a:solidFill>
                  <a:srgbClr val="000000"/>
                </a:solidFill>
                <a:latin typeface="Arial" panose="020B0604020202020204" pitchFamily="34" charset="0"/>
                <a:cs typeface="Arial" panose="020B0604020202020204" pitchFamily="34" charset="0"/>
              </a:rPr>
              <a:t>compatível</a:t>
            </a:r>
            <a:r>
              <a:rPr lang="en-US" sz="1800" spc="196" dirty="0">
                <a:solidFill>
                  <a:srgbClr val="000000"/>
                </a:solidFill>
                <a:latin typeface="Arial" panose="020B0604020202020204" pitchFamily="34" charset="0"/>
                <a:cs typeface="Arial" panose="020B0604020202020204" pitchFamily="34" charset="0"/>
              </a:rPr>
              <a:t> com GPL e </a:t>
            </a:r>
            <a:r>
              <a:rPr lang="en-US" sz="1800" spc="196" dirty="0" err="1">
                <a:solidFill>
                  <a:srgbClr val="000000"/>
                </a:solidFill>
                <a:latin typeface="Arial" panose="020B0604020202020204" pitchFamily="34" charset="0"/>
                <a:cs typeface="Arial" panose="020B0604020202020204" pitchFamily="34" charset="0"/>
              </a:rPr>
              <a:t>também</a:t>
            </a:r>
            <a:r>
              <a:rPr lang="en-US" sz="1800" spc="196" dirty="0">
                <a:solidFill>
                  <a:srgbClr val="000000"/>
                </a:solidFill>
                <a:latin typeface="Arial" panose="020B0604020202020204" pitchFamily="34" charset="0"/>
                <a:cs typeface="Arial" panose="020B0604020202020204" pitchFamily="34" charset="0"/>
              </a:rPr>
              <a:t> se </a:t>
            </a:r>
            <a:r>
              <a:rPr lang="en-US" sz="1800" spc="196" dirty="0" err="1">
                <a:solidFill>
                  <a:srgbClr val="000000"/>
                </a:solidFill>
                <a:latin typeface="Arial" panose="020B0604020202020204" pitchFamily="34" charset="0"/>
                <a:cs typeface="Arial" panose="020B0604020202020204" pitchFamily="34" charset="0"/>
              </a:rPr>
              <a:t>qualifica</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como</a:t>
            </a:r>
            <a:r>
              <a:rPr lang="en-US" sz="1800" spc="196" dirty="0">
                <a:solidFill>
                  <a:srgbClr val="000000"/>
                </a:solidFill>
                <a:latin typeface="Arial" panose="020B0604020202020204" pitchFamily="34" charset="0"/>
                <a:cs typeface="Arial" panose="020B0604020202020204" pitchFamily="34" charset="0"/>
              </a:rPr>
              <a:t> software de </a:t>
            </a:r>
            <a:r>
              <a:rPr lang="en-US" sz="1800" spc="196" dirty="0" err="1">
                <a:solidFill>
                  <a:srgbClr val="000000"/>
                </a:solidFill>
                <a:latin typeface="Arial" panose="020B0604020202020204" pitchFamily="34" charset="0"/>
                <a:cs typeface="Arial" panose="020B0604020202020204" pitchFamily="34" charset="0"/>
              </a:rPr>
              <a:t>código</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aberto</a:t>
            </a:r>
            <a:r>
              <a:rPr lang="en-US" sz="1800" spc="196" dirty="0">
                <a:solidFill>
                  <a:srgbClr val="000000"/>
                </a:solidFill>
                <a:latin typeface="Arial" panose="020B0604020202020204" pitchFamily="34" charset="0"/>
                <a:cs typeface="Arial" panose="020B0604020202020204" pitchFamily="34" charset="0"/>
              </a:rPr>
              <a:t>. É de </a:t>
            </a:r>
            <a:r>
              <a:rPr lang="en-US" sz="1800" spc="196" dirty="0" err="1">
                <a:solidFill>
                  <a:srgbClr val="000000"/>
                </a:solidFill>
                <a:latin typeface="Arial" panose="020B0604020202020204" pitchFamily="34" charset="0"/>
                <a:cs typeface="Arial" panose="020B0604020202020204" pitchFamily="34" charset="0"/>
              </a:rPr>
              <a:t>domínio</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público</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Os</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detalhes</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legais</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estão</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abaixo</a:t>
            </a:r>
            <a:r>
              <a:rPr lang="en-US" sz="1800" spc="196" dirty="0">
                <a:solidFill>
                  <a:srgbClr val="000000"/>
                </a:solidFill>
                <a:latin typeface="Arial" panose="020B0604020202020204" pitchFamily="34" charset="0"/>
                <a:cs typeface="Arial" panose="020B0604020202020204" pitchFamily="34" charset="0"/>
              </a:rPr>
              <a:t>. O </a:t>
            </a:r>
            <a:r>
              <a:rPr lang="en-US" sz="1800" spc="196" dirty="0" err="1">
                <a:solidFill>
                  <a:srgbClr val="000000"/>
                </a:solidFill>
                <a:latin typeface="Arial" panose="020B0604020202020204" pitchFamily="34" charset="0"/>
                <a:cs typeface="Arial" panose="020B0604020202020204" pitchFamily="34" charset="0"/>
              </a:rPr>
              <a:t>espírito</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desta</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licença</a:t>
            </a:r>
            <a:r>
              <a:rPr lang="en-US" sz="1800" spc="196" dirty="0">
                <a:solidFill>
                  <a:srgbClr val="000000"/>
                </a:solidFill>
                <a:latin typeface="Arial" panose="020B0604020202020204" pitchFamily="34" charset="0"/>
                <a:cs typeface="Arial" panose="020B0604020202020204" pitchFamily="34" charset="0"/>
              </a:rPr>
              <a:t> é que </a:t>
            </a:r>
            <a:r>
              <a:rPr lang="en-US" sz="1800" spc="196" dirty="0" err="1">
                <a:solidFill>
                  <a:srgbClr val="000000"/>
                </a:solidFill>
                <a:latin typeface="Arial" panose="020B0604020202020204" pitchFamily="34" charset="0"/>
                <a:cs typeface="Arial" panose="020B0604020202020204" pitchFamily="34" charset="0"/>
              </a:rPr>
              <a:t>você</a:t>
            </a:r>
            <a:r>
              <a:rPr lang="en-US" sz="1800" spc="196" dirty="0">
                <a:solidFill>
                  <a:srgbClr val="000000"/>
                </a:solidFill>
                <a:latin typeface="Arial" panose="020B0604020202020204" pitchFamily="34" charset="0"/>
                <a:cs typeface="Arial" panose="020B0604020202020204" pitchFamily="34" charset="0"/>
              </a:rPr>
              <a:t> é livre para usar </a:t>
            </a:r>
            <a:r>
              <a:rPr lang="en-US" sz="1800" spc="196" dirty="0" err="1">
                <a:solidFill>
                  <a:srgbClr val="000000"/>
                </a:solidFill>
                <a:latin typeface="Arial" panose="020B0604020202020204" pitchFamily="34" charset="0"/>
                <a:cs typeface="Arial" panose="020B0604020202020204" pitchFamily="34" charset="0"/>
              </a:rPr>
              <a:t>este</a:t>
            </a:r>
            <a:r>
              <a:rPr lang="en-US" sz="1800" spc="196" dirty="0">
                <a:solidFill>
                  <a:srgbClr val="000000"/>
                </a:solidFill>
                <a:latin typeface="Arial" panose="020B0604020202020204" pitchFamily="34" charset="0"/>
                <a:cs typeface="Arial" panose="020B0604020202020204" pitchFamily="34" charset="0"/>
              </a:rPr>
              <a:t> material para </a:t>
            </a:r>
            <a:r>
              <a:rPr lang="en-US" sz="1800" spc="196" dirty="0" err="1">
                <a:solidFill>
                  <a:srgbClr val="000000"/>
                </a:solidFill>
                <a:latin typeface="Arial" panose="020B0604020202020204" pitchFamily="34" charset="0"/>
                <a:cs typeface="Arial" panose="020B0604020202020204" pitchFamily="34" charset="0"/>
              </a:rPr>
              <a:t>qualquer</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finalidade</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sem</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nenhum</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custo</a:t>
            </a:r>
            <a:r>
              <a:rPr lang="en-US" sz="1800" spc="196" dirty="0">
                <a:solidFill>
                  <a:srgbClr val="000000"/>
                </a:solidFill>
                <a:latin typeface="Arial" panose="020B0604020202020204" pitchFamily="34" charset="0"/>
                <a:cs typeface="Arial" panose="020B0604020202020204" pitchFamily="34" charset="0"/>
              </a:rPr>
              <a:t>. O </a:t>
            </a:r>
            <a:r>
              <a:rPr lang="en-US" sz="1800" spc="196" dirty="0" err="1">
                <a:solidFill>
                  <a:srgbClr val="000000"/>
                </a:solidFill>
                <a:latin typeface="Arial" panose="020B0604020202020204" pitchFamily="34" charset="0"/>
                <a:cs typeface="Arial" panose="020B0604020202020204" pitchFamily="34" charset="0"/>
              </a:rPr>
              <a:t>único</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requisito</a:t>
            </a:r>
            <a:r>
              <a:rPr lang="en-US" sz="1800" spc="196" dirty="0">
                <a:solidFill>
                  <a:srgbClr val="000000"/>
                </a:solidFill>
                <a:latin typeface="Arial" panose="020B0604020202020204" pitchFamily="34" charset="0"/>
                <a:cs typeface="Arial" panose="020B0604020202020204" pitchFamily="34" charset="0"/>
              </a:rPr>
              <a:t> é que, se </a:t>
            </a:r>
            <a:r>
              <a:rPr lang="en-US" sz="1800" spc="196" dirty="0" err="1">
                <a:solidFill>
                  <a:srgbClr val="000000"/>
                </a:solidFill>
                <a:latin typeface="Arial" panose="020B0604020202020204" pitchFamily="34" charset="0"/>
                <a:cs typeface="Arial" panose="020B0604020202020204" pitchFamily="34" charset="0"/>
              </a:rPr>
              <a:t>você</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usá-los</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nos</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dê</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crédito</a:t>
            </a:r>
            <a:r>
              <a:rPr lang="en-US" sz="1800" spc="196" dirty="0">
                <a:solidFill>
                  <a:srgbClr val="000000"/>
                </a:solidFill>
                <a:latin typeface="Arial" panose="020B0604020202020204" pitchFamily="34" charset="0"/>
                <a:cs typeface="Arial" panose="020B0604020202020204" pitchFamily="34" charset="0"/>
              </a:rPr>
              <a:t>.</a:t>
            </a:r>
          </a:p>
          <a:p>
            <a:pPr>
              <a:lnSpc>
                <a:spcPts val="2760"/>
              </a:lnSpc>
              <a:spcBef>
                <a:spcPct val="0"/>
              </a:spcBef>
            </a:pPr>
            <a:endParaRPr lang="en-US" sz="1800" spc="196" dirty="0">
              <a:solidFill>
                <a:srgbClr val="000000"/>
              </a:solidFill>
              <a:latin typeface="Arial" panose="020B0604020202020204" pitchFamily="34" charset="0"/>
              <a:cs typeface="Arial" panose="020B0604020202020204" pitchFamily="34" charset="0"/>
            </a:endParaRPr>
          </a:p>
          <a:p>
            <a:pPr>
              <a:lnSpc>
                <a:spcPts val="2760"/>
              </a:lnSpc>
              <a:spcBef>
                <a:spcPct val="0"/>
              </a:spcBef>
            </a:pPr>
            <a:r>
              <a:rPr lang="en-US" sz="1800" spc="196" dirty="0">
                <a:solidFill>
                  <a:srgbClr val="000000"/>
                </a:solidFill>
                <a:latin typeface="Arial" panose="020B0604020202020204" pitchFamily="34" charset="0"/>
                <a:cs typeface="Arial" panose="020B0604020202020204" pitchFamily="34" charset="0"/>
              </a:rPr>
              <a:t>Copyright © 2023 Educational Material</a:t>
            </a:r>
          </a:p>
          <a:p>
            <a:pPr>
              <a:lnSpc>
                <a:spcPts val="2760"/>
              </a:lnSpc>
              <a:spcBef>
                <a:spcPct val="0"/>
              </a:spcBef>
            </a:pPr>
            <a:endParaRPr lang="en-US" sz="1800" spc="196" dirty="0">
              <a:solidFill>
                <a:srgbClr val="000000"/>
              </a:solidFill>
              <a:latin typeface="Arial" panose="020B0604020202020204" pitchFamily="34" charset="0"/>
              <a:cs typeface="Arial" panose="020B0604020202020204" pitchFamily="34" charset="0"/>
            </a:endParaRPr>
          </a:p>
          <a:p>
            <a:pPr>
              <a:lnSpc>
                <a:spcPts val="2760"/>
              </a:lnSpc>
              <a:spcBef>
                <a:spcPct val="0"/>
              </a:spcBef>
            </a:pPr>
            <a:r>
              <a:rPr lang="en-US" sz="1800" spc="196" dirty="0">
                <a:solidFill>
                  <a:srgbClr val="000000"/>
                </a:solidFill>
                <a:latin typeface="Arial" panose="020B0604020202020204" pitchFamily="34" charset="0"/>
                <a:cs typeface="Arial" panose="020B0604020202020204" pitchFamily="34" charset="0"/>
              </a:rPr>
              <a:t>Este material </a:t>
            </a:r>
            <a:r>
              <a:rPr lang="en-US" sz="1800" spc="196" dirty="0" err="1">
                <a:solidFill>
                  <a:srgbClr val="000000"/>
                </a:solidFill>
                <a:latin typeface="Arial" panose="020B0604020202020204" pitchFamily="34" charset="0"/>
                <a:cs typeface="Arial" panose="020B0604020202020204" pitchFamily="34" charset="0"/>
              </a:rPr>
              <a:t>está</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licenciado</a:t>
            </a:r>
            <a:r>
              <a:rPr lang="en-US" sz="1800" spc="196" dirty="0">
                <a:solidFill>
                  <a:srgbClr val="000000"/>
                </a:solidFill>
                <a:latin typeface="Arial" panose="020B0604020202020204" pitchFamily="34" charset="0"/>
                <a:cs typeface="Arial" panose="020B0604020202020204" pitchFamily="34" charset="0"/>
              </a:rPr>
              <a:t> sob a </a:t>
            </a:r>
            <a:r>
              <a:rPr lang="en-US" sz="1800" spc="196" dirty="0" err="1">
                <a:solidFill>
                  <a:srgbClr val="000000"/>
                </a:solidFill>
                <a:latin typeface="Arial" panose="020B0604020202020204" pitchFamily="34" charset="0"/>
                <a:cs typeface="Arial" panose="020B0604020202020204" pitchFamily="34" charset="0"/>
              </a:rPr>
              <a:t>Licença</a:t>
            </a:r>
            <a:r>
              <a:rPr lang="en-US" sz="1800" spc="196" dirty="0">
                <a:solidFill>
                  <a:srgbClr val="000000"/>
                </a:solidFill>
                <a:latin typeface="Arial" panose="020B0604020202020204" pitchFamily="34" charset="0"/>
                <a:cs typeface="Arial" panose="020B0604020202020204" pitchFamily="34" charset="0"/>
              </a:rPr>
              <a:t> MIT. É </a:t>
            </a:r>
            <a:r>
              <a:rPr lang="en-US" sz="1800" spc="196" dirty="0" err="1">
                <a:solidFill>
                  <a:srgbClr val="000000"/>
                </a:solidFill>
                <a:latin typeface="Arial" panose="020B0604020202020204" pitchFamily="34" charset="0"/>
                <a:cs typeface="Arial" panose="020B0604020202020204" pitchFamily="34" charset="0"/>
              </a:rPr>
              <a:t>permitido</a:t>
            </a:r>
            <a:r>
              <a:rPr lang="en-US" sz="1800" spc="196" dirty="0">
                <a:solidFill>
                  <a:srgbClr val="000000"/>
                </a:solidFill>
                <a:latin typeface="Arial" panose="020B0604020202020204" pitchFamily="34" charset="0"/>
                <a:cs typeface="Arial" panose="020B0604020202020204" pitchFamily="34" charset="0"/>
              </a:rPr>
              <a:t> o </a:t>
            </a:r>
            <a:r>
              <a:rPr lang="en-US" sz="1800" spc="196" dirty="0" err="1">
                <a:solidFill>
                  <a:srgbClr val="000000"/>
                </a:solidFill>
                <a:latin typeface="Arial" panose="020B0604020202020204" pitchFamily="34" charset="0"/>
                <a:cs typeface="Arial" panose="020B0604020202020204" pitchFamily="34" charset="0"/>
              </a:rPr>
              <a:t>uso</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cópia</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modificação</a:t>
            </a:r>
            <a:r>
              <a:rPr lang="en-US" sz="1800" spc="196" dirty="0">
                <a:solidFill>
                  <a:srgbClr val="000000"/>
                </a:solidFill>
                <a:latin typeface="Arial" panose="020B0604020202020204" pitchFamily="34" charset="0"/>
                <a:cs typeface="Arial" panose="020B0604020202020204" pitchFamily="34" charset="0"/>
              </a:rPr>
              <a:t>, e </a:t>
            </a:r>
            <a:r>
              <a:rPr lang="en-US" sz="1800" spc="196" dirty="0" err="1">
                <a:solidFill>
                  <a:srgbClr val="000000"/>
                </a:solidFill>
                <a:latin typeface="Arial" panose="020B0604020202020204" pitchFamily="34" charset="0"/>
                <a:cs typeface="Arial" panose="020B0604020202020204" pitchFamily="34" charset="0"/>
              </a:rPr>
              <a:t>distribuição</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deste</a:t>
            </a:r>
            <a:r>
              <a:rPr lang="en-US" sz="1800" spc="196" dirty="0">
                <a:solidFill>
                  <a:srgbClr val="000000"/>
                </a:solidFill>
                <a:latin typeface="Arial" panose="020B0604020202020204" pitchFamily="34" charset="0"/>
                <a:cs typeface="Arial" panose="020B0604020202020204" pitchFamily="34" charset="0"/>
              </a:rPr>
              <a:t> material para </a:t>
            </a:r>
            <a:r>
              <a:rPr lang="en-US" sz="1800" spc="196" dirty="0" err="1">
                <a:solidFill>
                  <a:srgbClr val="000000"/>
                </a:solidFill>
                <a:latin typeface="Arial" panose="020B0604020202020204" pitchFamily="34" charset="0"/>
                <a:cs typeface="Arial" panose="020B0604020202020204" pitchFamily="34" charset="0"/>
              </a:rPr>
              <a:t>qualquer</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fim</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desde</a:t>
            </a:r>
            <a:r>
              <a:rPr lang="en-US" sz="1800" spc="196" dirty="0">
                <a:solidFill>
                  <a:srgbClr val="000000"/>
                </a:solidFill>
                <a:latin typeface="Arial" panose="020B0604020202020204" pitchFamily="34" charset="0"/>
                <a:cs typeface="Arial" panose="020B0604020202020204" pitchFamily="34" charset="0"/>
              </a:rPr>
              <a:t> que </a:t>
            </a:r>
            <a:r>
              <a:rPr lang="en-US" sz="1800" spc="196" dirty="0" err="1">
                <a:solidFill>
                  <a:srgbClr val="000000"/>
                </a:solidFill>
                <a:latin typeface="Arial" panose="020B0604020202020204" pitchFamily="34" charset="0"/>
                <a:cs typeface="Arial" panose="020B0604020202020204" pitchFamily="34" charset="0"/>
              </a:rPr>
              <a:t>acompanhado</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deste</a:t>
            </a:r>
            <a:r>
              <a:rPr lang="en-US" sz="1800" spc="196" dirty="0">
                <a:solidFill>
                  <a:srgbClr val="000000"/>
                </a:solidFill>
                <a:latin typeface="Arial" panose="020B0604020202020204" pitchFamily="34" charset="0"/>
                <a:cs typeface="Arial" panose="020B0604020202020204" pitchFamily="34" charset="0"/>
              </a:rPr>
              <a:t> aviso de </a:t>
            </a:r>
            <a:r>
              <a:rPr lang="en-US" sz="1800" spc="196" dirty="0" err="1">
                <a:solidFill>
                  <a:srgbClr val="000000"/>
                </a:solidFill>
                <a:latin typeface="Arial" panose="020B0604020202020204" pitchFamily="34" charset="0"/>
                <a:cs typeface="Arial" panose="020B0604020202020204" pitchFamily="34" charset="0"/>
              </a:rPr>
              <a:t>direitos</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autorais</a:t>
            </a:r>
            <a:r>
              <a:rPr lang="en-US" sz="1800" spc="196" dirty="0">
                <a:solidFill>
                  <a:srgbClr val="000000"/>
                </a:solidFill>
                <a:latin typeface="Arial" panose="020B0604020202020204" pitchFamily="34" charset="0"/>
                <a:cs typeface="Arial" panose="020B0604020202020204" pitchFamily="34" charset="0"/>
              </a:rPr>
              <a:t>.</a:t>
            </a:r>
          </a:p>
          <a:p>
            <a:pPr>
              <a:lnSpc>
                <a:spcPts val="2760"/>
              </a:lnSpc>
              <a:spcBef>
                <a:spcPct val="0"/>
              </a:spcBef>
            </a:pPr>
            <a:endParaRPr lang="en-US" sz="1800" spc="196" dirty="0">
              <a:solidFill>
                <a:srgbClr val="000000"/>
              </a:solidFill>
              <a:latin typeface="Arial" panose="020B0604020202020204" pitchFamily="34" charset="0"/>
              <a:cs typeface="Arial" panose="020B0604020202020204" pitchFamily="34" charset="0"/>
            </a:endParaRPr>
          </a:p>
          <a:p>
            <a:pPr>
              <a:lnSpc>
                <a:spcPts val="2760"/>
              </a:lnSpc>
              <a:spcBef>
                <a:spcPct val="0"/>
              </a:spcBef>
            </a:pPr>
            <a:r>
              <a:rPr lang="en-US" sz="1800" spc="196" dirty="0">
                <a:solidFill>
                  <a:srgbClr val="000000"/>
                </a:solidFill>
                <a:latin typeface="Arial" panose="020B0604020202020204" pitchFamily="34" charset="0"/>
                <a:cs typeface="Arial" panose="020B0604020202020204" pitchFamily="34" charset="0"/>
              </a:rPr>
              <a:t>O MATERIAL É FORNECIDO "COMO ESTÁ", SEM GARANTIA DE QUALQUER TIPO, EXPRESSA OU IMPLÍCITA, INCLUINDO, MAS NÃO SE LIMITANDO ÀS GARANTIAS DE COMERCIALIZAÇÃO, ADEQUAÇÃO A UM DETERMINADO FIM E NÃO VIOLAÇÃO. EM HIPÓTESE ALGUMA OS AUTORES OU DETENTORES DE DIREITOS AUTORAIS SERÃO RESPONSÁVEIS POR QUALQUER RECLAMAÇÃO, DANOS OU OUTRA RESPONSABILIDADE, SEJA EM UMA AÇÃO DE CONTRATO, ATO ILÍCITO OU DE OUTRA FORMA, DECORRENTE DE, OU EM CONEXÃO COM O MATERIAL OU O USO OU OUTRAS NEGOCIAÇÕES NO MATERIAL.</a:t>
            </a:r>
          </a:p>
          <a:p>
            <a:pPr>
              <a:lnSpc>
                <a:spcPts val="2760"/>
              </a:lnSpc>
              <a:spcBef>
                <a:spcPct val="0"/>
              </a:spcBef>
            </a:pPr>
            <a:endParaRPr lang="en-US" sz="1800" spc="196" dirty="0">
              <a:solidFill>
                <a:srgbClr val="000000"/>
              </a:solidFill>
              <a:latin typeface="Arial" panose="020B0604020202020204" pitchFamily="34" charset="0"/>
              <a:cs typeface="Arial" panose="020B0604020202020204" pitchFamily="34" charset="0"/>
            </a:endParaRPr>
          </a:p>
          <a:p>
            <a:pPr>
              <a:lnSpc>
                <a:spcPts val="2760"/>
              </a:lnSpc>
              <a:spcBef>
                <a:spcPct val="0"/>
              </a:spcBef>
            </a:pPr>
            <a:r>
              <a:rPr lang="en-US" sz="1800" spc="196" dirty="0">
                <a:solidFill>
                  <a:srgbClr val="000000"/>
                </a:solidFill>
                <a:latin typeface="Arial" panose="020B0604020202020204" pitchFamily="34" charset="0"/>
                <a:cs typeface="Arial" panose="020B0604020202020204" pitchFamily="34" charset="0"/>
              </a:rPr>
              <a:t>Para </a:t>
            </a:r>
            <a:r>
              <a:rPr lang="en-US" sz="1800" spc="196" dirty="0" err="1">
                <a:solidFill>
                  <a:srgbClr val="000000"/>
                </a:solidFill>
                <a:latin typeface="Arial" panose="020B0604020202020204" pitchFamily="34" charset="0"/>
                <a:cs typeface="Arial" panose="020B0604020202020204" pitchFamily="34" charset="0"/>
              </a:rPr>
              <a:t>mais</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informações</a:t>
            </a:r>
            <a:r>
              <a:rPr lang="en-US" sz="1800" spc="196" dirty="0">
                <a:solidFill>
                  <a:srgbClr val="000000"/>
                </a:solidFill>
                <a:latin typeface="Arial" panose="020B0604020202020204" pitchFamily="34" charset="0"/>
                <a:cs typeface="Arial" panose="020B0604020202020204" pitchFamily="34" charset="0"/>
              </a:rPr>
              <a:t> </a:t>
            </a:r>
            <a:r>
              <a:rPr lang="en-US" sz="1800" spc="196" dirty="0" err="1">
                <a:solidFill>
                  <a:srgbClr val="000000"/>
                </a:solidFill>
                <a:latin typeface="Arial" panose="020B0604020202020204" pitchFamily="34" charset="0"/>
                <a:cs typeface="Arial" panose="020B0604020202020204" pitchFamily="34" charset="0"/>
              </a:rPr>
              <a:t>sobre</a:t>
            </a:r>
            <a:r>
              <a:rPr lang="en-US" sz="1800" spc="196" dirty="0">
                <a:solidFill>
                  <a:srgbClr val="000000"/>
                </a:solidFill>
                <a:latin typeface="Arial" panose="020B0604020202020204" pitchFamily="34" charset="0"/>
                <a:cs typeface="Arial" panose="020B0604020202020204" pitchFamily="34" charset="0"/>
              </a:rPr>
              <a:t> a </a:t>
            </a:r>
            <a:r>
              <a:rPr lang="en-US" sz="1800" spc="196" dirty="0" err="1">
                <a:solidFill>
                  <a:srgbClr val="000000"/>
                </a:solidFill>
                <a:latin typeface="Arial" panose="020B0604020202020204" pitchFamily="34" charset="0"/>
                <a:cs typeface="Arial" panose="020B0604020202020204" pitchFamily="34" charset="0"/>
              </a:rPr>
              <a:t>Licença</a:t>
            </a:r>
            <a:r>
              <a:rPr lang="en-US" sz="1800" spc="196" dirty="0">
                <a:solidFill>
                  <a:srgbClr val="000000"/>
                </a:solidFill>
                <a:latin typeface="Arial" panose="020B0604020202020204" pitchFamily="34" charset="0"/>
                <a:cs typeface="Arial" panose="020B0604020202020204" pitchFamily="34" charset="0"/>
              </a:rPr>
              <a:t> MIT: https://opensource.org/licenses/MIT.</a:t>
            </a:r>
          </a:p>
        </p:txBody>
      </p:sp>
    </p:spTree>
    <p:extLst>
      <p:ext uri="{BB962C8B-B14F-4D97-AF65-F5344CB8AC3E}">
        <p14:creationId xmlns:p14="http://schemas.microsoft.com/office/powerpoint/2010/main" val="2617044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5264721" cy="1066800"/>
          </a:xfrm>
          <a:prstGeom prst="rect">
            <a:avLst/>
          </a:prstGeom>
        </p:spPr>
        <p:txBody>
          <a:bodyPr lIns="0" tIns="0" rIns="0" bIns="0" rtlCol="0" anchor="t">
            <a:spAutoFit/>
          </a:bodyPr>
          <a:lstStyle/>
          <a:p>
            <a:pPr marL="0" lvl="0" indent="0">
              <a:lnSpc>
                <a:spcPts val="8430"/>
              </a:lnSpc>
              <a:spcBef>
                <a:spcPct val="0"/>
              </a:spcBef>
            </a:pPr>
            <a:r>
              <a:rPr lang="en-US" sz="7025" dirty="0" err="1">
                <a:solidFill>
                  <a:srgbClr val="3776FF"/>
                </a:solidFill>
                <a:latin typeface="Aileron Bold"/>
              </a:rPr>
              <a:t>Arquivos</a:t>
            </a:r>
            <a:r>
              <a:rPr lang="en-US" sz="7025" dirty="0">
                <a:solidFill>
                  <a:srgbClr val="3776FF"/>
                </a:solidFill>
                <a:latin typeface="Aileron Bold"/>
              </a:rPr>
              <a:t> - </a:t>
            </a:r>
            <a:r>
              <a:rPr lang="en-US" sz="7025" dirty="0" err="1">
                <a:solidFill>
                  <a:srgbClr val="3776FF"/>
                </a:solidFill>
                <a:latin typeface="Aileron Bold"/>
              </a:rPr>
              <a:t>Extensões</a:t>
            </a:r>
            <a:endParaRPr lang="en-US" sz="7025" dirty="0">
              <a:solidFill>
                <a:srgbClr val="3776FF"/>
              </a:solidFill>
              <a:latin typeface="Aileron Bold"/>
            </a:endParaRPr>
          </a:p>
        </p:txBody>
      </p:sp>
      <p:sp>
        <p:nvSpPr>
          <p:cNvPr id="3" name="TextBox 3"/>
          <p:cNvSpPr txBox="1"/>
          <p:nvPr/>
        </p:nvSpPr>
        <p:spPr>
          <a:xfrm>
            <a:off x="688794" y="2767051"/>
            <a:ext cx="8915535" cy="3097656"/>
          </a:xfrm>
          <a:prstGeom prst="rect">
            <a:avLst/>
          </a:prstGeom>
        </p:spPr>
        <p:txBody>
          <a:bodyPr lIns="0" tIns="0" rIns="0" bIns="0" rtlCol="0" anchor="t">
            <a:spAutoFit/>
          </a:bodyPr>
          <a:lstStyle/>
          <a:p>
            <a:pPr marL="736808" lvl="1" indent="-368404">
              <a:lnSpc>
                <a:spcPts val="4095"/>
              </a:lnSpc>
              <a:buFont typeface="Arial"/>
              <a:buChar char="•"/>
            </a:pPr>
            <a:r>
              <a:rPr lang="en-US" sz="3412" dirty="0">
                <a:solidFill>
                  <a:srgbClr val="EFEFEF"/>
                </a:solidFill>
                <a:latin typeface="Aileron"/>
              </a:rPr>
              <a:t>A </a:t>
            </a:r>
            <a:r>
              <a:rPr lang="en-US" sz="3412" dirty="0" err="1">
                <a:solidFill>
                  <a:srgbClr val="EFEFEF"/>
                </a:solidFill>
                <a:latin typeface="Aileron"/>
              </a:rPr>
              <a:t>extensão</a:t>
            </a:r>
            <a:r>
              <a:rPr lang="en-US" sz="3412" dirty="0">
                <a:solidFill>
                  <a:srgbClr val="EFEFEF"/>
                </a:solidFill>
                <a:latin typeface="Aileron"/>
              </a:rPr>
              <a:t> define o </a:t>
            </a:r>
            <a:r>
              <a:rPr lang="en-US" sz="3412" dirty="0" err="1">
                <a:solidFill>
                  <a:srgbClr val="EFEFEF"/>
                </a:solidFill>
                <a:latin typeface="Aileron"/>
              </a:rPr>
              <a:t>conteúdo</a:t>
            </a:r>
            <a:r>
              <a:rPr lang="en-US" sz="3412" dirty="0">
                <a:solidFill>
                  <a:srgbClr val="EFEFEF"/>
                </a:solidFill>
                <a:latin typeface="Aileron"/>
              </a:rPr>
              <a:t> que </a:t>
            </a:r>
            <a:r>
              <a:rPr lang="en-US" sz="3412" dirty="0" err="1">
                <a:solidFill>
                  <a:srgbClr val="EFEFEF"/>
                </a:solidFill>
                <a:latin typeface="Aileron"/>
              </a:rPr>
              <a:t>tal</a:t>
            </a:r>
            <a:r>
              <a:rPr lang="en-US" sz="3412" dirty="0">
                <a:solidFill>
                  <a:srgbClr val="EFEFEF"/>
                </a:solidFill>
                <a:latin typeface="Aileron"/>
              </a:rPr>
              <a:t> </a:t>
            </a:r>
            <a:r>
              <a:rPr lang="en-US" sz="3412" dirty="0" err="1">
                <a:solidFill>
                  <a:srgbClr val="EFEFEF"/>
                </a:solidFill>
                <a:latin typeface="Aileron"/>
              </a:rPr>
              <a:t>arquivo</a:t>
            </a:r>
            <a:r>
              <a:rPr lang="en-US" sz="3412" dirty="0">
                <a:solidFill>
                  <a:srgbClr val="EFEFEF"/>
                </a:solidFill>
                <a:latin typeface="Aileron"/>
              </a:rPr>
              <a:t> </a:t>
            </a:r>
            <a:r>
              <a:rPr lang="en-US" sz="3412" dirty="0" err="1">
                <a:solidFill>
                  <a:srgbClr val="EFEFEF"/>
                </a:solidFill>
                <a:latin typeface="Aileron"/>
              </a:rPr>
              <a:t>apresenta</a:t>
            </a:r>
            <a:r>
              <a:rPr lang="en-US" sz="3412" dirty="0">
                <a:solidFill>
                  <a:srgbClr val="EFEFEF"/>
                </a:solidFill>
                <a:latin typeface="Aileron"/>
              </a:rPr>
              <a:t>.</a:t>
            </a:r>
          </a:p>
          <a:p>
            <a:pPr marL="736808" lvl="1" indent="-368404">
              <a:lnSpc>
                <a:spcPts val="4095"/>
              </a:lnSpc>
              <a:buFont typeface="Arial"/>
              <a:buChar char="•"/>
            </a:pPr>
            <a:r>
              <a:rPr lang="en-US" sz="3412" dirty="0">
                <a:solidFill>
                  <a:srgbClr val="EFEFEF"/>
                </a:solidFill>
                <a:latin typeface="Aileron"/>
              </a:rPr>
              <a:t>Ela </a:t>
            </a:r>
            <a:r>
              <a:rPr lang="en-US" sz="3412" dirty="0" err="1">
                <a:solidFill>
                  <a:srgbClr val="EFEFEF"/>
                </a:solidFill>
                <a:latin typeface="Aileron"/>
              </a:rPr>
              <a:t>não</a:t>
            </a:r>
            <a:r>
              <a:rPr lang="en-US" sz="3412" dirty="0">
                <a:solidFill>
                  <a:srgbClr val="EFEFEF"/>
                </a:solidFill>
                <a:latin typeface="Aileron"/>
              </a:rPr>
              <a:t> é </a:t>
            </a:r>
            <a:r>
              <a:rPr lang="en-US" sz="3412" dirty="0" err="1">
                <a:solidFill>
                  <a:srgbClr val="EFEFEF"/>
                </a:solidFill>
                <a:latin typeface="Aileron"/>
              </a:rPr>
              <a:t>obrigatória</a:t>
            </a:r>
            <a:r>
              <a:rPr lang="en-US" sz="3412" dirty="0">
                <a:solidFill>
                  <a:srgbClr val="EFEFEF"/>
                </a:solidFill>
                <a:latin typeface="Aileron"/>
              </a:rPr>
              <a:t>, </a:t>
            </a:r>
            <a:r>
              <a:rPr lang="en-US" sz="3412" dirty="0" err="1">
                <a:solidFill>
                  <a:srgbClr val="EFEFEF"/>
                </a:solidFill>
                <a:latin typeface="Aileron"/>
              </a:rPr>
              <a:t>exemplo</a:t>
            </a:r>
            <a:r>
              <a:rPr lang="en-US" sz="3412" dirty="0">
                <a:solidFill>
                  <a:srgbClr val="EFEFEF"/>
                </a:solidFill>
                <a:latin typeface="Aileron"/>
              </a:rPr>
              <a:t> </a:t>
            </a:r>
            <a:r>
              <a:rPr lang="en-US" sz="3412" dirty="0" err="1">
                <a:solidFill>
                  <a:srgbClr val="EFEFEF"/>
                </a:solidFill>
                <a:latin typeface="Aileron"/>
              </a:rPr>
              <a:t>em</a:t>
            </a:r>
            <a:r>
              <a:rPr lang="en-US" sz="3412" dirty="0">
                <a:solidFill>
                  <a:srgbClr val="EFEFEF"/>
                </a:solidFill>
                <a:latin typeface="Aileron"/>
              </a:rPr>
              <a:t> </a:t>
            </a:r>
            <a:r>
              <a:rPr lang="en-US" sz="3412" dirty="0" err="1">
                <a:solidFill>
                  <a:srgbClr val="EFEFEF"/>
                </a:solidFill>
                <a:latin typeface="Aileron"/>
              </a:rPr>
              <a:t>sistemas</a:t>
            </a:r>
            <a:r>
              <a:rPr lang="en-US" sz="3412" dirty="0">
                <a:solidFill>
                  <a:srgbClr val="EFEFEF"/>
                </a:solidFill>
                <a:latin typeface="Aileron"/>
              </a:rPr>
              <a:t> UNIX e WINDOWS.</a:t>
            </a:r>
          </a:p>
          <a:p>
            <a:pPr marL="736808" lvl="1" indent="-368404">
              <a:lnSpc>
                <a:spcPts val="4095"/>
              </a:lnSpc>
              <a:buFont typeface="Arial"/>
              <a:buChar char="•"/>
            </a:pPr>
            <a:r>
              <a:rPr lang="en-US" sz="3412" dirty="0" err="1">
                <a:solidFill>
                  <a:srgbClr val="EFEFEF"/>
                </a:solidFill>
                <a:latin typeface="Aileron"/>
              </a:rPr>
              <a:t>Geralmente</a:t>
            </a:r>
            <a:r>
              <a:rPr lang="en-US" sz="3412" dirty="0">
                <a:solidFill>
                  <a:srgbClr val="EFEFEF"/>
                </a:solidFill>
                <a:latin typeface="Aileron"/>
              </a:rPr>
              <a:t> </a:t>
            </a:r>
            <a:r>
              <a:rPr lang="en-US" sz="3412" dirty="0" err="1">
                <a:solidFill>
                  <a:srgbClr val="EFEFEF"/>
                </a:solidFill>
                <a:latin typeface="Aileron"/>
              </a:rPr>
              <a:t>associada</a:t>
            </a:r>
            <a:r>
              <a:rPr lang="en-US" sz="3412" dirty="0">
                <a:solidFill>
                  <a:srgbClr val="EFEFEF"/>
                </a:solidFill>
                <a:latin typeface="Aileron"/>
              </a:rPr>
              <a:t> a </a:t>
            </a:r>
            <a:r>
              <a:rPr lang="en-US" sz="3412" dirty="0" err="1">
                <a:solidFill>
                  <a:srgbClr val="EFEFEF"/>
                </a:solidFill>
                <a:latin typeface="Aileron"/>
              </a:rPr>
              <a:t>algum</a:t>
            </a:r>
            <a:r>
              <a:rPr lang="en-US" sz="3412" dirty="0">
                <a:solidFill>
                  <a:srgbClr val="EFEFEF"/>
                </a:solidFill>
                <a:latin typeface="Aileron"/>
              </a:rPr>
              <a:t> </a:t>
            </a:r>
            <a:r>
              <a:rPr lang="en-US" sz="3412" dirty="0" err="1">
                <a:solidFill>
                  <a:srgbClr val="EFEFEF"/>
                </a:solidFill>
                <a:latin typeface="Aileron"/>
              </a:rPr>
              <a:t>aplicativo</a:t>
            </a:r>
            <a:r>
              <a:rPr lang="en-US" sz="3412" dirty="0">
                <a:solidFill>
                  <a:srgbClr val="EFEFEF"/>
                </a:solidFill>
                <a:latin typeface="Aileron"/>
              </a:rPr>
              <a:t>.</a:t>
            </a:r>
          </a:p>
          <a:p>
            <a:pPr>
              <a:lnSpc>
                <a:spcPts val="4095"/>
              </a:lnSpc>
            </a:pPr>
            <a:endParaRPr lang="en-US" sz="3412" dirty="0">
              <a:solidFill>
                <a:srgbClr val="EFEFEF"/>
              </a:solidFill>
              <a:latin typeface="Aileron"/>
            </a:endParaRPr>
          </a:p>
        </p:txBody>
      </p:sp>
      <p:sp>
        <p:nvSpPr>
          <p:cNvPr id="4" name="Freeform 4"/>
          <p:cNvSpPr/>
          <p:nvPr/>
        </p:nvSpPr>
        <p:spPr>
          <a:xfrm>
            <a:off x="9699875" y="2095500"/>
            <a:ext cx="7881870" cy="7538415"/>
          </a:xfrm>
          <a:custGeom>
            <a:avLst/>
            <a:gdLst/>
            <a:ahLst/>
            <a:cxnLst/>
            <a:rect l="l" t="t" r="r" b="b"/>
            <a:pathLst>
              <a:path w="7881870" h="7538415">
                <a:moveTo>
                  <a:pt x="0" y="0"/>
                </a:moveTo>
                <a:lnTo>
                  <a:pt x="7881871" y="0"/>
                </a:lnTo>
                <a:lnTo>
                  <a:pt x="7881871" y="7538415"/>
                </a:lnTo>
                <a:lnTo>
                  <a:pt x="0" y="7538415"/>
                </a:lnTo>
                <a:lnTo>
                  <a:pt x="0" y="0"/>
                </a:lnTo>
                <a:close/>
              </a:path>
            </a:pathLst>
          </a:custGeom>
          <a:blipFill>
            <a:blip r:embed="rId2"/>
            <a:stretch>
              <a:fillRect/>
            </a:stretch>
          </a:blipFill>
        </p:spPr>
      </p:sp>
      <p:sp>
        <p:nvSpPr>
          <p:cNvPr id="5" name="TextBox 5"/>
          <p:cNvSpPr txBox="1"/>
          <p:nvPr/>
        </p:nvSpPr>
        <p:spPr>
          <a:xfrm>
            <a:off x="12538143" y="9707195"/>
            <a:ext cx="2205335" cy="266700"/>
          </a:xfrm>
          <a:prstGeom prst="rect">
            <a:avLst/>
          </a:prstGeom>
        </p:spPr>
        <p:txBody>
          <a:bodyPr lIns="0" tIns="0" rIns="0" bIns="0" rtlCol="0" anchor="t">
            <a:spAutoFit/>
          </a:bodyPr>
          <a:lstStyle/>
          <a:p>
            <a:pPr algn="ctr">
              <a:lnSpc>
                <a:spcPts val="2100"/>
              </a:lnSpc>
              <a:spcBef>
                <a:spcPct val="0"/>
              </a:spcBef>
            </a:pPr>
            <a:r>
              <a:rPr lang="en-US" sz="1500" dirty="0">
                <a:solidFill>
                  <a:srgbClr val="EFEFEF"/>
                </a:solidFill>
                <a:latin typeface="Aileron"/>
                <a:ea typeface="Aileron"/>
              </a:rPr>
              <a:t>TANENBAUM, 3° Ed. 2010</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TextBox 2"/>
          <p:cNvSpPr txBox="1"/>
          <p:nvPr/>
        </p:nvSpPr>
        <p:spPr>
          <a:xfrm>
            <a:off x="1028700" y="1028700"/>
            <a:ext cx="15264721" cy="1066800"/>
          </a:xfrm>
          <a:prstGeom prst="rect">
            <a:avLst/>
          </a:prstGeom>
        </p:spPr>
        <p:txBody>
          <a:bodyPr lIns="0" tIns="0" rIns="0" bIns="0" rtlCol="0" anchor="t">
            <a:spAutoFit/>
          </a:bodyPr>
          <a:lstStyle/>
          <a:p>
            <a:pPr marL="0" lvl="0" indent="0">
              <a:lnSpc>
                <a:spcPts val="8430"/>
              </a:lnSpc>
              <a:spcBef>
                <a:spcPct val="0"/>
              </a:spcBef>
            </a:pPr>
            <a:r>
              <a:rPr lang="en-US" sz="7025">
                <a:solidFill>
                  <a:srgbClr val="3776FF"/>
                </a:solidFill>
                <a:latin typeface="Aileron Bold"/>
              </a:rPr>
              <a:t>Arquivos - Estrutura</a:t>
            </a:r>
          </a:p>
        </p:txBody>
      </p:sp>
      <p:sp>
        <p:nvSpPr>
          <p:cNvPr id="3" name="TextBox 3"/>
          <p:cNvSpPr txBox="1"/>
          <p:nvPr/>
        </p:nvSpPr>
        <p:spPr>
          <a:xfrm>
            <a:off x="1028700" y="2229629"/>
            <a:ext cx="16230600" cy="1065944"/>
          </a:xfrm>
          <a:prstGeom prst="rect">
            <a:avLst/>
          </a:prstGeom>
        </p:spPr>
        <p:txBody>
          <a:bodyPr lIns="0" tIns="0" rIns="0" bIns="0" rtlCol="0" anchor="t">
            <a:spAutoFit/>
          </a:bodyPr>
          <a:lstStyle/>
          <a:p>
            <a:pPr>
              <a:lnSpc>
                <a:spcPts val="4227"/>
              </a:lnSpc>
            </a:pPr>
            <a:r>
              <a:rPr lang="en-US" sz="3523">
                <a:solidFill>
                  <a:srgbClr val="EFEFEF"/>
                </a:solidFill>
                <a:latin typeface="Aileron"/>
              </a:rPr>
              <a:t>A estrutura do arquivo consiste na forma com que os seus dados estão internamente armazenados, possuindo três estruturas principais:</a:t>
            </a:r>
          </a:p>
        </p:txBody>
      </p:sp>
      <p:sp>
        <p:nvSpPr>
          <p:cNvPr id="4" name="Freeform 4"/>
          <p:cNvSpPr/>
          <p:nvPr/>
        </p:nvSpPr>
        <p:spPr>
          <a:xfrm>
            <a:off x="5954623" y="3588182"/>
            <a:ext cx="11604929" cy="5003502"/>
          </a:xfrm>
          <a:custGeom>
            <a:avLst/>
            <a:gdLst/>
            <a:ahLst/>
            <a:cxnLst/>
            <a:rect l="l" t="t" r="r" b="b"/>
            <a:pathLst>
              <a:path w="11604929" h="5003502">
                <a:moveTo>
                  <a:pt x="0" y="0"/>
                </a:moveTo>
                <a:lnTo>
                  <a:pt x="11604929" y="0"/>
                </a:lnTo>
                <a:lnTo>
                  <a:pt x="11604929" y="5003502"/>
                </a:lnTo>
                <a:lnTo>
                  <a:pt x="0" y="5003502"/>
                </a:lnTo>
                <a:lnTo>
                  <a:pt x="0" y="0"/>
                </a:lnTo>
                <a:close/>
              </a:path>
            </a:pathLst>
          </a:custGeom>
          <a:blipFill>
            <a:blip r:embed="rId2"/>
            <a:stretch>
              <a:fillRect/>
            </a:stretch>
          </a:blipFill>
        </p:spPr>
      </p:sp>
      <p:sp>
        <p:nvSpPr>
          <p:cNvPr id="5" name="TextBox 5"/>
          <p:cNvSpPr txBox="1"/>
          <p:nvPr/>
        </p:nvSpPr>
        <p:spPr>
          <a:xfrm>
            <a:off x="923124" y="3428923"/>
            <a:ext cx="4891301" cy="5227072"/>
          </a:xfrm>
          <a:prstGeom prst="rect">
            <a:avLst/>
          </a:prstGeom>
        </p:spPr>
        <p:txBody>
          <a:bodyPr lIns="0" tIns="0" rIns="0" bIns="0" rtlCol="0" anchor="t">
            <a:spAutoFit/>
          </a:bodyPr>
          <a:lstStyle/>
          <a:p>
            <a:pPr marL="736808" lvl="1" indent="-368404">
              <a:lnSpc>
                <a:spcPts val="4095"/>
              </a:lnSpc>
              <a:buFont typeface="Arial"/>
              <a:buChar char="•"/>
            </a:pPr>
            <a:r>
              <a:rPr lang="en-US" sz="3412" dirty="0">
                <a:solidFill>
                  <a:srgbClr val="EFEFEF"/>
                </a:solidFill>
                <a:latin typeface="Aileron"/>
              </a:rPr>
              <a:t>(a)</a:t>
            </a:r>
            <a:r>
              <a:rPr lang="en-US" sz="3412" dirty="0" err="1">
                <a:solidFill>
                  <a:srgbClr val="EFEFEF"/>
                </a:solidFill>
                <a:latin typeface="Aileron"/>
              </a:rPr>
              <a:t>Sequencia</a:t>
            </a:r>
            <a:r>
              <a:rPr lang="en-US" sz="3412" dirty="0">
                <a:solidFill>
                  <a:srgbClr val="EFEFEF"/>
                </a:solidFill>
                <a:latin typeface="Aileron"/>
              </a:rPr>
              <a:t> </a:t>
            </a:r>
            <a:r>
              <a:rPr lang="en-US" sz="3412" dirty="0" err="1">
                <a:solidFill>
                  <a:srgbClr val="EFEFEF"/>
                </a:solidFill>
                <a:latin typeface="Aileron"/>
              </a:rPr>
              <a:t>não</a:t>
            </a:r>
            <a:r>
              <a:rPr lang="en-US" sz="3412" dirty="0">
                <a:solidFill>
                  <a:srgbClr val="EFEFEF"/>
                </a:solidFill>
                <a:latin typeface="Aileron"/>
              </a:rPr>
              <a:t> </a:t>
            </a:r>
            <a:r>
              <a:rPr lang="en-US" sz="3412" dirty="0" err="1">
                <a:solidFill>
                  <a:srgbClr val="EFEFEF"/>
                </a:solidFill>
                <a:latin typeface="Aileron"/>
              </a:rPr>
              <a:t>estruturada</a:t>
            </a:r>
            <a:r>
              <a:rPr lang="en-US" sz="3412" dirty="0">
                <a:solidFill>
                  <a:srgbClr val="EFEFEF"/>
                </a:solidFill>
                <a:latin typeface="Aileron"/>
              </a:rPr>
              <a:t> de bytes.</a:t>
            </a:r>
          </a:p>
          <a:p>
            <a:pPr>
              <a:lnSpc>
                <a:spcPts val="4095"/>
              </a:lnSpc>
            </a:pPr>
            <a:endParaRPr lang="en-US" sz="3412" dirty="0">
              <a:solidFill>
                <a:srgbClr val="EFEFEF"/>
              </a:solidFill>
              <a:latin typeface="Aileron"/>
            </a:endParaRPr>
          </a:p>
          <a:p>
            <a:pPr marL="736808" lvl="1" indent="-368404">
              <a:lnSpc>
                <a:spcPts val="4095"/>
              </a:lnSpc>
              <a:buFont typeface="Arial"/>
              <a:buChar char="•"/>
            </a:pPr>
            <a:r>
              <a:rPr lang="en-US" sz="3412" dirty="0">
                <a:solidFill>
                  <a:srgbClr val="EFEFEF"/>
                </a:solidFill>
                <a:latin typeface="Aileron"/>
              </a:rPr>
              <a:t>(b)</a:t>
            </a:r>
            <a:r>
              <a:rPr lang="en-US" sz="3412" dirty="0" err="1">
                <a:solidFill>
                  <a:srgbClr val="EFEFEF"/>
                </a:solidFill>
                <a:latin typeface="Aileron"/>
              </a:rPr>
              <a:t>Sequencia</a:t>
            </a:r>
            <a:r>
              <a:rPr lang="en-US" sz="3412" dirty="0">
                <a:solidFill>
                  <a:srgbClr val="EFEFEF"/>
                </a:solidFill>
                <a:latin typeface="Aileron"/>
              </a:rPr>
              <a:t> de </a:t>
            </a:r>
            <a:r>
              <a:rPr lang="en-US" sz="3412" dirty="0" err="1">
                <a:solidFill>
                  <a:srgbClr val="EFEFEF"/>
                </a:solidFill>
                <a:latin typeface="Aileron"/>
              </a:rPr>
              <a:t>registros</a:t>
            </a:r>
            <a:r>
              <a:rPr lang="en-US" sz="3412" dirty="0">
                <a:solidFill>
                  <a:srgbClr val="EFEFEF"/>
                </a:solidFill>
                <a:latin typeface="Aileron"/>
              </a:rPr>
              <a:t> de </a:t>
            </a:r>
            <a:r>
              <a:rPr lang="en-US" sz="3412" dirty="0" err="1">
                <a:solidFill>
                  <a:srgbClr val="EFEFEF"/>
                </a:solidFill>
                <a:latin typeface="Aileron"/>
              </a:rPr>
              <a:t>tamanho</a:t>
            </a:r>
            <a:r>
              <a:rPr lang="en-US" sz="3412" dirty="0">
                <a:solidFill>
                  <a:srgbClr val="EFEFEF"/>
                </a:solidFill>
                <a:latin typeface="Aileron"/>
              </a:rPr>
              <a:t> </a:t>
            </a:r>
            <a:r>
              <a:rPr lang="en-US" sz="3412" dirty="0" err="1">
                <a:solidFill>
                  <a:srgbClr val="EFEFEF"/>
                </a:solidFill>
                <a:latin typeface="Aileron"/>
              </a:rPr>
              <a:t>fixo</a:t>
            </a:r>
            <a:r>
              <a:rPr lang="en-US" sz="3412" dirty="0">
                <a:solidFill>
                  <a:srgbClr val="EFEFEF"/>
                </a:solidFill>
                <a:latin typeface="Aileron"/>
              </a:rPr>
              <a:t>.</a:t>
            </a:r>
          </a:p>
          <a:p>
            <a:pPr>
              <a:lnSpc>
                <a:spcPts val="4095"/>
              </a:lnSpc>
            </a:pPr>
            <a:endParaRPr lang="en-US" sz="3412" dirty="0">
              <a:solidFill>
                <a:srgbClr val="EFEFEF"/>
              </a:solidFill>
              <a:latin typeface="Aileron"/>
            </a:endParaRPr>
          </a:p>
          <a:p>
            <a:pPr marL="736808" lvl="1" indent="-368404">
              <a:lnSpc>
                <a:spcPts val="4095"/>
              </a:lnSpc>
              <a:buFont typeface="Arial"/>
              <a:buChar char="•"/>
            </a:pPr>
            <a:r>
              <a:rPr lang="en-US" sz="3412" dirty="0">
                <a:solidFill>
                  <a:srgbClr val="EFEFEF"/>
                </a:solidFill>
                <a:latin typeface="Aileron"/>
              </a:rPr>
              <a:t>(c)</a:t>
            </a:r>
            <a:r>
              <a:rPr lang="en-US" sz="3412" dirty="0" err="1">
                <a:solidFill>
                  <a:srgbClr val="EFEFEF"/>
                </a:solidFill>
                <a:latin typeface="Aileron"/>
              </a:rPr>
              <a:t>Arvores</a:t>
            </a:r>
            <a:r>
              <a:rPr lang="en-US" sz="3412" dirty="0">
                <a:solidFill>
                  <a:srgbClr val="EFEFEF"/>
                </a:solidFill>
                <a:latin typeface="Aileron"/>
              </a:rPr>
              <a:t> de </a:t>
            </a:r>
            <a:r>
              <a:rPr lang="en-US" sz="3412" dirty="0" err="1">
                <a:solidFill>
                  <a:srgbClr val="EFEFEF"/>
                </a:solidFill>
                <a:latin typeface="Aileron"/>
              </a:rPr>
              <a:t>registros</a:t>
            </a:r>
            <a:r>
              <a:rPr lang="en-US" sz="3412" dirty="0">
                <a:solidFill>
                  <a:srgbClr val="EFEFEF"/>
                </a:solidFill>
                <a:latin typeface="Aileron"/>
              </a:rPr>
              <a:t> (</a:t>
            </a:r>
            <a:r>
              <a:rPr lang="en-US" sz="3412" dirty="0" err="1">
                <a:solidFill>
                  <a:srgbClr val="EFEFEF"/>
                </a:solidFill>
                <a:latin typeface="Aileron"/>
              </a:rPr>
              <a:t>tamanho</a:t>
            </a:r>
            <a:r>
              <a:rPr lang="en-US" sz="3412" dirty="0">
                <a:solidFill>
                  <a:srgbClr val="EFEFEF"/>
                </a:solidFill>
                <a:latin typeface="Aileron"/>
              </a:rPr>
              <a:t> </a:t>
            </a:r>
            <a:r>
              <a:rPr lang="en-US" sz="3412" dirty="0" err="1">
                <a:solidFill>
                  <a:srgbClr val="EFEFEF"/>
                </a:solidFill>
                <a:latin typeface="Aileron"/>
              </a:rPr>
              <a:t>variado</a:t>
            </a:r>
            <a:r>
              <a:rPr lang="en-US" sz="3412" dirty="0">
                <a:solidFill>
                  <a:srgbClr val="EFEFEF"/>
                </a:solidFill>
                <a:latin typeface="Aileron"/>
              </a:rPr>
              <a:t>).</a:t>
            </a:r>
          </a:p>
        </p:txBody>
      </p:sp>
      <p:sp>
        <p:nvSpPr>
          <p:cNvPr id="6" name="TextBox 6"/>
          <p:cNvSpPr txBox="1"/>
          <p:nvPr/>
        </p:nvSpPr>
        <p:spPr>
          <a:xfrm>
            <a:off x="10654420" y="8686934"/>
            <a:ext cx="2205335" cy="266700"/>
          </a:xfrm>
          <a:prstGeom prst="rect">
            <a:avLst/>
          </a:prstGeom>
        </p:spPr>
        <p:txBody>
          <a:bodyPr lIns="0" tIns="0" rIns="0" bIns="0" rtlCol="0" anchor="t">
            <a:spAutoFit/>
          </a:bodyPr>
          <a:lstStyle/>
          <a:p>
            <a:pPr algn="ctr">
              <a:lnSpc>
                <a:spcPts val="2100"/>
              </a:lnSpc>
              <a:spcBef>
                <a:spcPct val="0"/>
              </a:spcBef>
            </a:pPr>
            <a:r>
              <a:rPr lang="en-US" sz="1500">
                <a:solidFill>
                  <a:srgbClr val="EFEFEF"/>
                </a:solidFill>
                <a:latin typeface="Aileron"/>
                <a:ea typeface="Aileron"/>
              </a:rPr>
              <a:t>TANENBAUM, 3° Ed. 2010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Freeform 2"/>
          <p:cNvSpPr/>
          <p:nvPr/>
        </p:nvSpPr>
        <p:spPr>
          <a:xfrm>
            <a:off x="13206920" y="2095500"/>
            <a:ext cx="2906130" cy="6817184"/>
          </a:xfrm>
          <a:custGeom>
            <a:avLst/>
            <a:gdLst/>
            <a:ahLst/>
            <a:cxnLst/>
            <a:rect l="l" t="t" r="r" b="b"/>
            <a:pathLst>
              <a:path w="2906130" h="6817184">
                <a:moveTo>
                  <a:pt x="0" y="0"/>
                </a:moveTo>
                <a:lnTo>
                  <a:pt x="2906130" y="0"/>
                </a:lnTo>
                <a:lnTo>
                  <a:pt x="2906130" y="6817184"/>
                </a:lnTo>
                <a:lnTo>
                  <a:pt x="0" y="6817184"/>
                </a:lnTo>
                <a:lnTo>
                  <a:pt x="0" y="0"/>
                </a:lnTo>
                <a:close/>
              </a:path>
            </a:pathLst>
          </a:custGeom>
          <a:blipFill>
            <a:blip r:embed="rId2"/>
            <a:stretch>
              <a:fillRect/>
            </a:stretch>
          </a:blipFill>
        </p:spPr>
      </p:sp>
      <p:sp>
        <p:nvSpPr>
          <p:cNvPr id="3" name="TextBox 3"/>
          <p:cNvSpPr txBox="1"/>
          <p:nvPr/>
        </p:nvSpPr>
        <p:spPr>
          <a:xfrm>
            <a:off x="1028700" y="1028700"/>
            <a:ext cx="15264721" cy="1066800"/>
          </a:xfrm>
          <a:prstGeom prst="rect">
            <a:avLst/>
          </a:prstGeom>
        </p:spPr>
        <p:txBody>
          <a:bodyPr lIns="0" tIns="0" rIns="0" bIns="0" rtlCol="0" anchor="t">
            <a:spAutoFit/>
          </a:bodyPr>
          <a:lstStyle/>
          <a:p>
            <a:pPr marL="0" lvl="0" indent="0">
              <a:lnSpc>
                <a:spcPts val="8430"/>
              </a:lnSpc>
              <a:spcBef>
                <a:spcPct val="0"/>
              </a:spcBef>
            </a:pPr>
            <a:r>
              <a:rPr lang="en-US" sz="7025">
                <a:solidFill>
                  <a:srgbClr val="3776FF"/>
                </a:solidFill>
                <a:latin typeface="Aileron Bold"/>
              </a:rPr>
              <a:t>Arquivos - Estrutura</a:t>
            </a:r>
          </a:p>
        </p:txBody>
      </p:sp>
      <p:sp>
        <p:nvSpPr>
          <p:cNvPr id="4" name="TextBox 4"/>
          <p:cNvSpPr txBox="1"/>
          <p:nvPr/>
        </p:nvSpPr>
        <p:spPr>
          <a:xfrm>
            <a:off x="1028700" y="2530271"/>
            <a:ext cx="12229829" cy="3600450"/>
          </a:xfrm>
          <a:prstGeom prst="rect">
            <a:avLst/>
          </a:prstGeom>
        </p:spPr>
        <p:txBody>
          <a:bodyPr lIns="0" tIns="0" rIns="0" bIns="0" rtlCol="0" anchor="t">
            <a:spAutoFit/>
          </a:bodyPr>
          <a:lstStyle/>
          <a:p>
            <a:pPr>
              <a:lnSpc>
                <a:spcPts val="4095"/>
              </a:lnSpc>
            </a:pPr>
            <a:r>
              <a:rPr lang="en-US" sz="3412">
                <a:solidFill>
                  <a:srgbClr val="EFEFEF"/>
                </a:solidFill>
                <a:latin typeface="Aileron Bold"/>
              </a:rPr>
              <a:t>Sequencia não estruturada de bytes(a):</a:t>
            </a:r>
          </a:p>
          <a:p>
            <a:pPr marL="736809" lvl="1" indent="-368404">
              <a:lnSpc>
                <a:spcPts val="4095"/>
              </a:lnSpc>
              <a:buFont typeface="Arial"/>
              <a:buChar char="•"/>
            </a:pPr>
            <a:r>
              <a:rPr lang="en-US" sz="3412">
                <a:solidFill>
                  <a:srgbClr val="EFEFEF"/>
                </a:solidFill>
                <a:latin typeface="Aileron"/>
              </a:rPr>
              <a:t>São apenas conjuntos de bytes para o SO, ou seja, ele não se importa com o conteúdo do arquivo.</a:t>
            </a:r>
          </a:p>
          <a:p>
            <a:pPr marL="736809" lvl="1" indent="-368404">
              <a:lnSpc>
                <a:spcPts val="4095"/>
              </a:lnSpc>
              <a:buFont typeface="Arial"/>
              <a:buChar char="•"/>
            </a:pPr>
            <a:r>
              <a:rPr lang="en-US" sz="3412">
                <a:solidFill>
                  <a:srgbClr val="EFEFEF"/>
                </a:solidFill>
                <a:latin typeface="Aileron"/>
              </a:rPr>
              <a:t>A aplicação que define o significado do arquivo.</a:t>
            </a:r>
          </a:p>
          <a:p>
            <a:pPr marL="736809" lvl="1" indent="-368404">
              <a:lnSpc>
                <a:spcPts val="4095"/>
              </a:lnSpc>
              <a:buFont typeface="Arial"/>
              <a:buChar char="•"/>
            </a:pPr>
            <a:r>
              <a:rPr lang="en-US" sz="3412">
                <a:solidFill>
                  <a:srgbClr val="EFEFEF"/>
                </a:solidFill>
                <a:latin typeface="Aileron"/>
              </a:rPr>
              <a:t>Vantagem: Flexibilidade, os usuários colocam o que quiserem e nomeiam como quiserem.</a:t>
            </a:r>
          </a:p>
          <a:p>
            <a:pPr marL="736809" lvl="1" indent="-368404">
              <a:lnSpc>
                <a:spcPts val="4095"/>
              </a:lnSpc>
              <a:buFont typeface="Arial"/>
              <a:buChar char="•"/>
            </a:pPr>
            <a:r>
              <a:rPr lang="en-US" sz="3412">
                <a:solidFill>
                  <a:srgbClr val="EFEFEF"/>
                </a:solidFill>
                <a:latin typeface="Aileron"/>
              </a:rPr>
              <a:t>Utilizado em UNIX e Windows.</a:t>
            </a:r>
          </a:p>
        </p:txBody>
      </p:sp>
      <p:sp>
        <p:nvSpPr>
          <p:cNvPr id="5" name="TextBox 5"/>
          <p:cNvSpPr txBox="1"/>
          <p:nvPr/>
        </p:nvSpPr>
        <p:spPr>
          <a:xfrm>
            <a:off x="13557317" y="8991600"/>
            <a:ext cx="2205335" cy="266700"/>
          </a:xfrm>
          <a:prstGeom prst="rect">
            <a:avLst/>
          </a:prstGeom>
        </p:spPr>
        <p:txBody>
          <a:bodyPr lIns="0" tIns="0" rIns="0" bIns="0" rtlCol="0" anchor="t">
            <a:spAutoFit/>
          </a:bodyPr>
          <a:lstStyle/>
          <a:p>
            <a:pPr algn="ctr">
              <a:lnSpc>
                <a:spcPts val="2100"/>
              </a:lnSpc>
              <a:spcBef>
                <a:spcPct val="0"/>
              </a:spcBef>
            </a:pPr>
            <a:r>
              <a:rPr lang="en-US" sz="1500">
                <a:solidFill>
                  <a:srgbClr val="EFEFEF"/>
                </a:solidFill>
                <a:latin typeface="Aileron"/>
                <a:ea typeface="Aileron"/>
              </a:rPr>
              <a:t>TANENBAUM, 3° Ed. 2010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E0D30"/>
        </a:solidFill>
        <a:effectLst/>
      </p:bgPr>
    </p:bg>
    <p:spTree>
      <p:nvGrpSpPr>
        <p:cNvPr id="1" name=""/>
        <p:cNvGrpSpPr/>
        <p:nvPr/>
      </p:nvGrpSpPr>
      <p:grpSpPr>
        <a:xfrm>
          <a:off x="0" y="0"/>
          <a:ext cx="0" cy="0"/>
          <a:chOff x="0" y="0"/>
          <a:chExt cx="0" cy="0"/>
        </a:xfrm>
      </p:grpSpPr>
      <p:sp>
        <p:nvSpPr>
          <p:cNvPr id="2" name="Freeform 2"/>
          <p:cNvSpPr/>
          <p:nvPr/>
        </p:nvSpPr>
        <p:spPr>
          <a:xfrm>
            <a:off x="14036040" y="2095500"/>
            <a:ext cx="3223260" cy="7162800"/>
          </a:xfrm>
          <a:custGeom>
            <a:avLst/>
            <a:gdLst/>
            <a:ahLst/>
            <a:cxnLst/>
            <a:rect l="l" t="t" r="r" b="b"/>
            <a:pathLst>
              <a:path w="3223260" h="7162800">
                <a:moveTo>
                  <a:pt x="0" y="0"/>
                </a:moveTo>
                <a:lnTo>
                  <a:pt x="3223260" y="0"/>
                </a:lnTo>
                <a:lnTo>
                  <a:pt x="3223260" y="7162800"/>
                </a:lnTo>
                <a:lnTo>
                  <a:pt x="0" y="7162800"/>
                </a:lnTo>
                <a:lnTo>
                  <a:pt x="0" y="0"/>
                </a:lnTo>
                <a:close/>
              </a:path>
            </a:pathLst>
          </a:custGeom>
          <a:blipFill>
            <a:blip r:embed="rId2"/>
            <a:stretch>
              <a:fillRect/>
            </a:stretch>
          </a:blipFill>
        </p:spPr>
      </p:sp>
      <p:sp>
        <p:nvSpPr>
          <p:cNvPr id="3" name="TextBox 3"/>
          <p:cNvSpPr txBox="1"/>
          <p:nvPr/>
        </p:nvSpPr>
        <p:spPr>
          <a:xfrm>
            <a:off x="1028700" y="1028700"/>
            <a:ext cx="15264721" cy="1066800"/>
          </a:xfrm>
          <a:prstGeom prst="rect">
            <a:avLst/>
          </a:prstGeom>
        </p:spPr>
        <p:txBody>
          <a:bodyPr lIns="0" tIns="0" rIns="0" bIns="0" rtlCol="0" anchor="t">
            <a:spAutoFit/>
          </a:bodyPr>
          <a:lstStyle/>
          <a:p>
            <a:pPr marL="0" lvl="0" indent="0">
              <a:lnSpc>
                <a:spcPts val="8430"/>
              </a:lnSpc>
              <a:spcBef>
                <a:spcPct val="0"/>
              </a:spcBef>
            </a:pPr>
            <a:r>
              <a:rPr lang="en-US" sz="7025">
                <a:solidFill>
                  <a:srgbClr val="3776FF"/>
                </a:solidFill>
                <a:latin typeface="Aileron Bold"/>
              </a:rPr>
              <a:t>Arquivos - Estrutura</a:t>
            </a:r>
          </a:p>
        </p:txBody>
      </p:sp>
      <p:sp>
        <p:nvSpPr>
          <p:cNvPr id="4" name="TextBox 4"/>
          <p:cNvSpPr txBox="1"/>
          <p:nvPr/>
        </p:nvSpPr>
        <p:spPr>
          <a:xfrm>
            <a:off x="1028700" y="2489393"/>
            <a:ext cx="13007340" cy="4629150"/>
          </a:xfrm>
          <a:prstGeom prst="rect">
            <a:avLst/>
          </a:prstGeom>
        </p:spPr>
        <p:txBody>
          <a:bodyPr lIns="0" tIns="0" rIns="0" bIns="0" rtlCol="0" anchor="t">
            <a:spAutoFit/>
          </a:bodyPr>
          <a:lstStyle/>
          <a:p>
            <a:pPr>
              <a:lnSpc>
                <a:spcPts val="4095"/>
              </a:lnSpc>
            </a:pPr>
            <a:r>
              <a:rPr lang="en-US" sz="3412">
                <a:solidFill>
                  <a:srgbClr val="EFEFEF"/>
                </a:solidFill>
                <a:latin typeface="Aileron Bold"/>
              </a:rPr>
              <a:t>Sequencia de registros de tamanho fixo(b):</a:t>
            </a:r>
          </a:p>
          <a:p>
            <a:pPr marL="736809" lvl="1" indent="-368404">
              <a:lnSpc>
                <a:spcPts val="4095"/>
              </a:lnSpc>
              <a:buFont typeface="Arial"/>
              <a:buChar char="•"/>
            </a:pPr>
            <a:r>
              <a:rPr lang="en-US" sz="3412">
                <a:solidFill>
                  <a:srgbClr val="EFEFEF"/>
                </a:solidFill>
                <a:latin typeface="Aileron"/>
              </a:rPr>
              <a:t>Cada qual com sua estrutura interna.</a:t>
            </a:r>
          </a:p>
          <a:p>
            <a:pPr marL="736809" lvl="1" indent="-368404">
              <a:lnSpc>
                <a:spcPts val="4095"/>
              </a:lnSpc>
              <a:buFont typeface="Arial"/>
              <a:buChar char="•"/>
            </a:pPr>
            <a:r>
              <a:rPr lang="en-US" sz="3412">
                <a:solidFill>
                  <a:srgbClr val="EFEFEF"/>
                </a:solidFill>
                <a:latin typeface="Aileron"/>
              </a:rPr>
              <a:t>Ex.: 80 a 132 caracteres.</a:t>
            </a:r>
          </a:p>
          <a:p>
            <a:pPr marL="736809" lvl="1" indent="-368404">
              <a:lnSpc>
                <a:spcPts val="4095"/>
              </a:lnSpc>
              <a:buFont typeface="Arial"/>
              <a:buChar char="•"/>
            </a:pPr>
            <a:r>
              <a:rPr lang="en-US" sz="3412">
                <a:solidFill>
                  <a:srgbClr val="EFEFEF"/>
                </a:solidFill>
                <a:latin typeface="Aileron"/>
              </a:rPr>
              <a:t>Leitura/Escrita são realizadas em registros.</a:t>
            </a:r>
          </a:p>
          <a:p>
            <a:pPr marL="736809" lvl="1" indent="-368404">
              <a:lnSpc>
                <a:spcPts val="4095"/>
              </a:lnSpc>
              <a:buFont typeface="Arial"/>
              <a:buChar char="•"/>
            </a:pPr>
            <a:r>
              <a:rPr lang="en-US" sz="3412">
                <a:solidFill>
                  <a:srgbClr val="EFEFEF"/>
                </a:solidFill>
                <a:latin typeface="Aileron"/>
              </a:rPr>
              <a:t>80 caracteres de um cartão perfurado, ou do monitor.</a:t>
            </a:r>
          </a:p>
          <a:p>
            <a:pPr marL="736809" lvl="1" indent="-368404">
              <a:lnSpc>
                <a:spcPts val="4095"/>
              </a:lnSpc>
              <a:buFont typeface="Arial"/>
              <a:buChar char="•"/>
            </a:pPr>
            <a:r>
              <a:rPr lang="en-US" sz="3412">
                <a:solidFill>
                  <a:srgbClr val="EFEFEF"/>
                </a:solidFill>
                <a:latin typeface="Aileron"/>
              </a:rPr>
              <a:t>132 dos caracteres de uma impressora.</a:t>
            </a:r>
          </a:p>
          <a:p>
            <a:pPr marL="736809" lvl="1" indent="-368404">
              <a:lnSpc>
                <a:spcPts val="4095"/>
              </a:lnSpc>
              <a:buFont typeface="Arial"/>
              <a:buChar char="•"/>
            </a:pPr>
            <a:r>
              <a:rPr lang="en-US" sz="3412">
                <a:solidFill>
                  <a:srgbClr val="EFEFEF"/>
                </a:solidFill>
                <a:latin typeface="Aileron"/>
              </a:rPr>
              <a:t>SO's mais antigos, como o mainframes.</a:t>
            </a:r>
          </a:p>
          <a:p>
            <a:pPr marL="736809" lvl="1" indent="-368404">
              <a:lnSpc>
                <a:spcPts val="4095"/>
              </a:lnSpc>
              <a:buFont typeface="Arial"/>
              <a:buChar char="•"/>
            </a:pPr>
            <a:r>
              <a:rPr lang="en-US" sz="3412">
                <a:solidFill>
                  <a:srgbClr val="EFEFEF"/>
                </a:solidFill>
                <a:latin typeface="Aileron"/>
              </a:rPr>
              <a:t>Sistemas atuais não utilizam.</a:t>
            </a:r>
          </a:p>
          <a:p>
            <a:pPr>
              <a:lnSpc>
                <a:spcPts val="4095"/>
              </a:lnSpc>
            </a:pPr>
            <a:endParaRPr lang="en-US" sz="3412">
              <a:solidFill>
                <a:srgbClr val="EFEFEF"/>
              </a:solidFill>
              <a:latin typeface="Aileron"/>
            </a:endParaRPr>
          </a:p>
        </p:txBody>
      </p:sp>
      <p:sp>
        <p:nvSpPr>
          <p:cNvPr id="5" name="TextBox 5"/>
          <p:cNvSpPr txBox="1"/>
          <p:nvPr/>
        </p:nvSpPr>
        <p:spPr>
          <a:xfrm>
            <a:off x="14421847" y="9355479"/>
            <a:ext cx="2451646" cy="266700"/>
          </a:xfrm>
          <a:prstGeom prst="rect">
            <a:avLst/>
          </a:prstGeom>
        </p:spPr>
        <p:txBody>
          <a:bodyPr lIns="0" tIns="0" rIns="0" bIns="0" rtlCol="0" anchor="t">
            <a:spAutoFit/>
          </a:bodyPr>
          <a:lstStyle/>
          <a:p>
            <a:pPr algn="ctr">
              <a:lnSpc>
                <a:spcPts val="2100"/>
              </a:lnSpc>
              <a:spcBef>
                <a:spcPct val="0"/>
              </a:spcBef>
            </a:pPr>
            <a:r>
              <a:rPr lang="en-US" sz="1500">
                <a:solidFill>
                  <a:srgbClr val="EFEFEF"/>
                </a:solidFill>
                <a:latin typeface="Aileron"/>
                <a:ea typeface="Aileron"/>
              </a:rPr>
              <a:t>Fonte: Tanenbaum 3° edição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3718</Words>
  <Application>Microsoft Office PowerPoint</Application>
  <PresentationFormat>Personalizar</PresentationFormat>
  <Paragraphs>469</Paragraphs>
  <Slides>57</Slides>
  <Notes>3</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57</vt:i4>
      </vt:variant>
    </vt:vector>
  </HeadingPairs>
  <TitlesOfParts>
    <vt:vector size="64" baseType="lpstr">
      <vt:lpstr>Aileron Bold</vt:lpstr>
      <vt:lpstr>Aileron</vt:lpstr>
      <vt:lpstr>Aileron Ultra-Bold</vt:lpstr>
      <vt:lpstr>Open Sans Bold</vt:lpstr>
      <vt:lpstr>Calibri</vt:lpstr>
      <vt:lpstr>Arial</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Gerenciamento de arquivo</dc:title>
  <cp:lastModifiedBy>Gustavo Morais</cp:lastModifiedBy>
  <cp:revision>3</cp:revision>
  <dcterms:created xsi:type="dcterms:W3CDTF">2006-08-16T00:00:00Z</dcterms:created>
  <dcterms:modified xsi:type="dcterms:W3CDTF">2023-12-10T23:14:20Z</dcterms:modified>
  <dc:identifier>DAFzxxDgolM</dc:identifier>
</cp:coreProperties>
</file>