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no"?><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34"/>
    <p:sldId id="257" r:id="rId35"/>
    <p:sldId id="258" r:id="rId36"/>
    <p:sldId id="259" r:id="rId37"/>
    <p:sldId id="260" r:id="rId38"/>
    <p:sldId id="261" r:id="rId39"/>
    <p:sldId id="262" r:id="rId40"/>
    <p:sldId id="263" r:id="rId41"/>
    <p:sldId id="264" r:id="rId42"/>
    <p:sldId id="265" r:id="rId43"/>
    <p:sldId id="266" r:id="rId44"/>
    <p:sldId id="267" r:id="rId45"/>
    <p:sldId id="268" r:id="rId46"/>
    <p:sldId id="269" r:id="rId47"/>
    <p:sldId id="270" r:id="rId48"/>
    <p:sldId id="271" r:id="rId49"/>
    <p:sldId id="272" r:id="rId50"/>
  </p:sldIdLst>
  <p:sldSz cx="18288000" cy="10287000"/>
  <p:notesSz cx="6858000" cy="9144000"/>
  <p:embeddedFontLst>
    <p:embeddedFont>
      <p:font typeface="Arimo" charset="1" panose="020B0604020202020204"/>
      <p:regular r:id="rId6"/>
    </p:embeddedFont>
    <p:embeddedFont>
      <p:font typeface="Arimo Bold" charset="1" panose="020B0704020202020204"/>
      <p:regular r:id="rId7"/>
    </p:embeddedFont>
    <p:embeddedFont>
      <p:font typeface="Arimo Italics" charset="1" panose="020B0604020202090204"/>
      <p:regular r:id="rId8"/>
    </p:embeddedFont>
    <p:embeddedFont>
      <p:font typeface="Arimo Bold Italics" charset="1" panose="020B0704020202090204"/>
      <p:regular r:id="rId9"/>
    </p:embeddedFont>
    <p:embeddedFont>
      <p:font typeface="Roboto" charset="1" panose="02000000000000000000"/>
      <p:regular r:id="rId10"/>
    </p:embeddedFont>
    <p:embeddedFont>
      <p:font typeface="Roboto Bold" charset="1" panose="02000000000000000000"/>
      <p:regular r:id="rId11"/>
    </p:embeddedFont>
    <p:embeddedFont>
      <p:font typeface="Roboto Italics" charset="1" panose="02000000000000000000"/>
      <p:regular r:id="rId12"/>
    </p:embeddedFont>
    <p:embeddedFont>
      <p:font typeface="Roboto Bold Italics" charset="1" panose="02000000000000000000"/>
      <p:regular r:id="rId13"/>
    </p:embeddedFont>
    <p:embeddedFont>
      <p:font typeface="Open Sans 2" charset="1" panose="020B0606030504020204"/>
      <p:regular r:id="rId14"/>
    </p:embeddedFont>
    <p:embeddedFont>
      <p:font typeface="Open Sans 2 Bold" charset="1" panose="020B0806030504020204"/>
      <p:regular r:id="rId15"/>
    </p:embeddedFont>
    <p:embeddedFont>
      <p:font typeface="Open Sans 2 Italics" charset="1" panose="020B0606030504020204"/>
      <p:regular r:id="rId16"/>
    </p:embeddedFont>
    <p:embeddedFont>
      <p:font typeface="Open Sans 2 Bold Italics" charset="1" panose="020B0806030504020204"/>
      <p:regular r:id="rId17"/>
    </p:embeddedFont>
    <p:embeddedFont>
      <p:font typeface="Open Sans 2 Light" charset="1" panose="020B0306030504020204"/>
      <p:regular r:id="rId18"/>
    </p:embeddedFont>
    <p:embeddedFont>
      <p:font typeface="Open Sans 2 Light Italics" charset="1" panose="020B0306030504020204"/>
      <p:regular r:id="rId19"/>
    </p:embeddedFont>
    <p:embeddedFont>
      <p:font typeface="Open Sans 2 Ultra-Bold" charset="1" panose="00000000000000000000"/>
      <p:regular r:id="rId20"/>
    </p:embeddedFont>
    <p:embeddedFont>
      <p:font typeface="Open Sans 2 Ultra-Bold Italics" charset="1" panose="00000000000000000000"/>
      <p:regular r:id="rId21"/>
    </p:embeddedFont>
    <p:embeddedFont>
      <p:font typeface="Open Sans 1" charset="1" panose="00000000000000000000"/>
      <p:regular r:id="rId22"/>
    </p:embeddedFont>
    <p:embeddedFont>
      <p:font typeface="Open Sans 1 Bold" charset="1" panose="00000000000000000000"/>
      <p:regular r:id="rId23"/>
    </p:embeddedFont>
    <p:embeddedFont>
      <p:font typeface="Open Sans 1 Italics" charset="1" panose="00000000000000000000"/>
      <p:regular r:id="rId24"/>
    </p:embeddedFont>
    <p:embeddedFont>
      <p:font typeface="Open Sans 1 Bold Italics" charset="1" panose="00000000000000000000"/>
      <p:regular r:id="rId25"/>
    </p:embeddedFont>
    <p:embeddedFont>
      <p:font typeface="Open Sans 1 Light" charset="1" panose="00000000000000000000"/>
      <p:regular r:id="rId26"/>
    </p:embeddedFont>
    <p:embeddedFont>
      <p:font typeface="Open Sans 1 Light Italics" charset="1" panose="00000000000000000000"/>
      <p:regular r:id="rId27"/>
    </p:embeddedFont>
    <p:embeddedFont>
      <p:font typeface="Open Sans 1 Medium" charset="1" panose="00000000000000000000"/>
      <p:regular r:id="rId28"/>
    </p:embeddedFont>
    <p:embeddedFont>
      <p:font typeface="Open Sans 1 Medium Italics" charset="1" panose="00000000000000000000"/>
      <p:regular r:id="rId29"/>
    </p:embeddedFont>
    <p:embeddedFont>
      <p:font typeface="Open Sans 1 Semi-Bold" charset="1" panose="00000000000000000000"/>
      <p:regular r:id="rId30"/>
    </p:embeddedFont>
    <p:embeddedFont>
      <p:font typeface="Open Sans 1 Semi-Bold Italics" charset="1" panose="00000000000000000000"/>
      <p:regular r:id="rId31"/>
    </p:embeddedFont>
    <p:embeddedFont>
      <p:font typeface="Open Sans 1 Ultra-Bold" charset="1" panose="00000000000000000000"/>
      <p:regular r:id="rId32"/>
    </p:embeddedFont>
    <p:embeddedFont>
      <p:font typeface="Open Sans 1 Ultra-Bold Italics" charset="1" panose="00000000000000000000"/>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no"?><Relationships xmlns="http://schemas.openxmlformats.org/package/2006/relationships"><Relationship Id="rId1" Target="slideMasters/slideMaster1.xml" Type="http://schemas.openxmlformats.org/officeDocument/2006/relationships/slideMaster"/><Relationship Id="rId10" Target="fonts/font10.fntdata" Type="http://schemas.openxmlformats.org/officeDocument/2006/relationships/font"/><Relationship Id="rId11" Target="fonts/font11.fntdata" Type="http://schemas.openxmlformats.org/officeDocument/2006/relationships/font"/><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slides/slide1.xml" Type="http://schemas.openxmlformats.org/officeDocument/2006/relationships/slide"/><Relationship Id="rId35" Target="slides/slide2.xml" Type="http://schemas.openxmlformats.org/officeDocument/2006/relationships/slide"/><Relationship Id="rId36" Target="slides/slide3.xml" Type="http://schemas.openxmlformats.org/officeDocument/2006/relationships/slide"/><Relationship Id="rId37" Target="slides/slide4.xml" Type="http://schemas.openxmlformats.org/officeDocument/2006/relationships/slide"/><Relationship Id="rId38" Target="slides/slide5.xml" Type="http://schemas.openxmlformats.org/officeDocument/2006/relationships/slide"/><Relationship Id="rId39" Target="slides/slide6.xml" Type="http://schemas.openxmlformats.org/officeDocument/2006/relationships/slide"/><Relationship Id="rId4" Target="theme/theme1.xml" Type="http://schemas.openxmlformats.org/officeDocument/2006/relationships/theme"/><Relationship Id="rId40" Target="slides/slide7.xml" Type="http://schemas.openxmlformats.org/officeDocument/2006/relationships/slide"/><Relationship Id="rId41" Target="slides/slide8.xml" Type="http://schemas.openxmlformats.org/officeDocument/2006/relationships/slide"/><Relationship Id="rId42" Target="slides/slide9.xml" Type="http://schemas.openxmlformats.org/officeDocument/2006/relationships/slide"/><Relationship Id="rId43" Target="slides/slide10.xml" Type="http://schemas.openxmlformats.org/officeDocument/2006/relationships/slide"/><Relationship Id="rId44" Target="slides/slide11.xml" Type="http://schemas.openxmlformats.org/officeDocument/2006/relationships/slide"/><Relationship Id="rId45" Target="slides/slide12.xml" Type="http://schemas.openxmlformats.org/officeDocument/2006/relationships/slide"/><Relationship Id="rId46" Target="slides/slide13.xml" Type="http://schemas.openxmlformats.org/officeDocument/2006/relationships/slide"/><Relationship Id="rId47" Target="slides/slide14.xml" Type="http://schemas.openxmlformats.org/officeDocument/2006/relationships/slide"/><Relationship Id="rId48" Target="slides/slide15.xml" Type="http://schemas.openxmlformats.org/officeDocument/2006/relationships/slide"/><Relationship Id="rId49" Target="slides/slide16.xml" Type="http://schemas.openxmlformats.org/officeDocument/2006/relationships/slide"/><Relationship Id="rId5" Target="tableStyles.xml" Type="http://schemas.openxmlformats.org/officeDocument/2006/relationships/tableStyles"/><Relationship Id="rId50" Target="slides/slide17.xml" Type="http://schemas.openxmlformats.org/officeDocument/2006/relationships/slide"/><Relationship Id="rId6" Target="fonts/font6.fntdata" Type="http://schemas.openxmlformats.org/officeDocument/2006/relationships/font"/><Relationship Id="rId7" Target="fonts/font7.fntdata" Type="http://schemas.openxmlformats.org/officeDocument/2006/relationships/font"/><Relationship Id="rId8" Target="fonts/font8.fntdata" Type="http://schemas.openxmlformats.org/officeDocument/2006/relationships/font"/><Relationship Id="rId9" Target="fonts/font9.fntdata" Type="http://schemas.openxmlformats.org/officeDocument/2006/relationships/font"/></Relationships>
</file>

<file path=ppt/slideLayouts/_rels/slideLayout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no"?><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no"?><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12.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s>
</file>

<file path=ppt/slides/_rels/slide1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s>
</file>

<file path=ppt/slides/_rels/slide1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7.png" Type="http://schemas.openxmlformats.org/officeDocument/2006/relationships/image"/></Relationships>
</file>

<file path=ppt/slides/_rels/slide15.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s>
</file>

<file path=ppt/slides/_rels/slide1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0.jpeg" Type="http://schemas.openxmlformats.org/officeDocument/2006/relationships/image"/></Relationships>
</file>

<file path=ppt/slides/_rels/slide17.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5.xml.rels><?xml version="1.0" encoding="UTF-8" standalone="no"?><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s>
</file>

<file path=ppt/slides/_rels/slide7.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no"?><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4" t="0" r="-4" b="0"/>
              </a:stretch>
            </a:blipFill>
          </p:spPr>
        </p:sp>
      </p:grpSp>
      <p:sp>
        <p:nvSpPr>
          <p:cNvPr name="TextBox 4" id="4"/>
          <p:cNvSpPr txBox="true"/>
          <p:nvPr/>
        </p:nvSpPr>
        <p:spPr>
          <a:xfrm rot="0">
            <a:off x="3437499" y="4048125"/>
            <a:ext cx="5752319" cy="1733550"/>
          </a:xfrm>
          <a:prstGeom prst="rect">
            <a:avLst/>
          </a:prstGeom>
        </p:spPr>
        <p:txBody>
          <a:bodyPr anchor="t" rtlCol="false" tIns="0" lIns="0" bIns="0" rIns="0">
            <a:spAutoFit/>
          </a:bodyPr>
          <a:lstStyle/>
          <a:p>
            <a:pPr algn="l">
              <a:lnSpc>
                <a:spcPts val="12599"/>
              </a:lnSpc>
            </a:pPr>
            <a:r>
              <a:rPr lang="en-US" sz="9000">
                <a:solidFill>
                  <a:srgbClr val="FFFFFF"/>
                </a:solidFill>
                <a:latin typeface="Roboto Bold"/>
              </a:rPr>
              <a:t>Sistemas</a:t>
            </a:r>
          </a:p>
        </p:txBody>
      </p:sp>
      <p:sp>
        <p:nvSpPr>
          <p:cNvPr name="TextBox 5" id="5"/>
          <p:cNvSpPr txBox="true"/>
          <p:nvPr/>
        </p:nvSpPr>
        <p:spPr>
          <a:xfrm rot="0">
            <a:off x="8544752" y="4048125"/>
            <a:ext cx="7851054" cy="1733550"/>
          </a:xfrm>
          <a:prstGeom prst="rect">
            <a:avLst/>
          </a:prstGeom>
        </p:spPr>
        <p:txBody>
          <a:bodyPr anchor="t" rtlCol="false" tIns="0" lIns="0" bIns="0" rIns="0">
            <a:spAutoFit/>
          </a:bodyPr>
          <a:lstStyle/>
          <a:p>
            <a:pPr algn="l">
              <a:lnSpc>
                <a:spcPts val="12599"/>
              </a:lnSpc>
            </a:pPr>
            <a:r>
              <a:rPr lang="en-US" sz="9000">
                <a:solidFill>
                  <a:srgbClr val="F23436"/>
                </a:solidFill>
                <a:latin typeface="Roboto Bold"/>
              </a:rPr>
              <a:t>Operacionais</a:t>
            </a:r>
          </a:p>
        </p:txBody>
      </p:sp>
      <p:grpSp>
        <p:nvGrpSpPr>
          <p:cNvPr name="Group 6" id="6"/>
          <p:cNvGrpSpPr/>
          <p:nvPr/>
        </p:nvGrpSpPr>
        <p:grpSpPr>
          <a:xfrm rot="0">
            <a:off x="8078665" y="5781674"/>
            <a:ext cx="7915087" cy="142875"/>
            <a:chOff x="0" y="0"/>
            <a:chExt cx="10553449" cy="190500"/>
          </a:xfrm>
        </p:grpSpPr>
        <p:sp>
          <p:nvSpPr>
            <p:cNvPr name="Freeform 7" id="7"/>
            <p:cNvSpPr/>
            <p:nvPr/>
          </p:nvSpPr>
          <p:spPr>
            <a:xfrm flipH="false" flipV="false" rot="0">
              <a:off x="63119" y="0"/>
              <a:ext cx="10427208" cy="190500"/>
            </a:xfrm>
            <a:custGeom>
              <a:avLst/>
              <a:gdLst/>
              <a:ahLst/>
              <a:cxnLst/>
              <a:rect r="r" b="b" t="t" l="l"/>
              <a:pathLst>
                <a:path h="190500" w="10427208">
                  <a:moveTo>
                    <a:pt x="762" y="0"/>
                  </a:moveTo>
                  <a:lnTo>
                    <a:pt x="10427208" y="63500"/>
                  </a:lnTo>
                  <a:lnTo>
                    <a:pt x="10426446" y="190500"/>
                  </a:lnTo>
                  <a:lnTo>
                    <a:pt x="0" y="127000"/>
                  </a:lnTo>
                  <a:close/>
                </a:path>
              </a:pathLst>
            </a:custGeom>
            <a:solidFill>
              <a:srgbClr val="F23436"/>
            </a:solidFill>
          </p:spPr>
        </p:sp>
      </p:grpSp>
      <p:grpSp>
        <p:nvGrpSpPr>
          <p:cNvPr name="Group 8" id="8"/>
          <p:cNvGrpSpPr/>
          <p:nvPr/>
        </p:nvGrpSpPr>
        <p:grpSpPr>
          <a:xfrm rot="0">
            <a:off x="3389874" y="5781675"/>
            <a:ext cx="4783751" cy="95250"/>
            <a:chOff x="0" y="0"/>
            <a:chExt cx="6378335" cy="127000"/>
          </a:xfrm>
        </p:grpSpPr>
        <p:sp>
          <p:nvSpPr>
            <p:cNvPr name="Freeform 9" id="9"/>
            <p:cNvSpPr/>
            <p:nvPr/>
          </p:nvSpPr>
          <p:spPr>
            <a:xfrm flipH="false" flipV="false" rot="0">
              <a:off x="63500" y="0"/>
              <a:ext cx="6251321" cy="127000"/>
            </a:xfrm>
            <a:custGeom>
              <a:avLst/>
              <a:gdLst/>
              <a:ahLst/>
              <a:cxnLst/>
              <a:rect r="r" b="b" t="t" l="l"/>
              <a:pathLst>
                <a:path h="127000" w="6251321">
                  <a:moveTo>
                    <a:pt x="0" y="0"/>
                  </a:moveTo>
                  <a:lnTo>
                    <a:pt x="6251321" y="0"/>
                  </a:lnTo>
                  <a:lnTo>
                    <a:pt x="6251321" y="127000"/>
                  </a:lnTo>
                  <a:lnTo>
                    <a:pt x="0" y="127000"/>
                  </a:lnTo>
                  <a:close/>
                </a:path>
              </a:pathLst>
            </a:custGeom>
            <a:solidFill>
              <a:srgbClr val="FFFFFF"/>
            </a:solidFill>
          </p:spPr>
        </p:sp>
      </p:grpSp>
      <p:sp>
        <p:nvSpPr>
          <p:cNvPr name="TextBox 10" id="10"/>
          <p:cNvSpPr txBox="true"/>
          <p:nvPr/>
        </p:nvSpPr>
        <p:spPr>
          <a:xfrm rot="0">
            <a:off x="6267841" y="6246576"/>
            <a:ext cx="5752319" cy="2152650"/>
          </a:xfrm>
          <a:prstGeom prst="rect">
            <a:avLst/>
          </a:prstGeom>
        </p:spPr>
        <p:txBody>
          <a:bodyPr anchor="t" rtlCol="false" tIns="0" lIns="0" bIns="0" rIns="0">
            <a:spAutoFit/>
          </a:bodyPr>
          <a:lstStyle/>
          <a:p>
            <a:pPr algn="ctr">
              <a:lnSpc>
                <a:spcPts val="4198"/>
              </a:lnSpc>
            </a:pPr>
            <a:r>
              <a:rPr lang="en-US" sz="2999">
                <a:solidFill>
                  <a:srgbClr val="FFFFFF"/>
                </a:solidFill>
                <a:latin typeface="Roboto Bold"/>
              </a:rPr>
              <a:t>Josuel Pinheiro Barros Junior</a:t>
            </a:r>
          </a:p>
          <a:p>
            <a:pPr algn="ctr">
              <a:lnSpc>
                <a:spcPts val="4198"/>
              </a:lnSpc>
            </a:pPr>
            <a:r>
              <a:rPr lang="en-US" sz="2999">
                <a:solidFill>
                  <a:srgbClr val="FFFFFF"/>
                </a:solidFill>
                <a:latin typeface="Roboto Bold"/>
              </a:rPr>
              <a:t>Thiago Augusto Pereira Amaral</a:t>
            </a:r>
          </a:p>
          <a:p>
            <a:pPr algn="ctr">
              <a:lnSpc>
                <a:spcPts val="4198"/>
              </a:lnSpc>
            </a:pPr>
          </a:p>
          <a:p>
            <a:pPr algn="ctr">
              <a:lnSpc>
                <a:spcPts val="4198"/>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2063349" y="4137577"/>
            <a:ext cx="14161303" cy="2011846"/>
            <a:chOff x="0" y="0"/>
            <a:chExt cx="18881737" cy="2682461"/>
          </a:xfrm>
        </p:grpSpPr>
        <p:sp>
          <p:nvSpPr>
            <p:cNvPr name="Freeform 3" id="3"/>
            <p:cNvSpPr/>
            <p:nvPr/>
          </p:nvSpPr>
          <p:spPr>
            <a:xfrm flipH="false" flipV="false" rot="0">
              <a:off x="0" y="0"/>
              <a:ext cx="18881725" cy="2682494"/>
            </a:xfrm>
            <a:custGeom>
              <a:avLst/>
              <a:gdLst/>
              <a:ahLst/>
              <a:cxnLst/>
              <a:rect r="r" b="b" t="t" l="l"/>
              <a:pathLst>
                <a:path h="2682494" w="18881725">
                  <a:moveTo>
                    <a:pt x="0" y="0"/>
                  </a:moveTo>
                  <a:lnTo>
                    <a:pt x="18881725" y="0"/>
                  </a:lnTo>
                  <a:lnTo>
                    <a:pt x="18881725" y="2682494"/>
                  </a:lnTo>
                  <a:lnTo>
                    <a:pt x="0" y="2682494"/>
                  </a:lnTo>
                  <a:lnTo>
                    <a:pt x="0" y="0"/>
                  </a:lnTo>
                  <a:close/>
                </a:path>
              </a:pathLst>
            </a:custGeom>
            <a:blipFill>
              <a:blip r:embed="rId2"/>
              <a:stretch>
                <a:fillRect l="0" t="0" r="0" b="1"/>
              </a:stretch>
            </a:blipFill>
          </p:spPr>
        </p:sp>
      </p:grpSp>
      <p:sp>
        <p:nvSpPr>
          <p:cNvPr name="TextBox 4" id="4"/>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Executando</a:t>
            </a:r>
          </a:p>
        </p:txBody>
      </p:sp>
      <p:sp>
        <p:nvSpPr>
          <p:cNvPr name="TextBox 5" id="5"/>
          <p:cNvSpPr txBox="true"/>
          <p:nvPr/>
        </p:nvSpPr>
        <p:spPr>
          <a:xfrm rot="0">
            <a:off x="2063349" y="3112535"/>
            <a:ext cx="8521448" cy="361315"/>
          </a:xfrm>
          <a:prstGeom prst="rect">
            <a:avLst/>
          </a:prstGeom>
        </p:spPr>
        <p:txBody>
          <a:bodyPr anchor="t" rtlCol="false" tIns="0" lIns="0" bIns="0" rIns="0">
            <a:spAutoFit/>
          </a:bodyPr>
          <a:lstStyle/>
          <a:p>
            <a:pPr algn="l" marL="434218" indent="-144739" lvl="2">
              <a:lnSpc>
                <a:spcPts val="2659"/>
              </a:lnSpc>
              <a:buFont typeface="Arial"/>
              <a:buChar char="⚬"/>
            </a:pPr>
            <a:r>
              <a:rPr lang="en-US" sz="1899">
                <a:solidFill>
                  <a:srgbClr val="FFFFFF"/>
                </a:solidFill>
                <a:latin typeface="Open Sans 1"/>
              </a:rPr>
              <a:t>Lista de processos atualizada  com 3 processos adicionados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3104131" y="3671317"/>
            <a:ext cx="12079739" cy="2944366"/>
            <a:chOff x="0" y="0"/>
            <a:chExt cx="16106319" cy="3925821"/>
          </a:xfrm>
        </p:grpSpPr>
        <p:sp>
          <p:nvSpPr>
            <p:cNvPr name="Freeform 3" id="3"/>
            <p:cNvSpPr/>
            <p:nvPr/>
          </p:nvSpPr>
          <p:spPr>
            <a:xfrm flipH="false" flipV="false" rot="0">
              <a:off x="0" y="0"/>
              <a:ext cx="16106267" cy="3925824"/>
            </a:xfrm>
            <a:custGeom>
              <a:avLst/>
              <a:gdLst/>
              <a:ahLst/>
              <a:cxnLst/>
              <a:rect r="r" b="b" t="t" l="l"/>
              <a:pathLst>
                <a:path h="3925824" w="16106267">
                  <a:moveTo>
                    <a:pt x="0" y="0"/>
                  </a:moveTo>
                  <a:lnTo>
                    <a:pt x="16106267" y="0"/>
                  </a:lnTo>
                  <a:lnTo>
                    <a:pt x="16106267" y="3925824"/>
                  </a:lnTo>
                  <a:lnTo>
                    <a:pt x="0" y="3925824"/>
                  </a:lnTo>
                  <a:lnTo>
                    <a:pt x="0" y="0"/>
                  </a:lnTo>
                  <a:close/>
                </a:path>
              </a:pathLst>
            </a:custGeom>
            <a:blipFill>
              <a:blip r:embed="rId2"/>
              <a:stretch>
                <a:fillRect l="0" t="0" r="0" b="0"/>
              </a:stretch>
            </a:blipFill>
          </p:spPr>
        </p:sp>
      </p:grpSp>
      <p:sp>
        <p:nvSpPr>
          <p:cNvPr name="TextBox 4" id="4"/>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Executando</a:t>
            </a:r>
          </a:p>
        </p:txBody>
      </p:sp>
      <p:sp>
        <p:nvSpPr>
          <p:cNvPr name="TextBox 5" id="5"/>
          <p:cNvSpPr txBox="true"/>
          <p:nvPr/>
        </p:nvSpPr>
        <p:spPr>
          <a:xfrm rot="0">
            <a:off x="2899045" y="2725383"/>
            <a:ext cx="5830937" cy="361315"/>
          </a:xfrm>
          <a:prstGeom prst="rect">
            <a:avLst/>
          </a:prstGeom>
        </p:spPr>
        <p:txBody>
          <a:bodyPr anchor="t" rtlCol="false" tIns="0" lIns="0" bIns="0" rIns="0">
            <a:spAutoFit/>
          </a:bodyPr>
          <a:lstStyle/>
          <a:p>
            <a:pPr algn="ctr" marL="434218" indent="-144739" lvl="2">
              <a:lnSpc>
                <a:spcPts val="2659"/>
              </a:lnSpc>
              <a:buFont typeface="Arial"/>
              <a:buChar char="⚬"/>
            </a:pPr>
            <a:r>
              <a:rPr lang="en-US" sz="1899">
                <a:solidFill>
                  <a:srgbClr val="FFFFFF"/>
                </a:solidFill>
                <a:latin typeface="Open Sans 1"/>
              </a:rPr>
              <a:t>execução do escalonador dada pelo comando 4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1028700" y="1910801"/>
            <a:ext cx="2747392" cy="1315360"/>
            <a:chOff x="0" y="0"/>
            <a:chExt cx="3663189" cy="1753813"/>
          </a:xfrm>
        </p:grpSpPr>
        <p:sp>
          <p:nvSpPr>
            <p:cNvPr name="Freeform 3" id="3"/>
            <p:cNvSpPr/>
            <p:nvPr/>
          </p:nvSpPr>
          <p:spPr>
            <a:xfrm flipH="false" flipV="false" rot="0">
              <a:off x="0" y="0"/>
              <a:ext cx="3663188" cy="1753870"/>
            </a:xfrm>
            <a:custGeom>
              <a:avLst/>
              <a:gdLst/>
              <a:ahLst/>
              <a:cxnLst/>
              <a:rect r="r" b="b" t="t" l="l"/>
              <a:pathLst>
                <a:path h="1753870" w="3663188">
                  <a:moveTo>
                    <a:pt x="727583" y="0"/>
                  </a:moveTo>
                  <a:lnTo>
                    <a:pt x="2935605" y="0"/>
                  </a:lnTo>
                  <a:cubicBezTo>
                    <a:pt x="3337433" y="0"/>
                    <a:pt x="3663188" y="325755"/>
                    <a:pt x="3663188" y="727583"/>
                  </a:cubicBezTo>
                  <a:lnTo>
                    <a:pt x="3663188" y="1026287"/>
                  </a:lnTo>
                  <a:cubicBezTo>
                    <a:pt x="3663188" y="1428115"/>
                    <a:pt x="3337433" y="1753870"/>
                    <a:pt x="2935605" y="1753870"/>
                  </a:cubicBezTo>
                  <a:lnTo>
                    <a:pt x="727583" y="1753870"/>
                  </a:lnTo>
                  <a:cubicBezTo>
                    <a:pt x="325755" y="1753870"/>
                    <a:pt x="0" y="1428115"/>
                    <a:pt x="0" y="1026287"/>
                  </a:cubicBezTo>
                  <a:lnTo>
                    <a:pt x="0" y="727583"/>
                  </a:lnTo>
                  <a:cubicBezTo>
                    <a:pt x="0" y="325755"/>
                    <a:pt x="325755" y="0"/>
                    <a:pt x="727583" y="0"/>
                  </a:cubicBezTo>
                  <a:close/>
                </a:path>
              </a:pathLst>
            </a:custGeom>
            <a:solidFill>
              <a:srgbClr val="C9D6F0"/>
            </a:solidFill>
          </p:spPr>
        </p:sp>
      </p:grpSp>
      <p:sp>
        <p:nvSpPr>
          <p:cNvPr name="TextBox 4" id="4"/>
          <p:cNvSpPr txBox="true"/>
          <p:nvPr/>
        </p:nvSpPr>
        <p:spPr>
          <a:xfrm rot="0">
            <a:off x="1079500" y="2095478"/>
            <a:ext cx="2645792" cy="763245"/>
          </a:xfrm>
          <a:prstGeom prst="rect">
            <a:avLst/>
          </a:prstGeom>
        </p:spPr>
        <p:txBody>
          <a:bodyPr anchor="t" rtlCol="false" tIns="0" lIns="0" bIns="0" rIns="0">
            <a:spAutoFit/>
          </a:bodyPr>
          <a:lstStyle/>
          <a:p>
            <a:pPr algn="ctr">
              <a:lnSpc>
                <a:spcPts val="3078"/>
              </a:lnSpc>
            </a:pPr>
            <a:r>
              <a:rPr lang="en-US" sz="2199">
                <a:solidFill>
                  <a:srgbClr val="000000"/>
                </a:solidFill>
                <a:latin typeface="Open Sans 1"/>
              </a:rPr>
              <a:t>inicialização da classe round robin</a:t>
            </a:r>
          </a:p>
        </p:txBody>
      </p:sp>
      <p:grpSp>
        <p:nvGrpSpPr>
          <p:cNvPr name="Group 5" id="5"/>
          <p:cNvGrpSpPr/>
          <p:nvPr/>
        </p:nvGrpSpPr>
        <p:grpSpPr>
          <a:xfrm rot="0">
            <a:off x="4252342" y="2126650"/>
            <a:ext cx="2313214" cy="883663"/>
            <a:chOff x="0" y="0"/>
            <a:chExt cx="3084285" cy="1178217"/>
          </a:xfrm>
        </p:grpSpPr>
        <p:sp>
          <p:nvSpPr>
            <p:cNvPr name="Freeform 6" id="6"/>
            <p:cNvSpPr/>
            <p:nvPr/>
          </p:nvSpPr>
          <p:spPr>
            <a:xfrm flipH="false" flipV="false" rot="0">
              <a:off x="0" y="0"/>
              <a:ext cx="3084322" cy="1178306"/>
            </a:xfrm>
            <a:custGeom>
              <a:avLst/>
              <a:gdLst/>
              <a:ahLst/>
              <a:cxnLst/>
              <a:rect r="r" b="b" t="t" l="l"/>
              <a:pathLst>
                <a:path h="1178306" w="3084322">
                  <a:moveTo>
                    <a:pt x="589153" y="0"/>
                  </a:moveTo>
                  <a:lnTo>
                    <a:pt x="2495169" y="0"/>
                  </a:lnTo>
                  <a:cubicBezTo>
                    <a:pt x="2820543" y="0"/>
                    <a:pt x="3084322" y="263779"/>
                    <a:pt x="3084322" y="589153"/>
                  </a:cubicBezTo>
                  <a:cubicBezTo>
                    <a:pt x="3084322" y="745363"/>
                    <a:pt x="3022219" y="895223"/>
                    <a:pt x="2911729" y="1005713"/>
                  </a:cubicBezTo>
                  <a:cubicBezTo>
                    <a:pt x="2801239" y="1116203"/>
                    <a:pt x="2651379" y="1178306"/>
                    <a:pt x="2495169" y="1178306"/>
                  </a:cubicBezTo>
                  <a:lnTo>
                    <a:pt x="589153" y="1178306"/>
                  </a:lnTo>
                  <a:cubicBezTo>
                    <a:pt x="432943" y="1178306"/>
                    <a:pt x="283083" y="1116203"/>
                    <a:pt x="172593" y="1005713"/>
                  </a:cubicBezTo>
                  <a:cubicBezTo>
                    <a:pt x="62103" y="895223"/>
                    <a:pt x="0" y="745363"/>
                    <a:pt x="0" y="589153"/>
                  </a:cubicBezTo>
                  <a:cubicBezTo>
                    <a:pt x="0" y="432943"/>
                    <a:pt x="62103" y="283083"/>
                    <a:pt x="172593" y="172593"/>
                  </a:cubicBezTo>
                  <a:cubicBezTo>
                    <a:pt x="283083" y="62103"/>
                    <a:pt x="432816" y="0"/>
                    <a:pt x="589153" y="0"/>
                  </a:cubicBezTo>
                  <a:close/>
                </a:path>
              </a:pathLst>
            </a:custGeom>
            <a:solidFill>
              <a:srgbClr val="C9D6F0"/>
            </a:solidFill>
          </p:spPr>
        </p:sp>
      </p:grpSp>
      <p:sp>
        <p:nvSpPr>
          <p:cNvPr name="TextBox 7" id="7"/>
          <p:cNvSpPr txBox="true"/>
          <p:nvPr/>
        </p:nvSpPr>
        <p:spPr>
          <a:xfrm rot="0">
            <a:off x="4303718" y="2222112"/>
            <a:ext cx="221161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adicionar processos</a:t>
            </a:r>
          </a:p>
        </p:txBody>
      </p:sp>
      <p:grpSp>
        <p:nvGrpSpPr>
          <p:cNvPr name="Group 8" id="8"/>
          <p:cNvGrpSpPr/>
          <p:nvPr/>
        </p:nvGrpSpPr>
        <p:grpSpPr>
          <a:xfrm rot="0">
            <a:off x="7146581" y="2126650"/>
            <a:ext cx="2313214" cy="883663"/>
            <a:chOff x="0" y="0"/>
            <a:chExt cx="3084285" cy="1178217"/>
          </a:xfrm>
        </p:grpSpPr>
        <p:sp>
          <p:nvSpPr>
            <p:cNvPr name="Freeform 9" id="9"/>
            <p:cNvSpPr/>
            <p:nvPr/>
          </p:nvSpPr>
          <p:spPr>
            <a:xfrm flipH="false" flipV="false" rot="0">
              <a:off x="0" y="0"/>
              <a:ext cx="3084322" cy="1178306"/>
            </a:xfrm>
            <a:custGeom>
              <a:avLst/>
              <a:gdLst/>
              <a:ahLst/>
              <a:cxnLst/>
              <a:rect r="r" b="b" t="t" l="l"/>
              <a:pathLst>
                <a:path h="1178306" w="3084322">
                  <a:moveTo>
                    <a:pt x="589153" y="0"/>
                  </a:moveTo>
                  <a:lnTo>
                    <a:pt x="2495169" y="0"/>
                  </a:lnTo>
                  <a:cubicBezTo>
                    <a:pt x="2820543" y="0"/>
                    <a:pt x="3084322" y="263779"/>
                    <a:pt x="3084322" y="589153"/>
                  </a:cubicBezTo>
                  <a:cubicBezTo>
                    <a:pt x="3084322" y="745363"/>
                    <a:pt x="3022219" y="895223"/>
                    <a:pt x="2911729" y="1005713"/>
                  </a:cubicBezTo>
                  <a:cubicBezTo>
                    <a:pt x="2801239" y="1116203"/>
                    <a:pt x="2651379" y="1178306"/>
                    <a:pt x="2495169" y="1178306"/>
                  </a:cubicBezTo>
                  <a:lnTo>
                    <a:pt x="589153" y="1178306"/>
                  </a:lnTo>
                  <a:cubicBezTo>
                    <a:pt x="432943" y="1178306"/>
                    <a:pt x="283083" y="1116203"/>
                    <a:pt x="172593" y="1005713"/>
                  </a:cubicBezTo>
                  <a:cubicBezTo>
                    <a:pt x="62103" y="895223"/>
                    <a:pt x="0" y="745363"/>
                    <a:pt x="0" y="589153"/>
                  </a:cubicBezTo>
                  <a:cubicBezTo>
                    <a:pt x="0" y="432943"/>
                    <a:pt x="62103" y="283083"/>
                    <a:pt x="172593" y="172593"/>
                  </a:cubicBezTo>
                  <a:cubicBezTo>
                    <a:pt x="283083" y="62103"/>
                    <a:pt x="432816" y="0"/>
                    <a:pt x="589153" y="0"/>
                  </a:cubicBezTo>
                  <a:close/>
                </a:path>
              </a:pathLst>
            </a:custGeom>
            <a:solidFill>
              <a:srgbClr val="C9D6F0"/>
            </a:solidFill>
          </p:spPr>
        </p:sp>
      </p:grpSp>
      <p:sp>
        <p:nvSpPr>
          <p:cNvPr name="TextBox 10" id="10"/>
          <p:cNvSpPr txBox="true"/>
          <p:nvPr/>
        </p:nvSpPr>
        <p:spPr>
          <a:xfrm rot="0">
            <a:off x="7248181" y="2185577"/>
            <a:ext cx="221161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executar o escalonador</a:t>
            </a:r>
          </a:p>
        </p:txBody>
      </p:sp>
      <p:grpSp>
        <p:nvGrpSpPr>
          <p:cNvPr name="Group 11" id="11"/>
          <p:cNvGrpSpPr/>
          <p:nvPr/>
        </p:nvGrpSpPr>
        <p:grpSpPr>
          <a:xfrm rot="0">
            <a:off x="10776797" y="2090106"/>
            <a:ext cx="2503714" cy="883663"/>
            <a:chOff x="0" y="0"/>
            <a:chExt cx="3338285" cy="1178217"/>
          </a:xfrm>
        </p:grpSpPr>
        <p:sp>
          <p:nvSpPr>
            <p:cNvPr name="Freeform 12" id="12"/>
            <p:cNvSpPr/>
            <p:nvPr/>
          </p:nvSpPr>
          <p:spPr>
            <a:xfrm flipH="false" flipV="false" rot="0">
              <a:off x="0" y="0"/>
              <a:ext cx="3338322" cy="1178306"/>
            </a:xfrm>
            <a:custGeom>
              <a:avLst/>
              <a:gdLst/>
              <a:ahLst/>
              <a:cxnLst/>
              <a:rect r="r" b="b" t="t" l="l"/>
              <a:pathLst>
                <a:path h="1178306" w="3338322">
                  <a:moveTo>
                    <a:pt x="589153" y="0"/>
                  </a:moveTo>
                  <a:lnTo>
                    <a:pt x="2749169" y="0"/>
                  </a:lnTo>
                  <a:cubicBezTo>
                    <a:pt x="3074543" y="0"/>
                    <a:pt x="3338322" y="263779"/>
                    <a:pt x="3338322" y="589153"/>
                  </a:cubicBezTo>
                  <a:cubicBezTo>
                    <a:pt x="3338322" y="745363"/>
                    <a:pt x="3276219" y="895223"/>
                    <a:pt x="3165729" y="1005713"/>
                  </a:cubicBezTo>
                  <a:cubicBezTo>
                    <a:pt x="3055239" y="1116203"/>
                    <a:pt x="2905379" y="1178306"/>
                    <a:pt x="2749169" y="1178306"/>
                  </a:cubicBezTo>
                  <a:lnTo>
                    <a:pt x="589153" y="1178306"/>
                  </a:lnTo>
                  <a:cubicBezTo>
                    <a:pt x="432943" y="1178306"/>
                    <a:pt x="283083" y="1116203"/>
                    <a:pt x="172593" y="1005713"/>
                  </a:cubicBezTo>
                  <a:cubicBezTo>
                    <a:pt x="62103" y="895223"/>
                    <a:pt x="0" y="745363"/>
                    <a:pt x="0" y="589153"/>
                  </a:cubicBezTo>
                  <a:cubicBezTo>
                    <a:pt x="0" y="432943"/>
                    <a:pt x="62103" y="283083"/>
                    <a:pt x="172593" y="172593"/>
                  </a:cubicBezTo>
                  <a:cubicBezTo>
                    <a:pt x="283083" y="62103"/>
                    <a:pt x="432816" y="0"/>
                    <a:pt x="589153" y="0"/>
                  </a:cubicBezTo>
                  <a:close/>
                </a:path>
              </a:pathLst>
            </a:custGeom>
            <a:solidFill>
              <a:srgbClr val="C9D6F0"/>
            </a:solidFill>
          </p:spPr>
        </p:sp>
      </p:grpSp>
      <p:sp>
        <p:nvSpPr>
          <p:cNvPr name="TextBox 13" id="13"/>
          <p:cNvSpPr txBox="true"/>
          <p:nvPr/>
        </p:nvSpPr>
        <p:spPr>
          <a:xfrm rot="0">
            <a:off x="10776797" y="2113246"/>
            <a:ext cx="240211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verificar se á processos na fila</a:t>
            </a:r>
          </a:p>
        </p:txBody>
      </p:sp>
      <p:grpSp>
        <p:nvGrpSpPr>
          <p:cNvPr name="Group 14" id="14"/>
          <p:cNvGrpSpPr/>
          <p:nvPr/>
        </p:nvGrpSpPr>
        <p:grpSpPr>
          <a:xfrm rot="0">
            <a:off x="9561850" y="4101542"/>
            <a:ext cx="2313214" cy="883663"/>
            <a:chOff x="0" y="0"/>
            <a:chExt cx="3084285" cy="1178217"/>
          </a:xfrm>
        </p:grpSpPr>
        <p:sp>
          <p:nvSpPr>
            <p:cNvPr name="Freeform 15" id="15"/>
            <p:cNvSpPr/>
            <p:nvPr/>
          </p:nvSpPr>
          <p:spPr>
            <a:xfrm flipH="false" flipV="false" rot="0">
              <a:off x="0" y="0"/>
              <a:ext cx="3084322" cy="1178306"/>
            </a:xfrm>
            <a:custGeom>
              <a:avLst/>
              <a:gdLst/>
              <a:ahLst/>
              <a:cxnLst/>
              <a:rect r="r" b="b" t="t" l="l"/>
              <a:pathLst>
                <a:path h="1178306" w="3084322">
                  <a:moveTo>
                    <a:pt x="589153" y="0"/>
                  </a:moveTo>
                  <a:lnTo>
                    <a:pt x="2495169" y="0"/>
                  </a:lnTo>
                  <a:cubicBezTo>
                    <a:pt x="2820543" y="0"/>
                    <a:pt x="3084322" y="263779"/>
                    <a:pt x="3084322" y="589153"/>
                  </a:cubicBezTo>
                  <a:cubicBezTo>
                    <a:pt x="3084322" y="745363"/>
                    <a:pt x="3022219" y="895223"/>
                    <a:pt x="2911729" y="1005713"/>
                  </a:cubicBezTo>
                  <a:cubicBezTo>
                    <a:pt x="2801239" y="1116203"/>
                    <a:pt x="2651379" y="1178306"/>
                    <a:pt x="2495169" y="1178306"/>
                  </a:cubicBezTo>
                  <a:lnTo>
                    <a:pt x="589153" y="1178306"/>
                  </a:lnTo>
                  <a:cubicBezTo>
                    <a:pt x="432943" y="1178306"/>
                    <a:pt x="283083" y="1116203"/>
                    <a:pt x="172593" y="1005713"/>
                  </a:cubicBezTo>
                  <a:cubicBezTo>
                    <a:pt x="62103" y="895223"/>
                    <a:pt x="0" y="745363"/>
                    <a:pt x="0" y="589153"/>
                  </a:cubicBezTo>
                  <a:cubicBezTo>
                    <a:pt x="0" y="432943"/>
                    <a:pt x="62103" y="283083"/>
                    <a:pt x="172593" y="172593"/>
                  </a:cubicBezTo>
                  <a:cubicBezTo>
                    <a:pt x="283083" y="62103"/>
                    <a:pt x="432816" y="0"/>
                    <a:pt x="589153" y="0"/>
                  </a:cubicBezTo>
                  <a:close/>
                </a:path>
              </a:pathLst>
            </a:custGeom>
            <a:solidFill>
              <a:srgbClr val="C9D6F0"/>
            </a:solidFill>
          </p:spPr>
        </p:sp>
      </p:grpSp>
      <p:sp>
        <p:nvSpPr>
          <p:cNvPr name="TextBox 16" id="16"/>
          <p:cNvSpPr txBox="true"/>
          <p:nvPr/>
        </p:nvSpPr>
        <p:spPr>
          <a:xfrm rot="0">
            <a:off x="9666625" y="4192180"/>
            <a:ext cx="221161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obter o proximo processo</a:t>
            </a:r>
          </a:p>
        </p:txBody>
      </p:sp>
      <p:grpSp>
        <p:nvGrpSpPr>
          <p:cNvPr name="Group 17" id="17"/>
          <p:cNvGrpSpPr/>
          <p:nvPr/>
        </p:nvGrpSpPr>
        <p:grpSpPr>
          <a:xfrm rot="0">
            <a:off x="6328792" y="4101542"/>
            <a:ext cx="2313214" cy="883663"/>
            <a:chOff x="0" y="0"/>
            <a:chExt cx="3084285" cy="1178217"/>
          </a:xfrm>
        </p:grpSpPr>
        <p:sp>
          <p:nvSpPr>
            <p:cNvPr name="Freeform 18" id="18"/>
            <p:cNvSpPr/>
            <p:nvPr/>
          </p:nvSpPr>
          <p:spPr>
            <a:xfrm flipH="false" flipV="false" rot="0">
              <a:off x="0" y="0"/>
              <a:ext cx="3084322" cy="1178306"/>
            </a:xfrm>
            <a:custGeom>
              <a:avLst/>
              <a:gdLst/>
              <a:ahLst/>
              <a:cxnLst/>
              <a:rect r="r" b="b" t="t" l="l"/>
              <a:pathLst>
                <a:path h="1178306" w="3084322">
                  <a:moveTo>
                    <a:pt x="589153" y="0"/>
                  </a:moveTo>
                  <a:lnTo>
                    <a:pt x="2495169" y="0"/>
                  </a:lnTo>
                  <a:cubicBezTo>
                    <a:pt x="2820543" y="0"/>
                    <a:pt x="3084322" y="263779"/>
                    <a:pt x="3084322" y="589153"/>
                  </a:cubicBezTo>
                  <a:cubicBezTo>
                    <a:pt x="3084322" y="745363"/>
                    <a:pt x="3022219" y="895223"/>
                    <a:pt x="2911729" y="1005713"/>
                  </a:cubicBezTo>
                  <a:cubicBezTo>
                    <a:pt x="2801239" y="1116203"/>
                    <a:pt x="2651379" y="1178306"/>
                    <a:pt x="2495169" y="1178306"/>
                  </a:cubicBezTo>
                  <a:lnTo>
                    <a:pt x="589153" y="1178306"/>
                  </a:lnTo>
                  <a:cubicBezTo>
                    <a:pt x="432943" y="1178306"/>
                    <a:pt x="283083" y="1116203"/>
                    <a:pt x="172593" y="1005713"/>
                  </a:cubicBezTo>
                  <a:cubicBezTo>
                    <a:pt x="62103" y="895223"/>
                    <a:pt x="0" y="745363"/>
                    <a:pt x="0" y="589153"/>
                  </a:cubicBezTo>
                  <a:cubicBezTo>
                    <a:pt x="0" y="432943"/>
                    <a:pt x="62103" y="283083"/>
                    <a:pt x="172593" y="172593"/>
                  </a:cubicBezTo>
                  <a:cubicBezTo>
                    <a:pt x="283083" y="62103"/>
                    <a:pt x="432816" y="0"/>
                    <a:pt x="589153" y="0"/>
                  </a:cubicBezTo>
                  <a:close/>
                </a:path>
              </a:pathLst>
            </a:custGeom>
            <a:solidFill>
              <a:srgbClr val="C9D6F0"/>
            </a:solidFill>
          </p:spPr>
        </p:sp>
      </p:grpSp>
      <p:sp>
        <p:nvSpPr>
          <p:cNvPr name="TextBox 19" id="19"/>
          <p:cNvSpPr txBox="true"/>
          <p:nvPr/>
        </p:nvSpPr>
        <p:spPr>
          <a:xfrm rot="0">
            <a:off x="6430392" y="4191836"/>
            <a:ext cx="221161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executar o tempo de quantum </a:t>
            </a:r>
          </a:p>
        </p:txBody>
      </p:sp>
      <p:grpSp>
        <p:nvGrpSpPr>
          <p:cNvPr name="Group 20" id="20"/>
          <p:cNvGrpSpPr/>
          <p:nvPr/>
        </p:nvGrpSpPr>
        <p:grpSpPr>
          <a:xfrm rot="0">
            <a:off x="2132681" y="4124946"/>
            <a:ext cx="3429000" cy="883663"/>
            <a:chOff x="0" y="0"/>
            <a:chExt cx="4572000" cy="1178217"/>
          </a:xfrm>
        </p:grpSpPr>
        <p:sp>
          <p:nvSpPr>
            <p:cNvPr name="Freeform 21" id="21"/>
            <p:cNvSpPr/>
            <p:nvPr/>
          </p:nvSpPr>
          <p:spPr>
            <a:xfrm flipH="false" flipV="false" rot="0">
              <a:off x="0" y="0"/>
              <a:ext cx="4572000" cy="1178179"/>
            </a:xfrm>
            <a:custGeom>
              <a:avLst/>
              <a:gdLst/>
              <a:ahLst/>
              <a:cxnLst/>
              <a:rect r="r" b="b" t="t" l="l"/>
              <a:pathLst>
                <a:path h="1178179" w="4572000">
                  <a:moveTo>
                    <a:pt x="582930" y="0"/>
                  </a:moveTo>
                  <a:lnTo>
                    <a:pt x="3989070" y="0"/>
                  </a:lnTo>
                  <a:cubicBezTo>
                    <a:pt x="4311015" y="0"/>
                    <a:pt x="4572000" y="260985"/>
                    <a:pt x="4572000" y="582930"/>
                  </a:cubicBezTo>
                  <a:lnTo>
                    <a:pt x="4572000" y="595249"/>
                  </a:lnTo>
                  <a:cubicBezTo>
                    <a:pt x="4572000" y="917194"/>
                    <a:pt x="4311015" y="1178179"/>
                    <a:pt x="3989070" y="1178179"/>
                  </a:cubicBezTo>
                  <a:lnTo>
                    <a:pt x="582930" y="1178179"/>
                  </a:lnTo>
                  <a:cubicBezTo>
                    <a:pt x="260985" y="1178179"/>
                    <a:pt x="0" y="917194"/>
                    <a:pt x="0" y="595249"/>
                  </a:cubicBezTo>
                  <a:lnTo>
                    <a:pt x="0" y="582930"/>
                  </a:lnTo>
                  <a:cubicBezTo>
                    <a:pt x="0" y="260985"/>
                    <a:pt x="260985" y="0"/>
                    <a:pt x="582930" y="0"/>
                  </a:cubicBezTo>
                  <a:close/>
                </a:path>
              </a:pathLst>
            </a:custGeom>
            <a:solidFill>
              <a:srgbClr val="C9D6F0"/>
            </a:solidFill>
          </p:spPr>
        </p:sp>
      </p:grpSp>
      <p:sp>
        <p:nvSpPr>
          <p:cNvPr name="TextBox 22" id="22"/>
          <p:cNvSpPr txBox="true"/>
          <p:nvPr/>
        </p:nvSpPr>
        <p:spPr>
          <a:xfrm rot="0">
            <a:off x="2183481" y="4297279"/>
            <a:ext cx="3327400" cy="356235"/>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processo concluido</a:t>
            </a:r>
          </a:p>
        </p:txBody>
      </p:sp>
      <p:grpSp>
        <p:nvGrpSpPr>
          <p:cNvPr name="Group 23" id="23"/>
          <p:cNvGrpSpPr/>
          <p:nvPr/>
        </p:nvGrpSpPr>
        <p:grpSpPr>
          <a:xfrm rot="0">
            <a:off x="4327178" y="6373762"/>
            <a:ext cx="3744686" cy="883663"/>
            <a:chOff x="0" y="0"/>
            <a:chExt cx="4992915" cy="1178217"/>
          </a:xfrm>
        </p:grpSpPr>
        <p:sp>
          <p:nvSpPr>
            <p:cNvPr name="Freeform 24" id="24"/>
            <p:cNvSpPr/>
            <p:nvPr/>
          </p:nvSpPr>
          <p:spPr>
            <a:xfrm flipH="false" flipV="false" rot="0">
              <a:off x="0" y="0"/>
              <a:ext cx="4992878" cy="1178179"/>
            </a:xfrm>
            <a:custGeom>
              <a:avLst/>
              <a:gdLst/>
              <a:ahLst/>
              <a:cxnLst/>
              <a:rect r="r" b="b" t="t" l="l"/>
              <a:pathLst>
                <a:path h="1178179" w="4992878">
                  <a:moveTo>
                    <a:pt x="533781" y="0"/>
                  </a:moveTo>
                  <a:lnTo>
                    <a:pt x="4459097" y="0"/>
                  </a:lnTo>
                  <a:cubicBezTo>
                    <a:pt x="4753864" y="0"/>
                    <a:pt x="4992878" y="239014"/>
                    <a:pt x="4992878" y="533781"/>
                  </a:cubicBezTo>
                  <a:lnTo>
                    <a:pt x="4992878" y="644398"/>
                  </a:lnTo>
                  <a:cubicBezTo>
                    <a:pt x="4992878" y="786003"/>
                    <a:pt x="4936617" y="921766"/>
                    <a:pt x="4836541" y="1021842"/>
                  </a:cubicBezTo>
                  <a:cubicBezTo>
                    <a:pt x="4736465" y="1121918"/>
                    <a:pt x="4600702" y="1178179"/>
                    <a:pt x="4459097" y="1178179"/>
                  </a:cubicBezTo>
                  <a:lnTo>
                    <a:pt x="533781" y="1178179"/>
                  </a:lnTo>
                  <a:cubicBezTo>
                    <a:pt x="392176" y="1178179"/>
                    <a:pt x="256413" y="1121918"/>
                    <a:pt x="156337" y="1021842"/>
                  </a:cubicBezTo>
                  <a:cubicBezTo>
                    <a:pt x="56261" y="921766"/>
                    <a:pt x="0" y="786003"/>
                    <a:pt x="0" y="644398"/>
                  </a:cubicBezTo>
                  <a:lnTo>
                    <a:pt x="0" y="533781"/>
                  </a:lnTo>
                  <a:cubicBezTo>
                    <a:pt x="0" y="392176"/>
                    <a:pt x="56261" y="256413"/>
                    <a:pt x="156337" y="156337"/>
                  </a:cubicBezTo>
                  <a:cubicBezTo>
                    <a:pt x="256413" y="56261"/>
                    <a:pt x="392176" y="0"/>
                    <a:pt x="533781" y="0"/>
                  </a:cubicBezTo>
                  <a:close/>
                </a:path>
              </a:pathLst>
            </a:custGeom>
            <a:solidFill>
              <a:srgbClr val="C9D6F0"/>
            </a:solidFill>
          </p:spPr>
        </p:sp>
      </p:grpSp>
      <p:sp>
        <p:nvSpPr>
          <p:cNvPr name="TextBox 25" id="25"/>
          <p:cNvSpPr txBox="true"/>
          <p:nvPr/>
        </p:nvSpPr>
        <p:spPr>
          <a:xfrm rot="0">
            <a:off x="4377978" y="6546095"/>
            <a:ext cx="3643086" cy="356235"/>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 adiciona novamente na fila</a:t>
            </a:r>
          </a:p>
        </p:txBody>
      </p:sp>
      <p:grpSp>
        <p:nvGrpSpPr>
          <p:cNvPr name="Group 26" id="26"/>
          <p:cNvGrpSpPr/>
          <p:nvPr/>
        </p:nvGrpSpPr>
        <p:grpSpPr>
          <a:xfrm rot="0">
            <a:off x="-11474" y="6329425"/>
            <a:ext cx="4216374" cy="883663"/>
            <a:chOff x="0" y="0"/>
            <a:chExt cx="5621832" cy="1178217"/>
          </a:xfrm>
        </p:grpSpPr>
        <p:sp>
          <p:nvSpPr>
            <p:cNvPr name="Freeform 27" id="27"/>
            <p:cNvSpPr/>
            <p:nvPr/>
          </p:nvSpPr>
          <p:spPr>
            <a:xfrm flipH="false" flipV="false" rot="0">
              <a:off x="0" y="0"/>
              <a:ext cx="5621909" cy="1178179"/>
            </a:xfrm>
            <a:custGeom>
              <a:avLst/>
              <a:gdLst/>
              <a:ahLst/>
              <a:cxnLst/>
              <a:rect r="r" b="b" t="t" l="l"/>
              <a:pathLst>
                <a:path h="1178179" w="5621909">
                  <a:moveTo>
                    <a:pt x="474091" y="0"/>
                  </a:moveTo>
                  <a:lnTo>
                    <a:pt x="5147818" y="0"/>
                  </a:lnTo>
                  <a:cubicBezTo>
                    <a:pt x="5273548" y="0"/>
                    <a:pt x="5394071" y="49911"/>
                    <a:pt x="5483098" y="138811"/>
                  </a:cubicBezTo>
                  <a:cubicBezTo>
                    <a:pt x="5572125" y="227711"/>
                    <a:pt x="5621909" y="348361"/>
                    <a:pt x="5621909" y="474091"/>
                  </a:cubicBezTo>
                  <a:lnTo>
                    <a:pt x="5621909" y="704088"/>
                  </a:lnTo>
                  <a:cubicBezTo>
                    <a:pt x="5621909" y="965962"/>
                    <a:pt x="5409692" y="1178179"/>
                    <a:pt x="5147818" y="1178179"/>
                  </a:cubicBezTo>
                  <a:lnTo>
                    <a:pt x="474091" y="1178179"/>
                  </a:lnTo>
                  <a:cubicBezTo>
                    <a:pt x="348361" y="1178179"/>
                    <a:pt x="227838" y="1128268"/>
                    <a:pt x="138811" y="1039368"/>
                  </a:cubicBezTo>
                  <a:cubicBezTo>
                    <a:pt x="49784" y="950468"/>
                    <a:pt x="0" y="829818"/>
                    <a:pt x="0" y="704088"/>
                  </a:cubicBezTo>
                  <a:lnTo>
                    <a:pt x="0" y="474091"/>
                  </a:lnTo>
                  <a:cubicBezTo>
                    <a:pt x="0" y="348361"/>
                    <a:pt x="49911" y="227838"/>
                    <a:pt x="138811" y="138811"/>
                  </a:cubicBezTo>
                  <a:cubicBezTo>
                    <a:pt x="227711" y="49784"/>
                    <a:pt x="348361" y="0"/>
                    <a:pt x="474091" y="0"/>
                  </a:cubicBezTo>
                  <a:close/>
                </a:path>
              </a:pathLst>
            </a:custGeom>
            <a:solidFill>
              <a:srgbClr val="C9D6F0"/>
            </a:solidFill>
          </p:spPr>
        </p:sp>
      </p:grpSp>
      <p:sp>
        <p:nvSpPr>
          <p:cNvPr name="TextBox 28" id="28"/>
          <p:cNvSpPr txBox="true"/>
          <p:nvPr/>
        </p:nvSpPr>
        <p:spPr>
          <a:xfrm rot="0">
            <a:off x="39326" y="6316021"/>
            <a:ext cx="411477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finaliza o processo e armazena o tempo de processamento </a:t>
            </a:r>
          </a:p>
        </p:txBody>
      </p:sp>
      <p:grpSp>
        <p:nvGrpSpPr>
          <p:cNvPr name="Group 29" id="29"/>
          <p:cNvGrpSpPr/>
          <p:nvPr/>
        </p:nvGrpSpPr>
        <p:grpSpPr>
          <a:xfrm rot="0">
            <a:off x="12433524" y="4124946"/>
            <a:ext cx="2503714" cy="883663"/>
            <a:chOff x="0" y="0"/>
            <a:chExt cx="3338285" cy="1178217"/>
          </a:xfrm>
        </p:grpSpPr>
        <p:sp>
          <p:nvSpPr>
            <p:cNvPr name="Freeform 30" id="30"/>
            <p:cNvSpPr/>
            <p:nvPr/>
          </p:nvSpPr>
          <p:spPr>
            <a:xfrm flipH="false" flipV="false" rot="0">
              <a:off x="0" y="0"/>
              <a:ext cx="3338322" cy="1178306"/>
            </a:xfrm>
            <a:custGeom>
              <a:avLst/>
              <a:gdLst/>
              <a:ahLst/>
              <a:cxnLst/>
              <a:rect r="r" b="b" t="t" l="l"/>
              <a:pathLst>
                <a:path h="1178306" w="3338322">
                  <a:moveTo>
                    <a:pt x="589153" y="0"/>
                  </a:moveTo>
                  <a:lnTo>
                    <a:pt x="2749169" y="0"/>
                  </a:lnTo>
                  <a:cubicBezTo>
                    <a:pt x="3074543" y="0"/>
                    <a:pt x="3338322" y="263779"/>
                    <a:pt x="3338322" y="589153"/>
                  </a:cubicBezTo>
                  <a:cubicBezTo>
                    <a:pt x="3338322" y="745363"/>
                    <a:pt x="3276219" y="895223"/>
                    <a:pt x="3165729" y="1005713"/>
                  </a:cubicBezTo>
                  <a:cubicBezTo>
                    <a:pt x="3055239" y="1116203"/>
                    <a:pt x="2905379" y="1178306"/>
                    <a:pt x="2749169" y="1178306"/>
                  </a:cubicBezTo>
                  <a:lnTo>
                    <a:pt x="589153" y="1178306"/>
                  </a:lnTo>
                  <a:cubicBezTo>
                    <a:pt x="432943" y="1178306"/>
                    <a:pt x="283083" y="1116203"/>
                    <a:pt x="172593" y="1005713"/>
                  </a:cubicBezTo>
                  <a:cubicBezTo>
                    <a:pt x="62103" y="895223"/>
                    <a:pt x="0" y="745363"/>
                    <a:pt x="0" y="589153"/>
                  </a:cubicBezTo>
                  <a:cubicBezTo>
                    <a:pt x="0" y="432943"/>
                    <a:pt x="62103" y="283083"/>
                    <a:pt x="172593" y="172593"/>
                  </a:cubicBezTo>
                  <a:cubicBezTo>
                    <a:pt x="283083" y="62103"/>
                    <a:pt x="432816" y="0"/>
                    <a:pt x="589153" y="0"/>
                  </a:cubicBezTo>
                  <a:close/>
                </a:path>
              </a:pathLst>
            </a:custGeom>
            <a:solidFill>
              <a:srgbClr val="C9D6F0"/>
            </a:solidFill>
          </p:spPr>
        </p:sp>
      </p:grpSp>
      <p:sp>
        <p:nvSpPr>
          <p:cNvPr name="TextBox 31" id="31"/>
          <p:cNvSpPr txBox="true"/>
          <p:nvPr/>
        </p:nvSpPr>
        <p:spPr>
          <a:xfrm rot="0">
            <a:off x="12484324" y="4111542"/>
            <a:ext cx="2402114" cy="727710"/>
          </a:xfrm>
          <a:prstGeom prst="rect">
            <a:avLst/>
          </a:prstGeom>
        </p:spPr>
        <p:txBody>
          <a:bodyPr anchor="t" rtlCol="false" tIns="0" lIns="0" bIns="0" rIns="0">
            <a:spAutoFit/>
          </a:bodyPr>
          <a:lstStyle/>
          <a:p>
            <a:pPr algn="ctr">
              <a:lnSpc>
                <a:spcPts val="2940"/>
              </a:lnSpc>
            </a:pPr>
            <a:r>
              <a:rPr lang="en-US" sz="2100">
                <a:solidFill>
                  <a:srgbClr val="000000"/>
                </a:solidFill>
                <a:latin typeface="Open Sans 1"/>
              </a:rPr>
              <a:t>finaliza o escalonador</a:t>
            </a:r>
          </a:p>
        </p:txBody>
      </p:sp>
      <p:sp>
        <p:nvSpPr>
          <p:cNvPr name="Freeform 32" id="32"/>
          <p:cNvSpPr/>
          <p:nvPr/>
        </p:nvSpPr>
        <p:spPr>
          <a:xfrm flipH="false" flipV="false" rot="0">
            <a:off x="650855" y="426839"/>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3" id="33"/>
          <p:cNvGrpSpPr/>
          <p:nvPr/>
        </p:nvGrpSpPr>
        <p:grpSpPr>
          <a:xfrm rot="0">
            <a:off x="1028700" y="8390900"/>
            <a:ext cx="6013107" cy="867400"/>
            <a:chOff x="0" y="0"/>
            <a:chExt cx="8017476" cy="1156533"/>
          </a:xfrm>
        </p:grpSpPr>
        <p:sp>
          <p:nvSpPr>
            <p:cNvPr name="Freeform 34" id="34"/>
            <p:cNvSpPr/>
            <p:nvPr/>
          </p:nvSpPr>
          <p:spPr>
            <a:xfrm flipH="false" flipV="false" rot="0">
              <a:off x="0" y="0"/>
              <a:ext cx="8017383" cy="1156577"/>
            </a:xfrm>
            <a:custGeom>
              <a:avLst/>
              <a:gdLst/>
              <a:ahLst/>
              <a:cxnLst/>
              <a:rect r="r" b="b" t="t" l="l"/>
              <a:pathLst>
                <a:path h="1156577" w="8017383">
                  <a:moveTo>
                    <a:pt x="332359" y="0"/>
                  </a:moveTo>
                  <a:lnTo>
                    <a:pt x="7685024" y="0"/>
                  </a:lnTo>
                  <a:cubicBezTo>
                    <a:pt x="7868666" y="0"/>
                    <a:pt x="8017383" y="91494"/>
                    <a:pt x="8017383" y="204301"/>
                  </a:cubicBezTo>
                  <a:lnTo>
                    <a:pt x="8017383" y="952181"/>
                  </a:lnTo>
                  <a:cubicBezTo>
                    <a:pt x="8017383" y="1065066"/>
                    <a:pt x="7868539" y="1156482"/>
                    <a:pt x="7685024" y="1156482"/>
                  </a:cubicBezTo>
                  <a:lnTo>
                    <a:pt x="332359" y="1156482"/>
                  </a:lnTo>
                  <a:cubicBezTo>
                    <a:pt x="148844" y="1156577"/>
                    <a:pt x="0" y="1065066"/>
                    <a:pt x="0" y="952181"/>
                  </a:cubicBezTo>
                  <a:lnTo>
                    <a:pt x="0" y="204301"/>
                  </a:lnTo>
                  <a:cubicBezTo>
                    <a:pt x="0" y="91494"/>
                    <a:pt x="148844" y="0"/>
                    <a:pt x="332359" y="0"/>
                  </a:cubicBezTo>
                  <a:close/>
                </a:path>
              </a:pathLst>
            </a:custGeom>
            <a:solidFill>
              <a:srgbClr val="C9D6F0"/>
            </a:solidFill>
          </p:spPr>
        </p:sp>
      </p:grpSp>
      <p:sp>
        <p:nvSpPr>
          <p:cNvPr name="TextBox 35" id="35"/>
          <p:cNvSpPr txBox="true"/>
          <p:nvPr/>
        </p:nvSpPr>
        <p:spPr>
          <a:xfrm rot="0">
            <a:off x="1079500" y="8675535"/>
            <a:ext cx="5911507" cy="323190"/>
          </a:xfrm>
          <a:prstGeom prst="rect">
            <a:avLst/>
          </a:prstGeom>
        </p:spPr>
        <p:txBody>
          <a:bodyPr anchor="t" rtlCol="false" tIns="0" lIns="0" bIns="0" rIns="0">
            <a:spAutoFit/>
          </a:bodyPr>
          <a:lstStyle/>
          <a:p>
            <a:pPr algn="ctr">
              <a:lnSpc>
                <a:spcPts val="2659"/>
              </a:lnSpc>
            </a:pPr>
            <a:r>
              <a:rPr lang="en-US" sz="1899">
                <a:solidFill>
                  <a:srgbClr val="000000"/>
                </a:solidFill>
                <a:latin typeface="Open Sans 1"/>
              </a:rPr>
              <a:t>atualizar estatisticas do processo</a:t>
            </a:r>
          </a:p>
        </p:txBody>
      </p:sp>
      <p:sp>
        <p:nvSpPr>
          <p:cNvPr name="TextBox 36" id="36"/>
          <p:cNvSpPr txBox="true"/>
          <p:nvPr/>
        </p:nvSpPr>
        <p:spPr>
          <a:xfrm rot="0">
            <a:off x="1202601" y="505449"/>
            <a:ext cx="9993839" cy="796337"/>
          </a:xfrm>
          <a:prstGeom prst="rect">
            <a:avLst/>
          </a:prstGeom>
        </p:spPr>
        <p:txBody>
          <a:bodyPr anchor="t" rtlCol="false" tIns="0" lIns="0" bIns="0" rIns="0">
            <a:spAutoFit/>
          </a:bodyPr>
          <a:lstStyle/>
          <a:p>
            <a:pPr algn="ctr">
              <a:lnSpc>
                <a:spcPts val="5915"/>
              </a:lnSpc>
            </a:pPr>
            <a:r>
              <a:rPr lang="en-US" sz="4225">
                <a:solidFill>
                  <a:srgbClr val="FFFFFF"/>
                </a:solidFill>
                <a:latin typeface="Open Sans 1 Bold"/>
              </a:rPr>
              <a:t>fluxograma do algoritmo round robin</a:t>
            </a:r>
          </a:p>
        </p:txBody>
      </p:sp>
      <p:sp>
        <p:nvSpPr>
          <p:cNvPr name="TextBox 37" id="37"/>
          <p:cNvSpPr txBox="true"/>
          <p:nvPr/>
        </p:nvSpPr>
        <p:spPr>
          <a:xfrm rot="0">
            <a:off x="10025865" y="3164098"/>
            <a:ext cx="461962" cy="394335"/>
          </a:xfrm>
          <a:prstGeom prst="rect">
            <a:avLst/>
          </a:prstGeom>
        </p:spPr>
        <p:txBody>
          <a:bodyPr anchor="t" rtlCol="false" tIns="0" lIns="0" bIns="0" rIns="0">
            <a:spAutoFit/>
          </a:bodyPr>
          <a:lstStyle/>
          <a:p>
            <a:pPr algn="ctr">
              <a:lnSpc>
                <a:spcPts val="2940"/>
              </a:lnSpc>
            </a:pPr>
            <a:r>
              <a:rPr lang="en-US" sz="2100">
                <a:solidFill>
                  <a:srgbClr val="FFFFFF"/>
                </a:solidFill>
                <a:latin typeface="Open Sans 1"/>
              </a:rPr>
              <a:t>Sim</a:t>
            </a:r>
          </a:p>
        </p:txBody>
      </p:sp>
      <p:sp>
        <p:nvSpPr>
          <p:cNvPr name="TextBox 38" id="38"/>
          <p:cNvSpPr txBox="true"/>
          <p:nvPr/>
        </p:nvSpPr>
        <p:spPr>
          <a:xfrm rot="0">
            <a:off x="13430141" y="3164098"/>
            <a:ext cx="510480" cy="394335"/>
          </a:xfrm>
          <a:prstGeom prst="rect">
            <a:avLst/>
          </a:prstGeom>
        </p:spPr>
        <p:txBody>
          <a:bodyPr anchor="t" rtlCol="false" tIns="0" lIns="0" bIns="0" rIns="0">
            <a:spAutoFit/>
          </a:bodyPr>
          <a:lstStyle/>
          <a:p>
            <a:pPr algn="ctr">
              <a:lnSpc>
                <a:spcPts val="2940"/>
              </a:lnSpc>
            </a:pPr>
            <a:r>
              <a:rPr lang="en-US" sz="2100">
                <a:solidFill>
                  <a:srgbClr val="FFFFFF"/>
                </a:solidFill>
                <a:latin typeface="Open Sans 1"/>
              </a:rPr>
              <a:t>Não</a:t>
            </a:r>
          </a:p>
        </p:txBody>
      </p:sp>
      <p:sp>
        <p:nvSpPr>
          <p:cNvPr name="TextBox 39" id="39"/>
          <p:cNvSpPr txBox="true"/>
          <p:nvPr/>
        </p:nvSpPr>
        <p:spPr>
          <a:xfrm rot="0">
            <a:off x="1471270" y="5386271"/>
            <a:ext cx="931126" cy="470243"/>
          </a:xfrm>
          <a:prstGeom prst="rect">
            <a:avLst/>
          </a:prstGeom>
        </p:spPr>
        <p:txBody>
          <a:bodyPr anchor="t" rtlCol="false" tIns="0" lIns="0" bIns="0" rIns="0">
            <a:spAutoFit/>
          </a:bodyPr>
          <a:lstStyle/>
          <a:p>
            <a:pPr algn="ctr">
              <a:lnSpc>
                <a:spcPts val="3481"/>
              </a:lnSpc>
            </a:pPr>
            <a:r>
              <a:rPr lang="en-US" sz="2485">
                <a:solidFill>
                  <a:srgbClr val="FFFFFF"/>
                </a:solidFill>
                <a:latin typeface="Open Sans 1"/>
              </a:rPr>
              <a:t>Sim</a:t>
            </a:r>
          </a:p>
        </p:txBody>
      </p:sp>
      <p:sp>
        <p:nvSpPr>
          <p:cNvPr name="TextBox 40" id="40"/>
          <p:cNvSpPr txBox="true"/>
          <p:nvPr/>
        </p:nvSpPr>
        <p:spPr>
          <a:xfrm rot="0">
            <a:off x="5501417" y="5386271"/>
            <a:ext cx="1064139" cy="470032"/>
          </a:xfrm>
          <a:prstGeom prst="rect">
            <a:avLst/>
          </a:prstGeom>
        </p:spPr>
        <p:txBody>
          <a:bodyPr anchor="t" rtlCol="false" tIns="0" lIns="0" bIns="0" rIns="0">
            <a:spAutoFit/>
          </a:bodyPr>
          <a:lstStyle/>
          <a:p>
            <a:pPr algn="ctr">
              <a:lnSpc>
                <a:spcPts val="3491"/>
              </a:lnSpc>
            </a:pPr>
            <a:r>
              <a:rPr lang="en-US" sz="2494">
                <a:solidFill>
                  <a:srgbClr val="FFFFFF"/>
                </a:solidFill>
                <a:latin typeface="Open Sans 1"/>
              </a:rPr>
              <a:t>Não</a:t>
            </a:r>
          </a:p>
        </p:txBody>
      </p:sp>
      <p:grpSp>
        <p:nvGrpSpPr>
          <p:cNvPr name="Group 41" id="41"/>
          <p:cNvGrpSpPr/>
          <p:nvPr/>
        </p:nvGrpSpPr>
        <p:grpSpPr>
          <a:xfrm rot="0">
            <a:off x="7022757" y="8909460"/>
            <a:ext cx="10255593" cy="38100"/>
            <a:chOff x="0" y="0"/>
            <a:chExt cx="13674124" cy="50800"/>
          </a:xfrm>
        </p:grpSpPr>
        <p:sp>
          <p:nvSpPr>
            <p:cNvPr name="Freeform 42" id="42"/>
            <p:cNvSpPr/>
            <p:nvPr/>
          </p:nvSpPr>
          <p:spPr>
            <a:xfrm flipH="false" flipV="false" rot="0">
              <a:off x="25400" y="0"/>
              <a:ext cx="13623289" cy="50800"/>
            </a:xfrm>
            <a:custGeom>
              <a:avLst/>
              <a:gdLst/>
              <a:ahLst/>
              <a:cxnLst/>
              <a:rect r="r" b="b" t="t" l="l"/>
              <a:pathLst>
                <a:path h="50800" w="13623289">
                  <a:moveTo>
                    <a:pt x="0" y="0"/>
                  </a:moveTo>
                  <a:lnTo>
                    <a:pt x="13623289" y="0"/>
                  </a:lnTo>
                  <a:lnTo>
                    <a:pt x="13623289" y="50800"/>
                  </a:lnTo>
                  <a:lnTo>
                    <a:pt x="0" y="50800"/>
                  </a:lnTo>
                  <a:close/>
                </a:path>
              </a:pathLst>
            </a:custGeom>
            <a:solidFill>
              <a:srgbClr val="FFFFFF"/>
            </a:solidFill>
          </p:spPr>
        </p:sp>
      </p:grpSp>
      <p:grpSp>
        <p:nvGrpSpPr>
          <p:cNvPr name="Group 43" id="43"/>
          <p:cNvGrpSpPr/>
          <p:nvPr/>
        </p:nvGrpSpPr>
        <p:grpSpPr>
          <a:xfrm rot="0">
            <a:off x="17240250" y="2531938"/>
            <a:ext cx="38100" cy="6415623"/>
            <a:chOff x="0" y="0"/>
            <a:chExt cx="50800" cy="8554164"/>
          </a:xfrm>
        </p:grpSpPr>
        <p:sp>
          <p:nvSpPr>
            <p:cNvPr name="Freeform 44" id="44"/>
            <p:cNvSpPr/>
            <p:nvPr/>
          </p:nvSpPr>
          <p:spPr>
            <a:xfrm flipH="false" flipV="false" rot="0">
              <a:off x="0" y="25400"/>
              <a:ext cx="50800" cy="8503412"/>
            </a:xfrm>
            <a:custGeom>
              <a:avLst/>
              <a:gdLst/>
              <a:ahLst/>
              <a:cxnLst/>
              <a:rect r="r" b="b" t="t" l="l"/>
              <a:pathLst>
                <a:path h="8503412" w="50800">
                  <a:moveTo>
                    <a:pt x="50800" y="0"/>
                  </a:moveTo>
                  <a:lnTo>
                    <a:pt x="50800" y="8503412"/>
                  </a:lnTo>
                  <a:lnTo>
                    <a:pt x="0" y="8503412"/>
                  </a:lnTo>
                  <a:lnTo>
                    <a:pt x="0" y="0"/>
                  </a:lnTo>
                  <a:close/>
                </a:path>
              </a:pathLst>
            </a:custGeom>
            <a:solidFill>
              <a:srgbClr val="FFFFFF"/>
            </a:solidFill>
          </p:spPr>
        </p:sp>
      </p:grpSp>
      <p:sp>
        <p:nvSpPr>
          <p:cNvPr name="AutoShape 45" id="45"/>
          <p:cNvSpPr/>
          <p:nvPr/>
        </p:nvSpPr>
        <p:spPr>
          <a:xfrm>
            <a:off x="3776091" y="2568481"/>
            <a:ext cx="476251" cy="441832"/>
          </a:xfrm>
          <a:prstGeom prst="line">
            <a:avLst/>
          </a:prstGeom>
          <a:ln cap="flat" w="38100">
            <a:solidFill>
              <a:srgbClr val="FFFFFF"/>
            </a:solidFill>
            <a:prstDash val="solid"/>
            <a:headEnd type="none" len="sm" w="sm"/>
            <a:tailEnd type="arrow" len="sm" w="med"/>
          </a:ln>
        </p:spPr>
      </p:sp>
      <p:sp>
        <p:nvSpPr>
          <p:cNvPr name="AutoShape 46" id="46"/>
          <p:cNvSpPr/>
          <p:nvPr/>
        </p:nvSpPr>
        <p:spPr>
          <a:xfrm>
            <a:off x="9323725" y="2510117"/>
            <a:ext cx="1453073" cy="21821"/>
          </a:xfrm>
          <a:prstGeom prst="line">
            <a:avLst/>
          </a:prstGeom>
          <a:ln cap="flat" w="38100">
            <a:solidFill>
              <a:srgbClr val="FFFFFF"/>
            </a:solidFill>
            <a:prstDash val="solid"/>
            <a:headEnd type="none" len="sm" w="sm"/>
            <a:tailEnd type="arrow" len="sm" w="med"/>
          </a:ln>
        </p:spPr>
      </p:sp>
      <p:sp>
        <p:nvSpPr>
          <p:cNvPr name="AutoShape 47" id="47"/>
          <p:cNvSpPr/>
          <p:nvPr/>
        </p:nvSpPr>
        <p:spPr>
          <a:xfrm flipV="true">
            <a:off x="6515332" y="2568481"/>
            <a:ext cx="631249" cy="36536"/>
          </a:xfrm>
          <a:prstGeom prst="line">
            <a:avLst/>
          </a:prstGeom>
          <a:ln cap="flat" w="38100">
            <a:solidFill>
              <a:srgbClr val="FFFFFF"/>
            </a:solidFill>
            <a:prstDash val="solid"/>
            <a:headEnd type="none" len="sm" w="sm"/>
            <a:tailEnd type="arrow" len="sm" w="med"/>
          </a:ln>
        </p:spPr>
      </p:sp>
      <p:sp>
        <p:nvSpPr>
          <p:cNvPr name="AutoShape 48" id="48"/>
          <p:cNvSpPr/>
          <p:nvPr/>
        </p:nvSpPr>
        <p:spPr>
          <a:xfrm flipH="true">
            <a:off x="11196440" y="2973770"/>
            <a:ext cx="832214" cy="1127772"/>
          </a:xfrm>
          <a:prstGeom prst="line">
            <a:avLst/>
          </a:prstGeom>
          <a:ln cap="flat" w="38100">
            <a:solidFill>
              <a:srgbClr val="FFFFFF"/>
            </a:solidFill>
            <a:prstDash val="solid"/>
            <a:headEnd type="none" len="sm" w="sm"/>
            <a:tailEnd type="arrow" len="sm" w="med"/>
          </a:ln>
        </p:spPr>
      </p:sp>
      <p:sp>
        <p:nvSpPr>
          <p:cNvPr name="AutoShape 49" id="49"/>
          <p:cNvSpPr/>
          <p:nvPr/>
        </p:nvSpPr>
        <p:spPr>
          <a:xfrm>
            <a:off x="12028654" y="2973769"/>
            <a:ext cx="1150257" cy="1127773"/>
          </a:xfrm>
          <a:prstGeom prst="line">
            <a:avLst/>
          </a:prstGeom>
          <a:ln cap="flat" w="38100">
            <a:solidFill>
              <a:srgbClr val="FFFFFF"/>
            </a:solidFill>
            <a:prstDash val="solid"/>
            <a:headEnd type="none" len="sm" w="sm"/>
            <a:tailEnd type="arrow" len="sm" w="med"/>
          </a:ln>
        </p:spPr>
      </p:sp>
      <p:sp>
        <p:nvSpPr>
          <p:cNvPr name="AutoShape 50" id="50"/>
          <p:cNvSpPr/>
          <p:nvPr/>
        </p:nvSpPr>
        <p:spPr>
          <a:xfrm flipH="true">
            <a:off x="8642006" y="4543374"/>
            <a:ext cx="919844" cy="441832"/>
          </a:xfrm>
          <a:prstGeom prst="line">
            <a:avLst/>
          </a:prstGeom>
          <a:ln cap="flat" w="38100">
            <a:solidFill>
              <a:srgbClr val="FFFFFF"/>
            </a:solidFill>
            <a:prstDash val="solid"/>
            <a:headEnd type="none" len="sm" w="sm"/>
            <a:tailEnd type="arrow" len="sm" w="med"/>
          </a:ln>
        </p:spPr>
      </p:sp>
      <p:sp>
        <p:nvSpPr>
          <p:cNvPr name="AutoShape 51" id="51"/>
          <p:cNvSpPr/>
          <p:nvPr/>
        </p:nvSpPr>
        <p:spPr>
          <a:xfrm flipH="true">
            <a:off x="5561681" y="4549606"/>
            <a:ext cx="758863" cy="17172"/>
          </a:xfrm>
          <a:prstGeom prst="line">
            <a:avLst/>
          </a:prstGeom>
          <a:ln cap="flat" w="38100">
            <a:solidFill>
              <a:srgbClr val="FFFFFF"/>
            </a:solidFill>
            <a:prstDash val="solid"/>
            <a:headEnd type="none" len="sm" w="sm"/>
            <a:tailEnd type="arrow" len="sm" w="med"/>
          </a:ln>
        </p:spPr>
      </p:sp>
      <p:sp>
        <p:nvSpPr>
          <p:cNvPr name="AutoShape 52" id="52"/>
          <p:cNvSpPr/>
          <p:nvPr/>
        </p:nvSpPr>
        <p:spPr>
          <a:xfrm flipH="true">
            <a:off x="2096713" y="5002377"/>
            <a:ext cx="1671130" cy="1351744"/>
          </a:xfrm>
          <a:prstGeom prst="line">
            <a:avLst/>
          </a:prstGeom>
          <a:ln cap="flat" w="38100">
            <a:solidFill>
              <a:srgbClr val="FFFFFF"/>
            </a:solidFill>
            <a:prstDash val="solid"/>
            <a:headEnd type="none" len="sm" w="sm"/>
            <a:tailEnd type="arrow" len="sm" w="med"/>
          </a:ln>
        </p:spPr>
      </p:sp>
      <p:sp>
        <p:nvSpPr>
          <p:cNvPr name="AutoShape 53" id="53"/>
          <p:cNvSpPr/>
          <p:nvPr/>
        </p:nvSpPr>
        <p:spPr>
          <a:xfrm>
            <a:off x="3847181" y="5008580"/>
            <a:ext cx="2718375" cy="1320845"/>
          </a:xfrm>
          <a:prstGeom prst="line">
            <a:avLst/>
          </a:prstGeom>
          <a:ln cap="flat" w="38100">
            <a:solidFill>
              <a:srgbClr val="FFFFFF"/>
            </a:solidFill>
            <a:prstDash val="solid"/>
            <a:headEnd type="none" len="sm" w="sm"/>
            <a:tailEnd type="arrow" len="sm" w="med"/>
          </a:ln>
        </p:spPr>
      </p:sp>
      <p:sp>
        <p:nvSpPr>
          <p:cNvPr name="AutoShape 54" id="54"/>
          <p:cNvSpPr/>
          <p:nvPr/>
        </p:nvSpPr>
        <p:spPr>
          <a:xfrm>
            <a:off x="2096713" y="7213059"/>
            <a:ext cx="2281265" cy="1177841"/>
          </a:xfrm>
          <a:prstGeom prst="line">
            <a:avLst/>
          </a:prstGeom>
          <a:ln cap="flat" w="38100">
            <a:solidFill>
              <a:srgbClr val="FFFFFF"/>
            </a:solidFill>
            <a:prstDash val="solid"/>
            <a:headEnd type="none" len="sm" w="sm"/>
            <a:tailEnd type="arrow" len="sm" w="med"/>
          </a:ln>
        </p:spPr>
      </p:sp>
      <p:sp>
        <p:nvSpPr>
          <p:cNvPr name="AutoShape 55" id="55"/>
          <p:cNvSpPr/>
          <p:nvPr/>
        </p:nvSpPr>
        <p:spPr>
          <a:xfrm flipH="true">
            <a:off x="4960620" y="7257396"/>
            <a:ext cx="1238901" cy="1133504"/>
          </a:xfrm>
          <a:prstGeom prst="line">
            <a:avLst/>
          </a:prstGeom>
          <a:ln cap="flat" w="38100">
            <a:solidFill>
              <a:srgbClr val="FFFFFF"/>
            </a:solidFill>
            <a:prstDash val="solid"/>
            <a:headEnd type="none" len="sm" w="sm"/>
            <a:tailEnd type="arrow" len="sm" w="med"/>
          </a:ln>
        </p:spPr>
      </p:sp>
      <p:sp>
        <p:nvSpPr>
          <p:cNvPr name="AutoShape 56" id="56"/>
          <p:cNvSpPr/>
          <p:nvPr/>
        </p:nvSpPr>
        <p:spPr>
          <a:xfrm flipH="true">
            <a:off x="13280538" y="2527288"/>
            <a:ext cx="3989563" cy="4650"/>
          </a:xfrm>
          <a:prstGeom prst="line">
            <a:avLst/>
          </a:prstGeom>
          <a:ln cap="flat" w="38100">
            <a:solidFill>
              <a:srgbClr val="FFFFFF"/>
            </a:solidFill>
            <a:prstDash val="solid"/>
            <a:headEnd type="none" len="sm" w="sm"/>
            <a:tailEnd type="arrow" len="sm" w="med"/>
          </a:ln>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650855" y="426839"/>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0359" y="1350386"/>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20728" y="1369085"/>
            <a:ext cx="458682" cy="553330"/>
            <a:chOff x="0" y="0"/>
            <a:chExt cx="611576" cy="737773"/>
          </a:xfrm>
        </p:grpSpPr>
        <p:sp>
          <p:nvSpPr>
            <p:cNvPr name="Freeform 5" id="5"/>
            <p:cNvSpPr/>
            <p:nvPr/>
          </p:nvSpPr>
          <p:spPr>
            <a:xfrm flipH="false" flipV="false" rot="0">
              <a:off x="5715" y="9398"/>
              <a:ext cx="600075" cy="719074"/>
            </a:xfrm>
            <a:custGeom>
              <a:avLst/>
              <a:gdLst/>
              <a:ahLst/>
              <a:cxnLst/>
              <a:rect r="r" b="b" t="t" l="l"/>
              <a:pathLst>
                <a:path h="719074" w="600075">
                  <a:moveTo>
                    <a:pt x="39370" y="0"/>
                  </a:moveTo>
                  <a:lnTo>
                    <a:pt x="600075" y="686943"/>
                  </a:lnTo>
                  <a:lnTo>
                    <a:pt x="560705" y="719074"/>
                  </a:lnTo>
                  <a:lnTo>
                    <a:pt x="0" y="32004"/>
                  </a:lnTo>
                  <a:close/>
                </a:path>
              </a:pathLst>
            </a:custGeom>
            <a:solidFill>
              <a:srgbClr val="FFFFFF"/>
            </a:solidFill>
          </p:spPr>
        </p:sp>
      </p:grpSp>
      <p:grpSp>
        <p:nvGrpSpPr>
          <p:cNvPr name="Group 6" id="6"/>
          <p:cNvGrpSpPr/>
          <p:nvPr/>
        </p:nvGrpSpPr>
        <p:grpSpPr>
          <a:xfrm rot="0">
            <a:off x="1028700" y="3084464"/>
            <a:ext cx="7883641" cy="6173836"/>
            <a:chOff x="0" y="0"/>
            <a:chExt cx="10511521" cy="8231781"/>
          </a:xfrm>
        </p:grpSpPr>
        <p:sp>
          <p:nvSpPr>
            <p:cNvPr name="Freeform 7" id="7"/>
            <p:cNvSpPr/>
            <p:nvPr/>
          </p:nvSpPr>
          <p:spPr>
            <a:xfrm flipH="false" flipV="false" rot="0">
              <a:off x="0" y="0"/>
              <a:ext cx="10511536" cy="8231759"/>
            </a:xfrm>
            <a:custGeom>
              <a:avLst/>
              <a:gdLst/>
              <a:ahLst/>
              <a:cxnLst/>
              <a:rect r="r" b="b" t="t" l="l"/>
              <a:pathLst>
                <a:path h="8231759" w="10511536">
                  <a:moveTo>
                    <a:pt x="0" y="0"/>
                  </a:moveTo>
                  <a:lnTo>
                    <a:pt x="10511536" y="0"/>
                  </a:lnTo>
                  <a:lnTo>
                    <a:pt x="10511536" y="8231759"/>
                  </a:lnTo>
                  <a:lnTo>
                    <a:pt x="0" y="8231759"/>
                  </a:lnTo>
                  <a:lnTo>
                    <a:pt x="0" y="0"/>
                  </a:lnTo>
                  <a:close/>
                </a:path>
              </a:pathLst>
            </a:custGeom>
            <a:blipFill>
              <a:blip r:embed="rId6"/>
              <a:stretch>
                <a:fillRect l="0" t="-3828" r="0" b="-3828"/>
              </a:stretch>
            </a:blipFill>
          </p:spPr>
        </p:sp>
      </p:grpSp>
      <p:sp>
        <p:nvSpPr>
          <p:cNvPr name="TextBox 8" id="8"/>
          <p:cNvSpPr txBox="true"/>
          <p:nvPr/>
        </p:nvSpPr>
        <p:spPr>
          <a:xfrm rot="0">
            <a:off x="1260359" y="624956"/>
            <a:ext cx="13481590" cy="709722"/>
          </a:xfrm>
          <a:prstGeom prst="rect">
            <a:avLst/>
          </a:prstGeom>
        </p:spPr>
        <p:txBody>
          <a:bodyPr anchor="t" rtlCol="false" tIns="0" lIns="0" bIns="0" rIns="0">
            <a:spAutoFit/>
          </a:bodyPr>
          <a:lstStyle/>
          <a:p>
            <a:pPr algn="l">
              <a:lnSpc>
                <a:spcPts val="5588"/>
              </a:lnSpc>
            </a:pPr>
            <a:r>
              <a:rPr lang="en-US" sz="4657">
                <a:solidFill>
                  <a:srgbClr val="FFFFFF"/>
                </a:solidFill>
                <a:latin typeface="Open Sans 1 Bold"/>
              </a:rPr>
              <a:t>Round Robin</a:t>
            </a:r>
          </a:p>
        </p:txBody>
      </p:sp>
      <p:sp>
        <p:nvSpPr>
          <p:cNvPr name="TextBox 9" id="9"/>
          <p:cNvSpPr txBox="true"/>
          <p:nvPr/>
        </p:nvSpPr>
        <p:spPr>
          <a:xfrm rot="0">
            <a:off x="1853481" y="1903364"/>
            <a:ext cx="13481590" cy="609600"/>
          </a:xfrm>
          <a:prstGeom prst="rect">
            <a:avLst/>
          </a:prstGeom>
        </p:spPr>
        <p:txBody>
          <a:bodyPr anchor="t" rtlCol="false" tIns="0" lIns="0" bIns="0" rIns="0">
            <a:spAutoFit/>
          </a:bodyPr>
          <a:lstStyle/>
          <a:p>
            <a:pPr algn="l">
              <a:lnSpc>
                <a:spcPts val="4867"/>
              </a:lnSpc>
            </a:pPr>
            <a:r>
              <a:rPr lang="en-US" sz="4057">
                <a:solidFill>
                  <a:srgbClr val="FFFFFF"/>
                </a:solidFill>
                <a:latin typeface="Open Sans 1 Bold"/>
              </a:rPr>
              <a:t>exemplo de funcionamento </a:t>
            </a:r>
          </a:p>
        </p:txBody>
      </p:sp>
      <p:sp>
        <p:nvSpPr>
          <p:cNvPr name="TextBox 10" id="10"/>
          <p:cNvSpPr txBox="true"/>
          <p:nvPr/>
        </p:nvSpPr>
        <p:spPr>
          <a:xfrm rot="0">
            <a:off x="9144000" y="2970164"/>
            <a:ext cx="8844741" cy="5991860"/>
          </a:xfrm>
          <a:prstGeom prst="rect">
            <a:avLst/>
          </a:prstGeom>
        </p:spPr>
        <p:txBody>
          <a:bodyPr anchor="t" rtlCol="false" tIns="0" lIns="0" bIns="0" rIns="0">
            <a:spAutoFit/>
          </a:bodyPr>
          <a:lstStyle/>
          <a:p>
            <a:pPr algn="l">
              <a:lnSpc>
                <a:spcPts val="3639"/>
              </a:lnSpc>
            </a:pPr>
            <a:r>
              <a:rPr lang="en-US" sz="2599">
                <a:solidFill>
                  <a:srgbClr val="FFFFFF"/>
                </a:solidFill>
                <a:latin typeface="Open Sans 1"/>
              </a:rPr>
              <a:t>neste primeiro exemplo  quantum foi definido com valor igual a 3</a:t>
            </a:r>
          </a:p>
          <a:p>
            <a:pPr algn="l">
              <a:lnSpc>
                <a:spcPts val="3639"/>
              </a:lnSpc>
            </a:pPr>
          </a:p>
          <a:p>
            <a:pPr algn="l">
              <a:lnSpc>
                <a:spcPts val="3639"/>
              </a:lnSpc>
            </a:pPr>
            <a:r>
              <a:rPr lang="en-US" sz="2599">
                <a:solidFill>
                  <a:srgbClr val="FFFFFF"/>
                </a:solidFill>
                <a:latin typeface="Open Sans 1"/>
              </a:rPr>
              <a:t>foi ultilizado o comando adicionar processos para  adicionar 2 processos a fila:</a:t>
            </a:r>
          </a:p>
          <a:p>
            <a:pPr algn="l">
              <a:lnSpc>
                <a:spcPts val="3639"/>
              </a:lnSpc>
            </a:pPr>
          </a:p>
          <a:p>
            <a:pPr algn="l">
              <a:lnSpc>
                <a:spcPts val="3639"/>
              </a:lnSpc>
            </a:pPr>
            <a:r>
              <a:rPr lang="en-US" sz="2599">
                <a:solidFill>
                  <a:srgbClr val="FFFFFF"/>
                </a:solidFill>
                <a:latin typeface="Open Sans 1"/>
              </a:rPr>
              <a:t>processo A com 20 unidades de tempo de processamento.</a:t>
            </a:r>
          </a:p>
          <a:p>
            <a:pPr algn="l">
              <a:lnSpc>
                <a:spcPts val="3639"/>
              </a:lnSpc>
            </a:pPr>
          </a:p>
          <a:p>
            <a:pPr algn="l">
              <a:lnSpc>
                <a:spcPts val="3639"/>
              </a:lnSpc>
            </a:pPr>
            <a:r>
              <a:rPr lang="en-US" sz="2599">
                <a:solidFill>
                  <a:srgbClr val="FFFFFF"/>
                </a:solidFill>
                <a:latin typeface="Open Sans 1"/>
              </a:rPr>
              <a:t>processo B com 7 unidades de tempo de processamento.</a:t>
            </a:r>
          </a:p>
          <a:p>
            <a:pPr algn="l">
              <a:lnSpc>
                <a:spcPts val="3639"/>
              </a:lnSpc>
            </a:pPr>
          </a:p>
          <a:p>
            <a:pPr algn="l">
              <a:lnSpc>
                <a:spcPts val="3639"/>
              </a:lnSpc>
            </a:pPr>
          </a:p>
          <a:p>
            <a:pPr algn="l">
              <a:lnSpc>
                <a:spcPts val="3639"/>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650855" y="426839"/>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158960" y="373383"/>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1260359" y="1702164"/>
            <a:ext cx="5616789" cy="8126177"/>
            <a:chOff x="0" y="0"/>
            <a:chExt cx="7489052" cy="10834903"/>
          </a:xfrm>
        </p:grpSpPr>
        <p:sp>
          <p:nvSpPr>
            <p:cNvPr name="Freeform 5" id="5"/>
            <p:cNvSpPr/>
            <p:nvPr/>
          </p:nvSpPr>
          <p:spPr>
            <a:xfrm flipH="false" flipV="false" rot="0">
              <a:off x="0" y="0"/>
              <a:ext cx="7489063" cy="10834878"/>
            </a:xfrm>
            <a:custGeom>
              <a:avLst/>
              <a:gdLst/>
              <a:ahLst/>
              <a:cxnLst/>
              <a:rect r="r" b="b" t="t" l="l"/>
              <a:pathLst>
                <a:path h="10834878" w="7489063">
                  <a:moveTo>
                    <a:pt x="0" y="0"/>
                  </a:moveTo>
                  <a:lnTo>
                    <a:pt x="7489063" y="0"/>
                  </a:lnTo>
                  <a:lnTo>
                    <a:pt x="7489063" y="10834878"/>
                  </a:lnTo>
                  <a:lnTo>
                    <a:pt x="0" y="10834878"/>
                  </a:lnTo>
                  <a:lnTo>
                    <a:pt x="0" y="0"/>
                  </a:lnTo>
                  <a:close/>
                </a:path>
              </a:pathLst>
            </a:custGeom>
            <a:blipFill>
              <a:blip r:embed="rId6"/>
              <a:stretch>
                <a:fillRect l="-744" t="0" r="-744" b="0"/>
              </a:stretch>
            </a:blipFill>
          </p:spPr>
        </p:sp>
      </p:grpSp>
      <p:sp>
        <p:nvSpPr>
          <p:cNvPr name="TextBox 6" id="6"/>
          <p:cNvSpPr txBox="true"/>
          <p:nvPr/>
        </p:nvSpPr>
        <p:spPr>
          <a:xfrm rot="0">
            <a:off x="1260359" y="624956"/>
            <a:ext cx="13481590" cy="709722"/>
          </a:xfrm>
          <a:prstGeom prst="rect">
            <a:avLst/>
          </a:prstGeom>
        </p:spPr>
        <p:txBody>
          <a:bodyPr anchor="t" rtlCol="false" tIns="0" lIns="0" bIns="0" rIns="0">
            <a:spAutoFit/>
          </a:bodyPr>
          <a:lstStyle/>
          <a:p>
            <a:pPr algn="l">
              <a:lnSpc>
                <a:spcPts val="5588"/>
              </a:lnSpc>
            </a:pPr>
            <a:r>
              <a:rPr lang="en-US" sz="4657">
                <a:solidFill>
                  <a:srgbClr val="FFFFFF"/>
                </a:solidFill>
                <a:latin typeface="Open Sans 1 Bold"/>
              </a:rPr>
              <a:t>Round Robin</a:t>
            </a:r>
          </a:p>
        </p:txBody>
      </p:sp>
      <p:sp>
        <p:nvSpPr>
          <p:cNvPr name="TextBox 7" id="7"/>
          <p:cNvSpPr txBox="true"/>
          <p:nvPr/>
        </p:nvSpPr>
        <p:spPr>
          <a:xfrm rot="0">
            <a:off x="5826494" y="725079"/>
            <a:ext cx="13481590" cy="609600"/>
          </a:xfrm>
          <a:prstGeom prst="rect">
            <a:avLst/>
          </a:prstGeom>
        </p:spPr>
        <p:txBody>
          <a:bodyPr anchor="t" rtlCol="false" tIns="0" lIns="0" bIns="0" rIns="0">
            <a:spAutoFit/>
          </a:bodyPr>
          <a:lstStyle/>
          <a:p>
            <a:pPr algn="l">
              <a:lnSpc>
                <a:spcPts val="4867"/>
              </a:lnSpc>
            </a:pPr>
            <a:r>
              <a:rPr lang="en-US" sz="4057">
                <a:solidFill>
                  <a:srgbClr val="FFFFFF"/>
                </a:solidFill>
                <a:latin typeface="Open Sans 1 Bold"/>
              </a:rPr>
              <a:t>exemplo de funcionamento </a:t>
            </a:r>
          </a:p>
        </p:txBody>
      </p:sp>
      <p:sp>
        <p:nvSpPr>
          <p:cNvPr name="TextBox 8" id="8"/>
          <p:cNvSpPr txBox="true"/>
          <p:nvPr/>
        </p:nvSpPr>
        <p:spPr>
          <a:xfrm rot="0">
            <a:off x="7365338" y="2792456"/>
            <a:ext cx="8487998" cy="436880"/>
          </a:xfrm>
          <a:prstGeom prst="rect">
            <a:avLst/>
          </a:prstGeom>
        </p:spPr>
        <p:txBody>
          <a:bodyPr anchor="t" rtlCol="false" tIns="0" lIns="0" bIns="0" rIns="0">
            <a:spAutoFit/>
          </a:bodyPr>
          <a:lstStyle/>
          <a:p>
            <a:pPr algn="ctr">
              <a:lnSpc>
                <a:spcPts val="3219"/>
              </a:lnSpc>
            </a:pPr>
            <a:r>
              <a:rPr lang="en-US" sz="2299">
                <a:solidFill>
                  <a:srgbClr val="FFFFFF"/>
                </a:solidFill>
                <a:latin typeface="Open Sans 1"/>
              </a:rPr>
              <a:t>foi solicitado a opção 3 do menu que executa o escalonador </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650855" y="426839"/>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260359" y="1350386"/>
            <a:ext cx="377845" cy="961296"/>
          </a:xfrm>
          <a:custGeom>
            <a:avLst/>
            <a:gdLst/>
            <a:ahLst/>
            <a:cxnLst/>
            <a:rect r="r" b="b" t="t" l="l"/>
            <a:pathLst>
              <a:path h="961296" w="377845">
                <a:moveTo>
                  <a:pt x="0" y="0"/>
                </a:moveTo>
                <a:lnTo>
                  <a:pt x="377845" y="0"/>
                </a:lnTo>
                <a:lnTo>
                  <a:pt x="377845" y="961296"/>
                </a:lnTo>
                <a:lnTo>
                  <a:pt x="0" y="9612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820728" y="1369085"/>
            <a:ext cx="458682" cy="553330"/>
            <a:chOff x="0" y="0"/>
            <a:chExt cx="611576" cy="737773"/>
          </a:xfrm>
        </p:grpSpPr>
        <p:sp>
          <p:nvSpPr>
            <p:cNvPr name="Freeform 5" id="5"/>
            <p:cNvSpPr/>
            <p:nvPr/>
          </p:nvSpPr>
          <p:spPr>
            <a:xfrm flipH="false" flipV="false" rot="0">
              <a:off x="5715" y="9398"/>
              <a:ext cx="600075" cy="719074"/>
            </a:xfrm>
            <a:custGeom>
              <a:avLst/>
              <a:gdLst/>
              <a:ahLst/>
              <a:cxnLst/>
              <a:rect r="r" b="b" t="t" l="l"/>
              <a:pathLst>
                <a:path h="719074" w="600075">
                  <a:moveTo>
                    <a:pt x="39370" y="0"/>
                  </a:moveTo>
                  <a:lnTo>
                    <a:pt x="600075" y="686943"/>
                  </a:lnTo>
                  <a:lnTo>
                    <a:pt x="560705" y="719074"/>
                  </a:lnTo>
                  <a:lnTo>
                    <a:pt x="0" y="32004"/>
                  </a:lnTo>
                  <a:close/>
                </a:path>
              </a:pathLst>
            </a:custGeom>
            <a:solidFill>
              <a:srgbClr val="FFFFFF"/>
            </a:solidFill>
          </p:spPr>
        </p:sp>
      </p:grpSp>
      <p:grpSp>
        <p:nvGrpSpPr>
          <p:cNvPr name="Group 6" id="6"/>
          <p:cNvGrpSpPr/>
          <p:nvPr/>
        </p:nvGrpSpPr>
        <p:grpSpPr>
          <a:xfrm rot="0">
            <a:off x="650855" y="5143500"/>
            <a:ext cx="6988271" cy="4068172"/>
            <a:chOff x="0" y="0"/>
            <a:chExt cx="9317695" cy="5424229"/>
          </a:xfrm>
        </p:grpSpPr>
        <p:sp>
          <p:nvSpPr>
            <p:cNvPr name="Freeform 7" id="7"/>
            <p:cNvSpPr/>
            <p:nvPr/>
          </p:nvSpPr>
          <p:spPr>
            <a:xfrm flipH="false" flipV="false" rot="0">
              <a:off x="0" y="0"/>
              <a:ext cx="9317736" cy="5424170"/>
            </a:xfrm>
            <a:custGeom>
              <a:avLst/>
              <a:gdLst/>
              <a:ahLst/>
              <a:cxnLst/>
              <a:rect r="r" b="b" t="t" l="l"/>
              <a:pathLst>
                <a:path h="5424170" w="9317736">
                  <a:moveTo>
                    <a:pt x="0" y="0"/>
                  </a:moveTo>
                  <a:lnTo>
                    <a:pt x="9317736" y="0"/>
                  </a:lnTo>
                  <a:lnTo>
                    <a:pt x="9317736" y="5424170"/>
                  </a:lnTo>
                  <a:lnTo>
                    <a:pt x="0" y="5424170"/>
                  </a:lnTo>
                  <a:lnTo>
                    <a:pt x="0" y="0"/>
                  </a:lnTo>
                  <a:close/>
                </a:path>
              </a:pathLst>
            </a:custGeom>
            <a:blipFill>
              <a:blip r:embed="rId6"/>
              <a:stretch>
                <a:fillRect l="0" t="0" r="0" b="-1"/>
              </a:stretch>
            </a:blipFill>
          </p:spPr>
        </p:sp>
      </p:grpSp>
      <p:grpSp>
        <p:nvGrpSpPr>
          <p:cNvPr name="Group 8" id="8"/>
          <p:cNvGrpSpPr/>
          <p:nvPr/>
        </p:nvGrpSpPr>
        <p:grpSpPr>
          <a:xfrm rot="0">
            <a:off x="8594276" y="5143500"/>
            <a:ext cx="7986878" cy="4046685"/>
            <a:chOff x="0" y="0"/>
            <a:chExt cx="10649171" cy="5395580"/>
          </a:xfrm>
        </p:grpSpPr>
        <p:sp>
          <p:nvSpPr>
            <p:cNvPr name="Freeform 9" id="9"/>
            <p:cNvSpPr/>
            <p:nvPr/>
          </p:nvSpPr>
          <p:spPr>
            <a:xfrm flipH="false" flipV="false" rot="0">
              <a:off x="0" y="0"/>
              <a:ext cx="10649204" cy="5395595"/>
            </a:xfrm>
            <a:custGeom>
              <a:avLst/>
              <a:gdLst/>
              <a:ahLst/>
              <a:cxnLst/>
              <a:rect r="r" b="b" t="t" l="l"/>
              <a:pathLst>
                <a:path h="5395595" w="10649204">
                  <a:moveTo>
                    <a:pt x="0" y="0"/>
                  </a:moveTo>
                  <a:lnTo>
                    <a:pt x="10649204" y="0"/>
                  </a:lnTo>
                  <a:lnTo>
                    <a:pt x="10649204" y="5395595"/>
                  </a:lnTo>
                  <a:lnTo>
                    <a:pt x="0" y="5395595"/>
                  </a:lnTo>
                  <a:lnTo>
                    <a:pt x="0" y="0"/>
                  </a:lnTo>
                  <a:close/>
                </a:path>
              </a:pathLst>
            </a:custGeom>
            <a:blipFill>
              <a:blip r:embed="rId7"/>
              <a:stretch>
                <a:fillRect l="0" t="0" r="0" b="0"/>
              </a:stretch>
            </a:blipFill>
          </p:spPr>
        </p:sp>
      </p:grpSp>
      <p:sp>
        <p:nvSpPr>
          <p:cNvPr name="TextBox 10" id="10"/>
          <p:cNvSpPr txBox="true"/>
          <p:nvPr/>
        </p:nvSpPr>
        <p:spPr>
          <a:xfrm rot="0">
            <a:off x="1260359" y="624956"/>
            <a:ext cx="13481590" cy="709722"/>
          </a:xfrm>
          <a:prstGeom prst="rect">
            <a:avLst/>
          </a:prstGeom>
        </p:spPr>
        <p:txBody>
          <a:bodyPr anchor="t" rtlCol="false" tIns="0" lIns="0" bIns="0" rIns="0">
            <a:spAutoFit/>
          </a:bodyPr>
          <a:lstStyle/>
          <a:p>
            <a:pPr algn="l">
              <a:lnSpc>
                <a:spcPts val="5588"/>
              </a:lnSpc>
            </a:pPr>
            <a:r>
              <a:rPr lang="en-US" sz="4657">
                <a:solidFill>
                  <a:srgbClr val="FFFFFF"/>
                </a:solidFill>
                <a:latin typeface="Open Sans 1 Bold"/>
              </a:rPr>
              <a:t>Round Robin</a:t>
            </a:r>
          </a:p>
        </p:txBody>
      </p:sp>
      <p:sp>
        <p:nvSpPr>
          <p:cNvPr name="TextBox 11" id="11"/>
          <p:cNvSpPr txBox="true"/>
          <p:nvPr/>
        </p:nvSpPr>
        <p:spPr>
          <a:xfrm rot="0">
            <a:off x="1853481" y="1903364"/>
            <a:ext cx="13481590" cy="609600"/>
          </a:xfrm>
          <a:prstGeom prst="rect">
            <a:avLst/>
          </a:prstGeom>
        </p:spPr>
        <p:txBody>
          <a:bodyPr anchor="t" rtlCol="false" tIns="0" lIns="0" bIns="0" rIns="0">
            <a:spAutoFit/>
          </a:bodyPr>
          <a:lstStyle/>
          <a:p>
            <a:pPr algn="l">
              <a:lnSpc>
                <a:spcPts val="4867"/>
              </a:lnSpc>
            </a:pPr>
            <a:r>
              <a:rPr lang="en-US" sz="4057">
                <a:solidFill>
                  <a:srgbClr val="FFFFFF"/>
                </a:solidFill>
                <a:latin typeface="Open Sans 1 Bold"/>
              </a:rPr>
              <a:t>exemplo de funcionamento </a:t>
            </a:r>
          </a:p>
        </p:txBody>
      </p:sp>
      <p:sp>
        <p:nvSpPr>
          <p:cNvPr name="TextBox 12" id="12"/>
          <p:cNvSpPr txBox="true"/>
          <p:nvPr/>
        </p:nvSpPr>
        <p:spPr>
          <a:xfrm rot="0">
            <a:off x="839778" y="3518352"/>
            <a:ext cx="12587715" cy="505460"/>
          </a:xfrm>
          <a:prstGeom prst="rect">
            <a:avLst/>
          </a:prstGeom>
        </p:spPr>
        <p:txBody>
          <a:bodyPr anchor="t" rtlCol="false" tIns="0" lIns="0" bIns="0" rIns="0">
            <a:spAutoFit/>
          </a:bodyPr>
          <a:lstStyle/>
          <a:p>
            <a:pPr algn="ctr">
              <a:lnSpc>
                <a:spcPts val="3639"/>
              </a:lnSpc>
            </a:pPr>
            <a:r>
              <a:rPr lang="en-US" sz="2599">
                <a:solidFill>
                  <a:srgbClr val="FFFFFF"/>
                </a:solidFill>
                <a:latin typeface="Open Sans 1"/>
              </a:rPr>
              <a:t>por fim as execuções dos comandos 2- lista tarefas e 4 - finalizar programa.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0" r="0" b="0"/>
            </a:stretch>
          </a:blipFill>
        </p:spPr>
      </p:sp>
      <p:sp>
        <p:nvSpPr>
          <p:cNvPr name="AutoShape 3" id="3"/>
          <p:cNvSpPr/>
          <p:nvPr/>
        </p:nvSpPr>
        <p:spPr>
          <a:xfrm rot="0">
            <a:off x="9374966" y="6624635"/>
            <a:ext cx="1227699" cy="0"/>
          </a:xfrm>
          <a:prstGeom prst="line">
            <a:avLst/>
          </a:prstGeom>
          <a:ln cap="flat" w="95250">
            <a:solidFill>
              <a:srgbClr val="F23436"/>
            </a:solidFill>
            <a:prstDash val="solid"/>
            <a:headEnd type="none" len="sm" w="sm"/>
            <a:tailEnd type="none" len="sm" w="sm"/>
          </a:ln>
        </p:spPr>
      </p:sp>
      <p:sp>
        <p:nvSpPr>
          <p:cNvPr name="AutoShape 4" id="4"/>
          <p:cNvSpPr/>
          <p:nvPr/>
        </p:nvSpPr>
        <p:spPr>
          <a:xfrm rot="0">
            <a:off x="8147267" y="6624635"/>
            <a:ext cx="1227699" cy="0"/>
          </a:xfrm>
          <a:prstGeom prst="line">
            <a:avLst/>
          </a:prstGeom>
          <a:ln cap="flat" w="95250">
            <a:solidFill>
              <a:srgbClr val="FFFFFF"/>
            </a:solidFill>
            <a:prstDash val="solid"/>
            <a:headEnd type="none" len="sm" w="sm"/>
            <a:tailEnd type="none" len="sm" w="sm"/>
          </a:ln>
        </p:spPr>
      </p:sp>
      <p:sp>
        <p:nvSpPr>
          <p:cNvPr name="TextBox 5" id="5"/>
          <p:cNvSpPr txBox="true"/>
          <p:nvPr/>
        </p:nvSpPr>
        <p:spPr>
          <a:xfrm rot="0">
            <a:off x="5571987" y="3898887"/>
            <a:ext cx="7144026" cy="2232050"/>
          </a:xfrm>
          <a:prstGeom prst="rect">
            <a:avLst/>
          </a:prstGeom>
        </p:spPr>
        <p:txBody>
          <a:bodyPr anchor="t" rtlCol="false" tIns="0" lIns="0" bIns="0" rIns="0">
            <a:spAutoFit/>
          </a:bodyPr>
          <a:lstStyle/>
          <a:p>
            <a:pPr>
              <a:lnSpc>
                <a:spcPts val="18198"/>
              </a:lnSpc>
            </a:pPr>
            <a:r>
              <a:rPr lang="en-US" sz="12999">
                <a:solidFill>
                  <a:srgbClr val="F23436"/>
                </a:solidFill>
                <a:latin typeface="Roboto"/>
              </a:rPr>
              <a:t>Obrigado</a:t>
            </a:r>
          </a:p>
        </p:txBody>
      </p:sp>
    </p:spTree>
  </p:cSld>
  <p:clrMapOvr>
    <a:masterClrMapping/>
  </p:clrMapOvr>
</p:sld>
</file>

<file path=ppt/slides/slide17.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939355" y="485775"/>
            <a:ext cx="16319945" cy="9286875"/>
          </a:xfrm>
          <a:prstGeom prst="rect">
            <a:avLst/>
          </a:prstGeom>
        </p:spPr>
        <p:txBody>
          <a:bodyPr anchor="t" rtlCol="false" tIns="0" lIns="0" bIns="0" rIns="0">
            <a:spAutoFit/>
          </a:bodyPr>
          <a:lstStyle/>
          <a:p>
            <a:pPr algn="ctr">
              <a:lnSpc>
                <a:spcPts val="2454"/>
              </a:lnSpc>
            </a:pPr>
            <a:r>
              <a:rPr lang="en-US" sz="1753">
                <a:solidFill>
                  <a:srgbClr val="FFFFFF"/>
                </a:solidFill>
                <a:latin typeface="Open Sans 2"/>
              </a:rPr>
              <a:t>Reconhecimentos e Direitos Autorais</a:t>
            </a:r>
          </a:p>
          <a:p>
            <a:pPr algn="ctr">
              <a:lnSpc>
                <a:spcPts val="2454"/>
              </a:lnSpc>
            </a:pPr>
          </a:p>
          <a:p>
            <a:pPr algn="ctr">
              <a:lnSpc>
                <a:spcPts val="2454"/>
              </a:lnSpc>
            </a:pPr>
            <a:r>
              <a:rPr lang="en-US" sz="1753">
                <a:solidFill>
                  <a:srgbClr val="FFFFFF"/>
                </a:solidFill>
                <a:latin typeface="Open Sans 2"/>
              </a:rPr>
              <a:t>@autor: Thiago Augusto Pereira Amaral e Josuel Pinheiro Barros Junior</a:t>
            </a:r>
          </a:p>
          <a:p>
            <a:pPr algn="ctr">
              <a:lnSpc>
                <a:spcPts val="2454"/>
              </a:lnSpc>
            </a:pPr>
          </a:p>
          <a:p>
            <a:pPr algn="ctr">
              <a:lnSpc>
                <a:spcPts val="2454"/>
              </a:lnSpc>
            </a:pPr>
            <a:r>
              <a:rPr lang="en-US" sz="1753">
                <a:solidFill>
                  <a:srgbClr val="FFFFFF"/>
                </a:solidFill>
                <a:latin typeface="Open Sans 2"/>
              </a:rPr>
              <a:t>@data última versão: 05/11/2023</a:t>
            </a:r>
          </a:p>
          <a:p>
            <a:pPr algn="ctr">
              <a:lnSpc>
                <a:spcPts val="2454"/>
              </a:lnSpc>
            </a:pPr>
          </a:p>
          <a:p>
            <a:pPr algn="ctr">
              <a:lnSpc>
                <a:spcPts val="2454"/>
              </a:lnSpc>
            </a:pPr>
            <a:r>
              <a:rPr lang="en-US" sz="1753">
                <a:solidFill>
                  <a:srgbClr val="FFFFFF"/>
                </a:solidFill>
                <a:latin typeface="Open Sans 2"/>
              </a:rPr>
              <a:t>@versão: 1.0</a:t>
            </a:r>
          </a:p>
          <a:p>
            <a:pPr algn="ctr">
              <a:lnSpc>
                <a:spcPts val="2454"/>
              </a:lnSpc>
            </a:pPr>
          </a:p>
          <a:p>
            <a:pPr algn="ctr">
              <a:lnSpc>
                <a:spcPts val="2454"/>
              </a:lnSpc>
            </a:pPr>
            <a:r>
              <a:rPr lang="en-US" sz="1753">
                <a:solidFill>
                  <a:srgbClr val="FFFFFF"/>
                </a:solidFill>
                <a:latin typeface="Open Sans 2"/>
              </a:rPr>
              <a:t>@Agradecimentos: Universidade Federal do Maranhão (UFMA), Professor Doutor Thales Levi Azevedo Valente, e colegas de curso.</a:t>
            </a:r>
          </a:p>
          <a:p>
            <a:pPr algn="ctr">
              <a:lnSpc>
                <a:spcPts val="2454"/>
              </a:lnSpc>
            </a:pPr>
          </a:p>
          <a:p>
            <a:pPr algn="ctr">
              <a:lnSpc>
                <a:spcPts val="2454"/>
              </a:lnSpc>
            </a:pPr>
            <a:r>
              <a:rPr lang="en-US" sz="1753">
                <a:solidFill>
                  <a:srgbClr val="FFFFFF"/>
                </a:solidFill>
                <a:latin typeface="Open Sans 2"/>
              </a:rPr>
              <a:t>@Copyright/License</a:t>
            </a:r>
          </a:p>
          <a:p>
            <a:pPr algn="ctr">
              <a:lnSpc>
                <a:spcPts val="2454"/>
              </a:lnSpc>
            </a:pPr>
          </a:p>
          <a:p>
            <a:pPr algn="ctr">
              <a:lnSpc>
                <a:spcPts val="2454"/>
              </a:lnSpc>
            </a:pPr>
            <a:r>
              <a:rPr lang="en-US" sz="1753">
                <a:solidFill>
                  <a:srgbClr val="FFFFFF"/>
                </a:solidFill>
                <a:latin typeface="Open Sans 2"/>
              </a:rPr>
              <a:t>Este material é resultado de um trabalho acadêmico para a disciplina SISTEMAS OPERACIONAIS, sobre a orientação do professor Dr. THALES LEVI AZEVEDO VALENTE, semestre letivo 2023.2, curso Engenharia da Computação, na Universidade Federal do Maranhão (UFMA). Todo o material sob esta licença é software livre: pode ser usado para fins acadêmicos e comerciais sem nenhum custo. Não há papelada, nem royalties, nem restrições de "copyleft" do tipo GNU. Ele é licenciado sob os termos da licença MIT reproduzida abaixo e, portanto, é compatível com GPL e também se qualifica como software de código aberto. É de domínio público. Os detalhes legais estão abaixo. O espírito desta licença é que você é livre para usar este material para qualquer finalidade, sem nenhum custo. O único requisito é que, se você usá-los, nos dê crédito.</a:t>
            </a:r>
          </a:p>
          <a:p>
            <a:pPr algn="ctr">
              <a:lnSpc>
                <a:spcPts val="2454"/>
              </a:lnSpc>
            </a:pPr>
          </a:p>
          <a:p>
            <a:pPr algn="ctr">
              <a:lnSpc>
                <a:spcPts val="2454"/>
              </a:lnSpc>
            </a:pPr>
            <a:r>
              <a:rPr lang="en-US" sz="1753">
                <a:solidFill>
                  <a:srgbClr val="FFFFFF"/>
                </a:solidFill>
                <a:latin typeface="Open Sans 2"/>
              </a:rPr>
              <a:t>Copyright © 2023 Educational Material</a:t>
            </a:r>
          </a:p>
          <a:p>
            <a:pPr algn="ctr">
              <a:lnSpc>
                <a:spcPts val="2454"/>
              </a:lnSpc>
            </a:pPr>
          </a:p>
          <a:p>
            <a:pPr algn="ctr">
              <a:lnSpc>
                <a:spcPts val="2454"/>
              </a:lnSpc>
            </a:pPr>
            <a:r>
              <a:rPr lang="en-US" sz="1753">
                <a:solidFill>
                  <a:srgbClr val="FFFFFF"/>
                </a:solidFill>
                <a:latin typeface="Open Sans 2"/>
              </a:rPr>
              <a:t>Este material está licenciado sob a Licença MIT. É permitido o uso, cópia, modificação, e distribuição deste material para qualquer fim, desde que acompanhado deste aviso de direitos autorais.</a:t>
            </a:r>
          </a:p>
          <a:p>
            <a:pPr algn="ctr">
              <a:lnSpc>
                <a:spcPts val="2454"/>
              </a:lnSpc>
            </a:pPr>
          </a:p>
          <a:p>
            <a:pPr algn="ctr">
              <a:lnSpc>
                <a:spcPts val="2454"/>
              </a:lnSpc>
            </a:pPr>
            <a:r>
              <a:rPr lang="en-US" sz="1753">
                <a:solidFill>
                  <a:srgbClr val="FFFFFF"/>
                </a:solidFill>
                <a:latin typeface="Open Sans 2"/>
              </a:rPr>
              <a:t>O MATERIAL É FORNECIDO "COMO ESTÁ", SEM GARANTIA DE QUALQUER TIPO, EXPRESSA OU IMPLÍCITA, INCLUINDO, MAS NÃO SE LIMITANDO ÀS GARANTIAS DE COMERCIALIZAÇÃO, ADEQUAÇÃO A UM DETERMINADO FIM E NÃO VIOLAÇÃO. EM HIPÓTESE ALGUMA OS AUTORES OU DETENTORES DE DIREITOS AUTORAIS SERÃO RESPONSÁVEIS POR QUALQUER RECLAMAÇÃO, DANOS OU OUTRA RESPONSABILIDADE, SEJA EM UMA AÇÃO DE CONTRATO, ATO ILÍCITO OU DE OUTRA FORMA, DECORRENTE DE, OU EM CONEXÃO COM O MATERIAL OU O USO OU OUTRAS NEGOCIAÇÕES NO MATERIAL.</a:t>
            </a:r>
          </a:p>
          <a:p>
            <a:pPr algn="ctr">
              <a:lnSpc>
                <a:spcPts val="2454"/>
              </a:lnSpc>
            </a:pPr>
          </a:p>
          <a:p>
            <a:pPr algn="ctr">
              <a:lnSpc>
                <a:spcPts val="2454"/>
              </a:lnSpc>
              <a:spcBef>
                <a:spcPct val="0"/>
              </a:spcBef>
            </a:pPr>
            <a:r>
              <a:rPr lang="en-US" sz="1753">
                <a:solidFill>
                  <a:srgbClr val="FFFFFF"/>
                </a:solidFill>
                <a:latin typeface="Open Sans 2"/>
              </a:rPr>
              <a:t>Para mais informações sobre a Licença MIT: https://opensource.org/l</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sp>
        <p:nvSpPr>
          <p:cNvPr name="TextBox 2" id="2"/>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Implementação Múltiplas Filas</a:t>
            </a:r>
          </a:p>
        </p:txBody>
      </p:sp>
      <p:sp>
        <p:nvSpPr>
          <p:cNvPr name="TextBox 3" id="3"/>
          <p:cNvSpPr txBox="true"/>
          <p:nvPr/>
        </p:nvSpPr>
        <p:spPr>
          <a:xfrm rot="0">
            <a:off x="1028700" y="2175837"/>
            <a:ext cx="16230600" cy="1104900"/>
          </a:xfrm>
          <a:prstGeom prst="rect">
            <a:avLst/>
          </a:prstGeom>
        </p:spPr>
        <p:txBody>
          <a:bodyPr anchor="t" rtlCol="false" tIns="0" lIns="0" bIns="0" rIns="0">
            <a:spAutoFit/>
          </a:bodyPr>
          <a:lstStyle/>
          <a:p>
            <a:pPr algn="ctr">
              <a:lnSpc>
                <a:spcPts val="4198"/>
              </a:lnSpc>
            </a:pPr>
            <a:r>
              <a:rPr lang="en-US" sz="2999">
                <a:solidFill>
                  <a:srgbClr val="FFFFFF"/>
                </a:solidFill>
                <a:latin typeface="Roboto Bold"/>
              </a:rPr>
              <a:t>O algoritmo de escalonamento de múltiplas filas é um tipo de algoritmo de escalonamento em que são usadas filas de processos. Cada fila tem um determinado nível de prioridade.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2076924" y="3720413"/>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Implementação Múltiplas Filas</a:t>
            </a:r>
          </a:p>
        </p:txBody>
      </p:sp>
      <p:sp>
        <p:nvSpPr>
          <p:cNvPr name="TextBox 4" id="4"/>
          <p:cNvSpPr txBox="true"/>
          <p:nvPr/>
        </p:nvSpPr>
        <p:spPr>
          <a:xfrm rot="0">
            <a:off x="1028700" y="2175837"/>
            <a:ext cx="16230600" cy="1104900"/>
          </a:xfrm>
          <a:prstGeom prst="rect">
            <a:avLst/>
          </a:prstGeom>
        </p:spPr>
        <p:txBody>
          <a:bodyPr anchor="t" rtlCol="false" tIns="0" lIns="0" bIns="0" rIns="0">
            <a:spAutoFit/>
          </a:bodyPr>
          <a:lstStyle/>
          <a:p>
            <a:pPr algn="ctr">
              <a:lnSpc>
                <a:spcPts val="4198"/>
              </a:lnSpc>
            </a:pPr>
            <a:r>
              <a:rPr lang="en-US" sz="2999">
                <a:solidFill>
                  <a:srgbClr val="FFFFFF"/>
                </a:solidFill>
                <a:latin typeface="Roboto Bold"/>
              </a:rPr>
              <a:t>O algoritmo de escalonamento de múltiplas filas é um tipo de algoritmo de escalonamento em que são usadas filas de processos. Cada fila tem um determinado nível de prioridade.</a:t>
            </a:r>
          </a:p>
        </p:txBody>
      </p:sp>
      <p:sp>
        <p:nvSpPr>
          <p:cNvPr name="Freeform 5" id="5"/>
          <p:cNvSpPr/>
          <p:nvPr/>
        </p:nvSpPr>
        <p:spPr>
          <a:xfrm flipH="false" flipV="false" rot="0">
            <a:off x="2076924" y="4998839"/>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076924" y="6273266"/>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sp>
        <p:nvSpPr>
          <p:cNvPr name="Freeform 2" id="2"/>
          <p:cNvSpPr/>
          <p:nvPr/>
        </p:nvSpPr>
        <p:spPr>
          <a:xfrm flipH="false" flipV="false" rot="0">
            <a:off x="2076924" y="3720413"/>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Implementação Múltiplas Filas</a:t>
            </a:r>
          </a:p>
        </p:txBody>
      </p:sp>
      <p:sp>
        <p:nvSpPr>
          <p:cNvPr name="TextBox 4" id="4"/>
          <p:cNvSpPr txBox="true"/>
          <p:nvPr/>
        </p:nvSpPr>
        <p:spPr>
          <a:xfrm rot="0">
            <a:off x="1028700" y="2175837"/>
            <a:ext cx="16230600" cy="1104900"/>
          </a:xfrm>
          <a:prstGeom prst="rect">
            <a:avLst/>
          </a:prstGeom>
        </p:spPr>
        <p:txBody>
          <a:bodyPr anchor="t" rtlCol="false" tIns="0" lIns="0" bIns="0" rIns="0">
            <a:spAutoFit/>
          </a:bodyPr>
          <a:lstStyle/>
          <a:p>
            <a:pPr algn="ctr">
              <a:lnSpc>
                <a:spcPts val="4198"/>
              </a:lnSpc>
            </a:pPr>
            <a:r>
              <a:rPr lang="en-US" sz="2999">
                <a:solidFill>
                  <a:srgbClr val="FFFFFF"/>
                </a:solidFill>
                <a:latin typeface="Roboto Bold"/>
              </a:rPr>
              <a:t>O algoritmo de escalonamento de múltiplas filas é um tipo de algoritmo de escalonamento em que são usadas filas de processos. Cada fila tem um determinado nível de prioridade.</a:t>
            </a:r>
          </a:p>
        </p:txBody>
      </p:sp>
      <p:sp>
        <p:nvSpPr>
          <p:cNvPr name="Freeform 5" id="5"/>
          <p:cNvSpPr/>
          <p:nvPr/>
        </p:nvSpPr>
        <p:spPr>
          <a:xfrm flipH="false" flipV="false" rot="0">
            <a:off x="2076924" y="4998839"/>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2076924" y="6273266"/>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4577862" y="3720413"/>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4577862" y="4998839"/>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4577862" y="6273266"/>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129624" y="6273266"/>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6129624" y="4998839"/>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6129624" y="3720413"/>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7636812" y="3720413"/>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7636812" y="4998839"/>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7636812" y="6273266"/>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9144000" y="6273266"/>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9144000" y="4998839"/>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9144000" y="3724412"/>
            <a:ext cx="936030" cy="1047617"/>
          </a:xfrm>
          <a:custGeom>
            <a:avLst/>
            <a:gdLst/>
            <a:ahLst/>
            <a:cxnLst/>
            <a:rect r="r" b="b" t="t" l="l"/>
            <a:pathLst>
              <a:path h="1047617" w="936030">
                <a:moveTo>
                  <a:pt x="0" y="0"/>
                </a:moveTo>
                <a:lnTo>
                  <a:pt x="936030" y="0"/>
                </a:lnTo>
                <a:lnTo>
                  <a:pt x="936030" y="1047617"/>
                </a:lnTo>
                <a:lnTo>
                  <a:pt x="0" y="10476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8273241" y="1485900"/>
            <a:ext cx="1741518" cy="1741518"/>
            <a:chOff x="0" y="0"/>
            <a:chExt cx="2322024" cy="2322024"/>
          </a:xfrm>
        </p:grpSpPr>
        <p:sp>
          <p:nvSpPr>
            <p:cNvPr name="Freeform 3" id="3"/>
            <p:cNvSpPr/>
            <p:nvPr/>
          </p:nvSpPr>
          <p:spPr>
            <a:xfrm flipH="false" flipV="false" rot="0">
              <a:off x="0" y="0"/>
              <a:ext cx="2322068" cy="2322068"/>
            </a:xfrm>
            <a:custGeom>
              <a:avLst/>
              <a:gdLst/>
              <a:ahLst/>
              <a:cxnLst/>
              <a:rect r="r" b="b" t="t" l="l"/>
              <a:pathLst>
                <a:path h="2322068" w="2322068">
                  <a:moveTo>
                    <a:pt x="1161034" y="0"/>
                  </a:moveTo>
                  <a:cubicBezTo>
                    <a:pt x="519811" y="0"/>
                    <a:pt x="0" y="519811"/>
                    <a:pt x="0" y="1161034"/>
                  </a:cubicBezTo>
                  <a:cubicBezTo>
                    <a:pt x="0" y="1802257"/>
                    <a:pt x="519811" y="2322068"/>
                    <a:pt x="1161034" y="2322068"/>
                  </a:cubicBezTo>
                  <a:cubicBezTo>
                    <a:pt x="1802257" y="2322068"/>
                    <a:pt x="2322068" y="1802257"/>
                    <a:pt x="2322068" y="1161034"/>
                  </a:cubicBezTo>
                  <a:cubicBezTo>
                    <a:pt x="2322068" y="519811"/>
                    <a:pt x="1802257" y="0"/>
                    <a:pt x="1161034" y="0"/>
                  </a:cubicBezTo>
                  <a:close/>
                </a:path>
              </a:pathLst>
            </a:custGeom>
            <a:solidFill>
              <a:srgbClr val="FFFFFF"/>
            </a:solidFill>
          </p:spPr>
        </p:sp>
      </p:grpSp>
      <p:sp>
        <p:nvSpPr>
          <p:cNvPr name="TextBox 4" id="4"/>
          <p:cNvSpPr txBox="true"/>
          <p:nvPr/>
        </p:nvSpPr>
        <p:spPr>
          <a:xfrm rot="0">
            <a:off x="8487308" y="1973184"/>
            <a:ext cx="1313383" cy="587350"/>
          </a:xfrm>
          <a:prstGeom prst="rect">
            <a:avLst/>
          </a:prstGeom>
        </p:spPr>
        <p:txBody>
          <a:bodyPr anchor="t" rtlCol="false" tIns="0" lIns="0" bIns="0" rIns="0">
            <a:spAutoFit/>
          </a:bodyPr>
          <a:lstStyle/>
          <a:p>
            <a:pPr algn="ctr">
              <a:lnSpc>
                <a:spcPts val="4898"/>
              </a:lnSpc>
            </a:pPr>
            <a:r>
              <a:rPr lang="en-US" sz="3499">
                <a:solidFill>
                  <a:srgbClr val="000000"/>
                </a:solidFill>
                <a:latin typeface="Open Sans 1"/>
              </a:rPr>
              <a:t>MENU</a:t>
            </a:r>
          </a:p>
        </p:txBody>
      </p:sp>
      <p:grpSp>
        <p:nvGrpSpPr>
          <p:cNvPr name="Group 5" id="5"/>
          <p:cNvGrpSpPr/>
          <p:nvPr/>
        </p:nvGrpSpPr>
        <p:grpSpPr>
          <a:xfrm rot="0">
            <a:off x="314617" y="6367386"/>
            <a:ext cx="2755320" cy="1216111"/>
            <a:chOff x="0" y="0"/>
            <a:chExt cx="3673760" cy="1621481"/>
          </a:xfrm>
        </p:grpSpPr>
        <p:sp>
          <p:nvSpPr>
            <p:cNvPr name="Freeform 6" id="6"/>
            <p:cNvSpPr/>
            <p:nvPr/>
          </p:nvSpPr>
          <p:spPr>
            <a:xfrm flipH="false" flipV="false" rot="0">
              <a:off x="0" y="0"/>
              <a:ext cx="3673729" cy="1621409"/>
            </a:xfrm>
            <a:custGeom>
              <a:avLst/>
              <a:gdLst/>
              <a:ahLst/>
              <a:cxnLst/>
              <a:rect r="r" b="b" t="t" l="l"/>
              <a:pathLst>
                <a:path h="1621409" w="3673729">
                  <a:moveTo>
                    <a:pt x="725424" y="0"/>
                  </a:moveTo>
                  <a:lnTo>
                    <a:pt x="2948305" y="0"/>
                  </a:lnTo>
                  <a:cubicBezTo>
                    <a:pt x="3348990" y="0"/>
                    <a:pt x="3673729" y="324739"/>
                    <a:pt x="3673729" y="725424"/>
                  </a:cubicBezTo>
                  <a:lnTo>
                    <a:pt x="3673729" y="895985"/>
                  </a:lnTo>
                  <a:cubicBezTo>
                    <a:pt x="3673729" y="1296670"/>
                    <a:pt x="3348990" y="1621409"/>
                    <a:pt x="2948305" y="1621409"/>
                  </a:cubicBezTo>
                  <a:lnTo>
                    <a:pt x="725424" y="1621409"/>
                  </a:lnTo>
                  <a:cubicBezTo>
                    <a:pt x="533019" y="1621409"/>
                    <a:pt x="348488" y="1544955"/>
                    <a:pt x="212471" y="1408938"/>
                  </a:cubicBezTo>
                  <a:cubicBezTo>
                    <a:pt x="76454" y="1272921"/>
                    <a:pt x="0" y="1088390"/>
                    <a:pt x="0" y="895985"/>
                  </a:cubicBezTo>
                  <a:lnTo>
                    <a:pt x="0" y="725424"/>
                  </a:lnTo>
                  <a:cubicBezTo>
                    <a:pt x="0" y="533019"/>
                    <a:pt x="76454" y="348488"/>
                    <a:pt x="212471" y="212471"/>
                  </a:cubicBezTo>
                  <a:cubicBezTo>
                    <a:pt x="348488" y="76454"/>
                    <a:pt x="533019" y="0"/>
                    <a:pt x="725424" y="0"/>
                  </a:cubicBezTo>
                  <a:close/>
                </a:path>
              </a:pathLst>
            </a:custGeom>
            <a:solidFill>
              <a:srgbClr val="DADADA"/>
            </a:solidFill>
          </p:spPr>
        </p:sp>
      </p:grpSp>
      <p:sp>
        <p:nvSpPr>
          <p:cNvPr name="TextBox 7" id="7"/>
          <p:cNvSpPr txBox="true"/>
          <p:nvPr/>
        </p:nvSpPr>
        <p:spPr>
          <a:xfrm rot="0">
            <a:off x="416217" y="6338811"/>
            <a:ext cx="2653720" cy="1342962"/>
          </a:xfrm>
          <a:prstGeom prst="rect">
            <a:avLst/>
          </a:prstGeom>
        </p:spPr>
        <p:txBody>
          <a:bodyPr anchor="t" rtlCol="false" tIns="0" lIns="0" bIns="0" rIns="0">
            <a:spAutoFit/>
          </a:bodyPr>
          <a:lstStyle/>
          <a:p>
            <a:pPr algn="ctr">
              <a:lnSpc>
                <a:spcPts val="4198"/>
              </a:lnSpc>
            </a:pPr>
            <a:r>
              <a:rPr lang="en-US" sz="2999">
                <a:solidFill>
                  <a:srgbClr val="000000"/>
                </a:solidFill>
                <a:latin typeface="Open Sans 1"/>
              </a:rPr>
              <a:t>Criar múltipla fila</a:t>
            </a:r>
          </a:p>
        </p:txBody>
      </p:sp>
      <p:sp>
        <p:nvSpPr>
          <p:cNvPr name="TextBox 8" id="8"/>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FLUXO PRINCIPAL</a:t>
            </a:r>
          </a:p>
        </p:txBody>
      </p:sp>
      <p:grpSp>
        <p:nvGrpSpPr>
          <p:cNvPr name="Group 9" id="9"/>
          <p:cNvGrpSpPr/>
          <p:nvPr/>
        </p:nvGrpSpPr>
        <p:grpSpPr>
          <a:xfrm rot="0">
            <a:off x="4041487" y="6367386"/>
            <a:ext cx="2755320" cy="1216111"/>
            <a:chOff x="0" y="0"/>
            <a:chExt cx="3673760" cy="1621481"/>
          </a:xfrm>
        </p:grpSpPr>
        <p:sp>
          <p:nvSpPr>
            <p:cNvPr name="Freeform 10" id="10"/>
            <p:cNvSpPr/>
            <p:nvPr/>
          </p:nvSpPr>
          <p:spPr>
            <a:xfrm flipH="false" flipV="false" rot="0">
              <a:off x="0" y="0"/>
              <a:ext cx="3673729" cy="1621409"/>
            </a:xfrm>
            <a:custGeom>
              <a:avLst/>
              <a:gdLst/>
              <a:ahLst/>
              <a:cxnLst/>
              <a:rect r="r" b="b" t="t" l="l"/>
              <a:pathLst>
                <a:path h="1621409" w="3673729">
                  <a:moveTo>
                    <a:pt x="725424" y="0"/>
                  </a:moveTo>
                  <a:lnTo>
                    <a:pt x="2948305" y="0"/>
                  </a:lnTo>
                  <a:cubicBezTo>
                    <a:pt x="3348990" y="0"/>
                    <a:pt x="3673729" y="324739"/>
                    <a:pt x="3673729" y="725424"/>
                  </a:cubicBezTo>
                  <a:lnTo>
                    <a:pt x="3673729" y="895985"/>
                  </a:lnTo>
                  <a:cubicBezTo>
                    <a:pt x="3673729" y="1296670"/>
                    <a:pt x="3348990" y="1621409"/>
                    <a:pt x="2948305" y="1621409"/>
                  </a:cubicBezTo>
                  <a:lnTo>
                    <a:pt x="725424" y="1621409"/>
                  </a:lnTo>
                  <a:cubicBezTo>
                    <a:pt x="533019" y="1621409"/>
                    <a:pt x="348488" y="1544955"/>
                    <a:pt x="212471" y="1408938"/>
                  </a:cubicBezTo>
                  <a:cubicBezTo>
                    <a:pt x="76454" y="1272921"/>
                    <a:pt x="0" y="1088390"/>
                    <a:pt x="0" y="895985"/>
                  </a:cubicBezTo>
                  <a:lnTo>
                    <a:pt x="0" y="725424"/>
                  </a:lnTo>
                  <a:cubicBezTo>
                    <a:pt x="0" y="533019"/>
                    <a:pt x="76454" y="348488"/>
                    <a:pt x="212471" y="212471"/>
                  </a:cubicBezTo>
                  <a:cubicBezTo>
                    <a:pt x="348488" y="76454"/>
                    <a:pt x="533019" y="0"/>
                    <a:pt x="725424" y="0"/>
                  </a:cubicBezTo>
                  <a:close/>
                </a:path>
              </a:pathLst>
            </a:custGeom>
            <a:solidFill>
              <a:srgbClr val="DADADA"/>
            </a:solidFill>
          </p:spPr>
        </p:sp>
      </p:grpSp>
      <p:sp>
        <p:nvSpPr>
          <p:cNvPr name="TextBox 11" id="11"/>
          <p:cNvSpPr txBox="true"/>
          <p:nvPr/>
        </p:nvSpPr>
        <p:spPr>
          <a:xfrm rot="0">
            <a:off x="4092287" y="6613579"/>
            <a:ext cx="2653720" cy="495275"/>
          </a:xfrm>
          <a:prstGeom prst="rect">
            <a:avLst/>
          </a:prstGeom>
        </p:spPr>
        <p:txBody>
          <a:bodyPr anchor="t" rtlCol="false" tIns="0" lIns="0" bIns="0" rIns="0">
            <a:spAutoFit/>
          </a:bodyPr>
          <a:lstStyle/>
          <a:p>
            <a:pPr algn="ctr">
              <a:lnSpc>
                <a:spcPts val="4198"/>
              </a:lnSpc>
            </a:pPr>
            <a:r>
              <a:rPr lang="en-US" sz="2999">
                <a:solidFill>
                  <a:srgbClr val="000000"/>
                </a:solidFill>
                <a:latin typeface="Open Sans 1"/>
              </a:rPr>
              <a:t>Criar sub fila</a:t>
            </a:r>
          </a:p>
        </p:txBody>
      </p:sp>
      <p:grpSp>
        <p:nvGrpSpPr>
          <p:cNvPr name="Group 12" id="12"/>
          <p:cNvGrpSpPr/>
          <p:nvPr/>
        </p:nvGrpSpPr>
        <p:grpSpPr>
          <a:xfrm rot="0">
            <a:off x="7768357" y="6367386"/>
            <a:ext cx="2755320" cy="1216111"/>
            <a:chOff x="0" y="0"/>
            <a:chExt cx="3673760" cy="1621481"/>
          </a:xfrm>
        </p:grpSpPr>
        <p:sp>
          <p:nvSpPr>
            <p:cNvPr name="Freeform 13" id="13"/>
            <p:cNvSpPr/>
            <p:nvPr/>
          </p:nvSpPr>
          <p:spPr>
            <a:xfrm flipH="false" flipV="false" rot="0">
              <a:off x="0" y="0"/>
              <a:ext cx="3673729" cy="1621409"/>
            </a:xfrm>
            <a:custGeom>
              <a:avLst/>
              <a:gdLst/>
              <a:ahLst/>
              <a:cxnLst/>
              <a:rect r="r" b="b" t="t" l="l"/>
              <a:pathLst>
                <a:path h="1621409" w="3673729">
                  <a:moveTo>
                    <a:pt x="725424" y="0"/>
                  </a:moveTo>
                  <a:lnTo>
                    <a:pt x="2948305" y="0"/>
                  </a:lnTo>
                  <a:cubicBezTo>
                    <a:pt x="3348990" y="0"/>
                    <a:pt x="3673729" y="324739"/>
                    <a:pt x="3673729" y="725424"/>
                  </a:cubicBezTo>
                  <a:lnTo>
                    <a:pt x="3673729" y="895985"/>
                  </a:lnTo>
                  <a:cubicBezTo>
                    <a:pt x="3673729" y="1296670"/>
                    <a:pt x="3348990" y="1621409"/>
                    <a:pt x="2948305" y="1621409"/>
                  </a:cubicBezTo>
                  <a:lnTo>
                    <a:pt x="725424" y="1621409"/>
                  </a:lnTo>
                  <a:cubicBezTo>
                    <a:pt x="533019" y="1621409"/>
                    <a:pt x="348488" y="1544955"/>
                    <a:pt x="212471" y="1408938"/>
                  </a:cubicBezTo>
                  <a:cubicBezTo>
                    <a:pt x="76454" y="1272921"/>
                    <a:pt x="0" y="1088390"/>
                    <a:pt x="0" y="895985"/>
                  </a:cubicBezTo>
                  <a:lnTo>
                    <a:pt x="0" y="725424"/>
                  </a:lnTo>
                  <a:cubicBezTo>
                    <a:pt x="0" y="533019"/>
                    <a:pt x="76454" y="348488"/>
                    <a:pt x="212471" y="212471"/>
                  </a:cubicBezTo>
                  <a:cubicBezTo>
                    <a:pt x="348488" y="76454"/>
                    <a:pt x="533019" y="0"/>
                    <a:pt x="725424" y="0"/>
                  </a:cubicBezTo>
                  <a:close/>
                </a:path>
              </a:pathLst>
            </a:custGeom>
            <a:solidFill>
              <a:srgbClr val="DADADA"/>
            </a:solidFill>
          </p:spPr>
        </p:sp>
      </p:grpSp>
      <p:sp>
        <p:nvSpPr>
          <p:cNvPr name="TextBox 14" id="14"/>
          <p:cNvSpPr txBox="true"/>
          <p:nvPr/>
        </p:nvSpPr>
        <p:spPr>
          <a:xfrm rot="0">
            <a:off x="7819157" y="6613579"/>
            <a:ext cx="2653720" cy="495275"/>
          </a:xfrm>
          <a:prstGeom prst="rect">
            <a:avLst/>
          </a:prstGeom>
        </p:spPr>
        <p:txBody>
          <a:bodyPr anchor="t" rtlCol="false" tIns="0" lIns="0" bIns="0" rIns="0">
            <a:spAutoFit/>
          </a:bodyPr>
          <a:lstStyle/>
          <a:p>
            <a:pPr algn="ctr">
              <a:lnSpc>
                <a:spcPts val="4198"/>
              </a:lnSpc>
            </a:pPr>
            <a:r>
              <a:rPr lang="en-US" sz="2999">
                <a:solidFill>
                  <a:srgbClr val="000000"/>
                </a:solidFill>
                <a:latin typeface="Open Sans 1"/>
              </a:rPr>
              <a:t>Criar processo</a:t>
            </a:r>
          </a:p>
        </p:txBody>
      </p:sp>
      <p:grpSp>
        <p:nvGrpSpPr>
          <p:cNvPr name="Group 15" id="15"/>
          <p:cNvGrpSpPr/>
          <p:nvPr/>
        </p:nvGrpSpPr>
        <p:grpSpPr>
          <a:xfrm rot="0">
            <a:off x="11495227" y="6367386"/>
            <a:ext cx="2755320" cy="1216111"/>
            <a:chOff x="0" y="0"/>
            <a:chExt cx="3673760" cy="1621481"/>
          </a:xfrm>
        </p:grpSpPr>
        <p:sp>
          <p:nvSpPr>
            <p:cNvPr name="Freeform 16" id="16"/>
            <p:cNvSpPr/>
            <p:nvPr/>
          </p:nvSpPr>
          <p:spPr>
            <a:xfrm flipH="false" flipV="false" rot="0">
              <a:off x="0" y="0"/>
              <a:ext cx="3673729" cy="1621409"/>
            </a:xfrm>
            <a:custGeom>
              <a:avLst/>
              <a:gdLst/>
              <a:ahLst/>
              <a:cxnLst/>
              <a:rect r="r" b="b" t="t" l="l"/>
              <a:pathLst>
                <a:path h="1621409" w="3673729">
                  <a:moveTo>
                    <a:pt x="725424" y="0"/>
                  </a:moveTo>
                  <a:lnTo>
                    <a:pt x="2948305" y="0"/>
                  </a:lnTo>
                  <a:cubicBezTo>
                    <a:pt x="3348990" y="0"/>
                    <a:pt x="3673729" y="324739"/>
                    <a:pt x="3673729" y="725424"/>
                  </a:cubicBezTo>
                  <a:lnTo>
                    <a:pt x="3673729" y="895985"/>
                  </a:lnTo>
                  <a:cubicBezTo>
                    <a:pt x="3673729" y="1296670"/>
                    <a:pt x="3348990" y="1621409"/>
                    <a:pt x="2948305" y="1621409"/>
                  </a:cubicBezTo>
                  <a:lnTo>
                    <a:pt x="725424" y="1621409"/>
                  </a:lnTo>
                  <a:cubicBezTo>
                    <a:pt x="533019" y="1621409"/>
                    <a:pt x="348488" y="1544955"/>
                    <a:pt x="212471" y="1408938"/>
                  </a:cubicBezTo>
                  <a:cubicBezTo>
                    <a:pt x="76454" y="1272921"/>
                    <a:pt x="0" y="1088390"/>
                    <a:pt x="0" y="895985"/>
                  </a:cubicBezTo>
                  <a:lnTo>
                    <a:pt x="0" y="725424"/>
                  </a:lnTo>
                  <a:cubicBezTo>
                    <a:pt x="0" y="533019"/>
                    <a:pt x="76454" y="348488"/>
                    <a:pt x="212471" y="212471"/>
                  </a:cubicBezTo>
                  <a:cubicBezTo>
                    <a:pt x="348488" y="76454"/>
                    <a:pt x="533019" y="0"/>
                    <a:pt x="725424" y="0"/>
                  </a:cubicBezTo>
                  <a:close/>
                </a:path>
              </a:pathLst>
            </a:custGeom>
            <a:solidFill>
              <a:srgbClr val="DADADA"/>
            </a:solidFill>
          </p:spPr>
        </p:sp>
      </p:grpSp>
      <p:sp>
        <p:nvSpPr>
          <p:cNvPr name="TextBox 17" id="17"/>
          <p:cNvSpPr txBox="true"/>
          <p:nvPr/>
        </p:nvSpPr>
        <p:spPr>
          <a:xfrm rot="0">
            <a:off x="11546027" y="6351641"/>
            <a:ext cx="2653720" cy="1019150"/>
          </a:xfrm>
          <a:prstGeom prst="rect">
            <a:avLst/>
          </a:prstGeom>
        </p:spPr>
        <p:txBody>
          <a:bodyPr anchor="t" rtlCol="false" tIns="0" lIns="0" bIns="0" rIns="0">
            <a:spAutoFit/>
          </a:bodyPr>
          <a:lstStyle/>
          <a:p>
            <a:pPr algn="ctr">
              <a:lnSpc>
                <a:spcPts val="4198"/>
              </a:lnSpc>
            </a:pPr>
            <a:r>
              <a:rPr lang="en-US" sz="2999">
                <a:solidFill>
                  <a:srgbClr val="000000"/>
                </a:solidFill>
                <a:latin typeface="Open Sans 1"/>
              </a:rPr>
              <a:t>Mostrar processos</a:t>
            </a:r>
          </a:p>
        </p:txBody>
      </p:sp>
      <p:grpSp>
        <p:nvGrpSpPr>
          <p:cNvPr name="Group 18" id="18"/>
          <p:cNvGrpSpPr/>
          <p:nvPr/>
        </p:nvGrpSpPr>
        <p:grpSpPr>
          <a:xfrm rot="0">
            <a:off x="15218063" y="6367386"/>
            <a:ext cx="2755320" cy="1216111"/>
            <a:chOff x="0" y="0"/>
            <a:chExt cx="3673760" cy="1621481"/>
          </a:xfrm>
        </p:grpSpPr>
        <p:sp>
          <p:nvSpPr>
            <p:cNvPr name="Freeform 19" id="19"/>
            <p:cNvSpPr/>
            <p:nvPr/>
          </p:nvSpPr>
          <p:spPr>
            <a:xfrm flipH="false" flipV="false" rot="0">
              <a:off x="0" y="0"/>
              <a:ext cx="3673729" cy="1621409"/>
            </a:xfrm>
            <a:custGeom>
              <a:avLst/>
              <a:gdLst/>
              <a:ahLst/>
              <a:cxnLst/>
              <a:rect r="r" b="b" t="t" l="l"/>
              <a:pathLst>
                <a:path h="1621409" w="3673729">
                  <a:moveTo>
                    <a:pt x="725424" y="0"/>
                  </a:moveTo>
                  <a:lnTo>
                    <a:pt x="2948305" y="0"/>
                  </a:lnTo>
                  <a:cubicBezTo>
                    <a:pt x="3348990" y="0"/>
                    <a:pt x="3673729" y="324739"/>
                    <a:pt x="3673729" y="725424"/>
                  </a:cubicBezTo>
                  <a:lnTo>
                    <a:pt x="3673729" y="895985"/>
                  </a:lnTo>
                  <a:cubicBezTo>
                    <a:pt x="3673729" y="1296670"/>
                    <a:pt x="3348990" y="1621409"/>
                    <a:pt x="2948305" y="1621409"/>
                  </a:cubicBezTo>
                  <a:lnTo>
                    <a:pt x="725424" y="1621409"/>
                  </a:lnTo>
                  <a:cubicBezTo>
                    <a:pt x="533019" y="1621409"/>
                    <a:pt x="348488" y="1544955"/>
                    <a:pt x="212471" y="1408938"/>
                  </a:cubicBezTo>
                  <a:cubicBezTo>
                    <a:pt x="76454" y="1272921"/>
                    <a:pt x="0" y="1088390"/>
                    <a:pt x="0" y="895985"/>
                  </a:cubicBezTo>
                  <a:lnTo>
                    <a:pt x="0" y="725424"/>
                  </a:lnTo>
                  <a:cubicBezTo>
                    <a:pt x="0" y="533019"/>
                    <a:pt x="76454" y="348488"/>
                    <a:pt x="212471" y="212471"/>
                  </a:cubicBezTo>
                  <a:cubicBezTo>
                    <a:pt x="348488" y="76454"/>
                    <a:pt x="533019" y="0"/>
                    <a:pt x="725424" y="0"/>
                  </a:cubicBezTo>
                  <a:close/>
                </a:path>
              </a:pathLst>
            </a:custGeom>
            <a:solidFill>
              <a:srgbClr val="DADADA"/>
            </a:solidFill>
          </p:spPr>
        </p:sp>
      </p:grpSp>
      <p:sp>
        <p:nvSpPr>
          <p:cNvPr name="TextBox 20" id="20"/>
          <p:cNvSpPr txBox="true"/>
          <p:nvPr/>
        </p:nvSpPr>
        <p:spPr>
          <a:xfrm rot="0">
            <a:off x="15268863" y="6351641"/>
            <a:ext cx="2653720" cy="1019150"/>
          </a:xfrm>
          <a:prstGeom prst="rect">
            <a:avLst/>
          </a:prstGeom>
        </p:spPr>
        <p:txBody>
          <a:bodyPr anchor="t" rtlCol="false" tIns="0" lIns="0" bIns="0" rIns="0">
            <a:spAutoFit/>
          </a:bodyPr>
          <a:lstStyle/>
          <a:p>
            <a:pPr algn="ctr">
              <a:lnSpc>
                <a:spcPts val="4198"/>
              </a:lnSpc>
            </a:pPr>
            <a:r>
              <a:rPr lang="en-US" sz="2999">
                <a:solidFill>
                  <a:srgbClr val="000000"/>
                </a:solidFill>
                <a:latin typeface="Open Sans 1"/>
              </a:rPr>
              <a:t>Encerrar programa</a:t>
            </a:r>
          </a:p>
        </p:txBody>
      </p:sp>
      <p:grpSp>
        <p:nvGrpSpPr>
          <p:cNvPr name="Group 21" id="21"/>
          <p:cNvGrpSpPr/>
          <p:nvPr/>
        </p:nvGrpSpPr>
        <p:grpSpPr>
          <a:xfrm rot="0">
            <a:off x="1673227" y="3208368"/>
            <a:ext cx="7489823" cy="3178068"/>
            <a:chOff x="0" y="0"/>
            <a:chExt cx="9986431" cy="4237424"/>
          </a:xfrm>
        </p:grpSpPr>
        <p:sp>
          <p:nvSpPr>
            <p:cNvPr name="Freeform 22" id="22"/>
            <p:cNvSpPr/>
            <p:nvPr/>
          </p:nvSpPr>
          <p:spPr>
            <a:xfrm flipH="false" flipV="false" rot="0">
              <a:off x="15621" y="2032"/>
              <a:ext cx="9955276" cy="4233418"/>
            </a:xfrm>
            <a:custGeom>
              <a:avLst/>
              <a:gdLst/>
              <a:ahLst/>
              <a:cxnLst/>
              <a:rect r="r" b="b" t="t" l="l"/>
              <a:pathLst>
                <a:path h="4233418" w="9955276">
                  <a:moveTo>
                    <a:pt x="9955276" y="46736"/>
                  </a:moveTo>
                  <a:lnTo>
                    <a:pt x="19685" y="4233418"/>
                  </a:lnTo>
                  <a:lnTo>
                    <a:pt x="0" y="4186555"/>
                  </a:lnTo>
                  <a:lnTo>
                    <a:pt x="9935591" y="0"/>
                  </a:lnTo>
                  <a:close/>
                </a:path>
              </a:pathLst>
            </a:custGeom>
            <a:solidFill>
              <a:srgbClr val="FFFFFF"/>
            </a:solidFill>
          </p:spPr>
        </p:sp>
      </p:grpSp>
      <p:grpSp>
        <p:nvGrpSpPr>
          <p:cNvPr name="Group 23" id="23"/>
          <p:cNvGrpSpPr/>
          <p:nvPr/>
        </p:nvGrpSpPr>
        <p:grpSpPr>
          <a:xfrm rot="0">
            <a:off x="5400097" y="3208368"/>
            <a:ext cx="3762953" cy="3178068"/>
            <a:chOff x="0" y="0"/>
            <a:chExt cx="5017271" cy="4237424"/>
          </a:xfrm>
        </p:grpSpPr>
        <p:sp>
          <p:nvSpPr>
            <p:cNvPr name="Freeform 24" id="24"/>
            <p:cNvSpPr/>
            <p:nvPr/>
          </p:nvSpPr>
          <p:spPr>
            <a:xfrm flipH="false" flipV="false" rot="0">
              <a:off x="9017" y="5969"/>
              <a:ext cx="4999228" cy="4225417"/>
            </a:xfrm>
            <a:custGeom>
              <a:avLst/>
              <a:gdLst/>
              <a:ahLst/>
              <a:cxnLst/>
              <a:rect r="r" b="b" t="t" l="l"/>
              <a:pathLst>
                <a:path h="4225417" w="4999228">
                  <a:moveTo>
                    <a:pt x="4999228" y="38862"/>
                  </a:moveTo>
                  <a:lnTo>
                    <a:pt x="32766" y="4225417"/>
                  </a:lnTo>
                  <a:lnTo>
                    <a:pt x="0" y="4186682"/>
                  </a:lnTo>
                  <a:lnTo>
                    <a:pt x="4966462" y="0"/>
                  </a:lnTo>
                  <a:close/>
                </a:path>
              </a:pathLst>
            </a:custGeom>
            <a:solidFill>
              <a:srgbClr val="FFFFFF"/>
            </a:solidFill>
          </p:spPr>
        </p:sp>
      </p:grpSp>
      <p:grpSp>
        <p:nvGrpSpPr>
          <p:cNvPr name="Group 25" id="25"/>
          <p:cNvGrpSpPr/>
          <p:nvPr/>
        </p:nvGrpSpPr>
        <p:grpSpPr>
          <a:xfrm rot="0">
            <a:off x="9124950" y="3208368"/>
            <a:ext cx="40117" cy="3178068"/>
            <a:chOff x="0" y="0"/>
            <a:chExt cx="53489" cy="4237424"/>
          </a:xfrm>
        </p:grpSpPr>
        <p:sp>
          <p:nvSpPr>
            <p:cNvPr name="Freeform 26" id="26"/>
            <p:cNvSpPr/>
            <p:nvPr/>
          </p:nvSpPr>
          <p:spPr>
            <a:xfrm flipH="false" flipV="false" rot="0">
              <a:off x="0" y="25400"/>
              <a:ext cx="53467" cy="4186682"/>
            </a:xfrm>
            <a:custGeom>
              <a:avLst/>
              <a:gdLst/>
              <a:ahLst/>
              <a:cxnLst/>
              <a:rect r="r" b="b" t="t" l="l"/>
              <a:pathLst>
                <a:path h="4186682" w="53467">
                  <a:moveTo>
                    <a:pt x="50800" y="0"/>
                  </a:moveTo>
                  <a:lnTo>
                    <a:pt x="53467" y="4186682"/>
                  </a:lnTo>
                  <a:lnTo>
                    <a:pt x="2667" y="4186682"/>
                  </a:lnTo>
                  <a:lnTo>
                    <a:pt x="0" y="0"/>
                  </a:lnTo>
                  <a:close/>
                </a:path>
              </a:pathLst>
            </a:custGeom>
            <a:solidFill>
              <a:srgbClr val="FFFFFF"/>
            </a:solidFill>
          </p:spPr>
        </p:sp>
      </p:grpSp>
      <p:grpSp>
        <p:nvGrpSpPr>
          <p:cNvPr name="Group 27" id="27"/>
          <p:cNvGrpSpPr/>
          <p:nvPr/>
        </p:nvGrpSpPr>
        <p:grpSpPr>
          <a:xfrm rot="0">
            <a:off x="9124950" y="3208368"/>
            <a:ext cx="3766987" cy="3178068"/>
            <a:chOff x="0" y="0"/>
            <a:chExt cx="5022649" cy="4237424"/>
          </a:xfrm>
        </p:grpSpPr>
        <p:sp>
          <p:nvSpPr>
            <p:cNvPr name="Freeform 28" id="28"/>
            <p:cNvSpPr/>
            <p:nvPr/>
          </p:nvSpPr>
          <p:spPr>
            <a:xfrm flipH="false" flipV="false" rot="0">
              <a:off x="9017" y="5969"/>
              <a:ext cx="5004562" cy="4225544"/>
            </a:xfrm>
            <a:custGeom>
              <a:avLst/>
              <a:gdLst/>
              <a:ahLst/>
              <a:cxnLst/>
              <a:rect r="r" b="b" t="t" l="l"/>
              <a:pathLst>
                <a:path h="4225544" w="5004562">
                  <a:moveTo>
                    <a:pt x="32766" y="0"/>
                  </a:moveTo>
                  <a:lnTo>
                    <a:pt x="5004562" y="4186682"/>
                  </a:lnTo>
                  <a:lnTo>
                    <a:pt x="4971796" y="4225544"/>
                  </a:lnTo>
                  <a:lnTo>
                    <a:pt x="0" y="38862"/>
                  </a:lnTo>
                  <a:close/>
                </a:path>
              </a:pathLst>
            </a:custGeom>
            <a:solidFill>
              <a:srgbClr val="FFFFFF"/>
            </a:solidFill>
          </p:spPr>
        </p:sp>
      </p:grpSp>
      <p:grpSp>
        <p:nvGrpSpPr>
          <p:cNvPr name="Group 29" id="29"/>
          <p:cNvGrpSpPr/>
          <p:nvPr/>
        </p:nvGrpSpPr>
        <p:grpSpPr>
          <a:xfrm rot="0">
            <a:off x="9124950" y="3208368"/>
            <a:ext cx="7489823" cy="3178068"/>
            <a:chOff x="0" y="0"/>
            <a:chExt cx="9986431" cy="4237424"/>
          </a:xfrm>
        </p:grpSpPr>
        <p:sp>
          <p:nvSpPr>
            <p:cNvPr name="Freeform 30" id="30"/>
            <p:cNvSpPr/>
            <p:nvPr/>
          </p:nvSpPr>
          <p:spPr>
            <a:xfrm flipH="false" flipV="false" rot="0">
              <a:off x="15494" y="2032"/>
              <a:ext cx="9955403" cy="4233418"/>
            </a:xfrm>
            <a:custGeom>
              <a:avLst/>
              <a:gdLst/>
              <a:ahLst/>
              <a:cxnLst/>
              <a:rect r="r" b="b" t="t" l="l"/>
              <a:pathLst>
                <a:path h="4233418" w="9955403">
                  <a:moveTo>
                    <a:pt x="19812" y="0"/>
                  </a:moveTo>
                  <a:lnTo>
                    <a:pt x="9955403" y="4186555"/>
                  </a:lnTo>
                  <a:lnTo>
                    <a:pt x="9935718" y="4233418"/>
                  </a:lnTo>
                  <a:lnTo>
                    <a:pt x="0" y="46736"/>
                  </a:lnTo>
                  <a:close/>
                </a:path>
              </a:pathLst>
            </a:custGeom>
            <a:solidFill>
              <a:srgbClr val="FFFFFF"/>
            </a:solidFill>
          </p:spPr>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2300197" y="4341123"/>
            <a:ext cx="13687606" cy="1604754"/>
            <a:chOff x="0" y="0"/>
            <a:chExt cx="18250141" cy="2139672"/>
          </a:xfrm>
        </p:grpSpPr>
        <p:sp>
          <p:nvSpPr>
            <p:cNvPr name="Freeform 3" id="3"/>
            <p:cNvSpPr/>
            <p:nvPr/>
          </p:nvSpPr>
          <p:spPr>
            <a:xfrm flipH="false" flipV="false" rot="0">
              <a:off x="0" y="0"/>
              <a:ext cx="18250154" cy="2139696"/>
            </a:xfrm>
            <a:custGeom>
              <a:avLst/>
              <a:gdLst/>
              <a:ahLst/>
              <a:cxnLst/>
              <a:rect r="r" b="b" t="t" l="l"/>
              <a:pathLst>
                <a:path h="2139696" w="18250154">
                  <a:moveTo>
                    <a:pt x="0" y="0"/>
                  </a:moveTo>
                  <a:lnTo>
                    <a:pt x="18250154" y="0"/>
                  </a:lnTo>
                  <a:lnTo>
                    <a:pt x="18250154" y="2139696"/>
                  </a:lnTo>
                  <a:lnTo>
                    <a:pt x="0" y="2139696"/>
                  </a:lnTo>
                  <a:lnTo>
                    <a:pt x="0" y="0"/>
                  </a:lnTo>
                  <a:close/>
                </a:path>
              </a:pathLst>
            </a:custGeom>
            <a:blipFill>
              <a:blip r:embed="rId2"/>
              <a:stretch>
                <a:fillRect l="0" t="0" r="0" b="1"/>
              </a:stretch>
            </a:blipFill>
          </p:spPr>
        </p:sp>
      </p:grpSp>
      <p:sp>
        <p:nvSpPr>
          <p:cNvPr name="TextBox 4" id="4"/>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Executando</a:t>
            </a:r>
          </a:p>
        </p:txBody>
      </p:sp>
      <p:sp>
        <p:nvSpPr>
          <p:cNvPr name="TextBox 5" id="5"/>
          <p:cNvSpPr txBox="true"/>
          <p:nvPr/>
        </p:nvSpPr>
        <p:spPr>
          <a:xfrm rot="0">
            <a:off x="1028700" y="2165234"/>
            <a:ext cx="5541764" cy="554991"/>
          </a:xfrm>
          <a:prstGeom prst="rect">
            <a:avLst/>
          </a:prstGeom>
        </p:spPr>
        <p:txBody>
          <a:bodyPr anchor="t" rtlCol="false" tIns="0" lIns="0" bIns="0" rIns="0">
            <a:spAutoFit/>
          </a:bodyPr>
          <a:lstStyle/>
          <a:p>
            <a:pPr algn="ctr">
              <a:lnSpc>
                <a:spcPts val="4058"/>
              </a:lnSpc>
            </a:pPr>
            <a:r>
              <a:rPr lang="en-US" sz="2899">
                <a:solidFill>
                  <a:srgbClr val="FFFFFF"/>
                </a:solidFill>
                <a:latin typeface="Open Sans 1"/>
              </a:rPr>
              <a:t>Menu de inicialização do codigo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2074423" y="5143500"/>
            <a:ext cx="13025268" cy="2657729"/>
            <a:chOff x="0" y="0"/>
            <a:chExt cx="17367024" cy="3543639"/>
          </a:xfrm>
        </p:grpSpPr>
        <p:sp>
          <p:nvSpPr>
            <p:cNvPr name="Freeform 3" id="3"/>
            <p:cNvSpPr/>
            <p:nvPr/>
          </p:nvSpPr>
          <p:spPr>
            <a:xfrm flipH="false" flipV="false" rot="0">
              <a:off x="0" y="0"/>
              <a:ext cx="17366996" cy="3543681"/>
            </a:xfrm>
            <a:custGeom>
              <a:avLst/>
              <a:gdLst/>
              <a:ahLst/>
              <a:cxnLst/>
              <a:rect r="r" b="b" t="t" l="l"/>
              <a:pathLst>
                <a:path h="3543681" w="17366996">
                  <a:moveTo>
                    <a:pt x="0" y="0"/>
                  </a:moveTo>
                  <a:lnTo>
                    <a:pt x="17366996" y="0"/>
                  </a:lnTo>
                  <a:lnTo>
                    <a:pt x="17366996" y="3543681"/>
                  </a:lnTo>
                  <a:lnTo>
                    <a:pt x="0" y="3543681"/>
                  </a:lnTo>
                  <a:lnTo>
                    <a:pt x="0" y="0"/>
                  </a:lnTo>
                  <a:close/>
                </a:path>
              </a:pathLst>
            </a:custGeom>
            <a:blipFill>
              <a:blip r:embed="rId2"/>
              <a:stretch>
                <a:fillRect l="0" t="0" r="0" b="1"/>
              </a:stretch>
            </a:blipFill>
          </p:spPr>
        </p:sp>
      </p:grpSp>
      <p:sp>
        <p:nvSpPr>
          <p:cNvPr name="TextBox 4" id="4"/>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Executando</a:t>
            </a:r>
          </a:p>
        </p:txBody>
      </p:sp>
      <p:sp>
        <p:nvSpPr>
          <p:cNvPr name="TextBox 5" id="5"/>
          <p:cNvSpPr txBox="true"/>
          <p:nvPr/>
        </p:nvSpPr>
        <p:spPr>
          <a:xfrm rot="0">
            <a:off x="2074423" y="3361009"/>
            <a:ext cx="10071164" cy="436880"/>
          </a:xfrm>
          <a:prstGeom prst="rect">
            <a:avLst/>
          </a:prstGeom>
        </p:spPr>
        <p:txBody>
          <a:bodyPr anchor="t" rtlCol="false" tIns="0" lIns="0" bIns="0" rIns="0">
            <a:spAutoFit/>
          </a:bodyPr>
          <a:lstStyle/>
          <a:p>
            <a:pPr algn="l" marL="525657" indent="-175219" lvl="2">
              <a:lnSpc>
                <a:spcPts val="3219"/>
              </a:lnSpc>
              <a:buFont typeface="Arial"/>
              <a:buChar char="⚬"/>
            </a:pPr>
            <a:r>
              <a:rPr lang="en-US" sz="2299">
                <a:solidFill>
                  <a:srgbClr val="FFFFFF"/>
                </a:solidFill>
                <a:latin typeface="Open Sans 1"/>
              </a:rPr>
              <a:t>opção 2 ultilizada para criar duas sub filas dentro da fila principal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2394293" y="4563577"/>
            <a:ext cx="12824524" cy="1684028"/>
            <a:chOff x="0" y="0"/>
            <a:chExt cx="17099365" cy="2245371"/>
          </a:xfrm>
        </p:grpSpPr>
        <p:sp>
          <p:nvSpPr>
            <p:cNvPr name="Freeform 3" id="3"/>
            <p:cNvSpPr/>
            <p:nvPr/>
          </p:nvSpPr>
          <p:spPr>
            <a:xfrm flipH="false" flipV="false" rot="0">
              <a:off x="0" y="0"/>
              <a:ext cx="17099407" cy="2245360"/>
            </a:xfrm>
            <a:custGeom>
              <a:avLst/>
              <a:gdLst/>
              <a:ahLst/>
              <a:cxnLst/>
              <a:rect r="r" b="b" t="t" l="l"/>
              <a:pathLst>
                <a:path h="2245360" w="17099407">
                  <a:moveTo>
                    <a:pt x="0" y="0"/>
                  </a:moveTo>
                  <a:lnTo>
                    <a:pt x="17099407" y="0"/>
                  </a:lnTo>
                  <a:lnTo>
                    <a:pt x="17099407" y="2245360"/>
                  </a:lnTo>
                  <a:lnTo>
                    <a:pt x="0" y="2245360"/>
                  </a:lnTo>
                  <a:lnTo>
                    <a:pt x="0" y="0"/>
                  </a:lnTo>
                  <a:close/>
                </a:path>
              </a:pathLst>
            </a:custGeom>
            <a:blipFill>
              <a:blip r:embed="rId2"/>
              <a:stretch>
                <a:fillRect l="0" t="0" r="0" b="0"/>
              </a:stretch>
            </a:blipFill>
          </p:spPr>
        </p:sp>
      </p:grpSp>
      <p:sp>
        <p:nvSpPr>
          <p:cNvPr name="TextBox 4" id="4"/>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Executando</a:t>
            </a:r>
          </a:p>
        </p:txBody>
      </p:sp>
      <p:sp>
        <p:nvSpPr>
          <p:cNvPr name="TextBox 5" id="5"/>
          <p:cNvSpPr txBox="true"/>
          <p:nvPr/>
        </p:nvSpPr>
        <p:spPr>
          <a:xfrm rot="0">
            <a:off x="1028700" y="3231878"/>
            <a:ext cx="15555710" cy="801370"/>
          </a:xfrm>
          <a:prstGeom prst="rect">
            <a:avLst/>
          </a:prstGeom>
        </p:spPr>
        <p:txBody>
          <a:bodyPr anchor="t" rtlCol="false" tIns="0" lIns="0" bIns="0" rIns="0">
            <a:spAutoFit/>
          </a:bodyPr>
          <a:lstStyle/>
          <a:p>
            <a:pPr algn="l" marL="502798" indent="-167599" lvl="2">
              <a:lnSpc>
                <a:spcPts val="3078"/>
              </a:lnSpc>
              <a:buFont typeface="Arial"/>
              <a:buChar char="⚬"/>
            </a:pPr>
            <a:r>
              <a:rPr lang="en-US" sz="2199">
                <a:solidFill>
                  <a:srgbClr val="FFFFFF"/>
                </a:solidFill>
                <a:latin typeface="Open Sans 1"/>
              </a:rPr>
              <a:t>foi ultilizado o comando 5 para mostrar a lista de processos nas filas , porem como ainda nao a processos adicionados, o comando retorna uma lista vazia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31830"/>
        </a:solidFill>
      </p:bgPr>
    </p:bg>
    <p:spTree>
      <p:nvGrpSpPr>
        <p:cNvPr id="1" name=""/>
        <p:cNvGrpSpPr/>
        <p:nvPr/>
      </p:nvGrpSpPr>
      <p:grpSpPr>
        <a:xfrm>
          <a:off x="0" y="0"/>
          <a:ext cx="0" cy="0"/>
          <a:chOff x="0" y="0"/>
          <a:chExt cx="0" cy="0"/>
        </a:xfrm>
      </p:grpSpPr>
      <p:grpSp>
        <p:nvGrpSpPr>
          <p:cNvPr name="Group 2" id="2"/>
          <p:cNvGrpSpPr/>
          <p:nvPr/>
        </p:nvGrpSpPr>
        <p:grpSpPr>
          <a:xfrm rot="0">
            <a:off x="2644125" y="3701526"/>
            <a:ext cx="12109086" cy="3873576"/>
            <a:chOff x="0" y="0"/>
            <a:chExt cx="16145448" cy="5164768"/>
          </a:xfrm>
        </p:grpSpPr>
        <p:sp>
          <p:nvSpPr>
            <p:cNvPr name="Freeform 3" id="3"/>
            <p:cNvSpPr/>
            <p:nvPr/>
          </p:nvSpPr>
          <p:spPr>
            <a:xfrm flipH="false" flipV="false" rot="0">
              <a:off x="0" y="0"/>
              <a:ext cx="16145511" cy="5164709"/>
            </a:xfrm>
            <a:custGeom>
              <a:avLst/>
              <a:gdLst/>
              <a:ahLst/>
              <a:cxnLst/>
              <a:rect r="r" b="b" t="t" l="l"/>
              <a:pathLst>
                <a:path h="5164709" w="16145511">
                  <a:moveTo>
                    <a:pt x="0" y="0"/>
                  </a:moveTo>
                  <a:lnTo>
                    <a:pt x="16145511" y="0"/>
                  </a:lnTo>
                  <a:lnTo>
                    <a:pt x="16145511" y="5164709"/>
                  </a:lnTo>
                  <a:lnTo>
                    <a:pt x="0" y="5164709"/>
                  </a:lnTo>
                  <a:lnTo>
                    <a:pt x="0" y="0"/>
                  </a:lnTo>
                  <a:close/>
                </a:path>
              </a:pathLst>
            </a:custGeom>
            <a:blipFill>
              <a:blip r:embed="rId2"/>
              <a:stretch>
                <a:fillRect l="0" t="0" r="0" b="-1"/>
              </a:stretch>
            </a:blipFill>
          </p:spPr>
        </p:sp>
      </p:grpSp>
      <p:sp>
        <p:nvSpPr>
          <p:cNvPr name="TextBox 4" id="4"/>
          <p:cNvSpPr txBox="true"/>
          <p:nvPr/>
        </p:nvSpPr>
        <p:spPr>
          <a:xfrm rot="0">
            <a:off x="1028700" y="571500"/>
            <a:ext cx="16230600" cy="914400"/>
          </a:xfrm>
          <a:prstGeom prst="rect">
            <a:avLst/>
          </a:prstGeom>
        </p:spPr>
        <p:txBody>
          <a:bodyPr anchor="t" rtlCol="false" tIns="0" lIns="0" bIns="0" rIns="0">
            <a:spAutoFit/>
          </a:bodyPr>
          <a:lstStyle/>
          <a:p>
            <a:pPr algn="l">
              <a:lnSpc>
                <a:spcPts val="7200"/>
              </a:lnSpc>
            </a:pPr>
            <a:r>
              <a:rPr lang="en-US" sz="6000">
                <a:solidFill>
                  <a:srgbClr val="FFFFFF"/>
                </a:solidFill>
                <a:latin typeface="Open Sans 1 Bold"/>
              </a:rPr>
              <a:t>Executando</a:t>
            </a:r>
          </a:p>
        </p:txBody>
      </p:sp>
      <p:sp>
        <p:nvSpPr>
          <p:cNvPr name="TextBox 5" id="5"/>
          <p:cNvSpPr txBox="true"/>
          <p:nvPr/>
        </p:nvSpPr>
        <p:spPr>
          <a:xfrm rot="0">
            <a:off x="2644125" y="2799605"/>
            <a:ext cx="11563292" cy="361315"/>
          </a:xfrm>
          <a:prstGeom prst="rect">
            <a:avLst/>
          </a:prstGeom>
        </p:spPr>
        <p:txBody>
          <a:bodyPr anchor="t" rtlCol="false" tIns="0" lIns="0" bIns="0" rIns="0">
            <a:spAutoFit/>
          </a:bodyPr>
          <a:lstStyle/>
          <a:p>
            <a:pPr algn="l" marL="434218" indent="-144739" lvl="2">
              <a:lnSpc>
                <a:spcPts val="2659"/>
              </a:lnSpc>
              <a:buFont typeface="Arial"/>
              <a:buChar char="⚬"/>
            </a:pPr>
            <a:r>
              <a:rPr lang="en-US" sz="1899">
                <a:solidFill>
                  <a:srgbClr val="FFFFFF"/>
                </a:solidFill>
                <a:latin typeface="Open Sans 1"/>
              </a:rPr>
              <a:t>um processo foi adiconado com nivel de prioridade 0, ou seja foi alocado na primeira subfila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DAF2l7ZCGRM</dc:identifier>
  <dcterms:modified xsi:type="dcterms:W3CDTF">2011-08-01T06:04:30Z</dcterms:modified>
  <cp:revision>1</cp:revision>
  <dc:title>apresentacao_implementacao.pptx</dc:title>
</cp:coreProperties>
</file>