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8288000" cy="10287000"/>
  <p:notesSz cx="6858000" cy="9144000"/>
  <p:embeddedFontLst>
    <p:embeddedFont>
      <p:font typeface="Times New Roman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0" d="100"/>
          <a:sy n="70" d="100"/>
        </p:scale>
        <p:origin x="77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ales Valente" userId="7e256816d4a20c6b" providerId="LiveId" clId="{87DF39B8-2F8A-44A4-ADBC-6D7F7782433E}"/>
    <pc:docChg chg="undo custSel modSld">
      <pc:chgData name="Thales Valente" userId="7e256816d4a20c6b" providerId="LiveId" clId="{87DF39B8-2F8A-44A4-ADBC-6D7F7782433E}" dt="2024-05-27T11:13:50.053" v="1" actId="1076"/>
      <pc:docMkLst>
        <pc:docMk/>
      </pc:docMkLst>
      <pc:sldChg chg="modSp mod">
        <pc:chgData name="Thales Valente" userId="7e256816d4a20c6b" providerId="LiveId" clId="{87DF39B8-2F8A-44A4-ADBC-6D7F7782433E}" dt="2024-05-27T11:13:50.053" v="1" actId="1076"/>
        <pc:sldMkLst>
          <pc:docMk/>
          <pc:sldMk cId="0" sldId="259"/>
        </pc:sldMkLst>
        <pc:spChg chg="mod">
          <ac:chgData name="Thales Valente" userId="7e256816d4a20c6b" providerId="LiveId" clId="{87DF39B8-2F8A-44A4-ADBC-6D7F7782433E}" dt="2024-05-27T11:13:50.053" v="1" actId="1076"/>
          <ac:spMkLst>
            <pc:docMk/>
            <pc:sldMk cId="0" sldId="259"/>
            <ac:spMk id="18"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328519"/>
          </a:xfrm>
          <a:custGeom>
            <a:avLst/>
            <a:gdLst/>
            <a:ahLst/>
            <a:cxnLst/>
            <a:rect l="l" t="t" r="r" b="b"/>
            <a:pathLst>
              <a:path w="18288000" h="10328519">
                <a:moveTo>
                  <a:pt x="0" y="0"/>
                </a:moveTo>
                <a:lnTo>
                  <a:pt x="18288000" y="0"/>
                </a:lnTo>
                <a:lnTo>
                  <a:pt x="18288000" y="10328519"/>
                </a:lnTo>
                <a:lnTo>
                  <a:pt x="0" y="10328519"/>
                </a:lnTo>
                <a:lnTo>
                  <a:pt x="0" y="0"/>
                </a:lnTo>
                <a:close/>
              </a:path>
            </a:pathLst>
          </a:custGeom>
          <a:blipFill>
            <a:blip r:embed="rId2">
              <a:alphaModFix amt="93000"/>
            </a:blip>
            <a:stretch>
              <a:fillRect t="-7643" b="-10290"/>
            </a:stretch>
          </a:blipFill>
        </p:spPr>
        <p:txBody>
          <a:bodyPr/>
          <a:lstStyle/>
          <a:p>
            <a:endParaRPr lang="pt-BR"/>
          </a:p>
        </p:txBody>
      </p:sp>
      <p:sp>
        <p:nvSpPr>
          <p:cNvPr id="3" name="AutoShape 3"/>
          <p:cNvSpPr/>
          <p:nvPr/>
        </p:nvSpPr>
        <p:spPr>
          <a:xfrm>
            <a:off x="1546622" y="1028700"/>
            <a:ext cx="15194756" cy="8229600"/>
          </a:xfrm>
          <a:prstGeom prst="rect">
            <a:avLst/>
          </a:prstGeom>
          <a:solidFill>
            <a:srgbClr val="000000">
              <a:alpha val="74902"/>
            </a:srgbClr>
          </a:solidFill>
        </p:spPr>
        <p:txBody>
          <a:bodyPr/>
          <a:lstStyle/>
          <a:p>
            <a:endParaRPr lang="pt-BR"/>
          </a:p>
        </p:txBody>
      </p:sp>
      <p:grpSp>
        <p:nvGrpSpPr>
          <p:cNvPr id="4" name="Group 4"/>
          <p:cNvGrpSpPr/>
          <p:nvPr/>
        </p:nvGrpSpPr>
        <p:grpSpPr>
          <a:xfrm>
            <a:off x="8020501" y="1897270"/>
            <a:ext cx="2246998" cy="1455033"/>
            <a:chOff x="0" y="0"/>
            <a:chExt cx="2995998" cy="1940044"/>
          </a:xfrm>
        </p:grpSpPr>
        <p:sp>
          <p:nvSpPr>
            <p:cNvPr id="5" name="TextBox 5"/>
            <p:cNvSpPr txBox="1"/>
            <p:nvPr/>
          </p:nvSpPr>
          <p:spPr>
            <a:xfrm>
              <a:off x="37878" y="1748415"/>
              <a:ext cx="2920241" cy="191629"/>
            </a:xfrm>
            <a:prstGeom prst="rect">
              <a:avLst/>
            </a:prstGeom>
          </p:spPr>
          <p:txBody>
            <a:bodyPr lIns="0" tIns="0" rIns="0" bIns="0" rtlCol="0" anchor="t">
              <a:spAutoFit/>
            </a:bodyPr>
            <a:lstStyle/>
            <a:p>
              <a:pPr algn="ctr">
                <a:lnSpc>
                  <a:spcPts val="1120"/>
                </a:lnSpc>
              </a:pPr>
              <a:endParaRPr/>
            </a:p>
          </p:txBody>
        </p:sp>
        <p:sp>
          <p:nvSpPr>
            <p:cNvPr id="6" name="TextBox 6"/>
            <p:cNvSpPr txBox="1"/>
            <p:nvPr/>
          </p:nvSpPr>
          <p:spPr>
            <a:xfrm>
              <a:off x="0" y="646522"/>
              <a:ext cx="2995998" cy="1034072"/>
            </a:xfrm>
            <a:prstGeom prst="rect">
              <a:avLst/>
            </a:prstGeom>
          </p:spPr>
          <p:txBody>
            <a:bodyPr lIns="0" tIns="0" rIns="0" bIns="0" rtlCol="0" anchor="t">
              <a:spAutoFit/>
            </a:bodyPr>
            <a:lstStyle/>
            <a:p>
              <a:pPr algn="ctr">
                <a:lnSpc>
                  <a:spcPts val="1982"/>
                </a:lnSpc>
              </a:pPr>
              <a:r>
                <a:rPr lang="en-US" sz="1724" spc="206">
                  <a:solidFill>
                    <a:srgbClr val="FFFFFF"/>
                  </a:solidFill>
                  <a:latin typeface="Times New Roman Bold"/>
                </a:rPr>
                <a:t>UNIVERSIDADE FERDERAL DO MARANHÃO</a:t>
              </a:r>
            </a:p>
          </p:txBody>
        </p:sp>
        <p:sp>
          <p:nvSpPr>
            <p:cNvPr id="7" name="Freeform 7"/>
            <p:cNvSpPr/>
            <p:nvPr/>
          </p:nvSpPr>
          <p:spPr>
            <a:xfrm rot="5400000">
              <a:off x="1222399" y="0"/>
              <a:ext cx="551200" cy="551200"/>
            </a:xfrm>
            <a:custGeom>
              <a:avLst/>
              <a:gdLst/>
              <a:ahLst/>
              <a:cxnLst/>
              <a:rect l="l" t="t" r="r" b="b"/>
              <a:pathLst>
                <a:path w="551200" h="551200">
                  <a:moveTo>
                    <a:pt x="0" y="0"/>
                  </a:moveTo>
                  <a:lnTo>
                    <a:pt x="551200" y="0"/>
                  </a:lnTo>
                  <a:lnTo>
                    <a:pt x="551200" y="551200"/>
                  </a:lnTo>
                  <a:lnTo>
                    <a:pt x="0" y="551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pt-BR"/>
            </a:p>
          </p:txBody>
        </p:sp>
      </p:grpSp>
      <p:grpSp>
        <p:nvGrpSpPr>
          <p:cNvPr id="8" name="Group 8"/>
          <p:cNvGrpSpPr/>
          <p:nvPr/>
        </p:nvGrpSpPr>
        <p:grpSpPr>
          <a:xfrm>
            <a:off x="2781034" y="3352303"/>
            <a:ext cx="12725931" cy="6032487"/>
            <a:chOff x="0" y="0"/>
            <a:chExt cx="16967908" cy="8043316"/>
          </a:xfrm>
        </p:grpSpPr>
        <p:sp>
          <p:nvSpPr>
            <p:cNvPr id="9" name="TextBox 9"/>
            <p:cNvSpPr txBox="1"/>
            <p:nvPr/>
          </p:nvSpPr>
          <p:spPr>
            <a:xfrm>
              <a:off x="0" y="4834873"/>
              <a:ext cx="16967908" cy="3197013"/>
            </a:xfrm>
            <a:prstGeom prst="rect">
              <a:avLst/>
            </a:prstGeom>
          </p:spPr>
          <p:txBody>
            <a:bodyPr lIns="0" tIns="0" rIns="0" bIns="0" rtlCol="0" anchor="t">
              <a:spAutoFit/>
            </a:bodyPr>
            <a:lstStyle/>
            <a:p>
              <a:pPr algn="ctr">
                <a:lnSpc>
                  <a:spcPts val="3814"/>
                </a:lnSpc>
              </a:pPr>
              <a:r>
                <a:rPr lang="en-US" sz="2724">
                  <a:solidFill>
                    <a:srgbClr val="FFFFFF"/>
                  </a:solidFill>
                  <a:latin typeface="Times New Roman"/>
                </a:rPr>
                <a:t> </a:t>
              </a:r>
            </a:p>
            <a:p>
              <a:pPr algn="ctr">
                <a:lnSpc>
                  <a:spcPts val="3814"/>
                </a:lnSpc>
              </a:pPr>
              <a:r>
                <a:rPr lang="en-US" sz="2724">
                  <a:solidFill>
                    <a:srgbClr val="FFFFFF"/>
                  </a:solidFill>
                  <a:latin typeface="Times New Roman"/>
                </a:rPr>
                <a:t> ARTHUR SALIM DA COSTA </a:t>
              </a:r>
            </a:p>
            <a:p>
              <a:pPr algn="ctr">
                <a:lnSpc>
                  <a:spcPts val="3814"/>
                </a:lnSpc>
              </a:pPr>
              <a:r>
                <a:rPr lang="en-US" sz="2724">
                  <a:solidFill>
                    <a:srgbClr val="FFFFFF"/>
                  </a:solidFill>
                  <a:latin typeface="Times New Roman"/>
                </a:rPr>
                <a:t>LAIS SILVA COSTA</a:t>
              </a:r>
            </a:p>
            <a:p>
              <a:pPr algn="ctr">
                <a:lnSpc>
                  <a:spcPts val="3814"/>
                </a:lnSpc>
              </a:pPr>
              <a:r>
                <a:rPr lang="en-US" sz="2724">
                  <a:solidFill>
                    <a:srgbClr val="FFFFFF"/>
                  </a:solidFill>
                  <a:latin typeface="Times New Roman"/>
                </a:rPr>
                <a:t>MARIA HELENA DE SOUSA COSTA</a:t>
              </a:r>
            </a:p>
            <a:p>
              <a:pPr algn="ctr">
                <a:lnSpc>
                  <a:spcPts val="3814"/>
                </a:lnSpc>
              </a:pPr>
              <a:endParaRPr lang="en-US" sz="2724">
                <a:solidFill>
                  <a:srgbClr val="FFFFFF"/>
                </a:solidFill>
                <a:latin typeface="Times New Roman"/>
              </a:endParaRPr>
            </a:p>
          </p:txBody>
        </p:sp>
        <p:sp>
          <p:nvSpPr>
            <p:cNvPr id="10" name="TextBox 10"/>
            <p:cNvSpPr txBox="1"/>
            <p:nvPr/>
          </p:nvSpPr>
          <p:spPr>
            <a:xfrm>
              <a:off x="0" y="-109855"/>
              <a:ext cx="16967908" cy="4575810"/>
            </a:xfrm>
            <a:prstGeom prst="rect">
              <a:avLst/>
            </a:prstGeom>
          </p:spPr>
          <p:txBody>
            <a:bodyPr lIns="0" tIns="0" rIns="0" bIns="0" rtlCol="0" anchor="t">
              <a:spAutoFit/>
            </a:bodyPr>
            <a:lstStyle/>
            <a:p>
              <a:pPr algn="ctr">
                <a:lnSpc>
                  <a:spcPts val="12622"/>
                </a:lnSpc>
              </a:pPr>
              <a:r>
                <a:rPr lang="en-US" sz="11475">
                  <a:solidFill>
                    <a:srgbClr val="FFFFFF"/>
                  </a:solidFill>
                  <a:latin typeface="Times New Roman Bold"/>
                </a:rPr>
                <a:t>Alocação de </a:t>
              </a:r>
              <a:r>
                <a:rPr lang="en-US" sz="11475">
                  <a:solidFill>
                    <a:srgbClr val="00BF63"/>
                  </a:solidFill>
                  <a:latin typeface="Times New Roman Bold"/>
                </a:rPr>
                <a:t>Memória</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26048" y="173726"/>
            <a:ext cx="8924460" cy="4019359"/>
          </a:xfrm>
          <a:prstGeom prst="rect">
            <a:avLst/>
          </a:prstGeom>
        </p:spPr>
        <p:txBody>
          <a:bodyPr lIns="0" tIns="0" rIns="0" bIns="0" rtlCol="0" anchor="t">
            <a:spAutoFit/>
          </a:bodyPr>
          <a:lstStyle/>
          <a:p>
            <a:pPr algn="just">
              <a:lnSpc>
                <a:spcPts val="8141"/>
              </a:lnSpc>
            </a:pPr>
            <a:r>
              <a:rPr lang="en-US" sz="4599">
                <a:solidFill>
                  <a:srgbClr val="6CE5E8"/>
                </a:solidFill>
                <a:latin typeface="Times New Roman Bold"/>
              </a:rPr>
              <a:t>Checagem de Acesso à Memória</a:t>
            </a:r>
          </a:p>
          <a:p>
            <a:pPr marL="712475" lvl="1" indent="-356237" algn="just">
              <a:lnSpc>
                <a:spcPts val="5841"/>
              </a:lnSpc>
              <a:buFont typeface="Arial"/>
              <a:buChar char="•"/>
            </a:pPr>
            <a:r>
              <a:rPr lang="en-US" sz="3300">
                <a:solidFill>
                  <a:srgbClr val="FDFDFD"/>
                </a:solidFill>
                <a:latin typeface="Times New Roman Bold"/>
              </a:rPr>
              <a:t>Validação do Índice de Partição</a:t>
            </a:r>
          </a:p>
          <a:p>
            <a:pPr marL="712475" lvl="1" indent="-356237" algn="just">
              <a:lnSpc>
                <a:spcPts val="5841"/>
              </a:lnSpc>
              <a:buFont typeface="Arial"/>
              <a:buChar char="•"/>
            </a:pPr>
            <a:r>
              <a:rPr lang="en-US" sz="3300">
                <a:solidFill>
                  <a:srgbClr val="FDFDFD"/>
                </a:solidFill>
                <a:latin typeface="Times New Roman Bold"/>
              </a:rPr>
              <a:t>Verificação de Intervalo de Endereços</a:t>
            </a:r>
          </a:p>
          <a:p>
            <a:pPr marL="712475" lvl="1" indent="-356237" algn="just">
              <a:lnSpc>
                <a:spcPts val="5841"/>
              </a:lnSpc>
              <a:buFont typeface="Arial"/>
              <a:buChar char="•"/>
            </a:pPr>
            <a:r>
              <a:rPr lang="en-US" sz="3300">
                <a:solidFill>
                  <a:srgbClr val="FDFDFD"/>
                </a:solidFill>
                <a:latin typeface="Times New Roman Bold"/>
              </a:rPr>
              <a:t>Validação de Permissões Requeridas</a:t>
            </a:r>
          </a:p>
          <a:p>
            <a:pPr marL="712475" lvl="1" indent="-356237" algn="just">
              <a:lnSpc>
                <a:spcPts val="5841"/>
              </a:lnSpc>
              <a:buFont typeface="Arial"/>
              <a:buChar char="•"/>
            </a:pPr>
            <a:r>
              <a:rPr lang="en-US" sz="3300">
                <a:solidFill>
                  <a:srgbClr val="FDFDFD"/>
                </a:solidFill>
                <a:latin typeface="Times New Roman Bold"/>
              </a:rPr>
              <a:t>Resultado da Checagem de Acesso</a:t>
            </a:r>
          </a:p>
        </p:txBody>
      </p:sp>
      <p:grpSp>
        <p:nvGrpSpPr>
          <p:cNvPr id="3" name="Group 3"/>
          <p:cNvGrpSpPr/>
          <p:nvPr/>
        </p:nvGrpSpPr>
        <p:grpSpPr>
          <a:xfrm>
            <a:off x="11087100" y="1028700"/>
            <a:ext cx="3086100" cy="1326156"/>
            <a:chOff x="0" y="0"/>
            <a:chExt cx="812800" cy="349276"/>
          </a:xfrm>
        </p:grpSpPr>
        <p:sp>
          <p:nvSpPr>
            <p:cNvPr id="4" name="Freeform 4"/>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5" name="TextBox 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EXECUTA A FUNÇÃO</a:t>
              </a:r>
            </a:p>
          </p:txBody>
        </p:sp>
      </p:grpSp>
      <p:grpSp>
        <p:nvGrpSpPr>
          <p:cNvPr id="6" name="Group 6"/>
          <p:cNvGrpSpPr/>
          <p:nvPr/>
        </p:nvGrpSpPr>
        <p:grpSpPr>
          <a:xfrm>
            <a:off x="11087100" y="3092393"/>
            <a:ext cx="3086100" cy="1326156"/>
            <a:chOff x="0" y="0"/>
            <a:chExt cx="812800" cy="349276"/>
          </a:xfrm>
        </p:grpSpPr>
        <p:sp>
          <p:nvSpPr>
            <p:cNvPr id="7" name="Freeform 7"/>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8" name="TextBox 8"/>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VERIFICA OS ENDEREÇOS</a:t>
              </a:r>
            </a:p>
          </p:txBody>
        </p:sp>
      </p:grpSp>
      <p:grpSp>
        <p:nvGrpSpPr>
          <p:cNvPr id="9" name="Group 9"/>
          <p:cNvGrpSpPr/>
          <p:nvPr/>
        </p:nvGrpSpPr>
        <p:grpSpPr>
          <a:xfrm>
            <a:off x="11087100" y="5151974"/>
            <a:ext cx="3086100" cy="1326156"/>
            <a:chOff x="0" y="0"/>
            <a:chExt cx="812800" cy="349276"/>
          </a:xfrm>
        </p:grpSpPr>
        <p:sp>
          <p:nvSpPr>
            <p:cNvPr id="10" name="Freeform 10"/>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11" name="TextBox 11"/>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VERIFICA PERMISSÕES PRESENTES</a:t>
              </a:r>
            </a:p>
          </p:txBody>
        </p:sp>
      </p:grpSp>
      <p:grpSp>
        <p:nvGrpSpPr>
          <p:cNvPr id="12" name="Group 12"/>
          <p:cNvGrpSpPr/>
          <p:nvPr/>
        </p:nvGrpSpPr>
        <p:grpSpPr>
          <a:xfrm>
            <a:off x="14173200" y="7211554"/>
            <a:ext cx="3086100" cy="1326156"/>
            <a:chOff x="0" y="0"/>
            <a:chExt cx="812800" cy="349276"/>
          </a:xfrm>
        </p:grpSpPr>
        <p:sp>
          <p:nvSpPr>
            <p:cNvPr id="13" name="Freeform 13"/>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txBody>
            <a:bodyPr/>
            <a:lstStyle/>
            <a:p>
              <a:endParaRPr lang="pt-BR"/>
            </a:p>
          </p:txBody>
        </p:sp>
        <p:sp>
          <p:nvSpPr>
            <p:cNvPr id="14" name="TextBox 14"/>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RETORNA TRUE</a:t>
              </a:r>
            </a:p>
          </p:txBody>
        </p:sp>
      </p:grpSp>
      <p:grpSp>
        <p:nvGrpSpPr>
          <p:cNvPr id="15" name="Group 15"/>
          <p:cNvGrpSpPr/>
          <p:nvPr/>
        </p:nvGrpSpPr>
        <p:grpSpPr>
          <a:xfrm>
            <a:off x="8001000" y="7211554"/>
            <a:ext cx="3086100" cy="1326156"/>
            <a:chOff x="0" y="0"/>
            <a:chExt cx="812800" cy="349276"/>
          </a:xfrm>
        </p:grpSpPr>
        <p:sp>
          <p:nvSpPr>
            <p:cNvPr id="16" name="Freeform 16"/>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txBody>
            <a:bodyPr/>
            <a:lstStyle/>
            <a:p>
              <a:endParaRPr lang="pt-BR"/>
            </a:p>
          </p:txBody>
        </p:sp>
        <p:sp>
          <p:nvSpPr>
            <p:cNvPr id="17" name="TextBox 17"/>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RETORNA FALSE</a:t>
              </a:r>
            </a:p>
          </p:txBody>
        </p:sp>
      </p:grpSp>
      <p:sp>
        <p:nvSpPr>
          <p:cNvPr id="18" name="AutoShape 18"/>
          <p:cNvSpPr/>
          <p:nvPr/>
        </p:nvSpPr>
        <p:spPr>
          <a:xfrm flipV="1">
            <a:off x="9525000" y="5815051"/>
            <a:ext cx="1562100" cy="1396503"/>
          </a:xfrm>
          <a:prstGeom prst="line">
            <a:avLst/>
          </a:prstGeom>
          <a:ln w="38100" cap="flat">
            <a:solidFill>
              <a:srgbClr val="FF3131"/>
            </a:solidFill>
            <a:prstDash val="solid"/>
            <a:headEnd type="triangle" w="lg" len="med"/>
            <a:tailEnd type="none" w="sm" len="sm"/>
          </a:ln>
        </p:spPr>
        <p:txBody>
          <a:bodyPr/>
          <a:lstStyle/>
          <a:p>
            <a:endParaRPr lang="pt-BR"/>
          </a:p>
        </p:txBody>
      </p:sp>
      <p:sp>
        <p:nvSpPr>
          <p:cNvPr id="19" name="AutoShape 19"/>
          <p:cNvSpPr/>
          <p:nvPr/>
        </p:nvSpPr>
        <p:spPr>
          <a:xfrm flipH="1" flipV="1">
            <a:off x="14173200" y="5815051"/>
            <a:ext cx="1562100" cy="1225371"/>
          </a:xfrm>
          <a:prstGeom prst="line">
            <a:avLst/>
          </a:prstGeom>
          <a:ln w="38100" cap="flat">
            <a:solidFill>
              <a:srgbClr val="00BF63"/>
            </a:solidFill>
            <a:prstDash val="solid"/>
            <a:headEnd type="triangle" w="lg" len="med"/>
            <a:tailEnd type="none" w="sm" len="sm"/>
          </a:ln>
        </p:spPr>
        <p:txBody>
          <a:bodyPr/>
          <a:lstStyle/>
          <a:p>
            <a:endParaRPr lang="pt-BR"/>
          </a:p>
        </p:txBody>
      </p:sp>
      <p:sp>
        <p:nvSpPr>
          <p:cNvPr id="20" name="AutoShape 20"/>
          <p:cNvSpPr/>
          <p:nvPr/>
        </p:nvSpPr>
        <p:spPr>
          <a:xfrm flipV="1">
            <a:off x="12630150" y="2354856"/>
            <a:ext cx="0" cy="737538"/>
          </a:xfrm>
          <a:prstGeom prst="line">
            <a:avLst/>
          </a:prstGeom>
          <a:ln w="38100" cap="flat">
            <a:solidFill>
              <a:srgbClr val="FFFFFF"/>
            </a:solidFill>
            <a:prstDash val="solid"/>
            <a:headEnd type="triangle" w="lg" len="med"/>
            <a:tailEnd type="none" w="sm" len="sm"/>
          </a:ln>
        </p:spPr>
        <p:txBody>
          <a:bodyPr/>
          <a:lstStyle/>
          <a:p>
            <a:endParaRPr lang="pt-BR"/>
          </a:p>
        </p:txBody>
      </p:sp>
      <p:sp>
        <p:nvSpPr>
          <p:cNvPr id="21" name="AutoShape 21"/>
          <p:cNvSpPr/>
          <p:nvPr/>
        </p:nvSpPr>
        <p:spPr>
          <a:xfrm flipV="1">
            <a:off x="12630150" y="4418549"/>
            <a:ext cx="0" cy="733425"/>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22" name="Group 22"/>
          <p:cNvGrpSpPr/>
          <p:nvPr/>
        </p:nvGrpSpPr>
        <p:grpSpPr>
          <a:xfrm>
            <a:off x="9735921" y="5610089"/>
            <a:ext cx="1105731" cy="409925"/>
            <a:chOff x="0" y="0"/>
            <a:chExt cx="1096222" cy="406400"/>
          </a:xfrm>
        </p:grpSpPr>
        <p:sp>
          <p:nvSpPr>
            <p:cNvPr id="23" name="Freeform 23"/>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24" name="TextBox 24"/>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NÃO</a:t>
              </a:r>
            </a:p>
          </p:txBody>
        </p:sp>
      </p:grpSp>
      <p:grpSp>
        <p:nvGrpSpPr>
          <p:cNvPr id="25" name="Group 25"/>
          <p:cNvGrpSpPr/>
          <p:nvPr/>
        </p:nvGrpSpPr>
        <p:grpSpPr>
          <a:xfrm>
            <a:off x="14418648" y="5610089"/>
            <a:ext cx="1105731" cy="409925"/>
            <a:chOff x="0" y="0"/>
            <a:chExt cx="1096222" cy="406400"/>
          </a:xfrm>
        </p:grpSpPr>
        <p:sp>
          <p:nvSpPr>
            <p:cNvPr id="26" name="Freeform 26"/>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27" name="TextBox 27"/>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SIM</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1029950" y="1222126"/>
            <a:ext cx="6423269" cy="847725"/>
          </a:xfrm>
          <a:prstGeom prst="rect">
            <a:avLst/>
          </a:prstGeom>
        </p:spPr>
        <p:txBody>
          <a:bodyPr lIns="0" tIns="0" rIns="0" bIns="0" rtlCol="0" anchor="t">
            <a:spAutoFit/>
          </a:bodyPr>
          <a:lstStyle/>
          <a:p>
            <a:pPr algn="just">
              <a:lnSpc>
                <a:spcPts val="6299"/>
              </a:lnSpc>
            </a:pPr>
            <a:r>
              <a:rPr lang="en-US" sz="4499">
                <a:solidFill>
                  <a:srgbClr val="6CE5E8"/>
                </a:solidFill>
                <a:latin typeface="Times New Roman Bold"/>
              </a:rPr>
              <a:t>Execução de Programas</a:t>
            </a:r>
          </a:p>
        </p:txBody>
      </p:sp>
      <p:sp>
        <p:nvSpPr>
          <p:cNvPr id="3" name="TextBox 3"/>
          <p:cNvSpPr txBox="1"/>
          <p:nvPr/>
        </p:nvSpPr>
        <p:spPr>
          <a:xfrm>
            <a:off x="11029950" y="2050521"/>
            <a:ext cx="6886376" cy="2153793"/>
          </a:xfrm>
          <a:prstGeom prst="rect">
            <a:avLst/>
          </a:prstGeom>
        </p:spPr>
        <p:txBody>
          <a:bodyPr lIns="0" tIns="0" rIns="0" bIns="0" rtlCol="0" anchor="t">
            <a:spAutoFit/>
          </a:bodyPr>
          <a:lstStyle/>
          <a:p>
            <a:pPr algn="just">
              <a:lnSpc>
                <a:spcPts val="5676"/>
              </a:lnSpc>
            </a:pPr>
            <a:r>
              <a:rPr lang="en-US" sz="3300">
                <a:solidFill>
                  <a:srgbClr val="FDFDFD"/>
                </a:solidFill>
                <a:latin typeface="Times New Roman Bold"/>
              </a:rPr>
              <a:t>1. Verificação de Alocação na Partição</a:t>
            </a:r>
          </a:p>
          <a:p>
            <a:pPr algn="just">
              <a:lnSpc>
                <a:spcPts val="5676"/>
              </a:lnSpc>
            </a:pPr>
            <a:r>
              <a:rPr lang="en-US" sz="3300">
                <a:solidFill>
                  <a:srgbClr val="FDFDFD"/>
                </a:solidFill>
                <a:latin typeface="Times New Roman Bold"/>
              </a:rPr>
              <a:t>2. Validação de Permissões de Acesso</a:t>
            </a:r>
          </a:p>
          <a:p>
            <a:pPr algn="just">
              <a:lnSpc>
                <a:spcPts val="5676"/>
              </a:lnSpc>
            </a:pPr>
            <a:r>
              <a:rPr lang="en-US" sz="3300">
                <a:solidFill>
                  <a:srgbClr val="FDFDFD"/>
                </a:solidFill>
                <a:latin typeface="Times New Roman Bold"/>
              </a:rPr>
              <a:t>3. Execução do Programa</a:t>
            </a:r>
          </a:p>
        </p:txBody>
      </p:sp>
      <p:grpSp>
        <p:nvGrpSpPr>
          <p:cNvPr id="4" name="Group 4"/>
          <p:cNvGrpSpPr/>
          <p:nvPr/>
        </p:nvGrpSpPr>
        <p:grpSpPr>
          <a:xfrm>
            <a:off x="3086100" y="219540"/>
            <a:ext cx="3086100" cy="1326156"/>
            <a:chOff x="0" y="0"/>
            <a:chExt cx="812800" cy="349276"/>
          </a:xfrm>
        </p:grpSpPr>
        <p:sp>
          <p:nvSpPr>
            <p:cNvPr id="5" name="Freeform 5"/>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6" name="TextBox 6"/>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EXECUTA A FUNÇÃO</a:t>
              </a:r>
            </a:p>
          </p:txBody>
        </p:sp>
      </p:grpSp>
      <p:grpSp>
        <p:nvGrpSpPr>
          <p:cNvPr id="7" name="Group 7"/>
          <p:cNvGrpSpPr/>
          <p:nvPr/>
        </p:nvGrpSpPr>
        <p:grpSpPr>
          <a:xfrm>
            <a:off x="3086100" y="2279121"/>
            <a:ext cx="3086100" cy="1326156"/>
            <a:chOff x="0" y="0"/>
            <a:chExt cx="812800" cy="349276"/>
          </a:xfrm>
        </p:grpSpPr>
        <p:sp>
          <p:nvSpPr>
            <p:cNvPr id="8" name="Freeform 8"/>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9" name="TextBox 9"/>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dirty="0">
                  <a:solidFill>
                    <a:srgbClr val="000000"/>
                  </a:solidFill>
                  <a:latin typeface="Times New Roman Bold"/>
                </a:rPr>
                <a:t>VERIFICAÇA SE O PROGRAMA ESTÁ ALOCADO</a:t>
              </a:r>
            </a:p>
          </p:txBody>
        </p:sp>
      </p:grpSp>
      <p:grpSp>
        <p:nvGrpSpPr>
          <p:cNvPr id="10" name="Group 10"/>
          <p:cNvGrpSpPr/>
          <p:nvPr/>
        </p:nvGrpSpPr>
        <p:grpSpPr>
          <a:xfrm>
            <a:off x="6172200" y="4338701"/>
            <a:ext cx="3086100" cy="1326156"/>
            <a:chOff x="0" y="0"/>
            <a:chExt cx="812800" cy="349276"/>
          </a:xfrm>
        </p:grpSpPr>
        <p:sp>
          <p:nvSpPr>
            <p:cNvPr id="11" name="Freeform 11"/>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txBody>
            <a:bodyPr/>
            <a:lstStyle/>
            <a:p>
              <a:endParaRPr lang="pt-BR"/>
            </a:p>
          </p:txBody>
        </p:sp>
        <p:sp>
          <p:nvSpPr>
            <p:cNvPr id="12" name="TextBox 12"/>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dirty="0">
                  <a:solidFill>
                    <a:srgbClr val="000000"/>
                  </a:solidFill>
                  <a:latin typeface="Times New Roman Bold"/>
                </a:rPr>
                <a:t>VERIFICAÇÃO DE PERMISSÕES DE ACESSO</a:t>
              </a:r>
            </a:p>
          </p:txBody>
        </p:sp>
      </p:grpSp>
      <p:grpSp>
        <p:nvGrpSpPr>
          <p:cNvPr id="13" name="Group 13"/>
          <p:cNvGrpSpPr/>
          <p:nvPr/>
        </p:nvGrpSpPr>
        <p:grpSpPr>
          <a:xfrm>
            <a:off x="0" y="4338701"/>
            <a:ext cx="3086100" cy="1326156"/>
            <a:chOff x="0" y="0"/>
            <a:chExt cx="812800" cy="349276"/>
          </a:xfrm>
        </p:grpSpPr>
        <p:sp>
          <p:nvSpPr>
            <p:cNvPr id="14" name="Freeform 14"/>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txBody>
            <a:bodyPr/>
            <a:lstStyle/>
            <a:p>
              <a:endParaRPr lang="pt-BR"/>
            </a:p>
          </p:txBody>
        </p:sp>
        <p:sp>
          <p:nvSpPr>
            <p:cNvPr id="15" name="TextBox 1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EXIBE ERRO RETORNA NONE</a:t>
              </a:r>
            </a:p>
          </p:txBody>
        </p:sp>
      </p:grpSp>
      <p:sp>
        <p:nvSpPr>
          <p:cNvPr id="16" name="AutoShape 16"/>
          <p:cNvSpPr/>
          <p:nvPr/>
        </p:nvSpPr>
        <p:spPr>
          <a:xfrm flipV="1">
            <a:off x="1524000" y="2942199"/>
            <a:ext cx="1562100" cy="1396503"/>
          </a:xfrm>
          <a:prstGeom prst="line">
            <a:avLst/>
          </a:prstGeom>
          <a:ln w="38100" cap="flat">
            <a:solidFill>
              <a:srgbClr val="FF3131"/>
            </a:solidFill>
            <a:prstDash val="solid"/>
            <a:headEnd type="triangle" w="lg" len="med"/>
            <a:tailEnd type="none" w="sm" len="sm"/>
          </a:ln>
        </p:spPr>
        <p:txBody>
          <a:bodyPr/>
          <a:lstStyle/>
          <a:p>
            <a:endParaRPr lang="pt-BR"/>
          </a:p>
        </p:txBody>
      </p:sp>
      <p:sp>
        <p:nvSpPr>
          <p:cNvPr id="17" name="AutoShape 17"/>
          <p:cNvSpPr/>
          <p:nvPr/>
        </p:nvSpPr>
        <p:spPr>
          <a:xfrm flipH="1" flipV="1">
            <a:off x="6172200" y="2942199"/>
            <a:ext cx="1543050" cy="1396503"/>
          </a:xfrm>
          <a:prstGeom prst="line">
            <a:avLst/>
          </a:prstGeom>
          <a:ln w="38100" cap="flat">
            <a:solidFill>
              <a:srgbClr val="00BF63"/>
            </a:solidFill>
            <a:prstDash val="solid"/>
            <a:headEnd type="triangle" w="lg" len="med"/>
            <a:tailEnd type="none" w="sm" len="sm"/>
          </a:ln>
        </p:spPr>
        <p:txBody>
          <a:bodyPr/>
          <a:lstStyle/>
          <a:p>
            <a:endParaRPr lang="pt-BR"/>
          </a:p>
        </p:txBody>
      </p:sp>
      <p:sp>
        <p:nvSpPr>
          <p:cNvPr id="18" name="AutoShape 18"/>
          <p:cNvSpPr/>
          <p:nvPr/>
        </p:nvSpPr>
        <p:spPr>
          <a:xfrm flipV="1">
            <a:off x="4629150" y="1545696"/>
            <a:ext cx="0" cy="733425"/>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19" name="Group 19"/>
          <p:cNvGrpSpPr/>
          <p:nvPr/>
        </p:nvGrpSpPr>
        <p:grpSpPr>
          <a:xfrm>
            <a:off x="1734921" y="2737236"/>
            <a:ext cx="1105731" cy="409925"/>
            <a:chOff x="0" y="0"/>
            <a:chExt cx="1096222" cy="406400"/>
          </a:xfrm>
        </p:grpSpPr>
        <p:sp>
          <p:nvSpPr>
            <p:cNvPr id="20" name="Freeform 20"/>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21" name="TextBox 21"/>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NÃO</a:t>
              </a:r>
            </a:p>
          </p:txBody>
        </p:sp>
      </p:grpSp>
      <p:grpSp>
        <p:nvGrpSpPr>
          <p:cNvPr id="22" name="Group 22"/>
          <p:cNvGrpSpPr/>
          <p:nvPr/>
        </p:nvGrpSpPr>
        <p:grpSpPr>
          <a:xfrm>
            <a:off x="6417648" y="2737236"/>
            <a:ext cx="1105731" cy="409925"/>
            <a:chOff x="0" y="0"/>
            <a:chExt cx="1096222" cy="406400"/>
          </a:xfrm>
        </p:grpSpPr>
        <p:sp>
          <p:nvSpPr>
            <p:cNvPr id="23" name="Freeform 23"/>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24" name="TextBox 24"/>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SIM</a:t>
              </a:r>
            </a:p>
          </p:txBody>
        </p:sp>
      </p:grpSp>
      <p:grpSp>
        <p:nvGrpSpPr>
          <p:cNvPr id="25" name="Group 25"/>
          <p:cNvGrpSpPr/>
          <p:nvPr/>
        </p:nvGrpSpPr>
        <p:grpSpPr>
          <a:xfrm>
            <a:off x="9258300" y="6455607"/>
            <a:ext cx="3086100" cy="1326156"/>
            <a:chOff x="0" y="0"/>
            <a:chExt cx="812800" cy="349276"/>
          </a:xfrm>
        </p:grpSpPr>
        <p:sp>
          <p:nvSpPr>
            <p:cNvPr id="26" name="Freeform 26"/>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txBody>
            <a:bodyPr/>
            <a:lstStyle/>
            <a:p>
              <a:endParaRPr lang="pt-BR"/>
            </a:p>
          </p:txBody>
        </p:sp>
        <p:sp>
          <p:nvSpPr>
            <p:cNvPr id="27" name="TextBox 27"/>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dirty="0">
                  <a:solidFill>
                    <a:srgbClr val="000000"/>
                  </a:solidFill>
                  <a:latin typeface="Times New Roman Bold"/>
                </a:rPr>
                <a:t>EXECUTA O PROGRAMA</a:t>
              </a:r>
            </a:p>
          </p:txBody>
        </p:sp>
      </p:grpSp>
      <p:grpSp>
        <p:nvGrpSpPr>
          <p:cNvPr id="28" name="Group 28"/>
          <p:cNvGrpSpPr/>
          <p:nvPr/>
        </p:nvGrpSpPr>
        <p:grpSpPr>
          <a:xfrm>
            <a:off x="3086100" y="6481256"/>
            <a:ext cx="3086100" cy="1326156"/>
            <a:chOff x="0" y="0"/>
            <a:chExt cx="812800" cy="349276"/>
          </a:xfrm>
        </p:grpSpPr>
        <p:sp>
          <p:nvSpPr>
            <p:cNvPr id="29" name="Freeform 29"/>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txBody>
            <a:bodyPr/>
            <a:lstStyle/>
            <a:p>
              <a:endParaRPr lang="pt-BR"/>
            </a:p>
          </p:txBody>
        </p:sp>
        <p:sp>
          <p:nvSpPr>
            <p:cNvPr id="30" name="TextBox 30"/>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dirty="0">
                  <a:solidFill>
                    <a:srgbClr val="000000"/>
                  </a:solidFill>
                  <a:latin typeface="Times New Roman Bold"/>
                </a:rPr>
                <a:t>EXIBE ERRO RETORNA NONE</a:t>
              </a:r>
            </a:p>
          </p:txBody>
        </p:sp>
      </p:grpSp>
      <p:sp>
        <p:nvSpPr>
          <p:cNvPr id="31" name="AutoShape 31"/>
          <p:cNvSpPr/>
          <p:nvPr/>
        </p:nvSpPr>
        <p:spPr>
          <a:xfrm flipV="1">
            <a:off x="4610100" y="5084753"/>
            <a:ext cx="1562100" cy="1396503"/>
          </a:xfrm>
          <a:prstGeom prst="line">
            <a:avLst/>
          </a:prstGeom>
          <a:ln w="38100" cap="flat">
            <a:solidFill>
              <a:srgbClr val="FF3131"/>
            </a:solidFill>
            <a:prstDash val="solid"/>
            <a:headEnd type="triangle" w="lg" len="med"/>
            <a:tailEnd type="none" w="sm" len="sm"/>
          </a:ln>
        </p:spPr>
        <p:txBody>
          <a:bodyPr/>
          <a:lstStyle/>
          <a:p>
            <a:endParaRPr lang="pt-BR"/>
          </a:p>
        </p:txBody>
      </p:sp>
      <p:sp>
        <p:nvSpPr>
          <p:cNvPr id="32" name="AutoShape 32"/>
          <p:cNvSpPr/>
          <p:nvPr/>
        </p:nvSpPr>
        <p:spPr>
          <a:xfrm flipH="1" flipV="1">
            <a:off x="9258300" y="5084753"/>
            <a:ext cx="1543050" cy="1370854"/>
          </a:xfrm>
          <a:prstGeom prst="line">
            <a:avLst/>
          </a:prstGeom>
          <a:ln w="38100" cap="flat">
            <a:solidFill>
              <a:srgbClr val="00BF63"/>
            </a:solidFill>
            <a:prstDash val="solid"/>
            <a:headEnd type="triangle" w="lg" len="med"/>
            <a:tailEnd type="none" w="sm" len="sm"/>
          </a:ln>
        </p:spPr>
        <p:txBody>
          <a:bodyPr/>
          <a:lstStyle/>
          <a:p>
            <a:endParaRPr lang="pt-BR"/>
          </a:p>
        </p:txBody>
      </p:sp>
      <p:grpSp>
        <p:nvGrpSpPr>
          <p:cNvPr id="33" name="Group 33"/>
          <p:cNvGrpSpPr/>
          <p:nvPr/>
        </p:nvGrpSpPr>
        <p:grpSpPr>
          <a:xfrm>
            <a:off x="4821021" y="4879790"/>
            <a:ext cx="1105731" cy="409925"/>
            <a:chOff x="0" y="0"/>
            <a:chExt cx="1096222" cy="406400"/>
          </a:xfrm>
        </p:grpSpPr>
        <p:sp>
          <p:nvSpPr>
            <p:cNvPr id="34" name="Freeform 34"/>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35" name="TextBox 35"/>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NÃO</a:t>
              </a:r>
            </a:p>
          </p:txBody>
        </p:sp>
      </p:grpSp>
      <p:grpSp>
        <p:nvGrpSpPr>
          <p:cNvPr id="36" name="Group 36"/>
          <p:cNvGrpSpPr/>
          <p:nvPr/>
        </p:nvGrpSpPr>
        <p:grpSpPr>
          <a:xfrm>
            <a:off x="9503748" y="4879790"/>
            <a:ext cx="1105731" cy="409925"/>
            <a:chOff x="0" y="0"/>
            <a:chExt cx="1096222" cy="406400"/>
          </a:xfrm>
        </p:grpSpPr>
        <p:sp>
          <p:nvSpPr>
            <p:cNvPr id="37" name="Freeform 37"/>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38" name="TextBox 38"/>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SIM</a:t>
              </a:r>
            </a:p>
          </p:txBody>
        </p:sp>
      </p:grpSp>
      <p:grpSp>
        <p:nvGrpSpPr>
          <p:cNvPr id="39" name="Group 39"/>
          <p:cNvGrpSpPr/>
          <p:nvPr/>
        </p:nvGrpSpPr>
        <p:grpSpPr>
          <a:xfrm>
            <a:off x="12363450" y="8643775"/>
            <a:ext cx="3086100" cy="1326156"/>
            <a:chOff x="0" y="0"/>
            <a:chExt cx="812800" cy="349276"/>
          </a:xfrm>
        </p:grpSpPr>
        <p:sp>
          <p:nvSpPr>
            <p:cNvPr id="40" name="Freeform 40"/>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41" name="TextBox 41"/>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EXECUTA PROGRAMA ECHO</a:t>
              </a:r>
            </a:p>
          </p:txBody>
        </p:sp>
      </p:grpSp>
      <p:grpSp>
        <p:nvGrpSpPr>
          <p:cNvPr id="42" name="Group 42"/>
          <p:cNvGrpSpPr/>
          <p:nvPr/>
        </p:nvGrpSpPr>
        <p:grpSpPr>
          <a:xfrm>
            <a:off x="6153150" y="8515188"/>
            <a:ext cx="3086100" cy="1326156"/>
            <a:chOff x="0" y="0"/>
            <a:chExt cx="812800" cy="349276"/>
          </a:xfrm>
        </p:grpSpPr>
        <p:sp>
          <p:nvSpPr>
            <p:cNvPr id="43" name="Freeform 43"/>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44" name="TextBox 44"/>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EXECUTA PROGRAMA CALC</a:t>
              </a:r>
            </a:p>
          </p:txBody>
        </p:sp>
      </p:grpSp>
      <p:sp>
        <p:nvSpPr>
          <p:cNvPr id="45" name="AutoShape 45"/>
          <p:cNvSpPr/>
          <p:nvPr/>
        </p:nvSpPr>
        <p:spPr>
          <a:xfrm flipH="1" flipV="1">
            <a:off x="12344400" y="7163384"/>
            <a:ext cx="1562100" cy="1480392"/>
          </a:xfrm>
          <a:prstGeom prst="line">
            <a:avLst/>
          </a:prstGeom>
          <a:ln w="38100" cap="flat">
            <a:solidFill>
              <a:srgbClr val="FFFFFF"/>
            </a:solidFill>
            <a:prstDash val="solid"/>
            <a:headEnd type="triangle" w="lg" len="med"/>
            <a:tailEnd type="none" w="sm" len="sm"/>
          </a:ln>
        </p:spPr>
        <p:txBody>
          <a:bodyPr/>
          <a:lstStyle/>
          <a:p>
            <a:endParaRPr lang="pt-BR"/>
          </a:p>
        </p:txBody>
      </p:sp>
      <p:sp>
        <p:nvSpPr>
          <p:cNvPr id="46" name="AutoShape 46"/>
          <p:cNvSpPr/>
          <p:nvPr/>
        </p:nvSpPr>
        <p:spPr>
          <a:xfrm flipV="1">
            <a:off x="7696200" y="7118685"/>
            <a:ext cx="1562100" cy="1396503"/>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47" name="Group 47"/>
          <p:cNvGrpSpPr/>
          <p:nvPr/>
        </p:nvGrpSpPr>
        <p:grpSpPr>
          <a:xfrm>
            <a:off x="12644920" y="6958421"/>
            <a:ext cx="1105731" cy="409925"/>
            <a:chOff x="0" y="0"/>
            <a:chExt cx="1096222" cy="406400"/>
          </a:xfrm>
        </p:grpSpPr>
        <p:sp>
          <p:nvSpPr>
            <p:cNvPr id="48" name="Freeform 48"/>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F840"/>
            </a:solidFill>
          </p:spPr>
          <p:txBody>
            <a:bodyPr/>
            <a:lstStyle/>
            <a:p>
              <a:endParaRPr lang="pt-BR"/>
            </a:p>
          </p:txBody>
        </p:sp>
        <p:sp>
          <p:nvSpPr>
            <p:cNvPr id="49" name="TextBox 49"/>
            <p:cNvSpPr txBox="1"/>
            <p:nvPr/>
          </p:nvSpPr>
          <p:spPr>
            <a:xfrm>
              <a:off x="152400" y="-28575"/>
              <a:ext cx="791422" cy="434975"/>
            </a:xfrm>
            <a:prstGeom prst="rect">
              <a:avLst/>
            </a:prstGeom>
          </p:spPr>
          <p:txBody>
            <a:bodyPr lIns="50800" tIns="50800" rIns="50800" bIns="50800" rtlCol="0" anchor="ctr"/>
            <a:lstStyle/>
            <a:p>
              <a:pPr algn="ctr">
                <a:lnSpc>
                  <a:spcPts val="1752"/>
                </a:lnSpc>
              </a:pPr>
              <a:r>
                <a:rPr lang="en-US" sz="1525" spc="183">
                  <a:solidFill>
                    <a:srgbClr val="000000"/>
                  </a:solidFill>
                  <a:latin typeface="Times New Roman Bold"/>
                </a:rPr>
                <a:t>ECHO</a:t>
              </a:r>
            </a:p>
          </p:txBody>
        </p:sp>
      </p:grpSp>
      <p:grpSp>
        <p:nvGrpSpPr>
          <p:cNvPr id="50" name="Group 50"/>
          <p:cNvGrpSpPr/>
          <p:nvPr/>
        </p:nvGrpSpPr>
        <p:grpSpPr>
          <a:xfrm>
            <a:off x="7847769" y="6958421"/>
            <a:ext cx="1105731" cy="409925"/>
            <a:chOff x="0" y="0"/>
            <a:chExt cx="1096222" cy="406400"/>
          </a:xfrm>
        </p:grpSpPr>
        <p:sp>
          <p:nvSpPr>
            <p:cNvPr id="51" name="Freeform 51"/>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F840"/>
            </a:solidFill>
          </p:spPr>
          <p:txBody>
            <a:bodyPr/>
            <a:lstStyle/>
            <a:p>
              <a:endParaRPr lang="pt-BR"/>
            </a:p>
          </p:txBody>
        </p:sp>
        <p:sp>
          <p:nvSpPr>
            <p:cNvPr id="52" name="TextBox 52"/>
            <p:cNvSpPr txBox="1"/>
            <p:nvPr/>
          </p:nvSpPr>
          <p:spPr>
            <a:xfrm>
              <a:off x="152400" y="-28575"/>
              <a:ext cx="791422" cy="434975"/>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CALC</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35222" y="154940"/>
            <a:ext cx="6423269" cy="847725"/>
          </a:xfrm>
          <a:prstGeom prst="rect">
            <a:avLst/>
          </a:prstGeom>
        </p:spPr>
        <p:txBody>
          <a:bodyPr lIns="0" tIns="0" rIns="0" bIns="0" rtlCol="0" anchor="t">
            <a:spAutoFit/>
          </a:bodyPr>
          <a:lstStyle/>
          <a:p>
            <a:pPr algn="just">
              <a:lnSpc>
                <a:spcPts val="6299"/>
              </a:lnSpc>
            </a:pPr>
            <a:r>
              <a:rPr lang="en-US" sz="4499">
                <a:solidFill>
                  <a:srgbClr val="6CE5E8"/>
                </a:solidFill>
                <a:latin typeface="Times New Roman Bold"/>
              </a:rPr>
              <a:t>Programas</a:t>
            </a:r>
          </a:p>
        </p:txBody>
      </p:sp>
      <p:sp>
        <p:nvSpPr>
          <p:cNvPr id="3" name="TextBox 3"/>
          <p:cNvSpPr txBox="1"/>
          <p:nvPr/>
        </p:nvSpPr>
        <p:spPr>
          <a:xfrm>
            <a:off x="642939" y="528955"/>
            <a:ext cx="7860398" cy="1766570"/>
          </a:xfrm>
          <a:prstGeom prst="rect">
            <a:avLst/>
          </a:prstGeom>
        </p:spPr>
        <p:txBody>
          <a:bodyPr lIns="0" tIns="0" rIns="0" bIns="0" rtlCol="0" anchor="t">
            <a:spAutoFit/>
          </a:bodyPr>
          <a:lstStyle/>
          <a:p>
            <a:pPr algn="just">
              <a:lnSpc>
                <a:spcPts val="4340"/>
              </a:lnSpc>
            </a:pPr>
            <a:endParaRPr/>
          </a:p>
          <a:p>
            <a:pPr algn="just">
              <a:lnSpc>
                <a:spcPts val="4785"/>
              </a:lnSpc>
            </a:pPr>
            <a:r>
              <a:rPr lang="en-US" sz="3300">
                <a:solidFill>
                  <a:srgbClr val="FDFDFD"/>
                </a:solidFill>
                <a:latin typeface="Times New Roman Bold"/>
              </a:rPr>
              <a:t>1. Funcionamento do programa CALC</a:t>
            </a:r>
          </a:p>
          <a:p>
            <a:pPr algn="just">
              <a:lnSpc>
                <a:spcPts val="4620"/>
              </a:lnSpc>
            </a:pPr>
            <a:endParaRPr lang="en-US" sz="3300">
              <a:solidFill>
                <a:srgbClr val="FDFDFD"/>
              </a:solidFill>
              <a:latin typeface="Times New Roman Bold"/>
            </a:endParaRPr>
          </a:p>
        </p:txBody>
      </p:sp>
      <p:grpSp>
        <p:nvGrpSpPr>
          <p:cNvPr id="4" name="Group 4"/>
          <p:cNvGrpSpPr/>
          <p:nvPr/>
        </p:nvGrpSpPr>
        <p:grpSpPr>
          <a:xfrm>
            <a:off x="3321322" y="2221865"/>
            <a:ext cx="3086100" cy="1326156"/>
            <a:chOff x="0" y="0"/>
            <a:chExt cx="812800" cy="349276"/>
          </a:xfrm>
        </p:grpSpPr>
        <p:sp>
          <p:nvSpPr>
            <p:cNvPr id="5" name="Freeform 5"/>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6" name="TextBox 6"/>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dirty="0">
                  <a:solidFill>
                    <a:srgbClr val="000000"/>
                  </a:solidFill>
                  <a:latin typeface="Times New Roman Bold"/>
                </a:rPr>
                <a:t>EXECUTA A FUNÇÃO CALC</a:t>
              </a:r>
            </a:p>
          </p:txBody>
        </p:sp>
      </p:grpSp>
      <p:grpSp>
        <p:nvGrpSpPr>
          <p:cNvPr id="7" name="Group 7"/>
          <p:cNvGrpSpPr/>
          <p:nvPr/>
        </p:nvGrpSpPr>
        <p:grpSpPr>
          <a:xfrm>
            <a:off x="3321322" y="4281445"/>
            <a:ext cx="3086100" cy="1326156"/>
            <a:chOff x="0" y="0"/>
            <a:chExt cx="812800" cy="349276"/>
          </a:xfrm>
        </p:grpSpPr>
        <p:sp>
          <p:nvSpPr>
            <p:cNvPr id="8" name="Freeform 8"/>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9" name="TextBox 9"/>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dirty="0">
                  <a:solidFill>
                    <a:srgbClr val="000000"/>
                  </a:solidFill>
                  <a:latin typeface="Times New Roman Bold"/>
                </a:rPr>
                <a:t>VERIFICA ARGUMENTOS</a:t>
              </a:r>
            </a:p>
          </p:txBody>
        </p:sp>
      </p:grpSp>
      <p:grpSp>
        <p:nvGrpSpPr>
          <p:cNvPr id="10" name="Group 10"/>
          <p:cNvGrpSpPr/>
          <p:nvPr/>
        </p:nvGrpSpPr>
        <p:grpSpPr>
          <a:xfrm>
            <a:off x="6407422" y="6341026"/>
            <a:ext cx="3086100" cy="1326156"/>
            <a:chOff x="0" y="0"/>
            <a:chExt cx="812800" cy="349276"/>
          </a:xfrm>
        </p:grpSpPr>
        <p:sp>
          <p:nvSpPr>
            <p:cNvPr id="11" name="Freeform 11"/>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txBody>
            <a:bodyPr/>
            <a:lstStyle/>
            <a:p>
              <a:endParaRPr lang="pt-BR"/>
            </a:p>
          </p:txBody>
        </p:sp>
        <p:sp>
          <p:nvSpPr>
            <p:cNvPr id="12" name="TextBox 12"/>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EXECUTA OPERAÇÃO</a:t>
              </a:r>
            </a:p>
          </p:txBody>
        </p:sp>
      </p:grpSp>
      <p:grpSp>
        <p:nvGrpSpPr>
          <p:cNvPr id="13" name="Group 13"/>
          <p:cNvGrpSpPr/>
          <p:nvPr/>
        </p:nvGrpSpPr>
        <p:grpSpPr>
          <a:xfrm>
            <a:off x="235222" y="6341026"/>
            <a:ext cx="3086100" cy="1326156"/>
            <a:chOff x="0" y="0"/>
            <a:chExt cx="812800" cy="349276"/>
          </a:xfrm>
        </p:grpSpPr>
        <p:sp>
          <p:nvSpPr>
            <p:cNvPr id="14" name="Freeform 14"/>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txBody>
            <a:bodyPr/>
            <a:lstStyle/>
            <a:p>
              <a:endParaRPr lang="pt-BR"/>
            </a:p>
          </p:txBody>
        </p:sp>
        <p:sp>
          <p:nvSpPr>
            <p:cNvPr id="15" name="TextBox 1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dirty="0">
                  <a:solidFill>
                    <a:srgbClr val="000000"/>
                  </a:solidFill>
                  <a:latin typeface="Times New Roman Bold"/>
                </a:rPr>
                <a:t>SOLICITA OS ARGUMENTOS</a:t>
              </a:r>
            </a:p>
          </p:txBody>
        </p:sp>
      </p:grpSp>
      <p:sp>
        <p:nvSpPr>
          <p:cNvPr id="16" name="AutoShape 16"/>
          <p:cNvSpPr/>
          <p:nvPr/>
        </p:nvSpPr>
        <p:spPr>
          <a:xfrm flipV="1">
            <a:off x="1759222" y="4944523"/>
            <a:ext cx="1562100" cy="1396503"/>
          </a:xfrm>
          <a:prstGeom prst="line">
            <a:avLst/>
          </a:prstGeom>
          <a:ln w="38100" cap="flat">
            <a:solidFill>
              <a:srgbClr val="FF3131"/>
            </a:solidFill>
            <a:prstDash val="solid"/>
            <a:headEnd type="triangle" w="lg" len="med"/>
            <a:tailEnd type="none" w="sm" len="sm"/>
          </a:ln>
        </p:spPr>
        <p:txBody>
          <a:bodyPr/>
          <a:lstStyle/>
          <a:p>
            <a:endParaRPr lang="pt-BR"/>
          </a:p>
        </p:txBody>
      </p:sp>
      <p:sp>
        <p:nvSpPr>
          <p:cNvPr id="17" name="AutoShape 17"/>
          <p:cNvSpPr/>
          <p:nvPr/>
        </p:nvSpPr>
        <p:spPr>
          <a:xfrm flipH="1" flipV="1">
            <a:off x="6407422" y="4944523"/>
            <a:ext cx="1562100" cy="1396503"/>
          </a:xfrm>
          <a:prstGeom prst="line">
            <a:avLst/>
          </a:prstGeom>
          <a:ln w="38100" cap="flat">
            <a:solidFill>
              <a:srgbClr val="00BF63"/>
            </a:solidFill>
            <a:prstDash val="solid"/>
            <a:headEnd type="triangle" w="lg" len="med"/>
            <a:tailEnd type="none" w="sm" len="sm"/>
          </a:ln>
        </p:spPr>
        <p:txBody>
          <a:bodyPr/>
          <a:lstStyle/>
          <a:p>
            <a:endParaRPr lang="pt-BR"/>
          </a:p>
        </p:txBody>
      </p:sp>
      <p:sp>
        <p:nvSpPr>
          <p:cNvPr id="18" name="AutoShape 18"/>
          <p:cNvSpPr/>
          <p:nvPr/>
        </p:nvSpPr>
        <p:spPr>
          <a:xfrm flipH="1" flipV="1">
            <a:off x="4864372" y="3548020"/>
            <a:ext cx="0" cy="733425"/>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19" name="Group 19"/>
          <p:cNvGrpSpPr/>
          <p:nvPr/>
        </p:nvGrpSpPr>
        <p:grpSpPr>
          <a:xfrm>
            <a:off x="1970143" y="4739561"/>
            <a:ext cx="1105731" cy="409925"/>
            <a:chOff x="0" y="0"/>
            <a:chExt cx="1096222" cy="406400"/>
          </a:xfrm>
        </p:grpSpPr>
        <p:sp>
          <p:nvSpPr>
            <p:cNvPr id="20" name="Freeform 20"/>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21" name="TextBox 21"/>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NÃO</a:t>
              </a:r>
            </a:p>
          </p:txBody>
        </p:sp>
      </p:grpSp>
      <p:grpSp>
        <p:nvGrpSpPr>
          <p:cNvPr id="22" name="Group 22"/>
          <p:cNvGrpSpPr/>
          <p:nvPr/>
        </p:nvGrpSpPr>
        <p:grpSpPr>
          <a:xfrm>
            <a:off x="6652870" y="4739561"/>
            <a:ext cx="1105731" cy="409925"/>
            <a:chOff x="0" y="0"/>
            <a:chExt cx="1096222" cy="406400"/>
          </a:xfrm>
        </p:grpSpPr>
        <p:sp>
          <p:nvSpPr>
            <p:cNvPr id="23" name="Freeform 23"/>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24" name="TextBox 24"/>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SIM</a:t>
              </a:r>
            </a:p>
          </p:txBody>
        </p:sp>
      </p:grpSp>
      <p:sp>
        <p:nvSpPr>
          <p:cNvPr id="25" name="AutoShape 25"/>
          <p:cNvSpPr/>
          <p:nvPr/>
        </p:nvSpPr>
        <p:spPr>
          <a:xfrm flipH="1">
            <a:off x="3321322" y="7004104"/>
            <a:ext cx="2725395" cy="1905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26" name="Group 26"/>
          <p:cNvGrpSpPr/>
          <p:nvPr/>
        </p:nvGrpSpPr>
        <p:grpSpPr>
          <a:xfrm>
            <a:off x="9493522" y="8578500"/>
            <a:ext cx="3086100" cy="1326156"/>
            <a:chOff x="0" y="0"/>
            <a:chExt cx="812800" cy="349276"/>
          </a:xfrm>
        </p:grpSpPr>
        <p:sp>
          <p:nvSpPr>
            <p:cNvPr id="27" name="Freeform 27"/>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28" name="TextBox 28"/>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dirty="0">
                  <a:solidFill>
                    <a:srgbClr val="000000"/>
                  </a:solidFill>
                  <a:latin typeface="Times New Roman Bold"/>
                </a:rPr>
                <a:t>REALIZA SOMA</a:t>
              </a:r>
            </a:p>
          </p:txBody>
        </p:sp>
      </p:grpSp>
      <p:sp>
        <p:nvSpPr>
          <p:cNvPr id="29" name="AutoShape 29"/>
          <p:cNvSpPr/>
          <p:nvPr/>
        </p:nvSpPr>
        <p:spPr>
          <a:xfrm flipH="1" flipV="1">
            <a:off x="9493522" y="7181997"/>
            <a:ext cx="1543050" cy="1396503"/>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30" name="Group 30"/>
          <p:cNvGrpSpPr/>
          <p:nvPr/>
        </p:nvGrpSpPr>
        <p:grpSpPr>
          <a:xfrm>
            <a:off x="10483706" y="7667182"/>
            <a:ext cx="1105731" cy="409925"/>
            <a:chOff x="0" y="0"/>
            <a:chExt cx="1096222" cy="406400"/>
          </a:xfrm>
        </p:grpSpPr>
        <p:sp>
          <p:nvSpPr>
            <p:cNvPr id="31" name="Freeform 31"/>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F840"/>
            </a:solidFill>
          </p:spPr>
          <p:txBody>
            <a:bodyPr/>
            <a:lstStyle/>
            <a:p>
              <a:endParaRPr lang="pt-BR"/>
            </a:p>
          </p:txBody>
        </p:sp>
        <p:sp>
          <p:nvSpPr>
            <p:cNvPr id="32" name="TextBox 32"/>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ADD</a:t>
              </a:r>
            </a:p>
          </p:txBody>
        </p:sp>
      </p:grpSp>
      <p:grpSp>
        <p:nvGrpSpPr>
          <p:cNvPr id="33" name="Group 33"/>
          <p:cNvGrpSpPr/>
          <p:nvPr/>
        </p:nvGrpSpPr>
        <p:grpSpPr>
          <a:xfrm>
            <a:off x="9512572" y="4078151"/>
            <a:ext cx="3086100" cy="1326156"/>
            <a:chOff x="0" y="0"/>
            <a:chExt cx="812800" cy="349276"/>
          </a:xfrm>
        </p:grpSpPr>
        <p:sp>
          <p:nvSpPr>
            <p:cNvPr id="34" name="Freeform 34"/>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35" name="TextBox 3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dirty="0">
                  <a:solidFill>
                    <a:srgbClr val="000000"/>
                  </a:solidFill>
                  <a:latin typeface="Times New Roman Bold"/>
                </a:rPr>
                <a:t>REALIZA SUBTRAÇÃO</a:t>
              </a:r>
            </a:p>
          </p:txBody>
        </p:sp>
      </p:grpSp>
      <p:sp>
        <p:nvSpPr>
          <p:cNvPr id="36" name="AutoShape 36"/>
          <p:cNvSpPr/>
          <p:nvPr/>
        </p:nvSpPr>
        <p:spPr>
          <a:xfrm flipV="1">
            <a:off x="9493522" y="5404307"/>
            <a:ext cx="1562100" cy="1396503"/>
          </a:xfrm>
          <a:prstGeom prst="line">
            <a:avLst/>
          </a:prstGeom>
          <a:ln w="38100" cap="flat">
            <a:solidFill>
              <a:srgbClr val="FFFFFF"/>
            </a:solidFill>
            <a:prstDash val="solid"/>
            <a:headEnd type="none" w="sm" len="sm"/>
            <a:tailEnd type="triangle" w="lg" len="med"/>
          </a:ln>
        </p:spPr>
        <p:txBody>
          <a:bodyPr/>
          <a:lstStyle/>
          <a:p>
            <a:endParaRPr lang="pt-BR"/>
          </a:p>
        </p:txBody>
      </p:sp>
      <p:grpSp>
        <p:nvGrpSpPr>
          <p:cNvPr id="37" name="Group 37"/>
          <p:cNvGrpSpPr/>
          <p:nvPr/>
        </p:nvGrpSpPr>
        <p:grpSpPr>
          <a:xfrm>
            <a:off x="10483706" y="5876722"/>
            <a:ext cx="1105731" cy="409925"/>
            <a:chOff x="0" y="0"/>
            <a:chExt cx="1096222" cy="406400"/>
          </a:xfrm>
        </p:grpSpPr>
        <p:sp>
          <p:nvSpPr>
            <p:cNvPr id="38" name="Freeform 38"/>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F840"/>
            </a:solidFill>
          </p:spPr>
          <p:txBody>
            <a:bodyPr/>
            <a:lstStyle/>
            <a:p>
              <a:endParaRPr lang="pt-BR"/>
            </a:p>
          </p:txBody>
        </p:sp>
        <p:sp>
          <p:nvSpPr>
            <p:cNvPr id="39" name="TextBox 39"/>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SUB</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35222" y="154940"/>
            <a:ext cx="6423269" cy="847725"/>
          </a:xfrm>
          <a:prstGeom prst="rect">
            <a:avLst/>
          </a:prstGeom>
        </p:spPr>
        <p:txBody>
          <a:bodyPr lIns="0" tIns="0" rIns="0" bIns="0" rtlCol="0" anchor="t">
            <a:spAutoFit/>
          </a:bodyPr>
          <a:lstStyle/>
          <a:p>
            <a:pPr algn="just">
              <a:lnSpc>
                <a:spcPts val="6299"/>
              </a:lnSpc>
            </a:pPr>
            <a:r>
              <a:rPr lang="en-US" sz="4499">
                <a:solidFill>
                  <a:srgbClr val="6CE5E8"/>
                </a:solidFill>
                <a:latin typeface="Times New Roman Bold"/>
              </a:rPr>
              <a:t>Programas</a:t>
            </a:r>
          </a:p>
        </p:txBody>
      </p:sp>
      <p:sp>
        <p:nvSpPr>
          <p:cNvPr id="3" name="TextBox 3"/>
          <p:cNvSpPr txBox="1"/>
          <p:nvPr/>
        </p:nvSpPr>
        <p:spPr>
          <a:xfrm>
            <a:off x="642939" y="519430"/>
            <a:ext cx="7307532" cy="1811655"/>
          </a:xfrm>
          <a:prstGeom prst="rect">
            <a:avLst/>
          </a:prstGeom>
        </p:spPr>
        <p:txBody>
          <a:bodyPr lIns="0" tIns="0" rIns="0" bIns="0" rtlCol="0" anchor="t">
            <a:spAutoFit/>
          </a:bodyPr>
          <a:lstStyle/>
          <a:p>
            <a:pPr algn="just">
              <a:lnSpc>
                <a:spcPts val="4620"/>
              </a:lnSpc>
            </a:pPr>
            <a:endParaRPr/>
          </a:p>
          <a:p>
            <a:pPr algn="just">
              <a:lnSpc>
                <a:spcPts val="4785"/>
              </a:lnSpc>
            </a:pPr>
            <a:r>
              <a:rPr lang="en-US" sz="3300">
                <a:solidFill>
                  <a:srgbClr val="FDFDFD"/>
                </a:solidFill>
                <a:latin typeface="Times New Roman Bold"/>
              </a:rPr>
              <a:t>1. Funcionamento do programa ECHO</a:t>
            </a:r>
          </a:p>
          <a:p>
            <a:pPr algn="just">
              <a:lnSpc>
                <a:spcPts val="4620"/>
              </a:lnSpc>
            </a:pPr>
            <a:endParaRPr lang="en-US" sz="3300">
              <a:solidFill>
                <a:srgbClr val="FDFDFD"/>
              </a:solidFill>
              <a:latin typeface="Times New Roman Bold"/>
            </a:endParaRPr>
          </a:p>
        </p:txBody>
      </p:sp>
      <p:grpSp>
        <p:nvGrpSpPr>
          <p:cNvPr id="4" name="Group 4"/>
          <p:cNvGrpSpPr/>
          <p:nvPr/>
        </p:nvGrpSpPr>
        <p:grpSpPr>
          <a:xfrm>
            <a:off x="3321322" y="2221865"/>
            <a:ext cx="3086100" cy="1326156"/>
            <a:chOff x="0" y="0"/>
            <a:chExt cx="812800" cy="349276"/>
          </a:xfrm>
        </p:grpSpPr>
        <p:sp>
          <p:nvSpPr>
            <p:cNvPr id="5" name="Freeform 5"/>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6" name="TextBox 6"/>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EXECUTA A FUNÇÃO ECHO</a:t>
              </a:r>
            </a:p>
          </p:txBody>
        </p:sp>
      </p:grpSp>
      <p:grpSp>
        <p:nvGrpSpPr>
          <p:cNvPr id="7" name="Group 7"/>
          <p:cNvGrpSpPr/>
          <p:nvPr/>
        </p:nvGrpSpPr>
        <p:grpSpPr>
          <a:xfrm>
            <a:off x="3321322" y="4281445"/>
            <a:ext cx="3086100" cy="1326156"/>
            <a:chOff x="0" y="0"/>
            <a:chExt cx="812800" cy="349276"/>
          </a:xfrm>
        </p:grpSpPr>
        <p:sp>
          <p:nvSpPr>
            <p:cNvPr id="8" name="Freeform 8"/>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9" name="TextBox 9"/>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VERIFICA ARGUMENTOS</a:t>
              </a:r>
            </a:p>
          </p:txBody>
        </p:sp>
      </p:grpSp>
      <p:grpSp>
        <p:nvGrpSpPr>
          <p:cNvPr id="10" name="Group 10"/>
          <p:cNvGrpSpPr/>
          <p:nvPr/>
        </p:nvGrpSpPr>
        <p:grpSpPr>
          <a:xfrm>
            <a:off x="6407422" y="6341026"/>
            <a:ext cx="3086100" cy="1326156"/>
            <a:chOff x="0" y="0"/>
            <a:chExt cx="812800" cy="349276"/>
          </a:xfrm>
        </p:grpSpPr>
        <p:sp>
          <p:nvSpPr>
            <p:cNvPr id="11" name="Freeform 11"/>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txBody>
            <a:bodyPr/>
            <a:lstStyle/>
            <a:p>
              <a:endParaRPr lang="pt-BR"/>
            </a:p>
          </p:txBody>
        </p:sp>
        <p:sp>
          <p:nvSpPr>
            <p:cNvPr id="12" name="TextBox 12"/>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EXECUTA OPERAÇÃO</a:t>
              </a:r>
            </a:p>
          </p:txBody>
        </p:sp>
      </p:grpSp>
      <p:grpSp>
        <p:nvGrpSpPr>
          <p:cNvPr id="13" name="Group 13"/>
          <p:cNvGrpSpPr/>
          <p:nvPr/>
        </p:nvGrpSpPr>
        <p:grpSpPr>
          <a:xfrm>
            <a:off x="235222" y="6341026"/>
            <a:ext cx="3086100" cy="1326156"/>
            <a:chOff x="0" y="0"/>
            <a:chExt cx="812800" cy="349276"/>
          </a:xfrm>
        </p:grpSpPr>
        <p:sp>
          <p:nvSpPr>
            <p:cNvPr id="14" name="Freeform 14"/>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txBody>
            <a:bodyPr/>
            <a:lstStyle/>
            <a:p>
              <a:endParaRPr lang="pt-BR"/>
            </a:p>
          </p:txBody>
        </p:sp>
        <p:sp>
          <p:nvSpPr>
            <p:cNvPr id="15" name="TextBox 1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SOLICITA OS ARGUMENTOS</a:t>
              </a:r>
            </a:p>
          </p:txBody>
        </p:sp>
      </p:grpSp>
      <p:sp>
        <p:nvSpPr>
          <p:cNvPr id="16" name="AutoShape 16"/>
          <p:cNvSpPr/>
          <p:nvPr/>
        </p:nvSpPr>
        <p:spPr>
          <a:xfrm flipV="1">
            <a:off x="1759222" y="4944523"/>
            <a:ext cx="1562100" cy="1396503"/>
          </a:xfrm>
          <a:prstGeom prst="line">
            <a:avLst/>
          </a:prstGeom>
          <a:ln w="38100" cap="flat">
            <a:solidFill>
              <a:srgbClr val="FF3131"/>
            </a:solidFill>
            <a:prstDash val="solid"/>
            <a:headEnd type="triangle" w="lg" len="med"/>
            <a:tailEnd type="none" w="sm" len="sm"/>
          </a:ln>
        </p:spPr>
        <p:txBody>
          <a:bodyPr/>
          <a:lstStyle/>
          <a:p>
            <a:endParaRPr lang="pt-BR"/>
          </a:p>
        </p:txBody>
      </p:sp>
      <p:sp>
        <p:nvSpPr>
          <p:cNvPr id="17" name="AutoShape 17"/>
          <p:cNvSpPr/>
          <p:nvPr/>
        </p:nvSpPr>
        <p:spPr>
          <a:xfrm flipH="1" flipV="1">
            <a:off x="6407422" y="4944523"/>
            <a:ext cx="1543050" cy="1396503"/>
          </a:xfrm>
          <a:prstGeom prst="line">
            <a:avLst/>
          </a:prstGeom>
          <a:ln w="38100" cap="flat">
            <a:solidFill>
              <a:srgbClr val="00BF63"/>
            </a:solidFill>
            <a:prstDash val="solid"/>
            <a:headEnd type="triangle" w="lg" len="med"/>
            <a:tailEnd type="none" w="sm" len="sm"/>
          </a:ln>
        </p:spPr>
        <p:txBody>
          <a:bodyPr/>
          <a:lstStyle/>
          <a:p>
            <a:endParaRPr lang="pt-BR"/>
          </a:p>
        </p:txBody>
      </p:sp>
      <p:sp>
        <p:nvSpPr>
          <p:cNvPr id="18" name="AutoShape 18"/>
          <p:cNvSpPr/>
          <p:nvPr/>
        </p:nvSpPr>
        <p:spPr>
          <a:xfrm flipH="1" flipV="1">
            <a:off x="4864372" y="3548020"/>
            <a:ext cx="0" cy="733425"/>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19" name="Group 19"/>
          <p:cNvGrpSpPr/>
          <p:nvPr/>
        </p:nvGrpSpPr>
        <p:grpSpPr>
          <a:xfrm>
            <a:off x="1970143" y="4739561"/>
            <a:ext cx="1105731" cy="409925"/>
            <a:chOff x="0" y="0"/>
            <a:chExt cx="1096222" cy="406400"/>
          </a:xfrm>
        </p:grpSpPr>
        <p:sp>
          <p:nvSpPr>
            <p:cNvPr id="20" name="Freeform 20"/>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21" name="TextBox 21"/>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NÃO</a:t>
              </a:r>
            </a:p>
          </p:txBody>
        </p:sp>
      </p:grpSp>
      <p:grpSp>
        <p:nvGrpSpPr>
          <p:cNvPr id="22" name="Group 22"/>
          <p:cNvGrpSpPr/>
          <p:nvPr/>
        </p:nvGrpSpPr>
        <p:grpSpPr>
          <a:xfrm>
            <a:off x="6652870" y="4739561"/>
            <a:ext cx="1105731" cy="409925"/>
            <a:chOff x="0" y="0"/>
            <a:chExt cx="1096222" cy="406400"/>
          </a:xfrm>
        </p:grpSpPr>
        <p:sp>
          <p:nvSpPr>
            <p:cNvPr id="23" name="Freeform 23"/>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24" name="TextBox 24"/>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SIM</a:t>
              </a:r>
            </a:p>
          </p:txBody>
        </p:sp>
      </p:grpSp>
      <p:sp>
        <p:nvSpPr>
          <p:cNvPr id="25" name="AutoShape 25"/>
          <p:cNvSpPr/>
          <p:nvPr/>
        </p:nvSpPr>
        <p:spPr>
          <a:xfrm flipH="1">
            <a:off x="3321322" y="7004104"/>
            <a:ext cx="3086100" cy="1905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26" name="Group 26"/>
          <p:cNvGrpSpPr/>
          <p:nvPr/>
        </p:nvGrpSpPr>
        <p:grpSpPr>
          <a:xfrm>
            <a:off x="12411588" y="6273071"/>
            <a:ext cx="3086100" cy="1326156"/>
            <a:chOff x="0" y="0"/>
            <a:chExt cx="812800" cy="349276"/>
          </a:xfrm>
        </p:grpSpPr>
        <p:sp>
          <p:nvSpPr>
            <p:cNvPr id="27" name="Freeform 27"/>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28" name="TextBox 28"/>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EXIBE A MENSAGEM</a:t>
              </a:r>
            </a:p>
          </p:txBody>
        </p:sp>
      </p:grpSp>
      <p:sp>
        <p:nvSpPr>
          <p:cNvPr id="29" name="AutoShape 29"/>
          <p:cNvSpPr/>
          <p:nvPr/>
        </p:nvSpPr>
        <p:spPr>
          <a:xfrm flipH="1">
            <a:off x="9493522" y="6936149"/>
            <a:ext cx="2918066" cy="0"/>
          </a:xfrm>
          <a:prstGeom prst="line">
            <a:avLst/>
          </a:prstGeom>
          <a:ln w="38100" cap="flat">
            <a:solidFill>
              <a:srgbClr val="FFFFFF"/>
            </a:solidFill>
            <a:prstDash val="solid"/>
            <a:headEnd type="triangle" w="lg" len="med"/>
            <a:tailEnd type="none" w="sm" len="sm"/>
          </a:ln>
        </p:spPr>
        <p:txBody>
          <a:bodyPr/>
          <a:lstStyle/>
          <a:p>
            <a:endParaRPr lang="pt-B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028700" y="2295525"/>
            <a:ext cx="13659257" cy="2339811"/>
          </a:xfrm>
          <a:custGeom>
            <a:avLst/>
            <a:gdLst/>
            <a:ahLst/>
            <a:cxnLst/>
            <a:rect l="l" t="t" r="r" b="b"/>
            <a:pathLst>
              <a:path w="13659257" h="2339811">
                <a:moveTo>
                  <a:pt x="0" y="0"/>
                </a:moveTo>
                <a:lnTo>
                  <a:pt x="13659257" y="0"/>
                </a:lnTo>
                <a:lnTo>
                  <a:pt x="13659257" y="2339811"/>
                </a:lnTo>
                <a:lnTo>
                  <a:pt x="0" y="2339811"/>
                </a:lnTo>
                <a:lnTo>
                  <a:pt x="0" y="0"/>
                </a:lnTo>
                <a:close/>
              </a:path>
            </a:pathLst>
          </a:custGeom>
          <a:blipFill>
            <a:blip r:embed="rId2"/>
            <a:stretch>
              <a:fillRect l="-647" t="-76382" r="-647"/>
            </a:stretch>
          </a:blipFill>
        </p:spPr>
        <p:txBody>
          <a:bodyPr/>
          <a:lstStyle/>
          <a:p>
            <a:endParaRPr lang="pt-BR"/>
          </a:p>
        </p:txBody>
      </p:sp>
      <p:sp>
        <p:nvSpPr>
          <p:cNvPr id="3" name="Freeform 3"/>
          <p:cNvSpPr/>
          <p:nvPr/>
        </p:nvSpPr>
        <p:spPr>
          <a:xfrm>
            <a:off x="1028700" y="6933512"/>
            <a:ext cx="13659257" cy="1974832"/>
          </a:xfrm>
          <a:custGeom>
            <a:avLst/>
            <a:gdLst/>
            <a:ahLst/>
            <a:cxnLst/>
            <a:rect l="l" t="t" r="r" b="b"/>
            <a:pathLst>
              <a:path w="13659257" h="1974832">
                <a:moveTo>
                  <a:pt x="0" y="0"/>
                </a:moveTo>
                <a:lnTo>
                  <a:pt x="13659257" y="0"/>
                </a:lnTo>
                <a:lnTo>
                  <a:pt x="13659257" y="1974833"/>
                </a:lnTo>
                <a:lnTo>
                  <a:pt x="0" y="1974833"/>
                </a:lnTo>
                <a:lnTo>
                  <a:pt x="0" y="0"/>
                </a:lnTo>
                <a:close/>
              </a:path>
            </a:pathLst>
          </a:custGeom>
          <a:blipFill>
            <a:blip r:embed="rId3"/>
            <a:stretch>
              <a:fillRect/>
            </a:stretch>
          </a:blipFill>
        </p:spPr>
        <p:txBody>
          <a:bodyPr/>
          <a:lstStyle/>
          <a:p>
            <a:endParaRPr lang="pt-BR"/>
          </a:p>
        </p:txBody>
      </p:sp>
      <p:sp>
        <p:nvSpPr>
          <p:cNvPr id="4" name="TextBox 4"/>
          <p:cNvSpPr txBox="1"/>
          <p:nvPr/>
        </p:nvSpPr>
        <p:spPr>
          <a:xfrm>
            <a:off x="235222" y="154940"/>
            <a:ext cx="6423269" cy="847725"/>
          </a:xfrm>
          <a:prstGeom prst="rect">
            <a:avLst/>
          </a:prstGeom>
        </p:spPr>
        <p:txBody>
          <a:bodyPr lIns="0" tIns="0" rIns="0" bIns="0" rtlCol="0" anchor="t">
            <a:spAutoFit/>
          </a:bodyPr>
          <a:lstStyle/>
          <a:p>
            <a:pPr algn="just">
              <a:lnSpc>
                <a:spcPts val="6299"/>
              </a:lnSpc>
            </a:pPr>
            <a:r>
              <a:rPr lang="en-US" sz="4499">
                <a:solidFill>
                  <a:srgbClr val="6CE5E8"/>
                </a:solidFill>
                <a:latin typeface="Times New Roman Bold"/>
              </a:rPr>
              <a:t>Programas</a:t>
            </a:r>
          </a:p>
        </p:txBody>
      </p:sp>
      <p:sp>
        <p:nvSpPr>
          <p:cNvPr id="5" name="TextBox 5"/>
          <p:cNvSpPr txBox="1"/>
          <p:nvPr/>
        </p:nvSpPr>
        <p:spPr>
          <a:xfrm>
            <a:off x="642939" y="528955"/>
            <a:ext cx="7860398" cy="1766570"/>
          </a:xfrm>
          <a:prstGeom prst="rect">
            <a:avLst/>
          </a:prstGeom>
        </p:spPr>
        <p:txBody>
          <a:bodyPr lIns="0" tIns="0" rIns="0" bIns="0" rtlCol="0" anchor="t">
            <a:spAutoFit/>
          </a:bodyPr>
          <a:lstStyle/>
          <a:p>
            <a:pPr algn="just">
              <a:lnSpc>
                <a:spcPts val="4340"/>
              </a:lnSpc>
            </a:pPr>
            <a:endParaRPr/>
          </a:p>
          <a:p>
            <a:pPr algn="just">
              <a:lnSpc>
                <a:spcPts val="4785"/>
              </a:lnSpc>
            </a:pPr>
            <a:r>
              <a:rPr lang="en-US" sz="3300">
                <a:solidFill>
                  <a:srgbClr val="FDFDFD"/>
                </a:solidFill>
                <a:latin typeface="Times New Roman Bold"/>
              </a:rPr>
              <a:t>1. Funcionamento do programa CALC</a:t>
            </a:r>
          </a:p>
          <a:p>
            <a:pPr algn="just">
              <a:lnSpc>
                <a:spcPts val="4620"/>
              </a:lnSpc>
            </a:pPr>
            <a:endParaRPr lang="en-US" sz="3300">
              <a:solidFill>
                <a:srgbClr val="FDFDFD"/>
              </a:solidFill>
              <a:latin typeface="Times New Roman Bold"/>
            </a:endParaRPr>
          </a:p>
        </p:txBody>
      </p:sp>
      <p:sp>
        <p:nvSpPr>
          <p:cNvPr id="6" name="TextBox 6"/>
          <p:cNvSpPr txBox="1"/>
          <p:nvPr/>
        </p:nvSpPr>
        <p:spPr>
          <a:xfrm>
            <a:off x="642939" y="5019675"/>
            <a:ext cx="7860398" cy="1175067"/>
          </a:xfrm>
          <a:prstGeom prst="rect">
            <a:avLst/>
          </a:prstGeom>
        </p:spPr>
        <p:txBody>
          <a:bodyPr lIns="0" tIns="0" rIns="0" bIns="0" rtlCol="0" anchor="t">
            <a:spAutoFit/>
          </a:bodyPr>
          <a:lstStyle/>
          <a:p>
            <a:pPr algn="just">
              <a:lnSpc>
                <a:spcPts val="4340"/>
              </a:lnSpc>
            </a:pPr>
            <a:endParaRPr/>
          </a:p>
          <a:p>
            <a:pPr algn="just">
              <a:lnSpc>
                <a:spcPts val="4785"/>
              </a:lnSpc>
            </a:pPr>
            <a:r>
              <a:rPr lang="en-US" sz="3300">
                <a:solidFill>
                  <a:srgbClr val="FDFDFD"/>
                </a:solidFill>
                <a:latin typeface="Times New Roman Bold"/>
              </a:rPr>
              <a:t>1. Funcionamento do programa ECHO</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558915" y="462354"/>
            <a:ext cx="9182077" cy="847725"/>
          </a:xfrm>
          <a:prstGeom prst="rect">
            <a:avLst/>
          </a:prstGeom>
        </p:spPr>
        <p:txBody>
          <a:bodyPr lIns="0" tIns="0" rIns="0" bIns="0" rtlCol="0" anchor="t">
            <a:spAutoFit/>
          </a:bodyPr>
          <a:lstStyle/>
          <a:p>
            <a:pPr algn="just">
              <a:lnSpc>
                <a:spcPts val="6299"/>
              </a:lnSpc>
            </a:pPr>
            <a:r>
              <a:rPr lang="en-US" sz="4499">
                <a:solidFill>
                  <a:srgbClr val="6CE5E8"/>
                </a:solidFill>
                <a:latin typeface="Times New Roman Bold"/>
              </a:rPr>
              <a:t>Prompt de Comando</a:t>
            </a:r>
          </a:p>
        </p:txBody>
      </p:sp>
      <p:sp>
        <p:nvSpPr>
          <p:cNvPr id="3" name="TextBox 3"/>
          <p:cNvSpPr txBox="1"/>
          <p:nvPr/>
        </p:nvSpPr>
        <p:spPr>
          <a:xfrm>
            <a:off x="1003958" y="1286266"/>
            <a:ext cx="8282154" cy="1238250"/>
          </a:xfrm>
          <a:prstGeom prst="rect">
            <a:avLst/>
          </a:prstGeom>
        </p:spPr>
        <p:txBody>
          <a:bodyPr lIns="0" tIns="0" rIns="0" bIns="0" rtlCol="0" anchor="t">
            <a:spAutoFit/>
          </a:bodyPr>
          <a:lstStyle/>
          <a:p>
            <a:pPr algn="just">
              <a:lnSpc>
                <a:spcPts val="4785"/>
              </a:lnSpc>
            </a:pPr>
            <a:r>
              <a:rPr lang="en-US" sz="3300">
                <a:solidFill>
                  <a:srgbClr val="FFFFFF"/>
                </a:solidFill>
                <a:latin typeface="Times New Roman Bold"/>
              </a:rPr>
              <a:t>Exibição</a:t>
            </a:r>
            <a:r>
              <a:rPr lang="en-US" sz="3300">
                <a:solidFill>
                  <a:srgbClr val="FDFDFD"/>
                </a:solidFill>
                <a:latin typeface="Times New Roman Bold"/>
              </a:rPr>
              <a:t> de menu do promp:</a:t>
            </a:r>
          </a:p>
          <a:p>
            <a:pPr algn="just">
              <a:lnSpc>
                <a:spcPts val="4785"/>
              </a:lnSpc>
            </a:pPr>
            <a:r>
              <a:rPr lang="en-US" sz="3300">
                <a:solidFill>
                  <a:srgbClr val="FDFDFD"/>
                </a:solidFill>
                <a:latin typeface="Times New Roman Bold"/>
              </a:rPr>
              <a:t>Allocate. Execute, Free, Memory e Exit</a:t>
            </a:r>
          </a:p>
        </p:txBody>
      </p:sp>
      <p:grpSp>
        <p:nvGrpSpPr>
          <p:cNvPr id="4" name="Group 4"/>
          <p:cNvGrpSpPr/>
          <p:nvPr/>
        </p:nvGrpSpPr>
        <p:grpSpPr>
          <a:xfrm>
            <a:off x="8194181" y="2254784"/>
            <a:ext cx="2576815" cy="1107306"/>
            <a:chOff x="0" y="0"/>
            <a:chExt cx="812800" cy="349276"/>
          </a:xfrm>
        </p:grpSpPr>
        <p:sp>
          <p:nvSpPr>
            <p:cNvPr id="5" name="Freeform 5"/>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6" name="TextBox 6"/>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PROMPT DE COMANDO</a:t>
              </a:r>
            </a:p>
          </p:txBody>
        </p:sp>
      </p:grpSp>
      <p:grpSp>
        <p:nvGrpSpPr>
          <p:cNvPr id="7" name="Group 7"/>
          <p:cNvGrpSpPr/>
          <p:nvPr/>
        </p:nvGrpSpPr>
        <p:grpSpPr>
          <a:xfrm>
            <a:off x="14524224" y="5667406"/>
            <a:ext cx="2576815" cy="1107306"/>
            <a:chOff x="0" y="0"/>
            <a:chExt cx="812800" cy="349276"/>
          </a:xfrm>
        </p:grpSpPr>
        <p:sp>
          <p:nvSpPr>
            <p:cNvPr id="8" name="Freeform 8"/>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9" name="TextBox 9"/>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EXIT</a:t>
              </a:r>
            </a:p>
          </p:txBody>
        </p:sp>
      </p:grpSp>
      <p:grpSp>
        <p:nvGrpSpPr>
          <p:cNvPr id="10" name="Group 10"/>
          <p:cNvGrpSpPr/>
          <p:nvPr/>
        </p:nvGrpSpPr>
        <p:grpSpPr>
          <a:xfrm>
            <a:off x="14963188" y="2286597"/>
            <a:ext cx="2576815" cy="1107306"/>
            <a:chOff x="0" y="0"/>
            <a:chExt cx="812800" cy="349276"/>
          </a:xfrm>
        </p:grpSpPr>
        <p:sp>
          <p:nvSpPr>
            <p:cNvPr id="11" name="Freeform 11"/>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3131"/>
            </a:solidFill>
          </p:spPr>
          <p:txBody>
            <a:bodyPr/>
            <a:lstStyle/>
            <a:p>
              <a:endParaRPr lang="pt-BR"/>
            </a:p>
          </p:txBody>
        </p:sp>
        <p:sp>
          <p:nvSpPr>
            <p:cNvPr id="12" name="TextBox 12"/>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FIM DO PROGRAMA</a:t>
              </a:r>
            </a:p>
          </p:txBody>
        </p:sp>
      </p:grpSp>
      <p:grpSp>
        <p:nvGrpSpPr>
          <p:cNvPr id="13" name="Group 13"/>
          <p:cNvGrpSpPr/>
          <p:nvPr/>
        </p:nvGrpSpPr>
        <p:grpSpPr>
          <a:xfrm>
            <a:off x="1003958" y="5649659"/>
            <a:ext cx="2576815" cy="1107306"/>
            <a:chOff x="0" y="0"/>
            <a:chExt cx="812800" cy="349276"/>
          </a:xfrm>
        </p:grpSpPr>
        <p:sp>
          <p:nvSpPr>
            <p:cNvPr id="14" name="Freeform 14"/>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15" name="TextBox 1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ALLLOCATE</a:t>
              </a:r>
            </a:p>
          </p:txBody>
        </p:sp>
      </p:grpSp>
      <p:grpSp>
        <p:nvGrpSpPr>
          <p:cNvPr id="16" name="Group 16"/>
          <p:cNvGrpSpPr/>
          <p:nvPr/>
        </p:nvGrpSpPr>
        <p:grpSpPr>
          <a:xfrm>
            <a:off x="4384010" y="5667406"/>
            <a:ext cx="2576815" cy="1107306"/>
            <a:chOff x="0" y="0"/>
            <a:chExt cx="812800" cy="349276"/>
          </a:xfrm>
        </p:grpSpPr>
        <p:sp>
          <p:nvSpPr>
            <p:cNvPr id="17" name="Freeform 17"/>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18" name="TextBox 18"/>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EXECUTE</a:t>
              </a:r>
            </a:p>
          </p:txBody>
        </p:sp>
      </p:grpSp>
      <p:grpSp>
        <p:nvGrpSpPr>
          <p:cNvPr id="19" name="Group 19"/>
          <p:cNvGrpSpPr/>
          <p:nvPr/>
        </p:nvGrpSpPr>
        <p:grpSpPr>
          <a:xfrm>
            <a:off x="7781837" y="5685378"/>
            <a:ext cx="2576815" cy="1107306"/>
            <a:chOff x="0" y="0"/>
            <a:chExt cx="812800" cy="349276"/>
          </a:xfrm>
        </p:grpSpPr>
        <p:sp>
          <p:nvSpPr>
            <p:cNvPr id="20" name="Freeform 20"/>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21" name="TextBox 21"/>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FREE</a:t>
              </a:r>
            </a:p>
          </p:txBody>
        </p:sp>
      </p:grpSp>
      <p:grpSp>
        <p:nvGrpSpPr>
          <p:cNvPr id="22" name="Group 22"/>
          <p:cNvGrpSpPr/>
          <p:nvPr/>
        </p:nvGrpSpPr>
        <p:grpSpPr>
          <a:xfrm>
            <a:off x="11144114" y="5702900"/>
            <a:ext cx="2576815" cy="1107306"/>
            <a:chOff x="0" y="0"/>
            <a:chExt cx="812800" cy="349276"/>
          </a:xfrm>
        </p:grpSpPr>
        <p:sp>
          <p:nvSpPr>
            <p:cNvPr id="23" name="Freeform 23"/>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24" name="TextBox 24"/>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MEMORY</a:t>
              </a:r>
            </a:p>
          </p:txBody>
        </p:sp>
      </p:grpSp>
      <p:sp>
        <p:nvSpPr>
          <p:cNvPr id="25" name="AutoShape 25"/>
          <p:cNvSpPr/>
          <p:nvPr/>
        </p:nvSpPr>
        <p:spPr>
          <a:xfrm flipV="1">
            <a:off x="5690164" y="5216254"/>
            <a:ext cx="8803" cy="486646"/>
          </a:xfrm>
          <a:prstGeom prst="line">
            <a:avLst/>
          </a:prstGeom>
          <a:ln w="38100" cap="flat">
            <a:solidFill>
              <a:srgbClr val="FFFFFF"/>
            </a:solidFill>
            <a:prstDash val="solid"/>
            <a:headEnd type="triangle" w="lg" len="med"/>
            <a:tailEnd type="none" w="sm" len="sm"/>
          </a:ln>
        </p:spPr>
        <p:txBody>
          <a:bodyPr/>
          <a:lstStyle/>
          <a:p>
            <a:endParaRPr lang="pt-BR"/>
          </a:p>
        </p:txBody>
      </p:sp>
      <p:sp>
        <p:nvSpPr>
          <p:cNvPr id="26" name="AutoShape 26"/>
          <p:cNvSpPr/>
          <p:nvPr/>
        </p:nvSpPr>
        <p:spPr>
          <a:xfrm flipV="1">
            <a:off x="9070244" y="3362090"/>
            <a:ext cx="412345" cy="2323288"/>
          </a:xfrm>
          <a:prstGeom prst="line">
            <a:avLst/>
          </a:prstGeom>
          <a:ln w="38100" cap="flat">
            <a:solidFill>
              <a:srgbClr val="FFFFFF"/>
            </a:solidFill>
            <a:prstDash val="solid"/>
            <a:headEnd type="triangle" w="lg" len="med"/>
            <a:tailEnd type="none" w="sm" len="sm"/>
          </a:ln>
        </p:spPr>
        <p:txBody>
          <a:bodyPr/>
          <a:lstStyle/>
          <a:p>
            <a:endParaRPr lang="pt-BR"/>
          </a:p>
        </p:txBody>
      </p:sp>
      <p:sp>
        <p:nvSpPr>
          <p:cNvPr id="27" name="AutoShape 27"/>
          <p:cNvSpPr/>
          <p:nvPr/>
        </p:nvSpPr>
        <p:spPr>
          <a:xfrm flipH="1" flipV="1">
            <a:off x="2292365" y="5649659"/>
            <a:ext cx="13520266" cy="17747"/>
          </a:xfrm>
          <a:prstGeom prst="line">
            <a:avLst/>
          </a:prstGeom>
          <a:ln w="38100" cap="flat">
            <a:solidFill>
              <a:srgbClr val="FFFFFF"/>
            </a:solidFill>
            <a:prstDash val="solid"/>
            <a:headEnd type="triangle" w="lg" len="med"/>
            <a:tailEnd type="triangle" w="lg" len="med"/>
          </a:ln>
        </p:spPr>
        <p:txBody>
          <a:bodyPr/>
          <a:lstStyle/>
          <a:p>
            <a:endParaRPr lang="pt-BR"/>
          </a:p>
        </p:txBody>
      </p:sp>
      <p:grpSp>
        <p:nvGrpSpPr>
          <p:cNvPr id="28" name="Group 28"/>
          <p:cNvGrpSpPr/>
          <p:nvPr/>
        </p:nvGrpSpPr>
        <p:grpSpPr>
          <a:xfrm>
            <a:off x="1003958" y="7409441"/>
            <a:ext cx="2576815" cy="1107306"/>
            <a:chOff x="0" y="0"/>
            <a:chExt cx="812800" cy="349276"/>
          </a:xfrm>
        </p:grpSpPr>
        <p:sp>
          <p:nvSpPr>
            <p:cNvPr id="29" name="Freeform 29"/>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30" name="TextBox 30"/>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ALOCA PROGRAMA</a:t>
              </a:r>
            </a:p>
          </p:txBody>
        </p:sp>
      </p:grpSp>
      <p:sp>
        <p:nvSpPr>
          <p:cNvPr id="31" name="AutoShape 31"/>
          <p:cNvSpPr/>
          <p:nvPr/>
        </p:nvSpPr>
        <p:spPr>
          <a:xfrm flipV="1">
            <a:off x="2292365" y="6756965"/>
            <a:ext cx="0" cy="652476"/>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32" name="Group 32"/>
          <p:cNvGrpSpPr/>
          <p:nvPr/>
        </p:nvGrpSpPr>
        <p:grpSpPr>
          <a:xfrm>
            <a:off x="4410560" y="7462681"/>
            <a:ext cx="2576815" cy="1107306"/>
            <a:chOff x="0" y="0"/>
            <a:chExt cx="812800" cy="349276"/>
          </a:xfrm>
        </p:grpSpPr>
        <p:sp>
          <p:nvSpPr>
            <p:cNvPr id="33" name="Freeform 33"/>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34" name="TextBox 34"/>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EXECUTA PROGRAMA</a:t>
              </a:r>
            </a:p>
          </p:txBody>
        </p:sp>
      </p:grpSp>
      <p:grpSp>
        <p:nvGrpSpPr>
          <p:cNvPr id="35" name="Group 35"/>
          <p:cNvGrpSpPr/>
          <p:nvPr/>
        </p:nvGrpSpPr>
        <p:grpSpPr>
          <a:xfrm>
            <a:off x="7821477" y="7462681"/>
            <a:ext cx="2576815" cy="1107306"/>
            <a:chOff x="0" y="0"/>
            <a:chExt cx="812800" cy="349276"/>
          </a:xfrm>
        </p:grpSpPr>
        <p:sp>
          <p:nvSpPr>
            <p:cNvPr id="36" name="Freeform 36"/>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37" name="TextBox 37"/>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 LIBERAR MEMÓRIA</a:t>
              </a:r>
            </a:p>
          </p:txBody>
        </p:sp>
      </p:grpSp>
      <p:grpSp>
        <p:nvGrpSpPr>
          <p:cNvPr id="38" name="Group 38"/>
          <p:cNvGrpSpPr/>
          <p:nvPr/>
        </p:nvGrpSpPr>
        <p:grpSpPr>
          <a:xfrm>
            <a:off x="11232393" y="7462681"/>
            <a:ext cx="2576815" cy="1107306"/>
            <a:chOff x="0" y="0"/>
            <a:chExt cx="812800" cy="349276"/>
          </a:xfrm>
        </p:grpSpPr>
        <p:sp>
          <p:nvSpPr>
            <p:cNvPr id="39" name="Freeform 39"/>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40" name="TextBox 40"/>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IMPRIME TABELA PARTIÇÕES</a:t>
              </a:r>
            </a:p>
          </p:txBody>
        </p:sp>
      </p:grpSp>
      <p:sp>
        <p:nvSpPr>
          <p:cNvPr id="41" name="AutoShape 41"/>
          <p:cNvSpPr/>
          <p:nvPr/>
        </p:nvSpPr>
        <p:spPr>
          <a:xfrm flipV="1">
            <a:off x="5654671" y="6810206"/>
            <a:ext cx="0" cy="652476"/>
          </a:xfrm>
          <a:prstGeom prst="line">
            <a:avLst/>
          </a:prstGeom>
          <a:ln w="38100" cap="flat">
            <a:solidFill>
              <a:srgbClr val="FFFFFF"/>
            </a:solidFill>
            <a:prstDash val="solid"/>
            <a:headEnd type="triangle" w="lg" len="med"/>
            <a:tailEnd type="none" w="sm" len="sm"/>
          </a:ln>
        </p:spPr>
        <p:txBody>
          <a:bodyPr/>
          <a:lstStyle/>
          <a:p>
            <a:endParaRPr lang="pt-BR"/>
          </a:p>
        </p:txBody>
      </p:sp>
      <p:sp>
        <p:nvSpPr>
          <p:cNvPr id="42" name="AutoShape 42"/>
          <p:cNvSpPr/>
          <p:nvPr/>
        </p:nvSpPr>
        <p:spPr>
          <a:xfrm flipV="1">
            <a:off x="9092137" y="6810206"/>
            <a:ext cx="0" cy="652476"/>
          </a:xfrm>
          <a:prstGeom prst="line">
            <a:avLst/>
          </a:prstGeom>
          <a:ln w="38100" cap="flat">
            <a:solidFill>
              <a:srgbClr val="FFFFFF"/>
            </a:solidFill>
            <a:prstDash val="solid"/>
            <a:headEnd type="triangle" w="lg" len="med"/>
            <a:tailEnd type="none" w="sm" len="sm"/>
          </a:ln>
        </p:spPr>
        <p:txBody>
          <a:bodyPr/>
          <a:lstStyle/>
          <a:p>
            <a:endParaRPr lang="pt-BR"/>
          </a:p>
        </p:txBody>
      </p:sp>
      <p:sp>
        <p:nvSpPr>
          <p:cNvPr id="43" name="AutoShape 43"/>
          <p:cNvSpPr/>
          <p:nvPr/>
        </p:nvSpPr>
        <p:spPr>
          <a:xfrm flipV="1">
            <a:off x="12556293" y="6810206"/>
            <a:ext cx="0" cy="652476"/>
          </a:xfrm>
          <a:prstGeom prst="line">
            <a:avLst/>
          </a:prstGeom>
          <a:ln w="38100" cap="flat">
            <a:solidFill>
              <a:srgbClr val="FFFFFF"/>
            </a:solidFill>
            <a:prstDash val="solid"/>
            <a:headEnd type="triangle" w="lg" len="med"/>
            <a:tailEnd type="none" w="sm" len="sm"/>
          </a:ln>
        </p:spPr>
        <p:txBody>
          <a:bodyPr/>
          <a:lstStyle/>
          <a:p>
            <a:endParaRPr lang="pt-BR"/>
          </a:p>
        </p:txBody>
      </p:sp>
      <p:sp>
        <p:nvSpPr>
          <p:cNvPr id="44" name="AutoShape 44"/>
          <p:cNvSpPr/>
          <p:nvPr/>
        </p:nvSpPr>
        <p:spPr>
          <a:xfrm flipV="1">
            <a:off x="2256873" y="8516972"/>
            <a:ext cx="17747" cy="1394973"/>
          </a:xfrm>
          <a:prstGeom prst="line">
            <a:avLst/>
          </a:prstGeom>
          <a:ln w="38100" cap="flat">
            <a:solidFill>
              <a:srgbClr val="FFFFFF"/>
            </a:solidFill>
            <a:prstDash val="solid"/>
            <a:headEnd type="none" w="sm" len="sm"/>
            <a:tailEnd type="none" w="sm" len="sm"/>
          </a:ln>
        </p:spPr>
        <p:txBody>
          <a:bodyPr/>
          <a:lstStyle/>
          <a:p>
            <a:endParaRPr lang="pt-BR"/>
          </a:p>
        </p:txBody>
      </p:sp>
      <p:sp>
        <p:nvSpPr>
          <p:cNvPr id="45" name="AutoShape 45"/>
          <p:cNvSpPr/>
          <p:nvPr/>
        </p:nvSpPr>
        <p:spPr>
          <a:xfrm flipH="1" flipV="1">
            <a:off x="5636925" y="8570213"/>
            <a:ext cx="17745" cy="1323986"/>
          </a:xfrm>
          <a:prstGeom prst="line">
            <a:avLst/>
          </a:prstGeom>
          <a:ln w="38100" cap="flat">
            <a:solidFill>
              <a:srgbClr val="FFFFFF"/>
            </a:solidFill>
            <a:prstDash val="solid"/>
            <a:headEnd type="none" w="sm" len="sm"/>
            <a:tailEnd type="none" w="sm" len="sm"/>
          </a:ln>
        </p:spPr>
        <p:txBody>
          <a:bodyPr/>
          <a:lstStyle/>
          <a:p>
            <a:endParaRPr lang="pt-BR"/>
          </a:p>
        </p:txBody>
      </p:sp>
      <p:sp>
        <p:nvSpPr>
          <p:cNvPr id="46" name="AutoShape 46"/>
          <p:cNvSpPr/>
          <p:nvPr/>
        </p:nvSpPr>
        <p:spPr>
          <a:xfrm flipH="1" flipV="1">
            <a:off x="9061372" y="8570665"/>
            <a:ext cx="8872" cy="1341281"/>
          </a:xfrm>
          <a:prstGeom prst="line">
            <a:avLst/>
          </a:prstGeom>
          <a:ln w="38100" cap="flat">
            <a:solidFill>
              <a:srgbClr val="FFFFFF"/>
            </a:solidFill>
            <a:prstDash val="solid"/>
            <a:headEnd type="none" w="sm" len="sm"/>
            <a:tailEnd type="none" w="sm" len="sm"/>
          </a:ln>
        </p:spPr>
        <p:txBody>
          <a:bodyPr/>
          <a:lstStyle/>
          <a:p>
            <a:endParaRPr lang="pt-BR"/>
          </a:p>
        </p:txBody>
      </p:sp>
      <p:sp>
        <p:nvSpPr>
          <p:cNvPr id="47" name="AutoShape 47"/>
          <p:cNvSpPr/>
          <p:nvPr/>
        </p:nvSpPr>
        <p:spPr>
          <a:xfrm flipV="1">
            <a:off x="12556293" y="8570439"/>
            <a:ext cx="0" cy="1323760"/>
          </a:xfrm>
          <a:prstGeom prst="line">
            <a:avLst/>
          </a:prstGeom>
          <a:ln w="38100" cap="flat">
            <a:solidFill>
              <a:srgbClr val="FFFFFF"/>
            </a:solidFill>
            <a:prstDash val="solid"/>
            <a:headEnd type="none" w="sm" len="sm"/>
            <a:tailEnd type="none" w="sm" len="sm"/>
          </a:ln>
        </p:spPr>
        <p:txBody>
          <a:bodyPr/>
          <a:lstStyle/>
          <a:p>
            <a:endParaRPr lang="pt-BR"/>
          </a:p>
        </p:txBody>
      </p:sp>
      <p:sp>
        <p:nvSpPr>
          <p:cNvPr id="48" name="AutoShape 48"/>
          <p:cNvSpPr/>
          <p:nvPr/>
        </p:nvSpPr>
        <p:spPr>
          <a:xfrm flipH="1" flipV="1">
            <a:off x="8979010" y="3393903"/>
            <a:ext cx="3577283" cy="6518043"/>
          </a:xfrm>
          <a:prstGeom prst="line">
            <a:avLst/>
          </a:prstGeom>
          <a:ln w="38100" cap="flat">
            <a:solidFill>
              <a:srgbClr val="FFF840"/>
            </a:solidFill>
            <a:prstDash val="lgDash"/>
            <a:headEnd type="none" w="sm" len="sm"/>
            <a:tailEnd type="triangle" w="lg" len="med"/>
          </a:ln>
        </p:spPr>
        <p:txBody>
          <a:bodyPr/>
          <a:lstStyle/>
          <a:p>
            <a:endParaRPr lang="pt-BR"/>
          </a:p>
        </p:txBody>
      </p:sp>
      <p:sp>
        <p:nvSpPr>
          <p:cNvPr id="49" name="AutoShape 49"/>
          <p:cNvSpPr/>
          <p:nvPr/>
        </p:nvSpPr>
        <p:spPr>
          <a:xfrm flipV="1">
            <a:off x="12574037" y="5216575"/>
            <a:ext cx="8803" cy="486646"/>
          </a:xfrm>
          <a:prstGeom prst="line">
            <a:avLst/>
          </a:prstGeom>
          <a:ln w="38100" cap="flat">
            <a:solidFill>
              <a:srgbClr val="FFFFFF"/>
            </a:solidFill>
            <a:prstDash val="solid"/>
            <a:headEnd type="triangle" w="lg" len="med"/>
            <a:tailEnd type="none" w="sm" len="sm"/>
          </a:ln>
        </p:spPr>
        <p:txBody>
          <a:bodyPr/>
          <a:lstStyle/>
          <a:p>
            <a:endParaRPr lang="pt-BR"/>
          </a:p>
        </p:txBody>
      </p:sp>
      <p:sp>
        <p:nvSpPr>
          <p:cNvPr id="50" name="AutoShape 50"/>
          <p:cNvSpPr/>
          <p:nvPr/>
        </p:nvSpPr>
        <p:spPr>
          <a:xfrm flipH="1">
            <a:off x="15831932" y="3393903"/>
            <a:ext cx="419663" cy="3380809"/>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51" name="Group 51"/>
          <p:cNvGrpSpPr/>
          <p:nvPr/>
        </p:nvGrpSpPr>
        <p:grpSpPr>
          <a:xfrm>
            <a:off x="8841069" y="1976829"/>
            <a:ext cx="1283040" cy="460661"/>
            <a:chOff x="0" y="0"/>
            <a:chExt cx="1272006" cy="456699"/>
          </a:xfrm>
        </p:grpSpPr>
        <p:sp>
          <p:nvSpPr>
            <p:cNvPr id="52" name="Freeform 52"/>
            <p:cNvSpPr/>
            <p:nvPr/>
          </p:nvSpPr>
          <p:spPr>
            <a:xfrm>
              <a:off x="0" y="0"/>
              <a:ext cx="1272006" cy="456699"/>
            </a:xfrm>
            <a:custGeom>
              <a:avLst/>
              <a:gdLst/>
              <a:ahLst/>
              <a:cxnLst/>
              <a:rect l="l" t="t" r="r" b="b"/>
              <a:pathLst>
                <a:path w="1272006" h="456699">
                  <a:moveTo>
                    <a:pt x="1068806" y="0"/>
                  </a:moveTo>
                  <a:lnTo>
                    <a:pt x="203200" y="0"/>
                  </a:lnTo>
                  <a:lnTo>
                    <a:pt x="0" y="228350"/>
                  </a:lnTo>
                  <a:lnTo>
                    <a:pt x="203200" y="456699"/>
                  </a:lnTo>
                  <a:lnTo>
                    <a:pt x="1068806" y="456699"/>
                  </a:lnTo>
                  <a:lnTo>
                    <a:pt x="1272006" y="228350"/>
                  </a:lnTo>
                  <a:lnTo>
                    <a:pt x="1068806" y="0"/>
                  </a:lnTo>
                  <a:close/>
                </a:path>
              </a:pathLst>
            </a:custGeom>
            <a:solidFill>
              <a:srgbClr val="FFF840"/>
            </a:solidFill>
            <a:ln w="38100" cap="sq">
              <a:solidFill>
                <a:srgbClr val="000000"/>
              </a:solidFill>
              <a:prstDash val="dash"/>
              <a:miter/>
            </a:ln>
          </p:spPr>
          <p:txBody>
            <a:bodyPr/>
            <a:lstStyle/>
            <a:p>
              <a:endParaRPr lang="pt-BR"/>
            </a:p>
          </p:txBody>
        </p:sp>
        <p:sp>
          <p:nvSpPr>
            <p:cNvPr id="53" name="TextBox 53"/>
            <p:cNvSpPr txBox="1"/>
            <p:nvPr/>
          </p:nvSpPr>
          <p:spPr>
            <a:xfrm>
              <a:off x="152400" y="-28575"/>
              <a:ext cx="967206" cy="485274"/>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LOOP</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2807004" y="5867520"/>
            <a:ext cx="12673991" cy="2171163"/>
          </a:xfrm>
          <a:custGeom>
            <a:avLst/>
            <a:gdLst/>
            <a:ahLst/>
            <a:cxnLst/>
            <a:rect l="l" t="t" r="r" b="b"/>
            <a:pathLst>
              <a:path w="12673991" h="2171163">
                <a:moveTo>
                  <a:pt x="0" y="0"/>
                </a:moveTo>
                <a:lnTo>
                  <a:pt x="12673992" y="0"/>
                </a:lnTo>
                <a:lnTo>
                  <a:pt x="12673992" y="2171162"/>
                </a:lnTo>
                <a:lnTo>
                  <a:pt x="0" y="2171162"/>
                </a:lnTo>
                <a:lnTo>
                  <a:pt x="0" y="0"/>
                </a:lnTo>
                <a:close/>
              </a:path>
            </a:pathLst>
          </a:custGeom>
          <a:blipFill>
            <a:blip r:embed="rId2"/>
            <a:stretch>
              <a:fillRect b="-285177"/>
            </a:stretch>
          </a:blipFill>
        </p:spPr>
        <p:txBody>
          <a:bodyPr/>
          <a:lstStyle/>
          <a:p>
            <a:endParaRPr lang="pt-BR"/>
          </a:p>
        </p:txBody>
      </p:sp>
      <p:sp>
        <p:nvSpPr>
          <p:cNvPr id="3" name="TextBox 3"/>
          <p:cNvSpPr txBox="1"/>
          <p:nvPr/>
        </p:nvSpPr>
        <p:spPr>
          <a:xfrm>
            <a:off x="550143" y="340823"/>
            <a:ext cx="9182077" cy="847725"/>
          </a:xfrm>
          <a:prstGeom prst="rect">
            <a:avLst/>
          </a:prstGeom>
        </p:spPr>
        <p:txBody>
          <a:bodyPr lIns="0" tIns="0" rIns="0" bIns="0" rtlCol="0" anchor="t">
            <a:spAutoFit/>
          </a:bodyPr>
          <a:lstStyle/>
          <a:p>
            <a:pPr algn="just">
              <a:lnSpc>
                <a:spcPts val="6299"/>
              </a:lnSpc>
            </a:pPr>
            <a:r>
              <a:rPr lang="en-US" sz="4499">
                <a:solidFill>
                  <a:srgbClr val="6CE5E8"/>
                </a:solidFill>
                <a:latin typeface="Times New Roman Bold"/>
              </a:rPr>
              <a:t>Prompt de Comando</a:t>
            </a:r>
          </a:p>
        </p:txBody>
      </p:sp>
      <p:sp>
        <p:nvSpPr>
          <p:cNvPr id="4" name="TextBox 4"/>
          <p:cNvSpPr txBox="1"/>
          <p:nvPr/>
        </p:nvSpPr>
        <p:spPr>
          <a:xfrm>
            <a:off x="1028700" y="1284909"/>
            <a:ext cx="4820692" cy="3638550"/>
          </a:xfrm>
          <a:prstGeom prst="rect">
            <a:avLst/>
          </a:prstGeom>
        </p:spPr>
        <p:txBody>
          <a:bodyPr lIns="0" tIns="0" rIns="0" bIns="0" rtlCol="0" anchor="t">
            <a:spAutoFit/>
          </a:bodyPr>
          <a:lstStyle/>
          <a:p>
            <a:pPr algn="just">
              <a:lnSpc>
                <a:spcPts val="4785"/>
              </a:lnSpc>
            </a:pPr>
            <a:r>
              <a:rPr lang="en-US" sz="3300">
                <a:solidFill>
                  <a:srgbClr val="FFFFFF"/>
                </a:solidFill>
                <a:latin typeface="Times New Roman Bold"/>
              </a:rPr>
              <a:t>Exibição</a:t>
            </a:r>
            <a:r>
              <a:rPr lang="en-US" sz="3300">
                <a:solidFill>
                  <a:srgbClr val="FDFDFD"/>
                </a:solidFill>
                <a:latin typeface="Times New Roman Bold"/>
              </a:rPr>
              <a:t> de menu do promp</a:t>
            </a:r>
          </a:p>
          <a:p>
            <a:pPr marL="712470" lvl="1" indent="-356235" algn="just">
              <a:lnSpc>
                <a:spcPts val="4785"/>
              </a:lnSpc>
              <a:buFont typeface="Arial"/>
              <a:buChar char="•"/>
            </a:pPr>
            <a:r>
              <a:rPr lang="en-US" sz="3300">
                <a:solidFill>
                  <a:srgbClr val="FDFDFD"/>
                </a:solidFill>
                <a:latin typeface="Times New Roman Bold"/>
              </a:rPr>
              <a:t> ALLOCATE</a:t>
            </a:r>
          </a:p>
          <a:p>
            <a:pPr marL="712470" lvl="1" indent="-356235" algn="just">
              <a:lnSpc>
                <a:spcPts val="4785"/>
              </a:lnSpc>
              <a:buFont typeface="Arial"/>
              <a:buChar char="•"/>
            </a:pPr>
            <a:r>
              <a:rPr lang="en-US" sz="3300">
                <a:solidFill>
                  <a:srgbClr val="FDFDFD"/>
                </a:solidFill>
                <a:latin typeface="Times New Roman Bold"/>
              </a:rPr>
              <a:t> FREE</a:t>
            </a:r>
          </a:p>
          <a:p>
            <a:pPr marL="712470" lvl="1" indent="-356235" algn="just">
              <a:lnSpc>
                <a:spcPts val="4785"/>
              </a:lnSpc>
              <a:buFont typeface="Arial"/>
              <a:buChar char="•"/>
            </a:pPr>
            <a:r>
              <a:rPr lang="en-US" sz="3300">
                <a:solidFill>
                  <a:srgbClr val="FDFDFD"/>
                </a:solidFill>
                <a:latin typeface="Times New Roman Bold"/>
              </a:rPr>
              <a:t> EXECUTE</a:t>
            </a:r>
          </a:p>
          <a:p>
            <a:pPr marL="712470" lvl="1" indent="-356235" algn="just">
              <a:lnSpc>
                <a:spcPts val="4785"/>
              </a:lnSpc>
              <a:buFont typeface="Arial"/>
              <a:buChar char="•"/>
            </a:pPr>
            <a:r>
              <a:rPr lang="en-US" sz="3300">
                <a:solidFill>
                  <a:srgbClr val="FDFDFD"/>
                </a:solidFill>
                <a:latin typeface="Times New Roman Bold"/>
              </a:rPr>
              <a:t> MEMORY</a:t>
            </a:r>
          </a:p>
          <a:p>
            <a:pPr marL="712470" lvl="1" indent="-356235" algn="just">
              <a:lnSpc>
                <a:spcPts val="4785"/>
              </a:lnSpc>
              <a:buFont typeface="Arial"/>
              <a:buChar char="•"/>
            </a:pPr>
            <a:r>
              <a:rPr lang="en-US" sz="3300">
                <a:solidFill>
                  <a:srgbClr val="FDFDFD"/>
                </a:solidFill>
                <a:latin typeface="Times New Roman Bold"/>
              </a:rPr>
              <a:t> EXIT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514350" y="204785"/>
            <a:ext cx="9777520" cy="2661433"/>
          </a:xfrm>
          <a:prstGeom prst="rect">
            <a:avLst/>
          </a:prstGeom>
        </p:spPr>
        <p:txBody>
          <a:bodyPr lIns="0" tIns="0" rIns="0" bIns="0" rtlCol="0" anchor="t">
            <a:spAutoFit/>
          </a:bodyPr>
          <a:lstStyle/>
          <a:p>
            <a:pPr algn="just">
              <a:lnSpc>
                <a:spcPts val="6416"/>
              </a:lnSpc>
            </a:pPr>
            <a:r>
              <a:rPr lang="en-US" sz="4583">
                <a:solidFill>
                  <a:srgbClr val="6CE5E8"/>
                </a:solidFill>
                <a:latin typeface="Times New Roman Bold"/>
              </a:rPr>
              <a:t>Comando Allocate</a:t>
            </a:r>
          </a:p>
          <a:p>
            <a:pPr marL="724308" lvl="1" indent="-362154" algn="just">
              <a:lnSpc>
                <a:spcPts val="4696"/>
              </a:lnSpc>
              <a:buFont typeface="Arial"/>
              <a:buChar char="•"/>
            </a:pPr>
            <a:r>
              <a:rPr lang="en-US" sz="3354">
                <a:solidFill>
                  <a:srgbClr val="FDFDFD"/>
                </a:solidFill>
                <a:latin typeface="Times New Roman Bold"/>
              </a:rPr>
              <a:t>Chamada da Função allocate_memory</a:t>
            </a:r>
          </a:p>
          <a:p>
            <a:pPr marL="724308" lvl="1" indent="-362154" algn="just">
              <a:lnSpc>
                <a:spcPts val="4696"/>
              </a:lnSpc>
              <a:buFont typeface="Arial"/>
              <a:buChar char="•"/>
            </a:pPr>
            <a:r>
              <a:rPr lang="en-US" sz="3354">
                <a:solidFill>
                  <a:srgbClr val="FDFDFD"/>
                </a:solidFill>
                <a:latin typeface="Times New Roman Bold"/>
              </a:rPr>
              <a:t>Solicita ao usuário dados sobre alocação</a:t>
            </a:r>
          </a:p>
          <a:p>
            <a:pPr marL="724308" lvl="1" indent="-362154" algn="just">
              <a:lnSpc>
                <a:spcPts val="4696"/>
              </a:lnSpc>
              <a:buFont typeface="Arial"/>
              <a:buChar char="•"/>
            </a:pPr>
            <a:r>
              <a:rPr lang="en-US" sz="3354">
                <a:solidFill>
                  <a:srgbClr val="FDFDFD"/>
                </a:solidFill>
                <a:latin typeface="Times New Roman Bold"/>
              </a:rPr>
              <a:t>Resultado final</a:t>
            </a:r>
          </a:p>
        </p:txBody>
      </p:sp>
      <p:sp>
        <p:nvSpPr>
          <p:cNvPr id="3" name="AutoShape 3"/>
          <p:cNvSpPr/>
          <p:nvPr/>
        </p:nvSpPr>
        <p:spPr>
          <a:xfrm flipH="1">
            <a:off x="3426857" y="5720420"/>
            <a:ext cx="940661"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4" name="Group 4"/>
          <p:cNvGrpSpPr/>
          <p:nvPr/>
        </p:nvGrpSpPr>
        <p:grpSpPr>
          <a:xfrm>
            <a:off x="514350" y="5094641"/>
            <a:ext cx="2912507" cy="1251559"/>
            <a:chOff x="0" y="0"/>
            <a:chExt cx="812800" cy="349276"/>
          </a:xfrm>
        </p:grpSpPr>
        <p:sp>
          <p:nvSpPr>
            <p:cNvPr id="5" name="Freeform 5"/>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6" name="TextBox 6"/>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SOLICITA INDICE DA PARTIÇÃO</a:t>
              </a:r>
            </a:p>
          </p:txBody>
        </p:sp>
      </p:grpSp>
      <p:grpSp>
        <p:nvGrpSpPr>
          <p:cNvPr id="7" name="Group 7"/>
          <p:cNvGrpSpPr/>
          <p:nvPr/>
        </p:nvGrpSpPr>
        <p:grpSpPr>
          <a:xfrm>
            <a:off x="4367518" y="5094641"/>
            <a:ext cx="2912507" cy="1251559"/>
            <a:chOff x="0" y="0"/>
            <a:chExt cx="812800" cy="349276"/>
          </a:xfrm>
        </p:grpSpPr>
        <p:sp>
          <p:nvSpPr>
            <p:cNvPr id="8" name="Freeform 8"/>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9" name="TextBox 9"/>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SOLICITA NOME PROGRAMA</a:t>
              </a:r>
            </a:p>
          </p:txBody>
        </p:sp>
      </p:grpSp>
      <p:grpSp>
        <p:nvGrpSpPr>
          <p:cNvPr id="10" name="Group 10"/>
          <p:cNvGrpSpPr/>
          <p:nvPr/>
        </p:nvGrpSpPr>
        <p:grpSpPr>
          <a:xfrm>
            <a:off x="8223893" y="5094641"/>
            <a:ext cx="2912507" cy="1251559"/>
            <a:chOff x="0" y="0"/>
            <a:chExt cx="812800" cy="349276"/>
          </a:xfrm>
        </p:grpSpPr>
        <p:sp>
          <p:nvSpPr>
            <p:cNvPr id="11" name="Freeform 11"/>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12" name="TextBox 12"/>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SOLICITA PERMISSÕES</a:t>
              </a:r>
            </a:p>
          </p:txBody>
        </p:sp>
      </p:grpSp>
      <p:grpSp>
        <p:nvGrpSpPr>
          <p:cNvPr id="13" name="Group 13"/>
          <p:cNvGrpSpPr/>
          <p:nvPr/>
        </p:nvGrpSpPr>
        <p:grpSpPr>
          <a:xfrm>
            <a:off x="12080268" y="5094641"/>
            <a:ext cx="2912507" cy="1251559"/>
            <a:chOff x="0" y="0"/>
            <a:chExt cx="812800" cy="349276"/>
          </a:xfrm>
        </p:grpSpPr>
        <p:sp>
          <p:nvSpPr>
            <p:cNvPr id="14" name="Freeform 14"/>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15" name="TextBox 15"/>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VERIFICA SE DADOS SÃO CORRETOS</a:t>
              </a:r>
            </a:p>
          </p:txBody>
        </p:sp>
      </p:grpSp>
      <p:grpSp>
        <p:nvGrpSpPr>
          <p:cNvPr id="16" name="Group 16"/>
          <p:cNvGrpSpPr/>
          <p:nvPr/>
        </p:nvGrpSpPr>
        <p:grpSpPr>
          <a:xfrm>
            <a:off x="15795630" y="6574396"/>
            <a:ext cx="1043533" cy="386867"/>
            <a:chOff x="0" y="0"/>
            <a:chExt cx="1096222" cy="406400"/>
          </a:xfrm>
        </p:grpSpPr>
        <p:sp>
          <p:nvSpPr>
            <p:cNvPr id="17" name="Freeform 17"/>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18" name="TextBox 18"/>
            <p:cNvSpPr txBox="1"/>
            <p:nvPr/>
          </p:nvSpPr>
          <p:spPr>
            <a:xfrm>
              <a:off x="152400" y="-28575"/>
              <a:ext cx="791422" cy="434975"/>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SIM</a:t>
              </a:r>
            </a:p>
          </p:txBody>
        </p:sp>
      </p:grpSp>
      <p:grpSp>
        <p:nvGrpSpPr>
          <p:cNvPr id="19" name="Group 19"/>
          <p:cNvGrpSpPr/>
          <p:nvPr/>
        </p:nvGrpSpPr>
        <p:grpSpPr>
          <a:xfrm>
            <a:off x="14861143" y="2386828"/>
            <a:ext cx="2912507" cy="1251559"/>
            <a:chOff x="0" y="0"/>
            <a:chExt cx="812800" cy="349276"/>
          </a:xfrm>
        </p:grpSpPr>
        <p:sp>
          <p:nvSpPr>
            <p:cNvPr id="20" name="Freeform 20"/>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3131"/>
            </a:solidFill>
          </p:spPr>
          <p:txBody>
            <a:bodyPr/>
            <a:lstStyle/>
            <a:p>
              <a:endParaRPr lang="pt-BR"/>
            </a:p>
          </p:txBody>
        </p:sp>
        <p:sp>
          <p:nvSpPr>
            <p:cNvPr id="21" name="TextBox 21"/>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EXIBE FALHA NA ALOCAÇÃO</a:t>
              </a:r>
            </a:p>
          </p:txBody>
        </p:sp>
      </p:grpSp>
      <p:grpSp>
        <p:nvGrpSpPr>
          <p:cNvPr id="22" name="Group 22"/>
          <p:cNvGrpSpPr/>
          <p:nvPr/>
        </p:nvGrpSpPr>
        <p:grpSpPr>
          <a:xfrm>
            <a:off x="14861143" y="7800512"/>
            <a:ext cx="2912507" cy="1251559"/>
            <a:chOff x="0" y="0"/>
            <a:chExt cx="812800" cy="349276"/>
          </a:xfrm>
        </p:grpSpPr>
        <p:sp>
          <p:nvSpPr>
            <p:cNvPr id="23" name="Freeform 23"/>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00BF63"/>
            </a:solidFill>
          </p:spPr>
          <p:txBody>
            <a:bodyPr/>
            <a:lstStyle/>
            <a:p>
              <a:endParaRPr lang="pt-BR"/>
            </a:p>
          </p:txBody>
        </p:sp>
        <p:sp>
          <p:nvSpPr>
            <p:cNvPr id="24" name="TextBox 24"/>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ALCOCA NOS PARAMETROS</a:t>
              </a:r>
            </a:p>
          </p:txBody>
        </p:sp>
      </p:grpSp>
      <p:sp>
        <p:nvSpPr>
          <p:cNvPr id="25" name="AutoShape 25"/>
          <p:cNvSpPr/>
          <p:nvPr/>
        </p:nvSpPr>
        <p:spPr>
          <a:xfrm flipH="1">
            <a:off x="14992775" y="3638387"/>
            <a:ext cx="1324622" cy="1988688"/>
          </a:xfrm>
          <a:prstGeom prst="line">
            <a:avLst/>
          </a:prstGeom>
          <a:ln w="38100" cap="flat">
            <a:solidFill>
              <a:srgbClr val="FF3131"/>
            </a:solidFill>
            <a:prstDash val="solid"/>
            <a:headEnd type="triangle" w="lg" len="med"/>
            <a:tailEnd type="none" w="sm" len="sm"/>
          </a:ln>
        </p:spPr>
        <p:txBody>
          <a:bodyPr/>
          <a:lstStyle/>
          <a:p>
            <a:endParaRPr lang="pt-BR"/>
          </a:p>
        </p:txBody>
      </p:sp>
      <p:grpSp>
        <p:nvGrpSpPr>
          <p:cNvPr id="26" name="Group 26"/>
          <p:cNvGrpSpPr/>
          <p:nvPr/>
        </p:nvGrpSpPr>
        <p:grpSpPr>
          <a:xfrm>
            <a:off x="15759281" y="4479577"/>
            <a:ext cx="1043533" cy="386867"/>
            <a:chOff x="0" y="0"/>
            <a:chExt cx="1096222" cy="406400"/>
          </a:xfrm>
        </p:grpSpPr>
        <p:sp>
          <p:nvSpPr>
            <p:cNvPr id="27" name="Freeform 27"/>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28" name="TextBox 28"/>
            <p:cNvSpPr txBox="1"/>
            <p:nvPr/>
          </p:nvSpPr>
          <p:spPr>
            <a:xfrm>
              <a:off x="152400" y="-28575"/>
              <a:ext cx="791422" cy="434975"/>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NÃO</a:t>
              </a:r>
            </a:p>
          </p:txBody>
        </p:sp>
      </p:grpSp>
      <p:sp>
        <p:nvSpPr>
          <p:cNvPr id="29" name="AutoShape 29"/>
          <p:cNvSpPr/>
          <p:nvPr/>
        </p:nvSpPr>
        <p:spPr>
          <a:xfrm flipH="1" flipV="1">
            <a:off x="14992775" y="5817575"/>
            <a:ext cx="1324622" cy="1982937"/>
          </a:xfrm>
          <a:prstGeom prst="line">
            <a:avLst/>
          </a:prstGeom>
          <a:ln w="38100" cap="flat">
            <a:solidFill>
              <a:srgbClr val="00BF63"/>
            </a:solidFill>
            <a:prstDash val="solid"/>
            <a:headEnd type="triangle" w="lg" len="med"/>
            <a:tailEnd type="none" w="sm" len="sm"/>
          </a:ln>
        </p:spPr>
        <p:txBody>
          <a:bodyPr/>
          <a:lstStyle/>
          <a:p>
            <a:endParaRPr lang="pt-BR"/>
          </a:p>
        </p:txBody>
      </p:sp>
      <p:sp>
        <p:nvSpPr>
          <p:cNvPr id="30" name="AutoShape 30"/>
          <p:cNvSpPr/>
          <p:nvPr/>
        </p:nvSpPr>
        <p:spPr>
          <a:xfrm flipH="1">
            <a:off x="7280025" y="5738399"/>
            <a:ext cx="940661" cy="0"/>
          </a:xfrm>
          <a:prstGeom prst="line">
            <a:avLst/>
          </a:prstGeom>
          <a:ln w="38100" cap="flat">
            <a:solidFill>
              <a:srgbClr val="FFFFFF"/>
            </a:solidFill>
            <a:prstDash val="solid"/>
            <a:headEnd type="triangle" w="lg" len="med"/>
            <a:tailEnd type="none" w="sm" len="sm"/>
          </a:ln>
        </p:spPr>
        <p:txBody>
          <a:bodyPr/>
          <a:lstStyle/>
          <a:p>
            <a:endParaRPr lang="pt-BR"/>
          </a:p>
        </p:txBody>
      </p:sp>
      <p:sp>
        <p:nvSpPr>
          <p:cNvPr id="31" name="AutoShape 31"/>
          <p:cNvSpPr/>
          <p:nvPr/>
        </p:nvSpPr>
        <p:spPr>
          <a:xfrm flipH="1">
            <a:off x="11114420" y="5756377"/>
            <a:ext cx="940661" cy="0"/>
          </a:xfrm>
          <a:prstGeom prst="line">
            <a:avLst/>
          </a:prstGeom>
          <a:ln w="38100" cap="flat">
            <a:solidFill>
              <a:srgbClr val="FFFFFF"/>
            </a:solidFill>
            <a:prstDash val="solid"/>
            <a:headEnd type="triangle" w="lg" len="med"/>
            <a:tailEnd type="none" w="sm" len="sm"/>
          </a:ln>
        </p:spPr>
        <p:txBody>
          <a:bodyPr/>
          <a:lstStyle/>
          <a:p>
            <a:endParaRPr lang="pt-B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2561828" y="1244065"/>
            <a:ext cx="13164345" cy="8686394"/>
          </a:xfrm>
          <a:custGeom>
            <a:avLst/>
            <a:gdLst/>
            <a:ahLst/>
            <a:cxnLst/>
            <a:rect l="l" t="t" r="r" b="b"/>
            <a:pathLst>
              <a:path w="13164345" h="8686394">
                <a:moveTo>
                  <a:pt x="0" y="0"/>
                </a:moveTo>
                <a:lnTo>
                  <a:pt x="13164344" y="0"/>
                </a:lnTo>
                <a:lnTo>
                  <a:pt x="13164344" y="8686394"/>
                </a:lnTo>
                <a:lnTo>
                  <a:pt x="0" y="8686394"/>
                </a:lnTo>
                <a:lnTo>
                  <a:pt x="0" y="0"/>
                </a:lnTo>
                <a:close/>
              </a:path>
            </a:pathLst>
          </a:custGeom>
          <a:blipFill>
            <a:blip r:embed="rId2"/>
            <a:stretch>
              <a:fillRect/>
            </a:stretch>
          </a:blipFill>
        </p:spPr>
        <p:txBody>
          <a:bodyPr/>
          <a:lstStyle/>
          <a:p>
            <a:endParaRPr lang="pt-BR"/>
          </a:p>
        </p:txBody>
      </p:sp>
      <p:sp>
        <p:nvSpPr>
          <p:cNvPr id="3" name="TextBox 3"/>
          <p:cNvSpPr txBox="1"/>
          <p:nvPr/>
        </p:nvSpPr>
        <p:spPr>
          <a:xfrm>
            <a:off x="460515" y="138011"/>
            <a:ext cx="6144773" cy="890689"/>
          </a:xfrm>
          <a:prstGeom prst="rect">
            <a:avLst/>
          </a:prstGeom>
        </p:spPr>
        <p:txBody>
          <a:bodyPr lIns="0" tIns="0" rIns="0" bIns="0" rtlCol="0" anchor="t">
            <a:spAutoFit/>
          </a:bodyPr>
          <a:lstStyle/>
          <a:p>
            <a:pPr algn="just">
              <a:lnSpc>
                <a:spcPts val="6556"/>
              </a:lnSpc>
            </a:pPr>
            <a:r>
              <a:rPr lang="en-US" sz="4683">
                <a:solidFill>
                  <a:srgbClr val="6CE5E8"/>
                </a:solidFill>
                <a:latin typeface="Times New Roman Bold"/>
              </a:rPr>
              <a:t>Comando Allocate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339189" y="118951"/>
            <a:ext cx="10443974" cy="2615565"/>
          </a:xfrm>
          <a:prstGeom prst="rect">
            <a:avLst/>
          </a:prstGeom>
        </p:spPr>
        <p:txBody>
          <a:bodyPr lIns="0" tIns="0" rIns="0" bIns="0" rtlCol="0" anchor="t">
            <a:spAutoFit/>
          </a:bodyPr>
          <a:lstStyle/>
          <a:p>
            <a:pPr algn="just">
              <a:lnSpc>
                <a:spcPts val="6299"/>
              </a:lnSpc>
            </a:pPr>
            <a:r>
              <a:rPr lang="en-US" sz="4500">
                <a:solidFill>
                  <a:srgbClr val="6CE5E8"/>
                </a:solidFill>
                <a:latin typeface="Times New Roman Bold"/>
              </a:rPr>
              <a:t>Comando Execute</a:t>
            </a:r>
          </a:p>
          <a:p>
            <a:pPr marL="712470" lvl="1" indent="-356235" algn="just">
              <a:lnSpc>
                <a:spcPts val="4620"/>
              </a:lnSpc>
              <a:buFont typeface="Arial"/>
              <a:buChar char="•"/>
            </a:pPr>
            <a:r>
              <a:rPr lang="en-US" sz="3300">
                <a:solidFill>
                  <a:srgbClr val="FFFFFF"/>
                </a:solidFill>
                <a:latin typeface="Times New Roman Bold"/>
              </a:rPr>
              <a:t>Solicita ao usuário a partição desejada</a:t>
            </a:r>
          </a:p>
          <a:p>
            <a:pPr marL="712470" lvl="1" indent="-356235" algn="just">
              <a:lnSpc>
                <a:spcPts val="4620"/>
              </a:lnSpc>
              <a:buFont typeface="Arial"/>
              <a:buChar char="•"/>
            </a:pPr>
            <a:r>
              <a:rPr lang="en-US" sz="3300">
                <a:solidFill>
                  <a:srgbClr val="FDFDFD"/>
                </a:solidFill>
                <a:latin typeface="Times New Roman Bold"/>
              </a:rPr>
              <a:t>Solicita o nome do programa a ser executado</a:t>
            </a:r>
          </a:p>
          <a:p>
            <a:pPr marL="712470" lvl="1" indent="-356235" algn="just">
              <a:lnSpc>
                <a:spcPts val="4620"/>
              </a:lnSpc>
              <a:buFont typeface="Arial"/>
              <a:buChar char="•"/>
            </a:pPr>
            <a:r>
              <a:rPr lang="en-US" sz="3300">
                <a:solidFill>
                  <a:srgbClr val="FDFDFD"/>
                </a:solidFill>
                <a:latin typeface="Times New Roman Bold"/>
              </a:rPr>
              <a:t>Resultado da execução</a:t>
            </a:r>
          </a:p>
        </p:txBody>
      </p:sp>
      <p:sp>
        <p:nvSpPr>
          <p:cNvPr id="3" name="AutoShape 3"/>
          <p:cNvSpPr/>
          <p:nvPr/>
        </p:nvSpPr>
        <p:spPr>
          <a:xfrm flipH="1">
            <a:off x="3941207" y="6067138"/>
            <a:ext cx="940661"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4" name="Group 4"/>
          <p:cNvGrpSpPr/>
          <p:nvPr/>
        </p:nvGrpSpPr>
        <p:grpSpPr>
          <a:xfrm>
            <a:off x="1028700" y="5441358"/>
            <a:ext cx="2912507" cy="1251559"/>
            <a:chOff x="0" y="0"/>
            <a:chExt cx="812800" cy="349276"/>
          </a:xfrm>
        </p:grpSpPr>
        <p:sp>
          <p:nvSpPr>
            <p:cNvPr id="5" name="Freeform 5"/>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6" name="TextBox 6"/>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SOLICITA INDICE DA PARTIÇÃO</a:t>
              </a:r>
            </a:p>
          </p:txBody>
        </p:sp>
      </p:grpSp>
      <p:grpSp>
        <p:nvGrpSpPr>
          <p:cNvPr id="7" name="Group 7"/>
          <p:cNvGrpSpPr/>
          <p:nvPr/>
        </p:nvGrpSpPr>
        <p:grpSpPr>
          <a:xfrm>
            <a:off x="4881868" y="5441358"/>
            <a:ext cx="2912507" cy="1251559"/>
            <a:chOff x="0" y="0"/>
            <a:chExt cx="812800" cy="349276"/>
          </a:xfrm>
        </p:grpSpPr>
        <p:sp>
          <p:nvSpPr>
            <p:cNvPr id="8" name="Freeform 8"/>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9" name="TextBox 9"/>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SOLICITA NOME PROGRAMA</a:t>
              </a:r>
            </a:p>
          </p:txBody>
        </p:sp>
      </p:grpSp>
      <p:grpSp>
        <p:nvGrpSpPr>
          <p:cNvPr id="10" name="Group 10"/>
          <p:cNvGrpSpPr/>
          <p:nvPr/>
        </p:nvGrpSpPr>
        <p:grpSpPr>
          <a:xfrm>
            <a:off x="8735036" y="5441358"/>
            <a:ext cx="2912507" cy="1251559"/>
            <a:chOff x="0" y="0"/>
            <a:chExt cx="812800" cy="349276"/>
          </a:xfrm>
        </p:grpSpPr>
        <p:sp>
          <p:nvSpPr>
            <p:cNvPr id="11" name="Freeform 11"/>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12" name="TextBox 12"/>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VERIFICA SE O PROGRAMA É VÁLIDO</a:t>
              </a:r>
            </a:p>
          </p:txBody>
        </p:sp>
      </p:grpSp>
      <p:sp>
        <p:nvSpPr>
          <p:cNvPr id="13" name="AutoShape 13"/>
          <p:cNvSpPr/>
          <p:nvPr/>
        </p:nvSpPr>
        <p:spPr>
          <a:xfrm flipH="1">
            <a:off x="7794375" y="6086188"/>
            <a:ext cx="940661"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14" name="Group 14"/>
          <p:cNvGrpSpPr/>
          <p:nvPr/>
        </p:nvGrpSpPr>
        <p:grpSpPr>
          <a:xfrm>
            <a:off x="8735036" y="8006741"/>
            <a:ext cx="2912507" cy="1251559"/>
            <a:chOff x="0" y="0"/>
            <a:chExt cx="812800" cy="349276"/>
          </a:xfrm>
        </p:grpSpPr>
        <p:sp>
          <p:nvSpPr>
            <p:cNvPr id="15" name="Freeform 15"/>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3131"/>
            </a:solidFill>
          </p:spPr>
          <p:txBody>
            <a:bodyPr/>
            <a:lstStyle/>
            <a:p>
              <a:endParaRPr lang="pt-BR"/>
            </a:p>
          </p:txBody>
        </p:sp>
        <p:sp>
          <p:nvSpPr>
            <p:cNvPr id="16" name="TextBox 16"/>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EXIBE FALHA NA EXECUÇÃO</a:t>
              </a:r>
            </a:p>
          </p:txBody>
        </p:sp>
      </p:grpSp>
      <p:grpSp>
        <p:nvGrpSpPr>
          <p:cNvPr id="17" name="Group 17"/>
          <p:cNvGrpSpPr/>
          <p:nvPr/>
        </p:nvGrpSpPr>
        <p:grpSpPr>
          <a:xfrm>
            <a:off x="13525005" y="5441358"/>
            <a:ext cx="2912507" cy="1251559"/>
            <a:chOff x="0" y="0"/>
            <a:chExt cx="812800" cy="349276"/>
          </a:xfrm>
        </p:grpSpPr>
        <p:sp>
          <p:nvSpPr>
            <p:cNvPr id="18" name="Freeform 18"/>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00BF63"/>
            </a:solidFill>
          </p:spPr>
          <p:txBody>
            <a:bodyPr/>
            <a:lstStyle/>
            <a:p>
              <a:endParaRPr lang="pt-BR"/>
            </a:p>
          </p:txBody>
        </p:sp>
        <p:sp>
          <p:nvSpPr>
            <p:cNvPr id="19" name="TextBox 19"/>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EXECUTA PROGRAMA</a:t>
              </a:r>
            </a:p>
          </p:txBody>
        </p:sp>
      </p:grpSp>
      <p:sp>
        <p:nvSpPr>
          <p:cNvPr id="20" name="AutoShape 20"/>
          <p:cNvSpPr/>
          <p:nvPr/>
        </p:nvSpPr>
        <p:spPr>
          <a:xfrm flipV="1">
            <a:off x="10191289" y="6692917"/>
            <a:ext cx="0" cy="1313823"/>
          </a:xfrm>
          <a:prstGeom prst="line">
            <a:avLst/>
          </a:prstGeom>
          <a:ln w="38100" cap="flat">
            <a:solidFill>
              <a:srgbClr val="FF3131"/>
            </a:solidFill>
            <a:prstDash val="solid"/>
            <a:headEnd type="triangle" w="lg" len="med"/>
            <a:tailEnd type="none" w="sm" len="sm"/>
          </a:ln>
        </p:spPr>
        <p:txBody>
          <a:bodyPr/>
          <a:lstStyle/>
          <a:p>
            <a:endParaRPr lang="pt-BR"/>
          </a:p>
        </p:txBody>
      </p:sp>
      <p:grpSp>
        <p:nvGrpSpPr>
          <p:cNvPr id="21" name="Group 21"/>
          <p:cNvGrpSpPr/>
          <p:nvPr/>
        </p:nvGrpSpPr>
        <p:grpSpPr>
          <a:xfrm>
            <a:off x="9669523" y="7156395"/>
            <a:ext cx="1043533" cy="386867"/>
            <a:chOff x="0" y="0"/>
            <a:chExt cx="1096222" cy="406400"/>
          </a:xfrm>
        </p:grpSpPr>
        <p:sp>
          <p:nvSpPr>
            <p:cNvPr id="22" name="Freeform 22"/>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23" name="TextBox 23"/>
            <p:cNvSpPr txBox="1"/>
            <p:nvPr/>
          </p:nvSpPr>
          <p:spPr>
            <a:xfrm>
              <a:off x="152400" y="-28575"/>
              <a:ext cx="791422" cy="434975"/>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NÃO</a:t>
              </a:r>
            </a:p>
          </p:txBody>
        </p:sp>
      </p:grpSp>
      <p:sp>
        <p:nvSpPr>
          <p:cNvPr id="24" name="AutoShape 24"/>
          <p:cNvSpPr/>
          <p:nvPr/>
        </p:nvSpPr>
        <p:spPr>
          <a:xfrm flipH="1">
            <a:off x="11647543" y="6067138"/>
            <a:ext cx="1877462" cy="0"/>
          </a:xfrm>
          <a:prstGeom prst="line">
            <a:avLst/>
          </a:prstGeom>
          <a:ln w="38100" cap="flat">
            <a:solidFill>
              <a:srgbClr val="00BF63"/>
            </a:solidFill>
            <a:prstDash val="solid"/>
            <a:headEnd type="triangle" w="lg" len="med"/>
            <a:tailEnd type="none" w="sm" len="sm"/>
          </a:ln>
        </p:spPr>
        <p:txBody>
          <a:bodyPr/>
          <a:lstStyle/>
          <a:p>
            <a:endParaRPr lang="pt-BR"/>
          </a:p>
        </p:txBody>
      </p:sp>
      <p:grpSp>
        <p:nvGrpSpPr>
          <p:cNvPr id="25" name="Group 25"/>
          <p:cNvGrpSpPr/>
          <p:nvPr/>
        </p:nvGrpSpPr>
        <p:grpSpPr>
          <a:xfrm>
            <a:off x="12064507" y="5892754"/>
            <a:ext cx="1043533" cy="386867"/>
            <a:chOff x="0" y="0"/>
            <a:chExt cx="1096222" cy="406400"/>
          </a:xfrm>
        </p:grpSpPr>
        <p:sp>
          <p:nvSpPr>
            <p:cNvPr id="26" name="Freeform 26"/>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27" name="TextBox 27"/>
            <p:cNvSpPr txBox="1"/>
            <p:nvPr/>
          </p:nvSpPr>
          <p:spPr>
            <a:xfrm>
              <a:off x="152400" y="-28575"/>
              <a:ext cx="791422" cy="434975"/>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SIM</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028700" y="1936134"/>
            <a:ext cx="17024020" cy="609600"/>
          </a:xfrm>
          <a:prstGeom prst="rect">
            <a:avLst/>
          </a:prstGeom>
        </p:spPr>
        <p:txBody>
          <a:bodyPr lIns="0" tIns="0" rIns="0" bIns="0" rtlCol="0" anchor="t">
            <a:spAutoFit/>
          </a:bodyPr>
          <a:lstStyle/>
          <a:p>
            <a:pPr algn="just">
              <a:lnSpc>
                <a:spcPts val="4200"/>
              </a:lnSpc>
            </a:pPr>
            <a:r>
              <a:rPr lang="en-US" sz="3500">
                <a:solidFill>
                  <a:srgbClr val="FFFFFF"/>
                </a:solidFill>
                <a:latin typeface="Times New Roman Bold"/>
              </a:rPr>
              <a:t>O código usado tem como base o código mini-so-3.py do prof. Thales Valente</a:t>
            </a:r>
          </a:p>
        </p:txBody>
      </p:sp>
      <p:sp>
        <p:nvSpPr>
          <p:cNvPr id="3" name="TextBox 3"/>
          <p:cNvSpPr txBox="1"/>
          <p:nvPr/>
        </p:nvSpPr>
        <p:spPr>
          <a:xfrm>
            <a:off x="1822120" y="3050559"/>
            <a:ext cx="16230600" cy="5006975"/>
          </a:xfrm>
          <a:prstGeom prst="rect">
            <a:avLst/>
          </a:prstGeom>
        </p:spPr>
        <p:txBody>
          <a:bodyPr lIns="0" tIns="0" rIns="0" bIns="0" rtlCol="0" anchor="t">
            <a:spAutoFit/>
          </a:bodyPr>
          <a:lstStyle/>
          <a:p>
            <a:pPr algn="just">
              <a:lnSpc>
                <a:spcPts val="4900"/>
              </a:lnSpc>
            </a:pPr>
            <a:r>
              <a:rPr lang="en-US" sz="3500">
                <a:solidFill>
                  <a:srgbClr val="FFFFFF"/>
                </a:solidFill>
                <a:latin typeface="Times New Roman Bold"/>
              </a:rPr>
              <a:t>Pode ser observado dentro da class SimpleOSSimulated_v3 nas funções:</a:t>
            </a:r>
          </a:p>
          <a:p>
            <a:pPr marL="755654" lvl="1" indent="-377827" algn="just">
              <a:lnSpc>
                <a:spcPts val="4900"/>
              </a:lnSpc>
              <a:buFont typeface="Arial"/>
              <a:buChar char="•"/>
            </a:pPr>
            <a:r>
              <a:rPr lang="en-US" sz="3500">
                <a:solidFill>
                  <a:srgbClr val="FFFFFF"/>
                </a:solidFill>
                <a:latin typeface="Times New Roman Bold"/>
              </a:rPr>
              <a:t>def __init__</a:t>
            </a:r>
          </a:p>
          <a:p>
            <a:pPr marL="755654" lvl="1" indent="-377827" algn="just">
              <a:lnSpc>
                <a:spcPts val="4900"/>
              </a:lnSpc>
              <a:buFont typeface="Arial"/>
              <a:buChar char="•"/>
            </a:pPr>
            <a:r>
              <a:rPr lang="en-US" sz="3500">
                <a:solidFill>
                  <a:srgbClr val="FFFFFF"/>
                </a:solidFill>
                <a:latin typeface="Times New Roman Bold"/>
              </a:rPr>
              <a:t>def allocate_memory</a:t>
            </a:r>
          </a:p>
          <a:p>
            <a:pPr marL="755654" lvl="1" indent="-377827" algn="just">
              <a:lnSpc>
                <a:spcPts val="4900"/>
              </a:lnSpc>
              <a:buFont typeface="Arial"/>
              <a:buChar char="•"/>
            </a:pPr>
            <a:r>
              <a:rPr lang="en-US" sz="3500">
                <a:solidFill>
                  <a:srgbClr val="FFFFFF"/>
                </a:solidFill>
                <a:latin typeface="Times New Roman Bold"/>
              </a:rPr>
              <a:t>def free_memory</a:t>
            </a:r>
          </a:p>
          <a:p>
            <a:pPr marL="755654" lvl="1" indent="-377827" algn="just">
              <a:lnSpc>
                <a:spcPts val="4900"/>
              </a:lnSpc>
              <a:buFont typeface="Arial"/>
              <a:buChar char="•"/>
            </a:pPr>
            <a:r>
              <a:rPr lang="en-US" sz="3500">
                <a:solidFill>
                  <a:srgbClr val="FFFFFF"/>
                </a:solidFill>
                <a:latin typeface="Times New Roman Bold"/>
              </a:rPr>
              <a:t>def execute_program</a:t>
            </a:r>
          </a:p>
          <a:p>
            <a:pPr marL="755654" lvl="1" indent="-377827" algn="just">
              <a:lnSpc>
                <a:spcPts val="4900"/>
              </a:lnSpc>
              <a:buFont typeface="Arial"/>
              <a:buChar char="•"/>
            </a:pPr>
            <a:r>
              <a:rPr lang="en-US" sz="3500">
                <a:solidFill>
                  <a:srgbClr val="FFFFFF"/>
                </a:solidFill>
                <a:latin typeface="Times New Roman Bold"/>
              </a:rPr>
              <a:t>def program_calc</a:t>
            </a:r>
          </a:p>
          <a:p>
            <a:pPr marL="755654" lvl="1" indent="-377827" algn="just">
              <a:lnSpc>
                <a:spcPts val="4900"/>
              </a:lnSpc>
              <a:buFont typeface="Arial"/>
              <a:buChar char="•"/>
            </a:pPr>
            <a:r>
              <a:rPr lang="en-US" sz="3500">
                <a:solidFill>
                  <a:srgbClr val="FFFFFF"/>
                </a:solidFill>
                <a:latin typeface="Times New Roman Bold"/>
              </a:rPr>
              <a:t>def program_echo</a:t>
            </a:r>
          </a:p>
          <a:p>
            <a:pPr algn="just">
              <a:lnSpc>
                <a:spcPts val="4900"/>
              </a:lnSpc>
            </a:pPr>
            <a:r>
              <a:rPr lang="en-US" sz="3500">
                <a:solidFill>
                  <a:srgbClr val="FFFFFF"/>
                </a:solidFill>
                <a:latin typeface="Times New Roman Bold"/>
              </a:rPr>
              <a:t>Pode ser observado também no teste de memória abaixo da classe</a:t>
            </a:r>
          </a:p>
        </p:txBody>
      </p:sp>
      <p:sp>
        <p:nvSpPr>
          <p:cNvPr id="4" name="TextBox 4"/>
          <p:cNvSpPr txBox="1"/>
          <p:nvPr/>
        </p:nvSpPr>
        <p:spPr>
          <a:xfrm>
            <a:off x="631990" y="602634"/>
            <a:ext cx="17024020" cy="762000"/>
          </a:xfrm>
          <a:prstGeom prst="rect">
            <a:avLst/>
          </a:prstGeom>
        </p:spPr>
        <p:txBody>
          <a:bodyPr lIns="0" tIns="0" rIns="0" bIns="0" rtlCol="0" anchor="t">
            <a:spAutoFit/>
          </a:bodyPr>
          <a:lstStyle/>
          <a:p>
            <a:pPr algn="just">
              <a:lnSpc>
                <a:spcPts val="5399"/>
              </a:lnSpc>
            </a:pPr>
            <a:r>
              <a:rPr lang="en-US" sz="4499" dirty="0" err="1">
                <a:solidFill>
                  <a:srgbClr val="6CE5E8"/>
                </a:solidFill>
                <a:latin typeface="Times New Roman Bold"/>
              </a:rPr>
              <a:t>Refencias</a:t>
            </a:r>
            <a:endParaRPr lang="en-US" sz="4499" dirty="0">
              <a:solidFill>
                <a:srgbClr val="6CE5E8"/>
              </a:solidFill>
              <a:latin typeface="Times New Roman 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1366159" y="2280487"/>
            <a:ext cx="13721827" cy="5726026"/>
          </a:xfrm>
          <a:custGeom>
            <a:avLst/>
            <a:gdLst/>
            <a:ahLst/>
            <a:cxnLst/>
            <a:rect l="l" t="t" r="r" b="b"/>
            <a:pathLst>
              <a:path w="13721827" h="5726026">
                <a:moveTo>
                  <a:pt x="0" y="0"/>
                </a:moveTo>
                <a:lnTo>
                  <a:pt x="13721827" y="0"/>
                </a:lnTo>
                <a:lnTo>
                  <a:pt x="13721827" y="5726026"/>
                </a:lnTo>
                <a:lnTo>
                  <a:pt x="0" y="5726026"/>
                </a:lnTo>
                <a:lnTo>
                  <a:pt x="0" y="0"/>
                </a:lnTo>
                <a:close/>
              </a:path>
            </a:pathLst>
          </a:custGeom>
          <a:blipFill>
            <a:blip r:embed="rId2"/>
            <a:stretch>
              <a:fillRect/>
            </a:stretch>
          </a:blipFill>
        </p:spPr>
        <p:txBody>
          <a:bodyPr/>
          <a:lstStyle/>
          <a:p>
            <a:endParaRPr lang="pt-BR"/>
          </a:p>
        </p:txBody>
      </p:sp>
      <p:sp>
        <p:nvSpPr>
          <p:cNvPr id="3" name="TextBox 3"/>
          <p:cNvSpPr txBox="1"/>
          <p:nvPr/>
        </p:nvSpPr>
        <p:spPr>
          <a:xfrm>
            <a:off x="847565" y="514350"/>
            <a:ext cx="10443974" cy="857250"/>
          </a:xfrm>
          <a:prstGeom prst="rect">
            <a:avLst/>
          </a:prstGeom>
        </p:spPr>
        <p:txBody>
          <a:bodyPr lIns="0" tIns="0" rIns="0" bIns="0" rtlCol="0" anchor="t">
            <a:spAutoFit/>
          </a:bodyPr>
          <a:lstStyle/>
          <a:p>
            <a:pPr algn="just">
              <a:lnSpc>
                <a:spcPts val="6299"/>
              </a:lnSpc>
            </a:pPr>
            <a:r>
              <a:rPr lang="en-US" sz="4500">
                <a:solidFill>
                  <a:srgbClr val="6CE5E8"/>
                </a:solidFill>
                <a:latin typeface="Times New Roman Bold"/>
              </a:rPr>
              <a:t>Comando Execute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339189" y="118951"/>
            <a:ext cx="12118626" cy="2615565"/>
          </a:xfrm>
          <a:prstGeom prst="rect">
            <a:avLst/>
          </a:prstGeom>
        </p:spPr>
        <p:txBody>
          <a:bodyPr lIns="0" tIns="0" rIns="0" bIns="0" rtlCol="0" anchor="t">
            <a:spAutoFit/>
          </a:bodyPr>
          <a:lstStyle/>
          <a:p>
            <a:pPr algn="just">
              <a:lnSpc>
                <a:spcPts val="6299"/>
              </a:lnSpc>
            </a:pPr>
            <a:r>
              <a:rPr lang="en-US" sz="4500">
                <a:solidFill>
                  <a:srgbClr val="6CE5E8"/>
                </a:solidFill>
                <a:latin typeface="Times New Roman Bold"/>
              </a:rPr>
              <a:t>Comando Free</a:t>
            </a:r>
          </a:p>
          <a:p>
            <a:pPr marL="712470" lvl="1" indent="-356235" algn="just">
              <a:lnSpc>
                <a:spcPts val="4620"/>
              </a:lnSpc>
              <a:buFont typeface="Arial"/>
              <a:buChar char="•"/>
            </a:pPr>
            <a:r>
              <a:rPr lang="en-US" sz="3300">
                <a:solidFill>
                  <a:srgbClr val="FFFFFF"/>
                </a:solidFill>
                <a:latin typeface="Times New Roman Bold"/>
              </a:rPr>
              <a:t>Solicita ao usuário dados para liberação de memória</a:t>
            </a:r>
          </a:p>
          <a:p>
            <a:pPr marL="712470" lvl="1" indent="-356235" algn="just">
              <a:lnSpc>
                <a:spcPts val="4620"/>
              </a:lnSpc>
              <a:buFont typeface="Arial"/>
              <a:buChar char="•"/>
            </a:pPr>
            <a:r>
              <a:rPr lang="en-US" sz="3300">
                <a:solidFill>
                  <a:srgbClr val="FDFDFD"/>
                </a:solidFill>
                <a:latin typeface="Times New Roman Bold"/>
              </a:rPr>
              <a:t>Verifica os dados fornecidos</a:t>
            </a:r>
          </a:p>
          <a:p>
            <a:pPr marL="712470" lvl="1" indent="-356235" algn="just">
              <a:lnSpc>
                <a:spcPts val="4620"/>
              </a:lnSpc>
              <a:buFont typeface="Arial"/>
              <a:buChar char="•"/>
            </a:pPr>
            <a:r>
              <a:rPr lang="en-US" sz="3300">
                <a:solidFill>
                  <a:srgbClr val="FDFDFD"/>
                </a:solidFill>
                <a:latin typeface="Times New Roman Bold"/>
              </a:rPr>
              <a:t>Resultado da operação</a:t>
            </a:r>
          </a:p>
        </p:txBody>
      </p:sp>
      <p:sp>
        <p:nvSpPr>
          <p:cNvPr id="3" name="AutoShape 3"/>
          <p:cNvSpPr/>
          <p:nvPr/>
        </p:nvSpPr>
        <p:spPr>
          <a:xfrm flipH="1">
            <a:off x="3618667" y="6085116"/>
            <a:ext cx="631600"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4" name="Group 4"/>
          <p:cNvGrpSpPr/>
          <p:nvPr/>
        </p:nvGrpSpPr>
        <p:grpSpPr>
          <a:xfrm>
            <a:off x="706160" y="5459336"/>
            <a:ext cx="2912507" cy="1251559"/>
            <a:chOff x="0" y="0"/>
            <a:chExt cx="812800" cy="349276"/>
          </a:xfrm>
        </p:grpSpPr>
        <p:sp>
          <p:nvSpPr>
            <p:cNvPr id="5" name="Freeform 5"/>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6" name="TextBox 6"/>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SOLICITA INDICE DA PARTIÇÃO</a:t>
              </a:r>
            </a:p>
          </p:txBody>
        </p:sp>
      </p:grpSp>
      <p:grpSp>
        <p:nvGrpSpPr>
          <p:cNvPr id="7" name="Group 7"/>
          <p:cNvGrpSpPr/>
          <p:nvPr/>
        </p:nvGrpSpPr>
        <p:grpSpPr>
          <a:xfrm>
            <a:off x="4250268" y="5459336"/>
            <a:ext cx="2912507" cy="1251559"/>
            <a:chOff x="0" y="0"/>
            <a:chExt cx="812800" cy="349276"/>
          </a:xfrm>
        </p:grpSpPr>
        <p:sp>
          <p:nvSpPr>
            <p:cNvPr id="8" name="Freeform 8"/>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9" name="TextBox 9"/>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SOLICITA TAMANHO A SER LIBERADO</a:t>
              </a:r>
            </a:p>
          </p:txBody>
        </p:sp>
      </p:grpSp>
      <p:grpSp>
        <p:nvGrpSpPr>
          <p:cNvPr id="10" name="Group 10"/>
          <p:cNvGrpSpPr/>
          <p:nvPr/>
        </p:nvGrpSpPr>
        <p:grpSpPr>
          <a:xfrm>
            <a:off x="7831925" y="5459336"/>
            <a:ext cx="2912507" cy="1251559"/>
            <a:chOff x="0" y="0"/>
            <a:chExt cx="812800" cy="349276"/>
          </a:xfrm>
        </p:grpSpPr>
        <p:sp>
          <p:nvSpPr>
            <p:cNvPr id="11" name="Freeform 11"/>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12" name="TextBox 12"/>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EXECUÇÃO DA OPERAÇÃO</a:t>
              </a:r>
            </a:p>
          </p:txBody>
        </p:sp>
      </p:grpSp>
      <p:grpSp>
        <p:nvGrpSpPr>
          <p:cNvPr id="13" name="Group 13"/>
          <p:cNvGrpSpPr/>
          <p:nvPr/>
        </p:nvGrpSpPr>
        <p:grpSpPr>
          <a:xfrm>
            <a:off x="14580038" y="2462829"/>
            <a:ext cx="2912507" cy="1251559"/>
            <a:chOff x="0" y="0"/>
            <a:chExt cx="812800" cy="349276"/>
          </a:xfrm>
        </p:grpSpPr>
        <p:sp>
          <p:nvSpPr>
            <p:cNvPr id="14" name="Freeform 14"/>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3131"/>
            </a:solidFill>
          </p:spPr>
          <p:txBody>
            <a:bodyPr/>
            <a:lstStyle/>
            <a:p>
              <a:endParaRPr lang="pt-BR"/>
            </a:p>
          </p:txBody>
        </p:sp>
        <p:sp>
          <p:nvSpPr>
            <p:cNvPr id="15" name="TextBox 15"/>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FALHA AO LIBERAR MEMÓRIA</a:t>
              </a:r>
            </a:p>
          </p:txBody>
        </p:sp>
      </p:grpSp>
      <p:grpSp>
        <p:nvGrpSpPr>
          <p:cNvPr id="16" name="Group 16"/>
          <p:cNvGrpSpPr/>
          <p:nvPr/>
        </p:nvGrpSpPr>
        <p:grpSpPr>
          <a:xfrm>
            <a:off x="14580038" y="8406232"/>
            <a:ext cx="2912507" cy="1251559"/>
            <a:chOff x="0" y="0"/>
            <a:chExt cx="812800" cy="349276"/>
          </a:xfrm>
        </p:grpSpPr>
        <p:sp>
          <p:nvSpPr>
            <p:cNvPr id="17" name="Freeform 17"/>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00BF63"/>
            </a:solidFill>
          </p:spPr>
          <p:txBody>
            <a:bodyPr/>
            <a:lstStyle/>
            <a:p>
              <a:endParaRPr lang="pt-BR"/>
            </a:p>
          </p:txBody>
        </p:sp>
        <p:sp>
          <p:nvSpPr>
            <p:cNvPr id="18" name="TextBox 18"/>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MEMÓRIA LIBERADA</a:t>
              </a:r>
            </a:p>
          </p:txBody>
        </p:sp>
      </p:grpSp>
      <p:sp>
        <p:nvSpPr>
          <p:cNvPr id="19" name="AutoShape 19"/>
          <p:cNvSpPr/>
          <p:nvPr/>
        </p:nvSpPr>
        <p:spPr>
          <a:xfrm flipH="1">
            <a:off x="12867435" y="3714388"/>
            <a:ext cx="3168857" cy="1744948"/>
          </a:xfrm>
          <a:prstGeom prst="line">
            <a:avLst/>
          </a:prstGeom>
          <a:ln w="38100" cap="flat">
            <a:solidFill>
              <a:srgbClr val="FF3131"/>
            </a:solidFill>
            <a:prstDash val="solid"/>
            <a:headEnd type="triangle" w="lg" len="med"/>
            <a:tailEnd type="none" w="sm" len="sm"/>
          </a:ln>
        </p:spPr>
        <p:txBody>
          <a:bodyPr/>
          <a:lstStyle/>
          <a:p>
            <a:endParaRPr lang="pt-BR"/>
          </a:p>
        </p:txBody>
      </p:sp>
      <p:sp>
        <p:nvSpPr>
          <p:cNvPr id="20" name="AutoShape 20"/>
          <p:cNvSpPr/>
          <p:nvPr/>
        </p:nvSpPr>
        <p:spPr>
          <a:xfrm flipH="1" flipV="1">
            <a:off x="12867435" y="6710896"/>
            <a:ext cx="3168857" cy="1695336"/>
          </a:xfrm>
          <a:prstGeom prst="line">
            <a:avLst/>
          </a:prstGeom>
          <a:ln w="38100" cap="flat">
            <a:solidFill>
              <a:srgbClr val="00BF63"/>
            </a:solidFill>
            <a:prstDash val="solid"/>
            <a:headEnd type="triangle" w="lg" len="med"/>
            <a:tailEnd type="none" w="sm" len="sm"/>
          </a:ln>
        </p:spPr>
        <p:txBody>
          <a:bodyPr/>
          <a:lstStyle/>
          <a:p>
            <a:endParaRPr lang="pt-BR"/>
          </a:p>
        </p:txBody>
      </p:sp>
      <p:sp>
        <p:nvSpPr>
          <p:cNvPr id="21" name="AutoShape 21"/>
          <p:cNvSpPr/>
          <p:nvPr/>
        </p:nvSpPr>
        <p:spPr>
          <a:xfrm flipH="1">
            <a:off x="7162774" y="6085116"/>
            <a:ext cx="669150"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22" name="Group 22"/>
          <p:cNvGrpSpPr/>
          <p:nvPr/>
        </p:nvGrpSpPr>
        <p:grpSpPr>
          <a:xfrm>
            <a:off x="11411182" y="5459336"/>
            <a:ext cx="2912507" cy="1251559"/>
            <a:chOff x="0" y="0"/>
            <a:chExt cx="812800" cy="349276"/>
          </a:xfrm>
        </p:grpSpPr>
        <p:sp>
          <p:nvSpPr>
            <p:cNvPr id="23" name="Freeform 23"/>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24" name="TextBox 24"/>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CHECA DE ÊXITO DA LIBERAÇÃO</a:t>
              </a:r>
            </a:p>
          </p:txBody>
        </p:sp>
      </p:grpSp>
      <p:sp>
        <p:nvSpPr>
          <p:cNvPr id="25" name="AutoShape 25"/>
          <p:cNvSpPr/>
          <p:nvPr/>
        </p:nvSpPr>
        <p:spPr>
          <a:xfrm flipH="1">
            <a:off x="10744432" y="6085116"/>
            <a:ext cx="666750"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26" name="Group 26"/>
          <p:cNvGrpSpPr/>
          <p:nvPr/>
        </p:nvGrpSpPr>
        <p:grpSpPr>
          <a:xfrm>
            <a:off x="13801922" y="7365130"/>
            <a:ext cx="1043533" cy="386867"/>
            <a:chOff x="0" y="0"/>
            <a:chExt cx="1096222" cy="406400"/>
          </a:xfrm>
        </p:grpSpPr>
        <p:sp>
          <p:nvSpPr>
            <p:cNvPr id="27" name="Freeform 27"/>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28" name="TextBox 28"/>
            <p:cNvSpPr txBox="1"/>
            <p:nvPr/>
          </p:nvSpPr>
          <p:spPr>
            <a:xfrm>
              <a:off x="152400" y="-28575"/>
              <a:ext cx="791422" cy="434975"/>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SIM</a:t>
              </a:r>
            </a:p>
          </p:txBody>
        </p:sp>
      </p:grpSp>
      <p:grpSp>
        <p:nvGrpSpPr>
          <p:cNvPr id="29" name="Group 29"/>
          <p:cNvGrpSpPr/>
          <p:nvPr/>
        </p:nvGrpSpPr>
        <p:grpSpPr>
          <a:xfrm>
            <a:off x="13801922" y="4393429"/>
            <a:ext cx="1043533" cy="386867"/>
            <a:chOff x="0" y="0"/>
            <a:chExt cx="1096222" cy="406400"/>
          </a:xfrm>
        </p:grpSpPr>
        <p:sp>
          <p:nvSpPr>
            <p:cNvPr id="30" name="Freeform 30"/>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31" name="TextBox 31"/>
            <p:cNvSpPr txBox="1"/>
            <p:nvPr/>
          </p:nvSpPr>
          <p:spPr>
            <a:xfrm>
              <a:off x="152400" y="-28575"/>
              <a:ext cx="791422" cy="434975"/>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NÃO</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3110127" y="3394120"/>
            <a:ext cx="12067746" cy="6416619"/>
          </a:xfrm>
          <a:custGeom>
            <a:avLst/>
            <a:gdLst/>
            <a:ahLst/>
            <a:cxnLst/>
            <a:rect l="l" t="t" r="r" b="b"/>
            <a:pathLst>
              <a:path w="12067746" h="6416619">
                <a:moveTo>
                  <a:pt x="0" y="0"/>
                </a:moveTo>
                <a:lnTo>
                  <a:pt x="12067746" y="0"/>
                </a:lnTo>
                <a:lnTo>
                  <a:pt x="12067746" y="6416618"/>
                </a:lnTo>
                <a:lnTo>
                  <a:pt x="0" y="6416618"/>
                </a:lnTo>
                <a:lnTo>
                  <a:pt x="0" y="0"/>
                </a:lnTo>
                <a:close/>
              </a:path>
            </a:pathLst>
          </a:custGeom>
          <a:blipFill>
            <a:blip r:embed="rId2"/>
            <a:stretch>
              <a:fillRect/>
            </a:stretch>
          </a:blipFill>
        </p:spPr>
        <p:txBody>
          <a:bodyPr/>
          <a:lstStyle/>
          <a:p>
            <a:endParaRPr lang="pt-BR"/>
          </a:p>
        </p:txBody>
      </p:sp>
      <p:sp>
        <p:nvSpPr>
          <p:cNvPr id="3" name="TextBox 3"/>
          <p:cNvSpPr txBox="1"/>
          <p:nvPr/>
        </p:nvSpPr>
        <p:spPr>
          <a:xfrm>
            <a:off x="339189" y="118951"/>
            <a:ext cx="12118626" cy="2615565"/>
          </a:xfrm>
          <a:prstGeom prst="rect">
            <a:avLst/>
          </a:prstGeom>
        </p:spPr>
        <p:txBody>
          <a:bodyPr lIns="0" tIns="0" rIns="0" bIns="0" rtlCol="0" anchor="t">
            <a:spAutoFit/>
          </a:bodyPr>
          <a:lstStyle/>
          <a:p>
            <a:pPr algn="just">
              <a:lnSpc>
                <a:spcPts val="6299"/>
              </a:lnSpc>
            </a:pPr>
            <a:r>
              <a:rPr lang="en-US" sz="4500" dirty="0" err="1">
                <a:solidFill>
                  <a:srgbClr val="6CE5E8"/>
                </a:solidFill>
                <a:latin typeface="Times New Roman Bold"/>
              </a:rPr>
              <a:t>Comando</a:t>
            </a:r>
            <a:r>
              <a:rPr lang="en-US" sz="4500" dirty="0">
                <a:solidFill>
                  <a:srgbClr val="6CE5E8"/>
                </a:solidFill>
                <a:latin typeface="Times New Roman Bold"/>
              </a:rPr>
              <a:t> Free</a:t>
            </a:r>
          </a:p>
          <a:p>
            <a:pPr marL="712470" lvl="1" indent="-356235" algn="just">
              <a:lnSpc>
                <a:spcPts val="4620"/>
              </a:lnSpc>
              <a:buFont typeface="Arial"/>
              <a:buChar char="•"/>
            </a:pPr>
            <a:r>
              <a:rPr lang="en-US" sz="3300" dirty="0" err="1">
                <a:solidFill>
                  <a:srgbClr val="FDFDFD"/>
                </a:solidFill>
                <a:latin typeface="Times New Roman Bold"/>
              </a:rPr>
              <a:t>Solicita</a:t>
            </a:r>
            <a:r>
              <a:rPr lang="en-US" sz="3300" dirty="0">
                <a:solidFill>
                  <a:srgbClr val="FDFDFD"/>
                </a:solidFill>
                <a:latin typeface="Times New Roman Bold"/>
              </a:rPr>
              <a:t> </a:t>
            </a:r>
            <a:r>
              <a:rPr lang="en-US" sz="3300" dirty="0" err="1">
                <a:solidFill>
                  <a:srgbClr val="FDFDFD"/>
                </a:solidFill>
                <a:latin typeface="Times New Roman Bold"/>
              </a:rPr>
              <a:t>ao</a:t>
            </a:r>
            <a:r>
              <a:rPr lang="en-US" sz="3300" dirty="0">
                <a:solidFill>
                  <a:srgbClr val="FDFDFD"/>
                </a:solidFill>
                <a:latin typeface="Times New Roman Bold"/>
              </a:rPr>
              <a:t> </a:t>
            </a:r>
            <a:r>
              <a:rPr lang="en-US" sz="3300" dirty="0" err="1">
                <a:solidFill>
                  <a:srgbClr val="FDFDFD"/>
                </a:solidFill>
                <a:latin typeface="Times New Roman Bold"/>
              </a:rPr>
              <a:t>usuário</a:t>
            </a:r>
            <a:r>
              <a:rPr lang="en-US" sz="3300" dirty="0">
                <a:solidFill>
                  <a:srgbClr val="FDFDFD"/>
                </a:solidFill>
                <a:latin typeface="Times New Roman Bold"/>
              </a:rPr>
              <a:t> dados para </a:t>
            </a:r>
            <a:r>
              <a:rPr lang="en-US" sz="3300" dirty="0" err="1">
                <a:solidFill>
                  <a:srgbClr val="FDFDFD"/>
                </a:solidFill>
                <a:latin typeface="Times New Roman Bold"/>
              </a:rPr>
              <a:t>liberação</a:t>
            </a:r>
            <a:r>
              <a:rPr lang="en-US" sz="3300" dirty="0">
                <a:solidFill>
                  <a:srgbClr val="FDFDFD"/>
                </a:solidFill>
                <a:latin typeface="Times New Roman Bold"/>
              </a:rPr>
              <a:t> de </a:t>
            </a:r>
            <a:r>
              <a:rPr lang="en-US" sz="3300" dirty="0" err="1">
                <a:solidFill>
                  <a:srgbClr val="FDFDFD"/>
                </a:solidFill>
                <a:latin typeface="Times New Roman Bold"/>
              </a:rPr>
              <a:t>memória</a:t>
            </a:r>
            <a:endParaRPr lang="en-US" sz="3300" dirty="0">
              <a:solidFill>
                <a:srgbClr val="FDFDFD"/>
              </a:solidFill>
              <a:latin typeface="Times New Roman Bold"/>
            </a:endParaRPr>
          </a:p>
          <a:p>
            <a:pPr marL="712470" lvl="1" indent="-356235" algn="just">
              <a:lnSpc>
                <a:spcPts val="4620"/>
              </a:lnSpc>
              <a:buFont typeface="Arial"/>
              <a:buChar char="•"/>
            </a:pPr>
            <a:r>
              <a:rPr lang="en-US" sz="3300" dirty="0" err="1">
                <a:solidFill>
                  <a:srgbClr val="FDFDFD"/>
                </a:solidFill>
                <a:latin typeface="Times New Roman Bold"/>
              </a:rPr>
              <a:t>Verifica</a:t>
            </a:r>
            <a:r>
              <a:rPr lang="en-US" sz="3300" dirty="0">
                <a:solidFill>
                  <a:srgbClr val="FDFDFD"/>
                </a:solidFill>
                <a:latin typeface="Times New Roman Bold"/>
              </a:rPr>
              <a:t> </a:t>
            </a:r>
            <a:r>
              <a:rPr lang="en-US" sz="3300" dirty="0" err="1">
                <a:solidFill>
                  <a:srgbClr val="FDFDFD"/>
                </a:solidFill>
                <a:latin typeface="Times New Roman Bold"/>
              </a:rPr>
              <a:t>os</a:t>
            </a:r>
            <a:r>
              <a:rPr lang="en-US" sz="3300" dirty="0">
                <a:solidFill>
                  <a:srgbClr val="FDFDFD"/>
                </a:solidFill>
                <a:latin typeface="Times New Roman Bold"/>
              </a:rPr>
              <a:t> dados </a:t>
            </a:r>
            <a:r>
              <a:rPr lang="en-US" sz="3300" dirty="0" err="1">
                <a:solidFill>
                  <a:srgbClr val="FDFDFD"/>
                </a:solidFill>
                <a:latin typeface="Times New Roman Bold"/>
              </a:rPr>
              <a:t>fornecidos</a:t>
            </a:r>
            <a:endParaRPr lang="en-US" sz="3300" dirty="0">
              <a:solidFill>
                <a:srgbClr val="FDFDFD"/>
              </a:solidFill>
              <a:latin typeface="Times New Roman Bold"/>
            </a:endParaRPr>
          </a:p>
          <a:p>
            <a:pPr marL="712470" lvl="1" indent="-356235" algn="just">
              <a:lnSpc>
                <a:spcPts val="4620"/>
              </a:lnSpc>
              <a:buFont typeface="Arial"/>
              <a:buChar char="•"/>
            </a:pPr>
            <a:r>
              <a:rPr lang="en-US" sz="3300" dirty="0" err="1">
                <a:solidFill>
                  <a:srgbClr val="FDFDFD"/>
                </a:solidFill>
                <a:latin typeface="Times New Roman Bold"/>
              </a:rPr>
              <a:t>Resultado</a:t>
            </a:r>
            <a:r>
              <a:rPr lang="en-US" sz="3300" dirty="0">
                <a:solidFill>
                  <a:srgbClr val="FDFDFD"/>
                </a:solidFill>
                <a:latin typeface="Times New Roman Bold"/>
              </a:rPr>
              <a:t> da </a:t>
            </a:r>
            <a:r>
              <a:rPr lang="en-US" sz="3300" dirty="0" err="1">
                <a:solidFill>
                  <a:srgbClr val="FDFDFD"/>
                </a:solidFill>
                <a:latin typeface="Times New Roman Bold"/>
              </a:rPr>
              <a:t>operação</a:t>
            </a:r>
            <a:endParaRPr lang="en-US" sz="3300" dirty="0">
              <a:solidFill>
                <a:srgbClr val="FDFDFD"/>
              </a:solidFill>
              <a:latin typeface="Times New Roman Bo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7235211" y="904170"/>
            <a:ext cx="10442752" cy="8478659"/>
          </a:xfrm>
          <a:custGeom>
            <a:avLst/>
            <a:gdLst/>
            <a:ahLst/>
            <a:cxnLst/>
            <a:rect l="l" t="t" r="r" b="b"/>
            <a:pathLst>
              <a:path w="10442752" h="8478659">
                <a:moveTo>
                  <a:pt x="0" y="0"/>
                </a:moveTo>
                <a:lnTo>
                  <a:pt x="10442752" y="0"/>
                </a:lnTo>
                <a:lnTo>
                  <a:pt x="10442752" y="8478660"/>
                </a:lnTo>
                <a:lnTo>
                  <a:pt x="0" y="8478660"/>
                </a:lnTo>
                <a:lnTo>
                  <a:pt x="0" y="0"/>
                </a:lnTo>
                <a:close/>
              </a:path>
            </a:pathLst>
          </a:custGeom>
          <a:blipFill>
            <a:blip r:embed="rId2"/>
            <a:stretch>
              <a:fillRect/>
            </a:stretch>
          </a:blipFill>
        </p:spPr>
        <p:txBody>
          <a:bodyPr/>
          <a:lstStyle/>
          <a:p>
            <a:endParaRPr lang="pt-BR"/>
          </a:p>
        </p:txBody>
      </p:sp>
      <p:sp>
        <p:nvSpPr>
          <p:cNvPr id="3" name="TextBox 3"/>
          <p:cNvSpPr txBox="1"/>
          <p:nvPr/>
        </p:nvSpPr>
        <p:spPr>
          <a:xfrm>
            <a:off x="518616" y="1105799"/>
            <a:ext cx="6716595" cy="2025015"/>
          </a:xfrm>
          <a:prstGeom prst="rect">
            <a:avLst/>
          </a:prstGeom>
        </p:spPr>
        <p:txBody>
          <a:bodyPr lIns="0" tIns="0" rIns="0" bIns="0" rtlCol="0" anchor="t">
            <a:spAutoFit/>
          </a:bodyPr>
          <a:lstStyle/>
          <a:p>
            <a:pPr algn="just">
              <a:lnSpc>
                <a:spcPts val="6299"/>
              </a:lnSpc>
            </a:pPr>
            <a:r>
              <a:rPr lang="en-US" sz="4499">
                <a:solidFill>
                  <a:srgbClr val="6CE5E8"/>
                </a:solidFill>
                <a:latin typeface="Times New Roman Bold"/>
              </a:rPr>
              <a:t>Comando Memory</a:t>
            </a:r>
          </a:p>
          <a:p>
            <a:pPr marL="712470" lvl="1" indent="-356235" algn="just">
              <a:lnSpc>
                <a:spcPts val="4620"/>
              </a:lnSpc>
              <a:buFont typeface="Arial"/>
              <a:buChar char="•"/>
            </a:pPr>
            <a:r>
              <a:rPr lang="en-US" sz="3300">
                <a:solidFill>
                  <a:srgbClr val="FFFFFF"/>
                </a:solidFill>
                <a:latin typeface="Times New Roman Bold"/>
              </a:rPr>
              <a:t>chama </a:t>
            </a:r>
          </a:p>
          <a:p>
            <a:pPr marL="712470" lvl="1" indent="-356235" algn="just">
              <a:lnSpc>
                <a:spcPts val="4620"/>
              </a:lnSpc>
              <a:buFont typeface="Arial"/>
              <a:buChar char="•"/>
            </a:pPr>
            <a:r>
              <a:rPr lang="en-US" sz="3300">
                <a:solidFill>
                  <a:srgbClr val="FFFFFF"/>
                </a:solidFill>
                <a:latin typeface="Times New Roman Bold"/>
              </a:rPr>
              <a:t>Exibe Tabela de partições</a:t>
            </a:r>
          </a:p>
        </p:txBody>
      </p:sp>
      <p:sp>
        <p:nvSpPr>
          <p:cNvPr id="4" name="TextBox 4"/>
          <p:cNvSpPr txBox="1"/>
          <p:nvPr/>
        </p:nvSpPr>
        <p:spPr>
          <a:xfrm>
            <a:off x="518616" y="6885146"/>
            <a:ext cx="6137727" cy="1443990"/>
          </a:xfrm>
          <a:prstGeom prst="rect">
            <a:avLst/>
          </a:prstGeom>
        </p:spPr>
        <p:txBody>
          <a:bodyPr lIns="0" tIns="0" rIns="0" bIns="0" rtlCol="0" anchor="t">
            <a:spAutoFit/>
          </a:bodyPr>
          <a:lstStyle/>
          <a:p>
            <a:pPr algn="just">
              <a:lnSpc>
                <a:spcPts val="6299"/>
              </a:lnSpc>
            </a:pPr>
            <a:r>
              <a:rPr lang="en-US" sz="4499">
                <a:solidFill>
                  <a:srgbClr val="6CE5E8"/>
                </a:solidFill>
                <a:latin typeface="Times New Roman Bold"/>
              </a:rPr>
              <a:t>Comando Exit</a:t>
            </a:r>
          </a:p>
          <a:p>
            <a:pPr marL="712470" lvl="1" indent="-356235" algn="just">
              <a:lnSpc>
                <a:spcPts val="4620"/>
              </a:lnSpc>
              <a:buFont typeface="Arial"/>
              <a:buChar char="•"/>
            </a:pPr>
            <a:r>
              <a:rPr lang="en-US" sz="3300">
                <a:solidFill>
                  <a:srgbClr val="FFFFFF"/>
                </a:solidFill>
                <a:latin typeface="Times New Roman Bold"/>
              </a:rPr>
              <a:t>Encerra o programa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339189" y="118951"/>
            <a:ext cx="10443974" cy="857250"/>
          </a:xfrm>
          <a:prstGeom prst="rect">
            <a:avLst/>
          </a:prstGeom>
        </p:spPr>
        <p:txBody>
          <a:bodyPr lIns="0" tIns="0" rIns="0" bIns="0" rtlCol="0" anchor="t">
            <a:spAutoFit/>
          </a:bodyPr>
          <a:lstStyle/>
          <a:p>
            <a:pPr algn="just">
              <a:lnSpc>
                <a:spcPts val="6299"/>
              </a:lnSpc>
            </a:pPr>
            <a:r>
              <a:rPr lang="en-US" sz="4500">
                <a:solidFill>
                  <a:srgbClr val="6CE5E8"/>
                </a:solidFill>
                <a:latin typeface="Times New Roman Bold"/>
              </a:rPr>
              <a:t>TESTE DE FUNCIONAMENTO</a:t>
            </a:r>
          </a:p>
        </p:txBody>
      </p:sp>
      <p:grpSp>
        <p:nvGrpSpPr>
          <p:cNvPr id="3" name="Group 3"/>
          <p:cNvGrpSpPr/>
          <p:nvPr/>
        </p:nvGrpSpPr>
        <p:grpSpPr>
          <a:xfrm>
            <a:off x="339189" y="1386305"/>
            <a:ext cx="2912507" cy="1251559"/>
            <a:chOff x="0" y="0"/>
            <a:chExt cx="812800" cy="349276"/>
          </a:xfrm>
        </p:grpSpPr>
        <p:sp>
          <p:nvSpPr>
            <p:cNvPr id="4" name="Freeform 4"/>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5" name="TextBox 5"/>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DEFINIÇÃO DOS TAMANHOS DAS PARTIÇÕES</a:t>
              </a:r>
            </a:p>
          </p:txBody>
        </p:sp>
      </p:grpSp>
      <p:grpSp>
        <p:nvGrpSpPr>
          <p:cNvPr id="6" name="Group 6"/>
          <p:cNvGrpSpPr/>
          <p:nvPr/>
        </p:nvGrpSpPr>
        <p:grpSpPr>
          <a:xfrm>
            <a:off x="3722026" y="1424405"/>
            <a:ext cx="2912507" cy="1251559"/>
            <a:chOff x="0" y="0"/>
            <a:chExt cx="812800" cy="349276"/>
          </a:xfrm>
        </p:grpSpPr>
        <p:sp>
          <p:nvSpPr>
            <p:cNvPr id="7" name="Freeform 7"/>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8" name="TextBox 8"/>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INSTANCIAMENTO DO SISTEMA OPERACIONAL</a:t>
              </a:r>
            </a:p>
          </p:txBody>
        </p:sp>
      </p:grpSp>
      <p:grpSp>
        <p:nvGrpSpPr>
          <p:cNvPr id="9" name="Group 9"/>
          <p:cNvGrpSpPr/>
          <p:nvPr/>
        </p:nvGrpSpPr>
        <p:grpSpPr>
          <a:xfrm>
            <a:off x="7341186" y="1424405"/>
            <a:ext cx="2131457" cy="1251559"/>
            <a:chOff x="0" y="0"/>
            <a:chExt cx="594831" cy="349276"/>
          </a:xfrm>
        </p:grpSpPr>
        <p:sp>
          <p:nvSpPr>
            <p:cNvPr id="10" name="Freeform 10"/>
            <p:cNvSpPr/>
            <p:nvPr/>
          </p:nvSpPr>
          <p:spPr>
            <a:xfrm>
              <a:off x="0" y="0"/>
              <a:ext cx="594831" cy="349276"/>
            </a:xfrm>
            <a:custGeom>
              <a:avLst/>
              <a:gdLst/>
              <a:ahLst/>
              <a:cxnLst/>
              <a:rect l="l" t="t" r="r" b="b"/>
              <a:pathLst>
                <a:path w="594831" h="349276">
                  <a:moveTo>
                    <a:pt x="174638" y="0"/>
                  </a:moveTo>
                  <a:lnTo>
                    <a:pt x="420193" y="0"/>
                  </a:lnTo>
                  <a:cubicBezTo>
                    <a:pt x="466510" y="0"/>
                    <a:pt x="510929" y="18399"/>
                    <a:pt x="543680" y="51150"/>
                  </a:cubicBezTo>
                  <a:cubicBezTo>
                    <a:pt x="576431" y="83901"/>
                    <a:pt x="594831" y="128321"/>
                    <a:pt x="594831" y="174638"/>
                  </a:cubicBezTo>
                  <a:lnTo>
                    <a:pt x="594831" y="174638"/>
                  </a:lnTo>
                  <a:cubicBezTo>
                    <a:pt x="594831" y="220955"/>
                    <a:pt x="576431" y="265374"/>
                    <a:pt x="543680" y="298125"/>
                  </a:cubicBezTo>
                  <a:cubicBezTo>
                    <a:pt x="510929" y="330876"/>
                    <a:pt x="466510" y="349276"/>
                    <a:pt x="420193" y="349276"/>
                  </a:cubicBezTo>
                  <a:lnTo>
                    <a:pt x="174638" y="349276"/>
                  </a:lnTo>
                  <a:cubicBezTo>
                    <a:pt x="128321" y="349276"/>
                    <a:pt x="83901" y="330876"/>
                    <a:pt x="51150" y="298125"/>
                  </a:cubicBezTo>
                  <a:cubicBezTo>
                    <a:pt x="18399" y="265374"/>
                    <a:pt x="0" y="220955"/>
                    <a:pt x="0" y="174638"/>
                  </a:cubicBezTo>
                  <a:lnTo>
                    <a:pt x="0" y="174638"/>
                  </a:lnTo>
                  <a:cubicBezTo>
                    <a:pt x="0" y="128321"/>
                    <a:pt x="18399" y="83901"/>
                    <a:pt x="51150" y="51150"/>
                  </a:cubicBezTo>
                  <a:cubicBezTo>
                    <a:pt x="83901" y="18399"/>
                    <a:pt x="128321" y="0"/>
                    <a:pt x="174638" y="0"/>
                  </a:cubicBezTo>
                  <a:close/>
                </a:path>
              </a:pathLst>
            </a:custGeom>
            <a:solidFill>
              <a:srgbClr val="FFF840"/>
            </a:solidFill>
          </p:spPr>
          <p:txBody>
            <a:bodyPr/>
            <a:lstStyle/>
            <a:p>
              <a:endParaRPr lang="pt-BR"/>
            </a:p>
          </p:txBody>
        </p:sp>
        <p:sp>
          <p:nvSpPr>
            <p:cNvPr id="11" name="TextBox 11"/>
            <p:cNvSpPr txBox="1"/>
            <p:nvPr/>
          </p:nvSpPr>
          <p:spPr>
            <a:xfrm>
              <a:off x="0" y="-28575"/>
              <a:ext cx="594831"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ALOCAÇÃO DE MEMÓRIA</a:t>
              </a:r>
            </a:p>
          </p:txBody>
        </p:sp>
      </p:grpSp>
      <p:sp>
        <p:nvSpPr>
          <p:cNvPr id="12" name="AutoShape 12"/>
          <p:cNvSpPr/>
          <p:nvPr/>
        </p:nvSpPr>
        <p:spPr>
          <a:xfrm flipH="1">
            <a:off x="6634533" y="2050185"/>
            <a:ext cx="706653" cy="0"/>
          </a:xfrm>
          <a:prstGeom prst="line">
            <a:avLst/>
          </a:prstGeom>
          <a:ln w="38100" cap="flat">
            <a:solidFill>
              <a:srgbClr val="FFFFFF"/>
            </a:solidFill>
            <a:prstDash val="solid"/>
            <a:headEnd type="triangle" w="lg" len="med"/>
            <a:tailEnd type="none" w="sm" len="sm"/>
          </a:ln>
        </p:spPr>
        <p:txBody>
          <a:bodyPr/>
          <a:lstStyle/>
          <a:p>
            <a:endParaRPr lang="pt-BR"/>
          </a:p>
        </p:txBody>
      </p:sp>
      <p:sp>
        <p:nvSpPr>
          <p:cNvPr id="13" name="AutoShape 13"/>
          <p:cNvSpPr/>
          <p:nvPr/>
        </p:nvSpPr>
        <p:spPr>
          <a:xfrm flipH="1" flipV="1">
            <a:off x="3251696" y="2050185"/>
            <a:ext cx="470331"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14" name="Group 14"/>
          <p:cNvGrpSpPr/>
          <p:nvPr/>
        </p:nvGrpSpPr>
        <p:grpSpPr>
          <a:xfrm>
            <a:off x="10177493" y="1424405"/>
            <a:ext cx="2912507" cy="1251559"/>
            <a:chOff x="0" y="0"/>
            <a:chExt cx="812800" cy="349276"/>
          </a:xfrm>
        </p:grpSpPr>
        <p:sp>
          <p:nvSpPr>
            <p:cNvPr id="15" name="Freeform 15"/>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16" name="TextBox 16"/>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VERIFICAÇÃO DE ÊXITO DA ALOCAÇÃO</a:t>
              </a:r>
            </a:p>
          </p:txBody>
        </p:sp>
      </p:grpSp>
      <p:sp>
        <p:nvSpPr>
          <p:cNvPr id="17" name="AutoShape 17"/>
          <p:cNvSpPr/>
          <p:nvPr/>
        </p:nvSpPr>
        <p:spPr>
          <a:xfrm flipH="1">
            <a:off x="9472643" y="2050185"/>
            <a:ext cx="704850" cy="0"/>
          </a:xfrm>
          <a:prstGeom prst="line">
            <a:avLst/>
          </a:prstGeom>
          <a:ln w="38100" cap="flat">
            <a:solidFill>
              <a:srgbClr val="FFFFFF"/>
            </a:solidFill>
            <a:prstDash val="solid"/>
            <a:headEnd type="triangle" w="lg" len="med"/>
            <a:tailEnd type="none" w="sm" len="sm"/>
          </a:ln>
        </p:spPr>
        <p:txBody>
          <a:bodyPr/>
          <a:lstStyle/>
          <a:p>
            <a:endParaRPr lang="pt-BR"/>
          </a:p>
        </p:txBody>
      </p:sp>
      <p:sp>
        <p:nvSpPr>
          <p:cNvPr id="18" name="AutoShape 18"/>
          <p:cNvSpPr/>
          <p:nvPr/>
        </p:nvSpPr>
        <p:spPr>
          <a:xfrm flipH="1">
            <a:off x="13090000" y="2050185"/>
            <a:ext cx="1582847" cy="0"/>
          </a:xfrm>
          <a:prstGeom prst="line">
            <a:avLst/>
          </a:prstGeom>
          <a:ln w="38100" cap="flat">
            <a:solidFill>
              <a:srgbClr val="FF3131"/>
            </a:solidFill>
            <a:prstDash val="solid"/>
            <a:headEnd type="triangle" w="lg" len="med"/>
            <a:tailEnd type="none" w="sm" len="sm"/>
          </a:ln>
        </p:spPr>
        <p:txBody>
          <a:bodyPr/>
          <a:lstStyle/>
          <a:p>
            <a:endParaRPr lang="pt-BR"/>
          </a:p>
        </p:txBody>
      </p:sp>
      <p:grpSp>
        <p:nvGrpSpPr>
          <p:cNvPr id="19" name="Group 19"/>
          <p:cNvGrpSpPr/>
          <p:nvPr/>
        </p:nvGrpSpPr>
        <p:grpSpPr>
          <a:xfrm>
            <a:off x="13359656" y="1856751"/>
            <a:ext cx="1043533" cy="386867"/>
            <a:chOff x="0" y="0"/>
            <a:chExt cx="1096222" cy="406400"/>
          </a:xfrm>
        </p:grpSpPr>
        <p:sp>
          <p:nvSpPr>
            <p:cNvPr id="20" name="Freeform 20"/>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21" name="TextBox 21"/>
            <p:cNvSpPr txBox="1"/>
            <p:nvPr/>
          </p:nvSpPr>
          <p:spPr>
            <a:xfrm>
              <a:off x="152400" y="-28575"/>
              <a:ext cx="791422" cy="434975"/>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NÃO</a:t>
              </a:r>
            </a:p>
          </p:txBody>
        </p:sp>
      </p:grpSp>
      <p:grpSp>
        <p:nvGrpSpPr>
          <p:cNvPr id="22" name="Group 22"/>
          <p:cNvGrpSpPr/>
          <p:nvPr/>
        </p:nvGrpSpPr>
        <p:grpSpPr>
          <a:xfrm>
            <a:off x="14672846" y="1424405"/>
            <a:ext cx="1982414" cy="1251559"/>
            <a:chOff x="0" y="0"/>
            <a:chExt cx="553237" cy="349276"/>
          </a:xfrm>
        </p:grpSpPr>
        <p:sp>
          <p:nvSpPr>
            <p:cNvPr id="23" name="Freeform 23"/>
            <p:cNvSpPr/>
            <p:nvPr/>
          </p:nvSpPr>
          <p:spPr>
            <a:xfrm>
              <a:off x="0" y="0"/>
              <a:ext cx="553237" cy="349276"/>
            </a:xfrm>
            <a:custGeom>
              <a:avLst/>
              <a:gdLst/>
              <a:ahLst/>
              <a:cxnLst/>
              <a:rect l="l" t="t" r="r" b="b"/>
              <a:pathLst>
                <a:path w="553237" h="349276">
                  <a:moveTo>
                    <a:pt x="174638" y="0"/>
                  </a:moveTo>
                  <a:lnTo>
                    <a:pt x="378599" y="0"/>
                  </a:lnTo>
                  <a:cubicBezTo>
                    <a:pt x="424916" y="0"/>
                    <a:pt x="469336" y="18399"/>
                    <a:pt x="502087" y="51150"/>
                  </a:cubicBezTo>
                  <a:cubicBezTo>
                    <a:pt x="534837" y="83901"/>
                    <a:pt x="553237" y="128321"/>
                    <a:pt x="553237" y="174638"/>
                  </a:cubicBezTo>
                  <a:lnTo>
                    <a:pt x="553237" y="174638"/>
                  </a:lnTo>
                  <a:cubicBezTo>
                    <a:pt x="553237" y="220955"/>
                    <a:pt x="534837" y="265374"/>
                    <a:pt x="502087" y="298125"/>
                  </a:cubicBezTo>
                  <a:cubicBezTo>
                    <a:pt x="469336" y="330876"/>
                    <a:pt x="424916" y="349276"/>
                    <a:pt x="378599" y="349276"/>
                  </a:cubicBezTo>
                  <a:lnTo>
                    <a:pt x="174638" y="349276"/>
                  </a:lnTo>
                  <a:cubicBezTo>
                    <a:pt x="128321" y="349276"/>
                    <a:pt x="83901" y="330876"/>
                    <a:pt x="51150" y="298125"/>
                  </a:cubicBezTo>
                  <a:cubicBezTo>
                    <a:pt x="18399" y="265374"/>
                    <a:pt x="0" y="220955"/>
                    <a:pt x="0" y="174638"/>
                  </a:cubicBezTo>
                  <a:lnTo>
                    <a:pt x="0" y="174638"/>
                  </a:lnTo>
                  <a:cubicBezTo>
                    <a:pt x="0" y="128321"/>
                    <a:pt x="18399" y="83901"/>
                    <a:pt x="51150" y="51150"/>
                  </a:cubicBezTo>
                  <a:cubicBezTo>
                    <a:pt x="83901" y="18399"/>
                    <a:pt x="128321" y="0"/>
                    <a:pt x="174638" y="0"/>
                  </a:cubicBezTo>
                  <a:close/>
                </a:path>
              </a:pathLst>
            </a:custGeom>
            <a:solidFill>
              <a:srgbClr val="FF3131"/>
            </a:solidFill>
          </p:spPr>
          <p:txBody>
            <a:bodyPr/>
            <a:lstStyle/>
            <a:p>
              <a:endParaRPr lang="pt-BR"/>
            </a:p>
          </p:txBody>
        </p:sp>
        <p:sp>
          <p:nvSpPr>
            <p:cNvPr id="24" name="TextBox 24"/>
            <p:cNvSpPr txBox="1"/>
            <p:nvPr/>
          </p:nvSpPr>
          <p:spPr>
            <a:xfrm>
              <a:off x="0" y="-28575"/>
              <a:ext cx="553237"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 MENSAGEM</a:t>
              </a:r>
            </a:p>
            <a:p>
              <a:pPr algn="ctr">
                <a:lnSpc>
                  <a:spcPts val="1867"/>
                </a:lnSpc>
              </a:pPr>
              <a:r>
                <a:rPr lang="en-US" sz="1625" spc="195">
                  <a:solidFill>
                    <a:srgbClr val="000000"/>
                  </a:solidFill>
                  <a:latin typeface="Times New Roman Bold"/>
                </a:rPr>
                <a:t>DE FALHA</a:t>
              </a:r>
            </a:p>
          </p:txBody>
        </p:sp>
      </p:grpSp>
      <p:grpSp>
        <p:nvGrpSpPr>
          <p:cNvPr id="25" name="Group 25"/>
          <p:cNvGrpSpPr/>
          <p:nvPr/>
        </p:nvGrpSpPr>
        <p:grpSpPr>
          <a:xfrm>
            <a:off x="339189" y="4638949"/>
            <a:ext cx="2703304" cy="1251559"/>
            <a:chOff x="0" y="0"/>
            <a:chExt cx="754417" cy="349276"/>
          </a:xfrm>
        </p:grpSpPr>
        <p:sp>
          <p:nvSpPr>
            <p:cNvPr id="26" name="Freeform 26"/>
            <p:cNvSpPr/>
            <p:nvPr/>
          </p:nvSpPr>
          <p:spPr>
            <a:xfrm>
              <a:off x="0" y="0"/>
              <a:ext cx="754417" cy="349276"/>
            </a:xfrm>
            <a:custGeom>
              <a:avLst/>
              <a:gdLst/>
              <a:ahLst/>
              <a:cxnLst/>
              <a:rect l="l" t="t" r="r" b="b"/>
              <a:pathLst>
                <a:path w="754417" h="349276">
                  <a:moveTo>
                    <a:pt x="146058" y="0"/>
                  </a:moveTo>
                  <a:lnTo>
                    <a:pt x="608360" y="0"/>
                  </a:lnTo>
                  <a:cubicBezTo>
                    <a:pt x="647097" y="0"/>
                    <a:pt x="684247" y="15388"/>
                    <a:pt x="711638" y="42779"/>
                  </a:cubicBezTo>
                  <a:cubicBezTo>
                    <a:pt x="739029" y="70170"/>
                    <a:pt x="754417" y="107321"/>
                    <a:pt x="754417" y="146058"/>
                  </a:cubicBezTo>
                  <a:lnTo>
                    <a:pt x="754417" y="203218"/>
                  </a:lnTo>
                  <a:cubicBezTo>
                    <a:pt x="754417" y="241955"/>
                    <a:pt x="739029" y="279105"/>
                    <a:pt x="711638" y="306496"/>
                  </a:cubicBezTo>
                  <a:cubicBezTo>
                    <a:pt x="684247" y="333887"/>
                    <a:pt x="647097" y="349276"/>
                    <a:pt x="608360" y="349276"/>
                  </a:cubicBezTo>
                  <a:lnTo>
                    <a:pt x="146058" y="349276"/>
                  </a:lnTo>
                  <a:cubicBezTo>
                    <a:pt x="65392" y="349276"/>
                    <a:pt x="0" y="283883"/>
                    <a:pt x="0" y="203218"/>
                  </a:cubicBezTo>
                  <a:lnTo>
                    <a:pt x="0" y="146058"/>
                  </a:lnTo>
                  <a:cubicBezTo>
                    <a:pt x="0" y="65392"/>
                    <a:pt x="65392" y="0"/>
                    <a:pt x="146058" y="0"/>
                  </a:cubicBezTo>
                  <a:close/>
                </a:path>
              </a:pathLst>
            </a:custGeom>
            <a:solidFill>
              <a:srgbClr val="FFF840"/>
            </a:solidFill>
          </p:spPr>
          <p:txBody>
            <a:bodyPr/>
            <a:lstStyle/>
            <a:p>
              <a:endParaRPr lang="pt-BR"/>
            </a:p>
          </p:txBody>
        </p:sp>
        <p:sp>
          <p:nvSpPr>
            <p:cNvPr id="27" name="TextBox 27"/>
            <p:cNvSpPr txBox="1"/>
            <p:nvPr/>
          </p:nvSpPr>
          <p:spPr>
            <a:xfrm>
              <a:off x="0" y="-28575"/>
              <a:ext cx="754417"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IMPRESSÃO DO ESTADO DA TABELA DE PARTIÇÃO</a:t>
              </a:r>
            </a:p>
          </p:txBody>
        </p:sp>
      </p:grpSp>
      <p:sp>
        <p:nvSpPr>
          <p:cNvPr id="28" name="AutoShape 28"/>
          <p:cNvSpPr/>
          <p:nvPr/>
        </p:nvSpPr>
        <p:spPr>
          <a:xfrm flipV="1">
            <a:off x="1690841" y="2675964"/>
            <a:ext cx="9942905" cy="1962985"/>
          </a:xfrm>
          <a:prstGeom prst="line">
            <a:avLst/>
          </a:prstGeom>
          <a:ln w="38100" cap="flat">
            <a:solidFill>
              <a:srgbClr val="00BF63"/>
            </a:solidFill>
            <a:prstDash val="solid"/>
            <a:headEnd type="triangle" w="lg" len="med"/>
            <a:tailEnd type="none" w="sm" len="sm"/>
          </a:ln>
        </p:spPr>
        <p:txBody>
          <a:bodyPr/>
          <a:lstStyle/>
          <a:p>
            <a:endParaRPr lang="pt-BR"/>
          </a:p>
        </p:txBody>
      </p:sp>
      <p:grpSp>
        <p:nvGrpSpPr>
          <p:cNvPr id="29" name="Group 29"/>
          <p:cNvGrpSpPr/>
          <p:nvPr/>
        </p:nvGrpSpPr>
        <p:grpSpPr>
          <a:xfrm>
            <a:off x="11111979" y="3101257"/>
            <a:ext cx="1043533" cy="386867"/>
            <a:chOff x="0" y="0"/>
            <a:chExt cx="1096222" cy="406400"/>
          </a:xfrm>
        </p:grpSpPr>
        <p:sp>
          <p:nvSpPr>
            <p:cNvPr id="30" name="Freeform 30"/>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31" name="TextBox 31"/>
            <p:cNvSpPr txBox="1"/>
            <p:nvPr/>
          </p:nvSpPr>
          <p:spPr>
            <a:xfrm>
              <a:off x="152400" y="-28575"/>
              <a:ext cx="791422" cy="434975"/>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SIM</a:t>
              </a:r>
            </a:p>
          </p:txBody>
        </p:sp>
      </p:grpSp>
      <p:sp>
        <p:nvSpPr>
          <p:cNvPr id="32" name="AutoShape 32"/>
          <p:cNvSpPr/>
          <p:nvPr/>
        </p:nvSpPr>
        <p:spPr>
          <a:xfrm flipH="1">
            <a:off x="3017176" y="5240304"/>
            <a:ext cx="704850"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33" name="Group 33"/>
          <p:cNvGrpSpPr/>
          <p:nvPr/>
        </p:nvGrpSpPr>
        <p:grpSpPr>
          <a:xfrm>
            <a:off x="3747343" y="4638949"/>
            <a:ext cx="2912507" cy="1251559"/>
            <a:chOff x="0" y="0"/>
            <a:chExt cx="812800" cy="349276"/>
          </a:xfrm>
        </p:grpSpPr>
        <p:sp>
          <p:nvSpPr>
            <p:cNvPr id="34" name="Freeform 34"/>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35" name="TextBox 35"/>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RECUPERAÇÃO DE INFORMAÇÕES SOBRE OS PROGRAMAS</a:t>
              </a:r>
            </a:p>
          </p:txBody>
        </p:sp>
      </p:grpSp>
      <p:sp>
        <p:nvSpPr>
          <p:cNvPr id="36" name="AutoShape 36"/>
          <p:cNvSpPr/>
          <p:nvPr/>
        </p:nvSpPr>
        <p:spPr>
          <a:xfrm flipH="1">
            <a:off x="6634533" y="5264728"/>
            <a:ext cx="704850"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37" name="Group 37"/>
          <p:cNvGrpSpPr/>
          <p:nvPr/>
        </p:nvGrpSpPr>
        <p:grpSpPr>
          <a:xfrm>
            <a:off x="7364700" y="4638949"/>
            <a:ext cx="2912507" cy="1251559"/>
            <a:chOff x="0" y="0"/>
            <a:chExt cx="812800" cy="349276"/>
          </a:xfrm>
        </p:grpSpPr>
        <p:sp>
          <p:nvSpPr>
            <p:cNvPr id="38" name="Freeform 38"/>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39" name="TextBox 39"/>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IMPRESSÃO DOS ÍNDICES DOS PROGRAMAS </a:t>
              </a:r>
            </a:p>
          </p:txBody>
        </p:sp>
      </p:grpSp>
      <p:sp>
        <p:nvSpPr>
          <p:cNvPr id="40" name="AutoShape 40"/>
          <p:cNvSpPr/>
          <p:nvPr/>
        </p:nvSpPr>
        <p:spPr>
          <a:xfrm flipH="1">
            <a:off x="10277207" y="5283778"/>
            <a:ext cx="704850"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41" name="Group 41"/>
          <p:cNvGrpSpPr/>
          <p:nvPr/>
        </p:nvGrpSpPr>
        <p:grpSpPr>
          <a:xfrm>
            <a:off x="10982365" y="4633574"/>
            <a:ext cx="2912507" cy="1256934"/>
            <a:chOff x="0" y="0"/>
            <a:chExt cx="812800" cy="350775"/>
          </a:xfrm>
        </p:grpSpPr>
        <p:sp>
          <p:nvSpPr>
            <p:cNvPr id="42" name="Freeform 42"/>
            <p:cNvSpPr/>
            <p:nvPr/>
          </p:nvSpPr>
          <p:spPr>
            <a:xfrm>
              <a:off x="0" y="0"/>
              <a:ext cx="812800" cy="350775"/>
            </a:xfrm>
            <a:custGeom>
              <a:avLst/>
              <a:gdLst/>
              <a:ahLst/>
              <a:cxnLst/>
              <a:rect l="l" t="t" r="r" b="b"/>
              <a:pathLst>
                <a:path w="812800" h="350775">
                  <a:moveTo>
                    <a:pt x="135566" y="0"/>
                  </a:moveTo>
                  <a:lnTo>
                    <a:pt x="677234" y="0"/>
                  </a:lnTo>
                  <a:cubicBezTo>
                    <a:pt x="752105" y="0"/>
                    <a:pt x="812800" y="60695"/>
                    <a:pt x="812800" y="135566"/>
                  </a:cubicBezTo>
                  <a:lnTo>
                    <a:pt x="812800" y="215209"/>
                  </a:lnTo>
                  <a:cubicBezTo>
                    <a:pt x="812800" y="290080"/>
                    <a:pt x="752105" y="350775"/>
                    <a:pt x="677234" y="350775"/>
                  </a:cubicBezTo>
                  <a:lnTo>
                    <a:pt x="135566" y="350775"/>
                  </a:lnTo>
                  <a:cubicBezTo>
                    <a:pt x="60695" y="350775"/>
                    <a:pt x="0" y="290080"/>
                    <a:pt x="0" y="215209"/>
                  </a:cubicBezTo>
                  <a:lnTo>
                    <a:pt x="0" y="135566"/>
                  </a:lnTo>
                  <a:cubicBezTo>
                    <a:pt x="0" y="60695"/>
                    <a:pt x="60695" y="0"/>
                    <a:pt x="135566" y="0"/>
                  </a:cubicBezTo>
                  <a:close/>
                </a:path>
              </a:pathLst>
            </a:custGeom>
            <a:solidFill>
              <a:srgbClr val="FFF840"/>
            </a:solidFill>
          </p:spPr>
          <p:txBody>
            <a:bodyPr/>
            <a:lstStyle/>
            <a:p>
              <a:endParaRPr lang="pt-BR"/>
            </a:p>
          </p:txBody>
        </p:sp>
        <p:sp>
          <p:nvSpPr>
            <p:cNvPr id="43" name="TextBox 43"/>
            <p:cNvSpPr txBox="1"/>
            <p:nvPr/>
          </p:nvSpPr>
          <p:spPr>
            <a:xfrm>
              <a:off x="0" y="-28575"/>
              <a:ext cx="812800" cy="379350"/>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EXECUÇÃO DOS PROGRAMAS E IMPRESSÃO DE RESULTADOS</a:t>
              </a:r>
            </a:p>
          </p:txBody>
        </p:sp>
      </p:grpSp>
      <p:sp>
        <p:nvSpPr>
          <p:cNvPr id="44" name="AutoShape 44"/>
          <p:cNvSpPr/>
          <p:nvPr/>
        </p:nvSpPr>
        <p:spPr>
          <a:xfrm flipH="1">
            <a:off x="13894872" y="5259354"/>
            <a:ext cx="704850"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45" name="Group 45"/>
          <p:cNvGrpSpPr/>
          <p:nvPr/>
        </p:nvGrpSpPr>
        <p:grpSpPr>
          <a:xfrm>
            <a:off x="14599722" y="4633574"/>
            <a:ext cx="2215165" cy="1251559"/>
            <a:chOff x="0" y="0"/>
            <a:chExt cx="618191" cy="349276"/>
          </a:xfrm>
        </p:grpSpPr>
        <p:sp>
          <p:nvSpPr>
            <p:cNvPr id="46" name="Freeform 46"/>
            <p:cNvSpPr/>
            <p:nvPr/>
          </p:nvSpPr>
          <p:spPr>
            <a:xfrm>
              <a:off x="0" y="0"/>
              <a:ext cx="618191" cy="349276"/>
            </a:xfrm>
            <a:custGeom>
              <a:avLst/>
              <a:gdLst/>
              <a:ahLst/>
              <a:cxnLst/>
              <a:rect l="l" t="t" r="r" b="b"/>
              <a:pathLst>
                <a:path w="618191" h="349276">
                  <a:moveTo>
                    <a:pt x="174638" y="0"/>
                  </a:moveTo>
                  <a:lnTo>
                    <a:pt x="443554" y="0"/>
                  </a:lnTo>
                  <a:cubicBezTo>
                    <a:pt x="489870" y="0"/>
                    <a:pt x="534290" y="18399"/>
                    <a:pt x="567041" y="51150"/>
                  </a:cubicBezTo>
                  <a:cubicBezTo>
                    <a:pt x="599792" y="83901"/>
                    <a:pt x="618191" y="128321"/>
                    <a:pt x="618191" y="174638"/>
                  </a:cubicBezTo>
                  <a:lnTo>
                    <a:pt x="618191" y="174638"/>
                  </a:lnTo>
                  <a:cubicBezTo>
                    <a:pt x="618191" y="220955"/>
                    <a:pt x="599792" y="265374"/>
                    <a:pt x="567041" y="298125"/>
                  </a:cubicBezTo>
                  <a:cubicBezTo>
                    <a:pt x="534290" y="330876"/>
                    <a:pt x="489870" y="349276"/>
                    <a:pt x="443554" y="349276"/>
                  </a:cubicBezTo>
                  <a:lnTo>
                    <a:pt x="174638" y="349276"/>
                  </a:lnTo>
                  <a:cubicBezTo>
                    <a:pt x="128321" y="349276"/>
                    <a:pt x="83901" y="330876"/>
                    <a:pt x="51150" y="298125"/>
                  </a:cubicBezTo>
                  <a:cubicBezTo>
                    <a:pt x="18399" y="265374"/>
                    <a:pt x="0" y="220955"/>
                    <a:pt x="0" y="174638"/>
                  </a:cubicBezTo>
                  <a:lnTo>
                    <a:pt x="0" y="174638"/>
                  </a:lnTo>
                  <a:cubicBezTo>
                    <a:pt x="0" y="128321"/>
                    <a:pt x="18399" y="83901"/>
                    <a:pt x="51150" y="51150"/>
                  </a:cubicBezTo>
                  <a:cubicBezTo>
                    <a:pt x="83901" y="18399"/>
                    <a:pt x="128321" y="0"/>
                    <a:pt x="174638" y="0"/>
                  </a:cubicBezTo>
                  <a:close/>
                </a:path>
              </a:pathLst>
            </a:custGeom>
            <a:solidFill>
              <a:srgbClr val="FFF840"/>
            </a:solidFill>
          </p:spPr>
          <p:txBody>
            <a:bodyPr/>
            <a:lstStyle/>
            <a:p>
              <a:endParaRPr lang="pt-BR"/>
            </a:p>
          </p:txBody>
        </p:sp>
        <p:sp>
          <p:nvSpPr>
            <p:cNvPr id="47" name="TextBox 47"/>
            <p:cNvSpPr txBox="1"/>
            <p:nvPr/>
          </p:nvSpPr>
          <p:spPr>
            <a:xfrm>
              <a:off x="0" y="-28575"/>
              <a:ext cx="618191"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LIBERAÇÃO DE MEMÓRIA</a:t>
              </a:r>
            </a:p>
          </p:txBody>
        </p:sp>
      </p:grpSp>
      <p:sp>
        <p:nvSpPr>
          <p:cNvPr id="48" name="AutoShape 48"/>
          <p:cNvSpPr/>
          <p:nvPr/>
        </p:nvSpPr>
        <p:spPr>
          <a:xfrm flipV="1">
            <a:off x="14590428" y="5885134"/>
            <a:ext cx="1116876" cy="163365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49" name="Group 49"/>
          <p:cNvGrpSpPr/>
          <p:nvPr/>
        </p:nvGrpSpPr>
        <p:grpSpPr>
          <a:xfrm>
            <a:off x="13514089" y="7518784"/>
            <a:ext cx="2152680" cy="1251559"/>
            <a:chOff x="0" y="0"/>
            <a:chExt cx="600753" cy="349276"/>
          </a:xfrm>
        </p:grpSpPr>
        <p:sp>
          <p:nvSpPr>
            <p:cNvPr id="50" name="Freeform 50"/>
            <p:cNvSpPr/>
            <p:nvPr/>
          </p:nvSpPr>
          <p:spPr>
            <a:xfrm>
              <a:off x="0" y="0"/>
              <a:ext cx="600753" cy="349276"/>
            </a:xfrm>
            <a:custGeom>
              <a:avLst/>
              <a:gdLst/>
              <a:ahLst/>
              <a:cxnLst/>
              <a:rect l="l" t="t" r="r" b="b"/>
              <a:pathLst>
                <a:path w="600753" h="349276">
                  <a:moveTo>
                    <a:pt x="174638" y="0"/>
                  </a:moveTo>
                  <a:lnTo>
                    <a:pt x="426116" y="0"/>
                  </a:lnTo>
                  <a:cubicBezTo>
                    <a:pt x="472432" y="0"/>
                    <a:pt x="516852" y="18399"/>
                    <a:pt x="549603" y="51150"/>
                  </a:cubicBezTo>
                  <a:cubicBezTo>
                    <a:pt x="582354" y="83901"/>
                    <a:pt x="600753" y="128321"/>
                    <a:pt x="600753" y="174638"/>
                  </a:cubicBezTo>
                  <a:lnTo>
                    <a:pt x="600753" y="174638"/>
                  </a:lnTo>
                  <a:cubicBezTo>
                    <a:pt x="600753" y="220955"/>
                    <a:pt x="582354" y="265374"/>
                    <a:pt x="549603" y="298125"/>
                  </a:cubicBezTo>
                  <a:cubicBezTo>
                    <a:pt x="516852" y="330876"/>
                    <a:pt x="472432" y="349276"/>
                    <a:pt x="426116" y="349276"/>
                  </a:cubicBezTo>
                  <a:lnTo>
                    <a:pt x="174638" y="349276"/>
                  </a:lnTo>
                  <a:cubicBezTo>
                    <a:pt x="128321" y="349276"/>
                    <a:pt x="83901" y="330876"/>
                    <a:pt x="51150" y="298125"/>
                  </a:cubicBezTo>
                  <a:cubicBezTo>
                    <a:pt x="18399" y="265374"/>
                    <a:pt x="0" y="220955"/>
                    <a:pt x="0" y="174638"/>
                  </a:cubicBezTo>
                  <a:lnTo>
                    <a:pt x="0" y="174638"/>
                  </a:lnTo>
                  <a:cubicBezTo>
                    <a:pt x="0" y="128321"/>
                    <a:pt x="18399" y="83901"/>
                    <a:pt x="51150" y="51150"/>
                  </a:cubicBezTo>
                  <a:cubicBezTo>
                    <a:pt x="83901" y="18399"/>
                    <a:pt x="128321" y="0"/>
                    <a:pt x="174638" y="0"/>
                  </a:cubicBezTo>
                  <a:close/>
                </a:path>
              </a:pathLst>
            </a:custGeom>
            <a:solidFill>
              <a:srgbClr val="FFF840"/>
            </a:solidFill>
          </p:spPr>
          <p:txBody>
            <a:bodyPr/>
            <a:lstStyle/>
            <a:p>
              <a:endParaRPr lang="pt-BR"/>
            </a:p>
          </p:txBody>
        </p:sp>
        <p:sp>
          <p:nvSpPr>
            <p:cNvPr id="51" name="TextBox 51"/>
            <p:cNvSpPr txBox="1"/>
            <p:nvPr/>
          </p:nvSpPr>
          <p:spPr>
            <a:xfrm>
              <a:off x="0" y="-28575"/>
              <a:ext cx="600753"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VERIFICAÇÃO</a:t>
              </a:r>
            </a:p>
            <a:p>
              <a:pPr algn="ctr">
                <a:lnSpc>
                  <a:spcPts val="1867"/>
                </a:lnSpc>
              </a:pPr>
              <a:r>
                <a:rPr lang="en-US" sz="1625" spc="195">
                  <a:solidFill>
                    <a:srgbClr val="000000"/>
                  </a:solidFill>
                  <a:latin typeface="Times New Roman Bold"/>
                </a:rPr>
                <a:t>DE ÊXITO DA LIBERAÇÃO</a:t>
              </a:r>
            </a:p>
          </p:txBody>
        </p:sp>
      </p:grpSp>
      <p:sp>
        <p:nvSpPr>
          <p:cNvPr id="52" name="AutoShape 52"/>
          <p:cNvSpPr/>
          <p:nvPr/>
        </p:nvSpPr>
        <p:spPr>
          <a:xfrm>
            <a:off x="11393324" y="8144563"/>
            <a:ext cx="2120765" cy="0"/>
          </a:xfrm>
          <a:prstGeom prst="line">
            <a:avLst/>
          </a:prstGeom>
          <a:ln w="38100" cap="flat">
            <a:solidFill>
              <a:srgbClr val="00BF63"/>
            </a:solidFill>
            <a:prstDash val="solid"/>
            <a:headEnd type="triangle" w="lg" len="med"/>
            <a:tailEnd type="none" w="sm" len="sm"/>
          </a:ln>
        </p:spPr>
        <p:txBody>
          <a:bodyPr/>
          <a:lstStyle/>
          <a:p>
            <a:endParaRPr lang="pt-BR"/>
          </a:p>
        </p:txBody>
      </p:sp>
      <p:grpSp>
        <p:nvGrpSpPr>
          <p:cNvPr id="53" name="Group 53"/>
          <p:cNvGrpSpPr/>
          <p:nvPr/>
        </p:nvGrpSpPr>
        <p:grpSpPr>
          <a:xfrm>
            <a:off x="12002076" y="7951130"/>
            <a:ext cx="1043533" cy="386867"/>
            <a:chOff x="0" y="0"/>
            <a:chExt cx="1096222" cy="406400"/>
          </a:xfrm>
        </p:grpSpPr>
        <p:sp>
          <p:nvSpPr>
            <p:cNvPr id="54" name="Freeform 54"/>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55" name="TextBox 55"/>
            <p:cNvSpPr txBox="1"/>
            <p:nvPr/>
          </p:nvSpPr>
          <p:spPr>
            <a:xfrm>
              <a:off x="152400" y="-28575"/>
              <a:ext cx="791422" cy="434975"/>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SIM</a:t>
              </a:r>
            </a:p>
          </p:txBody>
        </p:sp>
      </p:grpSp>
      <p:grpSp>
        <p:nvGrpSpPr>
          <p:cNvPr id="56" name="Group 56"/>
          <p:cNvGrpSpPr/>
          <p:nvPr/>
        </p:nvGrpSpPr>
        <p:grpSpPr>
          <a:xfrm>
            <a:off x="8480817" y="7518784"/>
            <a:ext cx="2912507" cy="1251559"/>
            <a:chOff x="0" y="0"/>
            <a:chExt cx="812800" cy="349276"/>
          </a:xfrm>
        </p:grpSpPr>
        <p:sp>
          <p:nvSpPr>
            <p:cNvPr id="57" name="Freeform 57"/>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00BF63"/>
            </a:solidFill>
          </p:spPr>
          <p:txBody>
            <a:bodyPr/>
            <a:lstStyle/>
            <a:p>
              <a:endParaRPr lang="pt-BR"/>
            </a:p>
          </p:txBody>
        </p:sp>
        <p:sp>
          <p:nvSpPr>
            <p:cNvPr id="58" name="TextBox 58"/>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MENSAGEM</a:t>
              </a:r>
            </a:p>
            <a:p>
              <a:pPr algn="ctr">
                <a:lnSpc>
                  <a:spcPts val="1867"/>
                </a:lnSpc>
              </a:pPr>
              <a:r>
                <a:rPr lang="en-US" sz="1625" spc="195">
                  <a:solidFill>
                    <a:srgbClr val="000000"/>
                  </a:solidFill>
                  <a:latin typeface="Times New Roman Bold"/>
                </a:rPr>
                <a:t>DE ÊXITO</a:t>
              </a:r>
            </a:p>
          </p:txBody>
        </p:sp>
      </p:grpSp>
      <p:sp>
        <p:nvSpPr>
          <p:cNvPr id="59" name="AutoShape 59"/>
          <p:cNvSpPr/>
          <p:nvPr/>
        </p:nvSpPr>
        <p:spPr>
          <a:xfrm flipH="1">
            <a:off x="15666768" y="2050185"/>
            <a:ext cx="988492" cy="6094379"/>
          </a:xfrm>
          <a:prstGeom prst="line">
            <a:avLst/>
          </a:prstGeom>
          <a:ln w="38100" cap="flat">
            <a:solidFill>
              <a:srgbClr val="FF3131"/>
            </a:solidFill>
            <a:prstDash val="solid"/>
            <a:headEnd type="triangle" w="lg" len="med"/>
            <a:tailEnd type="none" w="sm" len="sm"/>
          </a:ln>
        </p:spPr>
        <p:txBody>
          <a:bodyPr/>
          <a:lstStyle/>
          <a:p>
            <a:endParaRPr lang="pt-BR"/>
          </a:p>
        </p:txBody>
      </p:sp>
      <p:grpSp>
        <p:nvGrpSpPr>
          <p:cNvPr id="60" name="Group 60"/>
          <p:cNvGrpSpPr/>
          <p:nvPr/>
        </p:nvGrpSpPr>
        <p:grpSpPr>
          <a:xfrm>
            <a:off x="16133493" y="7951130"/>
            <a:ext cx="1043533" cy="386867"/>
            <a:chOff x="0" y="0"/>
            <a:chExt cx="1096222" cy="406400"/>
          </a:xfrm>
        </p:grpSpPr>
        <p:sp>
          <p:nvSpPr>
            <p:cNvPr id="61" name="Freeform 61"/>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62" name="TextBox 62"/>
            <p:cNvSpPr txBox="1"/>
            <p:nvPr/>
          </p:nvSpPr>
          <p:spPr>
            <a:xfrm>
              <a:off x="152400" y="-28575"/>
              <a:ext cx="791422" cy="434975"/>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NÃO</a:t>
              </a:r>
            </a:p>
          </p:txBody>
        </p:sp>
      </p:grpSp>
      <p:grpSp>
        <p:nvGrpSpPr>
          <p:cNvPr id="63" name="Group 63"/>
          <p:cNvGrpSpPr/>
          <p:nvPr/>
        </p:nvGrpSpPr>
        <p:grpSpPr>
          <a:xfrm>
            <a:off x="4813647" y="7518784"/>
            <a:ext cx="2912507" cy="1251559"/>
            <a:chOff x="0" y="0"/>
            <a:chExt cx="812800" cy="349276"/>
          </a:xfrm>
        </p:grpSpPr>
        <p:sp>
          <p:nvSpPr>
            <p:cNvPr id="64" name="Freeform 64"/>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65" name="TextBox 65"/>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IMPRESSÃO DO ESTADO DA TABELA DE PARTIÇÃO</a:t>
              </a:r>
            </a:p>
          </p:txBody>
        </p:sp>
      </p:grpSp>
      <p:sp>
        <p:nvSpPr>
          <p:cNvPr id="66" name="AutoShape 66"/>
          <p:cNvSpPr/>
          <p:nvPr/>
        </p:nvSpPr>
        <p:spPr>
          <a:xfrm flipV="1">
            <a:off x="7726154" y="8144563"/>
            <a:ext cx="754663"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67" name="Group 67"/>
          <p:cNvGrpSpPr/>
          <p:nvPr/>
        </p:nvGrpSpPr>
        <p:grpSpPr>
          <a:xfrm>
            <a:off x="1191300" y="7518784"/>
            <a:ext cx="2912507" cy="1251559"/>
            <a:chOff x="0" y="0"/>
            <a:chExt cx="812800" cy="349276"/>
          </a:xfrm>
        </p:grpSpPr>
        <p:sp>
          <p:nvSpPr>
            <p:cNvPr id="68" name="Freeform 68"/>
            <p:cNvSpPr/>
            <p:nvPr/>
          </p:nvSpPr>
          <p:spPr>
            <a:xfrm>
              <a:off x="0" y="0"/>
              <a:ext cx="812800" cy="349276"/>
            </a:xfrm>
            <a:custGeom>
              <a:avLst/>
              <a:gdLst/>
              <a:ahLst/>
              <a:cxnLst/>
              <a:rect l="l" t="t" r="r" b="b"/>
              <a:pathLst>
                <a:path w="812800" h="349276">
                  <a:moveTo>
                    <a:pt x="135566" y="0"/>
                  </a:moveTo>
                  <a:lnTo>
                    <a:pt x="677234" y="0"/>
                  </a:lnTo>
                  <a:cubicBezTo>
                    <a:pt x="752105" y="0"/>
                    <a:pt x="812800" y="60695"/>
                    <a:pt x="812800" y="135566"/>
                  </a:cubicBezTo>
                  <a:lnTo>
                    <a:pt x="812800" y="213709"/>
                  </a:lnTo>
                  <a:cubicBezTo>
                    <a:pt x="812800" y="288580"/>
                    <a:pt x="752105" y="349276"/>
                    <a:pt x="677234" y="349276"/>
                  </a:cubicBezTo>
                  <a:lnTo>
                    <a:pt x="135566" y="349276"/>
                  </a:lnTo>
                  <a:cubicBezTo>
                    <a:pt x="60695" y="349276"/>
                    <a:pt x="0" y="288580"/>
                    <a:pt x="0" y="213709"/>
                  </a:cubicBezTo>
                  <a:lnTo>
                    <a:pt x="0" y="135566"/>
                  </a:lnTo>
                  <a:cubicBezTo>
                    <a:pt x="0" y="60695"/>
                    <a:pt x="60695" y="0"/>
                    <a:pt x="135566" y="0"/>
                  </a:cubicBezTo>
                  <a:close/>
                </a:path>
              </a:pathLst>
            </a:custGeom>
            <a:solidFill>
              <a:srgbClr val="FFF840"/>
            </a:solidFill>
          </p:spPr>
          <p:txBody>
            <a:bodyPr/>
            <a:lstStyle/>
            <a:p>
              <a:endParaRPr lang="pt-BR"/>
            </a:p>
          </p:txBody>
        </p:sp>
        <p:sp>
          <p:nvSpPr>
            <p:cNvPr id="69" name="TextBox 69"/>
            <p:cNvSpPr txBox="1"/>
            <p:nvPr/>
          </p:nvSpPr>
          <p:spPr>
            <a:xfrm>
              <a:off x="0" y="-28575"/>
              <a:ext cx="812800" cy="377851"/>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EXIBIÇÃO DO PROMPT DE COMANDO</a:t>
              </a:r>
            </a:p>
          </p:txBody>
        </p:sp>
      </p:grpSp>
      <p:sp>
        <p:nvSpPr>
          <p:cNvPr id="70" name="AutoShape 70"/>
          <p:cNvSpPr/>
          <p:nvPr/>
        </p:nvSpPr>
        <p:spPr>
          <a:xfrm>
            <a:off x="4103806" y="8144563"/>
            <a:ext cx="709840" cy="0"/>
          </a:xfrm>
          <a:prstGeom prst="line">
            <a:avLst/>
          </a:prstGeom>
          <a:ln w="38100" cap="flat">
            <a:solidFill>
              <a:srgbClr val="FFFFFF"/>
            </a:solidFill>
            <a:prstDash val="solid"/>
            <a:headEnd type="triangle" w="lg" len="med"/>
            <a:tailEnd type="none" w="sm" len="sm"/>
          </a:ln>
        </p:spPr>
        <p:txBody>
          <a:bodyPr/>
          <a:lstStyle/>
          <a:p>
            <a:endParaRPr lang="pt-B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53091" y="199358"/>
            <a:ext cx="17381817" cy="9115425"/>
          </a:xfrm>
          <a:prstGeom prst="rect">
            <a:avLst/>
          </a:prstGeom>
        </p:spPr>
        <p:txBody>
          <a:bodyPr lIns="0" tIns="0" rIns="0" bIns="0" rtlCol="0" anchor="t">
            <a:spAutoFit/>
          </a:bodyPr>
          <a:lstStyle/>
          <a:p>
            <a:pPr algn="just">
              <a:lnSpc>
                <a:spcPts val="4200"/>
              </a:lnSpc>
            </a:pPr>
            <a:r>
              <a:rPr lang="en-US" sz="3000">
                <a:solidFill>
                  <a:srgbClr val="FDFDFD"/>
                </a:solidFill>
                <a:latin typeface="Times New Roman Bold"/>
              </a:rPr>
              <a:t>Reconhecimentos e Direitos Autorais</a:t>
            </a:r>
          </a:p>
          <a:p>
            <a:pPr algn="just">
              <a:lnSpc>
                <a:spcPts val="4200"/>
              </a:lnSpc>
            </a:pPr>
            <a:endParaRPr lang="en-US" sz="3000">
              <a:solidFill>
                <a:srgbClr val="FDFDFD"/>
              </a:solidFill>
              <a:latin typeface="Times New Roman Bold"/>
            </a:endParaRPr>
          </a:p>
          <a:p>
            <a:pPr algn="just">
              <a:lnSpc>
                <a:spcPts val="4200"/>
              </a:lnSpc>
            </a:pPr>
            <a:r>
              <a:rPr lang="en-US" sz="3000">
                <a:solidFill>
                  <a:srgbClr val="FDFDFD"/>
                </a:solidFill>
                <a:latin typeface="Times New Roman Bold"/>
              </a:rPr>
              <a:t>@autor: MARIA HELENA DE SOUSA COSTA </a:t>
            </a:r>
          </a:p>
          <a:p>
            <a:pPr algn="just">
              <a:lnSpc>
                <a:spcPts val="4200"/>
              </a:lnSpc>
            </a:pPr>
            <a:r>
              <a:rPr lang="en-US" sz="3000">
                <a:solidFill>
                  <a:srgbClr val="FDFDFD"/>
                </a:solidFill>
                <a:latin typeface="Times New Roman Bold"/>
              </a:rPr>
              <a:t>              LAIS SILVA COSTA </a:t>
            </a:r>
          </a:p>
          <a:p>
            <a:pPr algn="just">
              <a:lnSpc>
                <a:spcPts val="4200"/>
              </a:lnSpc>
            </a:pPr>
            <a:r>
              <a:rPr lang="en-US" sz="3000">
                <a:solidFill>
                  <a:srgbClr val="FDFDFD"/>
                </a:solidFill>
                <a:latin typeface="Times New Roman Bold"/>
              </a:rPr>
              <a:t>             ARTHUR SALIM DA COSTA</a:t>
            </a:r>
          </a:p>
          <a:p>
            <a:pPr algn="just">
              <a:lnSpc>
                <a:spcPts val="4200"/>
              </a:lnSpc>
            </a:pPr>
            <a:endParaRPr lang="en-US" sz="3000">
              <a:solidFill>
                <a:srgbClr val="FDFDFD"/>
              </a:solidFill>
              <a:latin typeface="Times New Roman Bold"/>
            </a:endParaRPr>
          </a:p>
          <a:p>
            <a:pPr algn="just">
              <a:lnSpc>
                <a:spcPts val="4200"/>
              </a:lnSpc>
            </a:pPr>
            <a:r>
              <a:rPr lang="en-US" sz="3000">
                <a:solidFill>
                  <a:srgbClr val="FDFDFD"/>
                </a:solidFill>
                <a:latin typeface="Times New Roman Bold"/>
              </a:rPr>
              <a:t>@contato: maria.hsc@discente.ufma.br</a:t>
            </a:r>
          </a:p>
          <a:p>
            <a:pPr algn="just">
              <a:lnSpc>
                <a:spcPts val="4200"/>
              </a:lnSpc>
            </a:pPr>
            <a:r>
              <a:rPr lang="en-US" sz="3000">
                <a:solidFill>
                  <a:srgbClr val="FDFDFD"/>
                </a:solidFill>
                <a:latin typeface="Times New Roman Bold"/>
              </a:rPr>
              <a:t>                  lais.sc@discente.ufma.br</a:t>
            </a:r>
          </a:p>
          <a:p>
            <a:pPr algn="just">
              <a:lnSpc>
                <a:spcPts val="4200"/>
              </a:lnSpc>
            </a:pPr>
            <a:r>
              <a:rPr lang="en-US" sz="3000">
                <a:solidFill>
                  <a:srgbClr val="FDFDFD"/>
                </a:solidFill>
                <a:latin typeface="Times New Roman Bold"/>
              </a:rPr>
              <a:t>                 arthur.salim@discente.ufma.br</a:t>
            </a:r>
          </a:p>
          <a:p>
            <a:pPr algn="just">
              <a:lnSpc>
                <a:spcPts val="4200"/>
              </a:lnSpc>
            </a:pPr>
            <a:endParaRPr lang="en-US" sz="3000">
              <a:solidFill>
                <a:srgbClr val="FDFDFD"/>
              </a:solidFill>
              <a:latin typeface="Times New Roman Bold"/>
            </a:endParaRPr>
          </a:p>
          <a:p>
            <a:pPr algn="just">
              <a:lnSpc>
                <a:spcPts val="4200"/>
              </a:lnSpc>
            </a:pPr>
            <a:r>
              <a:rPr lang="en-US" sz="3000">
                <a:solidFill>
                  <a:srgbClr val="FDFDFD"/>
                </a:solidFill>
                <a:latin typeface="Times New Roman Bold"/>
              </a:rPr>
              <a:t>@data última versão: [10.12.2023]</a:t>
            </a:r>
          </a:p>
          <a:p>
            <a:pPr algn="just">
              <a:lnSpc>
                <a:spcPts val="4200"/>
              </a:lnSpc>
            </a:pPr>
            <a:r>
              <a:rPr lang="en-US" sz="3000">
                <a:solidFill>
                  <a:srgbClr val="FDFDFD"/>
                </a:solidFill>
                <a:latin typeface="Times New Roman Bold"/>
              </a:rPr>
              <a:t>@versão: 1.0</a:t>
            </a:r>
          </a:p>
          <a:p>
            <a:pPr algn="just">
              <a:lnSpc>
                <a:spcPts val="4200"/>
              </a:lnSpc>
            </a:pPr>
            <a:endParaRPr lang="en-US" sz="3000">
              <a:solidFill>
                <a:srgbClr val="FDFDFD"/>
              </a:solidFill>
              <a:latin typeface="Times New Roman Bold"/>
            </a:endParaRPr>
          </a:p>
          <a:p>
            <a:pPr algn="just">
              <a:lnSpc>
                <a:spcPts val="4200"/>
              </a:lnSpc>
            </a:pPr>
            <a:r>
              <a:rPr lang="en-US" sz="3000">
                <a:solidFill>
                  <a:srgbClr val="FDFDFD"/>
                </a:solidFill>
                <a:latin typeface="Times New Roman Bold"/>
              </a:rPr>
              <a:t>@Agradecimentos: Universidade Federal do Maranhão (UFMA), Professor Doutor Thales Levi Azevedo Valente, e colegas de curso.</a:t>
            </a:r>
          </a:p>
          <a:p>
            <a:pPr algn="just">
              <a:lnSpc>
                <a:spcPts val="4200"/>
              </a:lnSpc>
            </a:pPr>
            <a:endParaRPr lang="en-US" sz="3000">
              <a:solidFill>
                <a:srgbClr val="FDFDFD"/>
              </a:solidFill>
              <a:latin typeface="Times New Roman Bold"/>
            </a:endParaRPr>
          </a:p>
          <a:p>
            <a:pPr algn="just">
              <a:lnSpc>
                <a:spcPts val="4200"/>
              </a:lnSpc>
            </a:pPr>
            <a:r>
              <a:rPr lang="en-US" sz="3000">
                <a:solidFill>
                  <a:srgbClr val="FDFDFD"/>
                </a:solidFill>
                <a:latin typeface="Times New Roman Bold"/>
              </a:rPr>
              <a:t>@Copyright/License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53091" y="218408"/>
            <a:ext cx="17381817" cy="10097135"/>
          </a:xfrm>
          <a:prstGeom prst="rect">
            <a:avLst/>
          </a:prstGeom>
        </p:spPr>
        <p:txBody>
          <a:bodyPr lIns="0" tIns="0" rIns="0" bIns="0" rtlCol="0" anchor="t">
            <a:spAutoFit/>
          </a:bodyPr>
          <a:lstStyle/>
          <a:p>
            <a:pPr algn="just">
              <a:lnSpc>
                <a:spcPts val="3640"/>
              </a:lnSpc>
            </a:pPr>
            <a:r>
              <a:rPr lang="en-US" sz="2600">
                <a:solidFill>
                  <a:srgbClr val="FDFDFD"/>
                </a:solidFill>
                <a:latin typeface="Times New Roman Bold"/>
              </a:rPr>
              <a:t>Este material é resultado de um trabalho acadêmico para a disciplina SISTEMAS OPERACIONAIS, sobre a orientação do professor Dr. THALES LEVI AZEVEDO VALENTE, semestre letivo 2023.2, curso Engenharia da Computação, na Universidade Federal do Maranhão (UFMA). Todo o material sob esta licença é software livre: pode ser usado para fins acadêmicos e comerciais sem nenhum custo. Não há papelada, nem royalties, nem restrições de "copyleft" do tipo GNU. Ele é licenciado sob os termos da licença MIT reproduzida abaixo e, portanto, é compatível com GPL e também se qualifica como software de código aberto. É de domínio público. Os detalhes legais estão abaixo. O espírito desta licença é que você é livre para usar este material para qualquer finalidade, sem nenhum custo. O único requisito é que, se você usá-los, nos dê crédito.</a:t>
            </a:r>
          </a:p>
          <a:p>
            <a:pPr algn="just">
              <a:lnSpc>
                <a:spcPts val="3640"/>
              </a:lnSpc>
            </a:pPr>
            <a:endParaRPr lang="en-US" sz="2600">
              <a:solidFill>
                <a:srgbClr val="FDFDFD"/>
              </a:solidFill>
              <a:latin typeface="Times New Roman Bold"/>
            </a:endParaRPr>
          </a:p>
          <a:p>
            <a:pPr algn="just">
              <a:lnSpc>
                <a:spcPts val="3640"/>
              </a:lnSpc>
            </a:pPr>
            <a:r>
              <a:rPr lang="en-US" sz="2600">
                <a:solidFill>
                  <a:srgbClr val="FDFDFD"/>
                </a:solidFill>
                <a:latin typeface="Times New Roman Bold"/>
              </a:rPr>
              <a:t>Copyright © 2023 Educational Material</a:t>
            </a:r>
          </a:p>
          <a:p>
            <a:pPr algn="just">
              <a:lnSpc>
                <a:spcPts val="3640"/>
              </a:lnSpc>
            </a:pPr>
            <a:endParaRPr lang="en-US" sz="2600">
              <a:solidFill>
                <a:srgbClr val="FDFDFD"/>
              </a:solidFill>
              <a:latin typeface="Times New Roman Bold"/>
            </a:endParaRPr>
          </a:p>
          <a:p>
            <a:pPr algn="just">
              <a:lnSpc>
                <a:spcPts val="3640"/>
              </a:lnSpc>
            </a:pPr>
            <a:r>
              <a:rPr lang="en-US" sz="2600">
                <a:solidFill>
                  <a:srgbClr val="FDFDFD"/>
                </a:solidFill>
                <a:latin typeface="Times New Roman Bold"/>
              </a:rPr>
              <a:t>Este material está licenciado sob a Licença MIT. É permitido o uso, cópia, modificação, e distribuição deste material para qualquer fim, desde que acompanhado deste aviso de direitos autorais.</a:t>
            </a:r>
          </a:p>
          <a:p>
            <a:pPr algn="just">
              <a:lnSpc>
                <a:spcPts val="3640"/>
              </a:lnSpc>
            </a:pPr>
            <a:endParaRPr lang="en-US" sz="2600">
              <a:solidFill>
                <a:srgbClr val="FDFDFD"/>
              </a:solidFill>
              <a:latin typeface="Times New Roman Bold"/>
            </a:endParaRPr>
          </a:p>
          <a:p>
            <a:pPr algn="just">
              <a:lnSpc>
                <a:spcPts val="3640"/>
              </a:lnSpc>
            </a:pPr>
            <a:r>
              <a:rPr lang="en-US" sz="2600">
                <a:solidFill>
                  <a:srgbClr val="FDFDFD"/>
                </a:solidFill>
                <a:latin typeface="Times New Roman Bold"/>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pPr algn="just">
              <a:lnSpc>
                <a:spcPts val="3640"/>
              </a:lnSpc>
            </a:pPr>
            <a:endParaRPr lang="en-US" sz="2600">
              <a:solidFill>
                <a:srgbClr val="FDFDFD"/>
              </a:solidFill>
              <a:latin typeface="Times New Roman Bold"/>
            </a:endParaRPr>
          </a:p>
          <a:p>
            <a:pPr algn="just">
              <a:lnSpc>
                <a:spcPts val="3640"/>
              </a:lnSpc>
            </a:pPr>
            <a:r>
              <a:rPr lang="en-US" sz="2600">
                <a:solidFill>
                  <a:srgbClr val="FDFDFD"/>
                </a:solidFill>
                <a:latin typeface="Times New Roman Bold"/>
              </a:rPr>
              <a:t>Para mais informações sobre a Licença MIT: https://opensource.org/licenses/MIT.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783431" y="942975"/>
            <a:ext cx="2576815" cy="762000"/>
          </a:xfrm>
          <a:prstGeom prst="rect">
            <a:avLst/>
          </a:prstGeom>
        </p:spPr>
        <p:txBody>
          <a:bodyPr lIns="0" tIns="0" rIns="0" bIns="0" rtlCol="0" anchor="t">
            <a:spAutoFit/>
          </a:bodyPr>
          <a:lstStyle/>
          <a:p>
            <a:pPr algn="just">
              <a:lnSpc>
                <a:spcPts val="5399"/>
              </a:lnSpc>
            </a:pPr>
            <a:r>
              <a:rPr lang="en-US" sz="4499">
                <a:solidFill>
                  <a:srgbClr val="6CE5E8"/>
                </a:solidFill>
                <a:latin typeface="Times New Roman Bold"/>
              </a:rPr>
              <a:t>Legenda</a:t>
            </a:r>
          </a:p>
        </p:txBody>
      </p:sp>
      <p:grpSp>
        <p:nvGrpSpPr>
          <p:cNvPr id="3" name="Group 3"/>
          <p:cNvGrpSpPr/>
          <p:nvPr/>
        </p:nvGrpSpPr>
        <p:grpSpPr>
          <a:xfrm>
            <a:off x="9769940" y="3450150"/>
            <a:ext cx="2576815" cy="1107306"/>
            <a:chOff x="0" y="0"/>
            <a:chExt cx="812800" cy="349276"/>
          </a:xfrm>
        </p:grpSpPr>
        <p:sp>
          <p:nvSpPr>
            <p:cNvPr id="4" name="Freeform 4"/>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00BF63"/>
            </a:solidFill>
          </p:spPr>
          <p:txBody>
            <a:bodyPr/>
            <a:lstStyle/>
            <a:p>
              <a:endParaRPr lang="pt-BR"/>
            </a:p>
          </p:txBody>
        </p:sp>
        <p:sp>
          <p:nvSpPr>
            <p:cNvPr id="5" name="TextBox 5"/>
            <p:cNvSpPr txBox="1"/>
            <p:nvPr/>
          </p:nvSpPr>
          <p:spPr>
            <a:xfrm>
              <a:off x="0" y="-28575"/>
              <a:ext cx="812800" cy="377851"/>
            </a:xfrm>
            <a:prstGeom prst="rect">
              <a:avLst/>
            </a:prstGeom>
          </p:spPr>
          <p:txBody>
            <a:bodyPr lIns="50800" tIns="50800" rIns="50800" bIns="50800" rtlCol="0" anchor="ctr"/>
            <a:lstStyle/>
            <a:p>
              <a:pPr algn="ctr">
                <a:lnSpc>
                  <a:spcPts val="1982"/>
                </a:lnSpc>
              </a:pPr>
              <a:endParaRPr/>
            </a:p>
          </p:txBody>
        </p:sp>
      </p:grpSp>
      <p:sp>
        <p:nvSpPr>
          <p:cNvPr id="6" name="AutoShape 6"/>
          <p:cNvSpPr/>
          <p:nvPr/>
        </p:nvSpPr>
        <p:spPr>
          <a:xfrm flipH="1" flipV="1">
            <a:off x="1148651" y="8155558"/>
            <a:ext cx="1043139" cy="0"/>
          </a:xfrm>
          <a:prstGeom prst="line">
            <a:avLst/>
          </a:prstGeom>
          <a:ln w="38100" cap="flat">
            <a:solidFill>
              <a:srgbClr val="FFF840"/>
            </a:solidFill>
            <a:prstDash val="lgDash"/>
            <a:headEnd type="triangle" w="lg" len="med"/>
            <a:tailEnd type="none" w="sm" len="sm"/>
          </a:ln>
        </p:spPr>
        <p:txBody>
          <a:bodyPr/>
          <a:lstStyle/>
          <a:p>
            <a:endParaRPr lang="pt-BR"/>
          </a:p>
        </p:txBody>
      </p:sp>
      <p:grpSp>
        <p:nvGrpSpPr>
          <p:cNvPr id="7" name="Group 7"/>
          <p:cNvGrpSpPr/>
          <p:nvPr/>
        </p:nvGrpSpPr>
        <p:grpSpPr>
          <a:xfrm>
            <a:off x="1028700" y="7413556"/>
            <a:ext cx="1283040" cy="460661"/>
            <a:chOff x="0" y="0"/>
            <a:chExt cx="1272006" cy="456699"/>
          </a:xfrm>
        </p:grpSpPr>
        <p:sp>
          <p:nvSpPr>
            <p:cNvPr id="8" name="Freeform 8"/>
            <p:cNvSpPr/>
            <p:nvPr/>
          </p:nvSpPr>
          <p:spPr>
            <a:xfrm>
              <a:off x="0" y="0"/>
              <a:ext cx="1272006" cy="456699"/>
            </a:xfrm>
            <a:custGeom>
              <a:avLst/>
              <a:gdLst/>
              <a:ahLst/>
              <a:cxnLst/>
              <a:rect l="l" t="t" r="r" b="b"/>
              <a:pathLst>
                <a:path w="1272006" h="456699">
                  <a:moveTo>
                    <a:pt x="1068806" y="0"/>
                  </a:moveTo>
                  <a:lnTo>
                    <a:pt x="203200" y="0"/>
                  </a:lnTo>
                  <a:lnTo>
                    <a:pt x="0" y="228350"/>
                  </a:lnTo>
                  <a:lnTo>
                    <a:pt x="203200" y="456699"/>
                  </a:lnTo>
                  <a:lnTo>
                    <a:pt x="1068806" y="456699"/>
                  </a:lnTo>
                  <a:lnTo>
                    <a:pt x="1272006" y="228350"/>
                  </a:lnTo>
                  <a:lnTo>
                    <a:pt x="1068806" y="0"/>
                  </a:lnTo>
                  <a:close/>
                </a:path>
              </a:pathLst>
            </a:custGeom>
            <a:solidFill>
              <a:srgbClr val="FFF840"/>
            </a:solidFill>
            <a:ln w="38100" cap="sq">
              <a:solidFill>
                <a:srgbClr val="000000"/>
              </a:solidFill>
              <a:prstDash val="dash"/>
              <a:miter/>
            </a:ln>
          </p:spPr>
          <p:txBody>
            <a:bodyPr/>
            <a:lstStyle/>
            <a:p>
              <a:endParaRPr lang="pt-BR"/>
            </a:p>
          </p:txBody>
        </p:sp>
        <p:sp>
          <p:nvSpPr>
            <p:cNvPr id="9" name="TextBox 9"/>
            <p:cNvSpPr txBox="1"/>
            <p:nvPr/>
          </p:nvSpPr>
          <p:spPr>
            <a:xfrm>
              <a:off x="152400" y="-28575"/>
              <a:ext cx="967206" cy="485274"/>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LOOP</a:t>
              </a:r>
            </a:p>
          </p:txBody>
        </p:sp>
      </p:grpSp>
      <p:sp>
        <p:nvSpPr>
          <p:cNvPr id="10" name="TextBox 10"/>
          <p:cNvSpPr txBox="1"/>
          <p:nvPr/>
        </p:nvSpPr>
        <p:spPr>
          <a:xfrm>
            <a:off x="3822094" y="3497954"/>
            <a:ext cx="3163988" cy="581025"/>
          </a:xfrm>
          <a:prstGeom prst="rect">
            <a:avLst/>
          </a:prstGeom>
        </p:spPr>
        <p:txBody>
          <a:bodyPr lIns="0" tIns="0" rIns="0" bIns="0" rtlCol="0" anchor="t">
            <a:spAutoFit/>
          </a:bodyPr>
          <a:lstStyle/>
          <a:p>
            <a:pPr algn="just">
              <a:lnSpc>
                <a:spcPts val="4080"/>
              </a:lnSpc>
            </a:pPr>
            <a:r>
              <a:rPr lang="en-US" sz="3400">
                <a:solidFill>
                  <a:srgbClr val="6CE5E8"/>
                </a:solidFill>
                <a:latin typeface="Times New Roman Bold"/>
              </a:rPr>
              <a:t>Ação corrente</a:t>
            </a:r>
          </a:p>
        </p:txBody>
      </p:sp>
      <p:sp>
        <p:nvSpPr>
          <p:cNvPr id="11" name="TextBox 11"/>
          <p:cNvSpPr txBox="1"/>
          <p:nvPr/>
        </p:nvSpPr>
        <p:spPr>
          <a:xfrm>
            <a:off x="12727723" y="3679953"/>
            <a:ext cx="3748695" cy="581025"/>
          </a:xfrm>
          <a:prstGeom prst="rect">
            <a:avLst/>
          </a:prstGeom>
        </p:spPr>
        <p:txBody>
          <a:bodyPr lIns="0" tIns="0" rIns="0" bIns="0" rtlCol="0" anchor="t">
            <a:spAutoFit/>
          </a:bodyPr>
          <a:lstStyle/>
          <a:p>
            <a:pPr algn="just">
              <a:lnSpc>
                <a:spcPts val="4080"/>
              </a:lnSpc>
            </a:pPr>
            <a:r>
              <a:rPr lang="en-US" sz="3400">
                <a:solidFill>
                  <a:srgbClr val="6CE5E8"/>
                </a:solidFill>
                <a:latin typeface="Times New Roman Bold"/>
              </a:rPr>
              <a:t>Condição atendida</a:t>
            </a:r>
          </a:p>
        </p:txBody>
      </p:sp>
      <p:sp>
        <p:nvSpPr>
          <p:cNvPr id="12" name="TextBox 12"/>
          <p:cNvSpPr txBox="1"/>
          <p:nvPr/>
        </p:nvSpPr>
        <p:spPr>
          <a:xfrm>
            <a:off x="3394305" y="7451182"/>
            <a:ext cx="3993894" cy="581025"/>
          </a:xfrm>
          <a:prstGeom prst="rect">
            <a:avLst/>
          </a:prstGeom>
        </p:spPr>
        <p:txBody>
          <a:bodyPr lIns="0" tIns="0" rIns="0" bIns="0" rtlCol="0" anchor="t">
            <a:spAutoFit/>
          </a:bodyPr>
          <a:lstStyle/>
          <a:p>
            <a:pPr algn="just">
              <a:lnSpc>
                <a:spcPts val="4080"/>
              </a:lnSpc>
            </a:pPr>
            <a:r>
              <a:rPr lang="en-US" sz="3400">
                <a:solidFill>
                  <a:srgbClr val="6CE5E8"/>
                </a:solidFill>
                <a:latin typeface="Times New Roman Bold"/>
              </a:rPr>
              <a:t>Comando em loop</a:t>
            </a:r>
          </a:p>
        </p:txBody>
      </p:sp>
      <p:sp>
        <p:nvSpPr>
          <p:cNvPr id="13" name="AutoShape 13"/>
          <p:cNvSpPr/>
          <p:nvPr/>
        </p:nvSpPr>
        <p:spPr>
          <a:xfrm flipH="1">
            <a:off x="9769940" y="4877404"/>
            <a:ext cx="2576815" cy="0"/>
          </a:xfrm>
          <a:prstGeom prst="line">
            <a:avLst/>
          </a:prstGeom>
          <a:ln w="38100" cap="flat">
            <a:solidFill>
              <a:srgbClr val="00BF63"/>
            </a:solidFill>
            <a:prstDash val="solid"/>
            <a:headEnd type="triangle" w="lg" len="med"/>
            <a:tailEnd type="none" w="sm" len="sm"/>
          </a:ln>
        </p:spPr>
        <p:txBody>
          <a:bodyPr/>
          <a:lstStyle/>
          <a:p>
            <a:endParaRPr lang="pt-BR"/>
          </a:p>
        </p:txBody>
      </p:sp>
      <p:grpSp>
        <p:nvGrpSpPr>
          <p:cNvPr id="14" name="Group 14"/>
          <p:cNvGrpSpPr/>
          <p:nvPr/>
        </p:nvGrpSpPr>
        <p:grpSpPr>
          <a:xfrm>
            <a:off x="10505482" y="2735425"/>
            <a:ext cx="1105731" cy="409925"/>
            <a:chOff x="0" y="0"/>
            <a:chExt cx="1096222" cy="406400"/>
          </a:xfrm>
        </p:grpSpPr>
        <p:sp>
          <p:nvSpPr>
            <p:cNvPr id="15" name="Freeform 15"/>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16" name="TextBox 16"/>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SIM</a:t>
              </a:r>
            </a:p>
          </p:txBody>
        </p:sp>
      </p:grpSp>
      <p:grpSp>
        <p:nvGrpSpPr>
          <p:cNvPr id="17" name="Group 17"/>
          <p:cNvGrpSpPr/>
          <p:nvPr/>
        </p:nvGrpSpPr>
        <p:grpSpPr>
          <a:xfrm>
            <a:off x="9769940" y="7325680"/>
            <a:ext cx="2576815" cy="1107306"/>
            <a:chOff x="0" y="0"/>
            <a:chExt cx="812800" cy="349276"/>
          </a:xfrm>
        </p:grpSpPr>
        <p:sp>
          <p:nvSpPr>
            <p:cNvPr id="18" name="Freeform 18"/>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3131"/>
            </a:solidFill>
          </p:spPr>
          <p:txBody>
            <a:bodyPr/>
            <a:lstStyle/>
            <a:p>
              <a:endParaRPr lang="pt-BR"/>
            </a:p>
          </p:txBody>
        </p:sp>
        <p:sp>
          <p:nvSpPr>
            <p:cNvPr id="19" name="TextBox 19"/>
            <p:cNvSpPr txBox="1"/>
            <p:nvPr/>
          </p:nvSpPr>
          <p:spPr>
            <a:xfrm>
              <a:off x="0" y="-28575"/>
              <a:ext cx="812800" cy="377851"/>
            </a:xfrm>
            <a:prstGeom prst="rect">
              <a:avLst/>
            </a:prstGeom>
          </p:spPr>
          <p:txBody>
            <a:bodyPr lIns="50800" tIns="50800" rIns="50800" bIns="50800" rtlCol="0" anchor="ctr"/>
            <a:lstStyle/>
            <a:p>
              <a:pPr algn="ctr">
                <a:lnSpc>
                  <a:spcPts val="1982"/>
                </a:lnSpc>
              </a:pPr>
              <a:endParaRPr/>
            </a:p>
          </p:txBody>
        </p:sp>
      </p:grpSp>
      <p:sp>
        <p:nvSpPr>
          <p:cNvPr id="20" name="TextBox 20"/>
          <p:cNvSpPr txBox="1"/>
          <p:nvPr/>
        </p:nvSpPr>
        <p:spPr>
          <a:xfrm>
            <a:off x="12727723" y="7555483"/>
            <a:ext cx="4291259" cy="581025"/>
          </a:xfrm>
          <a:prstGeom prst="rect">
            <a:avLst/>
          </a:prstGeom>
        </p:spPr>
        <p:txBody>
          <a:bodyPr lIns="0" tIns="0" rIns="0" bIns="0" rtlCol="0" anchor="t">
            <a:spAutoFit/>
          </a:bodyPr>
          <a:lstStyle/>
          <a:p>
            <a:pPr algn="just">
              <a:lnSpc>
                <a:spcPts val="4080"/>
              </a:lnSpc>
            </a:pPr>
            <a:r>
              <a:rPr lang="en-US" sz="3400">
                <a:solidFill>
                  <a:srgbClr val="6CE5E8"/>
                </a:solidFill>
                <a:latin typeface="Times New Roman Bold"/>
              </a:rPr>
              <a:t>Condição não atendida</a:t>
            </a:r>
          </a:p>
        </p:txBody>
      </p:sp>
      <p:sp>
        <p:nvSpPr>
          <p:cNvPr id="21" name="AutoShape 21"/>
          <p:cNvSpPr/>
          <p:nvPr/>
        </p:nvSpPr>
        <p:spPr>
          <a:xfrm flipH="1">
            <a:off x="9769940" y="8752934"/>
            <a:ext cx="2576815" cy="0"/>
          </a:xfrm>
          <a:prstGeom prst="line">
            <a:avLst/>
          </a:prstGeom>
          <a:ln w="38100" cap="flat">
            <a:solidFill>
              <a:srgbClr val="FF3131"/>
            </a:solidFill>
            <a:prstDash val="solid"/>
            <a:headEnd type="triangle" w="lg" len="med"/>
            <a:tailEnd type="none" w="sm" len="sm"/>
          </a:ln>
        </p:spPr>
        <p:txBody>
          <a:bodyPr/>
          <a:lstStyle/>
          <a:p>
            <a:endParaRPr lang="pt-BR"/>
          </a:p>
        </p:txBody>
      </p:sp>
      <p:grpSp>
        <p:nvGrpSpPr>
          <p:cNvPr id="22" name="Group 22"/>
          <p:cNvGrpSpPr/>
          <p:nvPr/>
        </p:nvGrpSpPr>
        <p:grpSpPr>
          <a:xfrm>
            <a:off x="10505482" y="6610954"/>
            <a:ext cx="1105731" cy="409925"/>
            <a:chOff x="0" y="0"/>
            <a:chExt cx="1096222" cy="406400"/>
          </a:xfrm>
        </p:grpSpPr>
        <p:sp>
          <p:nvSpPr>
            <p:cNvPr id="23" name="Freeform 23"/>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24" name="TextBox 24"/>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NÃO</a:t>
              </a:r>
            </a:p>
          </p:txBody>
        </p:sp>
      </p:grpSp>
      <p:grpSp>
        <p:nvGrpSpPr>
          <p:cNvPr id="25" name="Group 25"/>
          <p:cNvGrpSpPr/>
          <p:nvPr/>
        </p:nvGrpSpPr>
        <p:grpSpPr>
          <a:xfrm>
            <a:off x="783431" y="3537826"/>
            <a:ext cx="2576815" cy="1107306"/>
            <a:chOff x="0" y="0"/>
            <a:chExt cx="812800" cy="349276"/>
          </a:xfrm>
        </p:grpSpPr>
        <p:sp>
          <p:nvSpPr>
            <p:cNvPr id="26" name="Freeform 26"/>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27" name="TextBox 27"/>
            <p:cNvSpPr txBox="1"/>
            <p:nvPr/>
          </p:nvSpPr>
          <p:spPr>
            <a:xfrm>
              <a:off x="0" y="-28575"/>
              <a:ext cx="812800" cy="377851"/>
            </a:xfrm>
            <a:prstGeom prst="rect">
              <a:avLst/>
            </a:prstGeom>
          </p:spPr>
          <p:txBody>
            <a:bodyPr lIns="50800" tIns="50800" rIns="50800" bIns="50800" rtlCol="0" anchor="ctr"/>
            <a:lstStyle/>
            <a:p>
              <a:pPr algn="ctr">
                <a:lnSpc>
                  <a:spcPts val="1982"/>
                </a:lnSpc>
              </a:pPr>
              <a:endParaRPr/>
            </a:p>
          </p:txBody>
        </p:sp>
      </p:grpSp>
      <p:sp>
        <p:nvSpPr>
          <p:cNvPr id="28" name="AutoShape 28"/>
          <p:cNvSpPr/>
          <p:nvPr/>
        </p:nvSpPr>
        <p:spPr>
          <a:xfrm flipH="1">
            <a:off x="783431" y="4965080"/>
            <a:ext cx="2576815" cy="0"/>
          </a:xfrm>
          <a:prstGeom prst="line">
            <a:avLst/>
          </a:prstGeom>
          <a:ln w="38100" cap="flat">
            <a:solidFill>
              <a:srgbClr val="FFFFFF"/>
            </a:solidFill>
            <a:prstDash val="solid"/>
            <a:headEnd type="triangle" w="lg" len="med"/>
            <a:tailEnd type="none" w="sm" len="sm"/>
          </a:ln>
        </p:spPr>
        <p:txBody>
          <a:bodyPr/>
          <a:lstStyle/>
          <a:p>
            <a:endParaRPr lang="pt-B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631990" y="604837"/>
            <a:ext cx="17024020" cy="762000"/>
          </a:xfrm>
          <a:prstGeom prst="rect">
            <a:avLst/>
          </a:prstGeom>
        </p:spPr>
        <p:txBody>
          <a:bodyPr lIns="0" tIns="0" rIns="0" bIns="0" rtlCol="0" anchor="t">
            <a:spAutoFit/>
          </a:bodyPr>
          <a:lstStyle/>
          <a:p>
            <a:pPr algn="just">
              <a:lnSpc>
                <a:spcPts val="5399"/>
              </a:lnSpc>
            </a:pPr>
            <a:r>
              <a:rPr lang="en-US" sz="4499">
                <a:solidFill>
                  <a:srgbClr val="6CE5E8"/>
                </a:solidFill>
                <a:latin typeface="Times New Roman Bold"/>
              </a:rPr>
              <a:t>Visão Geral do programa</a:t>
            </a:r>
          </a:p>
        </p:txBody>
      </p:sp>
      <p:grpSp>
        <p:nvGrpSpPr>
          <p:cNvPr id="3" name="Group 3"/>
          <p:cNvGrpSpPr/>
          <p:nvPr/>
        </p:nvGrpSpPr>
        <p:grpSpPr>
          <a:xfrm>
            <a:off x="1673284" y="2165071"/>
            <a:ext cx="2576815" cy="1107306"/>
            <a:chOff x="0" y="0"/>
            <a:chExt cx="812800" cy="349276"/>
          </a:xfrm>
        </p:grpSpPr>
        <p:sp>
          <p:nvSpPr>
            <p:cNvPr id="4" name="Freeform 4"/>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00BF63"/>
            </a:solidFill>
          </p:spPr>
          <p:txBody>
            <a:bodyPr/>
            <a:lstStyle/>
            <a:p>
              <a:endParaRPr lang="pt-BR"/>
            </a:p>
          </p:txBody>
        </p:sp>
        <p:sp>
          <p:nvSpPr>
            <p:cNvPr id="5" name="TextBox 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INICIO DO PROGRAMA</a:t>
              </a:r>
            </a:p>
          </p:txBody>
        </p:sp>
      </p:grpSp>
      <p:sp>
        <p:nvSpPr>
          <p:cNvPr id="6" name="AutoShape 6"/>
          <p:cNvSpPr/>
          <p:nvPr/>
        </p:nvSpPr>
        <p:spPr>
          <a:xfrm flipH="1">
            <a:off x="4250099" y="2702818"/>
            <a:ext cx="803237"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7" name="Group 7"/>
          <p:cNvGrpSpPr/>
          <p:nvPr/>
        </p:nvGrpSpPr>
        <p:grpSpPr>
          <a:xfrm>
            <a:off x="5053336" y="2165071"/>
            <a:ext cx="2576815" cy="1107306"/>
            <a:chOff x="0" y="0"/>
            <a:chExt cx="812800" cy="349276"/>
          </a:xfrm>
        </p:grpSpPr>
        <p:sp>
          <p:nvSpPr>
            <p:cNvPr id="8" name="Freeform 8"/>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9" name="TextBox 9"/>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TESTE DE MEMÓRIA</a:t>
              </a:r>
            </a:p>
          </p:txBody>
        </p:sp>
      </p:grpSp>
      <p:grpSp>
        <p:nvGrpSpPr>
          <p:cNvPr id="10" name="Group 10"/>
          <p:cNvGrpSpPr/>
          <p:nvPr/>
        </p:nvGrpSpPr>
        <p:grpSpPr>
          <a:xfrm>
            <a:off x="8433417" y="2165071"/>
            <a:ext cx="2576815" cy="1107306"/>
            <a:chOff x="0" y="0"/>
            <a:chExt cx="812800" cy="349276"/>
          </a:xfrm>
        </p:grpSpPr>
        <p:sp>
          <p:nvSpPr>
            <p:cNvPr id="11" name="Freeform 11"/>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12" name="TextBox 12"/>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PROMPT DE COMANDO</a:t>
              </a:r>
            </a:p>
          </p:txBody>
        </p:sp>
      </p:grpSp>
      <p:sp>
        <p:nvSpPr>
          <p:cNvPr id="13" name="AutoShape 13"/>
          <p:cNvSpPr/>
          <p:nvPr/>
        </p:nvSpPr>
        <p:spPr>
          <a:xfrm flipH="1">
            <a:off x="7630151" y="2734630"/>
            <a:ext cx="803237"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14" name="Group 14"/>
          <p:cNvGrpSpPr/>
          <p:nvPr/>
        </p:nvGrpSpPr>
        <p:grpSpPr>
          <a:xfrm>
            <a:off x="14763460" y="5577692"/>
            <a:ext cx="2576815" cy="1107306"/>
            <a:chOff x="0" y="0"/>
            <a:chExt cx="812800" cy="349276"/>
          </a:xfrm>
        </p:grpSpPr>
        <p:sp>
          <p:nvSpPr>
            <p:cNvPr id="15" name="Freeform 15"/>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16" name="TextBox 16"/>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EXIT</a:t>
              </a:r>
            </a:p>
          </p:txBody>
        </p:sp>
      </p:grpSp>
      <p:grpSp>
        <p:nvGrpSpPr>
          <p:cNvPr id="17" name="Group 17"/>
          <p:cNvGrpSpPr/>
          <p:nvPr/>
        </p:nvGrpSpPr>
        <p:grpSpPr>
          <a:xfrm>
            <a:off x="15202424" y="2106292"/>
            <a:ext cx="2576815" cy="1197897"/>
            <a:chOff x="0" y="-28575"/>
            <a:chExt cx="812800" cy="377851"/>
          </a:xfrm>
        </p:grpSpPr>
        <p:sp>
          <p:nvSpPr>
            <p:cNvPr id="18" name="Freeform 18"/>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3131"/>
            </a:solidFill>
          </p:spPr>
          <p:txBody>
            <a:bodyPr/>
            <a:lstStyle/>
            <a:p>
              <a:endParaRPr lang="pt-BR"/>
            </a:p>
          </p:txBody>
        </p:sp>
        <p:sp>
          <p:nvSpPr>
            <p:cNvPr id="19" name="TextBox 19"/>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dirty="0">
                  <a:solidFill>
                    <a:srgbClr val="000000"/>
                  </a:solidFill>
                  <a:latin typeface="Times New Roman Bold"/>
                </a:rPr>
                <a:t>FIM DO PROGRAMA</a:t>
              </a:r>
            </a:p>
          </p:txBody>
        </p:sp>
      </p:grpSp>
      <p:grpSp>
        <p:nvGrpSpPr>
          <p:cNvPr id="20" name="Group 20"/>
          <p:cNvGrpSpPr/>
          <p:nvPr/>
        </p:nvGrpSpPr>
        <p:grpSpPr>
          <a:xfrm>
            <a:off x="1243194" y="5559946"/>
            <a:ext cx="2576815" cy="1107306"/>
            <a:chOff x="0" y="0"/>
            <a:chExt cx="812800" cy="349276"/>
          </a:xfrm>
        </p:grpSpPr>
        <p:sp>
          <p:nvSpPr>
            <p:cNvPr id="21" name="Freeform 21"/>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22" name="TextBox 22"/>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ALLLOCATE</a:t>
              </a:r>
            </a:p>
          </p:txBody>
        </p:sp>
      </p:grpSp>
      <p:grpSp>
        <p:nvGrpSpPr>
          <p:cNvPr id="23" name="Group 23"/>
          <p:cNvGrpSpPr/>
          <p:nvPr/>
        </p:nvGrpSpPr>
        <p:grpSpPr>
          <a:xfrm>
            <a:off x="4623246" y="5577692"/>
            <a:ext cx="2576815" cy="1107306"/>
            <a:chOff x="0" y="0"/>
            <a:chExt cx="812800" cy="349276"/>
          </a:xfrm>
        </p:grpSpPr>
        <p:sp>
          <p:nvSpPr>
            <p:cNvPr id="24" name="Freeform 24"/>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25" name="TextBox 2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EXECUTE</a:t>
              </a:r>
            </a:p>
          </p:txBody>
        </p:sp>
      </p:grpSp>
      <p:grpSp>
        <p:nvGrpSpPr>
          <p:cNvPr id="26" name="Group 26"/>
          <p:cNvGrpSpPr/>
          <p:nvPr/>
        </p:nvGrpSpPr>
        <p:grpSpPr>
          <a:xfrm>
            <a:off x="8021072" y="5595665"/>
            <a:ext cx="2576815" cy="1107306"/>
            <a:chOff x="0" y="0"/>
            <a:chExt cx="812800" cy="349276"/>
          </a:xfrm>
        </p:grpSpPr>
        <p:sp>
          <p:nvSpPr>
            <p:cNvPr id="27" name="Freeform 27"/>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28" name="TextBox 28"/>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FREE</a:t>
              </a:r>
            </a:p>
          </p:txBody>
        </p:sp>
      </p:grpSp>
      <p:grpSp>
        <p:nvGrpSpPr>
          <p:cNvPr id="29" name="Group 29"/>
          <p:cNvGrpSpPr/>
          <p:nvPr/>
        </p:nvGrpSpPr>
        <p:grpSpPr>
          <a:xfrm>
            <a:off x="11383350" y="5613186"/>
            <a:ext cx="2576815" cy="1107306"/>
            <a:chOff x="0" y="0"/>
            <a:chExt cx="812800" cy="349276"/>
          </a:xfrm>
        </p:grpSpPr>
        <p:sp>
          <p:nvSpPr>
            <p:cNvPr id="30" name="Freeform 30"/>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31" name="TextBox 31"/>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MEMORY</a:t>
              </a:r>
            </a:p>
          </p:txBody>
        </p:sp>
      </p:grpSp>
      <p:sp>
        <p:nvSpPr>
          <p:cNvPr id="32" name="AutoShape 32"/>
          <p:cNvSpPr/>
          <p:nvPr/>
        </p:nvSpPr>
        <p:spPr>
          <a:xfrm flipV="1">
            <a:off x="5929400" y="5126540"/>
            <a:ext cx="8803" cy="486646"/>
          </a:xfrm>
          <a:prstGeom prst="line">
            <a:avLst/>
          </a:prstGeom>
          <a:ln w="38100" cap="flat">
            <a:solidFill>
              <a:srgbClr val="FFFFFF"/>
            </a:solidFill>
            <a:prstDash val="solid"/>
            <a:headEnd type="triangle" w="lg" len="med"/>
            <a:tailEnd type="none" w="sm" len="sm"/>
          </a:ln>
        </p:spPr>
        <p:txBody>
          <a:bodyPr/>
          <a:lstStyle/>
          <a:p>
            <a:endParaRPr lang="pt-BR"/>
          </a:p>
        </p:txBody>
      </p:sp>
      <p:sp>
        <p:nvSpPr>
          <p:cNvPr id="33" name="AutoShape 33"/>
          <p:cNvSpPr/>
          <p:nvPr/>
        </p:nvSpPr>
        <p:spPr>
          <a:xfrm flipV="1">
            <a:off x="9309480" y="3272377"/>
            <a:ext cx="412345" cy="2323288"/>
          </a:xfrm>
          <a:prstGeom prst="line">
            <a:avLst/>
          </a:prstGeom>
          <a:ln w="38100" cap="flat">
            <a:solidFill>
              <a:srgbClr val="FFFFFF"/>
            </a:solidFill>
            <a:prstDash val="solid"/>
            <a:headEnd type="triangle" w="lg" len="med"/>
            <a:tailEnd type="none" w="sm" len="sm"/>
          </a:ln>
        </p:spPr>
        <p:txBody>
          <a:bodyPr/>
          <a:lstStyle/>
          <a:p>
            <a:endParaRPr lang="pt-BR"/>
          </a:p>
        </p:txBody>
      </p:sp>
      <p:sp>
        <p:nvSpPr>
          <p:cNvPr id="34" name="AutoShape 34"/>
          <p:cNvSpPr/>
          <p:nvPr/>
        </p:nvSpPr>
        <p:spPr>
          <a:xfrm flipH="1" flipV="1">
            <a:off x="2531601" y="5559946"/>
            <a:ext cx="13520266" cy="17747"/>
          </a:xfrm>
          <a:prstGeom prst="line">
            <a:avLst/>
          </a:prstGeom>
          <a:ln w="38100" cap="flat">
            <a:solidFill>
              <a:srgbClr val="FFFFFF"/>
            </a:solidFill>
            <a:prstDash val="solid"/>
            <a:headEnd type="triangle" w="lg" len="med"/>
            <a:tailEnd type="triangle" w="lg" len="med"/>
          </a:ln>
        </p:spPr>
        <p:txBody>
          <a:bodyPr/>
          <a:lstStyle/>
          <a:p>
            <a:endParaRPr lang="pt-BR"/>
          </a:p>
        </p:txBody>
      </p:sp>
      <p:grpSp>
        <p:nvGrpSpPr>
          <p:cNvPr id="35" name="Group 35"/>
          <p:cNvGrpSpPr/>
          <p:nvPr/>
        </p:nvGrpSpPr>
        <p:grpSpPr>
          <a:xfrm>
            <a:off x="1243194" y="7319727"/>
            <a:ext cx="2576815" cy="1107306"/>
            <a:chOff x="0" y="0"/>
            <a:chExt cx="812800" cy="349276"/>
          </a:xfrm>
        </p:grpSpPr>
        <p:sp>
          <p:nvSpPr>
            <p:cNvPr id="36" name="Freeform 36"/>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37" name="TextBox 37"/>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ALOCA PROGRAMA</a:t>
              </a:r>
            </a:p>
          </p:txBody>
        </p:sp>
      </p:grpSp>
      <p:sp>
        <p:nvSpPr>
          <p:cNvPr id="38" name="AutoShape 38"/>
          <p:cNvSpPr/>
          <p:nvPr/>
        </p:nvSpPr>
        <p:spPr>
          <a:xfrm flipV="1">
            <a:off x="2531601" y="6667252"/>
            <a:ext cx="0" cy="652476"/>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39" name="Group 39"/>
          <p:cNvGrpSpPr/>
          <p:nvPr/>
        </p:nvGrpSpPr>
        <p:grpSpPr>
          <a:xfrm>
            <a:off x="4649796" y="7372968"/>
            <a:ext cx="2576815" cy="1107306"/>
            <a:chOff x="0" y="0"/>
            <a:chExt cx="812800" cy="349276"/>
          </a:xfrm>
        </p:grpSpPr>
        <p:sp>
          <p:nvSpPr>
            <p:cNvPr id="40" name="Freeform 40"/>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41" name="TextBox 41"/>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EXECUTA PROGRAMA</a:t>
              </a:r>
            </a:p>
          </p:txBody>
        </p:sp>
      </p:grpSp>
      <p:grpSp>
        <p:nvGrpSpPr>
          <p:cNvPr id="42" name="Group 42"/>
          <p:cNvGrpSpPr/>
          <p:nvPr/>
        </p:nvGrpSpPr>
        <p:grpSpPr>
          <a:xfrm>
            <a:off x="8060713" y="7372968"/>
            <a:ext cx="2576815" cy="1107306"/>
            <a:chOff x="0" y="0"/>
            <a:chExt cx="812800" cy="349276"/>
          </a:xfrm>
        </p:grpSpPr>
        <p:sp>
          <p:nvSpPr>
            <p:cNvPr id="43" name="Freeform 43"/>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44" name="TextBox 44"/>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 LIBERAR MEMÓRIA</a:t>
              </a:r>
            </a:p>
          </p:txBody>
        </p:sp>
      </p:grpSp>
      <p:grpSp>
        <p:nvGrpSpPr>
          <p:cNvPr id="45" name="Group 45"/>
          <p:cNvGrpSpPr/>
          <p:nvPr/>
        </p:nvGrpSpPr>
        <p:grpSpPr>
          <a:xfrm>
            <a:off x="11471629" y="7372968"/>
            <a:ext cx="2576815" cy="1107306"/>
            <a:chOff x="0" y="0"/>
            <a:chExt cx="812800" cy="349276"/>
          </a:xfrm>
        </p:grpSpPr>
        <p:sp>
          <p:nvSpPr>
            <p:cNvPr id="46" name="Freeform 46"/>
            <p:cNvSpPr/>
            <p:nvPr/>
          </p:nvSpPr>
          <p:spPr>
            <a:xfrm>
              <a:off x="0" y="0"/>
              <a:ext cx="812800" cy="349276"/>
            </a:xfrm>
            <a:custGeom>
              <a:avLst/>
              <a:gdLst/>
              <a:ahLst/>
              <a:cxnLst/>
              <a:rect l="l" t="t" r="r" b="b"/>
              <a:pathLst>
                <a:path w="812800" h="349276">
                  <a:moveTo>
                    <a:pt x="153227" y="0"/>
                  </a:moveTo>
                  <a:lnTo>
                    <a:pt x="659573" y="0"/>
                  </a:lnTo>
                  <a:cubicBezTo>
                    <a:pt x="744198" y="0"/>
                    <a:pt x="812800" y="68602"/>
                    <a:pt x="812800" y="153227"/>
                  </a:cubicBezTo>
                  <a:lnTo>
                    <a:pt x="812800" y="196048"/>
                  </a:lnTo>
                  <a:cubicBezTo>
                    <a:pt x="812800" y="236687"/>
                    <a:pt x="796656" y="275661"/>
                    <a:pt x="767921" y="304396"/>
                  </a:cubicBezTo>
                  <a:cubicBezTo>
                    <a:pt x="739185" y="333132"/>
                    <a:pt x="700211" y="349276"/>
                    <a:pt x="659573" y="349276"/>
                  </a:cubicBezTo>
                  <a:lnTo>
                    <a:pt x="153227" y="349276"/>
                  </a:lnTo>
                  <a:cubicBezTo>
                    <a:pt x="68602" y="349276"/>
                    <a:pt x="0" y="280673"/>
                    <a:pt x="0" y="196048"/>
                  </a:cubicBezTo>
                  <a:lnTo>
                    <a:pt x="0" y="153227"/>
                  </a:lnTo>
                  <a:cubicBezTo>
                    <a:pt x="0" y="68602"/>
                    <a:pt x="68602" y="0"/>
                    <a:pt x="153227" y="0"/>
                  </a:cubicBezTo>
                  <a:close/>
                </a:path>
              </a:pathLst>
            </a:custGeom>
            <a:solidFill>
              <a:srgbClr val="FFF840"/>
            </a:solidFill>
          </p:spPr>
          <p:txBody>
            <a:bodyPr/>
            <a:lstStyle/>
            <a:p>
              <a:endParaRPr lang="pt-BR"/>
            </a:p>
          </p:txBody>
        </p:sp>
        <p:sp>
          <p:nvSpPr>
            <p:cNvPr id="47" name="TextBox 47"/>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IMPRIME TABELA PARTIÇÕES</a:t>
              </a:r>
            </a:p>
          </p:txBody>
        </p:sp>
      </p:grpSp>
      <p:sp>
        <p:nvSpPr>
          <p:cNvPr id="48" name="AutoShape 48"/>
          <p:cNvSpPr/>
          <p:nvPr/>
        </p:nvSpPr>
        <p:spPr>
          <a:xfrm flipV="1">
            <a:off x="5893907" y="6720492"/>
            <a:ext cx="0" cy="652476"/>
          </a:xfrm>
          <a:prstGeom prst="line">
            <a:avLst/>
          </a:prstGeom>
          <a:ln w="38100" cap="flat">
            <a:solidFill>
              <a:srgbClr val="FFFFFF"/>
            </a:solidFill>
            <a:prstDash val="solid"/>
            <a:headEnd type="triangle" w="lg" len="med"/>
            <a:tailEnd type="none" w="sm" len="sm"/>
          </a:ln>
        </p:spPr>
        <p:txBody>
          <a:bodyPr/>
          <a:lstStyle/>
          <a:p>
            <a:endParaRPr lang="pt-BR"/>
          </a:p>
        </p:txBody>
      </p:sp>
      <p:sp>
        <p:nvSpPr>
          <p:cNvPr id="49" name="AutoShape 49"/>
          <p:cNvSpPr/>
          <p:nvPr/>
        </p:nvSpPr>
        <p:spPr>
          <a:xfrm flipV="1">
            <a:off x="9331373" y="6720492"/>
            <a:ext cx="0" cy="652476"/>
          </a:xfrm>
          <a:prstGeom prst="line">
            <a:avLst/>
          </a:prstGeom>
          <a:ln w="38100" cap="flat">
            <a:solidFill>
              <a:srgbClr val="FFFFFF"/>
            </a:solidFill>
            <a:prstDash val="solid"/>
            <a:headEnd type="triangle" w="lg" len="med"/>
            <a:tailEnd type="none" w="sm" len="sm"/>
          </a:ln>
        </p:spPr>
        <p:txBody>
          <a:bodyPr/>
          <a:lstStyle/>
          <a:p>
            <a:endParaRPr lang="pt-BR"/>
          </a:p>
        </p:txBody>
      </p:sp>
      <p:sp>
        <p:nvSpPr>
          <p:cNvPr id="50" name="AutoShape 50"/>
          <p:cNvSpPr/>
          <p:nvPr/>
        </p:nvSpPr>
        <p:spPr>
          <a:xfrm flipV="1">
            <a:off x="12795529" y="6720492"/>
            <a:ext cx="0" cy="652476"/>
          </a:xfrm>
          <a:prstGeom prst="line">
            <a:avLst/>
          </a:prstGeom>
          <a:ln w="38100" cap="flat">
            <a:solidFill>
              <a:srgbClr val="FFFFFF"/>
            </a:solidFill>
            <a:prstDash val="solid"/>
            <a:headEnd type="triangle" w="lg" len="med"/>
            <a:tailEnd type="none" w="sm" len="sm"/>
          </a:ln>
        </p:spPr>
        <p:txBody>
          <a:bodyPr/>
          <a:lstStyle/>
          <a:p>
            <a:endParaRPr lang="pt-BR"/>
          </a:p>
        </p:txBody>
      </p:sp>
      <p:sp>
        <p:nvSpPr>
          <p:cNvPr id="51" name="AutoShape 51"/>
          <p:cNvSpPr/>
          <p:nvPr/>
        </p:nvSpPr>
        <p:spPr>
          <a:xfrm flipV="1">
            <a:off x="2496109" y="8427259"/>
            <a:ext cx="17747" cy="1394973"/>
          </a:xfrm>
          <a:prstGeom prst="line">
            <a:avLst/>
          </a:prstGeom>
          <a:ln w="38100" cap="flat">
            <a:solidFill>
              <a:srgbClr val="FFFFFF"/>
            </a:solidFill>
            <a:prstDash val="solid"/>
            <a:headEnd type="none" w="sm" len="sm"/>
            <a:tailEnd type="none" w="sm" len="sm"/>
          </a:ln>
        </p:spPr>
        <p:txBody>
          <a:bodyPr/>
          <a:lstStyle/>
          <a:p>
            <a:endParaRPr lang="pt-BR"/>
          </a:p>
        </p:txBody>
      </p:sp>
      <p:sp>
        <p:nvSpPr>
          <p:cNvPr id="52" name="AutoShape 52"/>
          <p:cNvSpPr/>
          <p:nvPr/>
        </p:nvSpPr>
        <p:spPr>
          <a:xfrm flipH="1" flipV="1">
            <a:off x="5876161" y="8480500"/>
            <a:ext cx="17745" cy="1323986"/>
          </a:xfrm>
          <a:prstGeom prst="line">
            <a:avLst/>
          </a:prstGeom>
          <a:ln w="38100" cap="flat">
            <a:solidFill>
              <a:srgbClr val="FFFFFF"/>
            </a:solidFill>
            <a:prstDash val="solid"/>
            <a:headEnd type="none" w="sm" len="sm"/>
            <a:tailEnd type="none" w="sm" len="sm"/>
          </a:ln>
        </p:spPr>
        <p:txBody>
          <a:bodyPr/>
          <a:lstStyle/>
          <a:p>
            <a:endParaRPr lang="pt-BR"/>
          </a:p>
        </p:txBody>
      </p:sp>
      <p:sp>
        <p:nvSpPr>
          <p:cNvPr id="53" name="AutoShape 53"/>
          <p:cNvSpPr/>
          <p:nvPr/>
        </p:nvSpPr>
        <p:spPr>
          <a:xfrm flipH="1" flipV="1">
            <a:off x="9300608" y="8480951"/>
            <a:ext cx="8872" cy="1341281"/>
          </a:xfrm>
          <a:prstGeom prst="line">
            <a:avLst/>
          </a:prstGeom>
          <a:ln w="38100" cap="flat">
            <a:solidFill>
              <a:srgbClr val="FFFFFF"/>
            </a:solidFill>
            <a:prstDash val="solid"/>
            <a:headEnd type="none" w="sm" len="sm"/>
            <a:tailEnd type="none" w="sm" len="sm"/>
          </a:ln>
        </p:spPr>
        <p:txBody>
          <a:bodyPr/>
          <a:lstStyle/>
          <a:p>
            <a:endParaRPr lang="pt-BR"/>
          </a:p>
        </p:txBody>
      </p:sp>
      <p:sp>
        <p:nvSpPr>
          <p:cNvPr id="54" name="AutoShape 54"/>
          <p:cNvSpPr/>
          <p:nvPr/>
        </p:nvSpPr>
        <p:spPr>
          <a:xfrm flipV="1">
            <a:off x="12795529" y="8480725"/>
            <a:ext cx="0" cy="1323760"/>
          </a:xfrm>
          <a:prstGeom prst="line">
            <a:avLst/>
          </a:prstGeom>
          <a:ln w="38100" cap="flat">
            <a:solidFill>
              <a:srgbClr val="FFFFFF"/>
            </a:solidFill>
            <a:prstDash val="solid"/>
            <a:headEnd type="none" w="sm" len="sm"/>
            <a:tailEnd type="none" w="sm" len="sm"/>
          </a:ln>
        </p:spPr>
        <p:txBody>
          <a:bodyPr/>
          <a:lstStyle/>
          <a:p>
            <a:endParaRPr lang="pt-BR"/>
          </a:p>
        </p:txBody>
      </p:sp>
      <p:sp>
        <p:nvSpPr>
          <p:cNvPr id="55" name="AutoShape 55"/>
          <p:cNvSpPr/>
          <p:nvPr/>
        </p:nvSpPr>
        <p:spPr>
          <a:xfrm flipH="1" flipV="1">
            <a:off x="9218246" y="3304189"/>
            <a:ext cx="3577283" cy="6518043"/>
          </a:xfrm>
          <a:prstGeom prst="line">
            <a:avLst/>
          </a:prstGeom>
          <a:ln w="38100" cap="flat">
            <a:solidFill>
              <a:srgbClr val="FFF840"/>
            </a:solidFill>
            <a:prstDash val="lgDash"/>
            <a:headEnd type="none" w="sm" len="sm"/>
            <a:tailEnd type="triangle" w="lg" len="med"/>
          </a:ln>
        </p:spPr>
        <p:txBody>
          <a:bodyPr/>
          <a:lstStyle/>
          <a:p>
            <a:endParaRPr lang="pt-BR"/>
          </a:p>
        </p:txBody>
      </p:sp>
      <p:sp>
        <p:nvSpPr>
          <p:cNvPr id="56" name="AutoShape 56"/>
          <p:cNvSpPr/>
          <p:nvPr/>
        </p:nvSpPr>
        <p:spPr>
          <a:xfrm flipV="1">
            <a:off x="12813273" y="5126861"/>
            <a:ext cx="8803" cy="486646"/>
          </a:xfrm>
          <a:prstGeom prst="line">
            <a:avLst/>
          </a:prstGeom>
          <a:ln w="38100" cap="flat">
            <a:solidFill>
              <a:srgbClr val="FFFFFF"/>
            </a:solidFill>
            <a:prstDash val="solid"/>
            <a:headEnd type="triangle" w="lg" len="med"/>
            <a:tailEnd type="none" w="sm" len="sm"/>
          </a:ln>
        </p:spPr>
        <p:txBody>
          <a:bodyPr/>
          <a:lstStyle/>
          <a:p>
            <a:endParaRPr lang="pt-BR"/>
          </a:p>
        </p:txBody>
      </p:sp>
      <p:sp>
        <p:nvSpPr>
          <p:cNvPr id="57" name="AutoShape 57"/>
          <p:cNvSpPr/>
          <p:nvPr/>
        </p:nvSpPr>
        <p:spPr>
          <a:xfrm flipH="1">
            <a:off x="16071168" y="3304189"/>
            <a:ext cx="419663" cy="3380809"/>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58" name="Group 58"/>
          <p:cNvGrpSpPr/>
          <p:nvPr/>
        </p:nvGrpSpPr>
        <p:grpSpPr>
          <a:xfrm>
            <a:off x="9080305" y="1934740"/>
            <a:ext cx="1283040" cy="460661"/>
            <a:chOff x="0" y="0"/>
            <a:chExt cx="1272006" cy="456699"/>
          </a:xfrm>
        </p:grpSpPr>
        <p:sp>
          <p:nvSpPr>
            <p:cNvPr id="59" name="Freeform 59"/>
            <p:cNvSpPr/>
            <p:nvPr/>
          </p:nvSpPr>
          <p:spPr>
            <a:xfrm>
              <a:off x="0" y="0"/>
              <a:ext cx="1272006" cy="456699"/>
            </a:xfrm>
            <a:custGeom>
              <a:avLst/>
              <a:gdLst/>
              <a:ahLst/>
              <a:cxnLst/>
              <a:rect l="l" t="t" r="r" b="b"/>
              <a:pathLst>
                <a:path w="1272006" h="456699">
                  <a:moveTo>
                    <a:pt x="1068806" y="0"/>
                  </a:moveTo>
                  <a:lnTo>
                    <a:pt x="203200" y="0"/>
                  </a:lnTo>
                  <a:lnTo>
                    <a:pt x="0" y="228350"/>
                  </a:lnTo>
                  <a:lnTo>
                    <a:pt x="203200" y="456699"/>
                  </a:lnTo>
                  <a:lnTo>
                    <a:pt x="1068806" y="456699"/>
                  </a:lnTo>
                  <a:lnTo>
                    <a:pt x="1272006" y="228350"/>
                  </a:lnTo>
                  <a:lnTo>
                    <a:pt x="1068806" y="0"/>
                  </a:lnTo>
                  <a:close/>
                </a:path>
              </a:pathLst>
            </a:custGeom>
            <a:solidFill>
              <a:srgbClr val="FFF840"/>
            </a:solidFill>
            <a:ln w="38100" cap="sq">
              <a:solidFill>
                <a:srgbClr val="000000"/>
              </a:solidFill>
              <a:prstDash val="dash"/>
              <a:miter/>
            </a:ln>
          </p:spPr>
          <p:txBody>
            <a:bodyPr/>
            <a:lstStyle/>
            <a:p>
              <a:endParaRPr lang="pt-BR"/>
            </a:p>
          </p:txBody>
        </p:sp>
        <p:sp>
          <p:nvSpPr>
            <p:cNvPr id="60" name="TextBox 60"/>
            <p:cNvSpPr txBox="1"/>
            <p:nvPr/>
          </p:nvSpPr>
          <p:spPr>
            <a:xfrm>
              <a:off x="152400" y="-28575"/>
              <a:ext cx="967206" cy="485274"/>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LOOP</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616143" y="462510"/>
            <a:ext cx="9944052" cy="3378708"/>
          </a:xfrm>
          <a:prstGeom prst="rect">
            <a:avLst/>
          </a:prstGeom>
        </p:spPr>
        <p:txBody>
          <a:bodyPr lIns="0" tIns="0" rIns="0" bIns="0" rtlCol="0" anchor="t">
            <a:spAutoFit/>
          </a:bodyPr>
          <a:lstStyle/>
          <a:p>
            <a:pPr algn="just">
              <a:lnSpc>
                <a:spcPts val="8280"/>
              </a:lnSpc>
            </a:pPr>
            <a:r>
              <a:rPr lang="en-US" sz="4500">
                <a:solidFill>
                  <a:srgbClr val="6CE5E8"/>
                </a:solidFill>
                <a:latin typeface="Times New Roman Bold"/>
              </a:rPr>
              <a:t>Início do Sistema Operacional Simulado</a:t>
            </a:r>
          </a:p>
          <a:p>
            <a:pPr marL="712468" lvl="1" indent="-356234" algn="just">
              <a:lnSpc>
                <a:spcPts val="6071"/>
              </a:lnSpc>
              <a:buFont typeface="Arial"/>
              <a:buChar char="•"/>
            </a:pPr>
            <a:r>
              <a:rPr lang="en-US" sz="3299">
                <a:solidFill>
                  <a:srgbClr val="FDFDFD"/>
                </a:solidFill>
                <a:latin typeface="Times New Roman Bold"/>
              </a:rPr>
              <a:t>Configuração da Memória</a:t>
            </a:r>
          </a:p>
          <a:p>
            <a:pPr marL="712468" lvl="1" indent="-356234" algn="just">
              <a:lnSpc>
                <a:spcPts val="6071"/>
              </a:lnSpc>
              <a:buFont typeface="Arial"/>
              <a:buChar char="•"/>
            </a:pPr>
            <a:r>
              <a:rPr lang="en-US" sz="3299">
                <a:solidFill>
                  <a:srgbClr val="FDFDFD"/>
                </a:solidFill>
                <a:latin typeface="Times New Roman Bold"/>
              </a:rPr>
              <a:t>Tabela de Partições e Alocação de Memória</a:t>
            </a:r>
          </a:p>
          <a:p>
            <a:pPr marL="712468" lvl="1" indent="-356234" algn="just">
              <a:lnSpc>
                <a:spcPts val="6071"/>
              </a:lnSpc>
              <a:buFont typeface="Arial"/>
              <a:buChar char="•"/>
            </a:pPr>
            <a:r>
              <a:rPr lang="en-US" sz="3299">
                <a:solidFill>
                  <a:srgbClr val="FDFDFD"/>
                </a:solidFill>
                <a:latin typeface="Times New Roman Bold"/>
              </a:rPr>
              <a:t>Inicialização da Tabela de Segmentos</a:t>
            </a:r>
          </a:p>
        </p:txBody>
      </p:sp>
      <p:grpSp>
        <p:nvGrpSpPr>
          <p:cNvPr id="3" name="Group 3"/>
          <p:cNvGrpSpPr/>
          <p:nvPr/>
        </p:nvGrpSpPr>
        <p:grpSpPr>
          <a:xfrm>
            <a:off x="13769347" y="22408"/>
            <a:ext cx="3212502" cy="1380473"/>
            <a:chOff x="0" y="0"/>
            <a:chExt cx="812800" cy="349276"/>
          </a:xfrm>
        </p:grpSpPr>
        <p:sp>
          <p:nvSpPr>
            <p:cNvPr id="4" name="Freeform 4"/>
            <p:cNvSpPr/>
            <p:nvPr/>
          </p:nvSpPr>
          <p:spPr>
            <a:xfrm>
              <a:off x="0" y="0"/>
              <a:ext cx="812800" cy="349276"/>
            </a:xfrm>
            <a:custGeom>
              <a:avLst/>
              <a:gdLst/>
              <a:ahLst/>
              <a:cxnLst/>
              <a:rect l="l" t="t" r="r" b="b"/>
              <a:pathLst>
                <a:path w="812800" h="349276">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FFF840"/>
            </a:solidFill>
          </p:spPr>
          <p:txBody>
            <a:bodyPr/>
            <a:lstStyle/>
            <a:p>
              <a:endParaRPr lang="pt-BR"/>
            </a:p>
          </p:txBody>
        </p:sp>
        <p:sp>
          <p:nvSpPr>
            <p:cNvPr id="5" name="TextBox 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INICIALIZAÇÃO S.O</a:t>
              </a:r>
            </a:p>
          </p:txBody>
        </p:sp>
      </p:grpSp>
      <p:grpSp>
        <p:nvGrpSpPr>
          <p:cNvPr id="6" name="Group 6"/>
          <p:cNvGrpSpPr/>
          <p:nvPr/>
        </p:nvGrpSpPr>
        <p:grpSpPr>
          <a:xfrm>
            <a:off x="13769347" y="2167184"/>
            <a:ext cx="3212502" cy="1380473"/>
            <a:chOff x="0" y="0"/>
            <a:chExt cx="812800" cy="349276"/>
          </a:xfrm>
        </p:grpSpPr>
        <p:sp>
          <p:nvSpPr>
            <p:cNvPr id="7" name="Freeform 7"/>
            <p:cNvSpPr/>
            <p:nvPr/>
          </p:nvSpPr>
          <p:spPr>
            <a:xfrm>
              <a:off x="0" y="0"/>
              <a:ext cx="812800" cy="349276"/>
            </a:xfrm>
            <a:custGeom>
              <a:avLst/>
              <a:gdLst/>
              <a:ahLst/>
              <a:cxnLst/>
              <a:rect l="l" t="t" r="r" b="b"/>
              <a:pathLst>
                <a:path w="812800" h="349276">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FFF840"/>
            </a:solidFill>
          </p:spPr>
          <p:txBody>
            <a:bodyPr/>
            <a:lstStyle/>
            <a:p>
              <a:endParaRPr lang="pt-BR"/>
            </a:p>
          </p:txBody>
        </p:sp>
        <p:sp>
          <p:nvSpPr>
            <p:cNvPr id="8" name="TextBox 8"/>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CRIA SISTEMA DE ARQUIVOS</a:t>
              </a:r>
            </a:p>
          </p:txBody>
        </p:sp>
      </p:grpSp>
      <p:grpSp>
        <p:nvGrpSpPr>
          <p:cNvPr id="9" name="Group 9"/>
          <p:cNvGrpSpPr/>
          <p:nvPr/>
        </p:nvGrpSpPr>
        <p:grpSpPr>
          <a:xfrm>
            <a:off x="13769347" y="6618662"/>
            <a:ext cx="3212502" cy="1380473"/>
            <a:chOff x="0" y="0"/>
            <a:chExt cx="812800" cy="349276"/>
          </a:xfrm>
        </p:grpSpPr>
        <p:sp>
          <p:nvSpPr>
            <p:cNvPr id="10" name="Freeform 10"/>
            <p:cNvSpPr/>
            <p:nvPr/>
          </p:nvSpPr>
          <p:spPr>
            <a:xfrm>
              <a:off x="0" y="0"/>
              <a:ext cx="812800" cy="349276"/>
            </a:xfrm>
            <a:custGeom>
              <a:avLst/>
              <a:gdLst/>
              <a:ahLst/>
              <a:cxnLst/>
              <a:rect l="l" t="t" r="r" b="b"/>
              <a:pathLst>
                <a:path w="812800" h="349276">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00BF63"/>
            </a:solidFill>
          </p:spPr>
          <p:txBody>
            <a:bodyPr/>
            <a:lstStyle/>
            <a:p>
              <a:endParaRPr lang="pt-BR"/>
            </a:p>
          </p:txBody>
        </p:sp>
        <p:sp>
          <p:nvSpPr>
            <p:cNvPr id="11" name="TextBox 11"/>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CONFIGURAÇÃO MEMÓRIA</a:t>
              </a:r>
            </a:p>
          </p:txBody>
        </p:sp>
      </p:grpSp>
      <p:grpSp>
        <p:nvGrpSpPr>
          <p:cNvPr id="12" name="Group 12"/>
          <p:cNvGrpSpPr/>
          <p:nvPr/>
        </p:nvGrpSpPr>
        <p:grpSpPr>
          <a:xfrm>
            <a:off x="13769347" y="4311961"/>
            <a:ext cx="3212502" cy="1380473"/>
            <a:chOff x="0" y="0"/>
            <a:chExt cx="812800" cy="349276"/>
          </a:xfrm>
        </p:grpSpPr>
        <p:sp>
          <p:nvSpPr>
            <p:cNvPr id="13" name="Freeform 13"/>
            <p:cNvSpPr/>
            <p:nvPr/>
          </p:nvSpPr>
          <p:spPr>
            <a:xfrm>
              <a:off x="0" y="0"/>
              <a:ext cx="812800" cy="349276"/>
            </a:xfrm>
            <a:custGeom>
              <a:avLst/>
              <a:gdLst/>
              <a:ahLst/>
              <a:cxnLst/>
              <a:rect l="l" t="t" r="r" b="b"/>
              <a:pathLst>
                <a:path w="812800" h="349276">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FFF840"/>
            </a:solidFill>
          </p:spPr>
          <p:txBody>
            <a:bodyPr/>
            <a:lstStyle/>
            <a:p>
              <a:endParaRPr lang="pt-BR"/>
            </a:p>
          </p:txBody>
        </p:sp>
        <p:sp>
          <p:nvSpPr>
            <p:cNvPr id="14" name="TextBox 14"/>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VALIDA TAMANHO PARTIÇÃO</a:t>
              </a:r>
            </a:p>
          </p:txBody>
        </p:sp>
      </p:grpSp>
      <p:sp>
        <p:nvSpPr>
          <p:cNvPr id="15" name="AutoShape 15"/>
          <p:cNvSpPr/>
          <p:nvPr/>
        </p:nvSpPr>
        <p:spPr>
          <a:xfrm flipH="1" flipV="1">
            <a:off x="15351785" y="1402881"/>
            <a:ext cx="0" cy="764303"/>
          </a:xfrm>
          <a:prstGeom prst="line">
            <a:avLst/>
          </a:prstGeom>
          <a:ln w="47625" cap="flat">
            <a:solidFill>
              <a:srgbClr val="FFFFFF"/>
            </a:solidFill>
            <a:prstDash val="solid"/>
            <a:headEnd type="triangle" w="lg" len="med"/>
            <a:tailEnd type="none" w="sm" len="sm"/>
          </a:ln>
        </p:spPr>
        <p:txBody>
          <a:bodyPr/>
          <a:lstStyle/>
          <a:p>
            <a:endParaRPr lang="pt-BR"/>
          </a:p>
        </p:txBody>
      </p:sp>
      <p:grpSp>
        <p:nvGrpSpPr>
          <p:cNvPr id="16" name="Group 16"/>
          <p:cNvGrpSpPr/>
          <p:nvPr/>
        </p:nvGrpSpPr>
        <p:grpSpPr>
          <a:xfrm>
            <a:off x="8691040" y="4311961"/>
            <a:ext cx="3212502" cy="1380473"/>
            <a:chOff x="0" y="0"/>
            <a:chExt cx="812800" cy="349276"/>
          </a:xfrm>
        </p:grpSpPr>
        <p:sp>
          <p:nvSpPr>
            <p:cNvPr id="17" name="Freeform 17"/>
            <p:cNvSpPr/>
            <p:nvPr/>
          </p:nvSpPr>
          <p:spPr>
            <a:xfrm>
              <a:off x="0" y="0"/>
              <a:ext cx="812800" cy="349276"/>
            </a:xfrm>
            <a:custGeom>
              <a:avLst/>
              <a:gdLst/>
              <a:ahLst/>
              <a:cxnLst/>
              <a:rect l="l" t="t" r="r" b="b"/>
              <a:pathLst>
                <a:path w="812800" h="349276">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FF3131"/>
            </a:solidFill>
          </p:spPr>
          <p:txBody>
            <a:bodyPr/>
            <a:lstStyle/>
            <a:p>
              <a:endParaRPr lang="pt-BR"/>
            </a:p>
          </p:txBody>
        </p:sp>
        <p:sp>
          <p:nvSpPr>
            <p:cNvPr id="18" name="TextBox 18"/>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ERRO</a:t>
              </a:r>
            </a:p>
          </p:txBody>
        </p:sp>
      </p:grpSp>
      <p:sp>
        <p:nvSpPr>
          <p:cNvPr id="19" name="AutoShape 19"/>
          <p:cNvSpPr/>
          <p:nvPr/>
        </p:nvSpPr>
        <p:spPr>
          <a:xfrm>
            <a:off x="11903543" y="5002197"/>
            <a:ext cx="1865804" cy="0"/>
          </a:xfrm>
          <a:prstGeom prst="line">
            <a:avLst/>
          </a:prstGeom>
          <a:ln w="47625" cap="flat">
            <a:solidFill>
              <a:srgbClr val="FF3131"/>
            </a:solidFill>
            <a:prstDash val="solid"/>
            <a:headEnd type="triangle" w="lg" len="med"/>
            <a:tailEnd type="none" w="sm" len="sm"/>
          </a:ln>
        </p:spPr>
        <p:txBody>
          <a:bodyPr/>
          <a:lstStyle/>
          <a:p>
            <a:endParaRPr lang="pt-BR"/>
          </a:p>
        </p:txBody>
      </p:sp>
      <p:grpSp>
        <p:nvGrpSpPr>
          <p:cNvPr id="20" name="Group 20"/>
          <p:cNvGrpSpPr/>
          <p:nvPr/>
        </p:nvGrpSpPr>
        <p:grpSpPr>
          <a:xfrm>
            <a:off x="12239510" y="4781713"/>
            <a:ext cx="1193869" cy="440968"/>
            <a:chOff x="0" y="0"/>
            <a:chExt cx="1096222" cy="404901"/>
          </a:xfrm>
        </p:grpSpPr>
        <p:sp>
          <p:nvSpPr>
            <p:cNvPr id="21" name="Freeform 21"/>
            <p:cNvSpPr/>
            <p:nvPr/>
          </p:nvSpPr>
          <p:spPr>
            <a:xfrm>
              <a:off x="0" y="0"/>
              <a:ext cx="1096222" cy="404901"/>
            </a:xfrm>
            <a:custGeom>
              <a:avLst/>
              <a:gdLst/>
              <a:ahLst/>
              <a:cxnLst/>
              <a:rect l="l" t="t" r="r" b="b"/>
              <a:pathLst>
                <a:path w="1096222" h="404901">
                  <a:moveTo>
                    <a:pt x="893022" y="0"/>
                  </a:moveTo>
                  <a:lnTo>
                    <a:pt x="203200" y="0"/>
                  </a:lnTo>
                  <a:lnTo>
                    <a:pt x="0" y="202450"/>
                  </a:lnTo>
                  <a:lnTo>
                    <a:pt x="203200" y="404901"/>
                  </a:lnTo>
                  <a:lnTo>
                    <a:pt x="893022" y="404901"/>
                  </a:lnTo>
                  <a:lnTo>
                    <a:pt x="1096222" y="202450"/>
                  </a:lnTo>
                  <a:lnTo>
                    <a:pt x="893022" y="0"/>
                  </a:lnTo>
                  <a:close/>
                </a:path>
              </a:pathLst>
            </a:custGeom>
            <a:solidFill>
              <a:srgbClr val="FF3131"/>
            </a:solidFill>
          </p:spPr>
          <p:txBody>
            <a:bodyPr/>
            <a:lstStyle/>
            <a:p>
              <a:endParaRPr lang="pt-BR"/>
            </a:p>
          </p:txBody>
        </p:sp>
        <p:sp>
          <p:nvSpPr>
            <p:cNvPr id="22" name="TextBox 22"/>
            <p:cNvSpPr txBox="1"/>
            <p:nvPr/>
          </p:nvSpPr>
          <p:spPr>
            <a:xfrm>
              <a:off x="152400" y="-19050"/>
              <a:ext cx="791422" cy="423951"/>
            </a:xfrm>
            <a:prstGeom prst="rect">
              <a:avLst/>
            </a:prstGeom>
          </p:spPr>
          <p:txBody>
            <a:bodyPr lIns="50800" tIns="50800" rIns="50800" bIns="50800" rtlCol="0" anchor="ctr"/>
            <a:lstStyle/>
            <a:p>
              <a:pPr algn="ctr">
                <a:lnSpc>
                  <a:spcPts val="1637"/>
                </a:lnSpc>
              </a:pPr>
              <a:r>
                <a:rPr lang="en-US" sz="1425" spc="171">
                  <a:solidFill>
                    <a:srgbClr val="000000"/>
                  </a:solidFill>
                  <a:latin typeface="Times New Roman Bold"/>
                </a:rPr>
                <a:t>NÃO</a:t>
              </a:r>
            </a:p>
          </p:txBody>
        </p:sp>
      </p:grpSp>
      <p:grpSp>
        <p:nvGrpSpPr>
          <p:cNvPr id="23" name="Group 23"/>
          <p:cNvGrpSpPr/>
          <p:nvPr/>
        </p:nvGrpSpPr>
        <p:grpSpPr>
          <a:xfrm>
            <a:off x="13792180" y="8761135"/>
            <a:ext cx="3212502" cy="1380473"/>
            <a:chOff x="0" y="0"/>
            <a:chExt cx="812800" cy="349276"/>
          </a:xfrm>
        </p:grpSpPr>
        <p:sp>
          <p:nvSpPr>
            <p:cNvPr id="24" name="Freeform 24"/>
            <p:cNvSpPr/>
            <p:nvPr/>
          </p:nvSpPr>
          <p:spPr>
            <a:xfrm>
              <a:off x="0" y="0"/>
              <a:ext cx="812800" cy="349276"/>
            </a:xfrm>
            <a:custGeom>
              <a:avLst/>
              <a:gdLst/>
              <a:ahLst/>
              <a:cxnLst/>
              <a:rect l="l" t="t" r="r" b="b"/>
              <a:pathLst>
                <a:path w="812800" h="349276">
                  <a:moveTo>
                    <a:pt x="122907" y="0"/>
                  </a:moveTo>
                  <a:lnTo>
                    <a:pt x="689893" y="0"/>
                  </a:lnTo>
                  <a:cubicBezTo>
                    <a:pt x="722490" y="0"/>
                    <a:pt x="753752" y="12949"/>
                    <a:pt x="776801" y="35999"/>
                  </a:cubicBezTo>
                  <a:cubicBezTo>
                    <a:pt x="799851" y="59048"/>
                    <a:pt x="812800" y="90310"/>
                    <a:pt x="812800" y="122907"/>
                  </a:cubicBezTo>
                  <a:lnTo>
                    <a:pt x="812800" y="226369"/>
                  </a:lnTo>
                  <a:cubicBezTo>
                    <a:pt x="812800" y="258966"/>
                    <a:pt x="799851" y="290228"/>
                    <a:pt x="776801" y="313277"/>
                  </a:cubicBezTo>
                  <a:cubicBezTo>
                    <a:pt x="753752" y="336326"/>
                    <a:pt x="722490" y="349276"/>
                    <a:pt x="689893" y="349276"/>
                  </a:cubicBezTo>
                  <a:lnTo>
                    <a:pt x="122907" y="349276"/>
                  </a:lnTo>
                  <a:cubicBezTo>
                    <a:pt x="55027" y="349276"/>
                    <a:pt x="0" y="294248"/>
                    <a:pt x="0" y="226369"/>
                  </a:cubicBezTo>
                  <a:lnTo>
                    <a:pt x="0" y="122907"/>
                  </a:lnTo>
                  <a:cubicBezTo>
                    <a:pt x="0" y="90310"/>
                    <a:pt x="12949" y="59048"/>
                    <a:pt x="35999" y="35999"/>
                  </a:cubicBezTo>
                  <a:cubicBezTo>
                    <a:pt x="59048" y="12949"/>
                    <a:pt x="90310" y="0"/>
                    <a:pt x="122907" y="0"/>
                  </a:cubicBezTo>
                  <a:close/>
                </a:path>
              </a:pathLst>
            </a:custGeom>
            <a:solidFill>
              <a:srgbClr val="FFF840"/>
            </a:solidFill>
          </p:spPr>
          <p:txBody>
            <a:bodyPr/>
            <a:lstStyle/>
            <a:p>
              <a:endParaRPr lang="pt-BR"/>
            </a:p>
          </p:txBody>
        </p:sp>
        <p:sp>
          <p:nvSpPr>
            <p:cNvPr id="25" name="TextBox 2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INICIALIZAÇÃO TABELA SEGMENTOS</a:t>
              </a:r>
            </a:p>
          </p:txBody>
        </p:sp>
      </p:grpSp>
      <p:sp>
        <p:nvSpPr>
          <p:cNvPr id="26" name="AutoShape 26"/>
          <p:cNvSpPr/>
          <p:nvPr/>
        </p:nvSpPr>
        <p:spPr>
          <a:xfrm flipH="1" flipV="1">
            <a:off x="15351785" y="3547657"/>
            <a:ext cx="0" cy="764303"/>
          </a:xfrm>
          <a:prstGeom prst="line">
            <a:avLst/>
          </a:prstGeom>
          <a:ln w="47625" cap="flat">
            <a:solidFill>
              <a:srgbClr val="FFFFFF"/>
            </a:solidFill>
            <a:prstDash val="solid"/>
            <a:headEnd type="triangle" w="lg" len="med"/>
            <a:tailEnd type="none" w="sm" len="sm"/>
          </a:ln>
        </p:spPr>
        <p:txBody>
          <a:bodyPr/>
          <a:lstStyle/>
          <a:p>
            <a:endParaRPr lang="pt-BR"/>
          </a:p>
        </p:txBody>
      </p:sp>
      <p:sp>
        <p:nvSpPr>
          <p:cNvPr id="27" name="AutoShape 27"/>
          <p:cNvSpPr/>
          <p:nvPr/>
        </p:nvSpPr>
        <p:spPr>
          <a:xfrm flipV="1">
            <a:off x="15375598" y="5692434"/>
            <a:ext cx="0" cy="926228"/>
          </a:xfrm>
          <a:prstGeom prst="line">
            <a:avLst/>
          </a:prstGeom>
          <a:ln w="47625" cap="flat">
            <a:solidFill>
              <a:srgbClr val="00BF63"/>
            </a:solidFill>
            <a:prstDash val="solid"/>
            <a:headEnd type="triangle" w="lg" len="med"/>
            <a:tailEnd type="none" w="sm" len="sm"/>
          </a:ln>
        </p:spPr>
        <p:txBody>
          <a:bodyPr/>
          <a:lstStyle/>
          <a:p>
            <a:endParaRPr lang="pt-BR"/>
          </a:p>
        </p:txBody>
      </p:sp>
      <p:sp>
        <p:nvSpPr>
          <p:cNvPr id="28" name="AutoShape 28"/>
          <p:cNvSpPr/>
          <p:nvPr/>
        </p:nvSpPr>
        <p:spPr>
          <a:xfrm flipH="1" flipV="1">
            <a:off x="15399410" y="7999135"/>
            <a:ext cx="0" cy="764303"/>
          </a:xfrm>
          <a:prstGeom prst="line">
            <a:avLst/>
          </a:prstGeom>
          <a:ln w="47625" cap="flat">
            <a:solidFill>
              <a:srgbClr val="FFFFFF"/>
            </a:solidFill>
            <a:prstDash val="solid"/>
            <a:headEnd type="triangle" w="lg" len="med"/>
            <a:tailEnd type="none" w="sm" len="sm"/>
          </a:ln>
        </p:spPr>
        <p:txBody>
          <a:bodyPr/>
          <a:lstStyle/>
          <a:p>
            <a:endParaRPr lang="pt-BR"/>
          </a:p>
        </p:txBody>
      </p:sp>
      <p:grpSp>
        <p:nvGrpSpPr>
          <p:cNvPr id="29" name="Group 29"/>
          <p:cNvGrpSpPr/>
          <p:nvPr/>
        </p:nvGrpSpPr>
        <p:grpSpPr>
          <a:xfrm>
            <a:off x="14778664" y="5902957"/>
            <a:ext cx="1193869" cy="440968"/>
            <a:chOff x="0" y="0"/>
            <a:chExt cx="1096222" cy="404901"/>
          </a:xfrm>
        </p:grpSpPr>
        <p:sp>
          <p:nvSpPr>
            <p:cNvPr id="30" name="Freeform 30"/>
            <p:cNvSpPr/>
            <p:nvPr/>
          </p:nvSpPr>
          <p:spPr>
            <a:xfrm>
              <a:off x="0" y="0"/>
              <a:ext cx="1096222" cy="404901"/>
            </a:xfrm>
            <a:custGeom>
              <a:avLst/>
              <a:gdLst/>
              <a:ahLst/>
              <a:cxnLst/>
              <a:rect l="l" t="t" r="r" b="b"/>
              <a:pathLst>
                <a:path w="1096222" h="404901">
                  <a:moveTo>
                    <a:pt x="893022" y="0"/>
                  </a:moveTo>
                  <a:lnTo>
                    <a:pt x="203200" y="0"/>
                  </a:lnTo>
                  <a:lnTo>
                    <a:pt x="0" y="202450"/>
                  </a:lnTo>
                  <a:lnTo>
                    <a:pt x="203200" y="404901"/>
                  </a:lnTo>
                  <a:lnTo>
                    <a:pt x="893022" y="404901"/>
                  </a:lnTo>
                  <a:lnTo>
                    <a:pt x="1096222" y="202450"/>
                  </a:lnTo>
                  <a:lnTo>
                    <a:pt x="893022" y="0"/>
                  </a:lnTo>
                  <a:close/>
                </a:path>
              </a:pathLst>
            </a:custGeom>
            <a:solidFill>
              <a:srgbClr val="00BF63"/>
            </a:solidFill>
          </p:spPr>
          <p:txBody>
            <a:bodyPr/>
            <a:lstStyle/>
            <a:p>
              <a:endParaRPr lang="pt-BR"/>
            </a:p>
          </p:txBody>
        </p:sp>
        <p:sp>
          <p:nvSpPr>
            <p:cNvPr id="31" name="TextBox 31"/>
            <p:cNvSpPr txBox="1"/>
            <p:nvPr/>
          </p:nvSpPr>
          <p:spPr>
            <a:xfrm>
              <a:off x="152400" y="-19050"/>
              <a:ext cx="791422" cy="423951"/>
            </a:xfrm>
            <a:prstGeom prst="rect">
              <a:avLst/>
            </a:prstGeom>
          </p:spPr>
          <p:txBody>
            <a:bodyPr lIns="50800" tIns="50800" rIns="50800" bIns="50800" rtlCol="0" anchor="ctr"/>
            <a:lstStyle/>
            <a:p>
              <a:pPr algn="ctr">
                <a:lnSpc>
                  <a:spcPts val="1637"/>
                </a:lnSpc>
              </a:pPr>
              <a:r>
                <a:rPr lang="en-US" sz="1425" spc="171">
                  <a:solidFill>
                    <a:srgbClr val="000000"/>
                  </a:solidFill>
                  <a:latin typeface="Times New Roman Bold"/>
                </a:rPr>
                <a:t>SIM</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190457" y="136448"/>
            <a:ext cx="7906608" cy="5423054"/>
          </a:xfrm>
          <a:prstGeom prst="rect">
            <a:avLst/>
          </a:prstGeom>
        </p:spPr>
        <p:txBody>
          <a:bodyPr lIns="0" tIns="0" rIns="0" bIns="0" rtlCol="0" anchor="t">
            <a:spAutoFit/>
          </a:bodyPr>
          <a:lstStyle/>
          <a:p>
            <a:pPr>
              <a:lnSpc>
                <a:spcPts val="5616"/>
              </a:lnSpc>
            </a:pPr>
            <a:r>
              <a:rPr lang="en-US" sz="4680">
                <a:solidFill>
                  <a:srgbClr val="6CE5E8"/>
                </a:solidFill>
                <a:latin typeface="Times New Roman Bold"/>
              </a:rPr>
              <a:t>Alocação Memória</a:t>
            </a:r>
          </a:p>
          <a:p>
            <a:pPr algn="just">
              <a:lnSpc>
                <a:spcPts val="4145"/>
              </a:lnSpc>
            </a:pPr>
            <a:endParaRPr lang="en-US" sz="4680">
              <a:solidFill>
                <a:srgbClr val="6CE5E8"/>
              </a:solidFill>
              <a:latin typeface="Times New Roman Bold"/>
            </a:endParaRPr>
          </a:p>
          <a:p>
            <a:pPr marL="818026" lvl="1" indent="-409013" algn="just">
              <a:lnSpc>
                <a:spcPts val="6744"/>
              </a:lnSpc>
              <a:buFont typeface="Arial"/>
              <a:buChar char="•"/>
            </a:pPr>
            <a:r>
              <a:rPr lang="en-US" sz="3788">
                <a:solidFill>
                  <a:srgbClr val="FFFFFF"/>
                </a:solidFill>
                <a:latin typeface="Times New Roman Bold"/>
              </a:rPr>
              <a:t>Alocação de Memória:</a:t>
            </a:r>
          </a:p>
          <a:p>
            <a:pPr marL="818026" lvl="1" indent="-409013" algn="just">
              <a:lnSpc>
                <a:spcPts val="6744"/>
              </a:lnSpc>
              <a:buFont typeface="Arial"/>
              <a:buChar char="•"/>
            </a:pPr>
            <a:r>
              <a:rPr lang="en-US" sz="3788">
                <a:solidFill>
                  <a:srgbClr val="FFFFFF"/>
                </a:solidFill>
                <a:latin typeface="Times New Roman Bold"/>
              </a:rPr>
              <a:t>Validação de Parâmetros</a:t>
            </a:r>
          </a:p>
          <a:p>
            <a:pPr marL="818026" lvl="1" indent="-409013" algn="just">
              <a:lnSpc>
                <a:spcPts val="6744"/>
              </a:lnSpc>
              <a:buFont typeface="Arial"/>
              <a:buChar char="•"/>
            </a:pPr>
            <a:r>
              <a:rPr lang="en-US" sz="3788">
                <a:solidFill>
                  <a:srgbClr val="FFFFFF"/>
                </a:solidFill>
                <a:latin typeface="Times New Roman Bold"/>
              </a:rPr>
              <a:t>Busca por Bloco Contíguo</a:t>
            </a:r>
          </a:p>
          <a:p>
            <a:pPr marL="818026" lvl="1" indent="-409013" algn="just">
              <a:lnSpc>
                <a:spcPts val="6744"/>
              </a:lnSpc>
              <a:buFont typeface="Arial"/>
              <a:buChar char="•"/>
            </a:pPr>
            <a:r>
              <a:rPr lang="en-US" sz="3788">
                <a:solidFill>
                  <a:srgbClr val="FFFFFF"/>
                </a:solidFill>
                <a:latin typeface="Times New Roman Bold"/>
              </a:rPr>
              <a:t>Processo de Alocação</a:t>
            </a:r>
          </a:p>
          <a:p>
            <a:pPr algn="just">
              <a:lnSpc>
                <a:spcPts val="6744"/>
              </a:lnSpc>
            </a:pPr>
            <a:endParaRPr lang="en-US" sz="3788">
              <a:solidFill>
                <a:srgbClr val="FFFFFF"/>
              </a:solidFill>
              <a:latin typeface="Times New Roman Bold"/>
            </a:endParaRPr>
          </a:p>
        </p:txBody>
      </p:sp>
      <p:grpSp>
        <p:nvGrpSpPr>
          <p:cNvPr id="3" name="Group 3"/>
          <p:cNvGrpSpPr/>
          <p:nvPr/>
        </p:nvGrpSpPr>
        <p:grpSpPr>
          <a:xfrm>
            <a:off x="1584216" y="5645808"/>
            <a:ext cx="2680208" cy="1151736"/>
            <a:chOff x="0" y="0"/>
            <a:chExt cx="812800" cy="349276"/>
          </a:xfrm>
        </p:grpSpPr>
        <p:sp>
          <p:nvSpPr>
            <p:cNvPr id="4" name="Freeform 4"/>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F840"/>
            </a:solidFill>
          </p:spPr>
          <p:txBody>
            <a:bodyPr/>
            <a:lstStyle/>
            <a:p>
              <a:endParaRPr lang="pt-BR"/>
            </a:p>
          </p:txBody>
        </p:sp>
        <p:sp>
          <p:nvSpPr>
            <p:cNvPr id="5" name="TextBox 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VALIDAÇÃO INDICE </a:t>
              </a:r>
            </a:p>
          </p:txBody>
        </p:sp>
      </p:grpSp>
      <p:grpSp>
        <p:nvGrpSpPr>
          <p:cNvPr id="6" name="Group 6"/>
          <p:cNvGrpSpPr/>
          <p:nvPr/>
        </p:nvGrpSpPr>
        <p:grpSpPr>
          <a:xfrm>
            <a:off x="5703718" y="5629264"/>
            <a:ext cx="2680208" cy="1151736"/>
            <a:chOff x="0" y="0"/>
            <a:chExt cx="812800" cy="349276"/>
          </a:xfrm>
        </p:grpSpPr>
        <p:sp>
          <p:nvSpPr>
            <p:cNvPr id="7" name="Freeform 7"/>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00BF63"/>
            </a:solidFill>
          </p:spPr>
          <p:txBody>
            <a:bodyPr/>
            <a:lstStyle/>
            <a:p>
              <a:endParaRPr lang="pt-BR"/>
            </a:p>
          </p:txBody>
        </p:sp>
        <p:sp>
          <p:nvSpPr>
            <p:cNvPr id="8" name="TextBox 8"/>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VALIDA TAMANHO E PERMISSÕES</a:t>
              </a:r>
            </a:p>
          </p:txBody>
        </p:sp>
      </p:grpSp>
      <p:sp>
        <p:nvSpPr>
          <p:cNvPr id="9" name="AutoShape 9"/>
          <p:cNvSpPr/>
          <p:nvPr/>
        </p:nvSpPr>
        <p:spPr>
          <a:xfrm flipH="1">
            <a:off x="4264424" y="6205132"/>
            <a:ext cx="1439294" cy="0"/>
          </a:xfrm>
          <a:prstGeom prst="line">
            <a:avLst/>
          </a:prstGeom>
          <a:ln w="38100" cap="flat">
            <a:solidFill>
              <a:srgbClr val="00BF63"/>
            </a:solidFill>
            <a:prstDash val="solid"/>
            <a:headEnd type="triangle" w="lg" len="med"/>
            <a:tailEnd type="none" w="sm" len="sm"/>
          </a:ln>
        </p:spPr>
        <p:txBody>
          <a:bodyPr/>
          <a:lstStyle/>
          <a:p>
            <a:endParaRPr lang="pt-BR"/>
          </a:p>
        </p:txBody>
      </p:sp>
      <p:grpSp>
        <p:nvGrpSpPr>
          <p:cNvPr id="10" name="Group 10"/>
          <p:cNvGrpSpPr/>
          <p:nvPr/>
        </p:nvGrpSpPr>
        <p:grpSpPr>
          <a:xfrm>
            <a:off x="1475509" y="8037592"/>
            <a:ext cx="2680208" cy="1151736"/>
            <a:chOff x="0" y="0"/>
            <a:chExt cx="812800" cy="349276"/>
          </a:xfrm>
        </p:grpSpPr>
        <p:sp>
          <p:nvSpPr>
            <p:cNvPr id="11" name="Freeform 11"/>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3131"/>
            </a:solidFill>
          </p:spPr>
          <p:txBody>
            <a:bodyPr/>
            <a:lstStyle/>
            <a:p>
              <a:endParaRPr lang="pt-BR"/>
            </a:p>
          </p:txBody>
        </p:sp>
        <p:sp>
          <p:nvSpPr>
            <p:cNvPr id="12" name="TextBox 12"/>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ERRO</a:t>
              </a:r>
            </a:p>
          </p:txBody>
        </p:sp>
      </p:grpSp>
      <p:sp>
        <p:nvSpPr>
          <p:cNvPr id="13" name="AutoShape 13"/>
          <p:cNvSpPr/>
          <p:nvPr/>
        </p:nvSpPr>
        <p:spPr>
          <a:xfrm flipH="1" flipV="1">
            <a:off x="2814914" y="6781007"/>
            <a:ext cx="480" cy="1256585"/>
          </a:xfrm>
          <a:prstGeom prst="line">
            <a:avLst/>
          </a:prstGeom>
          <a:ln w="38100" cap="flat">
            <a:solidFill>
              <a:srgbClr val="FF3131"/>
            </a:solidFill>
            <a:prstDash val="solid"/>
            <a:headEnd type="triangle" w="lg" len="med"/>
            <a:tailEnd type="none" w="sm" len="sm"/>
          </a:ln>
        </p:spPr>
        <p:txBody>
          <a:bodyPr/>
          <a:lstStyle/>
          <a:p>
            <a:endParaRPr lang="pt-BR"/>
          </a:p>
        </p:txBody>
      </p:sp>
      <p:grpSp>
        <p:nvGrpSpPr>
          <p:cNvPr id="14" name="Group 14"/>
          <p:cNvGrpSpPr/>
          <p:nvPr/>
        </p:nvGrpSpPr>
        <p:grpSpPr>
          <a:xfrm>
            <a:off x="2316888" y="7225348"/>
            <a:ext cx="996051" cy="367902"/>
            <a:chOff x="0" y="0"/>
            <a:chExt cx="1096222" cy="404901"/>
          </a:xfrm>
        </p:grpSpPr>
        <p:sp>
          <p:nvSpPr>
            <p:cNvPr id="15" name="Freeform 15"/>
            <p:cNvSpPr/>
            <p:nvPr/>
          </p:nvSpPr>
          <p:spPr>
            <a:xfrm>
              <a:off x="0" y="0"/>
              <a:ext cx="1096222" cy="404901"/>
            </a:xfrm>
            <a:custGeom>
              <a:avLst/>
              <a:gdLst/>
              <a:ahLst/>
              <a:cxnLst/>
              <a:rect l="l" t="t" r="r" b="b"/>
              <a:pathLst>
                <a:path w="1096222" h="404901">
                  <a:moveTo>
                    <a:pt x="893022" y="0"/>
                  </a:moveTo>
                  <a:lnTo>
                    <a:pt x="203200" y="0"/>
                  </a:lnTo>
                  <a:lnTo>
                    <a:pt x="0" y="202450"/>
                  </a:lnTo>
                  <a:lnTo>
                    <a:pt x="203200" y="404901"/>
                  </a:lnTo>
                  <a:lnTo>
                    <a:pt x="893022" y="404901"/>
                  </a:lnTo>
                  <a:lnTo>
                    <a:pt x="1096222" y="202450"/>
                  </a:lnTo>
                  <a:lnTo>
                    <a:pt x="893022" y="0"/>
                  </a:lnTo>
                  <a:close/>
                </a:path>
              </a:pathLst>
            </a:custGeom>
            <a:solidFill>
              <a:srgbClr val="FF3131"/>
            </a:solidFill>
          </p:spPr>
          <p:txBody>
            <a:bodyPr/>
            <a:lstStyle/>
            <a:p>
              <a:endParaRPr lang="pt-BR"/>
            </a:p>
          </p:txBody>
        </p:sp>
        <p:sp>
          <p:nvSpPr>
            <p:cNvPr id="16" name="TextBox 16"/>
            <p:cNvSpPr txBox="1"/>
            <p:nvPr/>
          </p:nvSpPr>
          <p:spPr>
            <a:xfrm>
              <a:off x="152400" y="-19050"/>
              <a:ext cx="791422" cy="423951"/>
            </a:xfrm>
            <a:prstGeom prst="rect">
              <a:avLst/>
            </a:prstGeom>
          </p:spPr>
          <p:txBody>
            <a:bodyPr lIns="50800" tIns="50800" rIns="50800" bIns="50800" rtlCol="0" anchor="ctr"/>
            <a:lstStyle/>
            <a:p>
              <a:pPr algn="ctr">
                <a:lnSpc>
                  <a:spcPts val="1637"/>
                </a:lnSpc>
              </a:pPr>
              <a:r>
                <a:rPr lang="en-US" sz="1425" spc="171">
                  <a:solidFill>
                    <a:srgbClr val="000000"/>
                  </a:solidFill>
                  <a:latin typeface="Times New Roman Bold"/>
                </a:rPr>
                <a:t>NÃO</a:t>
              </a:r>
            </a:p>
          </p:txBody>
        </p:sp>
      </p:grpSp>
      <p:grpSp>
        <p:nvGrpSpPr>
          <p:cNvPr id="17" name="Group 17"/>
          <p:cNvGrpSpPr/>
          <p:nvPr/>
        </p:nvGrpSpPr>
        <p:grpSpPr>
          <a:xfrm>
            <a:off x="4481283" y="6040132"/>
            <a:ext cx="996051" cy="367902"/>
            <a:chOff x="0" y="0"/>
            <a:chExt cx="1096222" cy="404901"/>
          </a:xfrm>
        </p:grpSpPr>
        <p:sp>
          <p:nvSpPr>
            <p:cNvPr id="18" name="Freeform 18"/>
            <p:cNvSpPr/>
            <p:nvPr/>
          </p:nvSpPr>
          <p:spPr>
            <a:xfrm>
              <a:off x="0" y="0"/>
              <a:ext cx="1096222" cy="404901"/>
            </a:xfrm>
            <a:custGeom>
              <a:avLst/>
              <a:gdLst/>
              <a:ahLst/>
              <a:cxnLst/>
              <a:rect l="l" t="t" r="r" b="b"/>
              <a:pathLst>
                <a:path w="1096222" h="404901">
                  <a:moveTo>
                    <a:pt x="893022" y="0"/>
                  </a:moveTo>
                  <a:lnTo>
                    <a:pt x="203200" y="0"/>
                  </a:lnTo>
                  <a:lnTo>
                    <a:pt x="0" y="202450"/>
                  </a:lnTo>
                  <a:lnTo>
                    <a:pt x="203200" y="404901"/>
                  </a:lnTo>
                  <a:lnTo>
                    <a:pt x="893022" y="404901"/>
                  </a:lnTo>
                  <a:lnTo>
                    <a:pt x="1096222" y="202450"/>
                  </a:lnTo>
                  <a:lnTo>
                    <a:pt x="893022" y="0"/>
                  </a:lnTo>
                  <a:close/>
                </a:path>
              </a:pathLst>
            </a:custGeom>
            <a:solidFill>
              <a:srgbClr val="00BF63"/>
            </a:solidFill>
          </p:spPr>
          <p:txBody>
            <a:bodyPr/>
            <a:lstStyle/>
            <a:p>
              <a:endParaRPr lang="pt-BR"/>
            </a:p>
          </p:txBody>
        </p:sp>
        <p:sp>
          <p:nvSpPr>
            <p:cNvPr id="19" name="TextBox 19"/>
            <p:cNvSpPr txBox="1"/>
            <p:nvPr/>
          </p:nvSpPr>
          <p:spPr>
            <a:xfrm>
              <a:off x="152400" y="-19050"/>
              <a:ext cx="791422" cy="423951"/>
            </a:xfrm>
            <a:prstGeom prst="rect">
              <a:avLst/>
            </a:prstGeom>
          </p:spPr>
          <p:txBody>
            <a:bodyPr lIns="50800" tIns="50800" rIns="50800" bIns="50800" rtlCol="0" anchor="ctr"/>
            <a:lstStyle/>
            <a:p>
              <a:pPr algn="ctr">
                <a:lnSpc>
                  <a:spcPts val="1637"/>
                </a:lnSpc>
              </a:pPr>
              <a:r>
                <a:rPr lang="en-US" sz="1425" spc="171">
                  <a:solidFill>
                    <a:srgbClr val="000000"/>
                  </a:solidFill>
                  <a:latin typeface="Times New Roman Bold"/>
                </a:rPr>
                <a:t>SIM</a:t>
              </a:r>
            </a:p>
          </p:txBody>
        </p:sp>
      </p:grpSp>
      <p:grpSp>
        <p:nvGrpSpPr>
          <p:cNvPr id="20" name="Group 20"/>
          <p:cNvGrpSpPr/>
          <p:nvPr/>
        </p:nvGrpSpPr>
        <p:grpSpPr>
          <a:xfrm>
            <a:off x="5694193" y="8054136"/>
            <a:ext cx="2680208" cy="1151736"/>
            <a:chOff x="0" y="0"/>
            <a:chExt cx="812800" cy="349276"/>
          </a:xfrm>
        </p:grpSpPr>
        <p:sp>
          <p:nvSpPr>
            <p:cNvPr id="21" name="Freeform 21"/>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3131"/>
            </a:solidFill>
          </p:spPr>
          <p:txBody>
            <a:bodyPr/>
            <a:lstStyle/>
            <a:p>
              <a:endParaRPr lang="pt-BR"/>
            </a:p>
          </p:txBody>
        </p:sp>
        <p:sp>
          <p:nvSpPr>
            <p:cNvPr id="22" name="TextBox 22"/>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ERRO</a:t>
              </a:r>
            </a:p>
          </p:txBody>
        </p:sp>
      </p:grpSp>
      <p:sp>
        <p:nvSpPr>
          <p:cNvPr id="23" name="AutoShape 23"/>
          <p:cNvSpPr/>
          <p:nvPr/>
        </p:nvSpPr>
        <p:spPr>
          <a:xfrm flipH="1" flipV="1">
            <a:off x="7033597" y="6797551"/>
            <a:ext cx="480" cy="1256585"/>
          </a:xfrm>
          <a:prstGeom prst="line">
            <a:avLst/>
          </a:prstGeom>
          <a:ln w="38100" cap="flat">
            <a:solidFill>
              <a:srgbClr val="FF3131"/>
            </a:solidFill>
            <a:prstDash val="solid"/>
            <a:headEnd type="triangle" w="lg" len="med"/>
            <a:tailEnd type="none" w="sm" len="sm"/>
          </a:ln>
        </p:spPr>
        <p:txBody>
          <a:bodyPr/>
          <a:lstStyle/>
          <a:p>
            <a:endParaRPr lang="pt-BR"/>
          </a:p>
        </p:txBody>
      </p:sp>
      <p:grpSp>
        <p:nvGrpSpPr>
          <p:cNvPr id="24" name="Group 24"/>
          <p:cNvGrpSpPr/>
          <p:nvPr/>
        </p:nvGrpSpPr>
        <p:grpSpPr>
          <a:xfrm>
            <a:off x="6535572" y="7241893"/>
            <a:ext cx="996051" cy="367902"/>
            <a:chOff x="0" y="0"/>
            <a:chExt cx="1096222" cy="404901"/>
          </a:xfrm>
        </p:grpSpPr>
        <p:sp>
          <p:nvSpPr>
            <p:cNvPr id="25" name="Freeform 25"/>
            <p:cNvSpPr/>
            <p:nvPr/>
          </p:nvSpPr>
          <p:spPr>
            <a:xfrm>
              <a:off x="0" y="0"/>
              <a:ext cx="1096222" cy="404901"/>
            </a:xfrm>
            <a:custGeom>
              <a:avLst/>
              <a:gdLst/>
              <a:ahLst/>
              <a:cxnLst/>
              <a:rect l="l" t="t" r="r" b="b"/>
              <a:pathLst>
                <a:path w="1096222" h="404901">
                  <a:moveTo>
                    <a:pt x="893022" y="0"/>
                  </a:moveTo>
                  <a:lnTo>
                    <a:pt x="203200" y="0"/>
                  </a:lnTo>
                  <a:lnTo>
                    <a:pt x="0" y="202450"/>
                  </a:lnTo>
                  <a:lnTo>
                    <a:pt x="203200" y="404901"/>
                  </a:lnTo>
                  <a:lnTo>
                    <a:pt x="893022" y="404901"/>
                  </a:lnTo>
                  <a:lnTo>
                    <a:pt x="1096222" y="202450"/>
                  </a:lnTo>
                  <a:lnTo>
                    <a:pt x="893022" y="0"/>
                  </a:lnTo>
                  <a:close/>
                </a:path>
              </a:pathLst>
            </a:custGeom>
            <a:solidFill>
              <a:srgbClr val="FF3131"/>
            </a:solidFill>
          </p:spPr>
          <p:txBody>
            <a:bodyPr/>
            <a:lstStyle/>
            <a:p>
              <a:endParaRPr lang="pt-BR"/>
            </a:p>
          </p:txBody>
        </p:sp>
        <p:sp>
          <p:nvSpPr>
            <p:cNvPr id="26" name="TextBox 26"/>
            <p:cNvSpPr txBox="1"/>
            <p:nvPr/>
          </p:nvSpPr>
          <p:spPr>
            <a:xfrm>
              <a:off x="152400" y="-19050"/>
              <a:ext cx="791422" cy="423951"/>
            </a:xfrm>
            <a:prstGeom prst="rect">
              <a:avLst/>
            </a:prstGeom>
          </p:spPr>
          <p:txBody>
            <a:bodyPr lIns="50800" tIns="50800" rIns="50800" bIns="50800" rtlCol="0" anchor="ctr"/>
            <a:lstStyle/>
            <a:p>
              <a:pPr algn="ctr">
                <a:lnSpc>
                  <a:spcPts val="1637"/>
                </a:lnSpc>
              </a:pPr>
              <a:r>
                <a:rPr lang="en-US" sz="1425" spc="171">
                  <a:solidFill>
                    <a:srgbClr val="000000"/>
                  </a:solidFill>
                  <a:latin typeface="Times New Roman Bold"/>
                </a:rPr>
                <a:t>NÃO</a:t>
              </a:r>
            </a:p>
          </p:txBody>
        </p:sp>
      </p:grpSp>
      <p:sp>
        <p:nvSpPr>
          <p:cNvPr id="27" name="AutoShape 27"/>
          <p:cNvSpPr/>
          <p:nvPr/>
        </p:nvSpPr>
        <p:spPr>
          <a:xfrm flipH="1">
            <a:off x="12544639" y="6262183"/>
            <a:ext cx="1587644" cy="0"/>
          </a:xfrm>
          <a:prstGeom prst="line">
            <a:avLst/>
          </a:prstGeom>
          <a:ln w="38100" cap="flat">
            <a:solidFill>
              <a:srgbClr val="00BF63"/>
            </a:solidFill>
            <a:prstDash val="solid"/>
            <a:headEnd type="triangle" w="lg" len="med"/>
            <a:tailEnd type="none" w="sm" len="sm"/>
          </a:ln>
        </p:spPr>
        <p:txBody>
          <a:bodyPr/>
          <a:lstStyle/>
          <a:p>
            <a:endParaRPr lang="pt-BR"/>
          </a:p>
        </p:txBody>
      </p:sp>
      <p:grpSp>
        <p:nvGrpSpPr>
          <p:cNvPr id="28" name="Group 28"/>
          <p:cNvGrpSpPr/>
          <p:nvPr/>
        </p:nvGrpSpPr>
        <p:grpSpPr>
          <a:xfrm>
            <a:off x="9971569" y="5667265"/>
            <a:ext cx="2680208" cy="1151736"/>
            <a:chOff x="0" y="0"/>
            <a:chExt cx="812800" cy="349276"/>
          </a:xfrm>
        </p:grpSpPr>
        <p:sp>
          <p:nvSpPr>
            <p:cNvPr id="29" name="Freeform 29"/>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00BF63"/>
            </a:solidFill>
          </p:spPr>
          <p:txBody>
            <a:bodyPr/>
            <a:lstStyle/>
            <a:p>
              <a:endParaRPr lang="pt-BR"/>
            </a:p>
          </p:txBody>
        </p:sp>
        <p:sp>
          <p:nvSpPr>
            <p:cNvPr id="30" name="TextBox 30"/>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BUSCA BLOCO CONTIGUO</a:t>
              </a:r>
            </a:p>
          </p:txBody>
        </p:sp>
      </p:grpSp>
      <p:sp>
        <p:nvSpPr>
          <p:cNvPr id="31" name="AutoShape 31"/>
          <p:cNvSpPr/>
          <p:nvPr/>
        </p:nvSpPr>
        <p:spPr>
          <a:xfrm flipH="1" flipV="1">
            <a:off x="8383925" y="6243133"/>
            <a:ext cx="1587644" cy="0"/>
          </a:xfrm>
          <a:prstGeom prst="line">
            <a:avLst/>
          </a:prstGeom>
          <a:ln w="38100" cap="flat">
            <a:solidFill>
              <a:srgbClr val="00BF63"/>
            </a:solidFill>
            <a:prstDash val="solid"/>
            <a:headEnd type="triangle" w="lg" len="med"/>
            <a:tailEnd type="none" w="sm" len="sm"/>
          </a:ln>
        </p:spPr>
        <p:txBody>
          <a:bodyPr/>
          <a:lstStyle/>
          <a:p>
            <a:endParaRPr lang="pt-BR"/>
          </a:p>
        </p:txBody>
      </p:sp>
      <p:grpSp>
        <p:nvGrpSpPr>
          <p:cNvPr id="32" name="Group 32"/>
          <p:cNvGrpSpPr/>
          <p:nvPr/>
        </p:nvGrpSpPr>
        <p:grpSpPr>
          <a:xfrm>
            <a:off x="8593475" y="6059182"/>
            <a:ext cx="996051" cy="367902"/>
            <a:chOff x="0" y="0"/>
            <a:chExt cx="1096222" cy="404901"/>
          </a:xfrm>
        </p:grpSpPr>
        <p:sp>
          <p:nvSpPr>
            <p:cNvPr id="33" name="Freeform 33"/>
            <p:cNvSpPr/>
            <p:nvPr/>
          </p:nvSpPr>
          <p:spPr>
            <a:xfrm>
              <a:off x="0" y="0"/>
              <a:ext cx="1096222" cy="404901"/>
            </a:xfrm>
            <a:custGeom>
              <a:avLst/>
              <a:gdLst/>
              <a:ahLst/>
              <a:cxnLst/>
              <a:rect l="l" t="t" r="r" b="b"/>
              <a:pathLst>
                <a:path w="1096222" h="404901">
                  <a:moveTo>
                    <a:pt x="893022" y="0"/>
                  </a:moveTo>
                  <a:lnTo>
                    <a:pt x="203200" y="0"/>
                  </a:lnTo>
                  <a:lnTo>
                    <a:pt x="0" y="202450"/>
                  </a:lnTo>
                  <a:lnTo>
                    <a:pt x="203200" y="404901"/>
                  </a:lnTo>
                  <a:lnTo>
                    <a:pt x="893022" y="404901"/>
                  </a:lnTo>
                  <a:lnTo>
                    <a:pt x="1096222" y="202450"/>
                  </a:lnTo>
                  <a:lnTo>
                    <a:pt x="893022" y="0"/>
                  </a:lnTo>
                  <a:close/>
                </a:path>
              </a:pathLst>
            </a:custGeom>
            <a:solidFill>
              <a:srgbClr val="00BF63"/>
            </a:solidFill>
          </p:spPr>
          <p:txBody>
            <a:bodyPr/>
            <a:lstStyle/>
            <a:p>
              <a:endParaRPr lang="pt-BR"/>
            </a:p>
          </p:txBody>
        </p:sp>
        <p:sp>
          <p:nvSpPr>
            <p:cNvPr id="34" name="TextBox 34"/>
            <p:cNvSpPr txBox="1"/>
            <p:nvPr/>
          </p:nvSpPr>
          <p:spPr>
            <a:xfrm>
              <a:off x="152400" y="-19050"/>
              <a:ext cx="791422" cy="423951"/>
            </a:xfrm>
            <a:prstGeom prst="rect">
              <a:avLst/>
            </a:prstGeom>
          </p:spPr>
          <p:txBody>
            <a:bodyPr lIns="50800" tIns="50800" rIns="50800" bIns="50800" rtlCol="0" anchor="ctr"/>
            <a:lstStyle/>
            <a:p>
              <a:pPr algn="ctr">
                <a:lnSpc>
                  <a:spcPts val="1637"/>
                </a:lnSpc>
              </a:pPr>
              <a:r>
                <a:rPr lang="en-US" sz="1425" spc="171">
                  <a:solidFill>
                    <a:srgbClr val="000000"/>
                  </a:solidFill>
                  <a:latin typeface="Times New Roman Bold"/>
                </a:rPr>
                <a:t>SIM</a:t>
              </a:r>
            </a:p>
          </p:txBody>
        </p:sp>
      </p:grpSp>
      <p:grpSp>
        <p:nvGrpSpPr>
          <p:cNvPr id="35" name="Group 35"/>
          <p:cNvGrpSpPr/>
          <p:nvPr/>
        </p:nvGrpSpPr>
        <p:grpSpPr>
          <a:xfrm>
            <a:off x="10640970" y="5417885"/>
            <a:ext cx="1283040" cy="460661"/>
            <a:chOff x="0" y="0"/>
            <a:chExt cx="1272006" cy="456699"/>
          </a:xfrm>
        </p:grpSpPr>
        <p:sp>
          <p:nvSpPr>
            <p:cNvPr id="36" name="Freeform 36"/>
            <p:cNvSpPr/>
            <p:nvPr/>
          </p:nvSpPr>
          <p:spPr>
            <a:xfrm>
              <a:off x="0" y="0"/>
              <a:ext cx="1272006" cy="456699"/>
            </a:xfrm>
            <a:custGeom>
              <a:avLst/>
              <a:gdLst/>
              <a:ahLst/>
              <a:cxnLst/>
              <a:rect l="l" t="t" r="r" b="b"/>
              <a:pathLst>
                <a:path w="1272006" h="456699">
                  <a:moveTo>
                    <a:pt x="1068806" y="0"/>
                  </a:moveTo>
                  <a:lnTo>
                    <a:pt x="203200" y="0"/>
                  </a:lnTo>
                  <a:lnTo>
                    <a:pt x="0" y="228350"/>
                  </a:lnTo>
                  <a:lnTo>
                    <a:pt x="203200" y="456699"/>
                  </a:lnTo>
                  <a:lnTo>
                    <a:pt x="1068806" y="456699"/>
                  </a:lnTo>
                  <a:lnTo>
                    <a:pt x="1272006" y="228350"/>
                  </a:lnTo>
                  <a:lnTo>
                    <a:pt x="1068806" y="0"/>
                  </a:lnTo>
                  <a:close/>
                </a:path>
              </a:pathLst>
            </a:custGeom>
            <a:solidFill>
              <a:srgbClr val="00BF63"/>
            </a:solidFill>
            <a:ln w="38100" cap="sq">
              <a:solidFill>
                <a:srgbClr val="000000"/>
              </a:solidFill>
              <a:prstDash val="dash"/>
              <a:miter/>
            </a:ln>
          </p:spPr>
          <p:txBody>
            <a:bodyPr/>
            <a:lstStyle/>
            <a:p>
              <a:endParaRPr lang="pt-BR"/>
            </a:p>
          </p:txBody>
        </p:sp>
        <p:sp>
          <p:nvSpPr>
            <p:cNvPr id="37" name="TextBox 37"/>
            <p:cNvSpPr txBox="1"/>
            <p:nvPr/>
          </p:nvSpPr>
          <p:spPr>
            <a:xfrm>
              <a:off x="152400" y="-28575"/>
              <a:ext cx="967206" cy="485274"/>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LOOP</a:t>
              </a:r>
            </a:p>
          </p:txBody>
        </p:sp>
      </p:grpSp>
      <p:grpSp>
        <p:nvGrpSpPr>
          <p:cNvPr id="38" name="Group 38"/>
          <p:cNvGrpSpPr/>
          <p:nvPr/>
        </p:nvGrpSpPr>
        <p:grpSpPr>
          <a:xfrm>
            <a:off x="9971569" y="8106564"/>
            <a:ext cx="2680208" cy="1151736"/>
            <a:chOff x="0" y="0"/>
            <a:chExt cx="812800" cy="349276"/>
          </a:xfrm>
        </p:grpSpPr>
        <p:sp>
          <p:nvSpPr>
            <p:cNvPr id="39" name="Freeform 39"/>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3131"/>
            </a:solidFill>
          </p:spPr>
          <p:txBody>
            <a:bodyPr/>
            <a:lstStyle/>
            <a:p>
              <a:endParaRPr lang="pt-BR"/>
            </a:p>
          </p:txBody>
        </p:sp>
        <p:sp>
          <p:nvSpPr>
            <p:cNvPr id="40" name="TextBox 40"/>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ERRO</a:t>
              </a:r>
            </a:p>
          </p:txBody>
        </p:sp>
      </p:grpSp>
      <p:sp>
        <p:nvSpPr>
          <p:cNvPr id="41" name="AutoShape 41"/>
          <p:cNvSpPr/>
          <p:nvPr/>
        </p:nvSpPr>
        <p:spPr>
          <a:xfrm flipH="1" flipV="1">
            <a:off x="11310974" y="6849979"/>
            <a:ext cx="480" cy="1256585"/>
          </a:xfrm>
          <a:prstGeom prst="line">
            <a:avLst/>
          </a:prstGeom>
          <a:ln w="38100" cap="flat">
            <a:solidFill>
              <a:srgbClr val="FF3131"/>
            </a:solidFill>
            <a:prstDash val="solid"/>
            <a:headEnd type="triangle" w="lg" len="med"/>
            <a:tailEnd type="none" w="sm" len="sm"/>
          </a:ln>
        </p:spPr>
        <p:txBody>
          <a:bodyPr/>
          <a:lstStyle/>
          <a:p>
            <a:endParaRPr lang="pt-BR"/>
          </a:p>
        </p:txBody>
      </p:sp>
      <p:grpSp>
        <p:nvGrpSpPr>
          <p:cNvPr id="42" name="Group 42"/>
          <p:cNvGrpSpPr/>
          <p:nvPr/>
        </p:nvGrpSpPr>
        <p:grpSpPr>
          <a:xfrm>
            <a:off x="10812948" y="7294321"/>
            <a:ext cx="996051" cy="367902"/>
            <a:chOff x="0" y="0"/>
            <a:chExt cx="1096222" cy="404901"/>
          </a:xfrm>
        </p:grpSpPr>
        <p:sp>
          <p:nvSpPr>
            <p:cNvPr id="43" name="Freeform 43"/>
            <p:cNvSpPr/>
            <p:nvPr/>
          </p:nvSpPr>
          <p:spPr>
            <a:xfrm>
              <a:off x="0" y="0"/>
              <a:ext cx="1096222" cy="404901"/>
            </a:xfrm>
            <a:custGeom>
              <a:avLst/>
              <a:gdLst/>
              <a:ahLst/>
              <a:cxnLst/>
              <a:rect l="l" t="t" r="r" b="b"/>
              <a:pathLst>
                <a:path w="1096222" h="404901">
                  <a:moveTo>
                    <a:pt x="893022" y="0"/>
                  </a:moveTo>
                  <a:lnTo>
                    <a:pt x="203200" y="0"/>
                  </a:lnTo>
                  <a:lnTo>
                    <a:pt x="0" y="202450"/>
                  </a:lnTo>
                  <a:lnTo>
                    <a:pt x="203200" y="404901"/>
                  </a:lnTo>
                  <a:lnTo>
                    <a:pt x="893022" y="404901"/>
                  </a:lnTo>
                  <a:lnTo>
                    <a:pt x="1096222" y="202450"/>
                  </a:lnTo>
                  <a:lnTo>
                    <a:pt x="893022" y="0"/>
                  </a:lnTo>
                  <a:close/>
                </a:path>
              </a:pathLst>
            </a:custGeom>
            <a:solidFill>
              <a:srgbClr val="FF3131"/>
            </a:solidFill>
          </p:spPr>
          <p:txBody>
            <a:bodyPr/>
            <a:lstStyle/>
            <a:p>
              <a:endParaRPr lang="pt-BR"/>
            </a:p>
          </p:txBody>
        </p:sp>
        <p:sp>
          <p:nvSpPr>
            <p:cNvPr id="44" name="TextBox 44"/>
            <p:cNvSpPr txBox="1"/>
            <p:nvPr/>
          </p:nvSpPr>
          <p:spPr>
            <a:xfrm>
              <a:off x="152400" y="-19050"/>
              <a:ext cx="791422" cy="423951"/>
            </a:xfrm>
            <a:prstGeom prst="rect">
              <a:avLst/>
            </a:prstGeom>
          </p:spPr>
          <p:txBody>
            <a:bodyPr lIns="50800" tIns="50800" rIns="50800" bIns="50800" rtlCol="0" anchor="ctr"/>
            <a:lstStyle/>
            <a:p>
              <a:pPr algn="ctr">
                <a:lnSpc>
                  <a:spcPts val="1637"/>
                </a:lnSpc>
              </a:pPr>
              <a:r>
                <a:rPr lang="en-US" sz="1425" spc="171">
                  <a:solidFill>
                    <a:srgbClr val="000000"/>
                  </a:solidFill>
                  <a:latin typeface="Times New Roman Bold"/>
                </a:rPr>
                <a:t>NÃO</a:t>
              </a:r>
            </a:p>
          </p:txBody>
        </p:sp>
      </p:grpSp>
      <p:grpSp>
        <p:nvGrpSpPr>
          <p:cNvPr id="45" name="Group 45"/>
          <p:cNvGrpSpPr/>
          <p:nvPr/>
        </p:nvGrpSpPr>
        <p:grpSpPr>
          <a:xfrm>
            <a:off x="14132283" y="5629264"/>
            <a:ext cx="2680208" cy="1151736"/>
            <a:chOff x="0" y="0"/>
            <a:chExt cx="812800" cy="349276"/>
          </a:xfrm>
        </p:grpSpPr>
        <p:sp>
          <p:nvSpPr>
            <p:cNvPr id="46" name="Freeform 46"/>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00BF63"/>
            </a:solidFill>
          </p:spPr>
          <p:txBody>
            <a:bodyPr/>
            <a:lstStyle/>
            <a:p>
              <a:endParaRPr lang="pt-BR"/>
            </a:p>
          </p:txBody>
        </p:sp>
        <p:sp>
          <p:nvSpPr>
            <p:cNvPr id="47" name="TextBox 47"/>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ALOCA PROGRAMA</a:t>
              </a:r>
            </a:p>
          </p:txBody>
        </p:sp>
      </p:grpSp>
      <p:grpSp>
        <p:nvGrpSpPr>
          <p:cNvPr id="48" name="Group 48"/>
          <p:cNvGrpSpPr/>
          <p:nvPr/>
        </p:nvGrpSpPr>
        <p:grpSpPr>
          <a:xfrm>
            <a:off x="12840435" y="6059182"/>
            <a:ext cx="996051" cy="367902"/>
            <a:chOff x="0" y="0"/>
            <a:chExt cx="1096222" cy="404901"/>
          </a:xfrm>
        </p:grpSpPr>
        <p:sp>
          <p:nvSpPr>
            <p:cNvPr id="49" name="Freeform 49"/>
            <p:cNvSpPr/>
            <p:nvPr/>
          </p:nvSpPr>
          <p:spPr>
            <a:xfrm>
              <a:off x="0" y="0"/>
              <a:ext cx="1096222" cy="404901"/>
            </a:xfrm>
            <a:custGeom>
              <a:avLst/>
              <a:gdLst/>
              <a:ahLst/>
              <a:cxnLst/>
              <a:rect l="l" t="t" r="r" b="b"/>
              <a:pathLst>
                <a:path w="1096222" h="404901">
                  <a:moveTo>
                    <a:pt x="893022" y="0"/>
                  </a:moveTo>
                  <a:lnTo>
                    <a:pt x="203200" y="0"/>
                  </a:lnTo>
                  <a:lnTo>
                    <a:pt x="0" y="202450"/>
                  </a:lnTo>
                  <a:lnTo>
                    <a:pt x="203200" y="404901"/>
                  </a:lnTo>
                  <a:lnTo>
                    <a:pt x="893022" y="404901"/>
                  </a:lnTo>
                  <a:lnTo>
                    <a:pt x="1096222" y="202450"/>
                  </a:lnTo>
                  <a:lnTo>
                    <a:pt x="893022" y="0"/>
                  </a:lnTo>
                  <a:close/>
                </a:path>
              </a:pathLst>
            </a:custGeom>
            <a:solidFill>
              <a:srgbClr val="00BF63"/>
            </a:solidFill>
          </p:spPr>
          <p:txBody>
            <a:bodyPr/>
            <a:lstStyle/>
            <a:p>
              <a:endParaRPr lang="pt-BR"/>
            </a:p>
          </p:txBody>
        </p:sp>
        <p:sp>
          <p:nvSpPr>
            <p:cNvPr id="50" name="TextBox 50"/>
            <p:cNvSpPr txBox="1"/>
            <p:nvPr/>
          </p:nvSpPr>
          <p:spPr>
            <a:xfrm>
              <a:off x="152400" y="-19050"/>
              <a:ext cx="791422" cy="423951"/>
            </a:xfrm>
            <a:prstGeom prst="rect">
              <a:avLst/>
            </a:prstGeom>
          </p:spPr>
          <p:txBody>
            <a:bodyPr lIns="50800" tIns="50800" rIns="50800" bIns="50800" rtlCol="0" anchor="ctr"/>
            <a:lstStyle/>
            <a:p>
              <a:pPr algn="ctr">
                <a:lnSpc>
                  <a:spcPts val="1637"/>
                </a:lnSpc>
              </a:pPr>
              <a:r>
                <a:rPr lang="en-US" sz="1425" spc="171">
                  <a:solidFill>
                    <a:srgbClr val="000000"/>
                  </a:solidFill>
                  <a:latin typeface="Times New Roman Bold"/>
                </a:rPr>
                <a:t>SIM</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489126" y="550165"/>
            <a:ext cx="8924460" cy="3012185"/>
          </a:xfrm>
          <a:prstGeom prst="rect">
            <a:avLst/>
          </a:prstGeom>
        </p:spPr>
        <p:txBody>
          <a:bodyPr lIns="0" tIns="0" rIns="0" bIns="0" rtlCol="0" anchor="t">
            <a:spAutoFit/>
          </a:bodyPr>
          <a:lstStyle/>
          <a:p>
            <a:pPr algn="just">
              <a:lnSpc>
                <a:spcPts val="6299"/>
              </a:lnSpc>
            </a:pPr>
            <a:r>
              <a:rPr lang="en-US" sz="4499" dirty="0" err="1">
                <a:solidFill>
                  <a:srgbClr val="6CE5E8"/>
                </a:solidFill>
                <a:latin typeface="Times New Roman Bold"/>
              </a:rPr>
              <a:t>Liberação</a:t>
            </a:r>
            <a:r>
              <a:rPr lang="en-US" sz="4499" dirty="0">
                <a:solidFill>
                  <a:srgbClr val="6CE5E8"/>
                </a:solidFill>
                <a:latin typeface="Times New Roman Bold"/>
              </a:rPr>
              <a:t> de </a:t>
            </a:r>
            <a:r>
              <a:rPr lang="en-US" sz="4499" dirty="0" err="1">
                <a:solidFill>
                  <a:srgbClr val="6CE5E8"/>
                </a:solidFill>
                <a:latin typeface="Times New Roman Bold"/>
              </a:rPr>
              <a:t>Memória</a:t>
            </a:r>
            <a:r>
              <a:rPr lang="en-US" sz="4499" dirty="0">
                <a:solidFill>
                  <a:srgbClr val="6CE5E8"/>
                </a:solidFill>
                <a:latin typeface="Times New Roman Bold"/>
              </a:rPr>
              <a:t>:</a:t>
            </a:r>
          </a:p>
          <a:p>
            <a:pPr marL="712475" lvl="1" indent="-356237" algn="just">
              <a:lnSpc>
                <a:spcPts val="5874"/>
              </a:lnSpc>
              <a:buFont typeface="Arial"/>
              <a:buChar char="•"/>
            </a:pPr>
            <a:r>
              <a:rPr lang="en-US" sz="3300" dirty="0" err="1">
                <a:solidFill>
                  <a:srgbClr val="FDFDFD"/>
                </a:solidFill>
                <a:latin typeface="Times New Roman Bold"/>
              </a:rPr>
              <a:t>VAlidação</a:t>
            </a:r>
            <a:r>
              <a:rPr lang="en-US" sz="3300" dirty="0">
                <a:solidFill>
                  <a:srgbClr val="FDFDFD"/>
                </a:solidFill>
                <a:latin typeface="Times New Roman Bold"/>
              </a:rPr>
              <a:t> dos dados</a:t>
            </a:r>
          </a:p>
          <a:p>
            <a:pPr marL="712475" lvl="1" indent="-356237" algn="just">
              <a:lnSpc>
                <a:spcPts val="5874"/>
              </a:lnSpc>
              <a:buFont typeface="Arial"/>
              <a:buChar char="•"/>
            </a:pPr>
            <a:r>
              <a:rPr lang="en-US" sz="3300" dirty="0" err="1">
                <a:solidFill>
                  <a:srgbClr val="FDFDFD"/>
                </a:solidFill>
                <a:latin typeface="Times New Roman Bold"/>
              </a:rPr>
              <a:t>Remoção</a:t>
            </a:r>
            <a:r>
              <a:rPr lang="en-US" sz="3300" dirty="0">
                <a:solidFill>
                  <a:srgbClr val="FDFDFD"/>
                </a:solidFill>
                <a:latin typeface="Times New Roman Bold"/>
              </a:rPr>
              <a:t> da Entrada </a:t>
            </a:r>
            <a:r>
              <a:rPr lang="en-US" sz="3300" dirty="0" err="1">
                <a:solidFill>
                  <a:srgbClr val="FDFDFD"/>
                </a:solidFill>
                <a:latin typeface="Times New Roman Bold"/>
              </a:rPr>
              <a:t>na</a:t>
            </a:r>
            <a:r>
              <a:rPr lang="en-US" sz="3300" dirty="0">
                <a:solidFill>
                  <a:srgbClr val="FDFDFD"/>
                </a:solidFill>
                <a:latin typeface="Times New Roman Bold"/>
              </a:rPr>
              <a:t> </a:t>
            </a:r>
            <a:r>
              <a:rPr lang="en-US" sz="3300" dirty="0" err="1">
                <a:solidFill>
                  <a:srgbClr val="FDFDFD"/>
                </a:solidFill>
                <a:latin typeface="Times New Roman Bold"/>
              </a:rPr>
              <a:t>Tabela</a:t>
            </a:r>
            <a:r>
              <a:rPr lang="en-US" sz="3300" dirty="0">
                <a:solidFill>
                  <a:srgbClr val="FDFDFD"/>
                </a:solidFill>
                <a:latin typeface="Times New Roman Bold"/>
              </a:rPr>
              <a:t> de </a:t>
            </a:r>
            <a:r>
              <a:rPr lang="en-US" sz="3300" dirty="0" err="1">
                <a:solidFill>
                  <a:srgbClr val="FDFDFD"/>
                </a:solidFill>
                <a:latin typeface="Times New Roman Bold"/>
              </a:rPr>
              <a:t>Partições</a:t>
            </a:r>
            <a:endParaRPr lang="en-US" sz="3300" dirty="0">
              <a:solidFill>
                <a:srgbClr val="FDFDFD"/>
              </a:solidFill>
              <a:latin typeface="Times New Roman Bold"/>
            </a:endParaRPr>
          </a:p>
          <a:p>
            <a:pPr marL="712475" lvl="1" indent="-356237" algn="just">
              <a:lnSpc>
                <a:spcPts val="5874"/>
              </a:lnSpc>
              <a:buFont typeface="Arial"/>
              <a:buChar char="•"/>
            </a:pPr>
            <a:r>
              <a:rPr lang="en-US" sz="3300" dirty="0" err="1">
                <a:solidFill>
                  <a:srgbClr val="FDFDFD"/>
                </a:solidFill>
                <a:latin typeface="Times New Roman Bold"/>
              </a:rPr>
              <a:t>Resultado</a:t>
            </a:r>
            <a:r>
              <a:rPr lang="en-US" sz="3300" dirty="0">
                <a:solidFill>
                  <a:srgbClr val="FDFDFD"/>
                </a:solidFill>
                <a:latin typeface="Times New Roman Bold"/>
              </a:rPr>
              <a:t> </a:t>
            </a:r>
          </a:p>
        </p:txBody>
      </p:sp>
      <p:grpSp>
        <p:nvGrpSpPr>
          <p:cNvPr id="3" name="Group 3"/>
          <p:cNvGrpSpPr/>
          <p:nvPr/>
        </p:nvGrpSpPr>
        <p:grpSpPr>
          <a:xfrm>
            <a:off x="0" y="5160044"/>
            <a:ext cx="2680208" cy="1151736"/>
            <a:chOff x="0" y="0"/>
            <a:chExt cx="812800" cy="349276"/>
          </a:xfrm>
        </p:grpSpPr>
        <p:sp>
          <p:nvSpPr>
            <p:cNvPr id="4" name="Freeform 4"/>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F840"/>
            </a:solidFill>
          </p:spPr>
          <p:txBody>
            <a:bodyPr/>
            <a:lstStyle/>
            <a:p>
              <a:endParaRPr lang="pt-BR"/>
            </a:p>
          </p:txBody>
        </p:sp>
        <p:sp>
          <p:nvSpPr>
            <p:cNvPr id="5" name="TextBox 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ENTRADA DADOS</a:t>
              </a:r>
            </a:p>
          </p:txBody>
        </p:sp>
      </p:grpSp>
      <p:grpSp>
        <p:nvGrpSpPr>
          <p:cNvPr id="6" name="Group 6"/>
          <p:cNvGrpSpPr/>
          <p:nvPr/>
        </p:nvGrpSpPr>
        <p:grpSpPr>
          <a:xfrm>
            <a:off x="4119501" y="5143500"/>
            <a:ext cx="2680208" cy="1151736"/>
            <a:chOff x="0" y="0"/>
            <a:chExt cx="812800" cy="349276"/>
          </a:xfrm>
        </p:grpSpPr>
        <p:sp>
          <p:nvSpPr>
            <p:cNvPr id="7" name="Freeform 7"/>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F840"/>
            </a:solidFill>
          </p:spPr>
          <p:txBody>
            <a:bodyPr/>
            <a:lstStyle/>
            <a:p>
              <a:endParaRPr lang="pt-BR"/>
            </a:p>
          </p:txBody>
        </p:sp>
        <p:sp>
          <p:nvSpPr>
            <p:cNvPr id="8" name="TextBox 8"/>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VALIDA INDICE</a:t>
              </a:r>
            </a:p>
          </p:txBody>
        </p:sp>
      </p:grpSp>
      <p:sp>
        <p:nvSpPr>
          <p:cNvPr id="9" name="AutoShape 9"/>
          <p:cNvSpPr/>
          <p:nvPr/>
        </p:nvSpPr>
        <p:spPr>
          <a:xfrm flipH="1" flipV="1">
            <a:off x="2680208" y="5719368"/>
            <a:ext cx="1439294" cy="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10" name="Group 10"/>
          <p:cNvGrpSpPr/>
          <p:nvPr/>
        </p:nvGrpSpPr>
        <p:grpSpPr>
          <a:xfrm>
            <a:off x="2897067" y="5554369"/>
            <a:ext cx="996051" cy="367902"/>
            <a:chOff x="0" y="0"/>
            <a:chExt cx="1096222" cy="404901"/>
          </a:xfrm>
        </p:grpSpPr>
        <p:sp>
          <p:nvSpPr>
            <p:cNvPr id="11" name="Freeform 11"/>
            <p:cNvSpPr/>
            <p:nvPr/>
          </p:nvSpPr>
          <p:spPr>
            <a:xfrm>
              <a:off x="0" y="0"/>
              <a:ext cx="1096222" cy="404901"/>
            </a:xfrm>
            <a:custGeom>
              <a:avLst/>
              <a:gdLst/>
              <a:ahLst/>
              <a:cxnLst/>
              <a:rect l="l" t="t" r="r" b="b"/>
              <a:pathLst>
                <a:path w="1096222" h="404901">
                  <a:moveTo>
                    <a:pt x="893022" y="0"/>
                  </a:moveTo>
                  <a:lnTo>
                    <a:pt x="203200" y="0"/>
                  </a:lnTo>
                  <a:lnTo>
                    <a:pt x="0" y="202450"/>
                  </a:lnTo>
                  <a:lnTo>
                    <a:pt x="203200" y="404901"/>
                  </a:lnTo>
                  <a:lnTo>
                    <a:pt x="893022" y="404901"/>
                  </a:lnTo>
                  <a:lnTo>
                    <a:pt x="1096222" y="202450"/>
                  </a:lnTo>
                  <a:lnTo>
                    <a:pt x="893022" y="0"/>
                  </a:lnTo>
                  <a:close/>
                </a:path>
              </a:pathLst>
            </a:custGeom>
            <a:solidFill>
              <a:srgbClr val="FFF840"/>
            </a:solidFill>
          </p:spPr>
          <p:txBody>
            <a:bodyPr/>
            <a:lstStyle/>
            <a:p>
              <a:endParaRPr lang="pt-BR"/>
            </a:p>
          </p:txBody>
        </p:sp>
        <p:sp>
          <p:nvSpPr>
            <p:cNvPr id="12" name="TextBox 12"/>
            <p:cNvSpPr txBox="1"/>
            <p:nvPr/>
          </p:nvSpPr>
          <p:spPr>
            <a:xfrm>
              <a:off x="152400" y="-19050"/>
              <a:ext cx="791422" cy="423951"/>
            </a:xfrm>
            <a:prstGeom prst="rect">
              <a:avLst/>
            </a:prstGeom>
          </p:spPr>
          <p:txBody>
            <a:bodyPr lIns="50800" tIns="50800" rIns="50800" bIns="50800" rtlCol="0" anchor="ctr"/>
            <a:lstStyle/>
            <a:p>
              <a:pPr algn="ctr">
                <a:lnSpc>
                  <a:spcPts val="1637"/>
                </a:lnSpc>
              </a:pPr>
              <a:r>
                <a:rPr lang="en-US" sz="1425" spc="171">
                  <a:solidFill>
                    <a:srgbClr val="000000"/>
                  </a:solidFill>
                  <a:latin typeface="Times New Roman Bold"/>
                </a:rPr>
                <a:t>SIM</a:t>
              </a:r>
            </a:p>
          </p:txBody>
        </p:sp>
      </p:grpSp>
      <p:grpSp>
        <p:nvGrpSpPr>
          <p:cNvPr id="13" name="Group 13"/>
          <p:cNvGrpSpPr/>
          <p:nvPr/>
        </p:nvGrpSpPr>
        <p:grpSpPr>
          <a:xfrm>
            <a:off x="4109976" y="7568372"/>
            <a:ext cx="2680208" cy="1151736"/>
            <a:chOff x="0" y="0"/>
            <a:chExt cx="812800" cy="349276"/>
          </a:xfrm>
        </p:grpSpPr>
        <p:sp>
          <p:nvSpPr>
            <p:cNvPr id="14" name="Freeform 14"/>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3131"/>
            </a:solidFill>
          </p:spPr>
          <p:txBody>
            <a:bodyPr/>
            <a:lstStyle/>
            <a:p>
              <a:endParaRPr lang="pt-BR"/>
            </a:p>
          </p:txBody>
        </p:sp>
        <p:sp>
          <p:nvSpPr>
            <p:cNvPr id="15" name="TextBox 1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RETORNA FALSE</a:t>
              </a:r>
            </a:p>
          </p:txBody>
        </p:sp>
      </p:grpSp>
      <p:sp>
        <p:nvSpPr>
          <p:cNvPr id="16" name="AutoShape 16"/>
          <p:cNvSpPr/>
          <p:nvPr/>
        </p:nvSpPr>
        <p:spPr>
          <a:xfrm flipH="1" flipV="1">
            <a:off x="5449381" y="6311788"/>
            <a:ext cx="480" cy="1256585"/>
          </a:xfrm>
          <a:prstGeom prst="line">
            <a:avLst/>
          </a:prstGeom>
          <a:ln w="38100" cap="flat">
            <a:solidFill>
              <a:srgbClr val="FF3131"/>
            </a:solidFill>
            <a:prstDash val="solid"/>
            <a:headEnd type="triangle" w="lg" len="med"/>
            <a:tailEnd type="none" w="sm" len="sm"/>
          </a:ln>
        </p:spPr>
        <p:txBody>
          <a:bodyPr/>
          <a:lstStyle/>
          <a:p>
            <a:endParaRPr lang="pt-BR"/>
          </a:p>
        </p:txBody>
      </p:sp>
      <p:grpSp>
        <p:nvGrpSpPr>
          <p:cNvPr id="17" name="Group 17"/>
          <p:cNvGrpSpPr/>
          <p:nvPr/>
        </p:nvGrpSpPr>
        <p:grpSpPr>
          <a:xfrm>
            <a:off x="4951356" y="6756129"/>
            <a:ext cx="996051" cy="367902"/>
            <a:chOff x="0" y="0"/>
            <a:chExt cx="1096222" cy="404901"/>
          </a:xfrm>
        </p:grpSpPr>
        <p:sp>
          <p:nvSpPr>
            <p:cNvPr id="18" name="Freeform 18"/>
            <p:cNvSpPr/>
            <p:nvPr/>
          </p:nvSpPr>
          <p:spPr>
            <a:xfrm>
              <a:off x="0" y="0"/>
              <a:ext cx="1096222" cy="404901"/>
            </a:xfrm>
            <a:custGeom>
              <a:avLst/>
              <a:gdLst/>
              <a:ahLst/>
              <a:cxnLst/>
              <a:rect l="l" t="t" r="r" b="b"/>
              <a:pathLst>
                <a:path w="1096222" h="404901">
                  <a:moveTo>
                    <a:pt x="893022" y="0"/>
                  </a:moveTo>
                  <a:lnTo>
                    <a:pt x="203200" y="0"/>
                  </a:lnTo>
                  <a:lnTo>
                    <a:pt x="0" y="202450"/>
                  </a:lnTo>
                  <a:lnTo>
                    <a:pt x="203200" y="404901"/>
                  </a:lnTo>
                  <a:lnTo>
                    <a:pt x="893022" y="404901"/>
                  </a:lnTo>
                  <a:lnTo>
                    <a:pt x="1096222" y="202450"/>
                  </a:lnTo>
                  <a:lnTo>
                    <a:pt x="893022" y="0"/>
                  </a:lnTo>
                  <a:close/>
                </a:path>
              </a:pathLst>
            </a:custGeom>
            <a:solidFill>
              <a:srgbClr val="FF3131"/>
            </a:solidFill>
          </p:spPr>
          <p:txBody>
            <a:bodyPr/>
            <a:lstStyle/>
            <a:p>
              <a:endParaRPr lang="pt-BR"/>
            </a:p>
          </p:txBody>
        </p:sp>
        <p:sp>
          <p:nvSpPr>
            <p:cNvPr id="19" name="TextBox 19"/>
            <p:cNvSpPr txBox="1"/>
            <p:nvPr/>
          </p:nvSpPr>
          <p:spPr>
            <a:xfrm>
              <a:off x="152400" y="-19050"/>
              <a:ext cx="791422" cy="423951"/>
            </a:xfrm>
            <a:prstGeom prst="rect">
              <a:avLst/>
            </a:prstGeom>
          </p:spPr>
          <p:txBody>
            <a:bodyPr lIns="50800" tIns="50800" rIns="50800" bIns="50800" rtlCol="0" anchor="ctr"/>
            <a:lstStyle/>
            <a:p>
              <a:pPr algn="ctr">
                <a:lnSpc>
                  <a:spcPts val="1637"/>
                </a:lnSpc>
              </a:pPr>
              <a:r>
                <a:rPr lang="en-US" sz="1425" spc="171">
                  <a:solidFill>
                    <a:srgbClr val="000000"/>
                  </a:solidFill>
                  <a:latin typeface="Times New Roman Bold"/>
                </a:rPr>
                <a:t>NÃO</a:t>
              </a:r>
            </a:p>
          </p:txBody>
        </p:sp>
      </p:grpSp>
      <p:sp>
        <p:nvSpPr>
          <p:cNvPr id="20" name="AutoShape 20"/>
          <p:cNvSpPr/>
          <p:nvPr/>
        </p:nvSpPr>
        <p:spPr>
          <a:xfrm flipH="1">
            <a:off x="10960423" y="5757370"/>
            <a:ext cx="974275" cy="19050"/>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21" name="Group 21"/>
          <p:cNvGrpSpPr/>
          <p:nvPr/>
        </p:nvGrpSpPr>
        <p:grpSpPr>
          <a:xfrm>
            <a:off x="8387353" y="5181502"/>
            <a:ext cx="2680208" cy="1151736"/>
            <a:chOff x="0" y="0"/>
            <a:chExt cx="812800" cy="349276"/>
          </a:xfrm>
        </p:grpSpPr>
        <p:sp>
          <p:nvSpPr>
            <p:cNvPr id="22" name="Freeform 22"/>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00BF63"/>
            </a:solidFill>
          </p:spPr>
          <p:txBody>
            <a:bodyPr/>
            <a:lstStyle/>
            <a:p>
              <a:endParaRPr lang="pt-BR"/>
            </a:p>
          </p:txBody>
        </p:sp>
        <p:sp>
          <p:nvSpPr>
            <p:cNvPr id="23" name="TextBox 23"/>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LIBERA MEMÓRIA</a:t>
              </a:r>
            </a:p>
          </p:txBody>
        </p:sp>
      </p:grpSp>
      <p:sp>
        <p:nvSpPr>
          <p:cNvPr id="24" name="AutoShape 24"/>
          <p:cNvSpPr/>
          <p:nvPr/>
        </p:nvSpPr>
        <p:spPr>
          <a:xfrm flipH="1">
            <a:off x="6799709" y="5757370"/>
            <a:ext cx="1587644" cy="0"/>
          </a:xfrm>
          <a:prstGeom prst="line">
            <a:avLst/>
          </a:prstGeom>
          <a:ln w="38100" cap="flat">
            <a:solidFill>
              <a:srgbClr val="00BF63"/>
            </a:solidFill>
            <a:prstDash val="solid"/>
            <a:headEnd type="triangle" w="lg" len="med"/>
            <a:tailEnd type="none" w="sm" len="sm"/>
          </a:ln>
        </p:spPr>
        <p:txBody>
          <a:bodyPr/>
          <a:lstStyle/>
          <a:p>
            <a:endParaRPr lang="pt-BR"/>
          </a:p>
        </p:txBody>
      </p:sp>
      <p:grpSp>
        <p:nvGrpSpPr>
          <p:cNvPr id="25" name="Group 25"/>
          <p:cNvGrpSpPr/>
          <p:nvPr/>
        </p:nvGrpSpPr>
        <p:grpSpPr>
          <a:xfrm>
            <a:off x="7009259" y="5573419"/>
            <a:ext cx="996051" cy="367902"/>
            <a:chOff x="0" y="0"/>
            <a:chExt cx="1096222" cy="404901"/>
          </a:xfrm>
        </p:grpSpPr>
        <p:sp>
          <p:nvSpPr>
            <p:cNvPr id="26" name="Freeform 26"/>
            <p:cNvSpPr/>
            <p:nvPr/>
          </p:nvSpPr>
          <p:spPr>
            <a:xfrm>
              <a:off x="0" y="0"/>
              <a:ext cx="1096222" cy="404901"/>
            </a:xfrm>
            <a:custGeom>
              <a:avLst/>
              <a:gdLst/>
              <a:ahLst/>
              <a:cxnLst/>
              <a:rect l="l" t="t" r="r" b="b"/>
              <a:pathLst>
                <a:path w="1096222" h="404901">
                  <a:moveTo>
                    <a:pt x="893022" y="0"/>
                  </a:moveTo>
                  <a:lnTo>
                    <a:pt x="203200" y="0"/>
                  </a:lnTo>
                  <a:lnTo>
                    <a:pt x="0" y="202450"/>
                  </a:lnTo>
                  <a:lnTo>
                    <a:pt x="203200" y="404901"/>
                  </a:lnTo>
                  <a:lnTo>
                    <a:pt x="893022" y="404901"/>
                  </a:lnTo>
                  <a:lnTo>
                    <a:pt x="1096222" y="202450"/>
                  </a:lnTo>
                  <a:lnTo>
                    <a:pt x="893022" y="0"/>
                  </a:lnTo>
                  <a:close/>
                </a:path>
              </a:pathLst>
            </a:custGeom>
            <a:solidFill>
              <a:srgbClr val="00BF63"/>
            </a:solidFill>
          </p:spPr>
          <p:txBody>
            <a:bodyPr/>
            <a:lstStyle/>
            <a:p>
              <a:endParaRPr lang="pt-BR"/>
            </a:p>
          </p:txBody>
        </p:sp>
        <p:sp>
          <p:nvSpPr>
            <p:cNvPr id="27" name="TextBox 27"/>
            <p:cNvSpPr txBox="1"/>
            <p:nvPr/>
          </p:nvSpPr>
          <p:spPr>
            <a:xfrm>
              <a:off x="152400" y="-19050"/>
              <a:ext cx="791422" cy="423951"/>
            </a:xfrm>
            <a:prstGeom prst="rect">
              <a:avLst/>
            </a:prstGeom>
          </p:spPr>
          <p:txBody>
            <a:bodyPr lIns="50800" tIns="50800" rIns="50800" bIns="50800" rtlCol="0" anchor="ctr"/>
            <a:lstStyle/>
            <a:p>
              <a:pPr algn="ctr">
                <a:lnSpc>
                  <a:spcPts val="1637"/>
                </a:lnSpc>
              </a:pPr>
              <a:r>
                <a:rPr lang="en-US" sz="1425" spc="171">
                  <a:solidFill>
                    <a:srgbClr val="000000"/>
                  </a:solidFill>
                  <a:latin typeface="Times New Roman Bold"/>
                </a:rPr>
                <a:t>SIM</a:t>
              </a:r>
            </a:p>
          </p:txBody>
        </p:sp>
      </p:grpSp>
      <p:grpSp>
        <p:nvGrpSpPr>
          <p:cNvPr id="28" name="Group 28"/>
          <p:cNvGrpSpPr/>
          <p:nvPr/>
        </p:nvGrpSpPr>
        <p:grpSpPr>
          <a:xfrm>
            <a:off x="11934699" y="5181502"/>
            <a:ext cx="2680208" cy="1151736"/>
            <a:chOff x="0" y="0"/>
            <a:chExt cx="812800" cy="349276"/>
          </a:xfrm>
        </p:grpSpPr>
        <p:sp>
          <p:nvSpPr>
            <p:cNvPr id="29" name="Freeform 29"/>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FFF840"/>
            </a:solidFill>
          </p:spPr>
          <p:txBody>
            <a:bodyPr/>
            <a:lstStyle/>
            <a:p>
              <a:endParaRPr lang="pt-BR"/>
            </a:p>
          </p:txBody>
        </p:sp>
        <p:sp>
          <p:nvSpPr>
            <p:cNvPr id="30" name="TextBox 30"/>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REMOVE ENTRADA TABELA PARTIÇOES </a:t>
              </a:r>
            </a:p>
          </p:txBody>
        </p:sp>
      </p:grpSp>
      <p:grpSp>
        <p:nvGrpSpPr>
          <p:cNvPr id="31" name="Group 31"/>
          <p:cNvGrpSpPr/>
          <p:nvPr/>
        </p:nvGrpSpPr>
        <p:grpSpPr>
          <a:xfrm>
            <a:off x="15455312" y="5143500"/>
            <a:ext cx="2680208" cy="1151736"/>
            <a:chOff x="0" y="0"/>
            <a:chExt cx="812800" cy="349276"/>
          </a:xfrm>
        </p:grpSpPr>
        <p:sp>
          <p:nvSpPr>
            <p:cNvPr id="32" name="Freeform 32"/>
            <p:cNvSpPr/>
            <p:nvPr/>
          </p:nvSpPr>
          <p:spPr>
            <a:xfrm>
              <a:off x="0" y="0"/>
              <a:ext cx="812800" cy="349276"/>
            </a:xfrm>
            <a:custGeom>
              <a:avLst/>
              <a:gdLst/>
              <a:ahLst/>
              <a:cxnLst/>
              <a:rect l="l" t="t" r="r" b="b"/>
              <a:pathLst>
                <a:path w="812800" h="349276">
                  <a:moveTo>
                    <a:pt x="147316" y="0"/>
                  </a:moveTo>
                  <a:lnTo>
                    <a:pt x="665484" y="0"/>
                  </a:lnTo>
                  <a:cubicBezTo>
                    <a:pt x="746844" y="0"/>
                    <a:pt x="812800" y="65956"/>
                    <a:pt x="812800" y="147316"/>
                  </a:cubicBezTo>
                  <a:lnTo>
                    <a:pt x="812800" y="201959"/>
                  </a:lnTo>
                  <a:cubicBezTo>
                    <a:pt x="812800" y="283320"/>
                    <a:pt x="746844" y="349276"/>
                    <a:pt x="665484" y="349276"/>
                  </a:cubicBezTo>
                  <a:lnTo>
                    <a:pt x="147316" y="349276"/>
                  </a:lnTo>
                  <a:cubicBezTo>
                    <a:pt x="65956" y="349276"/>
                    <a:pt x="0" y="283320"/>
                    <a:pt x="0" y="201959"/>
                  </a:cubicBezTo>
                  <a:lnTo>
                    <a:pt x="0" y="147316"/>
                  </a:lnTo>
                  <a:cubicBezTo>
                    <a:pt x="0" y="65956"/>
                    <a:pt x="65956" y="0"/>
                    <a:pt x="147316" y="0"/>
                  </a:cubicBezTo>
                  <a:close/>
                </a:path>
              </a:pathLst>
            </a:custGeom>
            <a:solidFill>
              <a:srgbClr val="00BF63"/>
            </a:solidFill>
          </p:spPr>
          <p:txBody>
            <a:bodyPr/>
            <a:lstStyle/>
            <a:p>
              <a:endParaRPr lang="pt-BR"/>
            </a:p>
          </p:txBody>
        </p:sp>
        <p:sp>
          <p:nvSpPr>
            <p:cNvPr id="33" name="TextBox 33"/>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RETORNA TRUE</a:t>
              </a:r>
            </a:p>
          </p:txBody>
        </p:sp>
      </p:grpSp>
      <p:sp>
        <p:nvSpPr>
          <p:cNvPr id="34" name="AutoShape 34"/>
          <p:cNvSpPr/>
          <p:nvPr/>
        </p:nvSpPr>
        <p:spPr>
          <a:xfrm flipH="1">
            <a:off x="14587992" y="5776420"/>
            <a:ext cx="867319" cy="0"/>
          </a:xfrm>
          <a:prstGeom prst="line">
            <a:avLst/>
          </a:prstGeom>
          <a:ln w="38100" cap="flat">
            <a:solidFill>
              <a:srgbClr val="FFFFFF"/>
            </a:solidFill>
            <a:prstDash val="solid"/>
            <a:headEnd type="triangle" w="lg" len="med"/>
            <a:tailEnd type="none" w="sm" len="sm"/>
          </a:ln>
        </p:spPr>
        <p:txBody>
          <a:bodyPr/>
          <a:lstStyle/>
          <a:p>
            <a:endParaRPr lang="pt-B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TextBox 2"/>
          <p:cNvSpPr txBox="1"/>
          <p:nvPr/>
        </p:nvSpPr>
        <p:spPr>
          <a:xfrm>
            <a:off x="289241" y="724393"/>
            <a:ext cx="9161828" cy="5099686"/>
          </a:xfrm>
          <a:prstGeom prst="rect">
            <a:avLst/>
          </a:prstGeom>
        </p:spPr>
        <p:txBody>
          <a:bodyPr lIns="0" tIns="0" rIns="0" bIns="0" rtlCol="0" anchor="t">
            <a:spAutoFit/>
          </a:bodyPr>
          <a:lstStyle/>
          <a:p>
            <a:pPr algn="just">
              <a:lnSpc>
                <a:spcPts val="6929"/>
              </a:lnSpc>
            </a:pPr>
            <a:r>
              <a:rPr lang="en-US" sz="4499">
                <a:solidFill>
                  <a:srgbClr val="6CE5E8"/>
                </a:solidFill>
                <a:latin typeface="Times New Roman Bold"/>
              </a:rPr>
              <a:t>  Impressão da Tabela de Partições</a:t>
            </a:r>
          </a:p>
          <a:p>
            <a:pPr marL="712470" lvl="1" indent="-356235" algn="just">
              <a:lnSpc>
                <a:spcPts val="6996"/>
              </a:lnSpc>
              <a:buFont typeface="Arial"/>
              <a:buChar char="•"/>
            </a:pPr>
            <a:r>
              <a:rPr lang="en-US" sz="3300">
                <a:solidFill>
                  <a:srgbClr val="FDFDFD"/>
                </a:solidFill>
                <a:latin typeface="Times New Roman Bold"/>
              </a:rPr>
              <a:t>Exibição de Programas Alocados</a:t>
            </a:r>
          </a:p>
          <a:p>
            <a:pPr marL="712470" lvl="1" indent="-356235" algn="just">
              <a:lnSpc>
                <a:spcPts val="6996"/>
              </a:lnSpc>
              <a:buFont typeface="Arial"/>
              <a:buChar char="•"/>
            </a:pPr>
            <a:r>
              <a:rPr lang="en-US" sz="3300">
                <a:solidFill>
                  <a:srgbClr val="FDFDFD"/>
                </a:solidFill>
                <a:latin typeface="Times New Roman Bold"/>
              </a:rPr>
              <a:t>Verificação de Programa ou Função</a:t>
            </a:r>
          </a:p>
          <a:p>
            <a:pPr marL="712470" lvl="1" indent="-356235" algn="just">
              <a:lnSpc>
                <a:spcPts val="6996"/>
              </a:lnSpc>
              <a:buFont typeface="Arial"/>
              <a:buChar char="•"/>
            </a:pPr>
            <a:r>
              <a:rPr lang="en-US" sz="3300">
                <a:solidFill>
                  <a:srgbClr val="FDFDFD"/>
                </a:solidFill>
                <a:latin typeface="Times New Roman Bold"/>
              </a:rPr>
              <a:t>Detecção de Locais Livres</a:t>
            </a:r>
          </a:p>
          <a:p>
            <a:pPr marL="712470" lvl="1" indent="-356235" algn="just">
              <a:lnSpc>
                <a:spcPts val="6996"/>
              </a:lnSpc>
              <a:buFont typeface="Arial"/>
              <a:buChar char="•"/>
            </a:pPr>
            <a:r>
              <a:rPr lang="en-US" sz="3300">
                <a:solidFill>
                  <a:srgbClr val="FDFDFD"/>
                </a:solidFill>
                <a:latin typeface="Times New Roman Bold"/>
              </a:rPr>
              <a:t>Exibição da Tabela de Partições </a:t>
            </a:r>
          </a:p>
          <a:p>
            <a:pPr algn="just">
              <a:lnSpc>
                <a:spcPts val="4620"/>
              </a:lnSpc>
            </a:pPr>
            <a:endParaRPr lang="en-US" sz="3300">
              <a:solidFill>
                <a:srgbClr val="FDFDFD"/>
              </a:solidFill>
              <a:latin typeface="Times New Roman Bold"/>
            </a:endParaRPr>
          </a:p>
        </p:txBody>
      </p:sp>
      <p:grpSp>
        <p:nvGrpSpPr>
          <p:cNvPr id="3" name="Group 3"/>
          <p:cNvGrpSpPr/>
          <p:nvPr/>
        </p:nvGrpSpPr>
        <p:grpSpPr>
          <a:xfrm>
            <a:off x="11790035" y="271418"/>
            <a:ext cx="3086100" cy="1326156"/>
            <a:chOff x="0" y="0"/>
            <a:chExt cx="812800" cy="349276"/>
          </a:xfrm>
        </p:grpSpPr>
        <p:sp>
          <p:nvSpPr>
            <p:cNvPr id="4" name="Freeform 4"/>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5" name="TextBox 5"/>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VERIFICA  ALOCAÇÕES</a:t>
              </a:r>
            </a:p>
          </p:txBody>
        </p:sp>
      </p:grpSp>
      <p:grpSp>
        <p:nvGrpSpPr>
          <p:cNvPr id="6" name="Group 6"/>
          <p:cNvGrpSpPr/>
          <p:nvPr/>
        </p:nvGrpSpPr>
        <p:grpSpPr>
          <a:xfrm>
            <a:off x="8703935" y="2569124"/>
            <a:ext cx="3086100" cy="1326156"/>
            <a:chOff x="0" y="0"/>
            <a:chExt cx="812800" cy="349276"/>
          </a:xfrm>
        </p:grpSpPr>
        <p:sp>
          <p:nvSpPr>
            <p:cNvPr id="7" name="Freeform 7"/>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txBody>
            <a:bodyPr/>
            <a:lstStyle/>
            <a:p>
              <a:endParaRPr lang="pt-BR"/>
            </a:p>
          </p:txBody>
        </p:sp>
        <p:sp>
          <p:nvSpPr>
            <p:cNvPr id="8" name="TextBox 8"/>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EXIBE EMPTY</a:t>
              </a:r>
            </a:p>
          </p:txBody>
        </p:sp>
      </p:grpSp>
      <p:grpSp>
        <p:nvGrpSpPr>
          <p:cNvPr id="9" name="Group 9"/>
          <p:cNvGrpSpPr/>
          <p:nvPr/>
        </p:nvGrpSpPr>
        <p:grpSpPr>
          <a:xfrm>
            <a:off x="14876135" y="2569124"/>
            <a:ext cx="3086100" cy="1326156"/>
            <a:chOff x="0" y="0"/>
            <a:chExt cx="812800" cy="349276"/>
          </a:xfrm>
        </p:grpSpPr>
        <p:sp>
          <p:nvSpPr>
            <p:cNvPr id="10" name="Freeform 10"/>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txBody>
            <a:bodyPr/>
            <a:lstStyle/>
            <a:p>
              <a:endParaRPr lang="pt-BR"/>
            </a:p>
          </p:txBody>
        </p:sp>
        <p:sp>
          <p:nvSpPr>
            <p:cNvPr id="11" name="TextBox 11"/>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EXIBE INFORMAÇÕES DO PROGRAMA</a:t>
              </a:r>
            </a:p>
          </p:txBody>
        </p:sp>
      </p:grpSp>
      <p:sp>
        <p:nvSpPr>
          <p:cNvPr id="12" name="AutoShape 12"/>
          <p:cNvSpPr/>
          <p:nvPr/>
        </p:nvSpPr>
        <p:spPr>
          <a:xfrm flipV="1">
            <a:off x="10246985" y="934496"/>
            <a:ext cx="1543050" cy="1634628"/>
          </a:xfrm>
          <a:prstGeom prst="line">
            <a:avLst/>
          </a:prstGeom>
          <a:ln w="38100" cap="flat">
            <a:solidFill>
              <a:srgbClr val="FF3131"/>
            </a:solidFill>
            <a:prstDash val="solid"/>
            <a:headEnd type="triangle" w="lg" len="med"/>
            <a:tailEnd type="none" w="sm" len="sm"/>
          </a:ln>
        </p:spPr>
        <p:txBody>
          <a:bodyPr/>
          <a:lstStyle/>
          <a:p>
            <a:endParaRPr lang="pt-BR"/>
          </a:p>
        </p:txBody>
      </p:sp>
      <p:sp>
        <p:nvSpPr>
          <p:cNvPr id="13" name="AutoShape 13"/>
          <p:cNvSpPr/>
          <p:nvPr/>
        </p:nvSpPr>
        <p:spPr>
          <a:xfrm flipH="1" flipV="1">
            <a:off x="14876135" y="934496"/>
            <a:ext cx="1543050" cy="1634628"/>
          </a:xfrm>
          <a:prstGeom prst="line">
            <a:avLst/>
          </a:prstGeom>
          <a:ln w="38100" cap="flat">
            <a:solidFill>
              <a:srgbClr val="00BF63"/>
            </a:solidFill>
            <a:prstDash val="solid"/>
            <a:headEnd type="triangle" w="lg" len="med"/>
            <a:tailEnd type="none" w="sm" len="sm"/>
          </a:ln>
        </p:spPr>
        <p:txBody>
          <a:bodyPr/>
          <a:lstStyle/>
          <a:p>
            <a:endParaRPr lang="pt-BR"/>
          </a:p>
        </p:txBody>
      </p:sp>
      <p:grpSp>
        <p:nvGrpSpPr>
          <p:cNvPr id="14" name="Group 14"/>
          <p:cNvGrpSpPr/>
          <p:nvPr/>
        </p:nvGrpSpPr>
        <p:grpSpPr>
          <a:xfrm>
            <a:off x="10441057" y="729534"/>
            <a:ext cx="1105731" cy="409925"/>
            <a:chOff x="0" y="0"/>
            <a:chExt cx="1096222" cy="406400"/>
          </a:xfrm>
        </p:grpSpPr>
        <p:sp>
          <p:nvSpPr>
            <p:cNvPr id="15" name="Freeform 15"/>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16" name="TextBox 16"/>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NÃO</a:t>
              </a:r>
            </a:p>
          </p:txBody>
        </p:sp>
      </p:grpSp>
      <p:grpSp>
        <p:nvGrpSpPr>
          <p:cNvPr id="17" name="Group 17"/>
          <p:cNvGrpSpPr/>
          <p:nvPr/>
        </p:nvGrpSpPr>
        <p:grpSpPr>
          <a:xfrm>
            <a:off x="15123785" y="729534"/>
            <a:ext cx="1105731" cy="409925"/>
            <a:chOff x="0" y="0"/>
            <a:chExt cx="1096222" cy="406400"/>
          </a:xfrm>
        </p:grpSpPr>
        <p:sp>
          <p:nvSpPr>
            <p:cNvPr id="18" name="Freeform 18"/>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19" name="TextBox 19"/>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SIM</a:t>
              </a:r>
            </a:p>
          </p:txBody>
        </p:sp>
      </p:grpSp>
      <p:sp>
        <p:nvSpPr>
          <p:cNvPr id="20" name="AutoShape 20"/>
          <p:cNvSpPr/>
          <p:nvPr/>
        </p:nvSpPr>
        <p:spPr>
          <a:xfrm flipH="1" flipV="1">
            <a:off x="13314035" y="1827904"/>
            <a:ext cx="19050" cy="2375615"/>
          </a:xfrm>
          <a:prstGeom prst="line">
            <a:avLst/>
          </a:prstGeom>
          <a:ln w="38100" cap="flat">
            <a:solidFill>
              <a:srgbClr val="FFFFFF"/>
            </a:solidFill>
            <a:prstDash val="solid"/>
            <a:headEnd type="triangle" w="lg" len="med"/>
            <a:tailEnd type="none" w="sm" len="sm"/>
          </a:ln>
        </p:spPr>
        <p:txBody>
          <a:bodyPr/>
          <a:lstStyle/>
          <a:p>
            <a:endParaRPr lang="pt-BR"/>
          </a:p>
        </p:txBody>
      </p:sp>
      <p:grpSp>
        <p:nvGrpSpPr>
          <p:cNvPr id="21" name="Group 21"/>
          <p:cNvGrpSpPr/>
          <p:nvPr/>
        </p:nvGrpSpPr>
        <p:grpSpPr>
          <a:xfrm>
            <a:off x="11790035" y="4203519"/>
            <a:ext cx="3086100" cy="1326156"/>
            <a:chOff x="0" y="0"/>
            <a:chExt cx="812800" cy="349276"/>
          </a:xfrm>
        </p:grpSpPr>
        <p:sp>
          <p:nvSpPr>
            <p:cNvPr id="22" name="Freeform 22"/>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23" name="TextBox 23"/>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VERIFICA  ESPAÇOS LIVRES</a:t>
              </a:r>
            </a:p>
          </p:txBody>
        </p:sp>
      </p:grpSp>
      <p:grpSp>
        <p:nvGrpSpPr>
          <p:cNvPr id="24" name="Group 24"/>
          <p:cNvGrpSpPr/>
          <p:nvPr/>
        </p:nvGrpSpPr>
        <p:grpSpPr>
          <a:xfrm>
            <a:off x="8703935" y="6501225"/>
            <a:ext cx="3086100" cy="1326156"/>
            <a:chOff x="0" y="0"/>
            <a:chExt cx="812800" cy="349276"/>
          </a:xfrm>
        </p:grpSpPr>
        <p:sp>
          <p:nvSpPr>
            <p:cNvPr id="25" name="Freeform 25"/>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3131"/>
            </a:solidFill>
          </p:spPr>
          <p:txBody>
            <a:bodyPr/>
            <a:lstStyle/>
            <a:p>
              <a:endParaRPr lang="pt-BR"/>
            </a:p>
          </p:txBody>
        </p:sp>
        <p:sp>
          <p:nvSpPr>
            <p:cNvPr id="26" name="TextBox 26"/>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EXIBE NENHUM LOCAL LIVRE</a:t>
              </a:r>
            </a:p>
          </p:txBody>
        </p:sp>
      </p:grpSp>
      <p:grpSp>
        <p:nvGrpSpPr>
          <p:cNvPr id="27" name="Group 27"/>
          <p:cNvGrpSpPr/>
          <p:nvPr/>
        </p:nvGrpSpPr>
        <p:grpSpPr>
          <a:xfrm>
            <a:off x="14876135" y="6501225"/>
            <a:ext cx="3086100" cy="1326156"/>
            <a:chOff x="0" y="0"/>
            <a:chExt cx="812800" cy="349276"/>
          </a:xfrm>
        </p:grpSpPr>
        <p:sp>
          <p:nvSpPr>
            <p:cNvPr id="28" name="Freeform 28"/>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00BF63"/>
            </a:solidFill>
          </p:spPr>
          <p:txBody>
            <a:bodyPr/>
            <a:lstStyle/>
            <a:p>
              <a:endParaRPr lang="pt-BR"/>
            </a:p>
          </p:txBody>
        </p:sp>
        <p:sp>
          <p:nvSpPr>
            <p:cNvPr id="29" name="TextBox 29"/>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EXIBE QUAIS LOCAIS SÃO LIVRES</a:t>
              </a:r>
            </a:p>
          </p:txBody>
        </p:sp>
      </p:grpSp>
      <p:sp>
        <p:nvSpPr>
          <p:cNvPr id="30" name="AutoShape 30"/>
          <p:cNvSpPr/>
          <p:nvPr/>
        </p:nvSpPr>
        <p:spPr>
          <a:xfrm flipV="1">
            <a:off x="10246985" y="4866597"/>
            <a:ext cx="1543050" cy="1634628"/>
          </a:xfrm>
          <a:prstGeom prst="line">
            <a:avLst/>
          </a:prstGeom>
          <a:ln w="38100" cap="flat">
            <a:solidFill>
              <a:srgbClr val="FF3131"/>
            </a:solidFill>
            <a:prstDash val="solid"/>
            <a:headEnd type="triangle" w="lg" len="med"/>
            <a:tailEnd type="none" w="sm" len="sm"/>
          </a:ln>
        </p:spPr>
        <p:txBody>
          <a:bodyPr/>
          <a:lstStyle/>
          <a:p>
            <a:endParaRPr lang="pt-BR"/>
          </a:p>
        </p:txBody>
      </p:sp>
      <p:sp>
        <p:nvSpPr>
          <p:cNvPr id="31" name="AutoShape 31"/>
          <p:cNvSpPr/>
          <p:nvPr/>
        </p:nvSpPr>
        <p:spPr>
          <a:xfrm flipH="1" flipV="1">
            <a:off x="14876135" y="4866597"/>
            <a:ext cx="1543050" cy="1634628"/>
          </a:xfrm>
          <a:prstGeom prst="line">
            <a:avLst/>
          </a:prstGeom>
          <a:ln w="38100" cap="flat">
            <a:solidFill>
              <a:srgbClr val="00BF63"/>
            </a:solidFill>
            <a:prstDash val="solid"/>
            <a:headEnd type="triangle" w="lg" len="med"/>
            <a:tailEnd type="none" w="sm" len="sm"/>
          </a:ln>
        </p:spPr>
        <p:txBody>
          <a:bodyPr/>
          <a:lstStyle/>
          <a:p>
            <a:endParaRPr lang="pt-BR"/>
          </a:p>
        </p:txBody>
      </p:sp>
      <p:grpSp>
        <p:nvGrpSpPr>
          <p:cNvPr id="32" name="Group 32"/>
          <p:cNvGrpSpPr/>
          <p:nvPr/>
        </p:nvGrpSpPr>
        <p:grpSpPr>
          <a:xfrm>
            <a:off x="10441057" y="4661634"/>
            <a:ext cx="1105731" cy="409925"/>
            <a:chOff x="0" y="0"/>
            <a:chExt cx="1096222" cy="406400"/>
          </a:xfrm>
        </p:grpSpPr>
        <p:sp>
          <p:nvSpPr>
            <p:cNvPr id="33" name="Freeform 33"/>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FF3131"/>
            </a:solidFill>
          </p:spPr>
          <p:txBody>
            <a:bodyPr/>
            <a:lstStyle/>
            <a:p>
              <a:endParaRPr lang="pt-BR"/>
            </a:p>
          </p:txBody>
        </p:sp>
        <p:sp>
          <p:nvSpPr>
            <p:cNvPr id="34" name="TextBox 34"/>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NÃO</a:t>
              </a:r>
            </a:p>
          </p:txBody>
        </p:sp>
      </p:grpSp>
      <p:grpSp>
        <p:nvGrpSpPr>
          <p:cNvPr id="35" name="Group 35"/>
          <p:cNvGrpSpPr/>
          <p:nvPr/>
        </p:nvGrpSpPr>
        <p:grpSpPr>
          <a:xfrm>
            <a:off x="15186659" y="4661634"/>
            <a:ext cx="1105731" cy="409925"/>
            <a:chOff x="0" y="0"/>
            <a:chExt cx="1096222" cy="406400"/>
          </a:xfrm>
        </p:grpSpPr>
        <p:sp>
          <p:nvSpPr>
            <p:cNvPr id="36" name="Freeform 36"/>
            <p:cNvSpPr/>
            <p:nvPr/>
          </p:nvSpPr>
          <p:spPr>
            <a:xfrm>
              <a:off x="0" y="0"/>
              <a:ext cx="1096222" cy="406400"/>
            </a:xfrm>
            <a:custGeom>
              <a:avLst/>
              <a:gdLst/>
              <a:ahLst/>
              <a:cxnLst/>
              <a:rect l="l" t="t" r="r" b="b"/>
              <a:pathLst>
                <a:path w="1096222" h="406400">
                  <a:moveTo>
                    <a:pt x="893022" y="0"/>
                  </a:moveTo>
                  <a:lnTo>
                    <a:pt x="203200" y="0"/>
                  </a:lnTo>
                  <a:lnTo>
                    <a:pt x="0" y="203200"/>
                  </a:lnTo>
                  <a:lnTo>
                    <a:pt x="203200" y="406400"/>
                  </a:lnTo>
                  <a:lnTo>
                    <a:pt x="893022" y="406400"/>
                  </a:lnTo>
                  <a:lnTo>
                    <a:pt x="1096222" y="203200"/>
                  </a:lnTo>
                  <a:lnTo>
                    <a:pt x="893022" y="0"/>
                  </a:lnTo>
                  <a:close/>
                </a:path>
              </a:pathLst>
            </a:custGeom>
            <a:solidFill>
              <a:srgbClr val="00BF63"/>
            </a:solidFill>
          </p:spPr>
          <p:txBody>
            <a:bodyPr/>
            <a:lstStyle/>
            <a:p>
              <a:endParaRPr lang="pt-BR"/>
            </a:p>
          </p:txBody>
        </p:sp>
        <p:sp>
          <p:nvSpPr>
            <p:cNvPr id="37" name="TextBox 37"/>
            <p:cNvSpPr txBox="1"/>
            <p:nvPr/>
          </p:nvSpPr>
          <p:spPr>
            <a:xfrm>
              <a:off x="152400" y="-28575"/>
              <a:ext cx="791422" cy="434975"/>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SIM</a:t>
              </a:r>
            </a:p>
          </p:txBody>
        </p:sp>
      </p:grpSp>
      <p:sp>
        <p:nvSpPr>
          <p:cNvPr id="38" name="AutoShape 38"/>
          <p:cNvSpPr/>
          <p:nvPr/>
        </p:nvSpPr>
        <p:spPr>
          <a:xfrm>
            <a:off x="14066492" y="1597574"/>
            <a:ext cx="809643" cy="1634628"/>
          </a:xfrm>
          <a:prstGeom prst="line">
            <a:avLst/>
          </a:prstGeom>
          <a:ln w="38100" cap="flat">
            <a:solidFill>
              <a:srgbClr val="FFF840"/>
            </a:solidFill>
            <a:prstDash val="lgDash"/>
            <a:headEnd type="triangle" w="lg" len="med"/>
            <a:tailEnd type="none" w="sm" len="sm"/>
          </a:ln>
        </p:spPr>
        <p:txBody>
          <a:bodyPr/>
          <a:lstStyle/>
          <a:p>
            <a:endParaRPr lang="pt-BR"/>
          </a:p>
        </p:txBody>
      </p:sp>
      <p:sp>
        <p:nvSpPr>
          <p:cNvPr id="39" name="AutoShape 39"/>
          <p:cNvSpPr/>
          <p:nvPr/>
        </p:nvSpPr>
        <p:spPr>
          <a:xfrm flipV="1">
            <a:off x="11790035" y="1597574"/>
            <a:ext cx="794850" cy="1615578"/>
          </a:xfrm>
          <a:prstGeom prst="line">
            <a:avLst/>
          </a:prstGeom>
          <a:ln w="38100" cap="flat">
            <a:solidFill>
              <a:srgbClr val="FFF840"/>
            </a:solidFill>
            <a:prstDash val="lgDash"/>
            <a:headEnd type="none" w="sm" len="sm"/>
            <a:tailEnd type="triangle" w="lg" len="med"/>
          </a:ln>
        </p:spPr>
        <p:txBody>
          <a:bodyPr/>
          <a:lstStyle/>
          <a:p>
            <a:endParaRPr lang="pt-BR"/>
          </a:p>
        </p:txBody>
      </p:sp>
      <p:grpSp>
        <p:nvGrpSpPr>
          <p:cNvPr id="40" name="Group 40"/>
          <p:cNvGrpSpPr/>
          <p:nvPr/>
        </p:nvGrpSpPr>
        <p:grpSpPr>
          <a:xfrm>
            <a:off x="12691565" y="1367244"/>
            <a:ext cx="1283040" cy="460661"/>
            <a:chOff x="0" y="0"/>
            <a:chExt cx="1272006" cy="456699"/>
          </a:xfrm>
        </p:grpSpPr>
        <p:sp>
          <p:nvSpPr>
            <p:cNvPr id="41" name="Freeform 41"/>
            <p:cNvSpPr/>
            <p:nvPr/>
          </p:nvSpPr>
          <p:spPr>
            <a:xfrm>
              <a:off x="0" y="0"/>
              <a:ext cx="1272006" cy="456699"/>
            </a:xfrm>
            <a:custGeom>
              <a:avLst/>
              <a:gdLst/>
              <a:ahLst/>
              <a:cxnLst/>
              <a:rect l="l" t="t" r="r" b="b"/>
              <a:pathLst>
                <a:path w="1272006" h="456699">
                  <a:moveTo>
                    <a:pt x="1068806" y="0"/>
                  </a:moveTo>
                  <a:lnTo>
                    <a:pt x="203200" y="0"/>
                  </a:lnTo>
                  <a:lnTo>
                    <a:pt x="0" y="228350"/>
                  </a:lnTo>
                  <a:lnTo>
                    <a:pt x="203200" y="456699"/>
                  </a:lnTo>
                  <a:lnTo>
                    <a:pt x="1068806" y="456699"/>
                  </a:lnTo>
                  <a:lnTo>
                    <a:pt x="1272006" y="228350"/>
                  </a:lnTo>
                  <a:lnTo>
                    <a:pt x="1068806" y="0"/>
                  </a:lnTo>
                  <a:close/>
                </a:path>
              </a:pathLst>
            </a:custGeom>
            <a:solidFill>
              <a:srgbClr val="FFF840"/>
            </a:solidFill>
            <a:ln w="38100" cap="sq">
              <a:solidFill>
                <a:srgbClr val="000000"/>
              </a:solidFill>
              <a:prstDash val="dash"/>
              <a:miter/>
            </a:ln>
          </p:spPr>
          <p:txBody>
            <a:bodyPr/>
            <a:lstStyle/>
            <a:p>
              <a:endParaRPr lang="pt-BR"/>
            </a:p>
          </p:txBody>
        </p:sp>
        <p:sp>
          <p:nvSpPr>
            <p:cNvPr id="42" name="TextBox 42"/>
            <p:cNvSpPr txBox="1"/>
            <p:nvPr/>
          </p:nvSpPr>
          <p:spPr>
            <a:xfrm>
              <a:off x="152400" y="-28575"/>
              <a:ext cx="967206" cy="485274"/>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LOOP</a:t>
              </a:r>
            </a:p>
          </p:txBody>
        </p:sp>
      </p:grpSp>
      <p:grpSp>
        <p:nvGrpSpPr>
          <p:cNvPr id="43" name="Group 43"/>
          <p:cNvGrpSpPr/>
          <p:nvPr/>
        </p:nvGrpSpPr>
        <p:grpSpPr>
          <a:xfrm>
            <a:off x="12691565" y="5299344"/>
            <a:ext cx="1283040" cy="460661"/>
            <a:chOff x="0" y="0"/>
            <a:chExt cx="1272006" cy="456699"/>
          </a:xfrm>
        </p:grpSpPr>
        <p:sp>
          <p:nvSpPr>
            <p:cNvPr id="44" name="Freeform 44"/>
            <p:cNvSpPr/>
            <p:nvPr/>
          </p:nvSpPr>
          <p:spPr>
            <a:xfrm>
              <a:off x="0" y="0"/>
              <a:ext cx="1272006" cy="456699"/>
            </a:xfrm>
            <a:custGeom>
              <a:avLst/>
              <a:gdLst/>
              <a:ahLst/>
              <a:cxnLst/>
              <a:rect l="l" t="t" r="r" b="b"/>
              <a:pathLst>
                <a:path w="1272006" h="456699">
                  <a:moveTo>
                    <a:pt x="1068806" y="0"/>
                  </a:moveTo>
                  <a:lnTo>
                    <a:pt x="203200" y="0"/>
                  </a:lnTo>
                  <a:lnTo>
                    <a:pt x="0" y="228350"/>
                  </a:lnTo>
                  <a:lnTo>
                    <a:pt x="203200" y="456699"/>
                  </a:lnTo>
                  <a:lnTo>
                    <a:pt x="1068806" y="456699"/>
                  </a:lnTo>
                  <a:lnTo>
                    <a:pt x="1272006" y="228350"/>
                  </a:lnTo>
                  <a:lnTo>
                    <a:pt x="1068806" y="0"/>
                  </a:lnTo>
                  <a:close/>
                </a:path>
              </a:pathLst>
            </a:custGeom>
            <a:solidFill>
              <a:srgbClr val="FFF840"/>
            </a:solidFill>
            <a:ln w="38100" cap="sq">
              <a:solidFill>
                <a:srgbClr val="000000"/>
              </a:solidFill>
              <a:prstDash val="dash"/>
              <a:miter/>
            </a:ln>
          </p:spPr>
          <p:txBody>
            <a:bodyPr/>
            <a:lstStyle/>
            <a:p>
              <a:endParaRPr lang="pt-BR"/>
            </a:p>
          </p:txBody>
        </p:sp>
        <p:sp>
          <p:nvSpPr>
            <p:cNvPr id="45" name="TextBox 45"/>
            <p:cNvSpPr txBox="1"/>
            <p:nvPr/>
          </p:nvSpPr>
          <p:spPr>
            <a:xfrm>
              <a:off x="152400" y="-28575"/>
              <a:ext cx="967206" cy="485274"/>
            </a:xfrm>
            <a:prstGeom prst="rect">
              <a:avLst/>
            </a:prstGeom>
          </p:spPr>
          <p:txBody>
            <a:bodyPr lIns="50800" tIns="50800" rIns="50800" bIns="50800" rtlCol="0" anchor="ctr"/>
            <a:lstStyle/>
            <a:p>
              <a:pPr algn="ctr">
                <a:lnSpc>
                  <a:spcPts val="1867"/>
                </a:lnSpc>
              </a:pPr>
              <a:r>
                <a:rPr lang="en-US" sz="1625" spc="195">
                  <a:solidFill>
                    <a:srgbClr val="000000"/>
                  </a:solidFill>
                  <a:latin typeface="Times New Roman Bold"/>
                </a:rPr>
                <a:t>LOOP</a:t>
              </a:r>
            </a:p>
          </p:txBody>
        </p:sp>
      </p:grpSp>
      <p:sp>
        <p:nvSpPr>
          <p:cNvPr id="46" name="AutoShape 46"/>
          <p:cNvSpPr/>
          <p:nvPr/>
        </p:nvSpPr>
        <p:spPr>
          <a:xfrm>
            <a:off x="14085542" y="5529675"/>
            <a:ext cx="790593" cy="1634628"/>
          </a:xfrm>
          <a:prstGeom prst="line">
            <a:avLst/>
          </a:prstGeom>
          <a:ln w="38100" cap="flat">
            <a:solidFill>
              <a:srgbClr val="FFF840"/>
            </a:solidFill>
            <a:prstDash val="lgDash"/>
            <a:headEnd type="triangle" w="lg" len="med"/>
            <a:tailEnd type="none" w="sm" len="sm"/>
          </a:ln>
        </p:spPr>
        <p:txBody>
          <a:bodyPr/>
          <a:lstStyle/>
          <a:p>
            <a:endParaRPr lang="pt-BR"/>
          </a:p>
        </p:txBody>
      </p:sp>
      <p:sp>
        <p:nvSpPr>
          <p:cNvPr id="47" name="AutoShape 47"/>
          <p:cNvSpPr/>
          <p:nvPr/>
        </p:nvSpPr>
        <p:spPr>
          <a:xfrm flipH="1">
            <a:off x="11790035" y="5529675"/>
            <a:ext cx="813900" cy="1634628"/>
          </a:xfrm>
          <a:prstGeom prst="line">
            <a:avLst/>
          </a:prstGeom>
          <a:ln w="38100" cap="flat">
            <a:solidFill>
              <a:srgbClr val="FFF840"/>
            </a:solidFill>
            <a:prstDash val="lgDash"/>
            <a:headEnd type="triangle" w="lg" len="med"/>
            <a:tailEnd type="none" w="sm" len="sm"/>
          </a:ln>
        </p:spPr>
        <p:txBody>
          <a:bodyPr/>
          <a:lstStyle/>
          <a:p>
            <a:endParaRPr lang="pt-BR"/>
          </a:p>
        </p:txBody>
      </p:sp>
      <p:grpSp>
        <p:nvGrpSpPr>
          <p:cNvPr id="48" name="Group 48"/>
          <p:cNvGrpSpPr/>
          <p:nvPr/>
        </p:nvGrpSpPr>
        <p:grpSpPr>
          <a:xfrm>
            <a:off x="11790035" y="8570330"/>
            <a:ext cx="3086100" cy="1326156"/>
            <a:chOff x="0" y="0"/>
            <a:chExt cx="812800" cy="349276"/>
          </a:xfrm>
        </p:grpSpPr>
        <p:sp>
          <p:nvSpPr>
            <p:cNvPr id="49" name="Freeform 49"/>
            <p:cNvSpPr/>
            <p:nvPr/>
          </p:nvSpPr>
          <p:spPr>
            <a:xfrm>
              <a:off x="0" y="0"/>
              <a:ext cx="812800" cy="349276"/>
            </a:xfrm>
            <a:custGeom>
              <a:avLst/>
              <a:gdLst/>
              <a:ahLst/>
              <a:cxnLst/>
              <a:rect l="l" t="t" r="r" b="b"/>
              <a:pathLst>
                <a:path w="812800" h="349276">
                  <a:moveTo>
                    <a:pt x="127941" y="0"/>
                  </a:moveTo>
                  <a:lnTo>
                    <a:pt x="684859" y="0"/>
                  </a:lnTo>
                  <a:cubicBezTo>
                    <a:pt x="718791" y="0"/>
                    <a:pt x="751333" y="13479"/>
                    <a:pt x="775327" y="37473"/>
                  </a:cubicBezTo>
                  <a:cubicBezTo>
                    <a:pt x="799321" y="61467"/>
                    <a:pt x="812800" y="94009"/>
                    <a:pt x="812800" y="127941"/>
                  </a:cubicBezTo>
                  <a:lnTo>
                    <a:pt x="812800" y="221335"/>
                  </a:lnTo>
                  <a:cubicBezTo>
                    <a:pt x="812800" y="255267"/>
                    <a:pt x="799321" y="287809"/>
                    <a:pt x="775327" y="311803"/>
                  </a:cubicBezTo>
                  <a:cubicBezTo>
                    <a:pt x="751333" y="335796"/>
                    <a:pt x="718791" y="349276"/>
                    <a:pt x="684859" y="349276"/>
                  </a:cubicBezTo>
                  <a:lnTo>
                    <a:pt x="127941" y="349276"/>
                  </a:lnTo>
                  <a:cubicBezTo>
                    <a:pt x="94009" y="349276"/>
                    <a:pt x="61467" y="335796"/>
                    <a:pt x="37473" y="311803"/>
                  </a:cubicBezTo>
                  <a:cubicBezTo>
                    <a:pt x="13479" y="287809"/>
                    <a:pt x="0" y="255267"/>
                    <a:pt x="0" y="221335"/>
                  </a:cubicBezTo>
                  <a:lnTo>
                    <a:pt x="0" y="127941"/>
                  </a:lnTo>
                  <a:cubicBezTo>
                    <a:pt x="0" y="94009"/>
                    <a:pt x="13479" y="61467"/>
                    <a:pt x="37473" y="37473"/>
                  </a:cubicBezTo>
                  <a:cubicBezTo>
                    <a:pt x="61467" y="13479"/>
                    <a:pt x="94009" y="0"/>
                    <a:pt x="127941" y="0"/>
                  </a:cubicBezTo>
                  <a:close/>
                </a:path>
              </a:pathLst>
            </a:custGeom>
            <a:solidFill>
              <a:srgbClr val="FFF840"/>
            </a:solidFill>
          </p:spPr>
          <p:txBody>
            <a:bodyPr/>
            <a:lstStyle/>
            <a:p>
              <a:endParaRPr lang="pt-BR"/>
            </a:p>
          </p:txBody>
        </p:sp>
        <p:sp>
          <p:nvSpPr>
            <p:cNvPr id="50" name="TextBox 50"/>
            <p:cNvSpPr txBox="1"/>
            <p:nvPr/>
          </p:nvSpPr>
          <p:spPr>
            <a:xfrm>
              <a:off x="0" y="-28575"/>
              <a:ext cx="812800" cy="377851"/>
            </a:xfrm>
            <a:prstGeom prst="rect">
              <a:avLst/>
            </a:prstGeom>
          </p:spPr>
          <p:txBody>
            <a:bodyPr lIns="50800" tIns="50800" rIns="50800" bIns="50800" rtlCol="0" anchor="ctr"/>
            <a:lstStyle/>
            <a:p>
              <a:pPr algn="ctr">
                <a:lnSpc>
                  <a:spcPts val="1982"/>
                </a:lnSpc>
              </a:pPr>
              <a:r>
                <a:rPr lang="en-US" sz="1725" spc="207">
                  <a:solidFill>
                    <a:srgbClr val="000000"/>
                  </a:solidFill>
                  <a:latin typeface="Times New Roman Bold"/>
                </a:rPr>
                <a:t>EXIBIÇÃO TABELA PARTIÇÃO</a:t>
              </a:r>
            </a:p>
          </p:txBody>
        </p:sp>
      </p:grpSp>
      <p:sp>
        <p:nvSpPr>
          <p:cNvPr id="51" name="AutoShape 51"/>
          <p:cNvSpPr/>
          <p:nvPr/>
        </p:nvSpPr>
        <p:spPr>
          <a:xfrm flipH="1" flipV="1">
            <a:off x="13294985" y="5760005"/>
            <a:ext cx="38100" cy="2810325"/>
          </a:xfrm>
          <a:prstGeom prst="line">
            <a:avLst/>
          </a:prstGeom>
          <a:ln w="38100" cap="flat">
            <a:solidFill>
              <a:srgbClr val="FFFFFF"/>
            </a:solidFill>
            <a:prstDash val="solid"/>
            <a:headEnd type="triangle" w="lg" len="med"/>
            <a:tailEnd type="none" w="sm" len="sm"/>
          </a:ln>
        </p:spPr>
        <p:txBody>
          <a:bodyPr/>
          <a:lstStyle/>
          <a:p>
            <a:endParaRPr lang="pt-B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2" name="Freeform 2"/>
          <p:cNvSpPr/>
          <p:nvPr/>
        </p:nvSpPr>
        <p:spPr>
          <a:xfrm>
            <a:off x="2397417" y="3782056"/>
            <a:ext cx="13493166" cy="6068084"/>
          </a:xfrm>
          <a:custGeom>
            <a:avLst/>
            <a:gdLst/>
            <a:ahLst/>
            <a:cxnLst/>
            <a:rect l="l" t="t" r="r" b="b"/>
            <a:pathLst>
              <a:path w="13493166" h="6068084">
                <a:moveTo>
                  <a:pt x="0" y="0"/>
                </a:moveTo>
                <a:lnTo>
                  <a:pt x="13493166" y="0"/>
                </a:lnTo>
                <a:lnTo>
                  <a:pt x="13493166" y="6068084"/>
                </a:lnTo>
                <a:lnTo>
                  <a:pt x="0" y="6068084"/>
                </a:lnTo>
                <a:lnTo>
                  <a:pt x="0" y="0"/>
                </a:lnTo>
                <a:close/>
              </a:path>
            </a:pathLst>
          </a:custGeom>
          <a:blipFill>
            <a:blip r:embed="rId2"/>
            <a:stretch>
              <a:fillRect/>
            </a:stretch>
          </a:blipFill>
        </p:spPr>
        <p:txBody>
          <a:bodyPr/>
          <a:lstStyle/>
          <a:p>
            <a:endParaRPr lang="pt-BR"/>
          </a:p>
        </p:txBody>
      </p:sp>
      <p:sp>
        <p:nvSpPr>
          <p:cNvPr id="3" name="TextBox 3"/>
          <p:cNvSpPr txBox="1"/>
          <p:nvPr/>
        </p:nvSpPr>
        <p:spPr>
          <a:xfrm>
            <a:off x="498573" y="6685"/>
            <a:ext cx="9580491" cy="920116"/>
          </a:xfrm>
          <a:prstGeom prst="rect">
            <a:avLst/>
          </a:prstGeom>
        </p:spPr>
        <p:txBody>
          <a:bodyPr lIns="0" tIns="0" rIns="0" bIns="0" rtlCol="0" anchor="t">
            <a:spAutoFit/>
          </a:bodyPr>
          <a:lstStyle/>
          <a:p>
            <a:pPr algn="just">
              <a:lnSpc>
                <a:spcPts val="6929"/>
              </a:lnSpc>
            </a:pPr>
            <a:r>
              <a:rPr lang="en-US" sz="4499">
                <a:solidFill>
                  <a:srgbClr val="6CE5E8"/>
                </a:solidFill>
                <a:latin typeface="Times New Roman Bold"/>
              </a:rPr>
              <a:t>  Impressão da Tabela de Partições</a:t>
            </a:r>
          </a:p>
        </p:txBody>
      </p:sp>
      <p:sp>
        <p:nvSpPr>
          <p:cNvPr id="4" name="TextBox 4"/>
          <p:cNvSpPr txBox="1"/>
          <p:nvPr/>
        </p:nvSpPr>
        <p:spPr>
          <a:xfrm>
            <a:off x="1028700" y="676275"/>
            <a:ext cx="11584092" cy="2624328"/>
          </a:xfrm>
          <a:prstGeom prst="rect">
            <a:avLst/>
          </a:prstGeom>
        </p:spPr>
        <p:txBody>
          <a:bodyPr lIns="0" tIns="0" rIns="0" bIns="0" rtlCol="0" anchor="t">
            <a:spAutoFit/>
          </a:bodyPr>
          <a:lstStyle/>
          <a:p>
            <a:pPr algn="just">
              <a:lnSpc>
                <a:spcPts val="6996"/>
              </a:lnSpc>
            </a:pPr>
            <a:r>
              <a:rPr lang="en-US" sz="3300" dirty="0" err="1">
                <a:solidFill>
                  <a:srgbClr val="FDFDFD"/>
                </a:solidFill>
                <a:latin typeface="Times New Roman Bold"/>
              </a:rPr>
              <a:t>Partições</a:t>
            </a:r>
            <a:r>
              <a:rPr lang="en-US" sz="3300" dirty="0">
                <a:solidFill>
                  <a:srgbClr val="FDFDFD"/>
                </a:solidFill>
                <a:latin typeface="Times New Roman Bold"/>
              </a:rPr>
              <a:t> = [4,3,3]</a:t>
            </a:r>
          </a:p>
          <a:p>
            <a:pPr algn="just">
              <a:lnSpc>
                <a:spcPts val="6996"/>
              </a:lnSpc>
            </a:pPr>
            <a:r>
              <a:rPr lang="en-US" sz="3300" dirty="0" err="1">
                <a:solidFill>
                  <a:srgbClr val="FDFDFD"/>
                </a:solidFill>
                <a:latin typeface="Times New Roman Bold"/>
              </a:rPr>
              <a:t>programa</a:t>
            </a:r>
            <a:r>
              <a:rPr lang="en-US" sz="3300" dirty="0">
                <a:solidFill>
                  <a:srgbClr val="FDFDFD"/>
                </a:solidFill>
                <a:latin typeface="Times New Roman Bold"/>
              </a:rPr>
              <a:t> echo </a:t>
            </a:r>
            <a:r>
              <a:rPr lang="en-US" sz="3300" dirty="0" err="1">
                <a:solidFill>
                  <a:srgbClr val="FDFDFD"/>
                </a:solidFill>
                <a:latin typeface="Times New Roman Bold"/>
              </a:rPr>
              <a:t>alocado</a:t>
            </a:r>
            <a:r>
              <a:rPr lang="en-US" sz="3300" dirty="0">
                <a:solidFill>
                  <a:srgbClr val="FDFDFD"/>
                </a:solidFill>
                <a:latin typeface="Times New Roman Bold"/>
              </a:rPr>
              <a:t> </a:t>
            </a:r>
            <a:r>
              <a:rPr lang="en-US" sz="3300" dirty="0" err="1">
                <a:solidFill>
                  <a:srgbClr val="FDFDFD"/>
                </a:solidFill>
                <a:latin typeface="Times New Roman Bold"/>
              </a:rPr>
              <a:t>partição</a:t>
            </a:r>
            <a:r>
              <a:rPr lang="en-US" sz="3300" dirty="0">
                <a:solidFill>
                  <a:srgbClr val="FDFDFD"/>
                </a:solidFill>
                <a:latin typeface="Times New Roman Bold"/>
              </a:rPr>
              <a:t> 0</a:t>
            </a:r>
          </a:p>
          <a:p>
            <a:pPr algn="just">
              <a:lnSpc>
                <a:spcPts val="6996"/>
              </a:lnSpc>
            </a:pPr>
            <a:r>
              <a:rPr lang="en-US" sz="3300" dirty="0" err="1">
                <a:solidFill>
                  <a:srgbClr val="FDFDFD"/>
                </a:solidFill>
                <a:latin typeface="Times New Roman Bold"/>
              </a:rPr>
              <a:t>programa</a:t>
            </a:r>
            <a:r>
              <a:rPr lang="en-US" sz="3300" dirty="0">
                <a:solidFill>
                  <a:srgbClr val="FDFDFD"/>
                </a:solidFill>
                <a:latin typeface="Times New Roman Bold"/>
              </a:rPr>
              <a:t> calc </a:t>
            </a:r>
            <a:r>
              <a:rPr lang="en-US" sz="3300" dirty="0" err="1">
                <a:solidFill>
                  <a:srgbClr val="FDFDFD"/>
                </a:solidFill>
                <a:latin typeface="Times New Roman Bold"/>
              </a:rPr>
              <a:t>alocado</a:t>
            </a:r>
            <a:r>
              <a:rPr lang="en-US" sz="3300" dirty="0">
                <a:solidFill>
                  <a:srgbClr val="FDFDFD"/>
                </a:solidFill>
                <a:latin typeface="Times New Roman Bold"/>
              </a:rPr>
              <a:t> </a:t>
            </a:r>
            <a:r>
              <a:rPr lang="en-US" sz="3300" dirty="0" err="1">
                <a:solidFill>
                  <a:srgbClr val="FDFDFD"/>
                </a:solidFill>
                <a:latin typeface="Times New Roman Bold"/>
              </a:rPr>
              <a:t>partição</a:t>
            </a:r>
            <a:r>
              <a:rPr lang="en-US" sz="3300" dirty="0">
                <a:solidFill>
                  <a:srgbClr val="FDFDFD"/>
                </a:solidFill>
                <a:latin typeface="Times New Roman Bold"/>
              </a:rPr>
              <a:t>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1158</Words>
  <Application>Microsoft Office PowerPoint</Application>
  <PresentationFormat>Custom</PresentationFormat>
  <Paragraphs>279</Paragraphs>
  <Slides>26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Times New Roman Bold</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ALOCACAO MEMÓRIA - IMPLEMENTAÇÂO</dc:title>
  <cp:lastModifiedBy>Thales Valente</cp:lastModifiedBy>
  <cp:revision>1</cp:revision>
  <dcterms:created xsi:type="dcterms:W3CDTF">2006-08-16T00:00:00Z</dcterms:created>
  <dcterms:modified xsi:type="dcterms:W3CDTF">2024-05-27T11:18:43Z</dcterms:modified>
  <dc:identifier>DAF0JXTMn2Y</dc:identifier>
</cp:coreProperties>
</file>