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33" Target="slides/slide15.xml" Type="http://schemas.openxmlformats.org/officeDocument/2006/relationships/slide"/><Relationship Id="rId34" Target="slides/slide16.xml" Type="http://schemas.openxmlformats.org/officeDocument/2006/relationships/slide"/><Relationship Id="rId35" Target="slides/slide17.xml" Type="http://schemas.openxmlformats.org/officeDocument/2006/relationships/slide"/><Relationship Id="rId36" Target="slides/slide18.xml" Type="http://schemas.openxmlformats.org/officeDocument/2006/relationships/slide"/><Relationship Id="rId37" Target="slides/slide19.xml" Type="http://schemas.openxmlformats.org/officeDocument/2006/relationships/slide"/><Relationship Id="rId38" Target="slides/slide20.xml" Type="http://schemas.openxmlformats.org/officeDocument/2006/relationships/slide"/><Relationship Id="rId39" Target="slides/slide21.xml" Type="http://schemas.openxmlformats.org/officeDocument/2006/relationships/slide"/><Relationship Id="rId4" Target="theme/theme1.xml" Type="http://schemas.openxmlformats.org/officeDocument/2006/relationships/theme"/><Relationship Id="rId40" Target="slides/slide22.xml" Type="http://schemas.openxmlformats.org/officeDocument/2006/relationships/slide"/><Relationship Id="rId41" Target="slides/slide23.xml" Type="http://schemas.openxmlformats.org/officeDocument/2006/relationships/slide"/><Relationship Id="rId42" Target="slides/slide24.xml" Type="http://schemas.openxmlformats.org/officeDocument/2006/relationships/slide"/><Relationship Id="rId43" Target="slides/slide25.xml" Type="http://schemas.openxmlformats.org/officeDocument/2006/relationships/slide"/><Relationship Id="rId44" Target="slides/slide2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328519"/>
          </a:xfrm>
          <a:custGeom>
            <a:avLst/>
            <a:gdLst/>
            <a:ahLst/>
            <a:cxnLst/>
            <a:rect r="r" b="b" t="t" l="l"/>
            <a:pathLst>
              <a:path h="10328519" w="18288000">
                <a:moveTo>
                  <a:pt x="0" y="0"/>
                </a:moveTo>
                <a:lnTo>
                  <a:pt x="18288000" y="0"/>
                </a:lnTo>
                <a:lnTo>
                  <a:pt x="18288000" y="10328519"/>
                </a:lnTo>
                <a:lnTo>
                  <a:pt x="0" y="10328519"/>
                </a:lnTo>
                <a:lnTo>
                  <a:pt x="0" y="0"/>
                </a:lnTo>
                <a:close/>
              </a:path>
            </a:pathLst>
          </a:custGeom>
          <a:blipFill>
            <a:blip r:embed="rId2">
              <a:alphaModFix amt="93000"/>
            </a:blip>
            <a:stretch>
              <a:fillRect l="0" t="-7643" r="0" b="-10290"/>
            </a:stretch>
          </a:blipFill>
        </p:spPr>
      </p:sp>
      <p:sp>
        <p:nvSpPr>
          <p:cNvPr name="AutoShape 3" id="3"/>
          <p:cNvSpPr/>
          <p:nvPr/>
        </p:nvSpPr>
        <p:spPr>
          <a:xfrm rot="0">
            <a:off x="1546622" y="1028700"/>
            <a:ext cx="15194756" cy="8229600"/>
          </a:xfrm>
          <a:prstGeom prst="rect">
            <a:avLst/>
          </a:prstGeom>
          <a:solidFill>
            <a:srgbClr val="000000">
              <a:alpha val="74902"/>
            </a:srgbClr>
          </a:solidFill>
        </p:spPr>
      </p:sp>
      <p:grpSp>
        <p:nvGrpSpPr>
          <p:cNvPr name="Group 4" id="4"/>
          <p:cNvGrpSpPr/>
          <p:nvPr/>
        </p:nvGrpSpPr>
        <p:grpSpPr>
          <a:xfrm rot="0">
            <a:off x="8020501" y="1897270"/>
            <a:ext cx="2246998" cy="1455033"/>
            <a:chOff x="0" y="0"/>
            <a:chExt cx="2995998" cy="1940044"/>
          </a:xfrm>
        </p:grpSpPr>
        <p:sp>
          <p:nvSpPr>
            <p:cNvPr name="TextBox 5" id="5"/>
            <p:cNvSpPr txBox="true"/>
            <p:nvPr/>
          </p:nvSpPr>
          <p:spPr>
            <a:xfrm rot="0">
              <a:off x="37878" y="1748415"/>
              <a:ext cx="2920241" cy="191629"/>
            </a:xfrm>
            <a:prstGeom prst="rect">
              <a:avLst/>
            </a:prstGeom>
          </p:spPr>
          <p:txBody>
            <a:bodyPr anchor="t" rtlCol="false" tIns="0" lIns="0" bIns="0" rIns="0">
              <a:spAutoFit/>
            </a:bodyPr>
            <a:lstStyle/>
            <a:p>
              <a:pPr algn="ctr">
                <a:lnSpc>
                  <a:spcPts val="1120"/>
                </a:lnSpc>
              </a:pPr>
            </a:p>
          </p:txBody>
        </p:sp>
        <p:sp>
          <p:nvSpPr>
            <p:cNvPr name="TextBox 6" id="6"/>
            <p:cNvSpPr txBox="true"/>
            <p:nvPr/>
          </p:nvSpPr>
          <p:spPr>
            <a:xfrm rot="0">
              <a:off x="0" y="646522"/>
              <a:ext cx="2995998" cy="1034072"/>
            </a:xfrm>
            <a:prstGeom prst="rect">
              <a:avLst/>
            </a:prstGeom>
          </p:spPr>
          <p:txBody>
            <a:bodyPr anchor="t" rtlCol="false" tIns="0" lIns="0" bIns="0" rIns="0">
              <a:spAutoFit/>
            </a:bodyPr>
            <a:lstStyle/>
            <a:p>
              <a:pPr algn="ctr">
                <a:lnSpc>
                  <a:spcPts val="1982"/>
                </a:lnSpc>
              </a:pPr>
              <a:r>
                <a:rPr lang="en-US" sz="1724" spc="206">
                  <a:solidFill>
                    <a:srgbClr val="FFFFFF"/>
                  </a:solidFill>
                  <a:latin typeface="Times New Roman Bold"/>
                </a:rPr>
                <a:t>UNIVERSIDADE FERDERAL DO MARANHÃO</a:t>
              </a:r>
            </a:p>
          </p:txBody>
        </p:sp>
        <p:sp>
          <p:nvSpPr>
            <p:cNvPr name="Freeform 7" id="7"/>
            <p:cNvSpPr/>
            <p:nvPr/>
          </p:nvSpPr>
          <p:spPr>
            <a:xfrm flipH="false" flipV="false" rot="5400000">
              <a:off x="1222399" y="0"/>
              <a:ext cx="551200" cy="551200"/>
            </a:xfrm>
            <a:custGeom>
              <a:avLst/>
              <a:gdLst/>
              <a:ahLst/>
              <a:cxnLst/>
              <a:rect r="r" b="b" t="t" l="l"/>
              <a:pathLst>
                <a:path h="551200" w="551200">
                  <a:moveTo>
                    <a:pt x="0" y="0"/>
                  </a:moveTo>
                  <a:lnTo>
                    <a:pt x="551200" y="0"/>
                  </a:lnTo>
                  <a:lnTo>
                    <a:pt x="551200" y="551200"/>
                  </a:lnTo>
                  <a:lnTo>
                    <a:pt x="0" y="5512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8" id="8"/>
          <p:cNvGrpSpPr/>
          <p:nvPr/>
        </p:nvGrpSpPr>
        <p:grpSpPr>
          <a:xfrm rot="0">
            <a:off x="2781034" y="3352303"/>
            <a:ext cx="12725931" cy="6032487"/>
            <a:chOff x="0" y="0"/>
            <a:chExt cx="16967908" cy="8043316"/>
          </a:xfrm>
        </p:grpSpPr>
        <p:sp>
          <p:nvSpPr>
            <p:cNvPr name="TextBox 9" id="9"/>
            <p:cNvSpPr txBox="true"/>
            <p:nvPr/>
          </p:nvSpPr>
          <p:spPr>
            <a:xfrm rot="0">
              <a:off x="0" y="4834873"/>
              <a:ext cx="16967908" cy="3197013"/>
            </a:xfrm>
            <a:prstGeom prst="rect">
              <a:avLst/>
            </a:prstGeom>
          </p:spPr>
          <p:txBody>
            <a:bodyPr anchor="t" rtlCol="false" tIns="0" lIns="0" bIns="0" rIns="0">
              <a:spAutoFit/>
            </a:bodyPr>
            <a:lstStyle/>
            <a:p>
              <a:pPr algn="ctr">
                <a:lnSpc>
                  <a:spcPts val="3814"/>
                </a:lnSpc>
              </a:pPr>
              <a:r>
                <a:rPr lang="en-US" sz="2724">
                  <a:solidFill>
                    <a:srgbClr val="FFFFFF"/>
                  </a:solidFill>
                  <a:latin typeface="Times New Roman"/>
                </a:rPr>
                <a:t> </a:t>
              </a:r>
            </a:p>
            <a:p>
              <a:pPr algn="ctr">
                <a:lnSpc>
                  <a:spcPts val="3814"/>
                </a:lnSpc>
              </a:pPr>
              <a:r>
                <a:rPr lang="en-US" sz="2724">
                  <a:solidFill>
                    <a:srgbClr val="FFFFFF"/>
                  </a:solidFill>
                  <a:latin typeface="Times New Roman"/>
                </a:rPr>
                <a:t> ARTHUR SALIM DA COSTA </a:t>
              </a:r>
            </a:p>
            <a:p>
              <a:pPr algn="ctr">
                <a:lnSpc>
                  <a:spcPts val="3814"/>
                </a:lnSpc>
              </a:pPr>
              <a:r>
                <a:rPr lang="en-US" sz="2724">
                  <a:solidFill>
                    <a:srgbClr val="FFFFFF"/>
                  </a:solidFill>
                  <a:latin typeface="Times New Roman"/>
                </a:rPr>
                <a:t>LAIS SILVA COSTA</a:t>
              </a:r>
            </a:p>
            <a:p>
              <a:pPr algn="ctr">
                <a:lnSpc>
                  <a:spcPts val="3814"/>
                </a:lnSpc>
              </a:pPr>
              <a:r>
                <a:rPr lang="en-US" sz="2724">
                  <a:solidFill>
                    <a:srgbClr val="FFFFFF"/>
                  </a:solidFill>
                  <a:latin typeface="Times New Roman"/>
                </a:rPr>
                <a:t>MARIA HELENA DE SOUSA COSTA</a:t>
              </a:r>
            </a:p>
            <a:p>
              <a:pPr algn="ctr">
                <a:lnSpc>
                  <a:spcPts val="3814"/>
                </a:lnSpc>
              </a:pPr>
            </a:p>
          </p:txBody>
        </p:sp>
        <p:sp>
          <p:nvSpPr>
            <p:cNvPr name="TextBox 10" id="10"/>
            <p:cNvSpPr txBox="true"/>
            <p:nvPr/>
          </p:nvSpPr>
          <p:spPr>
            <a:xfrm rot="0">
              <a:off x="0" y="-109855"/>
              <a:ext cx="16967908" cy="4575810"/>
            </a:xfrm>
            <a:prstGeom prst="rect">
              <a:avLst/>
            </a:prstGeom>
          </p:spPr>
          <p:txBody>
            <a:bodyPr anchor="t" rtlCol="false" tIns="0" lIns="0" bIns="0" rIns="0">
              <a:spAutoFit/>
            </a:bodyPr>
            <a:lstStyle/>
            <a:p>
              <a:pPr algn="ctr">
                <a:lnSpc>
                  <a:spcPts val="12622"/>
                </a:lnSpc>
              </a:pPr>
              <a:r>
                <a:rPr lang="en-US" sz="11475">
                  <a:solidFill>
                    <a:srgbClr val="FFFFFF"/>
                  </a:solidFill>
                  <a:latin typeface="Times New Roman Bold"/>
                </a:rPr>
                <a:t>Alocação de </a:t>
              </a:r>
              <a:r>
                <a:rPr lang="en-US" sz="11475">
                  <a:solidFill>
                    <a:srgbClr val="00BF63"/>
                  </a:solidFill>
                  <a:latin typeface="Times New Roman Bold"/>
                </a:rPr>
                <a:t>Memória</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26048" y="173726"/>
            <a:ext cx="8924460" cy="4019359"/>
          </a:xfrm>
          <a:prstGeom prst="rect">
            <a:avLst/>
          </a:prstGeom>
        </p:spPr>
        <p:txBody>
          <a:bodyPr anchor="t" rtlCol="false" tIns="0" lIns="0" bIns="0" rIns="0">
            <a:spAutoFit/>
          </a:bodyPr>
          <a:lstStyle/>
          <a:p>
            <a:pPr algn="just">
              <a:lnSpc>
                <a:spcPts val="8141"/>
              </a:lnSpc>
            </a:pPr>
            <a:r>
              <a:rPr lang="en-US" sz="4599">
                <a:solidFill>
                  <a:srgbClr val="6CE5E8"/>
                </a:solidFill>
                <a:latin typeface="Times New Roman Bold"/>
              </a:rPr>
              <a:t>Checagem de Acesso à Memória</a:t>
            </a:r>
          </a:p>
          <a:p>
            <a:pPr algn="just" marL="712475" indent="-356237" lvl="1">
              <a:lnSpc>
                <a:spcPts val="5841"/>
              </a:lnSpc>
              <a:buFont typeface="Arial"/>
              <a:buChar char="•"/>
            </a:pPr>
            <a:r>
              <a:rPr lang="en-US" sz="3300">
                <a:solidFill>
                  <a:srgbClr val="FDFDFD"/>
                </a:solidFill>
                <a:latin typeface="Times New Roman Bold"/>
              </a:rPr>
              <a:t>Va</a:t>
            </a:r>
            <a:r>
              <a:rPr lang="en-US" sz="3300">
                <a:solidFill>
                  <a:srgbClr val="FDFDFD"/>
                </a:solidFill>
                <a:latin typeface="Times New Roman Bold"/>
              </a:rPr>
              <a:t>lidação do Índice de Partição</a:t>
            </a:r>
          </a:p>
          <a:p>
            <a:pPr algn="just" marL="712475" indent="-356237" lvl="1">
              <a:lnSpc>
                <a:spcPts val="5841"/>
              </a:lnSpc>
              <a:buFont typeface="Arial"/>
              <a:buChar char="•"/>
            </a:pPr>
            <a:r>
              <a:rPr lang="en-US" sz="3300">
                <a:solidFill>
                  <a:srgbClr val="FDFDFD"/>
                </a:solidFill>
                <a:latin typeface="Times New Roman Bold"/>
              </a:rPr>
              <a:t>V</a:t>
            </a:r>
            <a:r>
              <a:rPr lang="en-US" sz="3300">
                <a:solidFill>
                  <a:srgbClr val="FDFDFD"/>
                </a:solidFill>
                <a:latin typeface="Times New Roman Bold"/>
              </a:rPr>
              <a:t>erificação de Intervalo de Endereços</a:t>
            </a:r>
          </a:p>
          <a:p>
            <a:pPr algn="just" marL="712475" indent="-356237" lvl="1">
              <a:lnSpc>
                <a:spcPts val="5841"/>
              </a:lnSpc>
              <a:buFont typeface="Arial"/>
              <a:buChar char="•"/>
            </a:pPr>
            <a:r>
              <a:rPr lang="en-US" sz="3300">
                <a:solidFill>
                  <a:srgbClr val="FDFDFD"/>
                </a:solidFill>
                <a:latin typeface="Times New Roman Bold"/>
              </a:rPr>
              <a:t>V</a:t>
            </a:r>
            <a:r>
              <a:rPr lang="en-US" sz="3300">
                <a:solidFill>
                  <a:srgbClr val="FDFDFD"/>
                </a:solidFill>
                <a:latin typeface="Times New Roman Bold"/>
              </a:rPr>
              <a:t>alidação de Permissões Requeridas</a:t>
            </a:r>
          </a:p>
          <a:p>
            <a:pPr algn="just" marL="712475" indent="-356237" lvl="1">
              <a:lnSpc>
                <a:spcPts val="5841"/>
              </a:lnSpc>
              <a:buFont typeface="Arial"/>
              <a:buChar char="•"/>
            </a:pPr>
            <a:r>
              <a:rPr lang="en-US" sz="3300">
                <a:solidFill>
                  <a:srgbClr val="FDFDFD"/>
                </a:solidFill>
                <a:latin typeface="Times New Roman Bold"/>
              </a:rPr>
              <a:t>Resultado da Checagem de Acesso</a:t>
            </a:r>
          </a:p>
        </p:txBody>
      </p:sp>
      <p:grpSp>
        <p:nvGrpSpPr>
          <p:cNvPr name="Group 3" id="3"/>
          <p:cNvGrpSpPr/>
          <p:nvPr/>
        </p:nvGrpSpPr>
        <p:grpSpPr>
          <a:xfrm rot="0">
            <a:off x="11087100" y="1028700"/>
            <a:ext cx="3086100" cy="1326156"/>
            <a:chOff x="0" y="0"/>
            <a:chExt cx="812800" cy="349276"/>
          </a:xfrm>
        </p:grpSpPr>
        <p:sp>
          <p:nvSpPr>
            <p:cNvPr name="Freeform 4" id="4"/>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5" id="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A FUNÇÃO</a:t>
              </a:r>
            </a:p>
          </p:txBody>
        </p:sp>
      </p:grpSp>
      <p:grpSp>
        <p:nvGrpSpPr>
          <p:cNvPr name="Group 6" id="6"/>
          <p:cNvGrpSpPr/>
          <p:nvPr/>
        </p:nvGrpSpPr>
        <p:grpSpPr>
          <a:xfrm rot="0">
            <a:off x="11087100" y="3092393"/>
            <a:ext cx="3086100" cy="1326156"/>
            <a:chOff x="0" y="0"/>
            <a:chExt cx="812800" cy="349276"/>
          </a:xfrm>
        </p:grpSpPr>
        <p:sp>
          <p:nvSpPr>
            <p:cNvPr name="Freeform 7" id="7"/>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8" id="8"/>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VERIFICA OS ENDEREÇOS</a:t>
              </a:r>
            </a:p>
          </p:txBody>
        </p:sp>
      </p:grpSp>
      <p:grpSp>
        <p:nvGrpSpPr>
          <p:cNvPr name="Group 9" id="9"/>
          <p:cNvGrpSpPr/>
          <p:nvPr/>
        </p:nvGrpSpPr>
        <p:grpSpPr>
          <a:xfrm rot="0">
            <a:off x="11087100" y="5151974"/>
            <a:ext cx="3086100" cy="1326156"/>
            <a:chOff x="0" y="0"/>
            <a:chExt cx="812800" cy="349276"/>
          </a:xfrm>
        </p:grpSpPr>
        <p:sp>
          <p:nvSpPr>
            <p:cNvPr name="Freeform 10" id="10"/>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11" id="11"/>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VERIFICA PERMISSÕES PRESENTES</a:t>
              </a:r>
            </a:p>
          </p:txBody>
        </p:sp>
      </p:grpSp>
      <p:grpSp>
        <p:nvGrpSpPr>
          <p:cNvPr name="Group 12" id="12"/>
          <p:cNvGrpSpPr/>
          <p:nvPr/>
        </p:nvGrpSpPr>
        <p:grpSpPr>
          <a:xfrm rot="0">
            <a:off x="14173200" y="7211554"/>
            <a:ext cx="3086100" cy="1326156"/>
            <a:chOff x="0" y="0"/>
            <a:chExt cx="812800" cy="349276"/>
          </a:xfrm>
        </p:grpSpPr>
        <p:sp>
          <p:nvSpPr>
            <p:cNvPr name="Freeform 13" id="13"/>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sp>
        <p:sp>
          <p:nvSpPr>
            <p:cNvPr name="TextBox 14" id="14"/>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RETORNA TRUE</a:t>
              </a:r>
            </a:p>
          </p:txBody>
        </p:sp>
      </p:grpSp>
      <p:grpSp>
        <p:nvGrpSpPr>
          <p:cNvPr name="Group 15" id="15"/>
          <p:cNvGrpSpPr/>
          <p:nvPr/>
        </p:nvGrpSpPr>
        <p:grpSpPr>
          <a:xfrm rot="0">
            <a:off x="8001000" y="7211554"/>
            <a:ext cx="3086100" cy="1326156"/>
            <a:chOff x="0" y="0"/>
            <a:chExt cx="812800" cy="349276"/>
          </a:xfrm>
        </p:grpSpPr>
        <p:sp>
          <p:nvSpPr>
            <p:cNvPr name="Freeform 16" id="16"/>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sp>
        <p:sp>
          <p:nvSpPr>
            <p:cNvPr name="TextBox 17" id="17"/>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RETORNA FALSE</a:t>
              </a:r>
            </a:p>
          </p:txBody>
        </p:sp>
      </p:grpSp>
      <p:sp>
        <p:nvSpPr>
          <p:cNvPr name="AutoShape 18" id="18"/>
          <p:cNvSpPr/>
          <p:nvPr/>
        </p:nvSpPr>
        <p:spPr>
          <a:xfrm flipV="true">
            <a:off x="9525000" y="5815051"/>
            <a:ext cx="1562100" cy="1396503"/>
          </a:xfrm>
          <a:prstGeom prst="line">
            <a:avLst/>
          </a:prstGeom>
          <a:ln cap="flat" w="38100">
            <a:solidFill>
              <a:srgbClr val="FF3131"/>
            </a:solidFill>
            <a:prstDash val="solid"/>
            <a:headEnd type="triangle" len="med" w="lg"/>
            <a:tailEnd type="none" len="sm" w="sm"/>
          </a:ln>
        </p:spPr>
      </p:sp>
      <p:sp>
        <p:nvSpPr>
          <p:cNvPr name="AutoShape 19" id="19"/>
          <p:cNvSpPr/>
          <p:nvPr/>
        </p:nvSpPr>
        <p:spPr>
          <a:xfrm flipH="true" flipV="true">
            <a:off x="14173200" y="5815051"/>
            <a:ext cx="1562100" cy="1225371"/>
          </a:xfrm>
          <a:prstGeom prst="line">
            <a:avLst/>
          </a:prstGeom>
          <a:ln cap="flat" w="38100">
            <a:solidFill>
              <a:srgbClr val="00BF63"/>
            </a:solidFill>
            <a:prstDash val="solid"/>
            <a:headEnd type="triangle" len="med" w="lg"/>
            <a:tailEnd type="none" len="sm" w="sm"/>
          </a:ln>
        </p:spPr>
      </p:sp>
      <p:sp>
        <p:nvSpPr>
          <p:cNvPr name="AutoShape 20" id="20"/>
          <p:cNvSpPr/>
          <p:nvPr/>
        </p:nvSpPr>
        <p:spPr>
          <a:xfrm flipV="true">
            <a:off x="12630150" y="2354856"/>
            <a:ext cx="0" cy="737538"/>
          </a:xfrm>
          <a:prstGeom prst="line">
            <a:avLst/>
          </a:prstGeom>
          <a:ln cap="flat" w="38100">
            <a:solidFill>
              <a:srgbClr val="FFFFFF"/>
            </a:solidFill>
            <a:prstDash val="solid"/>
            <a:headEnd type="triangle" len="med" w="lg"/>
            <a:tailEnd type="none" len="sm" w="sm"/>
          </a:ln>
        </p:spPr>
      </p:sp>
      <p:sp>
        <p:nvSpPr>
          <p:cNvPr name="AutoShape 21" id="21"/>
          <p:cNvSpPr/>
          <p:nvPr/>
        </p:nvSpPr>
        <p:spPr>
          <a:xfrm flipV="true">
            <a:off x="12630150" y="4418549"/>
            <a:ext cx="0" cy="733425"/>
          </a:xfrm>
          <a:prstGeom prst="line">
            <a:avLst/>
          </a:prstGeom>
          <a:ln cap="flat" w="38100">
            <a:solidFill>
              <a:srgbClr val="FFFFFF"/>
            </a:solidFill>
            <a:prstDash val="solid"/>
            <a:headEnd type="triangle" len="med" w="lg"/>
            <a:tailEnd type="none" len="sm" w="sm"/>
          </a:ln>
        </p:spPr>
      </p:sp>
      <p:grpSp>
        <p:nvGrpSpPr>
          <p:cNvPr name="Group 22" id="22"/>
          <p:cNvGrpSpPr/>
          <p:nvPr/>
        </p:nvGrpSpPr>
        <p:grpSpPr>
          <a:xfrm rot="0">
            <a:off x="9735921" y="5610089"/>
            <a:ext cx="1105731" cy="409925"/>
            <a:chOff x="0" y="0"/>
            <a:chExt cx="1096222" cy="406400"/>
          </a:xfrm>
        </p:grpSpPr>
        <p:sp>
          <p:nvSpPr>
            <p:cNvPr name="Freeform 23" id="23"/>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24" id="24"/>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NÃO</a:t>
              </a:r>
            </a:p>
          </p:txBody>
        </p:sp>
      </p:grpSp>
      <p:grpSp>
        <p:nvGrpSpPr>
          <p:cNvPr name="Group 25" id="25"/>
          <p:cNvGrpSpPr/>
          <p:nvPr/>
        </p:nvGrpSpPr>
        <p:grpSpPr>
          <a:xfrm rot="0">
            <a:off x="14418648" y="5610089"/>
            <a:ext cx="1105731" cy="409925"/>
            <a:chOff x="0" y="0"/>
            <a:chExt cx="1096222" cy="406400"/>
          </a:xfrm>
        </p:grpSpPr>
        <p:sp>
          <p:nvSpPr>
            <p:cNvPr name="Freeform 26" id="26"/>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27" id="27"/>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SIM</a:t>
              </a: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1029950" y="1222126"/>
            <a:ext cx="6423269" cy="847725"/>
          </a:xfrm>
          <a:prstGeom prst="rect">
            <a:avLst/>
          </a:prstGeom>
        </p:spPr>
        <p:txBody>
          <a:bodyPr anchor="t" rtlCol="false" tIns="0" lIns="0" bIns="0" rIns="0">
            <a:spAutoFit/>
          </a:bodyPr>
          <a:lstStyle/>
          <a:p>
            <a:pPr algn="just">
              <a:lnSpc>
                <a:spcPts val="6299"/>
              </a:lnSpc>
            </a:pPr>
            <a:r>
              <a:rPr lang="en-US" sz="4499">
                <a:solidFill>
                  <a:srgbClr val="6CE5E8"/>
                </a:solidFill>
                <a:latin typeface="Times New Roman Bold"/>
              </a:rPr>
              <a:t>Execu</a:t>
            </a:r>
            <a:r>
              <a:rPr lang="en-US" sz="4499">
                <a:solidFill>
                  <a:srgbClr val="6CE5E8"/>
                </a:solidFill>
                <a:latin typeface="Times New Roman Bold"/>
              </a:rPr>
              <a:t>ção de Programas</a:t>
            </a:r>
          </a:p>
        </p:txBody>
      </p:sp>
      <p:sp>
        <p:nvSpPr>
          <p:cNvPr name="TextBox 3" id="3"/>
          <p:cNvSpPr txBox="true"/>
          <p:nvPr/>
        </p:nvSpPr>
        <p:spPr>
          <a:xfrm rot="0">
            <a:off x="11029950" y="2050521"/>
            <a:ext cx="6886376" cy="2153793"/>
          </a:xfrm>
          <a:prstGeom prst="rect">
            <a:avLst/>
          </a:prstGeom>
        </p:spPr>
        <p:txBody>
          <a:bodyPr anchor="t" rtlCol="false" tIns="0" lIns="0" bIns="0" rIns="0">
            <a:spAutoFit/>
          </a:bodyPr>
          <a:lstStyle/>
          <a:p>
            <a:pPr algn="just">
              <a:lnSpc>
                <a:spcPts val="5676"/>
              </a:lnSpc>
            </a:pPr>
            <a:r>
              <a:rPr lang="en-US" sz="3300">
                <a:solidFill>
                  <a:srgbClr val="FDFDFD"/>
                </a:solidFill>
                <a:latin typeface="Times New Roman Bold"/>
              </a:rPr>
              <a:t>1. </a:t>
            </a:r>
            <a:r>
              <a:rPr lang="en-US" sz="3300">
                <a:solidFill>
                  <a:srgbClr val="FDFDFD"/>
                </a:solidFill>
                <a:latin typeface="Times New Roman Bold"/>
              </a:rPr>
              <a:t>Verificação de Alocação na Partição</a:t>
            </a:r>
          </a:p>
          <a:p>
            <a:pPr algn="just">
              <a:lnSpc>
                <a:spcPts val="5676"/>
              </a:lnSpc>
            </a:pPr>
            <a:r>
              <a:rPr lang="en-US" sz="3300">
                <a:solidFill>
                  <a:srgbClr val="FDFDFD"/>
                </a:solidFill>
                <a:latin typeface="Times New Roman Bold"/>
              </a:rPr>
              <a:t>2. </a:t>
            </a:r>
            <a:r>
              <a:rPr lang="en-US" sz="3300">
                <a:solidFill>
                  <a:srgbClr val="FDFDFD"/>
                </a:solidFill>
                <a:latin typeface="Times New Roman Bold"/>
              </a:rPr>
              <a:t>Validação de Permissões de Acesso</a:t>
            </a:r>
          </a:p>
          <a:p>
            <a:pPr algn="just">
              <a:lnSpc>
                <a:spcPts val="5676"/>
              </a:lnSpc>
            </a:pPr>
            <a:r>
              <a:rPr lang="en-US" sz="3300">
                <a:solidFill>
                  <a:srgbClr val="FDFDFD"/>
                </a:solidFill>
                <a:latin typeface="Times New Roman Bold"/>
              </a:rPr>
              <a:t>3. </a:t>
            </a:r>
            <a:r>
              <a:rPr lang="en-US" sz="3300">
                <a:solidFill>
                  <a:srgbClr val="FDFDFD"/>
                </a:solidFill>
                <a:latin typeface="Times New Roman Bold"/>
              </a:rPr>
              <a:t>Execução do Programa</a:t>
            </a:r>
          </a:p>
        </p:txBody>
      </p:sp>
      <p:grpSp>
        <p:nvGrpSpPr>
          <p:cNvPr name="Group 4" id="4"/>
          <p:cNvGrpSpPr/>
          <p:nvPr/>
        </p:nvGrpSpPr>
        <p:grpSpPr>
          <a:xfrm rot="0">
            <a:off x="3086100" y="219540"/>
            <a:ext cx="3086100" cy="1326156"/>
            <a:chOff x="0" y="0"/>
            <a:chExt cx="812800" cy="349276"/>
          </a:xfrm>
        </p:grpSpPr>
        <p:sp>
          <p:nvSpPr>
            <p:cNvPr name="Freeform 5" id="5"/>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6" id="6"/>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A FUNÇÃO</a:t>
              </a:r>
            </a:p>
          </p:txBody>
        </p:sp>
      </p:grpSp>
      <p:grpSp>
        <p:nvGrpSpPr>
          <p:cNvPr name="Group 7" id="7"/>
          <p:cNvGrpSpPr/>
          <p:nvPr/>
        </p:nvGrpSpPr>
        <p:grpSpPr>
          <a:xfrm rot="0">
            <a:off x="3086100" y="2279121"/>
            <a:ext cx="3086100" cy="1326156"/>
            <a:chOff x="0" y="0"/>
            <a:chExt cx="812800" cy="349276"/>
          </a:xfrm>
        </p:grpSpPr>
        <p:sp>
          <p:nvSpPr>
            <p:cNvPr name="Freeform 8" id="8"/>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9" id="9"/>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VERIFICAÇA SE O PROGRAMA ESTÁ ALOCADO</a:t>
              </a:r>
            </a:p>
          </p:txBody>
        </p:sp>
      </p:grpSp>
      <p:grpSp>
        <p:nvGrpSpPr>
          <p:cNvPr name="Group 10" id="10"/>
          <p:cNvGrpSpPr/>
          <p:nvPr/>
        </p:nvGrpSpPr>
        <p:grpSpPr>
          <a:xfrm rot="0">
            <a:off x="6172200" y="4338701"/>
            <a:ext cx="3086100" cy="1326156"/>
            <a:chOff x="0" y="0"/>
            <a:chExt cx="812800" cy="349276"/>
          </a:xfrm>
        </p:grpSpPr>
        <p:sp>
          <p:nvSpPr>
            <p:cNvPr name="Freeform 11" id="11"/>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sp>
        <p:sp>
          <p:nvSpPr>
            <p:cNvPr name="TextBox 12" id="12"/>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VERIFICAÇÃO DE PERMISSÕES DE ACESSO</a:t>
              </a:r>
            </a:p>
          </p:txBody>
        </p:sp>
      </p:grpSp>
      <p:grpSp>
        <p:nvGrpSpPr>
          <p:cNvPr name="Group 13" id="13"/>
          <p:cNvGrpSpPr/>
          <p:nvPr/>
        </p:nvGrpSpPr>
        <p:grpSpPr>
          <a:xfrm rot="0">
            <a:off x="0" y="4338701"/>
            <a:ext cx="3086100" cy="1326156"/>
            <a:chOff x="0" y="0"/>
            <a:chExt cx="812800" cy="349276"/>
          </a:xfrm>
        </p:grpSpPr>
        <p:sp>
          <p:nvSpPr>
            <p:cNvPr name="Freeform 14" id="14"/>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sp>
        <p:sp>
          <p:nvSpPr>
            <p:cNvPr name="TextBox 15" id="1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EXIBE ERRO RETORNA NONE</a:t>
              </a:r>
            </a:p>
          </p:txBody>
        </p:sp>
      </p:grpSp>
      <p:sp>
        <p:nvSpPr>
          <p:cNvPr name="AutoShape 16" id="16"/>
          <p:cNvSpPr/>
          <p:nvPr/>
        </p:nvSpPr>
        <p:spPr>
          <a:xfrm flipV="true">
            <a:off x="1524000" y="2942199"/>
            <a:ext cx="1562100" cy="1396503"/>
          </a:xfrm>
          <a:prstGeom prst="line">
            <a:avLst/>
          </a:prstGeom>
          <a:ln cap="flat" w="38100">
            <a:solidFill>
              <a:srgbClr val="FF3131"/>
            </a:solidFill>
            <a:prstDash val="solid"/>
            <a:headEnd type="triangle" len="med" w="lg"/>
            <a:tailEnd type="none" len="sm" w="sm"/>
          </a:ln>
        </p:spPr>
      </p:sp>
      <p:sp>
        <p:nvSpPr>
          <p:cNvPr name="AutoShape 17" id="17"/>
          <p:cNvSpPr/>
          <p:nvPr/>
        </p:nvSpPr>
        <p:spPr>
          <a:xfrm flipH="true" flipV="true">
            <a:off x="6172200" y="2942199"/>
            <a:ext cx="1543050" cy="1396503"/>
          </a:xfrm>
          <a:prstGeom prst="line">
            <a:avLst/>
          </a:prstGeom>
          <a:ln cap="flat" w="38100">
            <a:solidFill>
              <a:srgbClr val="00BF63"/>
            </a:solidFill>
            <a:prstDash val="solid"/>
            <a:headEnd type="triangle" len="med" w="lg"/>
            <a:tailEnd type="none" len="sm" w="sm"/>
          </a:ln>
        </p:spPr>
      </p:sp>
      <p:sp>
        <p:nvSpPr>
          <p:cNvPr name="AutoShape 18" id="18"/>
          <p:cNvSpPr/>
          <p:nvPr/>
        </p:nvSpPr>
        <p:spPr>
          <a:xfrm flipV="true">
            <a:off x="4629150" y="1545696"/>
            <a:ext cx="0" cy="733425"/>
          </a:xfrm>
          <a:prstGeom prst="line">
            <a:avLst/>
          </a:prstGeom>
          <a:ln cap="flat" w="38100">
            <a:solidFill>
              <a:srgbClr val="FFFFFF"/>
            </a:solidFill>
            <a:prstDash val="solid"/>
            <a:headEnd type="triangle" len="med" w="lg"/>
            <a:tailEnd type="none" len="sm" w="sm"/>
          </a:ln>
        </p:spPr>
      </p:sp>
      <p:grpSp>
        <p:nvGrpSpPr>
          <p:cNvPr name="Group 19" id="19"/>
          <p:cNvGrpSpPr/>
          <p:nvPr/>
        </p:nvGrpSpPr>
        <p:grpSpPr>
          <a:xfrm rot="0">
            <a:off x="1734921" y="2737236"/>
            <a:ext cx="1105731" cy="409925"/>
            <a:chOff x="0" y="0"/>
            <a:chExt cx="1096222" cy="406400"/>
          </a:xfrm>
        </p:grpSpPr>
        <p:sp>
          <p:nvSpPr>
            <p:cNvPr name="Freeform 20" id="20"/>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21" id="21"/>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NÃO</a:t>
              </a:r>
            </a:p>
          </p:txBody>
        </p:sp>
      </p:grpSp>
      <p:grpSp>
        <p:nvGrpSpPr>
          <p:cNvPr name="Group 22" id="22"/>
          <p:cNvGrpSpPr/>
          <p:nvPr/>
        </p:nvGrpSpPr>
        <p:grpSpPr>
          <a:xfrm rot="0">
            <a:off x="6417648" y="2737236"/>
            <a:ext cx="1105731" cy="409925"/>
            <a:chOff x="0" y="0"/>
            <a:chExt cx="1096222" cy="406400"/>
          </a:xfrm>
        </p:grpSpPr>
        <p:sp>
          <p:nvSpPr>
            <p:cNvPr name="Freeform 23" id="23"/>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24" id="24"/>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SIM</a:t>
              </a:r>
            </a:p>
          </p:txBody>
        </p:sp>
      </p:grpSp>
      <p:grpSp>
        <p:nvGrpSpPr>
          <p:cNvPr name="Group 25" id="25"/>
          <p:cNvGrpSpPr/>
          <p:nvPr/>
        </p:nvGrpSpPr>
        <p:grpSpPr>
          <a:xfrm rot="0">
            <a:off x="9258300" y="6455607"/>
            <a:ext cx="3086100" cy="1326156"/>
            <a:chOff x="0" y="0"/>
            <a:chExt cx="812800" cy="349276"/>
          </a:xfrm>
        </p:grpSpPr>
        <p:sp>
          <p:nvSpPr>
            <p:cNvPr name="Freeform 26" id="26"/>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sp>
        <p:sp>
          <p:nvSpPr>
            <p:cNvPr name="TextBox 27" id="27"/>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O PROGRAMA</a:t>
              </a:r>
            </a:p>
          </p:txBody>
        </p:sp>
      </p:grpSp>
      <p:grpSp>
        <p:nvGrpSpPr>
          <p:cNvPr name="Group 28" id="28"/>
          <p:cNvGrpSpPr/>
          <p:nvPr/>
        </p:nvGrpSpPr>
        <p:grpSpPr>
          <a:xfrm rot="0">
            <a:off x="3086100" y="6481256"/>
            <a:ext cx="3086100" cy="1326156"/>
            <a:chOff x="0" y="0"/>
            <a:chExt cx="812800" cy="349276"/>
          </a:xfrm>
        </p:grpSpPr>
        <p:sp>
          <p:nvSpPr>
            <p:cNvPr name="Freeform 29" id="29"/>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sp>
        <p:sp>
          <p:nvSpPr>
            <p:cNvPr name="TextBox 30" id="30"/>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EXIBE ERRO RETORNA NONE</a:t>
              </a:r>
            </a:p>
          </p:txBody>
        </p:sp>
      </p:grpSp>
      <p:sp>
        <p:nvSpPr>
          <p:cNvPr name="AutoShape 31" id="31"/>
          <p:cNvSpPr/>
          <p:nvPr/>
        </p:nvSpPr>
        <p:spPr>
          <a:xfrm flipV="true">
            <a:off x="4610100" y="5084753"/>
            <a:ext cx="1562100" cy="1396503"/>
          </a:xfrm>
          <a:prstGeom prst="line">
            <a:avLst/>
          </a:prstGeom>
          <a:ln cap="flat" w="38100">
            <a:solidFill>
              <a:srgbClr val="FF3131"/>
            </a:solidFill>
            <a:prstDash val="solid"/>
            <a:headEnd type="triangle" len="med" w="lg"/>
            <a:tailEnd type="none" len="sm" w="sm"/>
          </a:ln>
        </p:spPr>
      </p:sp>
      <p:sp>
        <p:nvSpPr>
          <p:cNvPr name="AutoShape 32" id="32"/>
          <p:cNvSpPr/>
          <p:nvPr/>
        </p:nvSpPr>
        <p:spPr>
          <a:xfrm flipH="true" flipV="true">
            <a:off x="9258300" y="5084753"/>
            <a:ext cx="1543050" cy="1370854"/>
          </a:xfrm>
          <a:prstGeom prst="line">
            <a:avLst/>
          </a:prstGeom>
          <a:ln cap="flat" w="38100">
            <a:solidFill>
              <a:srgbClr val="00BF63"/>
            </a:solidFill>
            <a:prstDash val="solid"/>
            <a:headEnd type="triangle" len="med" w="lg"/>
            <a:tailEnd type="none" len="sm" w="sm"/>
          </a:ln>
        </p:spPr>
      </p:sp>
      <p:grpSp>
        <p:nvGrpSpPr>
          <p:cNvPr name="Group 33" id="33"/>
          <p:cNvGrpSpPr/>
          <p:nvPr/>
        </p:nvGrpSpPr>
        <p:grpSpPr>
          <a:xfrm rot="0">
            <a:off x="4821021" y="4879790"/>
            <a:ext cx="1105731" cy="409925"/>
            <a:chOff x="0" y="0"/>
            <a:chExt cx="1096222" cy="406400"/>
          </a:xfrm>
        </p:grpSpPr>
        <p:sp>
          <p:nvSpPr>
            <p:cNvPr name="Freeform 34" id="34"/>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35" id="35"/>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NÃO</a:t>
              </a:r>
            </a:p>
          </p:txBody>
        </p:sp>
      </p:grpSp>
      <p:grpSp>
        <p:nvGrpSpPr>
          <p:cNvPr name="Group 36" id="36"/>
          <p:cNvGrpSpPr/>
          <p:nvPr/>
        </p:nvGrpSpPr>
        <p:grpSpPr>
          <a:xfrm rot="0">
            <a:off x="9503748" y="4879790"/>
            <a:ext cx="1105731" cy="409925"/>
            <a:chOff x="0" y="0"/>
            <a:chExt cx="1096222" cy="406400"/>
          </a:xfrm>
        </p:grpSpPr>
        <p:sp>
          <p:nvSpPr>
            <p:cNvPr name="Freeform 37" id="37"/>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38" id="38"/>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SIM</a:t>
              </a:r>
            </a:p>
          </p:txBody>
        </p:sp>
      </p:grpSp>
      <p:grpSp>
        <p:nvGrpSpPr>
          <p:cNvPr name="Group 39" id="39"/>
          <p:cNvGrpSpPr/>
          <p:nvPr/>
        </p:nvGrpSpPr>
        <p:grpSpPr>
          <a:xfrm rot="0">
            <a:off x="12363450" y="8643775"/>
            <a:ext cx="3086100" cy="1326156"/>
            <a:chOff x="0" y="0"/>
            <a:chExt cx="812800" cy="349276"/>
          </a:xfrm>
        </p:grpSpPr>
        <p:sp>
          <p:nvSpPr>
            <p:cNvPr name="Freeform 40" id="40"/>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41" id="41"/>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PROGRAMA ECHO</a:t>
              </a:r>
            </a:p>
          </p:txBody>
        </p:sp>
      </p:grpSp>
      <p:grpSp>
        <p:nvGrpSpPr>
          <p:cNvPr name="Group 42" id="42"/>
          <p:cNvGrpSpPr/>
          <p:nvPr/>
        </p:nvGrpSpPr>
        <p:grpSpPr>
          <a:xfrm rot="0">
            <a:off x="6153150" y="8515188"/>
            <a:ext cx="3086100" cy="1326156"/>
            <a:chOff x="0" y="0"/>
            <a:chExt cx="812800" cy="349276"/>
          </a:xfrm>
        </p:grpSpPr>
        <p:sp>
          <p:nvSpPr>
            <p:cNvPr name="Freeform 43" id="43"/>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44" id="44"/>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PROGRAMA CALC</a:t>
              </a:r>
            </a:p>
          </p:txBody>
        </p:sp>
      </p:grpSp>
      <p:sp>
        <p:nvSpPr>
          <p:cNvPr name="AutoShape 45" id="45"/>
          <p:cNvSpPr/>
          <p:nvPr/>
        </p:nvSpPr>
        <p:spPr>
          <a:xfrm flipH="true" flipV="true">
            <a:off x="12344400" y="7163384"/>
            <a:ext cx="1562100" cy="1480392"/>
          </a:xfrm>
          <a:prstGeom prst="line">
            <a:avLst/>
          </a:prstGeom>
          <a:ln cap="flat" w="38100">
            <a:solidFill>
              <a:srgbClr val="FFFFFF"/>
            </a:solidFill>
            <a:prstDash val="solid"/>
            <a:headEnd type="triangle" len="med" w="lg"/>
            <a:tailEnd type="none" len="sm" w="sm"/>
          </a:ln>
        </p:spPr>
      </p:sp>
      <p:sp>
        <p:nvSpPr>
          <p:cNvPr name="AutoShape 46" id="46"/>
          <p:cNvSpPr/>
          <p:nvPr/>
        </p:nvSpPr>
        <p:spPr>
          <a:xfrm flipV="true">
            <a:off x="7696200" y="7118685"/>
            <a:ext cx="1562100" cy="1396503"/>
          </a:xfrm>
          <a:prstGeom prst="line">
            <a:avLst/>
          </a:prstGeom>
          <a:ln cap="flat" w="38100">
            <a:solidFill>
              <a:srgbClr val="FFFFFF"/>
            </a:solidFill>
            <a:prstDash val="solid"/>
            <a:headEnd type="triangle" len="med" w="lg"/>
            <a:tailEnd type="none" len="sm" w="sm"/>
          </a:ln>
        </p:spPr>
      </p:sp>
      <p:grpSp>
        <p:nvGrpSpPr>
          <p:cNvPr name="Group 47" id="47"/>
          <p:cNvGrpSpPr/>
          <p:nvPr/>
        </p:nvGrpSpPr>
        <p:grpSpPr>
          <a:xfrm rot="0">
            <a:off x="12644920" y="6958421"/>
            <a:ext cx="1105731" cy="409925"/>
            <a:chOff x="0" y="0"/>
            <a:chExt cx="1096222" cy="406400"/>
          </a:xfrm>
        </p:grpSpPr>
        <p:sp>
          <p:nvSpPr>
            <p:cNvPr name="Freeform 48" id="48"/>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F840"/>
            </a:solidFill>
          </p:spPr>
        </p:sp>
        <p:sp>
          <p:nvSpPr>
            <p:cNvPr name="TextBox 49" id="49"/>
            <p:cNvSpPr txBox="true"/>
            <p:nvPr/>
          </p:nvSpPr>
          <p:spPr>
            <a:xfrm>
              <a:off x="152400" y="-28575"/>
              <a:ext cx="791422" cy="434975"/>
            </a:xfrm>
            <a:prstGeom prst="rect">
              <a:avLst/>
            </a:prstGeom>
          </p:spPr>
          <p:txBody>
            <a:bodyPr anchor="ctr" rtlCol="false" tIns="50800" lIns="50800" bIns="50800" rIns="50800"/>
            <a:lstStyle/>
            <a:p>
              <a:pPr algn="ctr">
                <a:lnSpc>
                  <a:spcPts val="1752"/>
                </a:lnSpc>
              </a:pPr>
              <a:r>
                <a:rPr lang="en-US" sz="1525" spc="183">
                  <a:solidFill>
                    <a:srgbClr val="000000"/>
                  </a:solidFill>
                  <a:latin typeface="Times New Roman Bold"/>
                </a:rPr>
                <a:t>ECHO</a:t>
              </a:r>
            </a:p>
          </p:txBody>
        </p:sp>
      </p:grpSp>
      <p:grpSp>
        <p:nvGrpSpPr>
          <p:cNvPr name="Group 50" id="50"/>
          <p:cNvGrpSpPr/>
          <p:nvPr/>
        </p:nvGrpSpPr>
        <p:grpSpPr>
          <a:xfrm rot="0">
            <a:off x="7847769" y="6958421"/>
            <a:ext cx="1105731" cy="409925"/>
            <a:chOff x="0" y="0"/>
            <a:chExt cx="1096222" cy="406400"/>
          </a:xfrm>
        </p:grpSpPr>
        <p:sp>
          <p:nvSpPr>
            <p:cNvPr name="Freeform 51" id="51"/>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F840"/>
            </a:solidFill>
          </p:spPr>
        </p:sp>
        <p:sp>
          <p:nvSpPr>
            <p:cNvPr name="TextBox 52" id="52"/>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CALC</a:t>
              </a: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35222" y="154940"/>
            <a:ext cx="6423269" cy="847725"/>
          </a:xfrm>
          <a:prstGeom prst="rect">
            <a:avLst/>
          </a:prstGeom>
        </p:spPr>
        <p:txBody>
          <a:bodyPr anchor="t" rtlCol="false" tIns="0" lIns="0" bIns="0" rIns="0">
            <a:spAutoFit/>
          </a:bodyPr>
          <a:lstStyle/>
          <a:p>
            <a:pPr algn="just">
              <a:lnSpc>
                <a:spcPts val="6299"/>
              </a:lnSpc>
            </a:pPr>
            <a:r>
              <a:rPr lang="en-US" sz="4499">
                <a:solidFill>
                  <a:srgbClr val="6CE5E8"/>
                </a:solidFill>
                <a:latin typeface="Times New Roman Bold"/>
              </a:rPr>
              <a:t>Programas</a:t>
            </a:r>
          </a:p>
        </p:txBody>
      </p:sp>
      <p:sp>
        <p:nvSpPr>
          <p:cNvPr name="TextBox 3" id="3"/>
          <p:cNvSpPr txBox="true"/>
          <p:nvPr/>
        </p:nvSpPr>
        <p:spPr>
          <a:xfrm rot="0">
            <a:off x="642939" y="528955"/>
            <a:ext cx="7860398" cy="1766570"/>
          </a:xfrm>
          <a:prstGeom prst="rect">
            <a:avLst/>
          </a:prstGeom>
        </p:spPr>
        <p:txBody>
          <a:bodyPr anchor="t" rtlCol="false" tIns="0" lIns="0" bIns="0" rIns="0">
            <a:spAutoFit/>
          </a:bodyPr>
          <a:lstStyle/>
          <a:p>
            <a:pPr algn="just">
              <a:lnSpc>
                <a:spcPts val="4340"/>
              </a:lnSpc>
            </a:pPr>
          </a:p>
          <a:p>
            <a:pPr algn="just">
              <a:lnSpc>
                <a:spcPts val="4785"/>
              </a:lnSpc>
            </a:pPr>
            <a:r>
              <a:rPr lang="en-US" sz="3300">
                <a:solidFill>
                  <a:srgbClr val="FDFDFD"/>
                </a:solidFill>
                <a:latin typeface="Times New Roman Bold"/>
              </a:rPr>
              <a:t>1. Funcionamento do programa CALC</a:t>
            </a:r>
          </a:p>
          <a:p>
            <a:pPr algn="just">
              <a:lnSpc>
                <a:spcPts val="4620"/>
              </a:lnSpc>
            </a:pPr>
          </a:p>
        </p:txBody>
      </p:sp>
      <p:grpSp>
        <p:nvGrpSpPr>
          <p:cNvPr name="Group 4" id="4"/>
          <p:cNvGrpSpPr/>
          <p:nvPr/>
        </p:nvGrpSpPr>
        <p:grpSpPr>
          <a:xfrm rot="0">
            <a:off x="3321322" y="2221865"/>
            <a:ext cx="3086100" cy="1326156"/>
            <a:chOff x="0" y="0"/>
            <a:chExt cx="812800" cy="349276"/>
          </a:xfrm>
        </p:grpSpPr>
        <p:sp>
          <p:nvSpPr>
            <p:cNvPr name="Freeform 5" id="5"/>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6" id="6"/>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A FUNÇÃO CALC</a:t>
              </a:r>
            </a:p>
          </p:txBody>
        </p:sp>
      </p:grpSp>
      <p:grpSp>
        <p:nvGrpSpPr>
          <p:cNvPr name="Group 7" id="7"/>
          <p:cNvGrpSpPr/>
          <p:nvPr/>
        </p:nvGrpSpPr>
        <p:grpSpPr>
          <a:xfrm rot="0">
            <a:off x="3321322" y="4281445"/>
            <a:ext cx="3086100" cy="1326156"/>
            <a:chOff x="0" y="0"/>
            <a:chExt cx="812800" cy="349276"/>
          </a:xfrm>
        </p:grpSpPr>
        <p:sp>
          <p:nvSpPr>
            <p:cNvPr name="Freeform 8" id="8"/>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9" id="9"/>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VERIFICA ARGUMENTOS</a:t>
              </a:r>
            </a:p>
          </p:txBody>
        </p:sp>
      </p:grpSp>
      <p:grpSp>
        <p:nvGrpSpPr>
          <p:cNvPr name="Group 10" id="10"/>
          <p:cNvGrpSpPr/>
          <p:nvPr/>
        </p:nvGrpSpPr>
        <p:grpSpPr>
          <a:xfrm rot="0">
            <a:off x="6407422" y="6341026"/>
            <a:ext cx="3086100" cy="1326156"/>
            <a:chOff x="0" y="0"/>
            <a:chExt cx="812800" cy="349276"/>
          </a:xfrm>
        </p:grpSpPr>
        <p:sp>
          <p:nvSpPr>
            <p:cNvPr name="Freeform 11" id="11"/>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sp>
        <p:sp>
          <p:nvSpPr>
            <p:cNvPr name="TextBox 12" id="12"/>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OPERAÇÃO</a:t>
              </a:r>
            </a:p>
          </p:txBody>
        </p:sp>
      </p:grpSp>
      <p:grpSp>
        <p:nvGrpSpPr>
          <p:cNvPr name="Group 13" id="13"/>
          <p:cNvGrpSpPr/>
          <p:nvPr/>
        </p:nvGrpSpPr>
        <p:grpSpPr>
          <a:xfrm rot="0">
            <a:off x="235222" y="6341026"/>
            <a:ext cx="3086100" cy="1326156"/>
            <a:chOff x="0" y="0"/>
            <a:chExt cx="812800" cy="349276"/>
          </a:xfrm>
        </p:grpSpPr>
        <p:sp>
          <p:nvSpPr>
            <p:cNvPr name="Freeform 14" id="14"/>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sp>
        <p:sp>
          <p:nvSpPr>
            <p:cNvPr name="TextBox 15" id="1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SOLICITA OS ARGUMENTOS</a:t>
              </a:r>
            </a:p>
          </p:txBody>
        </p:sp>
      </p:grpSp>
      <p:sp>
        <p:nvSpPr>
          <p:cNvPr name="AutoShape 16" id="16"/>
          <p:cNvSpPr/>
          <p:nvPr/>
        </p:nvSpPr>
        <p:spPr>
          <a:xfrm flipV="true">
            <a:off x="1759222" y="4944523"/>
            <a:ext cx="1562100" cy="1396503"/>
          </a:xfrm>
          <a:prstGeom prst="line">
            <a:avLst/>
          </a:prstGeom>
          <a:ln cap="flat" w="38100">
            <a:solidFill>
              <a:srgbClr val="FF3131"/>
            </a:solidFill>
            <a:prstDash val="solid"/>
            <a:headEnd type="triangle" len="med" w="lg"/>
            <a:tailEnd type="none" len="sm" w="sm"/>
          </a:ln>
        </p:spPr>
      </p:sp>
      <p:sp>
        <p:nvSpPr>
          <p:cNvPr name="AutoShape 17" id="17"/>
          <p:cNvSpPr/>
          <p:nvPr/>
        </p:nvSpPr>
        <p:spPr>
          <a:xfrm flipH="true" flipV="true">
            <a:off x="6407422" y="4944523"/>
            <a:ext cx="1562100" cy="1396503"/>
          </a:xfrm>
          <a:prstGeom prst="line">
            <a:avLst/>
          </a:prstGeom>
          <a:ln cap="flat" w="38100">
            <a:solidFill>
              <a:srgbClr val="00BF63"/>
            </a:solidFill>
            <a:prstDash val="solid"/>
            <a:headEnd type="triangle" len="med" w="lg"/>
            <a:tailEnd type="none" len="sm" w="sm"/>
          </a:ln>
        </p:spPr>
      </p:sp>
      <p:sp>
        <p:nvSpPr>
          <p:cNvPr name="AutoShape 18" id="18"/>
          <p:cNvSpPr/>
          <p:nvPr/>
        </p:nvSpPr>
        <p:spPr>
          <a:xfrm flipH="true" flipV="true">
            <a:off x="4864372" y="3548020"/>
            <a:ext cx="0" cy="733425"/>
          </a:xfrm>
          <a:prstGeom prst="line">
            <a:avLst/>
          </a:prstGeom>
          <a:ln cap="flat" w="38100">
            <a:solidFill>
              <a:srgbClr val="FFFFFF"/>
            </a:solidFill>
            <a:prstDash val="solid"/>
            <a:headEnd type="triangle" len="med" w="lg"/>
            <a:tailEnd type="none" len="sm" w="sm"/>
          </a:ln>
        </p:spPr>
      </p:sp>
      <p:grpSp>
        <p:nvGrpSpPr>
          <p:cNvPr name="Group 19" id="19"/>
          <p:cNvGrpSpPr/>
          <p:nvPr/>
        </p:nvGrpSpPr>
        <p:grpSpPr>
          <a:xfrm rot="0">
            <a:off x="1970143" y="4739561"/>
            <a:ext cx="1105731" cy="409925"/>
            <a:chOff x="0" y="0"/>
            <a:chExt cx="1096222" cy="406400"/>
          </a:xfrm>
        </p:grpSpPr>
        <p:sp>
          <p:nvSpPr>
            <p:cNvPr name="Freeform 20" id="20"/>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21" id="21"/>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NÃO</a:t>
              </a:r>
            </a:p>
          </p:txBody>
        </p:sp>
      </p:grpSp>
      <p:grpSp>
        <p:nvGrpSpPr>
          <p:cNvPr name="Group 22" id="22"/>
          <p:cNvGrpSpPr/>
          <p:nvPr/>
        </p:nvGrpSpPr>
        <p:grpSpPr>
          <a:xfrm rot="0">
            <a:off x="6652870" y="4739561"/>
            <a:ext cx="1105731" cy="409925"/>
            <a:chOff x="0" y="0"/>
            <a:chExt cx="1096222" cy="406400"/>
          </a:xfrm>
        </p:grpSpPr>
        <p:sp>
          <p:nvSpPr>
            <p:cNvPr name="Freeform 23" id="23"/>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24" id="24"/>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SIM</a:t>
              </a:r>
            </a:p>
          </p:txBody>
        </p:sp>
      </p:grpSp>
      <p:sp>
        <p:nvSpPr>
          <p:cNvPr name="AutoShape 25" id="25"/>
          <p:cNvSpPr/>
          <p:nvPr/>
        </p:nvSpPr>
        <p:spPr>
          <a:xfrm flipH="true">
            <a:off x="3321322" y="7004104"/>
            <a:ext cx="2725395" cy="19050"/>
          </a:xfrm>
          <a:prstGeom prst="line">
            <a:avLst/>
          </a:prstGeom>
          <a:ln cap="flat" w="38100">
            <a:solidFill>
              <a:srgbClr val="FFFFFF"/>
            </a:solidFill>
            <a:prstDash val="solid"/>
            <a:headEnd type="triangle" len="med" w="lg"/>
            <a:tailEnd type="none" len="sm" w="sm"/>
          </a:ln>
        </p:spPr>
      </p:sp>
      <p:grpSp>
        <p:nvGrpSpPr>
          <p:cNvPr name="Group 26" id="26"/>
          <p:cNvGrpSpPr/>
          <p:nvPr/>
        </p:nvGrpSpPr>
        <p:grpSpPr>
          <a:xfrm rot="0">
            <a:off x="9493522" y="8578500"/>
            <a:ext cx="3086100" cy="1326156"/>
            <a:chOff x="0" y="0"/>
            <a:chExt cx="812800" cy="349276"/>
          </a:xfrm>
        </p:grpSpPr>
        <p:sp>
          <p:nvSpPr>
            <p:cNvPr name="Freeform 27" id="27"/>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28" id="28"/>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REALIZA SOMA</a:t>
              </a:r>
            </a:p>
          </p:txBody>
        </p:sp>
      </p:grpSp>
      <p:sp>
        <p:nvSpPr>
          <p:cNvPr name="AutoShape 29" id="29"/>
          <p:cNvSpPr/>
          <p:nvPr/>
        </p:nvSpPr>
        <p:spPr>
          <a:xfrm flipH="true" flipV="true">
            <a:off x="9493522" y="7181997"/>
            <a:ext cx="1543050" cy="1396503"/>
          </a:xfrm>
          <a:prstGeom prst="line">
            <a:avLst/>
          </a:prstGeom>
          <a:ln cap="flat" w="38100">
            <a:solidFill>
              <a:srgbClr val="FFFFFF"/>
            </a:solidFill>
            <a:prstDash val="solid"/>
            <a:headEnd type="triangle" len="med" w="lg"/>
            <a:tailEnd type="none" len="sm" w="sm"/>
          </a:ln>
        </p:spPr>
      </p:sp>
      <p:grpSp>
        <p:nvGrpSpPr>
          <p:cNvPr name="Group 30" id="30"/>
          <p:cNvGrpSpPr/>
          <p:nvPr/>
        </p:nvGrpSpPr>
        <p:grpSpPr>
          <a:xfrm rot="0">
            <a:off x="10483706" y="7667182"/>
            <a:ext cx="1105731" cy="409925"/>
            <a:chOff x="0" y="0"/>
            <a:chExt cx="1096222" cy="406400"/>
          </a:xfrm>
        </p:grpSpPr>
        <p:sp>
          <p:nvSpPr>
            <p:cNvPr name="Freeform 31" id="31"/>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F840"/>
            </a:solidFill>
          </p:spPr>
        </p:sp>
        <p:sp>
          <p:nvSpPr>
            <p:cNvPr name="TextBox 32" id="32"/>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ADD</a:t>
              </a:r>
            </a:p>
          </p:txBody>
        </p:sp>
      </p:grpSp>
      <p:grpSp>
        <p:nvGrpSpPr>
          <p:cNvPr name="Group 33" id="33"/>
          <p:cNvGrpSpPr/>
          <p:nvPr/>
        </p:nvGrpSpPr>
        <p:grpSpPr>
          <a:xfrm rot="0">
            <a:off x="9512572" y="4078151"/>
            <a:ext cx="3086100" cy="1326156"/>
            <a:chOff x="0" y="0"/>
            <a:chExt cx="812800" cy="349276"/>
          </a:xfrm>
        </p:grpSpPr>
        <p:sp>
          <p:nvSpPr>
            <p:cNvPr name="Freeform 34" id="34"/>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35" id="3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REALIZA SUBTRAÇÃO</a:t>
              </a:r>
            </a:p>
          </p:txBody>
        </p:sp>
      </p:grpSp>
      <p:sp>
        <p:nvSpPr>
          <p:cNvPr name="AutoShape 36" id="36"/>
          <p:cNvSpPr/>
          <p:nvPr/>
        </p:nvSpPr>
        <p:spPr>
          <a:xfrm flipV="true">
            <a:off x="9493522" y="5404307"/>
            <a:ext cx="1562100" cy="1396503"/>
          </a:xfrm>
          <a:prstGeom prst="line">
            <a:avLst/>
          </a:prstGeom>
          <a:ln cap="flat" w="38100">
            <a:solidFill>
              <a:srgbClr val="FFFFFF"/>
            </a:solidFill>
            <a:prstDash val="solid"/>
            <a:headEnd type="none" len="sm" w="sm"/>
            <a:tailEnd type="triangle" len="med" w="lg"/>
          </a:ln>
        </p:spPr>
      </p:sp>
      <p:grpSp>
        <p:nvGrpSpPr>
          <p:cNvPr name="Group 37" id="37"/>
          <p:cNvGrpSpPr/>
          <p:nvPr/>
        </p:nvGrpSpPr>
        <p:grpSpPr>
          <a:xfrm rot="0">
            <a:off x="10483706" y="5876722"/>
            <a:ext cx="1105731" cy="409925"/>
            <a:chOff x="0" y="0"/>
            <a:chExt cx="1096222" cy="406400"/>
          </a:xfrm>
        </p:grpSpPr>
        <p:sp>
          <p:nvSpPr>
            <p:cNvPr name="Freeform 38" id="38"/>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F840"/>
            </a:solidFill>
          </p:spPr>
        </p:sp>
        <p:sp>
          <p:nvSpPr>
            <p:cNvPr name="TextBox 39" id="39"/>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SUB</a:t>
              </a:r>
            </a:p>
          </p:txBody>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35222" y="154940"/>
            <a:ext cx="6423269" cy="847725"/>
          </a:xfrm>
          <a:prstGeom prst="rect">
            <a:avLst/>
          </a:prstGeom>
        </p:spPr>
        <p:txBody>
          <a:bodyPr anchor="t" rtlCol="false" tIns="0" lIns="0" bIns="0" rIns="0">
            <a:spAutoFit/>
          </a:bodyPr>
          <a:lstStyle/>
          <a:p>
            <a:pPr algn="just">
              <a:lnSpc>
                <a:spcPts val="6299"/>
              </a:lnSpc>
            </a:pPr>
            <a:r>
              <a:rPr lang="en-US" sz="4499">
                <a:solidFill>
                  <a:srgbClr val="6CE5E8"/>
                </a:solidFill>
                <a:latin typeface="Times New Roman Bold"/>
              </a:rPr>
              <a:t>Programas</a:t>
            </a:r>
          </a:p>
        </p:txBody>
      </p:sp>
      <p:sp>
        <p:nvSpPr>
          <p:cNvPr name="TextBox 3" id="3"/>
          <p:cNvSpPr txBox="true"/>
          <p:nvPr/>
        </p:nvSpPr>
        <p:spPr>
          <a:xfrm rot="0">
            <a:off x="642939" y="519430"/>
            <a:ext cx="7307532" cy="1811655"/>
          </a:xfrm>
          <a:prstGeom prst="rect">
            <a:avLst/>
          </a:prstGeom>
        </p:spPr>
        <p:txBody>
          <a:bodyPr anchor="t" rtlCol="false" tIns="0" lIns="0" bIns="0" rIns="0">
            <a:spAutoFit/>
          </a:bodyPr>
          <a:lstStyle/>
          <a:p>
            <a:pPr algn="just">
              <a:lnSpc>
                <a:spcPts val="4620"/>
              </a:lnSpc>
            </a:pPr>
          </a:p>
          <a:p>
            <a:pPr algn="just">
              <a:lnSpc>
                <a:spcPts val="4785"/>
              </a:lnSpc>
            </a:pPr>
            <a:r>
              <a:rPr lang="en-US" sz="3300">
                <a:solidFill>
                  <a:srgbClr val="FDFDFD"/>
                </a:solidFill>
                <a:latin typeface="Times New Roman Bold"/>
              </a:rPr>
              <a:t>1. Funcionamento do programa ECHO</a:t>
            </a:r>
          </a:p>
          <a:p>
            <a:pPr algn="just">
              <a:lnSpc>
                <a:spcPts val="4620"/>
              </a:lnSpc>
            </a:pPr>
          </a:p>
        </p:txBody>
      </p:sp>
      <p:grpSp>
        <p:nvGrpSpPr>
          <p:cNvPr name="Group 4" id="4"/>
          <p:cNvGrpSpPr/>
          <p:nvPr/>
        </p:nvGrpSpPr>
        <p:grpSpPr>
          <a:xfrm rot="0">
            <a:off x="3321322" y="2221865"/>
            <a:ext cx="3086100" cy="1326156"/>
            <a:chOff x="0" y="0"/>
            <a:chExt cx="812800" cy="349276"/>
          </a:xfrm>
        </p:grpSpPr>
        <p:sp>
          <p:nvSpPr>
            <p:cNvPr name="Freeform 5" id="5"/>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6" id="6"/>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A FUNÇÃO ECHO</a:t>
              </a:r>
            </a:p>
          </p:txBody>
        </p:sp>
      </p:grpSp>
      <p:grpSp>
        <p:nvGrpSpPr>
          <p:cNvPr name="Group 7" id="7"/>
          <p:cNvGrpSpPr/>
          <p:nvPr/>
        </p:nvGrpSpPr>
        <p:grpSpPr>
          <a:xfrm rot="0">
            <a:off x="3321322" y="4281445"/>
            <a:ext cx="3086100" cy="1326156"/>
            <a:chOff x="0" y="0"/>
            <a:chExt cx="812800" cy="349276"/>
          </a:xfrm>
        </p:grpSpPr>
        <p:sp>
          <p:nvSpPr>
            <p:cNvPr name="Freeform 8" id="8"/>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9" id="9"/>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VERIFICA ARGUMENTOS</a:t>
              </a:r>
            </a:p>
          </p:txBody>
        </p:sp>
      </p:grpSp>
      <p:grpSp>
        <p:nvGrpSpPr>
          <p:cNvPr name="Group 10" id="10"/>
          <p:cNvGrpSpPr/>
          <p:nvPr/>
        </p:nvGrpSpPr>
        <p:grpSpPr>
          <a:xfrm rot="0">
            <a:off x="6407422" y="6341026"/>
            <a:ext cx="3086100" cy="1326156"/>
            <a:chOff x="0" y="0"/>
            <a:chExt cx="812800" cy="349276"/>
          </a:xfrm>
        </p:grpSpPr>
        <p:sp>
          <p:nvSpPr>
            <p:cNvPr name="Freeform 11" id="11"/>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sp>
        <p:sp>
          <p:nvSpPr>
            <p:cNvPr name="TextBox 12" id="12"/>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OPERAÇÃO</a:t>
              </a:r>
            </a:p>
          </p:txBody>
        </p:sp>
      </p:grpSp>
      <p:grpSp>
        <p:nvGrpSpPr>
          <p:cNvPr name="Group 13" id="13"/>
          <p:cNvGrpSpPr/>
          <p:nvPr/>
        </p:nvGrpSpPr>
        <p:grpSpPr>
          <a:xfrm rot="0">
            <a:off x="235222" y="6341026"/>
            <a:ext cx="3086100" cy="1326156"/>
            <a:chOff x="0" y="0"/>
            <a:chExt cx="812800" cy="349276"/>
          </a:xfrm>
        </p:grpSpPr>
        <p:sp>
          <p:nvSpPr>
            <p:cNvPr name="Freeform 14" id="14"/>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sp>
        <p:sp>
          <p:nvSpPr>
            <p:cNvPr name="TextBox 15" id="1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SOLICITA OS ARGUMENTOS</a:t>
              </a:r>
            </a:p>
          </p:txBody>
        </p:sp>
      </p:grpSp>
      <p:sp>
        <p:nvSpPr>
          <p:cNvPr name="AutoShape 16" id="16"/>
          <p:cNvSpPr/>
          <p:nvPr/>
        </p:nvSpPr>
        <p:spPr>
          <a:xfrm flipV="true">
            <a:off x="1759222" y="4944523"/>
            <a:ext cx="1562100" cy="1396503"/>
          </a:xfrm>
          <a:prstGeom prst="line">
            <a:avLst/>
          </a:prstGeom>
          <a:ln cap="flat" w="38100">
            <a:solidFill>
              <a:srgbClr val="FF3131"/>
            </a:solidFill>
            <a:prstDash val="solid"/>
            <a:headEnd type="triangle" len="med" w="lg"/>
            <a:tailEnd type="none" len="sm" w="sm"/>
          </a:ln>
        </p:spPr>
      </p:sp>
      <p:sp>
        <p:nvSpPr>
          <p:cNvPr name="AutoShape 17" id="17"/>
          <p:cNvSpPr/>
          <p:nvPr/>
        </p:nvSpPr>
        <p:spPr>
          <a:xfrm flipH="true" flipV="true">
            <a:off x="6407422" y="4944523"/>
            <a:ext cx="1543050" cy="1396503"/>
          </a:xfrm>
          <a:prstGeom prst="line">
            <a:avLst/>
          </a:prstGeom>
          <a:ln cap="flat" w="38100">
            <a:solidFill>
              <a:srgbClr val="00BF63"/>
            </a:solidFill>
            <a:prstDash val="solid"/>
            <a:headEnd type="triangle" len="med" w="lg"/>
            <a:tailEnd type="none" len="sm" w="sm"/>
          </a:ln>
        </p:spPr>
      </p:sp>
      <p:sp>
        <p:nvSpPr>
          <p:cNvPr name="AutoShape 18" id="18"/>
          <p:cNvSpPr/>
          <p:nvPr/>
        </p:nvSpPr>
        <p:spPr>
          <a:xfrm flipH="true" flipV="true">
            <a:off x="4864372" y="3548020"/>
            <a:ext cx="0" cy="733425"/>
          </a:xfrm>
          <a:prstGeom prst="line">
            <a:avLst/>
          </a:prstGeom>
          <a:ln cap="flat" w="38100">
            <a:solidFill>
              <a:srgbClr val="FFFFFF"/>
            </a:solidFill>
            <a:prstDash val="solid"/>
            <a:headEnd type="triangle" len="med" w="lg"/>
            <a:tailEnd type="none" len="sm" w="sm"/>
          </a:ln>
        </p:spPr>
      </p:sp>
      <p:grpSp>
        <p:nvGrpSpPr>
          <p:cNvPr name="Group 19" id="19"/>
          <p:cNvGrpSpPr/>
          <p:nvPr/>
        </p:nvGrpSpPr>
        <p:grpSpPr>
          <a:xfrm rot="0">
            <a:off x="1970143" y="4739561"/>
            <a:ext cx="1105731" cy="409925"/>
            <a:chOff x="0" y="0"/>
            <a:chExt cx="1096222" cy="406400"/>
          </a:xfrm>
        </p:grpSpPr>
        <p:sp>
          <p:nvSpPr>
            <p:cNvPr name="Freeform 20" id="20"/>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21" id="21"/>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NÃO</a:t>
              </a:r>
            </a:p>
          </p:txBody>
        </p:sp>
      </p:grpSp>
      <p:grpSp>
        <p:nvGrpSpPr>
          <p:cNvPr name="Group 22" id="22"/>
          <p:cNvGrpSpPr/>
          <p:nvPr/>
        </p:nvGrpSpPr>
        <p:grpSpPr>
          <a:xfrm rot="0">
            <a:off x="6652870" y="4739561"/>
            <a:ext cx="1105731" cy="409925"/>
            <a:chOff x="0" y="0"/>
            <a:chExt cx="1096222" cy="406400"/>
          </a:xfrm>
        </p:grpSpPr>
        <p:sp>
          <p:nvSpPr>
            <p:cNvPr name="Freeform 23" id="23"/>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24" id="24"/>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SIM</a:t>
              </a:r>
            </a:p>
          </p:txBody>
        </p:sp>
      </p:grpSp>
      <p:sp>
        <p:nvSpPr>
          <p:cNvPr name="AutoShape 25" id="25"/>
          <p:cNvSpPr/>
          <p:nvPr/>
        </p:nvSpPr>
        <p:spPr>
          <a:xfrm flipH="true">
            <a:off x="3321322" y="7004104"/>
            <a:ext cx="3086100" cy="19050"/>
          </a:xfrm>
          <a:prstGeom prst="line">
            <a:avLst/>
          </a:prstGeom>
          <a:ln cap="flat" w="38100">
            <a:solidFill>
              <a:srgbClr val="FFFFFF"/>
            </a:solidFill>
            <a:prstDash val="solid"/>
            <a:headEnd type="triangle" len="med" w="lg"/>
            <a:tailEnd type="none" len="sm" w="sm"/>
          </a:ln>
        </p:spPr>
      </p:sp>
      <p:grpSp>
        <p:nvGrpSpPr>
          <p:cNvPr name="Group 26" id="26"/>
          <p:cNvGrpSpPr/>
          <p:nvPr/>
        </p:nvGrpSpPr>
        <p:grpSpPr>
          <a:xfrm rot="0">
            <a:off x="12411588" y="6273071"/>
            <a:ext cx="3086100" cy="1326156"/>
            <a:chOff x="0" y="0"/>
            <a:chExt cx="812800" cy="349276"/>
          </a:xfrm>
        </p:grpSpPr>
        <p:sp>
          <p:nvSpPr>
            <p:cNvPr name="Freeform 27" id="27"/>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28" id="28"/>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EXIBE A MENSAGEM</a:t>
              </a:r>
            </a:p>
          </p:txBody>
        </p:sp>
      </p:grpSp>
      <p:sp>
        <p:nvSpPr>
          <p:cNvPr name="AutoShape 29" id="29"/>
          <p:cNvSpPr/>
          <p:nvPr/>
        </p:nvSpPr>
        <p:spPr>
          <a:xfrm flipH="true">
            <a:off x="9493522" y="6936149"/>
            <a:ext cx="2918066" cy="0"/>
          </a:xfrm>
          <a:prstGeom prst="line">
            <a:avLst/>
          </a:prstGeom>
          <a:ln cap="flat" w="38100">
            <a:solidFill>
              <a:srgbClr val="FFFFFF"/>
            </a:solidFill>
            <a:prstDash val="solid"/>
            <a:headEnd type="triangle" len="med" w="lg"/>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95525"/>
            <a:ext cx="13659257" cy="2339811"/>
          </a:xfrm>
          <a:custGeom>
            <a:avLst/>
            <a:gdLst/>
            <a:ahLst/>
            <a:cxnLst/>
            <a:rect r="r" b="b" t="t" l="l"/>
            <a:pathLst>
              <a:path h="2339811" w="13659257">
                <a:moveTo>
                  <a:pt x="0" y="0"/>
                </a:moveTo>
                <a:lnTo>
                  <a:pt x="13659257" y="0"/>
                </a:lnTo>
                <a:lnTo>
                  <a:pt x="13659257" y="2339811"/>
                </a:lnTo>
                <a:lnTo>
                  <a:pt x="0" y="2339811"/>
                </a:lnTo>
                <a:lnTo>
                  <a:pt x="0" y="0"/>
                </a:lnTo>
                <a:close/>
              </a:path>
            </a:pathLst>
          </a:custGeom>
          <a:blipFill>
            <a:blip r:embed="rId2"/>
            <a:stretch>
              <a:fillRect l="-647" t="-76382" r="-647" b="0"/>
            </a:stretch>
          </a:blipFill>
        </p:spPr>
      </p:sp>
      <p:sp>
        <p:nvSpPr>
          <p:cNvPr name="Freeform 3" id="3"/>
          <p:cNvSpPr/>
          <p:nvPr/>
        </p:nvSpPr>
        <p:spPr>
          <a:xfrm flipH="false" flipV="false" rot="0">
            <a:off x="1028700" y="6933512"/>
            <a:ext cx="13659257" cy="1974832"/>
          </a:xfrm>
          <a:custGeom>
            <a:avLst/>
            <a:gdLst/>
            <a:ahLst/>
            <a:cxnLst/>
            <a:rect r="r" b="b" t="t" l="l"/>
            <a:pathLst>
              <a:path h="1974832" w="13659257">
                <a:moveTo>
                  <a:pt x="0" y="0"/>
                </a:moveTo>
                <a:lnTo>
                  <a:pt x="13659257" y="0"/>
                </a:lnTo>
                <a:lnTo>
                  <a:pt x="13659257" y="1974833"/>
                </a:lnTo>
                <a:lnTo>
                  <a:pt x="0" y="1974833"/>
                </a:lnTo>
                <a:lnTo>
                  <a:pt x="0" y="0"/>
                </a:lnTo>
                <a:close/>
              </a:path>
            </a:pathLst>
          </a:custGeom>
          <a:blipFill>
            <a:blip r:embed="rId3"/>
            <a:stretch>
              <a:fillRect l="0" t="0" r="0" b="0"/>
            </a:stretch>
          </a:blipFill>
        </p:spPr>
      </p:sp>
      <p:sp>
        <p:nvSpPr>
          <p:cNvPr name="TextBox 4" id="4"/>
          <p:cNvSpPr txBox="true"/>
          <p:nvPr/>
        </p:nvSpPr>
        <p:spPr>
          <a:xfrm rot="0">
            <a:off x="235222" y="154940"/>
            <a:ext cx="6423269" cy="847725"/>
          </a:xfrm>
          <a:prstGeom prst="rect">
            <a:avLst/>
          </a:prstGeom>
        </p:spPr>
        <p:txBody>
          <a:bodyPr anchor="t" rtlCol="false" tIns="0" lIns="0" bIns="0" rIns="0">
            <a:spAutoFit/>
          </a:bodyPr>
          <a:lstStyle/>
          <a:p>
            <a:pPr algn="just">
              <a:lnSpc>
                <a:spcPts val="6299"/>
              </a:lnSpc>
            </a:pPr>
            <a:r>
              <a:rPr lang="en-US" sz="4499">
                <a:solidFill>
                  <a:srgbClr val="6CE5E8"/>
                </a:solidFill>
                <a:latin typeface="Times New Roman Bold"/>
              </a:rPr>
              <a:t>Programas</a:t>
            </a:r>
          </a:p>
        </p:txBody>
      </p:sp>
      <p:sp>
        <p:nvSpPr>
          <p:cNvPr name="TextBox 5" id="5"/>
          <p:cNvSpPr txBox="true"/>
          <p:nvPr/>
        </p:nvSpPr>
        <p:spPr>
          <a:xfrm rot="0">
            <a:off x="642939" y="528955"/>
            <a:ext cx="7860398" cy="1766570"/>
          </a:xfrm>
          <a:prstGeom prst="rect">
            <a:avLst/>
          </a:prstGeom>
        </p:spPr>
        <p:txBody>
          <a:bodyPr anchor="t" rtlCol="false" tIns="0" lIns="0" bIns="0" rIns="0">
            <a:spAutoFit/>
          </a:bodyPr>
          <a:lstStyle/>
          <a:p>
            <a:pPr algn="just">
              <a:lnSpc>
                <a:spcPts val="4340"/>
              </a:lnSpc>
            </a:pPr>
          </a:p>
          <a:p>
            <a:pPr algn="just">
              <a:lnSpc>
                <a:spcPts val="4785"/>
              </a:lnSpc>
            </a:pPr>
            <a:r>
              <a:rPr lang="en-US" sz="3300">
                <a:solidFill>
                  <a:srgbClr val="FDFDFD"/>
                </a:solidFill>
                <a:latin typeface="Times New Roman Bold"/>
              </a:rPr>
              <a:t>1. Funcionamento do programa CALC</a:t>
            </a:r>
          </a:p>
          <a:p>
            <a:pPr algn="just">
              <a:lnSpc>
                <a:spcPts val="4620"/>
              </a:lnSpc>
            </a:pPr>
          </a:p>
        </p:txBody>
      </p:sp>
      <p:sp>
        <p:nvSpPr>
          <p:cNvPr name="TextBox 6" id="6"/>
          <p:cNvSpPr txBox="true"/>
          <p:nvPr/>
        </p:nvSpPr>
        <p:spPr>
          <a:xfrm rot="0">
            <a:off x="642939" y="5019675"/>
            <a:ext cx="7860398" cy="1175067"/>
          </a:xfrm>
          <a:prstGeom prst="rect">
            <a:avLst/>
          </a:prstGeom>
        </p:spPr>
        <p:txBody>
          <a:bodyPr anchor="t" rtlCol="false" tIns="0" lIns="0" bIns="0" rIns="0">
            <a:spAutoFit/>
          </a:bodyPr>
          <a:lstStyle/>
          <a:p>
            <a:pPr algn="just">
              <a:lnSpc>
                <a:spcPts val="4340"/>
              </a:lnSpc>
            </a:pPr>
          </a:p>
          <a:p>
            <a:pPr algn="just">
              <a:lnSpc>
                <a:spcPts val="4785"/>
              </a:lnSpc>
            </a:pPr>
            <a:r>
              <a:rPr lang="en-US" sz="3300">
                <a:solidFill>
                  <a:srgbClr val="FDFDFD"/>
                </a:solidFill>
                <a:latin typeface="Times New Roman Bold"/>
              </a:rPr>
              <a:t>1. Funcionamento do programa ECHO</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58915" y="462354"/>
            <a:ext cx="9182077" cy="847725"/>
          </a:xfrm>
          <a:prstGeom prst="rect">
            <a:avLst/>
          </a:prstGeom>
        </p:spPr>
        <p:txBody>
          <a:bodyPr anchor="t" rtlCol="false" tIns="0" lIns="0" bIns="0" rIns="0">
            <a:spAutoFit/>
          </a:bodyPr>
          <a:lstStyle/>
          <a:p>
            <a:pPr algn="just">
              <a:lnSpc>
                <a:spcPts val="6299"/>
              </a:lnSpc>
            </a:pPr>
            <a:r>
              <a:rPr lang="en-US" sz="4499">
                <a:solidFill>
                  <a:srgbClr val="6CE5E8"/>
                </a:solidFill>
                <a:latin typeface="Times New Roman Bold"/>
              </a:rPr>
              <a:t>Prompt de Comando</a:t>
            </a:r>
          </a:p>
        </p:txBody>
      </p:sp>
      <p:sp>
        <p:nvSpPr>
          <p:cNvPr name="TextBox 3" id="3"/>
          <p:cNvSpPr txBox="true"/>
          <p:nvPr/>
        </p:nvSpPr>
        <p:spPr>
          <a:xfrm rot="0">
            <a:off x="1003958" y="1286266"/>
            <a:ext cx="8282154" cy="1238250"/>
          </a:xfrm>
          <a:prstGeom prst="rect">
            <a:avLst/>
          </a:prstGeom>
        </p:spPr>
        <p:txBody>
          <a:bodyPr anchor="t" rtlCol="false" tIns="0" lIns="0" bIns="0" rIns="0">
            <a:spAutoFit/>
          </a:bodyPr>
          <a:lstStyle/>
          <a:p>
            <a:pPr algn="just">
              <a:lnSpc>
                <a:spcPts val="4785"/>
              </a:lnSpc>
            </a:pPr>
            <a:r>
              <a:rPr lang="en-US" sz="3300">
                <a:solidFill>
                  <a:srgbClr val="FFFFFF"/>
                </a:solidFill>
                <a:latin typeface="Times New Roman Bold"/>
              </a:rPr>
              <a:t>Exibição</a:t>
            </a:r>
            <a:r>
              <a:rPr lang="en-US" sz="3300">
                <a:solidFill>
                  <a:srgbClr val="FDFDFD"/>
                </a:solidFill>
                <a:latin typeface="Times New Roman Bold"/>
              </a:rPr>
              <a:t> de menu do promp:</a:t>
            </a:r>
          </a:p>
          <a:p>
            <a:pPr algn="just">
              <a:lnSpc>
                <a:spcPts val="4785"/>
              </a:lnSpc>
            </a:pPr>
            <a:r>
              <a:rPr lang="en-US" sz="3300">
                <a:solidFill>
                  <a:srgbClr val="FDFDFD"/>
                </a:solidFill>
                <a:latin typeface="Times New Roman Bold"/>
              </a:rPr>
              <a:t>Allocate. Execute, Free, Memory e Exit</a:t>
            </a:r>
          </a:p>
        </p:txBody>
      </p:sp>
      <p:grpSp>
        <p:nvGrpSpPr>
          <p:cNvPr name="Group 4" id="4"/>
          <p:cNvGrpSpPr/>
          <p:nvPr/>
        </p:nvGrpSpPr>
        <p:grpSpPr>
          <a:xfrm rot="0">
            <a:off x="8194181" y="2254784"/>
            <a:ext cx="2576815" cy="1107306"/>
            <a:chOff x="0" y="0"/>
            <a:chExt cx="812800" cy="349276"/>
          </a:xfrm>
        </p:grpSpPr>
        <p:sp>
          <p:nvSpPr>
            <p:cNvPr name="Freeform 5" id="5"/>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6" id="6"/>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PROMPT DE COMANDO</a:t>
              </a:r>
            </a:p>
          </p:txBody>
        </p:sp>
      </p:grpSp>
      <p:grpSp>
        <p:nvGrpSpPr>
          <p:cNvPr name="Group 7" id="7"/>
          <p:cNvGrpSpPr/>
          <p:nvPr/>
        </p:nvGrpSpPr>
        <p:grpSpPr>
          <a:xfrm rot="0">
            <a:off x="14524224" y="5667406"/>
            <a:ext cx="2576815" cy="1107306"/>
            <a:chOff x="0" y="0"/>
            <a:chExt cx="812800" cy="349276"/>
          </a:xfrm>
        </p:grpSpPr>
        <p:sp>
          <p:nvSpPr>
            <p:cNvPr name="Freeform 8" id="8"/>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9" id="9"/>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EXIT</a:t>
              </a:r>
            </a:p>
          </p:txBody>
        </p:sp>
      </p:grpSp>
      <p:grpSp>
        <p:nvGrpSpPr>
          <p:cNvPr name="Group 10" id="10"/>
          <p:cNvGrpSpPr/>
          <p:nvPr/>
        </p:nvGrpSpPr>
        <p:grpSpPr>
          <a:xfrm rot="0">
            <a:off x="14963188" y="2286597"/>
            <a:ext cx="2576815" cy="1107306"/>
            <a:chOff x="0" y="0"/>
            <a:chExt cx="812800" cy="349276"/>
          </a:xfrm>
        </p:grpSpPr>
        <p:sp>
          <p:nvSpPr>
            <p:cNvPr name="Freeform 11" id="11"/>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3131"/>
            </a:solidFill>
          </p:spPr>
        </p:sp>
        <p:sp>
          <p:nvSpPr>
            <p:cNvPr name="TextBox 12" id="12"/>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FIM DO PROGRAMA</a:t>
              </a:r>
            </a:p>
          </p:txBody>
        </p:sp>
      </p:grpSp>
      <p:grpSp>
        <p:nvGrpSpPr>
          <p:cNvPr name="Group 13" id="13"/>
          <p:cNvGrpSpPr/>
          <p:nvPr/>
        </p:nvGrpSpPr>
        <p:grpSpPr>
          <a:xfrm rot="0">
            <a:off x="1003958" y="5649659"/>
            <a:ext cx="2576815" cy="1107306"/>
            <a:chOff x="0" y="0"/>
            <a:chExt cx="812800" cy="349276"/>
          </a:xfrm>
        </p:grpSpPr>
        <p:sp>
          <p:nvSpPr>
            <p:cNvPr name="Freeform 14" id="14"/>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15" id="1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ALLLOCATE</a:t>
              </a:r>
            </a:p>
          </p:txBody>
        </p:sp>
      </p:grpSp>
      <p:grpSp>
        <p:nvGrpSpPr>
          <p:cNvPr name="Group 16" id="16"/>
          <p:cNvGrpSpPr/>
          <p:nvPr/>
        </p:nvGrpSpPr>
        <p:grpSpPr>
          <a:xfrm rot="0">
            <a:off x="4384010" y="5667406"/>
            <a:ext cx="2576815" cy="1107306"/>
            <a:chOff x="0" y="0"/>
            <a:chExt cx="812800" cy="349276"/>
          </a:xfrm>
        </p:grpSpPr>
        <p:sp>
          <p:nvSpPr>
            <p:cNvPr name="Freeform 17" id="17"/>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18" id="18"/>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EXECUTE</a:t>
              </a:r>
            </a:p>
          </p:txBody>
        </p:sp>
      </p:grpSp>
      <p:grpSp>
        <p:nvGrpSpPr>
          <p:cNvPr name="Group 19" id="19"/>
          <p:cNvGrpSpPr/>
          <p:nvPr/>
        </p:nvGrpSpPr>
        <p:grpSpPr>
          <a:xfrm rot="0">
            <a:off x="7781837" y="5685378"/>
            <a:ext cx="2576815" cy="1107306"/>
            <a:chOff x="0" y="0"/>
            <a:chExt cx="812800" cy="349276"/>
          </a:xfrm>
        </p:grpSpPr>
        <p:sp>
          <p:nvSpPr>
            <p:cNvPr name="Freeform 20" id="20"/>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21" id="21"/>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FREE</a:t>
              </a:r>
            </a:p>
          </p:txBody>
        </p:sp>
      </p:grpSp>
      <p:grpSp>
        <p:nvGrpSpPr>
          <p:cNvPr name="Group 22" id="22"/>
          <p:cNvGrpSpPr/>
          <p:nvPr/>
        </p:nvGrpSpPr>
        <p:grpSpPr>
          <a:xfrm rot="0">
            <a:off x="11144114" y="5702900"/>
            <a:ext cx="2576815" cy="1107306"/>
            <a:chOff x="0" y="0"/>
            <a:chExt cx="812800" cy="349276"/>
          </a:xfrm>
        </p:grpSpPr>
        <p:sp>
          <p:nvSpPr>
            <p:cNvPr name="Freeform 23" id="23"/>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24" id="24"/>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MEMORY</a:t>
              </a:r>
            </a:p>
          </p:txBody>
        </p:sp>
      </p:grpSp>
      <p:sp>
        <p:nvSpPr>
          <p:cNvPr name="AutoShape 25" id="25"/>
          <p:cNvSpPr/>
          <p:nvPr/>
        </p:nvSpPr>
        <p:spPr>
          <a:xfrm flipV="true">
            <a:off x="5690164" y="5216254"/>
            <a:ext cx="8803" cy="486646"/>
          </a:xfrm>
          <a:prstGeom prst="line">
            <a:avLst/>
          </a:prstGeom>
          <a:ln cap="flat" w="38100">
            <a:solidFill>
              <a:srgbClr val="FFFFFF"/>
            </a:solidFill>
            <a:prstDash val="solid"/>
            <a:headEnd type="triangle" len="med" w="lg"/>
            <a:tailEnd type="none" len="sm" w="sm"/>
          </a:ln>
        </p:spPr>
      </p:sp>
      <p:sp>
        <p:nvSpPr>
          <p:cNvPr name="AutoShape 26" id="26"/>
          <p:cNvSpPr/>
          <p:nvPr/>
        </p:nvSpPr>
        <p:spPr>
          <a:xfrm flipV="true">
            <a:off x="9070244" y="3362090"/>
            <a:ext cx="412345" cy="2323288"/>
          </a:xfrm>
          <a:prstGeom prst="line">
            <a:avLst/>
          </a:prstGeom>
          <a:ln cap="flat" w="38100">
            <a:solidFill>
              <a:srgbClr val="FFFFFF"/>
            </a:solidFill>
            <a:prstDash val="solid"/>
            <a:headEnd type="triangle" len="med" w="lg"/>
            <a:tailEnd type="none" len="sm" w="sm"/>
          </a:ln>
        </p:spPr>
      </p:sp>
      <p:sp>
        <p:nvSpPr>
          <p:cNvPr name="AutoShape 27" id="27"/>
          <p:cNvSpPr/>
          <p:nvPr/>
        </p:nvSpPr>
        <p:spPr>
          <a:xfrm flipH="true" flipV="true">
            <a:off x="2292365" y="5649659"/>
            <a:ext cx="13520266" cy="17747"/>
          </a:xfrm>
          <a:prstGeom prst="line">
            <a:avLst/>
          </a:prstGeom>
          <a:ln cap="flat" w="38100">
            <a:solidFill>
              <a:srgbClr val="FFFFFF"/>
            </a:solidFill>
            <a:prstDash val="solid"/>
            <a:headEnd type="triangle" len="med" w="lg"/>
            <a:tailEnd type="triangle" len="med" w="lg"/>
          </a:ln>
        </p:spPr>
      </p:sp>
      <p:grpSp>
        <p:nvGrpSpPr>
          <p:cNvPr name="Group 28" id="28"/>
          <p:cNvGrpSpPr/>
          <p:nvPr/>
        </p:nvGrpSpPr>
        <p:grpSpPr>
          <a:xfrm rot="0">
            <a:off x="1003958" y="7409441"/>
            <a:ext cx="2576815" cy="1107306"/>
            <a:chOff x="0" y="0"/>
            <a:chExt cx="812800" cy="349276"/>
          </a:xfrm>
        </p:grpSpPr>
        <p:sp>
          <p:nvSpPr>
            <p:cNvPr name="Freeform 29" id="29"/>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30" id="30"/>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ALOCA PROGRAMA</a:t>
              </a:r>
            </a:p>
          </p:txBody>
        </p:sp>
      </p:grpSp>
      <p:sp>
        <p:nvSpPr>
          <p:cNvPr name="AutoShape 31" id="31"/>
          <p:cNvSpPr/>
          <p:nvPr/>
        </p:nvSpPr>
        <p:spPr>
          <a:xfrm flipV="true">
            <a:off x="2292365" y="6756965"/>
            <a:ext cx="0" cy="652476"/>
          </a:xfrm>
          <a:prstGeom prst="line">
            <a:avLst/>
          </a:prstGeom>
          <a:ln cap="flat" w="38100">
            <a:solidFill>
              <a:srgbClr val="FFFFFF"/>
            </a:solidFill>
            <a:prstDash val="solid"/>
            <a:headEnd type="triangle" len="med" w="lg"/>
            <a:tailEnd type="none" len="sm" w="sm"/>
          </a:ln>
        </p:spPr>
      </p:sp>
      <p:grpSp>
        <p:nvGrpSpPr>
          <p:cNvPr name="Group 32" id="32"/>
          <p:cNvGrpSpPr/>
          <p:nvPr/>
        </p:nvGrpSpPr>
        <p:grpSpPr>
          <a:xfrm rot="0">
            <a:off x="4410560" y="7462681"/>
            <a:ext cx="2576815" cy="1107306"/>
            <a:chOff x="0" y="0"/>
            <a:chExt cx="812800" cy="349276"/>
          </a:xfrm>
        </p:grpSpPr>
        <p:sp>
          <p:nvSpPr>
            <p:cNvPr name="Freeform 33" id="33"/>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34" id="34"/>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PROGRAMA</a:t>
              </a:r>
            </a:p>
          </p:txBody>
        </p:sp>
      </p:grpSp>
      <p:grpSp>
        <p:nvGrpSpPr>
          <p:cNvPr name="Group 35" id="35"/>
          <p:cNvGrpSpPr/>
          <p:nvPr/>
        </p:nvGrpSpPr>
        <p:grpSpPr>
          <a:xfrm rot="0">
            <a:off x="7821477" y="7462681"/>
            <a:ext cx="2576815" cy="1107306"/>
            <a:chOff x="0" y="0"/>
            <a:chExt cx="812800" cy="349276"/>
          </a:xfrm>
        </p:grpSpPr>
        <p:sp>
          <p:nvSpPr>
            <p:cNvPr name="Freeform 36" id="36"/>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37" id="37"/>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 LIBERAR MEMÓRIA</a:t>
              </a:r>
            </a:p>
          </p:txBody>
        </p:sp>
      </p:grpSp>
      <p:grpSp>
        <p:nvGrpSpPr>
          <p:cNvPr name="Group 38" id="38"/>
          <p:cNvGrpSpPr/>
          <p:nvPr/>
        </p:nvGrpSpPr>
        <p:grpSpPr>
          <a:xfrm rot="0">
            <a:off x="11232393" y="7462681"/>
            <a:ext cx="2576815" cy="1107306"/>
            <a:chOff x="0" y="0"/>
            <a:chExt cx="812800" cy="349276"/>
          </a:xfrm>
        </p:grpSpPr>
        <p:sp>
          <p:nvSpPr>
            <p:cNvPr name="Freeform 39" id="39"/>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40" id="40"/>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IMPRIME TABELA PARTIÇÕES</a:t>
              </a:r>
            </a:p>
          </p:txBody>
        </p:sp>
      </p:grpSp>
      <p:sp>
        <p:nvSpPr>
          <p:cNvPr name="AutoShape 41" id="41"/>
          <p:cNvSpPr/>
          <p:nvPr/>
        </p:nvSpPr>
        <p:spPr>
          <a:xfrm flipV="true">
            <a:off x="5654671" y="6810206"/>
            <a:ext cx="0" cy="652476"/>
          </a:xfrm>
          <a:prstGeom prst="line">
            <a:avLst/>
          </a:prstGeom>
          <a:ln cap="flat" w="38100">
            <a:solidFill>
              <a:srgbClr val="FFFFFF"/>
            </a:solidFill>
            <a:prstDash val="solid"/>
            <a:headEnd type="triangle" len="med" w="lg"/>
            <a:tailEnd type="none" len="sm" w="sm"/>
          </a:ln>
        </p:spPr>
      </p:sp>
      <p:sp>
        <p:nvSpPr>
          <p:cNvPr name="AutoShape 42" id="42"/>
          <p:cNvSpPr/>
          <p:nvPr/>
        </p:nvSpPr>
        <p:spPr>
          <a:xfrm flipV="true">
            <a:off x="9092137" y="6810206"/>
            <a:ext cx="0" cy="652476"/>
          </a:xfrm>
          <a:prstGeom prst="line">
            <a:avLst/>
          </a:prstGeom>
          <a:ln cap="flat" w="38100">
            <a:solidFill>
              <a:srgbClr val="FFFFFF"/>
            </a:solidFill>
            <a:prstDash val="solid"/>
            <a:headEnd type="triangle" len="med" w="lg"/>
            <a:tailEnd type="none" len="sm" w="sm"/>
          </a:ln>
        </p:spPr>
      </p:sp>
      <p:sp>
        <p:nvSpPr>
          <p:cNvPr name="AutoShape 43" id="43"/>
          <p:cNvSpPr/>
          <p:nvPr/>
        </p:nvSpPr>
        <p:spPr>
          <a:xfrm flipV="true">
            <a:off x="12556293" y="6810206"/>
            <a:ext cx="0" cy="652476"/>
          </a:xfrm>
          <a:prstGeom prst="line">
            <a:avLst/>
          </a:prstGeom>
          <a:ln cap="flat" w="38100">
            <a:solidFill>
              <a:srgbClr val="FFFFFF"/>
            </a:solidFill>
            <a:prstDash val="solid"/>
            <a:headEnd type="triangle" len="med" w="lg"/>
            <a:tailEnd type="none" len="sm" w="sm"/>
          </a:ln>
        </p:spPr>
      </p:sp>
      <p:sp>
        <p:nvSpPr>
          <p:cNvPr name="AutoShape 44" id="44"/>
          <p:cNvSpPr/>
          <p:nvPr/>
        </p:nvSpPr>
        <p:spPr>
          <a:xfrm flipV="true">
            <a:off x="2256873" y="8516972"/>
            <a:ext cx="17747" cy="1394973"/>
          </a:xfrm>
          <a:prstGeom prst="line">
            <a:avLst/>
          </a:prstGeom>
          <a:ln cap="flat" w="38100">
            <a:solidFill>
              <a:srgbClr val="FFFFFF"/>
            </a:solidFill>
            <a:prstDash val="solid"/>
            <a:headEnd type="none" len="sm" w="sm"/>
            <a:tailEnd type="none" len="sm" w="sm"/>
          </a:ln>
        </p:spPr>
      </p:sp>
      <p:sp>
        <p:nvSpPr>
          <p:cNvPr name="AutoShape 45" id="45"/>
          <p:cNvSpPr/>
          <p:nvPr/>
        </p:nvSpPr>
        <p:spPr>
          <a:xfrm flipH="true" flipV="true">
            <a:off x="5636925" y="8570213"/>
            <a:ext cx="17745" cy="1323986"/>
          </a:xfrm>
          <a:prstGeom prst="line">
            <a:avLst/>
          </a:prstGeom>
          <a:ln cap="flat" w="38100">
            <a:solidFill>
              <a:srgbClr val="FFFFFF"/>
            </a:solidFill>
            <a:prstDash val="solid"/>
            <a:headEnd type="none" len="sm" w="sm"/>
            <a:tailEnd type="none" len="sm" w="sm"/>
          </a:ln>
        </p:spPr>
      </p:sp>
      <p:sp>
        <p:nvSpPr>
          <p:cNvPr name="AutoShape 46" id="46"/>
          <p:cNvSpPr/>
          <p:nvPr/>
        </p:nvSpPr>
        <p:spPr>
          <a:xfrm flipH="true" flipV="true">
            <a:off x="9061372" y="8570665"/>
            <a:ext cx="8872" cy="1341281"/>
          </a:xfrm>
          <a:prstGeom prst="line">
            <a:avLst/>
          </a:prstGeom>
          <a:ln cap="flat" w="38100">
            <a:solidFill>
              <a:srgbClr val="FFFFFF"/>
            </a:solidFill>
            <a:prstDash val="solid"/>
            <a:headEnd type="none" len="sm" w="sm"/>
            <a:tailEnd type="none" len="sm" w="sm"/>
          </a:ln>
        </p:spPr>
      </p:sp>
      <p:sp>
        <p:nvSpPr>
          <p:cNvPr name="AutoShape 47" id="47"/>
          <p:cNvSpPr/>
          <p:nvPr/>
        </p:nvSpPr>
        <p:spPr>
          <a:xfrm flipV="true">
            <a:off x="12556293" y="8570439"/>
            <a:ext cx="0" cy="1323760"/>
          </a:xfrm>
          <a:prstGeom prst="line">
            <a:avLst/>
          </a:prstGeom>
          <a:ln cap="flat" w="38100">
            <a:solidFill>
              <a:srgbClr val="FFFFFF"/>
            </a:solidFill>
            <a:prstDash val="solid"/>
            <a:headEnd type="none" len="sm" w="sm"/>
            <a:tailEnd type="none" len="sm" w="sm"/>
          </a:ln>
        </p:spPr>
      </p:sp>
      <p:sp>
        <p:nvSpPr>
          <p:cNvPr name="AutoShape 48" id="48"/>
          <p:cNvSpPr/>
          <p:nvPr/>
        </p:nvSpPr>
        <p:spPr>
          <a:xfrm flipH="true" flipV="true">
            <a:off x="8979010" y="3393903"/>
            <a:ext cx="3577283" cy="6518043"/>
          </a:xfrm>
          <a:prstGeom prst="line">
            <a:avLst/>
          </a:prstGeom>
          <a:ln cap="flat" w="38100">
            <a:solidFill>
              <a:srgbClr val="FFF840"/>
            </a:solidFill>
            <a:prstDash val="lgDash"/>
            <a:headEnd type="none" len="sm" w="sm"/>
            <a:tailEnd type="triangle" len="med" w="lg"/>
          </a:ln>
        </p:spPr>
      </p:sp>
      <p:sp>
        <p:nvSpPr>
          <p:cNvPr name="AutoShape 49" id="49"/>
          <p:cNvSpPr/>
          <p:nvPr/>
        </p:nvSpPr>
        <p:spPr>
          <a:xfrm flipV="true">
            <a:off x="12574037" y="5216575"/>
            <a:ext cx="8803" cy="486646"/>
          </a:xfrm>
          <a:prstGeom prst="line">
            <a:avLst/>
          </a:prstGeom>
          <a:ln cap="flat" w="38100">
            <a:solidFill>
              <a:srgbClr val="FFFFFF"/>
            </a:solidFill>
            <a:prstDash val="solid"/>
            <a:headEnd type="triangle" len="med" w="lg"/>
            <a:tailEnd type="none" len="sm" w="sm"/>
          </a:ln>
        </p:spPr>
      </p:sp>
      <p:sp>
        <p:nvSpPr>
          <p:cNvPr name="AutoShape 50" id="50"/>
          <p:cNvSpPr/>
          <p:nvPr/>
        </p:nvSpPr>
        <p:spPr>
          <a:xfrm flipH="true">
            <a:off x="15831932" y="3393903"/>
            <a:ext cx="419663" cy="3380809"/>
          </a:xfrm>
          <a:prstGeom prst="line">
            <a:avLst/>
          </a:prstGeom>
          <a:ln cap="flat" w="38100">
            <a:solidFill>
              <a:srgbClr val="FFFFFF"/>
            </a:solidFill>
            <a:prstDash val="solid"/>
            <a:headEnd type="triangle" len="med" w="lg"/>
            <a:tailEnd type="none" len="sm" w="sm"/>
          </a:ln>
        </p:spPr>
      </p:sp>
      <p:grpSp>
        <p:nvGrpSpPr>
          <p:cNvPr name="Group 51" id="51"/>
          <p:cNvGrpSpPr/>
          <p:nvPr/>
        </p:nvGrpSpPr>
        <p:grpSpPr>
          <a:xfrm rot="0">
            <a:off x="8841069" y="1976829"/>
            <a:ext cx="1283040" cy="460661"/>
            <a:chOff x="0" y="0"/>
            <a:chExt cx="1272006" cy="456699"/>
          </a:xfrm>
        </p:grpSpPr>
        <p:sp>
          <p:nvSpPr>
            <p:cNvPr name="Freeform 52" id="52"/>
            <p:cNvSpPr/>
            <p:nvPr/>
          </p:nvSpPr>
          <p:spPr>
            <a:xfrm flipH="false" flipV="false" rot="0">
              <a:off x="0" y="0"/>
              <a:ext cx="1272006" cy="456699"/>
            </a:xfrm>
            <a:custGeom>
              <a:avLst/>
              <a:gdLst/>
              <a:ahLst/>
              <a:cxnLst/>
              <a:rect r="r" b="b" t="t" l="l"/>
              <a:pathLst>
                <a:path h="456699" w="1272006">
                  <a:moveTo>
                    <a:pt x="1068806" y="0"/>
                  </a:moveTo>
                  <a:lnTo>
                    <a:pt x="203200" y="0"/>
                  </a:lnTo>
                  <a:lnTo>
                    <a:pt x="0" y="228350"/>
                  </a:lnTo>
                  <a:lnTo>
                    <a:pt x="203200" y="456699"/>
                  </a:lnTo>
                  <a:lnTo>
                    <a:pt x="1068806" y="456699"/>
                  </a:lnTo>
                  <a:lnTo>
                    <a:pt x="1272006" y="228350"/>
                  </a:lnTo>
                  <a:lnTo>
                    <a:pt x="1068806" y="0"/>
                  </a:lnTo>
                  <a:close/>
                </a:path>
              </a:pathLst>
            </a:custGeom>
            <a:solidFill>
              <a:srgbClr val="FFF840"/>
            </a:solidFill>
            <a:ln w="38100" cap="sq">
              <a:solidFill>
                <a:srgbClr val="000000"/>
              </a:solidFill>
              <a:prstDash val="dash"/>
              <a:miter/>
            </a:ln>
          </p:spPr>
        </p:sp>
        <p:sp>
          <p:nvSpPr>
            <p:cNvPr name="TextBox 53" id="53"/>
            <p:cNvSpPr txBox="true"/>
            <p:nvPr/>
          </p:nvSpPr>
          <p:spPr>
            <a:xfrm>
              <a:off x="152400" y="-28575"/>
              <a:ext cx="967206" cy="485274"/>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LOOP</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807004" y="5867520"/>
            <a:ext cx="12673991" cy="2171163"/>
          </a:xfrm>
          <a:custGeom>
            <a:avLst/>
            <a:gdLst/>
            <a:ahLst/>
            <a:cxnLst/>
            <a:rect r="r" b="b" t="t" l="l"/>
            <a:pathLst>
              <a:path h="2171163" w="12673991">
                <a:moveTo>
                  <a:pt x="0" y="0"/>
                </a:moveTo>
                <a:lnTo>
                  <a:pt x="12673992" y="0"/>
                </a:lnTo>
                <a:lnTo>
                  <a:pt x="12673992" y="2171162"/>
                </a:lnTo>
                <a:lnTo>
                  <a:pt x="0" y="2171162"/>
                </a:lnTo>
                <a:lnTo>
                  <a:pt x="0" y="0"/>
                </a:lnTo>
                <a:close/>
              </a:path>
            </a:pathLst>
          </a:custGeom>
          <a:blipFill>
            <a:blip r:embed="rId2"/>
            <a:stretch>
              <a:fillRect l="0" t="0" r="0" b="-285177"/>
            </a:stretch>
          </a:blipFill>
        </p:spPr>
      </p:sp>
      <p:sp>
        <p:nvSpPr>
          <p:cNvPr name="TextBox 3" id="3"/>
          <p:cNvSpPr txBox="true"/>
          <p:nvPr/>
        </p:nvSpPr>
        <p:spPr>
          <a:xfrm rot="0">
            <a:off x="550143" y="340823"/>
            <a:ext cx="9182077" cy="847725"/>
          </a:xfrm>
          <a:prstGeom prst="rect">
            <a:avLst/>
          </a:prstGeom>
        </p:spPr>
        <p:txBody>
          <a:bodyPr anchor="t" rtlCol="false" tIns="0" lIns="0" bIns="0" rIns="0">
            <a:spAutoFit/>
          </a:bodyPr>
          <a:lstStyle/>
          <a:p>
            <a:pPr algn="just">
              <a:lnSpc>
                <a:spcPts val="6299"/>
              </a:lnSpc>
            </a:pPr>
            <a:r>
              <a:rPr lang="en-US" sz="4499">
                <a:solidFill>
                  <a:srgbClr val="6CE5E8"/>
                </a:solidFill>
                <a:latin typeface="Times New Roman Bold"/>
              </a:rPr>
              <a:t>Prompt de Comando</a:t>
            </a:r>
          </a:p>
        </p:txBody>
      </p:sp>
      <p:sp>
        <p:nvSpPr>
          <p:cNvPr name="TextBox 4" id="4"/>
          <p:cNvSpPr txBox="true"/>
          <p:nvPr/>
        </p:nvSpPr>
        <p:spPr>
          <a:xfrm rot="0">
            <a:off x="1028700" y="1284909"/>
            <a:ext cx="4820692" cy="3638550"/>
          </a:xfrm>
          <a:prstGeom prst="rect">
            <a:avLst/>
          </a:prstGeom>
        </p:spPr>
        <p:txBody>
          <a:bodyPr anchor="t" rtlCol="false" tIns="0" lIns="0" bIns="0" rIns="0">
            <a:spAutoFit/>
          </a:bodyPr>
          <a:lstStyle/>
          <a:p>
            <a:pPr algn="just">
              <a:lnSpc>
                <a:spcPts val="4785"/>
              </a:lnSpc>
            </a:pPr>
            <a:r>
              <a:rPr lang="en-US" sz="3300">
                <a:solidFill>
                  <a:srgbClr val="FFFFFF"/>
                </a:solidFill>
                <a:latin typeface="Times New Roman Bold"/>
              </a:rPr>
              <a:t>Exibição</a:t>
            </a:r>
            <a:r>
              <a:rPr lang="en-US" sz="3300">
                <a:solidFill>
                  <a:srgbClr val="FDFDFD"/>
                </a:solidFill>
                <a:latin typeface="Times New Roman Bold"/>
              </a:rPr>
              <a:t> de menu do promp</a:t>
            </a:r>
          </a:p>
          <a:p>
            <a:pPr algn="just" marL="712470" indent="-356235" lvl="1">
              <a:lnSpc>
                <a:spcPts val="4785"/>
              </a:lnSpc>
              <a:buFont typeface="Arial"/>
              <a:buChar char="•"/>
            </a:pPr>
            <a:r>
              <a:rPr lang="en-US" sz="3300">
                <a:solidFill>
                  <a:srgbClr val="FDFDFD"/>
                </a:solidFill>
                <a:latin typeface="Times New Roman Bold"/>
              </a:rPr>
              <a:t> ALLOCATE</a:t>
            </a:r>
          </a:p>
          <a:p>
            <a:pPr algn="just" marL="712470" indent="-356235" lvl="1">
              <a:lnSpc>
                <a:spcPts val="4785"/>
              </a:lnSpc>
              <a:buFont typeface="Arial"/>
              <a:buChar char="•"/>
            </a:pPr>
            <a:r>
              <a:rPr lang="en-US" sz="3300">
                <a:solidFill>
                  <a:srgbClr val="FDFDFD"/>
                </a:solidFill>
                <a:latin typeface="Times New Roman Bold"/>
              </a:rPr>
              <a:t> FREE</a:t>
            </a:r>
          </a:p>
          <a:p>
            <a:pPr algn="just" marL="712470" indent="-356235" lvl="1">
              <a:lnSpc>
                <a:spcPts val="4785"/>
              </a:lnSpc>
              <a:buFont typeface="Arial"/>
              <a:buChar char="•"/>
            </a:pPr>
            <a:r>
              <a:rPr lang="en-US" sz="3300">
                <a:solidFill>
                  <a:srgbClr val="FDFDFD"/>
                </a:solidFill>
                <a:latin typeface="Times New Roman Bold"/>
              </a:rPr>
              <a:t> EXECUTE</a:t>
            </a:r>
          </a:p>
          <a:p>
            <a:pPr algn="just" marL="712470" indent="-356235" lvl="1">
              <a:lnSpc>
                <a:spcPts val="4785"/>
              </a:lnSpc>
              <a:buFont typeface="Arial"/>
              <a:buChar char="•"/>
            </a:pPr>
            <a:r>
              <a:rPr lang="en-US" sz="3300">
                <a:solidFill>
                  <a:srgbClr val="FDFDFD"/>
                </a:solidFill>
                <a:latin typeface="Times New Roman Bold"/>
              </a:rPr>
              <a:t> MEMORY</a:t>
            </a:r>
          </a:p>
          <a:p>
            <a:pPr algn="just" marL="712470" indent="-356235" lvl="1">
              <a:lnSpc>
                <a:spcPts val="4785"/>
              </a:lnSpc>
              <a:buFont typeface="Arial"/>
              <a:buChar char="•"/>
            </a:pPr>
            <a:r>
              <a:rPr lang="en-US" sz="3300">
                <a:solidFill>
                  <a:srgbClr val="FDFDFD"/>
                </a:solidFill>
                <a:latin typeface="Times New Roman Bold"/>
              </a:rPr>
              <a:t> EXIT</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14350" y="204785"/>
            <a:ext cx="9777520" cy="2661433"/>
          </a:xfrm>
          <a:prstGeom prst="rect">
            <a:avLst/>
          </a:prstGeom>
        </p:spPr>
        <p:txBody>
          <a:bodyPr anchor="t" rtlCol="false" tIns="0" lIns="0" bIns="0" rIns="0">
            <a:spAutoFit/>
          </a:bodyPr>
          <a:lstStyle/>
          <a:p>
            <a:pPr algn="just">
              <a:lnSpc>
                <a:spcPts val="6416"/>
              </a:lnSpc>
            </a:pPr>
            <a:r>
              <a:rPr lang="en-US" sz="4583">
                <a:solidFill>
                  <a:srgbClr val="6CE5E8"/>
                </a:solidFill>
                <a:latin typeface="Times New Roman Bold"/>
              </a:rPr>
              <a:t>Comando Allocate</a:t>
            </a:r>
          </a:p>
          <a:p>
            <a:pPr algn="just" marL="724308" indent="-362154" lvl="1">
              <a:lnSpc>
                <a:spcPts val="4696"/>
              </a:lnSpc>
              <a:buFont typeface="Arial"/>
              <a:buChar char="•"/>
            </a:pPr>
            <a:r>
              <a:rPr lang="en-US" sz="3354">
                <a:solidFill>
                  <a:srgbClr val="FDFDFD"/>
                </a:solidFill>
                <a:latin typeface="Times New Roman Bold"/>
              </a:rPr>
              <a:t>Chamada da Função allocate_memory</a:t>
            </a:r>
          </a:p>
          <a:p>
            <a:pPr algn="just" marL="724308" indent="-362154" lvl="1">
              <a:lnSpc>
                <a:spcPts val="4696"/>
              </a:lnSpc>
              <a:buFont typeface="Arial"/>
              <a:buChar char="•"/>
            </a:pPr>
            <a:r>
              <a:rPr lang="en-US" sz="3354">
                <a:solidFill>
                  <a:srgbClr val="FDFDFD"/>
                </a:solidFill>
                <a:latin typeface="Times New Roman Bold"/>
              </a:rPr>
              <a:t>S</a:t>
            </a:r>
            <a:r>
              <a:rPr lang="en-US" sz="3354">
                <a:solidFill>
                  <a:srgbClr val="FDFDFD"/>
                </a:solidFill>
                <a:latin typeface="Times New Roman Bold"/>
              </a:rPr>
              <a:t>olicita ao usuário dados sobre alocação</a:t>
            </a:r>
          </a:p>
          <a:p>
            <a:pPr algn="just" marL="724308" indent="-362154" lvl="1">
              <a:lnSpc>
                <a:spcPts val="4696"/>
              </a:lnSpc>
              <a:buFont typeface="Arial"/>
              <a:buChar char="•"/>
            </a:pPr>
            <a:r>
              <a:rPr lang="en-US" sz="3354">
                <a:solidFill>
                  <a:srgbClr val="FDFDFD"/>
                </a:solidFill>
                <a:latin typeface="Times New Roman Bold"/>
              </a:rPr>
              <a:t>Resultado final</a:t>
            </a:r>
          </a:p>
        </p:txBody>
      </p:sp>
      <p:sp>
        <p:nvSpPr>
          <p:cNvPr name="AutoShape 3" id="3"/>
          <p:cNvSpPr/>
          <p:nvPr/>
        </p:nvSpPr>
        <p:spPr>
          <a:xfrm flipH="true">
            <a:off x="3426857" y="5720420"/>
            <a:ext cx="940661" cy="0"/>
          </a:xfrm>
          <a:prstGeom prst="line">
            <a:avLst/>
          </a:prstGeom>
          <a:ln cap="flat" w="38100">
            <a:solidFill>
              <a:srgbClr val="FFFFFF"/>
            </a:solidFill>
            <a:prstDash val="solid"/>
            <a:headEnd type="triangle" len="med" w="lg"/>
            <a:tailEnd type="none" len="sm" w="sm"/>
          </a:ln>
        </p:spPr>
      </p:sp>
      <p:grpSp>
        <p:nvGrpSpPr>
          <p:cNvPr name="Group 4" id="4"/>
          <p:cNvGrpSpPr/>
          <p:nvPr/>
        </p:nvGrpSpPr>
        <p:grpSpPr>
          <a:xfrm rot="0">
            <a:off x="514350" y="5094641"/>
            <a:ext cx="2912507" cy="1251559"/>
            <a:chOff x="0" y="0"/>
            <a:chExt cx="812800" cy="349276"/>
          </a:xfrm>
        </p:grpSpPr>
        <p:sp>
          <p:nvSpPr>
            <p:cNvPr name="Freeform 5" id="5"/>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6" id="6"/>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SOLICITA INDICE DA PARTIÇÃO</a:t>
              </a:r>
            </a:p>
          </p:txBody>
        </p:sp>
      </p:grpSp>
      <p:grpSp>
        <p:nvGrpSpPr>
          <p:cNvPr name="Group 7" id="7"/>
          <p:cNvGrpSpPr/>
          <p:nvPr/>
        </p:nvGrpSpPr>
        <p:grpSpPr>
          <a:xfrm rot="0">
            <a:off x="4367518" y="5094641"/>
            <a:ext cx="2912507" cy="1251559"/>
            <a:chOff x="0" y="0"/>
            <a:chExt cx="812800" cy="349276"/>
          </a:xfrm>
        </p:grpSpPr>
        <p:sp>
          <p:nvSpPr>
            <p:cNvPr name="Freeform 8" id="8"/>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9" id="9"/>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SOLICITA NOME PROGRAMA</a:t>
              </a:r>
            </a:p>
          </p:txBody>
        </p:sp>
      </p:grpSp>
      <p:grpSp>
        <p:nvGrpSpPr>
          <p:cNvPr name="Group 10" id="10"/>
          <p:cNvGrpSpPr/>
          <p:nvPr/>
        </p:nvGrpSpPr>
        <p:grpSpPr>
          <a:xfrm rot="0">
            <a:off x="8223893" y="5094641"/>
            <a:ext cx="2912507" cy="1251559"/>
            <a:chOff x="0" y="0"/>
            <a:chExt cx="812800" cy="349276"/>
          </a:xfrm>
        </p:grpSpPr>
        <p:sp>
          <p:nvSpPr>
            <p:cNvPr name="Freeform 11" id="11"/>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12" id="12"/>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SOLICITA PERMISSÕES</a:t>
              </a:r>
            </a:p>
          </p:txBody>
        </p:sp>
      </p:grpSp>
      <p:grpSp>
        <p:nvGrpSpPr>
          <p:cNvPr name="Group 13" id="13"/>
          <p:cNvGrpSpPr/>
          <p:nvPr/>
        </p:nvGrpSpPr>
        <p:grpSpPr>
          <a:xfrm rot="0">
            <a:off x="12080268" y="5094641"/>
            <a:ext cx="2912507" cy="1251559"/>
            <a:chOff x="0" y="0"/>
            <a:chExt cx="812800" cy="349276"/>
          </a:xfrm>
        </p:grpSpPr>
        <p:sp>
          <p:nvSpPr>
            <p:cNvPr name="Freeform 14" id="14"/>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15" id="15"/>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VERIFICA SE DADOS SÃO CORRETOS</a:t>
              </a:r>
            </a:p>
          </p:txBody>
        </p:sp>
      </p:grpSp>
      <p:grpSp>
        <p:nvGrpSpPr>
          <p:cNvPr name="Group 16" id="16"/>
          <p:cNvGrpSpPr/>
          <p:nvPr/>
        </p:nvGrpSpPr>
        <p:grpSpPr>
          <a:xfrm rot="0">
            <a:off x="15795630" y="6574396"/>
            <a:ext cx="1043533" cy="386867"/>
            <a:chOff x="0" y="0"/>
            <a:chExt cx="1096222" cy="406400"/>
          </a:xfrm>
        </p:grpSpPr>
        <p:sp>
          <p:nvSpPr>
            <p:cNvPr name="Freeform 17" id="17"/>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18" id="18"/>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SIM</a:t>
              </a:r>
            </a:p>
          </p:txBody>
        </p:sp>
      </p:grpSp>
      <p:grpSp>
        <p:nvGrpSpPr>
          <p:cNvPr name="Group 19" id="19"/>
          <p:cNvGrpSpPr/>
          <p:nvPr/>
        </p:nvGrpSpPr>
        <p:grpSpPr>
          <a:xfrm rot="0">
            <a:off x="14861143" y="2386828"/>
            <a:ext cx="2912507" cy="1251559"/>
            <a:chOff x="0" y="0"/>
            <a:chExt cx="812800" cy="349276"/>
          </a:xfrm>
        </p:grpSpPr>
        <p:sp>
          <p:nvSpPr>
            <p:cNvPr name="Freeform 20" id="20"/>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3131"/>
            </a:solidFill>
          </p:spPr>
        </p:sp>
        <p:sp>
          <p:nvSpPr>
            <p:cNvPr name="TextBox 21" id="21"/>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EXIBE FALHA NA ALOCAÇÃO</a:t>
              </a:r>
            </a:p>
          </p:txBody>
        </p:sp>
      </p:grpSp>
      <p:grpSp>
        <p:nvGrpSpPr>
          <p:cNvPr name="Group 22" id="22"/>
          <p:cNvGrpSpPr/>
          <p:nvPr/>
        </p:nvGrpSpPr>
        <p:grpSpPr>
          <a:xfrm rot="0">
            <a:off x="14861143" y="7800512"/>
            <a:ext cx="2912507" cy="1251559"/>
            <a:chOff x="0" y="0"/>
            <a:chExt cx="812800" cy="349276"/>
          </a:xfrm>
        </p:grpSpPr>
        <p:sp>
          <p:nvSpPr>
            <p:cNvPr name="Freeform 23" id="23"/>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00BF63"/>
            </a:solidFill>
          </p:spPr>
        </p:sp>
        <p:sp>
          <p:nvSpPr>
            <p:cNvPr name="TextBox 24" id="24"/>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ALCOCA NOS PARAMETROS</a:t>
              </a:r>
            </a:p>
          </p:txBody>
        </p:sp>
      </p:grpSp>
      <p:sp>
        <p:nvSpPr>
          <p:cNvPr name="AutoShape 25" id="25"/>
          <p:cNvSpPr/>
          <p:nvPr/>
        </p:nvSpPr>
        <p:spPr>
          <a:xfrm flipH="true">
            <a:off x="14992775" y="3638387"/>
            <a:ext cx="1324622" cy="1988688"/>
          </a:xfrm>
          <a:prstGeom prst="line">
            <a:avLst/>
          </a:prstGeom>
          <a:ln cap="flat" w="38100">
            <a:solidFill>
              <a:srgbClr val="FF3131"/>
            </a:solidFill>
            <a:prstDash val="solid"/>
            <a:headEnd type="triangle" len="med" w="lg"/>
            <a:tailEnd type="none" len="sm" w="sm"/>
          </a:ln>
        </p:spPr>
      </p:sp>
      <p:grpSp>
        <p:nvGrpSpPr>
          <p:cNvPr name="Group 26" id="26"/>
          <p:cNvGrpSpPr/>
          <p:nvPr/>
        </p:nvGrpSpPr>
        <p:grpSpPr>
          <a:xfrm rot="0">
            <a:off x="15759281" y="4479577"/>
            <a:ext cx="1043533" cy="386867"/>
            <a:chOff x="0" y="0"/>
            <a:chExt cx="1096222" cy="406400"/>
          </a:xfrm>
        </p:grpSpPr>
        <p:sp>
          <p:nvSpPr>
            <p:cNvPr name="Freeform 27" id="27"/>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28" id="28"/>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NÃO</a:t>
              </a:r>
            </a:p>
          </p:txBody>
        </p:sp>
      </p:grpSp>
      <p:sp>
        <p:nvSpPr>
          <p:cNvPr name="AutoShape 29" id="29"/>
          <p:cNvSpPr/>
          <p:nvPr/>
        </p:nvSpPr>
        <p:spPr>
          <a:xfrm flipH="true" flipV="true">
            <a:off x="14992775" y="5817575"/>
            <a:ext cx="1324622" cy="1982937"/>
          </a:xfrm>
          <a:prstGeom prst="line">
            <a:avLst/>
          </a:prstGeom>
          <a:ln cap="flat" w="38100">
            <a:solidFill>
              <a:srgbClr val="00BF63"/>
            </a:solidFill>
            <a:prstDash val="solid"/>
            <a:headEnd type="triangle" len="med" w="lg"/>
            <a:tailEnd type="none" len="sm" w="sm"/>
          </a:ln>
        </p:spPr>
      </p:sp>
      <p:sp>
        <p:nvSpPr>
          <p:cNvPr name="AutoShape 30" id="30"/>
          <p:cNvSpPr/>
          <p:nvPr/>
        </p:nvSpPr>
        <p:spPr>
          <a:xfrm flipH="true">
            <a:off x="7280025" y="5738399"/>
            <a:ext cx="940661" cy="0"/>
          </a:xfrm>
          <a:prstGeom prst="line">
            <a:avLst/>
          </a:prstGeom>
          <a:ln cap="flat" w="38100">
            <a:solidFill>
              <a:srgbClr val="FFFFFF"/>
            </a:solidFill>
            <a:prstDash val="solid"/>
            <a:headEnd type="triangle" len="med" w="lg"/>
            <a:tailEnd type="none" len="sm" w="sm"/>
          </a:ln>
        </p:spPr>
      </p:sp>
      <p:sp>
        <p:nvSpPr>
          <p:cNvPr name="AutoShape 31" id="31"/>
          <p:cNvSpPr/>
          <p:nvPr/>
        </p:nvSpPr>
        <p:spPr>
          <a:xfrm flipH="true">
            <a:off x="11114420" y="5756377"/>
            <a:ext cx="940661" cy="0"/>
          </a:xfrm>
          <a:prstGeom prst="line">
            <a:avLst/>
          </a:prstGeom>
          <a:ln cap="flat" w="38100">
            <a:solidFill>
              <a:srgbClr val="FFFFFF"/>
            </a:solidFill>
            <a:prstDash val="solid"/>
            <a:headEnd type="triangle" len="med" w="lg"/>
            <a:tailEnd type="none" len="sm" w="sm"/>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561828" y="1244065"/>
            <a:ext cx="13164345" cy="8686394"/>
          </a:xfrm>
          <a:custGeom>
            <a:avLst/>
            <a:gdLst/>
            <a:ahLst/>
            <a:cxnLst/>
            <a:rect r="r" b="b" t="t" l="l"/>
            <a:pathLst>
              <a:path h="8686394" w="13164345">
                <a:moveTo>
                  <a:pt x="0" y="0"/>
                </a:moveTo>
                <a:lnTo>
                  <a:pt x="13164344" y="0"/>
                </a:lnTo>
                <a:lnTo>
                  <a:pt x="13164344" y="8686394"/>
                </a:lnTo>
                <a:lnTo>
                  <a:pt x="0" y="8686394"/>
                </a:lnTo>
                <a:lnTo>
                  <a:pt x="0" y="0"/>
                </a:lnTo>
                <a:close/>
              </a:path>
            </a:pathLst>
          </a:custGeom>
          <a:blipFill>
            <a:blip r:embed="rId2"/>
            <a:stretch>
              <a:fillRect l="0" t="0" r="0" b="0"/>
            </a:stretch>
          </a:blipFill>
        </p:spPr>
      </p:sp>
      <p:sp>
        <p:nvSpPr>
          <p:cNvPr name="TextBox 3" id="3"/>
          <p:cNvSpPr txBox="true"/>
          <p:nvPr/>
        </p:nvSpPr>
        <p:spPr>
          <a:xfrm rot="0">
            <a:off x="460515" y="138011"/>
            <a:ext cx="6144773" cy="890689"/>
          </a:xfrm>
          <a:prstGeom prst="rect">
            <a:avLst/>
          </a:prstGeom>
        </p:spPr>
        <p:txBody>
          <a:bodyPr anchor="t" rtlCol="false" tIns="0" lIns="0" bIns="0" rIns="0">
            <a:spAutoFit/>
          </a:bodyPr>
          <a:lstStyle/>
          <a:p>
            <a:pPr algn="just">
              <a:lnSpc>
                <a:spcPts val="6556"/>
              </a:lnSpc>
            </a:pPr>
            <a:r>
              <a:rPr lang="en-US" sz="4683">
                <a:solidFill>
                  <a:srgbClr val="6CE5E8"/>
                </a:solidFill>
                <a:latin typeface="Times New Roman Bold"/>
              </a:rPr>
              <a:t>Comando Allocate</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9189" y="118951"/>
            <a:ext cx="10443974" cy="2615565"/>
          </a:xfrm>
          <a:prstGeom prst="rect">
            <a:avLst/>
          </a:prstGeom>
        </p:spPr>
        <p:txBody>
          <a:bodyPr anchor="t" rtlCol="false" tIns="0" lIns="0" bIns="0" rIns="0">
            <a:spAutoFit/>
          </a:bodyPr>
          <a:lstStyle/>
          <a:p>
            <a:pPr algn="just">
              <a:lnSpc>
                <a:spcPts val="6299"/>
              </a:lnSpc>
            </a:pPr>
            <a:r>
              <a:rPr lang="en-US" sz="4500">
                <a:solidFill>
                  <a:srgbClr val="6CE5E8"/>
                </a:solidFill>
                <a:latin typeface="Times New Roman Bold"/>
              </a:rPr>
              <a:t>Comando Execute</a:t>
            </a:r>
          </a:p>
          <a:p>
            <a:pPr algn="just" marL="712470" indent="-356235" lvl="1">
              <a:lnSpc>
                <a:spcPts val="4620"/>
              </a:lnSpc>
              <a:buFont typeface="Arial"/>
              <a:buChar char="•"/>
            </a:pPr>
            <a:r>
              <a:rPr lang="en-US" sz="3300">
                <a:solidFill>
                  <a:srgbClr val="FFFFFF"/>
                </a:solidFill>
                <a:latin typeface="Times New Roman Bold"/>
              </a:rPr>
              <a:t>Solicita ao usuário a partição desejada</a:t>
            </a:r>
          </a:p>
          <a:p>
            <a:pPr algn="just" marL="712470" indent="-356235" lvl="1">
              <a:lnSpc>
                <a:spcPts val="4620"/>
              </a:lnSpc>
              <a:buFont typeface="Arial"/>
              <a:buChar char="•"/>
            </a:pPr>
            <a:r>
              <a:rPr lang="en-US" sz="3300">
                <a:solidFill>
                  <a:srgbClr val="FDFDFD"/>
                </a:solidFill>
                <a:latin typeface="Times New Roman Bold"/>
              </a:rPr>
              <a:t>Solicita o nome do programa a ser executado</a:t>
            </a:r>
          </a:p>
          <a:p>
            <a:pPr algn="just" marL="712470" indent="-356235" lvl="1">
              <a:lnSpc>
                <a:spcPts val="4620"/>
              </a:lnSpc>
              <a:buFont typeface="Arial"/>
              <a:buChar char="•"/>
            </a:pPr>
            <a:r>
              <a:rPr lang="en-US" sz="3300">
                <a:solidFill>
                  <a:srgbClr val="FDFDFD"/>
                </a:solidFill>
                <a:latin typeface="Times New Roman Bold"/>
              </a:rPr>
              <a:t>Resultado da execução</a:t>
            </a:r>
          </a:p>
        </p:txBody>
      </p:sp>
      <p:sp>
        <p:nvSpPr>
          <p:cNvPr name="AutoShape 3" id="3"/>
          <p:cNvSpPr/>
          <p:nvPr/>
        </p:nvSpPr>
        <p:spPr>
          <a:xfrm flipH="true">
            <a:off x="3941207" y="6067138"/>
            <a:ext cx="940661" cy="0"/>
          </a:xfrm>
          <a:prstGeom prst="line">
            <a:avLst/>
          </a:prstGeom>
          <a:ln cap="flat" w="38100">
            <a:solidFill>
              <a:srgbClr val="FFFFFF"/>
            </a:solidFill>
            <a:prstDash val="solid"/>
            <a:headEnd type="triangle" len="med" w="lg"/>
            <a:tailEnd type="none" len="sm" w="sm"/>
          </a:ln>
        </p:spPr>
      </p:sp>
      <p:grpSp>
        <p:nvGrpSpPr>
          <p:cNvPr name="Group 4" id="4"/>
          <p:cNvGrpSpPr/>
          <p:nvPr/>
        </p:nvGrpSpPr>
        <p:grpSpPr>
          <a:xfrm rot="0">
            <a:off x="1028700" y="5441358"/>
            <a:ext cx="2912507" cy="1251559"/>
            <a:chOff x="0" y="0"/>
            <a:chExt cx="812800" cy="349276"/>
          </a:xfrm>
        </p:grpSpPr>
        <p:sp>
          <p:nvSpPr>
            <p:cNvPr name="Freeform 5" id="5"/>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6" id="6"/>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SOLICITA INDICE DA PARTIÇÃO</a:t>
              </a:r>
            </a:p>
          </p:txBody>
        </p:sp>
      </p:grpSp>
      <p:grpSp>
        <p:nvGrpSpPr>
          <p:cNvPr name="Group 7" id="7"/>
          <p:cNvGrpSpPr/>
          <p:nvPr/>
        </p:nvGrpSpPr>
        <p:grpSpPr>
          <a:xfrm rot="0">
            <a:off x="4881868" y="5441358"/>
            <a:ext cx="2912507" cy="1251559"/>
            <a:chOff x="0" y="0"/>
            <a:chExt cx="812800" cy="349276"/>
          </a:xfrm>
        </p:grpSpPr>
        <p:sp>
          <p:nvSpPr>
            <p:cNvPr name="Freeform 8" id="8"/>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9" id="9"/>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SOLICITA NOME PROGRAMA</a:t>
              </a:r>
            </a:p>
          </p:txBody>
        </p:sp>
      </p:grpSp>
      <p:grpSp>
        <p:nvGrpSpPr>
          <p:cNvPr name="Group 10" id="10"/>
          <p:cNvGrpSpPr/>
          <p:nvPr/>
        </p:nvGrpSpPr>
        <p:grpSpPr>
          <a:xfrm rot="0">
            <a:off x="8735036" y="5441358"/>
            <a:ext cx="2912507" cy="1251559"/>
            <a:chOff x="0" y="0"/>
            <a:chExt cx="812800" cy="349276"/>
          </a:xfrm>
        </p:grpSpPr>
        <p:sp>
          <p:nvSpPr>
            <p:cNvPr name="Freeform 11" id="11"/>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12" id="12"/>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VERIFICA SE O PROGRAMA É VÁLIDO</a:t>
              </a:r>
            </a:p>
          </p:txBody>
        </p:sp>
      </p:grpSp>
      <p:sp>
        <p:nvSpPr>
          <p:cNvPr name="AutoShape 13" id="13"/>
          <p:cNvSpPr/>
          <p:nvPr/>
        </p:nvSpPr>
        <p:spPr>
          <a:xfrm flipH="true">
            <a:off x="7794375" y="6086188"/>
            <a:ext cx="940661" cy="0"/>
          </a:xfrm>
          <a:prstGeom prst="line">
            <a:avLst/>
          </a:prstGeom>
          <a:ln cap="flat" w="38100">
            <a:solidFill>
              <a:srgbClr val="FFFFFF"/>
            </a:solidFill>
            <a:prstDash val="solid"/>
            <a:headEnd type="triangle" len="med" w="lg"/>
            <a:tailEnd type="none" len="sm" w="sm"/>
          </a:ln>
        </p:spPr>
      </p:sp>
      <p:grpSp>
        <p:nvGrpSpPr>
          <p:cNvPr name="Group 14" id="14"/>
          <p:cNvGrpSpPr/>
          <p:nvPr/>
        </p:nvGrpSpPr>
        <p:grpSpPr>
          <a:xfrm rot="0">
            <a:off x="8735036" y="8006741"/>
            <a:ext cx="2912507" cy="1251559"/>
            <a:chOff x="0" y="0"/>
            <a:chExt cx="812800" cy="349276"/>
          </a:xfrm>
        </p:grpSpPr>
        <p:sp>
          <p:nvSpPr>
            <p:cNvPr name="Freeform 15" id="15"/>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3131"/>
            </a:solidFill>
          </p:spPr>
        </p:sp>
        <p:sp>
          <p:nvSpPr>
            <p:cNvPr name="TextBox 16" id="16"/>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EXIBE FALHA NA EXECUÇÃO</a:t>
              </a:r>
            </a:p>
          </p:txBody>
        </p:sp>
      </p:grpSp>
      <p:grpSp>
        <p:nvGrpSpPr>
          <p:cNvPr name="Group 17" id="17"/>
          <p:cNvGrpSpPr/>
          <p:nvPr/>
        </p:nvGrpSpPr>
        <p:grpSpPr>
          <a:xfrm rot="0">
            <a:off x="13525005" y="5441358"/>
            <a:ext cx="2912507" cy="1251559"/>
            <a:chOff x="0" y="0"/>
            <a:chExt cx="812800" cy="349276"/>
          </a:xfrm>
        </p:grpSpPr>
        <p:sp>
          <p:nvSpPr>
            <p:cNvPr name="Freeform 18" id="18"/>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00BF63"/>
            </a:solidFill>
          </p:spPr>
        </p:sp>
        <p:sp>
          <p:nvSpPr>
            <p:cNvPr name="TextBox 19" id="19"/>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EXECUTA PROGRAMA</a:t>
              </a:r>
            </a:p>
          </p:txBody>
        </p:sp>
      </p:grpSp>
      <p:sp>
        <p:nvSpPr>
          <p:cNvPr name="AutoShape 20" id="20"/>
          <p:cNvSpPr/>
          <p:nvPr/>
        </p:nvSpPr>
        <p:spPr>
          <a:xfrm flipV="true">
            <a:off x="10191289" y="6692917"/>
            <a:ext cx="0" cy="1313823"/>
          </a:xfrm>
          <a:prstGeom prst="line">
            <a:avLst/>
          </a:prstGeom>
          <a:ln cap="flat" w="38100">
            <a:solidFill>
              <a:srgbClr val="FF3131"/>
            </a:solidFill>
            <a:prstDash val="solid"/>
            <a:headEnd type="triangle" len="med" w="lg"/>
            <a:tailEnd type="none" len="sm" w="sm"/>
          </a:ln>
        </p:spPr>
      </p:sp>
      <p:grpSp>
        <p:nvGrpSpPr>
          <p:cNvPr name="Group 21" id="21"/>
          <p:cNvGrpSpPr/>
          <p:nvPr/>
        </p:nvGrpSpPr>
        <p:grpSpPr>
          <a:xfrm rot="0">
            <a:off x="9669523" y="7156395"/>
            <a:ext cx="1043533" cy="386867"/>
            <a:chOff x="0" y="0"/>
            <a:chExt cx="1096222" cy="406400"/>
          </a:xfrm>
        </p:grpSpPr>
        <p:sp>
          <p:nvSpPr>
            <p:cNvPr name="Freeform 22" id="22"/>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23" id="23"/>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NÃO</a:t>
              </a:r>
            </a:p>
          </p:txBody>
        </p:sp>
      </p:grpSp>
      <p:sp>
        <p:nvSpPr>
          <p:cNvPr name="AutoShape 24" id="24"/>
          <p:cNvSpPr/>
          <p:nvPr/>
        </p:nvSpPr>
        <p:spPr>
          <a:xfrm flipH="true">
            <a:off x="11647543" y="6067138"/>
            <a:ext cx="1877462" cy="0"/>
          </a:xfrm>
          <a:prstGeom prst="line">
            <a:avLst/>
          </a:prstGeom>
          <a:ln cap="flat" w="38100">
            <a:solidFill>
              <a:srgbClr val="00BF63"/>
            </a:solidFill>
            <a:prstDash val="solid"/>
            <a:headEnd type="triangle" len="med" w="lg"/>
            <a:tailEnd type="none" len="sm" w="sm"/>
          </a:ln>
        </p:spPr>
      </p:sp>
      <p:grpSp>
        <p:nvGrpSpPr>
          <p:cNvPr name="Group 25" id="25"/>
          <p:cNvGrpSpPr/>
          <p:nvPr/>
        </p:nvGrpSpPr>
        <p:grpSpPr>
          <a:xfrm rot="0">
            <a:off x="12064507" y="5892754"/>
            <a:ext cx="1043533" cy="386867"/>
            <a:chOff x="0" y="0"/>
            <a:chExt cx="1096222" cy="406400"/>
          </a:xfrm>
        </p:grpSpPr>
        <p:sp>
          <p:nvSpPr>
            <p:cNvPr name="Freeform 26" id="26"/>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27" id="27"/>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SIM</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1936134"/>
            <a:ext cx="17024020" cy="609600"/>
          </a:xfrm>
          <a:prstGeom prst="rect">
            <a:avLst/>
          </a:prstGeom>
        </p:spPr>
        <p:txBody>
          <a:bodyPr anchor="t" rtlCol="false" tIns="0" lIns="0" bIns="0" rIns="0">
            <a:spAutoFit/>
          </a:bodyPr>
          <a:lstStyle/>
          <a:p>
            <a:pPr algn="just">
              <a:lnSpc>
                <a:spcPts val="4200"/>
              </a:lnSpc>
            </a:pPr>
            <a:r>
              <a:rPr lang="en-US" sz="3500">
                <a:solidFill>
                  <a:srgbClr val="FFFFFF"/>
                </a:solidFill>
                <a:latin typeface="Times New Roman Bold"/>
              </a:rPr>
              <a:t>O código usado tem como base o código mini-so-3.py do prof. Thales Valente</a:t>
            </a:r>
          </a:p>
        </p:txBody>
      </p:sp>
      <p:sp>
        <p:nvSpPr>
          <p:cNvPr name="TextBox 3" id="3"/>
          <p:cNvSpPr txBox="true"/>
          <p:nvPr/>
        </p:nvSpPr>
        <p:spPr>
          <a:xfrm rot="0">
            <a:off x="1822120" y="3050559"/>
            <a:ext cx="16230600" cy="5006975"/>
          </a:xfrm>
          <a:prstGeom prst="rect">
            <a:avLst/>
          </a:prstGeom>
        </p:spPr>
        <p:txBody>
          <a:bodyPr anchor="t" rtlCol="false" tIns="0" lIns="0" bIns="0" rIns="0">
            <a:spAutoFit/>
          </a:bodyPr>
          <a:lstStyle/>
          <a:p>
            <a:pPr algn="just">
              <a:lnSpc>
                <a:spcPts val="4900"/>
              </a:lnSpc>
            </a:pPr>
            <a:r>
              <a:rPr lang="en-US" sz="3500">
                <a:solidFill>
                  <a:srgbClr val="FFFFFF"/>
                </a:solidFill>
                <a:latin typeface="Times New Roman Bold"/>
              </a:rPr>
              <a:t>Pode ser observado dentro da class SimpleOSSimulated_v3 nas funções:</a:t>
            </a:r>
          </a:p>
          <a:p>
            <a:pPr algn="just" marL="755654" indent="-377827" lvl="1">
              <a:lnSpc>
                <a:spcPts val="4900"/>
              </a:lnSpc>
              <a:buFont typeface="Arial"/>
              <a:buChar char="•"/>
            </a:pPr>
            <a:r>
              <a:rPr lang="en-US" sz="3500">
                <a:solidFill>
                  <a:srgbClr val="FFFFFF"/>
                </a:solidFill>
                <a:latin typeface="Times New Roman Bold"/>
              </a:rPr>
              <a:t>def __init__</a:t>
            </a:r>
          </a:p>
          <a:p>
            <a:pPr algn="just" marL="755654" indent="-377827" lvl="1">
              <a:lnSpc>
                <a:spcPts val="4900"/>
              </a:lnSpc>
              <a:buFont typeface="Arial"/>
              <a:buChar char="•"/>
            </a:pPr>
            <a:r>
              <a:rPr lang="en-US" sz="3500">
                <a:solidFill>
                  <a:srgbClr val="FFFFFF"/>
                </a:solidFill>
                <a:latin typeface="Times New Roman Bold"/>
              </a:rPr>
              <a:t>def allocate_memory</a:t>
            </a:r>
          </a:p>
          <a:p>
            <a:pPr algn="just" marL="755654" indent="-377827" lvl="1">
              <a:lnSpc>
                <a:spcPts val="4900"/>
              </a:lnSpc>
              <a:buFont typeface="Arial"/>
              <a:buChar char="•"/>
            </a:pPr>
            <a:r>
              <a:rPr lang="en-US" sz="3500">
                <a:solidFill>
                  <a:srgbClr val="FFFFFF"/>
                </a:solidFill>
                <a:latin typeface="Times New Roman Bold"/>
              </a:rPr>
              <a:t>def free_memory</a:t>
            </a:r>
          </a:p>
          <a:p>
            <a:pPr algn="just" marL="755654" indent="-377827" lvl="1">
              <a:lnSpc>
                <a:spcPts val="4900"/>
              </a:lnSpc>
              <a:buFont typeface="Arial"/>
              <a:buChar char="•"/>
            </a:pPr>
            <a:r>
              <a:rPr lang="en-US" sz="3500">
                <a:solidFill>
                  <a:srgbClr val="FFFFFF"/>
                </a:solidFill>
                <a:latin typeface="Times New Roman Bold"/>
              </a:rPr>
              <a:t>def execute_program</a:t>
            </a:r>
          </a:p>
          <a:p>
            <a:pPr algn="just" marL="755654" indent="-377827" lvl="1">
              <a:lnSpc>
                <a:spcPts val="4900"/>
              </a:lnSpc>
              <a:buFont typeface="Arial"/>
              <a:buChar char="•"/>
            </a:pPr>
            <a:r>
              <a:rPr lang="en-US" sz="3500">
                <a:solidFill>
                  <a:srgbClr val="FFFFFF"/>
                </a:solidFill>
                <a:latin typeface="Times New Roman Bold"/>
              </a:rPr>
              <a:t>def program_calc</a:t>
            </a:r>
          </a:p>
          <a:p>
            <a:pPr algn="just" marL="755654" indent="-377827" lvl="1">
              <a:lnSpc>
                <a:spcPts val="4900"/>
              </a:lnSpc>
              <a:buFont typeface="Arial"/>
              <a:buChar char="•"/>
            </a:pPr>
            <a:r>
              <a:rPr lang="en-US" sz="3500">
                <a:solidFill>
                  <a:srgbClr val="FFFFFF"/>
                </a:solidFill>
                <a:latin typeface="Times New Roman Bold"/>
              </a:rPr>
              <a:t>def program_echo</a:t>
            </a:r>
          </a:p>
          <a:p>
            <a:pPr algn="just">
              <a:lnSpc>
                <a:spcPts val="4900"/>
              </a:lnSpc>
            </a:pPr>
            <a:r>
              <a:rPr lang="en-US" sz="3500">
                <a:solidFill>
                  <a:srgbClr val="FFFFFF"/>
                </a:solidFill>
                <a:latin typeface="Times New Roman Bold"/>
              </a:rPr>
              <a:t>Pode ser observado também no teste de memória abaixo da classe</a:t>
            </a:r>
          </a:p>
        </p:txBody>
      </p:sp>
      <p:sp>
        <p:nvSpPr>
          <p:cNvPr name="TextBox 4" id="4"/>
          <p:cNvSpPr txBox="true"/>
          <p:nvPr/>
        </p:nvSpPr>
        <p:spPr>
          <a:xfrm rot="0">
            <a:off x="631990" y="602634"/>
            <a:ext cx="17024020" cy="762000"/>
          </a:xfrm>
          <a:prstGeom prst="rect">
            <a:avLst/>
          </a:prstGeom>
        </p:spPr>
        <p:txBody>
          <a:bodyPr anchor="t" rtlCol="false" tIns="0" lIns="0" bIns="0" rIns="0">
            <a:spAutoFit/>
          </a:bodyPr>
          <a:lstStyle/>
          <a:p>
            <a:pPr algn="just">
              <a:lnSpc>
                <a:spcPts val="5399"/>
              </a:lnSpc>
            </a:pPr>
            <a:r>
              <a:rPr lang="en-US" sz="4499">
                <a:solidFill>
                  <a:srgbClr val="6CE5E8"/>
                </a:solidFill>
                <a:latin typeface="Times New Roman Bold"/>
              </a:rPr>
              <a:t>Refencias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66159" y="2280487"/>
            <a:ext cx="13721827" cy="5726026"/>
          </a:xfrm>
          <a:custGeom>
            <a:avLst/>
            <a:gdLst/>
            <a:ahLst/>
            <a:cxnLst/>
            <a:rect r="r" b="b" t="t" l="l"/>
            <a:pathLst>
              <a:path h="5726026" w="13721827">
                <a:moveTo>
                  <a:pt x="0" y="0"/>
                </a:moveTo>
                <a:lnTo>
                  <a:pt x="13721827" y="0"/>
                </a:lnTo>
                <a:lnTo>
                  <a:pt x="13721827" y="5726026"/>
                </a:lnTo>
                <a:lnTo>
                  <a:pt x="0" y="5726026"/>
                </a:lnTo>
                <a:lnTo>
                  <a:pt x="0" y="0"/>
                </a:lnTo>
                <a:close/>
              </a:path>
            </a:pathLst>
          </a:custGeom>
          <a:blipFill>
            <a:blip r:embed="rId2"/>
            <a:stretch>
              <a:fillRect l="0" t="0" r="0" b="0"/>
            </a:stretch>
          </a:blipFill>
        </p:spPr>
      </p:sp>
      <p:sp>
        <p:nvSpPr>
          <p:cNvPr name="TextBox 3" id="3"/>
          <p:cNvSpPr txBox="true"/>
          <p:nvPr/>
        </p:nvSpPr>
        <p:spPr>
          <a:xfrm rot="0">
            <a:off x="847565" y="514350"/>
            <a:ext cx="10443974" cy="857250"/>
          </a:xfrm>
          <a:prstGeom prst="rect">
            <a:avLst/>
          </a:prstGeom>
        </p:spPr>
        <p:txBody>
          <a:bodyPr anchor="t" rtlCol="false" tIns="0" lIns="0" bIns="0" rIns="0">
            <a:spAutoFit/>
          </a:bodyPr>
          <a:lstStyle/>
          <a:p>
            <a:pPr algn="just">
              <a:lnSpc>
                <a:spcPts val="6299"/>
              </a:lnSpc>
            </a:pPr>
            <a:r>
              <a:rPr lang="en-US" sz="4500">
                <a:solidFill>
                  <a:srgbClr val="6CE5E8"/>
                </a:solidFill>
                <a:latin typeface="Times New Roman Bold"/>
              </a:rPr>
              <a:t>Comando Execute</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9189" y="118951"/>
            <a:ext cx="12118626" cy="2615565"/>
          </a:xfrm>
          <a:prstGeom prst="rect">
            <a:avLst/>
          </a:prstGeom>
        </p:spPr>
        <p:txBody>
          <a:bodyPr anchor="t" rtlCol="false" tIns="0" lIns="0" bIns="0" rIns="0">
            <a:spAutoFit/>
          </a:bodyPr>
          <a:lstStyle/>
          <a:p>
            <a:pPr algn="just">
              <a:lnSpc>
                <a:spcPts val="6299"/>
              </a:lnSpc>
            </a:pPr>
            <a:r>
              <a:rPr lang="en-US" sz="4500">
                <a:solidFill>
                  <a:srgbClr val="6CE5E8"/>
                </a:solidFill>
                <a:latin typeface="Times New Roman Bold"/>
              </a:rPr>
              <a:t>Comando Free</a:t>
            </a:r>
          </a:p>
          <a:p>
            <a:pPr algn="just" marL="712470" indent="-356235" lvl="1">
              <a:lnSpc>
                <a:spcPts val="4620"/>
              </a:lnSpc>
              <a:buFont typeface="Arial"/>
              <a:buChar char="•"/>
            </a:pPr>
            <a:r>
              <a:rPr lang="en-US" sz="3300">
                <a:solidFill>
                  <a:srgbClr val="FFFFFF"/>
                </a:solidFill>
                <a:latin typeface="Times New Roman Bold"/>
              </a:rPr>
              <a:t>Solicita ao usuário dados para liberação de memória</a:t>
            </a:r>
          </a:p>
          <a:p>
            <a:pPr algn="just" marL="712470" indent="-356235" lvl="1">
              <a:lnSpc>
                <a:spcPts val="4620"/>
              </a:lnSpc>
              <a:buFont typeface="Arial"/>
              <a:buChar char="•"/>
            </a:pPr>
            <a:r>
              <a:rPr lang="en-US" sz="3300">
                <a:solidFill>
                  <a:srgbClr val="FDFDFD"/>
                </a:solidFill>
                <a:latin typeface="Times New Roman Bold"/>
              </a:rPr>
              <a:t>Verifica os dados fornecidos</a:t>
            </a:r>
          </a:p>
          <a:p>
            <a:pPr algn="just" marL="712470" indent="-356235" lvl="1">
              <a:lnSpc>
                <a:spcPts val="4620"/>
              </a:lnSpc>
              <a:buFont typeface="Arial"/>
              <a:buChar char="•"/>
            </a:pPr>
            <a:r>
              <a:rPr lang="en-US" sz="3300">
                <a:solidFill>
                  <a:srgbClr val="FDFDFD"/>
                </a:solidFill>
                <a:latin typeface="Times New Roman Bold"/>
              </a:rPr>
              <a:t>Resultado da operação</a:t>
            </a:r>
          </a:p>
        </p:txBody>
      </p:sp>
      <p:sp>
        <p:nvSpPr>
          <p:cNvPr name="AutoShape 3" id="3"/>
          <p:cNvSpPr/>
          <p:nvPr/>
        </p:nvSpPr>
        <p:spPr>
          <a:xfrm flipH="true">
            <a:off x="3618667" y="6085116"/>
            <a:ext cx="631600" cy="0"/>
          </a:xfrm>
          <a:prstGeom prst="line">
            <a:avLst/>
          </a:prstGeom>
          <a:ln cap="flat" w="38100">
            <a:solidFill>
              <a:srgbClr val="FFFFFF"/>
            </a:solidFill>
            <a:prstDash val="solid"/>
            <a:headEnd type="triangle" len="med" w="lg"/>
            <a:tailEnd type="none" len="sm" w="sm"/>
          </a:ln>
        </p:spPr>
      </p:sp>
      <p:grpSp>
        <p:nvGrpSpPr>
          <p:cNvPr name="Group 4" id="4"/>
          <p:cNvGrpSpPr/>
          <p:nvPr/>
        </p:nvGrpSpPr>
        <p:grpSpPr>
          <a:xfrm rot="0">
            <a:off x="706160" y="5459336"/>
            <a:ext cx="2912507" cy="1251559"/>
            <a:chOff x="0" y="0"/>
            <a:chExt cx="812800" cy="349276"/>
          </a:xfrm>
        </p:grpSpPr>
        <p:sp>
          <p:nvSpPr>
            <p:cNvPr name="Freeform 5" id="5"/>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6" id="6"/>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SOLICITA INDICE DA PARTIÇÃO</a:t>
              </a:r>
            </a:p>
          </p:txBody>
        </p:sp>
      </p:grpSp>
      <p:grpSp>
        <p:nvGrpSpPr>
          <p:cNvPr name="Group 7" id="7"/>
          <p:cNvGrpSpPr/>
          <p:nvPr/>
        </p:nvGrpSpPr>
        <p:grpSpPr>
          <a:xfrm rot="0">
            <a:off x="4250268" y="5459336"/>
            <a:ext cx="2912507" cy="1251559"/>
            <a:chOff x="0" y="0"/>
            <a:chExt cx="812800" cy="349276"/>
          </a:xfrm>
        </p:grpSpPr>
        <p:sp>
          <p:nvSpPr>
            <p:cNvPr name="Freeform 8" id="8"/>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9" id="9"/>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SOLICITA TAMANHO A SER LIBERADO</a:t>
              </a:r>
            </a:p>
          </p:txBody>
        </p:sp>
      </p:grpSp>
      <p:grpSp>
        <p:nvGrpSpPr>
          <p:cNvPr name="Group 10" id="10"/>
          <p:cNvGrpSpPr/>
          <p:nvPr/>
        </p:nvGrpSpPr>
        <p:grpSpPr>
          <a:xfrm rot="0">
            <a:off x="7831925" y="5459336"/>
            <a:ext cx="2912507" cy="1251559"/>
            <a:chOff x="0" y="0"/>
            <a:chExt cx="812800" cy="349276"/>
          </a:xfrm>
        </p:grpSpPr>
        <p:sp>
          <p:nvSpPr>
            <p:cNvPr name="Freeform 11" id="11"/>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12" id="12"/>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EXECUÇÃO DA OPERAÇÃO</a:t>
              </a:r>
            </a:p>
          </p:txBody>
        </p:sp>
      </p:grpSp>
      <p:grpSp>
        <p:nvGrpSpPr>
          <p:cNvPr name="Group 13" id="13"/>
          <p:cNvGrpSpPr/>
          <p:nvPr/>
        </p:nvGrpSpPr>
        <p:grpSpPr>
          <a:xfrm rot="0">
            <a:off x="14580038" y="2462829"/>
            <a:ext cx="2912507" cy="1251559"/>
            <a:chOff x="0" y="0"/>
            <a:chExt cx="812800" cy="349276"/>
          </a:xfrm>
        </p:grpSpPr>
        <p:sp>
          <p:nvSpPr>
            <p:cNvPr name="Freeform 14" id="14"/>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3131"/>
            </a:solidFill>
          </p:spPr>
        </p:sp>
        <p:sp>
          <p:nvSpPr>
            <p:cNvPr name="TextBox 15" id="15"/>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FALHA AO LIBERAR MEMÓRIA</a:t>
              </a:r>
            </a:p>
          </p:txBody>
        </p:sp>
      </p:grpSp>
      <p:grpSp>
        <p:nvGrpSpPr>
          <p:cNvPr name="Group 16" id="16"/>
          <p:cNvGrpSpPr/>
          <p:nvPr/>
        </p:nvGrpSpPr>
        <p:grpSpPr>
          <a:xfrm rot="0">
            <a:off x="14580038" y="8406232"/>
            <a:ext cx="2912507" cy="1251559"/>
            <a:chOff x="0" y="0"/>
            <a:chExt cx="812800" cy="349276"/>
          </a:xfrm>
        </p:grpSpPr>
        <p:sp>
          <p:nvSpPr>
            <p:cNvPr name="Freeform 17" id="17"/>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00BF63"/>
            </a:solidFill>
          </p:spPr>
        </p:sp>
        <p:sp>
          <p:nvSpPr>
            <p:cNvPr name="TextBox 18" id="18"/>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MEMÓRIA LIBERADA</a:t>
              </a:r>
            </a:p>
          </p:txBody>
        </p:sp>
      </p:grpSp>
      <p:sp>
        <p:nvSpPr>
          <p:cNvPr name="AutoShape 19" id="19"/>
          <p:cNvSpPr/>
          <p:nvPr/>
        </p:nvSpPr>
        <p:spPr>
          <a:xfrm flipH="true">
            <a:off x="12867435" y="3714388"/>
            <a:ext cx="3168857" cy="1744948"/>
          </a:xfrm>
          <a:prstGeom prst="line">
            <a:avLst/>
          </a:prstGeom>
          <a:ln cap="flat" w="38100">
            <a:solidFill>
              <a:srgbClr val="FF3131"/>
            </a:solidFill>
            <a:prstDash val="solid"/>
            <a:headEnd type="triangle" len="med" w="lg"/>
            <a:tailEnd type="none" len="sm" w="sm"/>
          </a:ln>
        </p:spPr>
      </p:sp>
      <p:sp>
        <p:nvSpPr>
          <p:cNvPr name="AutoShape 20" id="20"/>
          <p:cNvSpPr/>
          <p:nvPr/>
        </p:nvSpPr>
        <p:spPr>
          <a:xfrm flipH="true" flipV="true">
            <a:off x="12867435" y="6710896"/>
            <a:ext cx="3168857" cy="1695336"/>
          </a:xfrm>
          <a:prstGeom prst="line">
            <a:avLst/>
          </a:prstGeom>
          <a:ln cap="flat" w="38100">
            <a:solidFill>
              <a:srgbClr val="00BF63"/>
            </a:solidFill>
            <a:prstDash val="solid"/>
            <a:headEnd type="triangle" len="med" w="lg"/>
            <a:tailEnd type="none" len="sm" w="sm"/>
          </a:ln>
        </p:spPr>
      </p:sp>
      <p:sp>
        <p:nvSpPr>
          <p:cNvPr name="AutoShape 21" id="21"/>
          <p:cNvSpPr/>
          <p:nvPr/>
        </p:nvSpPr>
        <p:spPr>
          <a:xfrm flipH="true">
            <a:off x="7162774" y="6085116"/>
            <a:ext cx="669150" cy="0"/>
          </a:xfrm>
          <a:prstGeom prst="line">
            <a:avLst/>
          </a:prstGeom>
          <a:ln cap="flat" w="38100">
            <a:solidFill>
              <a:srgbClr val="FFFFFF"/>
            </a:solidFill>
            <a:prstDash val="solid"/>
            <a:headEnd type="triangle" len="med" w="lg"/>
            <a:tailEnd type="none" len="sm" w="sm"/>
          </a:ln>
        </p:spPr>
      </p:sp>
      <p:grpSp>
        <p:nvGrpSpPr>
          <p:cNvPr name="Group 22" id="22"/>
          <p:cNvGrpSpPr/>
          <p:nvPr/>
        </p:nvGrpSpPr>
        <p:grpSpPr>
          <a:xfrm rot="0">
            <a:off x="11411182" y="5459336"/>
            <a:ext cx="2912507" cy="1251559"/>
            <a:chOff x="0" y="0"/>
            <a:chExt cx="812800" cy="349276"/>
          </a:xfrm>
        </p:grpSpPr>
        <p:sp>
          <p:nvSpPr>
            <p:cNvPr name="Freeform 23" id="23"/>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24" id="24"/>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CHECA DE ÊXITO DA LIBERAÇÃO</a:t>
              </a:r>
            </a:p>
          </p:txBody>
        </p:sp>
      </p:grpSp>
      <p:sp>
        <p:nvSpPr>
          <p:cNvPr name="AutoShape 25" id="25"/>
          <p:cNvSpPr/>
          <p:nvPr/>
        </p:nvSpPr>
        <p:spPr>
          <a:xfrm flipH="true">
            <a:off x="10744432" y="6085116"/>
            <a:ext cx="666750" cy="0"/>
          </a:xfrm>
          <a:prstGeom prst="line">
            <a:avLst/>
          </a:prstGeom>
          <a:ln cap="flat" w="38100">
            <a:solidFill>
              <a:srgbClr val="FFFFFF"/>
            </a:solidFill>
            <a:prstDash val="solid"/>
            <a:headEnd type="triangle" len="med" w="lg"/>
            <a:tailEnd type="none" len="sm" w="sm"/>
          </a:ln>
        </p:spPr>
      </p:sp>
      <p:grpSp>
        <p:nvGrpSpPr>
          <p:cNvPr name="Group 26" id="26"/>
          <p:cNvGrpSpPr/>
          <p:nvPr/>
        </p:nvGrpSpPr>
        <p:grpSpPr>
          <a:xfrm rot="0">
            <a:off x="13801922" y="7365130"/>
            <a:ext cx="1043533" cy="386867"/>
            <a:chOff x="0" y="0"/>
            <a:chExt cx="1096222" cy="406400"/>
          </a:xfrm>
        </p:grpSpPr>
        <p:sp>
          <p:nvSpPr>
            <p:cNvPr name="Freeform 27" id="27"/>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28" id="28"/>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SIM</a:t>
              </a:r>
            </a:p>
          </p:txBody>
        </p:sp>
      </p:grpSp>
      <p:grpSp>
        <p:nvGrpSpPr>
          <p:cNvPr name="Group 29" id="29"/>
          <p:cNvGrpSpPr/>
          <p:nvPr/>
        </p:nvGrpSpPr>
        <p:grpSpPr>
          <a:xfrm rot="0">
            <a:off x="13801922" y="4393429"/>
            <a:ext cx="1043533" cy="386867"/>
            <a:chOff x="0" y="0"/>
            <a:chExt cx="1096222" cy="406400"/>
          </a:xfrm>
        </p:grpSpPr>
        <p:sp>
          <p:nvSpPr>
            <p:cNvPr name="Freeform 30" id="30"/>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31" id="31"/>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NÃO</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110127" y="3394120"/>
            <a:ext cx="12067746" cy="6416619"/>
          </a:xfrm>
          <a:custGeom>
            <a:avLst/>
            <a:gdLst/>
            <a:ahLst/>
            <a:cxnLst/>
            <a:rect r="r" b="b" t="t" l="l"/>
            <a:pathLst>
              <a:path h="6416619" w="12067746">
                <a:moveTo>
                  <a:pt x="0" y="0"/>
                </a:moveTo>
                <a:lnTo>
                  <a:pt x="12067746" y="0"/>
                </a:lnTo>
                <a:lnTo>
                  <a:pt x="12067746" y="6416618"/>
                </a:lnTo>
                <a:lnTo>
                  <a:pt x="0" y="6416618"/>
                </a:lnTo>
                <a:lnTo>
                  <a:pt x="0" y="0"/>
                </a:lnTo>
                <a:close/>
              </a:path>
            </a:pathLst>
          </a:custGeom>
          <a:blipFill>
            <a:blip r:embed="rId2"/>
            <a:stretch>
              <a:fillRect l="0" t="0" r="0" b="0"/>
            </a:stretch>
          </a:blipFill>
        </p:spPr>
      </p:sp>
      <p:sp>
        <p:nvSpPr>
          <p:cNvPr name="TextBox 3" id="3"/>
          <p:cNvSpPr txBox="true"/>
          <p:nvPr/>
        </p:nvSpPr>
        <p:spPr>
          <a:xfrm rot="0">
            <a:off x="339189" y="118951"/>
            <a:ext cx="12118626" cy="2615565"/>
          </a:xfrm>
          <a:prstGeom prst="rect">
            <a:avLst/>
          </a:prstGeom>
        </p:spPr>
        <p:txBody>
          <a:bodyPr anchor="t" rtlCol="false" tIns="0" lIns="0" bIns="0" rIns="0">
            <a:spAutoFit/>
          </a:bodyPr>
          <a:lstStyle/>
          <a:p>
            <a:pPr algn="just">
              <a:lnSpc>
                <a:spcPts val="6299"/>
              </a:lnSpc>
            </a:pPr>
            <a:r>
              <a:rPr lang="en-US" sz="4500">
                <a:solidFill>
                  <a:srgbClr val="6CE5E8"/>
                </a:solidFill>
                <a:latin typeface="Times New Roman Bold"/>
              </a:rPr>
              <a:t>Comando Free</a:t>
            </a:r>
          </a:p>
          <a:p>
            <a:pPr algn="just" marL="712470" indent="-356235" lvl="1">
              <a:lnSpc>
                <a:spcPts val="4620"/>
              </a:lnSpc>
              <a:buFont typeface="Arial"/>
              <a:buChar char="•"/>
            </a:pPr>
            <a:r>
              <a:rPr lang="en-US" sz="3300">
                <a:solidFill>
                  <a:srgbClr val="FDFDFD"/>
                </a:solidFill>
                <a:latin typeface="Times New Roman Bold"/>
              </a:rPr>
              <a:t>Solicita ao usuário dados para liberação de memória</a:t>
            </a:r>
          </a:p>
          <a:p>
            <a:pPr algn="just" marL="712470" indent="-356235" lvl="1">
              <a:lnSpc>
                <a:spcPts val="4620"/>
              </a:lnSpc>
              <a:buFont typeface="Arial"/>
              <a:buChar char="•"/>
            </a:pPr>
            <a:r>
              <a:rPr lang="en-US" sz="3300">
                <a:solidFill>
                  <a:srgbClr val="FDFDFD"/>
                </a:solidFill>
                <a:latin typeface="Times New Roman Bold"/>
              </a:rPr>
              <a:t>Verifica os dados fornecidos</a:t>
            </a:r>
          </a:p>
          <a:p>
            <a:pPr algn="just" marL="712470" indent="-356235" lvl="1">
              <a:lnSpc>
                <a:spcPts val="4620"/>
              </a:lnSpc>
              <a:buFont typeface="Arial"/>
              <a:buChar char="•"/>
            </a:pPr>
            <a:r>
              <a:rPr lang="en-US" sz="3300">
                <a:solidFill>
                  <a:srgbClr val="FDFDFD"/>
                </a:solidFill>
                <a:latin typeface="Times New Roman Bold"/>
              </a:rPr>
              <a:t>Resultado da operação</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7235211" y="904170"/>
            <a:ext cx="10442752" cy="8478659"/>
          </a:xfrm>
          <a:custGeom>
            <a:avLst/>
            <a:gdLst/>
            <a:ahLst/>
            <a:cxnLst/>
            <a:rect r="r" b="b" t="t" l="l"/>
            <a:pathLst>
              <a:path h="8478659" w="10442752">
                <a:moveTo>
                  <a:pt x="0" y="0"/>
                </a:moveTo>
                <a:lnTo>
                  <a:pt x="10442752" y="0"/>
                </a:lnTo>
                <a:lnTo>
                  <a:pt x="10442752" y="8478660"/>
                </a:lnTo>
                <a:lnTo>
                  <a:pt x="0" y="8478660"/>
                </a:lnTo>
                <a:lnTo>
                  <a:pt x="0" y="0"/>
                </a:lnTo>
                <a:close/>
              </a:path>
            </a:pathLst>
          </a:custGeom>
          <a:blipFill>
            <a:blip r:embed="rId2"/>
            <a:stretch>
              <a:fillRect l="0" t="0" r="0" b="0"/>
            </a:stretch>
          </a:blipFill>
        </p:spPr>
      </p:sp>
      <p:sp>
        <p:nvSpPr>
          <p:cNvPr name="TextBox 3" id="3"/>
          <p:cNvSpPr txBox="true"/>
          <p:nvPr/>
        </p:nvSpPr>
        <p:spPr>
          <a:xfrm rot="0">
            <a:off x="518616" y="1105799"/>
            <a:ext cx="6716595" cy="2025015"/>
          </a:xfrm>
          <a:prstGeom prst="rect">
            <a:avLst/>
          </a:prstGeom>
        </p:spPr>
        <p:txBody>
          <a:bodyPr anchor="t" rtlCol="false" tIns="0" lIns="0" bIns="0" rIns="0">
            <a:spAutoFit/>
          </a:bodyPr>
          <a:lstStyle/>
          <a:p>
            <a:pPr algn="just">
              <a:lnSpc>
                <a:spcPts val="6299"/>
              </a:lnSpc>
            </a:pPr>
            <a:r>
              <a:rPr lang="en-US" sz="4499">
                <a:solidFill>
                  <a:srgbClr val="6CE5E8"/>
                </a:solidFill>
                <a:latin typeface="Times New Roman Bold"/>
              </a:rPr>
              <a:t>Comando Memory</a:t>
            </a:r>
          </a:p>
          <a:p>
            <a:pPr algn="just" marL="712470" indent="-356235" lvl="1">
              <a:lnSpc>
                <a:spcPts val="4620"/>
              </a:lnSpc>
              <a:buFont typeface="Arial"/>
              <a:buChar char="•"/>
            </a:pPr>
            <a:r>
              <a:rPr lang="en-US" sz="3300">
                <a:solidFill>
                  <a:srgbClr val="FFFFFF"/>
                </a:solidFill>
                <a:latin typeface="Times New Roman Bold"/>
              </a:rPr>
              <a:t>chama </a:t>
            </a:r>
          </a:p>
          <a:p>
            <a:pPr algn="just" marL="712470" indent="-356235" lvl="1">
              <a:lnSpc>
                <a:spcPts val="4620"/>
              </a:lnSpc>
              <a:buFont typeface="Arial"/>
              <a:buChar char="•"/>
            </a:pPr>
            <a:r>
              <a:rPr lang="en-US" sz="3300">
                <a:solidFill>
                  <a:srgbClr val="FFFFFF"/>
                </a:solidFill>
                <a:latin typeface="Times New Roman Bold"/>
              </a:rPr>
              <a:t>Exibe Tabela de partições</a:t>
            </a:r>
          </a:p>
        </p:txBody>
      </p:sp>
      <p:sp>
        <p:nvSpPr>
          <p:cNvPr name="TextBox 4" id="4"/>
          <p:cNvSpPr txBox="true"/>
          <p:nvPr/>
        </p:nvSpPr>
        <p:spPr>
          <a:xfrm rot="0">
            <a:off x="518616" y="6885146"/>
            <a:ext cx="6137727" cy="1443990"/>
          </a:xfrm>
          <a:prstGeom prst="rect">
            <a:avLst/>
          </a:prstGeom>
        </p:spPr>
        <p:txBody>
          <a:bodyPr anchor="t" rtlCol="false" tIns="0" lIns="0" bIns="0" rIns="0">
            <a:spAutoFit/>
          </a:bodyPr>
          <a:lstStyle/>
          <a:p>
            <a:pPr algn="just">
              <a:lnSpc>
                <a:spcPts val="6299"/>
              </a:lnSpc>
            </a:pPr>
            <a:r>
              <a:rPr lang="en-US" sz="4499">
                <a:solidFill>
                  <a:srgbClr val="6CE5E8"/>
                </a:solidFill>
                <a:latin typeface="Times New Roman Bold"/>
              </a:rPr>
              <a:t>Comando Exit</a:t>
            </a:r>
          </a:p>
          <a:p>
            <a:pPr algn="just" marL="712470" indent="-356235" lvl="1">
              <a:lnSpc>
                <a:spcPts val="4620"/>
              </a:lnSpc>
              <a:buFont typeface="Arial"/>
              <a:buChar char="•"/>
            </a:pPr>
            <a:r>
              <a:rPr lang="en-US" sz="3300">
                <a:solidFill>
                  <a:srgbClr val="FFFFFF"/>
                </a:solidFill>
                <a:latin typeface="Times New Roman Bold"/>
              </a:rPr>
              <a:t>Encerra o programa</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9189" y="118951"/>
            <a:ext cx="10443974" cy="857250"/>
          </a:xfrm>
          <a:prstGeom prst="rect">
            <a:avLst/>
          </a:prstGeom>
        </p:spPr>
        <p:txBody>
          <a:bodyPr anchor="t" rtlCol="false" tIns="0" lIns="0" bIns="0" rIns="0">
            <a:spAutoFit/>
          </a:bodyPr>
          <a:lstStyle/>
          <a:p>
            <a:pPr algn="just">
              <a:lnSpc>
                <a:spcPts val="6299"/>
              </a:lnSpc>
            </a:pPr>
            <a:r>
              <a:rPr lang="en-US" sz="4500">
                <a:solidFill>
                  <a:srgbClr val="6CE5E8"/>
                </a:solidFill>
                <a:latin typeface="Times New Roman Bold"/>
              </a:rPr>
              <a:t>TESTE DE FUNCIONAMENTO</a:t>
            </a:r>
          </a:p>
        </p:txBody>
      </p:sp>
      <p:grpSp>
        <p:nvGrpSpPr>
          <p:cNvPr name="Group 3" id="3"/>
          <p:cNvGrpSpPr/>
          <p:nvPr/>
        </p:nvGrpSpPr>
        <p:grpSpPr>
          <a:xfrm rot="0">
            <a:off x="339189" y="1386305"/>
            <a:ext cx="2912507" cy="1251559"/>
            <a:chOff x="0" y="0"/>
            <a:chExt cx="812800" cy="349276"/>
          </a:xfrm>
        </p:grpSpPr>
        <p:sp>
          <p:nvSpPr>
            <p:cNvPr name="Freeform 4" id="4"/>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5" id="5"/>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DEFINIÇÃO DOS TAMANHOS DAS PARTIÇÕES</a:t>
              </a:r>
            </a:p>
          </p:txBody>
        </p:sp>
      </p:grpSp>
      <p:grpSp>
        <p:nvGrpSpPr>
          <p:cNvPr name="Group 6" id="6"/>
          <p:cNvGrpSpPr/>
          <p:nvPr/>
        </p:nvGrpSpPr>
        <p:grpSpPr>
          <a:xfrm rot="0">
            <a:off x="3722026" y="1424405"/>
            <a:ext cx="2912507" cy="1251559"/>
            <a:chOff x="0" y="0"/>
            <a:chExt cx="812800" cy="349276"/>
          </a:xfrm>
        </p:grpSpPr>
        <p:sp>
          <p:nvSpPr>
            <p:cNvPr name="Freeform 7" id="7"/>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8" id="8"/>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INSTANCIAMENTO DO SISTEMA OPERACIONAL</a:t>
              </a:r>
            </a:p>
          </p:txBody>
        </p:sp>
      </p:grpSp>
      <p:grpSp>
        <p:nvGrpSpPr>
          <p:cNvPr name="Group 9" id="9"/>
          <p:cNvGrpSpPr/>
          <p:nvPr/>
        </p:nvGrpSpPr>
        <p:grpSpPr>
          <a:xfrm rot="0">
            <a:off x="7341186" y="1424405"/>
            <a:ext cx="2131457" cy="1251559"/>
            <a:chOff x="0" y="0"/>
            <a:chExt cx="594831" cy="349276"/>
          </a:xfrm>
        </p:grpSpPr>
        <p:sp>
          <p:nvSpPr>
            <p:cNvPr name="Freeform 10" id="10"/>
            <p:cNvSpPr/>
            <p:nvPr/>
          </p:nvSpPr>
          <p:spPr>
            <a:xfrm flipH="false" flipV="false" rot="0">
              <a:off x="0" y="0"/>
              <a:ext cx="594831" cy="349276"/>
            </a:xfrm>
            <a:custGeom>
              <a:avLst/>
              <a:gdLst/>
              <a:ahLst/>
              <a:cxnLst/>
              <a:rect r="r" b="b" t="t" l="l"/>
              <a:pathLst>
                <a:path h="349276" w="594831">
                  <a:moveTo>
                    <a:pt x="174638" y="0"/>
                  </a:moveTo>
                  <a:lnTo>
                    <a:pt x="420193" y="0"/>
                  </a:lnTo>
                  <a:cubicBezTo>
                    <a:pt x="466510" y="0"/>
                    <a:pt x="510929" y="18399"/>
                    <a:pt x="543680" y="51150"/>
                  </a:cubicBezTo>
                  <a:cubicBezTo>
                    <a:pt x="576431" y="83901"/>
                    <a:pt x="594831" y="128321"/>
                    <a:pt x="594831" y="174638"/>
                  </a:cubicBezTo>
                  <a:lnTo>
                    <a:pt x="594831" y="174638"/>
                  </a:lnTo>
                  <a:cubicBezTo>
                    <a:pt x="594831" y="220955"/>
                    <a:pt x="576431" y="265374"/>
                    <a:pt x="543680" y="298125"/>
                  </a:cubicBezTo>
                  <a:cubicBezTo>
                    <a:pt x="510929" y="330876"/>
                    <a:pt x="466510" y="349276"/>
                    <a:pt x="420193" y="349276"/>
                  </a:cubicBezTo>
                  <a:lnTo>
                    <a:pt x="174638" y="349276"/>
                  </a:lnTo>
                  <a:cubicBezTo>
                    <a:pt x="128321" y="349276"/>
                    <a:pt x="83901" y="330876"/>
                    <a:pt x="51150" y="298125"/>
                  </a:cubicBezTo>
                  <a:cubicBezTo>
                    <a:pt x="18399" y="265374"/>
                    <a:pt x="0" y="220955"/>
                    <a:pt x="0" y="174638"/>
                  </a:cubicBezTo>
                  <a:lnTo>
                    <a:pt x="0" y="174638"/>
                  </a:lnTo>
                  <a:cubicBezTo>
                    <a:pt x="0" y="128321"/>
                    <a:pt x="18399" y="83901"/>
                    <a:pt x="51150" y="51150"/>
                  </a:cubicBezTo>
                  <a:cubicBezTo>
                    <a:pt x="83901" y="18399"/>
                    <a:pt x="128321" y="0"/>
                    <a:pt x="174638" y="0"/>
                  </a:cubicBezTo>
                  <a:close/>
                </a:path>
              </a:pathLst>
            </a:custGeom>
            <a:solidFill>
              <a:srgbClr val="FFF840"/>
            </a:solidFill>
          </p:spPr>
        </p:sp>
        <p:sp>
          <p:nvSpPr>
            <p:cNvPr name="TextBox 11" id="11"/>
            <p:cNvSpPr txBox="true"/>
            <p:nvPr/>
          </p:nvSpPr>
          <p:spPr>
            <a:xfrm>
              <a:off x="0" y="-28575"/>
              <a:ext cx="594831"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ALOCAÇÃO DE MEMÓRIA</a:t>
              </a:r>
            </a:p>
          </p:txBody>
        </p:sp>
      </p:grpSp>
      <p:sp>
        <p:nvSpPr>
          <p:cNvPr name="AutoShape 12" id="12"/>
          <p:cNvSpPr/>
          <p:nvPr/>
        </p:nvSpPr>
        <p:spPr>
          <a:xfrm flipH="true">
            <a:off x="6634533" y="2050185"/>
            <a:ext cx="706653" cy="0"/>
          </a:xfrm>
          <a:prstGeom prst="line">
            <a:avLst/>
          </a:prstGeom>
          <a:ln cap="flat" w="38100">
            <a:solidFill>
              <a:srgbClr val="FFFFFF"/>
            </a:solidFill>
            <a:prstDash val="solid"/>
            <a:headEnd type="triangle" len="med" w="lg"/>
            <a:tailEnd type="none" len="sm" w="sm"/>
          </a:ln>
        </p:spPr>
      </p:sp>
      <p:sp>
        <p:nvSpPr>
          <p:cNvPr name="AutoShape 13" id="13"/>
          <p:cNvSpPr/>
          <p:nvPr/>
        </p:nvSpPr>
        <p:spPr>
          <a:xfrm flipH="true" flipV="true">
            <a:off x="3251696" y="2050185"/>
            <a:ext cx="470331" cy="0"/>
          </a:xfrm>
          <a:prstGeom prst="line">
            <a:avLst/>
          </a:prstGeom>
          <a:ln cap="flat" w="38100">
            <a:solidFill>
              <a:srgbClr val="FFFFFF"/>
            </a:solidFill>
            <a:prstDash val="solid"/>
            <a:headEnd type="triangle" len="med" w="lg"/>
            <a:tailEnd type="none" len="sm" w="sm"/>
          </a:ln>
        </p:spPr>
      </p:sp>
      <p:grpSp>
        <p:nvGrpSpPr>
          <p:cNvPr name="Group 14" id="14"/>
          <p:cNvGrpSpPr/>
          <p:nvPr/>
        </p:nvGrpSpPr>
        <p:grpSpPr>
          <a:xfrm rot="0">
            <a:off x="10177493" y="1424405"/>
            <a:ext cx="2912507" cy="1251559"/>
            <a:chOff x="0" y="0"/>
            <a:chExt cx="812800" cy="349276"/>
          </a:xfrm>
        </p:grpSpPr>
        <p:sp>
          <p:nvSpPr>
            <p:cNvPr name="Freeform 15" id="15"/>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16" id="16"/>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VERIFICAÇÃO DE ÊXITO DA ALOCAÇÃO</a:t>
              </a:r>
            </a:p>
          </p:txBody>
        </p:sp>
      </p:grpSp>
      <p:sp>
        <p:nvSpPr>
          <p:cNvPr name="AutoShape 17" id="17"/>
          <p:cNvSpPr/>
          <p:nvPr/>
        </p:nvSpPr>
        <p:spPr>
          <a:xfrm flipH="true">
            <a:off x="9472643" y="2050185"/>
            <a:ext cx="704850" cy="0"/>
          </a:xfrm>
          <a:prstGeom prst="line">
            <a:avLst/>
          </a:prstGeom>
          <a:ln cap="flat" w="38100">
            <a:solidFill>
              <a:srgbClr val="FFFFFF"/>
            </a:solidFill>
            <a:prstDash val="solid"/>
            <a:headEnd type="triangle" len="med" w="lg"/>
            <a:tailEnd type="none" len="sm" w="sm"/>
          </a:ln>
        </p:spPr>
      </p:sp>
      <p:sp>
        <p:nvSpPr>
          <p:cNvPr name="AutoShape 18" id="18"/>
          <p:cNvSpPr/>
          <p:nvPr/>
        </p:nvSpPr>
        <p:spPr>
          <a:xfrm flipH="true">
            <a:off x="13090000" y="2050185"/>
            <a:ext cx="1582847" cy="0"/>
          </a:xfrm>
          <a:prstGeom prst="line">
            <a:avLst/>
          </a:prstGeom>
          <a:ln cap="flat" w="38100">
            <a:solidFill>
              <a:srgbClr val="FF3131"/>
            </a:solidFill>
            <a:prstDash val="solid"/>
            <a:headEnd type="triangle" len="med" w="lg"/>
            <a:tailEnd type="none" len="sm" w="sm"/>
          </a:ln>
        </p:spPr>
      </p:sp>
      <p:grpSp>
        <p:nvGrpSpPr>
          <p:cNvPr name="Group 19" id="19"/>
          <p:cNvGrpSpPr/>
          <p:nvPr/>
        </p:nvGrpSpPr>
        <p:grpSpPr>
          <a:xfrm rot="0">
            <a:off x="13359656" y="1856751"/>
            <a:ext cx="1043533" cy="386867"/>
            <a:chOff x="0" y="0"/>
            <a:chExt cx="1096222" cy="406400"/>
          </a:xfrm>
        </p:grpSpPr>
        <p:sp>
          <p:nvSpPr>
            <p:cNvPr name="Freeform 20" id="20"/>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21" id="21"/>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NÃO</a:t>
              </a:r>
            </a:p>
          </p:txBody>
        </p:sp>
      </p:grpSp>
      <p:grpSp>
        <p:nvGrpSpPr>
          <p:cNvPr name="Group 22" id="22"/>
          <p:cNvGrpSpPr/>
          <p:nvPr/>
        </p:nvGrpSpPr>
        <p:grpSpPr>
          <a:xfrm rot="0">
            <a:off x="14672846" y="1424405"/>
            <a:ext cx="1982414" cy="1251559"/>
            <a:chOff x="0" y="0"/>
            <a:chExt cx="553237" cy="349276"/>
          </a:xfrm>
        </p:grpSpPr>
        <p:sp>
          <p:nvSpPr>
            <p:cNvPr name="Freeform 23" id="23"/>
            <p:cNvSpPr/>
            <p:nvPr/>
          </p:nvSpPr>
          <p:spPr>
            <a:xfrm flipH="false" flipV="false" rot="0">
              <a:off x="0" y="0"/>
              <a:ext cx="553237" cy="349276"/>
            </a:xfrm>
            <a:custGeom>
              <a:avLst/>
              <a:gdLst/>
              <a:ahLst/>
              <a:cxnLst/>
              <a:rect r="r" b="b" t="t" l="l"/>
              <a:pathLst>
                <a:path h="349276" w="553237">
                  <a:moveTo>
                    <a:pt x="174638" y="0"/>
                  </a:moveTo>
                  <a:lnTo>
                    <a:pt x="378599" y="0"/>
                  </a:lnTo>
                  <a:cubicBezTo>
                    <a:pt x="424916" y="0"/>
                    <a:pt x="469336" y="18399"/>
                    <a:pt x="502087" y="51150"/>
                  </a:cubicBezTo>
                  <a:cubicBezTo>
                    <a:pt x="534837" y="83901"/>
                    <a:pt x="553237" y="128321"/>
                    <a:pt x="553237" y="174638"/>
                  </a:cubicBezTo>
                  <a:lnTo>
                    <a:pt x="553237" y="174638"/>
                  </a:lnTo>
                  <a:cubicBezTo>
                    <a:pt x="553237" y="220955"/>
                    <a:pt x="534837" y="265374"/>
                    <a:pt x="502087" y="298125"/>
                  </a:cubicBezTo>
                  <a:cubicBezTo>
                    <a:pt x="469336" y="330876"/>
                    <a:pt x="424916" y="349276"/>
                    <a:pt x="378599" y="349276"/>
                  </a:cubicBezTo>
                  <a:lnTo>
                    <a:pt x="174638" y="349276"/>
                  </a:lnTo>
                  <a:cubicBezTo>
                    <a:pt x="128321" y="349276"/>
                    <a:pt x="83901" y="330876"/>
                    <a:pt x="51150" y="298125"/>
                  </a:cubicBezTo>
                  <a:cubicBezTo>
                    <a:pt x="18399" y="265374"/>
                    <a:pt x="0" y="220955"/>
                    <a:pt x="0" y="174638"/>
                  </a:cubicBezTo>
                  <a:lnTo>
                    <a:pt x="0" y="174638"/>
                  </a:lnTo>
                  <a:cubicBezTo>
                    <a:pt x="0" y="128321"/>
                    <a:pt x="18399" y="83901"/>
                    <a:pt x="51150" y="51150"/>
                  </a:cubicBezTo>
                  <a:cubicBezTo>
                    <a:pt x="83901" y="18399"/>
                    <a:pt x="128321" y="0"/>
                    <a:pt x="174638" y="0"/>
                  </a:cubicBezTo>
                  <a:close/>
                </a:path>
              </a:pathLst>
            </a:custGeom>
            <a:solidFill>
              <a:srgbClr val="FF3131"/>
            </a:solidFill>
          </p:spPr>
        </p:sp>
        <p:sp>
          <p:nvSpPr>
            <p:cNvPr name="TextBox 24" id="24"/>
            <p:cNvSpPr txBox="true"/>
            <p:nvPr/>
          </p:nvSpPr>
          <p:spPr>
            <a:xfrm>
              <a:off x="0" y="-28575"/>
              <a:ext cx="553237"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 MENSAGEM</a:t>
              </a:r>
            </a:p>
            <a:p>
              <a:pPr algn="ctr">
                <a:lnSpc>
                  <a:spcPts val="1867"/>
                </a:lnSpc>
              </a:pPr>
              <a:r>
                <a:rPr lang="en-US" sz="1625" spc="195">
                  <a:solidFill>
                    <a:srgbClr val="000000"/>
                  </a:solidFill>
                  <a:latin typeface="Times New Roman Bold"/>
                </a:rPr>
                <a:t>DE FALHA</a:t>
              </a:r>
            </a:p>
          </p:txBody>
        </p:sp>
      </p:grpSp>
      <p:grpSp>
        <p:nvGrpSpPr>
          <p:cNvPr name="Group 25" id="25"/>
          <p:cNvGrpSpPr/>
          <p:nvPr/>
        </p:nvGrpSpPr>
        <p:grpSpPr>
          <a:xfrm rot="0">
            <a:off x="339189" y="4638949"/>
            <a:ext cx="2703304" cy="1251559"/>
            <a:chOff x="0" y="0"/>
            <a:chExt cx="754417" cy="349276"/>
          </a:xfrm>
        </p:grpSpPr>
        <p:sp>
          <p:nvSpPr>
            <p:cNvPr name="Freeform 26" id="26"/>
            <p:cNvSpPr/>
            <p:nvPr/>
          </p:nvSpPr>
          <p:spPr>
            <a:xfrm flipH="false" flipV="false" rot="0">
              <a:off x="0" y="0"/>
              <a:ext cx="754417" cy="349276"/>
            </a:xfrm>
            <a:custGeom>
              <a:avLst/>
              <a:gdLst/>
              <a:ahLst/>
              <a:cxnLst/>
              <a:rect r="r" b="b" t="t" l="l"/>
              <a:pathLst>
                <a:path h="349276" w="754417">
                  <a:moveTo>
                    <a:pt x="146058" y="0"/>
                  </a:moveTo>
                  <a:lnTo>
                    <a:pt x="608360" y="0"/>
                  </a:lnTo>
                  <a:cubicBezTo>
                    <a:pt x="647097" y="0"/>
                    <a:pt x="684247" y="15388"/>
                    <a:pt x="711638" y="42779"/>
                  </a:cubicBezTo>
                  <a:cubicBezTo>
                    <a:pt x="739029" y="70170"/>
                    <a:pt x="754417" y="107321"/>
                    <a:pt x="754417" y="146058"/>
                  </a:cubicBezTo>
                  <a:lnTo>
                    <a:pt x="754417" y="203218"/>
                  </a:lnTo>
                  <a:cubicBezTo>
                    <a:pt x="754417" y="241955"/>
                    <a:pt x="739029" y="279105"/>
                    <a:pt x="711638" y="306496"/>
                  </a:cubicBezTo>
                  <a:cubicBezTo>
                    <a:pt x="684247" y="333887"/>
                    <a:pt x="647097" y="349276"/>
                    <a:pt x="608360" y="349276"/>
                  </a:cubicBezTo>
                  <a:lnTo>
                    <a:pt x="146058" y="349276"/>
                  </a:lnTo>
                  <a:cubicBezTo>
                    <a:pt x="65392" y="349276"/>
                    <a:pt x="0" y="283883"/>
                    <a:pt x="0" y="203218"/>
                  </a:cubicBezTo>
                  <a:lnTo>
                    <a:pt x="0" y="146058"/>
                  </a:lnTo>
                  <a:cubicBezTo>
                    <a:pt x="0" y="65392"/>
                    <a:pt x="65392" y="0"/>
                    <a:pt x="146058" y="0"/>
                  </a:cubicBezTo>
                  <a:close/>
                </a:path>
              </a:pathLst>
            </a:custGeom>
            <a:solidFill>
              <a:srgbClr val="FFF840"/>
            </a:solidFill>
          </p:spPr>
        </p:sp>
        <p:sp>
          <p:nvSpPr>
            <p:cNvPr name="TextBox 27" id="27"/>
            <p:cNvSpPr txBox="true"/>
            <p:nvPr/>
          </p:nvSpPr>
          <p:spPr>
            <a:xfrm>
              <a:off x="0" y="-28575"/>
              <a:ext cx="754417"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IMPRESSÃO DO ESTADO DA TABELA DE PARTIÇÃO</a:t>
              </a:r>
            </a:p>
          </p:txBody>
        </p:sp>
      </p:grpSp>
      <p:sp>
        <p:nvSpPr>
          <p:cNvPr name="AutoShape 28" id="28"/>
          <p:cNvSpPr/>
          <p:nvPr/>
        </p:nvSpPr>
        <p:spPr>
          <a:xfrm flipV="true">
            <a:off x="1690841" y="2675964"/>
            <a:ext cx="9942905" cy="1962985"/>
          </a:xfrm>
          <a:prstGeom prst="line">
            <a:avLst/>
          </a:prstGeom>
          <a:ln cap="flat" w="38100">
            <a:solidFill>
              <a:srgbClr val="00BF63"/>
            </a:solidFill>
            <a:prstDash val="solid"/>
            <a:headEnd type="triangle" len="med" w="lg"/>
            <a:tailEnd type="none" len="sm" w="sm"/>
          </a:ln>
        </p:spPr>
      </p:sp>
      <p:grpSp>
        <p:nvGrpSpPr>
          <p:cNvPr name="Group 29" id="29"/>
          <p:cNvGrpSpPr/>
          <p:nvPr/>
        </p:nvGrpSpPr>
        <p:grpSpPr>
          <a:xfrm rot="0">
            <a:off x="11111979" y="3101257"/>
            <a:ext cx="1043533" cy="386867"/>
            <a:chOff x="0" y="0"/>
            <a:chExt cx="1096222" cy="406400"/>
          </a:xfrm>
        </p:grpSpPr>
        <p:sp>
          <p:nvSpPr>
            <p:cNvPr name="Freeform 30" id="30"/>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31" id="31"/>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SIM</a:t>
              </a:r>
            </a:p>
          </p:txBody>
        </p:sp>
      </p:grpSp>
      <p:sp>
        <p:nvSpPr>
          <p:cNvPr name="AutoShape 32" id="32"/>
          <p:cNvSpPr/>
          <p:nvPr/>
        </p:nvSpPr>
        <p:spPr>
          <a:xfrm flipH="true">
            <a:off x="3017176" y="5240304"/>
            <a:ext cx="704850" cy="0"/>
          </a:xfrm>
          <a:prstGeom prst="line">
            <a:avLst/>
          </a:prstGeom>
          <a:ln cap="flat" w="38100">
            <a:solidFill>
              <a:srgbClr val="FFFFFF"/>
            </a:solidFill>
            <a:prstDash val="solid"/>
            <a:headEnd type="triangle" len="med" w="lg"/>
            <a:tailEnd type="none" len="sm" w="sm"/>
          </a:ln>
        </p:spPr>
      </p:sp>
      <p:grpSp>
        <p:nvGrpSpPr>
          <p:cNvPr name="Group 33" id="33"/>
          <p:cNvGrpSpPr/>
          <p:nvPr/>
        </p:nvGrpSpPr>
        <p:grpSpPr>
          <a:xfrm rot="0">
            <a:off x="3747343" y="4638949"/>
            <a:ext cx="2912507" cy="1251559"/>
            <a:chOff x="0" y="0"/>
            <a:chExt cx="812800" cy="349276"/>
          </a:xfrm>
        </p:grpSpPr>
        <p:sp>
          <p:nvSpPr>
            <p:cNvPr name="Freeform 34" id="34"/>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35" id="35"/>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RECUPERAÇÃO DE INFORMAÇÕES SOBRE OS PROGRAMAS</a:t>
              </a:r>
            </a:p>
          </p:txBody>
        </p:sp>
      </p:grpSp>
      <p:sp>
        <p:nvSpPr>
          <p:cNvPr name="AutoShape 36" id="36"/>
          <p:cNvSpPr/>
          <p:nvPr/>
        </p:nvSpPr>
        <p:spPr>
          <a:xfrm flipH="true">
            <a:off x="6634533" y="5264728"/>
            <a:ext cx="704850" cy="0"/>
          </a:xfrm>
          <a:prstGeom prst="line">
            <a:avLst/>
          </a:prstGeom>
          <a:ln cap="flat" w="38100">
            <a:solidFill>
              <a:srgbClr val="FFFFFF"/>
            </a:solidFill>
            <a:prstDash val="solid"/>
            <a:headEnd type="triangle" len="med" w="lg"/>
            <a:tailEnd type="none" len="sm" w="sm"/>
          </a:ln>
        </p:spPr>
      </p:sp>
      <p:grpSp>
        <p:nvGrpSpPr>
          <p:cNvPr name="Group 37" id="37"/>
          <p:cNvGrpSpPr/>
          <p:nvPr/>
        </p:nvGrpSpPr>
        <p:grpSpPr>
          <a:xfrm rot="0">
            <a:off x="7364700" y="4638949"/>
            <a:ext cx="2912507" cy="1251559"/>
            <a:chOff x="0" y="0"/>
            <a:chExt cx="812800" cy="349276"/>
          </a:xfrm>
        </p:grpSpPr>
        <p:sp>
          <p:nvSpPr>
            <p:cNvPr name="Freeform 38" id="38"/>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39" id="39"/>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IMPRESSÃO DOS ÍNDICES DOS PROGRAMAS </a:t>
              </a:r>
            </a:p>
          </p:txBody>
        </p:sp>
      </p:grpSp>
      <p:sp>
        <p:nvSpPr>
          <p:cNvPr name="AutoShape 40" id="40"/>
          <p:cNvSpPr/>
          <p:nvPr/>
        </p:nvSpPr>
        <p:spPr>
          <a:xfrm flipH="true">
            <a:off x="10277207" y="5283778"/>
            <a:ext cx="704850" cy="0"/>
          </a:xfrm>
          <a:prstGeom prst="line">
            <a:avLst/>
          </a:prstGeom>
          <a:ln cap="flat" w="38100">
            <a:solidFill>
              <a:srgbClr val="FFFFFF"/>
            </a:solidFill>
            <a:prstDash val="solid"/>
            <a:headEnd type="triangle" len="med" w="lg"/>
            <a:tailEnd type="none" len="sm" w="sm"/>
          </a:ln>
        </p:spPr>
      </p:sp>
      <p:grpSp>
        <p:nvGrpSpPr>
          <p:cNvPr name="Group 41" id="41"/>
          <p:cNvGrpSpPr/>
          <p:nvPr/>
        </p:nvGrpSpPr>
        <p:grpSpPr>
          <a:xfrm rot="0">
            <a:off x="10982365" y="4633574"/>
            <a:ext cx="2912507" cy="1256934"/>
            <a:chOff x="0" y="0"/>
            <a:chExt cx="812800" cy="350775"/>
          </a:xfrm>
        </p:grpSpPr>
        <p:sp>
          <p:nvSpPr>
            <p:cNvPr name="Freeform 42" id="42"/>
            <p:cNvSpPr/>
            <p:nvPr/>
          </p:nvSpPr>
          <p:spPr>
            <a:xfrm flipH="false" flipV="false" rot="0">
              <a:off x="0" y="0"/>
              <a:ext cx="812800" cy="350775"/>
            </a:xfrm>
            <a:custGeom>
              <a:avLst/>
              <a:gdLst/>
              <a:ahLst/>
              <a:cxnLst/>
              <a:rect r="r" b="b" t="t" l="l"/>
              <a:pathLst>
                <a:path h="350775" w="812800">
                  <a:moveTo>
                    <a:pt x="135566" y="0"/>
                  </a:moveTo>
                  <a:lnTo>
                    <a:pt x="677234" y="0"/>
                  </a:lnTo>
                  <a:cubicBezTo>
                    <a:pt x="752105" y="0"/>
                    <a:pt x="812800" y="60695"/>
                    <a:pt x="812800" y="135566"/>
                  </a:cubicBezTo>
                  <a:lnTo>
                    <a:pt x="812800" y="215209"/>
                  </a:lnTo>
                  <a:cubicBezTo>
                    <a:pt x="812800" y="290080"/>
                    <a:pt x="752105" y="350775"/>
                    <a:pt x="677234" y="350775"/>
                  </a:cubicBezTo>
                  <a:lnTo>
                    <a:pt x="135566" y="350775"/>
                  </a:lnTo>
                  <a:cubicBezTo>
                    <a:pt x="60695" y="350775"/>
                    <a:pt x="0" y="290080"/>
                    <a:pt x="0" y="215209"/>
                  </a:cubicBezTo>
                  <a:lnTo>
                    <a:pt x="0" y="135566"/>
                  </a:lnTo>
                  <a:cubicBezTo>
                    <a:pt x="0" y="60695"/>
                    <a:pt x="60695" y="0"/>
                    <a:pt x="135566" y="0"/>
                  </a:cubicBezTo>
                  <a:close/>
                </a:path>
              </a:pathLst>
            </a:custGeom>
            <a:solidFill>
              <a:srgbClr val="FFF840"/>
            </a:solidFill>
          </p:spPr>
        </p:sp>
        <p:sp>
          <p:nvSpPr>
            <p:cNvPr name="TextBox 43" id="43"/>
            <p:cNvSpPr txBox="true"/>
            <p:nvPr/>
          </p:nvSpPr>
          <p:spPr>
            <a:xfrm>
              <a:off x="0" y="-28575"/>
              <a:ext cx="812800" cy="379350"/>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EXECUÇÃO DOS PROGRAMAS E IMPRESSÃO DE RESULTADOS</a:t>
              </a:r>
            </a:p>
          </p:txBody>
        </p:sp>
      </p:grpSp>
      <p:sp>
        <p:nvSpPr>
          <p:cNvPr name="AutoShape 44" id="44"/>
          <p:cNvSpPr/>
          <p:nvPr/>
        </p:nvSpPr>
        <p:spPr>
          <a:xfrm flipH="true">
            <a:off x="13894872" y="5259354"/>
            <a:ext cx="704850" cy="0"/>
          </a:xfrm>
          <a:prstGeom prst="line">
            <a:avLst/>
          </a:prstGeom>
          <a:ln cap="flat" w="38100">
            <a:solidFill>
              <a:srgbClr val="FFFFFF"/>
            </a:solidFill>
            <a:prstDash val="solid"/>
            <a:headEnd type="triangle" len="med" w="lg"/>
            <a:tailEnd type="none" len="sm" w="sm"/>
          </a:ln>
        </p:spPr>
      </p:sp>
      <p:grpSp>
        <p:nvGrpSpPr>
          <p:cNvPr name="Group 45" id="45"/>
          <p:cNvGrpSpPr/>
          <p:nvPr/>
        </p:nvGrpSpPr>
        <p:grpSpPr>
          <a:xfrm rot="0">
            <a:off x="14599722" y="4633574"/>
            <a:ext cx="2215165" cy="1251559"/>
            <a:chOff x="0" y="0"/>
            <a:chExt cx="618191" cy="349276"/>
          </a:xfrm>
        </p:grpSpPr>
        <p:sp>
          <p:nvSpPr>
            <p:cNvPr name="Freeform 46" id="46"/>
            <p:cNvSpPr/>
            <p:nvPr/>
          </p:nvSpPr>
          <p:spPr>
            <a:xfrm flipH="false" flipV="false" rot="0">
              <a:off x="0" y="0"/>
              <a:ext cx="618191" cy="349276"/>
            </a:xfrm>
            <a:custGeom>
              <a:avLst/>
              <a:gdLst/>
              <a:ahLst/>
              <a:cxnLst/>
              <a:rect r="r" b="b" t="t" l="l"/>
              <a:pathLst>
                <a:path h="349276" w="618191">
                  <a:moveTo>
                    <a:pt x="174638" y="0"/>
                  </a:moveTo>
                  <a:lnTo>
                    <a:pt x="443554" y="0"/>
                  </a:lnTo>
                  <a:cubicBezTo>
                    <a:pt x="489870" y="0"/>
                    <a:pt x="534290" y="18399"/>
                    <a:pt x="567041" y="51150"/>
                  </a:cubicBezTo>
                  <a:cubicBezTo>
                    <a:pt x="599792" y="83901"/>
                    <a:pt x="618191" y="128321"/>
                    <a:pt x="618191" y="174638"/>
                  </a:cubicBezTo>
                  <a:lnTo>
                    <a:pt x="618191" y="174638"/>
                  </a:lnTo>
                  <a:cubicBezTo>
                    <a:pt x="618191" y="220955"/>
                    <a:pt x="599792" y="265374"/>
                    <a:pt x="567041" y="298125"/>
                  </a:cubicBezTo>
                  <a:cubicBezTo>
                    <a:pt x="534290" y="330876"/>
                    <a:pt x="489870" y="349276"/>
                    <a:pt x="443554" y="349276"/>
                  </a:cubicBezTo>
                  <a:lnTo>
                    <a:pt x="174638" y="349276"/>
                  </a:lnTo>
                  <a:cubicBezTo>
                    <a:pt x="128321" y="349276"/>
                    <a:pt x="83901" y="330876"/>
                    <a:pt x="51150" y="298125"/>
                  </a:cubicBezTo>
                  <a:cubicBezTo>
                    <a:pt x="18399" y="265374"/>
                    <a:pt x="0" y="220955"/>
                    <a:pt x="0" y="174638"/>
                  </a:cubicBezTo>
                  <a:lnTo>
                    <a:pt x="0" y="174638"/>
                  </a:lnTo>
                  <a:cubicBezTo>
                    <a:pt x="0" y="128321"/>
                    <a:pt x="18399" y="83901"/>
                    <a:pt x="51150" y="51150"/>
                  </a:cubicBezTo>
                  <a:cubicBezTo>
                    <a:pt x="83901" y="18399"/>
                    <a:pt x="128321" y="0"/>
                    <a:pt x="174638" y="0"/>
                  </a:cubicBezTo>
                  <a:close/>
                </a:path>
              </a:pathLst>
            </a:custGeom>
            <a:solidFill>
              <a:srgbClr val="FFF840"/>
            </a:solidFill>
          </p:spPr>
        </p:sp>
        <p:sp>
          <p:nvSpPr>
            <p:cNvPr name="TextBox 47" id="47"/>
            <p:cNvSpPr txBox="true"/>
            <p:nvPr/>
          </p:nvSpPr>
          <p:spPr>
            <a:xfrm>
              <a:off x="0" y="-28575"/>
              <a:ext cx="618191"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LIBERAÇÃO DE MEMÓRIA</a:t>
              </a:r>
            </a:p>
          </p:txBody>
        </p:sp>
      </p:grpSp>
      <p:sp>
        <p:nvSpPr>
          <p:cNvPr name="AutoShape 48" id="48"/>
          <p:cNvSpPr/>
          <p:nvPr/>
        </p:nvSpPr>
        <p:spPr>
          <a:xfrm flipV="true">
            <a:off x="14590428" y="5885134"/>
            <a:ext cx="1116876" cy="1633650"/>
          </a:xfrm>
          <a:prstGeom prst="line">
            <a:avLst/>
          </a:prstGeom>
          <a:ln cap="flat" w="38100">
            <a:solidFill>
              <a:srgbClr val="FFFFFF"/>
            </a:solidFill>
            <a:prstDash val="solid"/>
            <a:headEnd type="triangle" len="med" w="lg"/>
            <a:tailEnd type="none" len="sm" w="sm"/>
          </a:ln>
        </p:spPr>
      </p:sp>
      <p:grpSp>
        <p:nvGrpSpPr>
          <p:cNvPr name="Group 49" id="49"/>
          <p:cNvGrpSpPr/>
          <p:nvPr/>
        </p:nvGrpSpPr>
        <p:grpSpPr>
          <a:xfrm rot="0">
            <a:off x="13514089" y="7518784"/>
            <a:ext cx="2152680" cy="1251559"/>
            <a:chOff x="0" y="0"/>
            <a:chExt cx="600753" cy="349276"/>
          </a:xfrm>
        </p:grpSpPr>
        <p:sp>
          <p:nvSpPr>
            <p:cNvPr name="Freeform 50" id="50"/>
            <p:cNvSpPr/>
            <p:nvPr/>
          </p:nvSpPr>
          <p:spPr>
            <a:xfrm flipH="false" flipV="false" rot="0">
              <a:off x="0" y="0"/>
              <a:ext cx="600753" cy="349276"/>
            </a:xfrm>
            <a:custGeom>
              <a:avLst/>
              <a:gdLst/>
              <a:ahLst/>
              <a:cxnLst/>
              <a:rect r="r" b="b" t="t" l="l"/>
              <a:pathLst>
                <a:path h="349276" w="600753">
                  <a:moveTo>
                    <a:pt x="174638" y="0"/>
                  </a:moveTo>
                  <a:lnTo>
                    <a:pt x="426116" y="0"/>
                  </a:lnTo>
                  <a:cubicBezTo>
                    <a:pt x="472432" y="0"/>
                    <a:pt x="516852" y="18399"/>
                    <a:pt x="549603" y="51150"/>
                  </a:cubicBezTo>
                  <a:cubicBezTo>
                    <a:pt x="582354" y="83901"/>
                    <a:pt x="600753" y="128321"/>
                    <a:pt x="600753" y="174638"/>
                  </a:cubicBezTo>
                  <a:lnTo>
                    <a:pt x="600753" y="174638"/>
                  </a:lnTo>
                  <a:cubicBezTo>
                    <a:pt x="600753" y="220955"/>
                    <a:pt x="582354" y="265374"/>
                    <a:pt x="549603" y="298125"/>
                  </a:cubicBezTo>
                  <a:cubicBezTo>
                    <a:pt x="516852" y="330876"/>
                    <a:pt x="472432" y="349276"/>
                    <a:pt x="426116" y="349276"/>
                  </a:cubicBezTo>
                  <a:lnTo>
                    <a:pt x="174638" y="349276"/>
                  </a:lnTo>
                  <a:cubicBezTo>
                    <a:pt x="128321" y="349276"/>
                    <a:pt x="83901" y="330876"/>
                    <a:pt x="51150" y="298125"/>
                  </a:cubicBezTo>
                  <a:cubicBezTo>
                    <a:pt x="18399" y="265374"/>
                    <a:pt x="0" y="220955"/>
                    <a:pt x="0" y="174638"/>
                  </a:cubicBezTo>
                  <a:lnTo>
                    <a:pt x="0" y="174638"/>
                  </a:lnTo>
                  <a:cubicBezTo>
                    <a:pt x="0" y="128321"/>
                    <a:pt x="18399" y="83901"/>
                    <a:pt x="51150" y="51150"/>
                  </a:cubicBezTo>
                  <a:cubicBezTo>
                    <a:pt x="83901" y="18399"/>
                    <a:pt x="128321" y="0"/>
                    <a:pt x="174638" y="0"/>
                  </a:cubicBezTo>
                  <a:close/>
                </a:path>
              </a:pathLst>
            </a:custGeom>
            <a:solidFill>
              <a:srgbClr val="FFF840"/>
            </a:solidFill>
          </p:spPr>
        </p:sp>
        <p:sp>
          <p:nvSpPr>
            <p:cNvPr name="TextBox 51" id="51"/>
            <p:cNvSpPr txBox="true"/>
            <p:nvPr/>
          </p:nvSpPr>
          <p:spPr>
            <a:xfrm>
              <a:off x="0" y="-28575"/>
              <a:ext cx="600753"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VERIFICAÇÃO</a:t>
              </a:r>
            </a:p>
            <a:p>
              <a:pPr algn="ctr">
                <a:lnSpc>
                  <a:spcPts val="1867"/>
                </a:lnSpc>
              </a:pPr>
              <a:r>
                <a:rPr lang="en-US" sz="1625" spc="195">
                  <a:solidFill>
                    <a:srgbClr val="000000"/>
                  </a:solidFill>
                  <a:latin typeface="Times New Roman Bold"/>
                </a:rPr>
                <a:t>DE ÊXITO DA LIBERAÇÃO</a:t>
              </a:r>
            </a:p>
          </p:txBody>
        </p:sp>
      </p:grpSp>
      <p:sp>
        <p:nvSpPr>
          <p:cNvPr name="AutoShape 52" id="52"/>
          <p:cNvSpPr/>
          <p:nvPr/>
        </p:nvSpPr>
        <p:spPr>
          <a:xfrm>
            <a:off x="11393324" y="8144563"/>
            <a:ext cx="2120765" cy="0"/>
          </a:xfrm>
          <a:prstGeom prst="line">
            <a:avLst/>
          </a:prstGeom>
          <a:ln cap="flat" w="38100">
            <a:solidFill>
              <a:srgbClr val="00BF63"/>
            </a:solidFill>
            <a:prstDash val="solid"/>
            <a:headEnd type="triangle" len="med" w="lg"/>
            <a:tailEnd type="none" len="sm" w="sm"/>
          </a:ln>
        </p:spPr>
      </p:sp>
      <p:grpSp>
        <p:nvGrpSpPr>
          <p:cNvPr name="Group 53" id="53"/>
          <p:cNvGrpSpPr/>
          <p:nvPr/>
        </p:nvGrpSpPr>
        <p:grpSpPr>
          <a:xfrm rot="0">
            <a:off x="12002076" y="7951130"/>
            <a:ext cx="1043533" cy="386867"/>
            <a:chOff x="0" y="0"/>
            <a:chExt cx="1096222" cy="406400"/>
          </a:xfrm>
        </p:grpSpPr>
        <p:sp>
          <p:nvSpPr>
            <p:cNvPr name="Freeform 54" id="54"/>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55" id="55"/>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SIM</a:t>
              </a:r>
            </a:p>
          </p:txBody>
        </p:sp>
      </p:grpSp>
      <p:grpSp>
        <p:nvGrpSpPr>
          <p:cNvPr name="Group 56" id="56"/>
          <p:cNvGrpSpPr/>
          <p:nvPr/>
        </p:nvGrpSpPr>
        <p:grpSpPr>
          <a:xfrm rot="0">
            <a:off x="8480817" y="7518784"/>
            <a:ext cx="2912507" cy="1251559"/>
            <a:chOff x="0" y="0"/>
            <a:chExt cx="812800" cy="349276"/>
          </a:xfrm>
        </p:grpSpPr>
        <p:sp>
          <p:nvSpPr>
            <p:cNvPr name="Freeform 57" id="57"/>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00BF63"/>
            </a:solidFill>
          </p:spPr>
        </p:sp>
        <p:sp>
          <p:nvSpPr>
            <p:cNvPr name="TextBox 58" id="58"/>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MENSAGEM</a:t>
              </a:r>
            </a:p>
            <a:p>
              <a:pPr algn="ctr">
                <a:lnSpc>
                  <a:spcPts val="1867"/>
                </a:lnSpc>
              </a:pPr>
              <a:r>
                <a:rPr lang="en-US" sz="1625" spc="195">
                  <a:solidFill>
                    <a:srgbClr val="000000"/>
                  </a:solidFill>
                  <a:latin typeface="Times New Roman Bold"/>
                </a:rPr>
                <a:t>DE ÊXITO</a:t>
              </a:r>
            </a:p>
          </p:txBody>
        </p:sp>
      </p:grpSp>
      <p:sp>
        <p:nvSpPr>
          <p:cNvPr name="AutoShape 59" id="59"/>
          <p:cNvSpPr/>
          <p:nvPr/>
        </p:nvSpPr>
        <p:spPr>
          <a:xfrm flipH="true">
            <a:off x="15666768" y="2050185"/>
            <a:ext cx="988492" cy="6094379"/>
          </a:xfrm>
          <a:prstGeom prst="line">
            <a:avLst/>
          </a:prstGeom>
          <a:ln cap="flat" w="38100">
            <a:solidFill>
              <a:srgbClr val="FF3131"/>
            </a:solidFill>
            <a:prstDash val="solid"/>
            <a:headEnd type="triangle" len="med" w="lg"/>
            <a:tailEnd type="none" len="sm" w="sm"/>
          </a:ln>
        </p:spPr>
      </p:sp>
      <p:grpSp>
        <p:nvGrpSpPr>
          <p:cNvPr name="Group 60" id="60"/>
          <p:cNvGrpSpPr/>
          <p:nvPr/>
        </p:nvGrpSpPr>
        <p:grpSpPr>
          <a:xfrm rot="0">
            <a:off x="16133493" y="7951130"/>
            <a:ext cx="1043533" cy="386867"/>
            <a:chOff x="0" y="0"/>
            <a:chExt cx="1096222" cy="406400"/>
          </a:xfrm>
        </p:grpSpPr>
        <p:sp>
          <p:nvSpPr>
            <p:cNvPr name="Freeform 61" id="61"/>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62" id="62"/>
            <p:cNvSpPr txBox="true"/>
            <p:nvPr/>
          </p:nvSpPr>
          <p:spPr>
            <a:xfrm>
              <a:off x="152400" y="-28575"/>
              <a:ext cx="791422" cy="434975"/>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NÃO</a:t>
              </a:r>
            </a:p>
          </p:txBody>
        </p:sp>
      </p:grpSp>
      <p:grpSp>
        <p:nvGrpSpPr>
          <p:cNvPr name="Group 63" id="63"/>
          <p:cNvGrpSpPr/>
          <p:nvPr/>
        </p:nvGrpSpPr>
        <p:grpSpPr>
          <a:xfrm rot="0">
            <a:off x="4813647" y="7518784"/>
            <a:ext cx="2912507" cy="1251559"/>
            <a:chOff x="0" y="0"/>
            <a:chExt cx="812800" cy="349276"/>
          </a:xfrm>
        </p:grpSpPr>
        <p:sp>
          <p:nvSpPr>
            <p:cNvPr name="Freeform 64" id="64"/>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65" id="65"/>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IMPRESSÃO DO ESTADO DA TABELA DE PARTIÇÃO</a:t>
              </a:r>
            </a:p>
          </p:txBody>
        </p:sp>
      </p:grpSp>
      <p:sp>
        <p:nvSpPr>
          <p:cNvPr name="AutoShape 66" id="66"/>
          <p:cNvSpPr/>
          <p:nvPr/>
        </p:nvSpPr>
        <p:spPr>
          <a:xfrm flipV="true">
            <a:off x="7726154" y="8144563"/>
            <a:ext cx="754663" cy="0"/>
          </a:xfrm>
          <a:prstGeom prst="line">
            <a:avLst/>
          </a:prstGeom>
          <a:ln cap="flat" w="38100">
            <a:solidFill>
              <a:srgbClr val="FFFFFF"/>
            </a:solidFill>
            <a:prstDash val="solid"/>
            <a:headEnd type="triangle" len="med" w="lg"/>
            <a:tailEnd type="none" len="sm" w="sm"/>
          </a:ln>
        </p:spPr>
      </p:sp>
      <p:grpSp>
        <p:nvGrpSpPr>
          <p:cNvPr name="Group 67" id="67"/>
          <p:cNvGrpSpPr/>
          <p:nvPr/>
        </p:nvGrpSpPr>
        <p:grpSpPr>
          <a:xfrm rot="0">
            <a:off x="1191300" y="7518784"/>
            <a:ext cx="2912507" cy="1251559"/>
            <a:chOff x="0" y="0"/>
            <a:chExt cx="812800" cy="349276"/>
          </a:xfrm>
        </p:grpSpPr>
        <p:sp>
          <p:nvSpPr>
            <p:cNvPr name="Freeform 68" id="68"/>
            <p:cNvSpPr/>
            <p:nvPr/>
          </p:nvSpPr>
          <p:spPr>
            <a:xfrm flipH="false" flipV="false" rot="0">
              <a:off x="0" y="0"/>
              <a:ext cx="812800" cy="349276"/>
            </a:xfrm>
            <a:custGeom>
              <a:avLst/>
              <a:gdLst/>
              <a:ahLst/>
              <a:cxnLst/>
              <a:rect r="r" b="b" t="t" l="l"/>
              <a:pathLst>
                <a:path h="349276" w="812800">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sp>
        <p:sp>
          <p:nvSpPr>
            <p:cNvPr name="TextBox 69" id="69"/>
            <p:cNvSpPr txBox="true"/>
            <p:nvPr/>
          </p:nvSpPr>
          <p:spPr>
            <a:xfrm>
              <a:off x="0" y="-28575"/>
              <a:ext cx="812800" cy="377851"/>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EXIBIÇÃO DO PROMPT DE COMANDO</a:t>
              </a:r>
            </a:p>
          </p:txBody>
        </p:sp>
      </p:grpSp>
      <p:sp>
        <p:nvSpPr>
          <p:cNvPr name="AutoShape 70" id="70"/>
          <p:cNvSpPr/>
          <p:nvPr/>
        </p:nvSpPr>
        <p:spPr>
          <a:xfrm>
            <a:off x="4103806" y="8144563"/>
            <a:ext cx="709840" cy="0"/>
          </a:xfrm>
          <a:prstGeom prst="line">
            <a:avLst/>
          </a:prstGeom>
          <a:ln cap="flat" w="38100">
            <a:solidFill>
              <a:srgbClr val="FFFFFF"/>
            </a:solidFill>
            <a:prstDash val="solid"/>
            <a:headEnd type="triangle" len="med" w="lg"/>
            <a:tailEnd type="none" len="sm" w="sm"/>
          </a:ln>
        </p:spPr>
      </p:sp>
    </p:spTree>
  </p:cSld>
  <p:clrMapOvr>
    <a:masterClrMapping/>
  </p:clrMapOvr>
</p:sld>
</file>

<file path=ppt/slides/slide2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53091" y="199358"/>
            <a:ext cx="17381817" cy="9115425"/>
          </a:xfrm>
          <a:prstGeom prst="rect">
            <a:avLst/>
          </a:prstGeom>
        </p:spPr>
        <p:txBody>
          <a:bodyPr anchor="t" rtlCol="false" tIns="0" lIns="0" bIns="0" rIns="0">
            <a:spAutoFit/>
          </a:bodyPr>
          <a:lstStyle/>
          <a:p>
            <a:pPr algn="just">
              <a:lnSpc>
                <a:spcPts val="4200"/>
              </a:lnSpc>
            </a:pPr>
            <a:r>
              <a:rPr lang="en-US" sz="3000">
                <a:solidFill>
                  <a:srgbClr val="FDFDFD"/>
                </a:solidFill>
                <a:latin typeface="Times New Roman Bold"/>
              </a:rPr>
              <a:t>Reconhecimentos e Direitos Autorais</a:t>
            </a:r>
          </a:p>
          <a:p>
            <a:pPr algn="just">
              <a:lnSpc>
                <a:spcPts val="4200"/>
              </a:lnSpc>
            </a:pPr>
          </a:p>
          <a:p>
            <a:pPr algn="just">
              <a:lnSpc>
                <a:spcPts val="4200"/>
              </a:lnSpc>
            </a:pPr>
            <a:r>
              <a:rPr lang="en-US" sz="3000">
                <a:solidFill>
                  <a:srgbClr val="FDFDFD"/>
                </a:solidFill>
                <a:latin typeface="Times New Roman Bold"/>
              </a:rPr>
              <a:t>@autor: MARIA HELENA DE SOUSA COSTA </a:t>
            </a:r>
          </a:p>
          <a:p>
            <a:pPr algn="just">
              <a:lnSpc>
                <a:spcPts val="4200"/>
              </a:lnSpc>
            </a:pPr>
            <a:r>
              <a:rPr lang="en-US" sz="3000">
                <a:solidFill>
                  <a:srgbClr val="FDFDFD"/>
                </a:solidFill>
                <a:latin typeface="Times New Roman Bold"/>
              </a:rPr>
              <a:t>              LAIS SILVA COSTA </a:t>
            </a:r>
          </a:p>
          <a:p>
            <a:pPr algn="just">
              <a:lnSpc>
                <a:spcPts val="4200"/>
              </a:lnSpc>
            </a:pPr>
            <a:r>
              <a:rPr lang="en-US" sz="3000">
                <a:solidFill>
                  <a:srgbClr val="FDFDFD"/>
                </a:solidFill>
                <a:latin typeface="Times New Roman Bold"/>
              </a:rPr>
              <a:t>             ARTHUR SALIM DA COSTA</a:t>
            </a:r>
          </a:p>
          <a:p>
            <a:pPr algn="just">
              <a:lnSpc>
                <a:spcPts val="4200"/>
              </a:lnSpc>
            </a:pPr>
          </a:p>
          <a:p>
            <a:pPr algn="just">
              <a:lnSpc>
                <a:spcPts val="4200"/>
              </a:lnSpc>
            </a:pPr>
            <a:r>
              <a:rPr lang="en-US" sz="3000">
                <a:solidFill>
                  <a:srgbClr val="FDFDFD"/>
                </a:solidFill>
                <a:latin typeface="Times New Roman Bold"/>
              </a:rPr>
              <a:t>@contato: maria.hsc@discente.ufma.br</a:t>
            </a:r>
          </a:p>
          <a:p>
            <a:pPr algn="just">
              <a:lnSpc>
                <a:spcPts val="4200"/>
              </a:lnSpc>
            </a:pPr>
            <a:r>
              <a:rPr lang="en-US" sz="3000">
                <a:solidFill>
                  <a:srgbClr val="FDFDFD"/>
                </a:solidFill>
                <a:latin typeface="Times New Roman Bold"/>
              </a:rPr>
              <a:t>                  lais.sc@discente.ufma.br</a:t>
            </a:r>
          </a:p>
          <a:p>
            <a:pPr algn="just">
              <a:lnSpc>
                <a:spcPts val="4200"/>
              </a:lnSpc>
            </a:pPr>
            <a:r>
              <a:rPr lang="en-US" sz="3000">
                <a:solidFill>
                  <a:srgbClr val="FDFDFD"/>
                </a:solidFill>
                <a:latin typeface="Times New Roman Bold"/>
              </a:rPr>
              <a:t>                 arthur.salim@discente.ufma.br</a:t>
            </a:r>
          </a:p>
          <a:p>
            <a:pPr algn="just">
              <a:lnSpc>
                <a:spcPts val="4200"/>
              </a:lnSpc>
            </a:pPr>
          </a:p>
          <a:p>
            <a:pPr algn="just">
              <a:lnSpc>
                <a:spcPts val="4200"/>
              </a:lnSpc>
            </a:pPr>
            <a:r>
              <a:rPr lang="en-US" sz="3000">
                <a:solidFill>
                  <a:srgbClr val="FDFDFD"/>
                </a:solidFill>
                <a:latin typeface="Times New Roman Bold"/>
              </a:rPr>
              <a:t>@data última versão: [10.12.2023]</a:t>
            </a:r>
          </a:p>
          <a:p>
            <a:pPr algn="just">
              <a:lnSpc>
                <a:spcPts val="4200"/>
              </a:lnSpc>
            </a:pPr>
            <a:r>
              <a:rPr lang="en-US" sz="3000">
                <a:solidFill>
                  <a:srgbClr val="FDFDFD"/>
                </a:solidFill>
                <a:latin typeface="Times New Roman Bold"/>
              </a:rPr>
              <a:t>@versão: 1.0</a:t>
            </a:r>
          </a:p>
          <a:p>
            <a:pPr algn="just">
              <a:lnSpc>
                <a:spcPts val="4200"/>
              </a:lnSpc>
            </a:pPr>
          </a:p>
          <a:p>
            <a:pPr algn="just">
              <a:lnSpc>
                <a:spcPts val="4200"/>
              </a:lnSpc>
            </a:pPr>
            <a:r>
              <a:rPr lang="en-US" sz="3000">
                <a:solidFill>
                  <a:srgbClr val="FDFDFD"/>
                </a:solidFill>
                <a:latin typeface="Times New Roman Bold"/>
              </a:rPr>
              <a:t>@Agradecimentos: Universidade Federal do Maranhão (UFMA), Professor Doutor Thales Levi Azevedo Valente, e colegas de curso.</a:t>
            </a:r>
          </a:p>
          <a:p>
            <a:pPr algn="just">
              <a:lnSpc>
                <a:spcPts val="4200"/>
              </a:lnSpc>
            </a:pPr>
          </a:p>
          <a:p>
            <a:pPr algn="just">
              <a:lnSpc>
                <a:spcPts val="4200"/>
              </a:lnSpc>
            </a:pPr>
            <a:r>
              <a:rPr lang="en-US" sz="3000">
                <a:solidFill>
                  <a:srgbClr val="FDFDFD"/>
                </a:solidFill>
                <a:latin typeface="Times New Roman Bold"/>
              </a:rPr>
              <a:t>@Copyright/License</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53091" y="218408"/>
            <a:ext cx="17381817" cy="10097135"/>
          </a:xfrm>
          <a:prstGeom prst="rect">
            <a:avLst/>
          </a:prstGeom>
        </p:spPr>
        <p:txBody>
          <a:bodyPr anchor="t" rtlCol="false" tIns="0" lIns="0" bIns="0" rIns="0">
            <a:spAutoFit/>
          </a:bodyPr>
          <a:lstStyle/>
          <a:p>
            <a:pPr algn="just">
              <a:lnSpc>
                <a:spcPts val="3640"/>
              </a:lnSpc>
            </a:pPr>
            <a:r>
              <a:rPr lang="en-US" sz="2600">
                <a:solidFill>
                  <a:srgbClr val="FDFDFD"/>
                </a:solidFill>
                <a:latin typeface="Times New Roman Bold"/>
              </a:rPr>
              <a:t>Este material é resultado de um trabalho acadêmico para a disciplina SISTEMAS OPERACIONAIS, sobre a orientação do professor Dr. THALES LEVI AZEVEDO VALENTE, semestre letivo 2023.2, curso Engenharia da Computação, na Universidade Federal do Maranhão (UFMA). Todo o material sob esta licença é software livre: pode ser usado para fins acadêmicos e comerciais sem nenhum custo. Não há papelada, nem royalties, nem restrições de "copyleft" do tipo GNU. Ele é licenciado sob os termos da licença MIT reproduzida abaixo e, portanto, é compatível com GPL e também se qualifica como software de código aberto. É de domínio público. Os detalhes legais estão abaixo. O espírito desta licença é que você é livre para usar este material para qualquer finalidade, sem nenhum custo. O único requisito é que, se você usá-los, nos dê crédito.</a:t>
            </a:r>
          </a:p>
          <a:p>
            <a:pPr algn="just">
              <a:lnSpc>
                <a:spcPts val="3640"/>
              </a:lnSpc>
            </a:pPr>
          </a:p>
          <a:p>
            <a:pPr algn="just">
              <a:lnSpc>
                <a:spcPts val="3640"/>
              </a:lnSpc>
            </a:pPr>
            <a:r>
              <a:rPr lang="en-US" sz="2600">
                <a:solidFill>
                  <a:srgbClr val="FDFDFD"/>
                </a:solidFill>
                <a:latin typeface="Times New Roman Bold"/>
              </a:rPr>
              <a:t>Copyright © 2023 Educational Material</a:t>
            </a:r>
          </a:p>
          <a:p>
            <a:pPr algn="just">
              <a:lnSpc>
                <a:spcPts val="3640"/>
              </a:lnSpc>
            </a:pPr>
          </a:p>
          <a:p>
            <a:pPr algn="just">
              <a:lnSpc>
                <a:spcPts val="3640"/>
              </a:lnSpc>
            </a:pPr>
            <a:r>
              <a:rPr lang="en-US" sz="2600">
                <a:solidFill>
                  <a:srgbClr val="FDFDFD"/>
                </a:solidFill>
                <a:latin typeface="Times New Roman Bold"/>
              </a:rPr>
              <a:t>Este material está licenciado sob a Licença MIT. É permitido o uso, cópia, modificação, e distribuição deste material para qualquer fim, desde que acompanhado deste aviso de direitos autorais.</a:t>
            </a:r>
          </a:p>
          <a:p>
            <a:pPr algn="just">
              <a:lnSpc>
                <a:spcPts val="3640"/>
              </a:lnSpc>
            </a:pPr>
          </a:p>
          <a:p>
            <a:pPr algn="just">
              <a:lnSpc>
                <a:spcPts val="3640"/>
              </a:lnSpc>
            </a:pPr>
            <a:r>
              <a:rPr lang="en-US" sz="2600">
                <a:solidFill>
                  <a:srgbClr val="FDFDFD"/>
                </a:solidFill>
                <a:latin typeface="Times New Roman Bold"/>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pPr algn="just">
              <a:lnSpc>
                <a:spcPts val="3640"/>
              </a:lnSpc>
            </a:pPr>
          </a:p>
          <a:p>
            <a:pPr algn="just">
              <a:lnSpc>
                <a:spcPts val="3640"/>
              </a:lnSpc>
            </a:pPr>
            <a:r>
              <a:rPr lang="en-US" sz="2600">
                <a:solidFill>
                  <a:srgbClr val="FDFDFD"/>
                </a:solidFill>
                <a:latin typeface="Times New Roman Bold"/>
              </a:rPr>
              <a:t>Para mais informações sobre a Licença MIT: https://opensource.org/licenses/MIT.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783431" y="942975"/>
            <a:ext cx="2576815" cy="762000"/>
          </a:xfrm>
          <a:prstGeom prst="rect">
            <a:avLst/>
          </a:prstGeom>
        </p:spPr>
        <p:txBody>
          <a:bodyPr anchor="t" rtlCol="false" tIns="0" lIns="0" bIns="0" rIns="0">
            <a:spAutoFit/>
          </a:bodyPr>
          <a:lstStyle/>
          <a:p>
            <a:pPr algn="just">
              <a:lnSpc>
                <a:spcPts val="5399"/>
              </a:lnSpc>
            </a:pPr>
            <a:r>
              <a:rPr lang="en-US" sz="4499">
                <a:solidFill>
                  <a:srgbClr val="6CE5E8"/>
                </a:solidFill>
                <a:latin typeface="Times New Roman Bold"/>
              </a:rPr>
              <a:t>Legenda</a:t>
            </a:r>
          </a:p>
        </p:txBody>
      </p:sp>
      <p:grpSp>
        <p:nvGrpSpPr>
          <p:cNvPr name="Group 3" id="3"/>
          <p:cNvGrpSpPr/>
          <p:nvPr/>
        </p:nvGrpSpPr>
        <p:grpSpPr>
          <a:xfrm rot="0">
            <a:off x="9769940" y="3450150"/>
            <a:ext cx="2576815" cy="1107306"/>
            <a:chOff x="0" y="0"/>
            <a:chExt cx="812800" cy="349276"/>
          </a:xfrm>
        </p:grpSpPr>
        <p:sp>
          <p:nvSpPr>
            <p:cNvPr name="Freeform 4" id="4"/>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00BF63"/>
            </a:solidFill>
          </p:spPr>
        </p:sp>
        <p:sp>
          <p:nvSpPr>
            <p:cNvPr name="TextBox 5" id="5"/>
            <p:cNvSpPr txBox="true"/>
            <p:nvPr/>
          </p:nvSpPr>
          <p:spPr>
            <a:xfrm>
              <a:off x="0" y="-28575"/>
              <a:ext cx="812800" cy="377851"/>
            </a:xfrm>
            <a:prstGeom prst="rect">
              <a:avLst/>
            </a:prstGeom>
          </p:spPr>
          <p:txBody>
            <a:bodyPr anchor="ctr" rtlCol="false" tIns="50800" lIns="50800" bIns="50800" rIns="50800"/>
            <a:lstStyle/>
            <a:p>
              <a:pPr algn="ctr">
                <a:lnSpc>
                  <a:spcPts val="1982"/>
                </a:lnSpc>
              </a:pPr>
            </a:p>
          </p:txBody>
        </p:sp>
      </p:grpSp>
      <p:sp>
        <p:nvSpPr>
          <p:cNvPr name="AutoShape 6" id="6"/>
          <p:cNvSpPr/>
          <p:nvPr/>
        </p:nvSpPr>
        <p:spPr>
          <a:xfrm flipH="true" flipV="true">
            <a:off x="1148651" y="8155558"/>
            <a:ext cx="1043139" cy="0"/>
          </a:xfrm>
          <a:prstGeom prst="line">
            <a:avLst/>
          </a:prstGeom>
          <a:ln cap="flat" w="38100">
            <a:solidFill>
              <a:srgbClr val="FFF840"/>
            </a:solidFill>
            <a:prstDash val="lgDash"/>
            <a:headEnd type="triangle" len="med" w="lg"/>
            <a:tailEnd type="none" len="sm" w="sm"/>
          </a:ln>
        </p:spPr>
      </p:sp>
      <p:grpSp>
        <p:nvGrpSpPr>
          <p:cNvPr name="Group 7" id="7"/>
          <p:cNvGrpSpPr/>
          <p:nvPr/>
        </p:nvGrpSpPr>
        <p:grpSpPr>
          <a:xfrm rot="0">
            <a:off x="1028700" y="7413556"/>
            <a:ext cx="1283040" cy="460661"/>
            <a:chOff x="0" y="0"/>
            <a:chExt cx="1272006" cy="456699"/>
          </a:xfrm>
        </p:grpSpPr>
        <p:sp>
          <p:nvSpPr>
            <p:cNvPr name="Freeform 8" id="8"/>
            <p:cNvSpPr/>
            <p:nvPr/>
          </p:nvSpPr>
          <p:spPr>
            <a:xfrm flipH="false" flipV="false" rot="0">
              <a:off x="0" y="0"/>
              <a:ext cx="1272006" cy="456699"/>
            </a:xfrm>
            <a:custGeom>
              <a:avLst/>
              <a:gdLst/>
              <a:ahLst/>
              <a:cxnLst/>
              <a:rect r="r" b="b" t="t" l="l"/>
              <a:pathLst>
                <a:path h="456699" w="1272006">
                  <a:moveTo>
                    <a:pt x="1068806" y="0"/>
                  </a:moveTo>
                  <a:lnTo>
                    <a:pt x="203200" y="0"/>
                  </a:lnTo>
                  <a:lnTo>
                    <a:pt x="0" y="228350"/>
                  </a:lnTo>
                  <a:lnTo>
                    <a:pt x="203200" y="456699"/>
                  </a:lnTo>
                  <a:lnTo>
                    <a:pt x="1068806" y="456699"/>
                  </a:lnTo>
                  <a:lnTo>
                    <a:pt x="1272006" y="228350"/>
                  </a:lnTo>
                  <a:lnTo>
                    <a:pt x="1068806" y="0"/>
                  </a:lnTo>
                  <a:close/>
                </a:path>
              </a:pathLst>
            </a:custGeom>
            <a:solidFill>
              <a:srgbClr val="FFF840"/>
            </a:solidFill>
            <a:ln w="38100" cap="sq">
              <a:solidFill>
                <a:srgbClr val="000000"/>
              </a:solidFill>
              <a:prstDash val="dash"/>
              <a:miter/>
            </a:ln>
          </p:spPr>
        </p:sp>
        <p:sp>
          <p:nvSpPr>
            <p:cNvPr name="TextBox 9" id="9"/>
            <p:cNvSpPr txBox="true"/>
            <p:nvPr/>
          </p:nvSpPr>
          <p:spPr>
            <a:xfrm>
              <a:off x="152400" y="-28575"/>
              <a:ext cx="967206" cy="485274"/>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LOOP</a:t>
              </a:r>
            </a:p>
          </p:txBody>
        </p:sp>
      </p:grpSp>
      <p:sp>
        <p:nvSpPr>
          <p:cNvPr name="TextBox 10" id="10"/>
          <p:cNvSpPr txBox="true"/>
          <p:nvPr/>
        </p:nvSpPr>
        <p:spPr>
          <a:xfrm rot="0">
            <a:off x="3822094" y="3497954"/>
            <a:ext cx="3163988" cy="581025"/>
          </a:xfrm>
          <a:prstGeom prst="rect">
            <a:avLst/>
          </a:prstGeom>
        </p:spPr>
        <p:txBody>
          <a:bodyPr anchor="t" rtlCol="false" tIns="0" lIns="0" bIns="0" rIns="0">
            <a:spAutoFit/>
          </a:bodyPr>
          <a:lstStyle/>
          <a:p>
            <a:pPr algn="just">
              <a:lnSpc>
                <a:spcPts val="4080"/>
              </a:lnSpc>
            </a:pPr>
            <a:r>
              <a:rPr lang="en-US" sz="3400">
                <a:solidFill>
                  <a:srgbClr val="6CE5E8"/>
                </a:solidFill>
                <a:latin typeface="Times New Roman Bold"/>
              </a:rPr>
              <a:t>Ação corrente</a:t>
            </a:r>
          </a:p>
        </p:txBody>
      </p:sp>
      <p:sp>
        <p:nvSpPr>
          <p:cNvPr name="TextBox 11" id="11"/>
          <p:cNvSpPr txBox="true"/>
          <p:nvPr/>
        </p:nvSpPr>
        <p:spPr>
          <a:xfrm rot="0">
            <a:off x="12727723" y="3679953"/>
            <a:ext cx="3748695" cy="581025"/>
          </a:xfrm>
          <a:prstGeom prst="rect">
            <a:avLst/>
          </a:prstGeom>
        </p:spPr>
        <p:txBody>
          <a:bodyPr anchor="t" rtlCol="false" tIns="0" lIns="0" bIns="0" rIns="0">
            <a:spAutoFit/>
          </a:bodyPr>
          <a:lstStyle/>
          <a:p>
            <a:pPr algn="just">
              <a:lnSpc>
                <a:spcPts val="4080"/>
              </a:lnSpc>
            </a:pPr>
            <a:r>
              <a:rPr lang="en-US" sz="3400">
                <a:solidFill>
                  <a:srgbClr val="6CE5E8"/>
                </a:solidFill>
                <a:latin typeface="Times New Roman Bold"/>
              </a:rPr>
              <a:t>Condição atendida</a:t>
            </a:r>
          </a:p>
        </p:txBody>
      </p:sp>
      <p:sp>
        <p:nvSpPr>
          <p:cNvPr name="TextBox 12" id="12"/>
          <p:cNvSpPr txBox="true"/>
          <p:nvPr/>
        </p:nvSpPr>
        <p:spPr>
          <a:xfrm rot="0">
            <a:off x="3394305" y="7451182"/>
            <a:ext cx="3993894" cy="581025"/>
          </a:xfrm>
          <a:prstGeom prst="rect">
            <a:avLst/>
          </a:prstGeom>
        </p:spPr>
        <p:txBody>
          <a:bodyPr anchor="t" rtlCol="false" tIns="0" lIns="0" bIns="0" rIns="0">
            <a:spAutoFit/>
          </a:bodyPr>
          <a:lstStyle/>
          <a:p>
            <a:pPr algn="just">
              <a:lnSpc>
                <a:spcPts val="4080"/>
              </a:lnSpc>
            </a:pPr>
            <a:r>
              <a:rPr lang="en-US" sz="3400">
                <a:solidFill>
                  <a:srgbClr val="6CE5E8"/>
                </a:solidFill>
                <a:latin typeface="Times New Roman Bold"/>
              </a:rPr>
              <a:t>Comando em loop</a:t>
            </a:r>
          </a:p>
        </p:txBody>
      </p:sp>
      <p:sp>
        <p:nvSpPr>
          <p:cNvPr name="AutoShape 13" id="13"/>
          <p:cNvSpPr/>
          <p:nvPr/>
        </p:nvSpPr>
        <p:spPr>
          <a:xfrm flipH="true">
            <a:off x="9769940" y="4877404"/>
            <a:ext cx="2576815" cy="0"/>
          </a:xfrm>
          <a:prstGeom prst="line">
            <a:avLst/>
          </a:prstGeom>
          <a:ln cap="flat" w="38100">
            <a:solidFill>
              <a:srgbClr val="00BF63"/>
            </a:solidFill>
            <a:prstDash val="solid"/>
            <a:headEnd type="triangle" len="med" w="lg"/>
            <a:tailEnd type="none" len="sm" w="sm"/>
          </a:ln>
        </p:spPr>
      </p:sp>
      <p:grpSp>
        <p:nvGrpSpPr>
          <p:cNvPr name="Group 14" id="14"/>
          <p:cNvGrpSpPr/>
          <p:nvPr/>
        </p:nvGrpSpPr>
        <p:grpSpPr>
          <a:xfrm rot="0">
            <a:off x="10505482" y="2735425"/>
            <a:ext cx="1105731" cy="409925"/>
            <a:chOff x="0" y="0"/>
            <a:chExt cx="1096222" cy="406400"/>
          </a:xfrm>
        </p:grpSpPr>
        <p:sp>
          <p:nvSpPr>
            <p:cNvPr name="Freeform 15" id="15"/>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16" id="16"/>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SIM</a:t>
              </a:r>
            </a:p>
          </p:txBody>
        </p:sp>
      </p:grpSp>
      <p:grpSp>
        <p:nvGrpSpPr>
          <p:cNvPr name="Group 17" id="17"/>
          <p:cNvGrpSpPr/>
          <p:nvPr/>
        </p:nvGrpSpPr>
        <p:grpSpPr>
          <a:xfrm rot="0">
            <a:off x="9769940" y="7325680"/>
            <a:ext cx="2576815" cy="1107306"/>
            <a:chOff x="0" y="0"/>
            <a:chExt cx="812800" cy="349276"/>
          </a:xfrm>
        </p:grpSpPr>
        <p:sp>
          <p:nvSpPr>
            <p:cNvPr name="Freeform 18" id="18"/>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3131"/>
            </a:solidFill>
          </p:spPr>
        </p:sp>
        <p:sp>
          <p:nvSpPr>
            <p:cNvPr name="TextBox 19" id="19"/>
            <p:cNvSpPr txBox="true"/>
            <p:nvPr/>
          </p:nvSpPr>
          <p:spPr>
            <a:xfrm>
              <a:off x="0" y="-28575"/>
              <a:ext cx="812800" cy="377851"/>
            </a:xfrm>
            <a:prstGeom prst="rect">
              <a:avLst/>
            </a:prstGeom>
          </p:spPr>
          <p:txBody>
            <a:bodyPr anchor="ctr" rtlCol="false" tIns="50800" lIns="50800" bIns="50800" rIns="50800"/>
            <a:lstStyle/>
            <a:p>
              <a:pPr algn="ctr">
                <a:lnSpc>
                  <a:spcPts val="1982"/>
                </a:lnSpc>
              </a:pPr>
            </a:p>
          </p:txBody>
        </p:sp>
      </p:grpSp>
      <p:sp>
        <p:nvSpPr>
          <p:cNvPr name="TextBox 20" id="20"/>
          <p:cNvSpPr txBox="true"/>
          <p:nvPr/>
        </p:nvSpPr>
        <p:spPr>
          <a:xfrm rot="0">
            <a:off x="12727723" y="7555483"/>
            <a:ext cx="4291259" cy="581025"/>
          </a:xfrm>
          <a:prstGeom prst="rect">
            <a:avLst/>
          </a:prstGeom>
        </p:spPr>
        <p:txBody>
          <a:bodyPr anchor="t" rtlCol="false" tIns="0" lIns="0" bIns="0" rIns="0">
            <a:spAutoFit/>
          </a:bodyPr>
          <a:lstStyle/>
          <a:p>
            <a:pPr algn="just">
              <a:lnSpc>
                <a:spcPts val="4080"/>
              </a:lnSpc>
            </a:pPr>
            <a:r>
              <a:rPr lang="en-US" sz="3400">
                <a:solidFill>
                  <a:srgbClr val="6CE5E8"/>
                </a:solidFill>
                <a:latin typeface="Times New Roman Bold"/>
              </a:rPr>
              <a:t>Condição não atendida</a:t>
            </a:r>
          </a:p>
        </p:txBody>
      </p:sp>
      <p:sp>
        <p:nvSpPr>
          <p:cNvPr name="AutoShape 21" id="21"/>
          <p:cNvSpPr/>
          <p:nvPr/>
        </p:nvSpPr>
        <p:spPr>
          <a:xfrm flipH="true">
            <a:off x="9769940" y="8752934"/>
            <a:ext cx="2576815" cy="0"/>
          </a:xfrm>
          <a:prstGeom prst="line">
            <a:avLst/>
          </a:prstGeom>
          <a:ln cap="flat" w="38100">
            <a:solidFill>
              <a:srgbClr val="FF3131"/>
            </a:solidFill>
            <a:prstDash val="solid"/>
            <a:headEnd type="triangle" len="med" w="lg"/>
            <a:tailEnd type="none" len="sm" w="sm"/>
          </a:ln>
        </p:spPr>
      </p:sp>
      <p:grpSp>
        <p:nvGrpSpPr>
          <p:cNvPr name="Group 22" id="22"/>
          <p:cNvGrpSpPr/>
          <p:nvPr/>
        </p:nvGrpSpPr>
        <p:grpSpPr>
          <a:xfrm rot="0">
            <a:off x="10505482" y="6610954"/>
            <a:ext cx="1105731" cy="409925"/>
            <a:chOff x="0" y="0"/>
            <a:chExt cx="1096222" cy="406400"/>
          </a:xfrm>
        </p:grpSpPr>
        <p:sp>
          <p:nvSpPr>
            <p:cNvPr name="Freeform 23" id="23"/>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24" id="24"/>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NÃO</a:t>
              </a:r>
            </a:p>
          </p:txBody>
        </p:sp>
      </p:grpSp>
      <p:grpSp>
        <p:nvGrpSpPr>
          <p:cNvPr name="Group 25" id="25"/>
          <p:cNvGrpSpPr/>
          <p:nvPr/>
        </p:nvGrpSpPr>
        <p:grpSpPr>
          <a:xfrm rot="0">
            <a:off x="783431" y="3537826"/>
            <a:ext cx="2576815" cy="1107306"/>
            <a:chOff x="0" y="0"/>
            <a:chExt cx="812800" cy="349276"/>
          </a:xfrm>
        </p:grpSpPr>
        <p:sp>
          <p:nvSpPr>
            <p:cNvPr name="Freeform 26" id="26"/>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27" id="27"/>
            <p:cNvSpPr txBox="true"/>
            <p:nvPr/>
          </p:nvSpPr>
          <p:spPr>
            <a:xfrm>
              <a:off x="0" y="-28575"/>
              <a:ext cx="812800" cy="377851"/>
            </a:xfrm>
            <a:prstGeom prst="rect">
              <a:avLst/>
            </a:prstGeom>
          </p:spPr>
          <p:txBody>
            <a:bodyPr anchor="ctr" rtlCol="false" tIns="50800" lIns="50800" bIns="50800" rIns="50800"/>
            <a:lstStyle/>
            <a:p>
              <a:pPr algn="ctr">
                <a:lnSpc>
                  <a:spcPts val="1982"/>
                </a:lnSpc>
              </a:pPr>
            </a:p>
          </p:txBody>
        </p:sp>
      </p:grpSp>
      <p:sp>
        <p:nvSpPr>
          <p:cNvPr name="AutoShape 28" id="28"/>
          <p:cNvSpPr/>
          <p:nvPr/>
        </p:nvSpPr>
        <p:spPr>
          <a:xfrm flipH="true">
            <a:off x="783431" y="4965080"/>
            <a:ext cx="2576815" cy="0"/>
          </a:xfrm>
          <a:prstGeom prst="line">
            <a:avLst/>
          </a:prstGeom>
          <a:ln cap="flat" w="38100">
            <a:solidFill>
              <a:srgbClr val="FFFFFF"/>
            </a:solidFill>
            <a:prstDash val="solid"/>
            <a:headEnd type="triangle" len="med" w="lg"/>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31990" y="604837"/>
            <a:ext cx="17024020" cy="762000"/>
          </a:xfrm>
          <a:prstGeom prst="rect">
            <a:avLst/>
          </a:prstGeom>
        </p:spPr>
        <p:txBody>
          <a:bodyPr anchor="t" rtlCol="false" tIns="0" lIns="0" bIns="0" rIns="0">
            <a:spAutoFit/>
          </a:bodyPr>
          <a:lstStyle/>
          <a:p>
            <a:pPr algn="just">
              <a:lnSpc>
                <a:spcPts val="5399"/>
              </a:lnSpc>
            </a:pPr>
            <a:r>
              <a:rPr lang="en-US" sz="4499">
                <a:solidFill>
                  <a:srgbClr val="6CE5E8"/>
                </a:solidFill>
                <a:latin typeface="Times New Roman Bold"/>
              </a:rPr>
              <a:t>Visão Geral do programa</a:t>
            </a:r>
          </a:p>
        </p:txBody>
      </p:sp>
      <p:grpSp>
        <p:nvGrpSpPr>
          <p:cNvPr name="Group 3" id="3"/>
          <p:cNvGrpSpPr/>
          <p:nvPr/>
        </p:nvGrpSpPr>
        <p:grpSpPr>
          <a:xfrm rot="0">
            <a:off x="1673284" y="2165071"/>
            <a:ext cx="2576815" cy="1107306"/>
            <a:chOff x="0" y="0"/>
            <a:chExt cx="812800" cy="349276"/>
          </a:xfrm>
        </p:grpSpPr>
        <p:sp>
          <p:nvSpPr>
            <p:cNvPr name="Freeform 4" id="4"/>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00BF63"/>
            </a:solidFill>
          </p:spPr>
        </p:sp>
        <p:sp>
          <p:nvSpPr>
            <p:cNvPr name="TextBox 5" id="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INICIO DO PROGRAMA</a:t>
              </a:r>
            </a:p>
          </p:txBody>
        </p:sp>
      </p:grpSp>
      <p:sp>
        <p:nvSpPr>
          <p:cNvPr name="AutoShape 6" id="6"/>
          <p:cNvSpPr/>
          <p:nvPr/>
        </p:nvSpPr>
        <p:spPr>
          <a:xfrm flipH="true">
            <a:off x="4250099" y="2702818"/>
            <a:ext cx="803237" cy="0"/>
          </a:xfrm>
          <a:prstGeom prst="line">
            <a:avLst/>
          </a:prstGeom>
          <a:ln cap="flat" w="38100">
            <a:solidFill>
              <a:srgbClr val="FFFFFF"/>
            </a:solidFill>
            <a:prstDash val="solid"/>
            <a:headEnd type="triangle" len="med" w="lg"/>
            <a:tailEnd type="none" len="sm" w="sm"/>
          </a:ln>
        </p:spPr>
      </p:sp>
      <p:grpSp>
        <p:nvGrpSpPr>
          <p:cNvPr name="Group 7" id="7"/>
          <p:cNvGrpSpPr/>
          <p:nvPr/>
        </p:nvGrpSpPr>
        <p:grpSpPr>
          <a:xfrm rot="0">
            <a:off x="5053336" y="2165071"/>
            <a:ext cx="2576815" cy="1107306"/>
            <a:chOff x="0" y="0"/>
            <a:chExt cx="812800" cy="349276"/>
          </a:xfrm>
        </p:grpSpPr>
        <p:sp>
          <p:nvSpPr>
            <p:cNvPr name="Freeform 8" id="8"/>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9" id="9"/>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TESTE DE MEMÓRIA</a:t>
              </a:r>
            </a:p>
          </p:txBody>
        </p:sp>
      </p:grpSp>
      <p:grpSp>
        <p:nvGrpSpPr>
          <p:cNvPr name="Group 10" id="10"/>
          <p:cNvGrpSpPr/>
          <p:nvPr/>
        </p:nvGrpSpPr>
        <p:grpSpPr>
          <a:xfrm rot="0">
            <a:off x="8433417" y="2165071"/>
            <a:ext cx="2576815" cy="1107306"/>
            <a:chOff x="0" y="0"/>
            <a:chExt cx="812800" cy="349276"/>
          </a:xfrm>
        </p:grpSpPr>
        <p:sp>
          <p:nvSpPr>
            <p:cNvPr name="Freeform 11" id="11"/>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12" id="12"/>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PROMPT DE COMANDO</a:t>
              </a:r>
            </a:p>
          </p:txBody>
        </p:sp>
      </p:grpSp>
      <p:sp>
        <p:nvSpPr>
          <p:cNvPr name="AutoShape 13" id="13"/>
          <p:cNvSpPr/>
          <p:nvPr/>
        </p:nvSpPr>
        <p:spPr>
          <a:xfrm flipH="true">
            <a:off x="7630151" y="2734630"/>
            <a:ext cx="803237" cy="0"/>
          </a:xfrm>
          <a:prstGeom prst="line">
            <a:avLst/>
          </a:prstGeom>
          <a:ln cap="flat" w="38100">
            <a:solidFill>
              <a:srgbClr val="FFFFFF"/>
            </a:solidFill>
            <a:prstDash val="solid"/>
            <a:headEnd type="triangle" len="med" w="lg"/>
            <a:tailEnd type="none" len="sm" w="sm"/>
          </a:ln>
        </p:spPr>
      </p:sp>
      <p:grpSp>
        <p:nvGrpSpPr>
          <p:cNvPr name="Group 14" id="14"/>
          <p:cNvGrpSpPr/>
          <p:nvPr/>
        </p:nvGrpSpPr>
        <p:grpSpPr>
          <a:xfrm rot="0">
            <a:off x="14763460" y="5577692"/>
            <a:ext cx="2576815" cy="1107306"/>
            <a:chOff x="0" y="0"/>
            <a:chExt cx="812800" cy="349276"/>
          </a:xfrm>
        </p:grpSpPr>
        <p:sp>
          <p:nvSpPr>
            <p:cNvPr name="Freeform 15" id="15"/>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16" id="16"/>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EXIT</a:t>
              </a:r>
            </a:p>
          </p:txBody>
        </p:sp>
      </p:grpSp>
      <p:grpSp>
        <p:nvGrpSpPr>
          <p:cNvPr name="Group 17" id="17"/>
          <p:cNvGrpSpPr/>
          <p:nvPr/>
        </p:nvGrpSpPr>
        <p:grpSpPr>
          <a:xfrm rot="0">
            <a:off x="15202424" y="2196883"/>
            <a:ext cx="2576815" cy="1107306"/>
            <a:chOff x="0" y="0"/>
            <a:chExt cx="812800" cy="349276"/>
          </a:xfrm>
        </p:grpSpPr>
        <p:sp>
          <p:nvSpPr>
            <p:cNvPr name="Freeform 18" id="18"/>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3131"/>
            </a:solidFill>
          </p:spPr>
        </p:sp>
        <p:sp>
          <p:nvSpPr>
            <p:cNvPr name="TextBox 19" id="19"/>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FIM DO PROGRAMA</a:t>
              </a:r>
            </a:p>
          </p:txBody>
        </p:sp>
      </p:grpSp>
      <p:grpSp>
        <p:nvGrpSpPr>
          <p:cNvPr name="Group 20" id="20"/>
          <p:cNvGrpSpPr/>
          <p:nvPr/>
        </p:nvGrpSpPr>
        <p:grpSpPr>
          <a:xfrm rot="0">
            <a:off x="1243194" y="5559946"/>
            <a:ext cx="2576815" cy="1107306"/>
            <a:chOff x="0" y="0"/>
            <a:chExt cx="812800" cy="349276"/>
          </a:xfrm>
        </p:grpSpPr>
        <p:sp>
          <p:nvSpPr>
            <p:cNvPr name="Freeform 21" id="21"/>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22" id="22"/>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ALLLOCATE</a:t>
              </a:r>
            </a:p>
          </p:txBody>
        </p:sp>
      </p:grpSp>
      <p:grpSp>
        <p:nvGrpSpPr>
          <p:cNvPr name="Group 23" id="23"/>
          <p:cNvGrpSpPr/>
          <p:nvPr/>
        </p:nvGrpSpPr>
        <p:grpSpPr>
          <a:xfrm rot="0">
            <a:off x="4623246" y="5577692"/>
            <a:ext cx="2576815" cy="1107306"/>
            <a:chOff x="0" y="0"/>
            <a:chExt cx="812800" cy="349276"/>
          </a:xfrm>
        </p:grpSpPr>
        <p:sp>
          <p:nvSpPr>
            <p:cNvPr name="Freeform 24" id="24"/>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25" id="2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EXECUTE</a:t>
              </a:r>
            </a:p>
          </p:txBody>
        </p:sp>
      </p:grpSp>
      <p:grpSp>
        <p:nvGrpSpPr>
          <p:cNvPr name="Group 26" id="26"/>
          <p:cNvGrpSpPr/>
          <p:nvPr/>
        </p:nvGrpSpPr>
        <p:grpSpPr>
          <a:xfrm rot="0">
            <a:off x="8021072" y="5595665"/>
            <a:ext cx="2576815" cy="1107306"/>
            <a:chOff x="0" y="0"/>
            <a:chExt cx="812800" cy="349276"/>
          </a:xfrm>
        </p:grpSpPr>
        <p:sp>
          <p:nvSpPr>
            <p:cNvPr name="Freeform 27" id="27"/>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28" id="28"/>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FREE</a:t>
              </a:r>
            </a:p>
          </p:txBody>
        </p:sp>
      </p:grpSp>
      <p:grpSp>
        <p:nvGrpSpPr>
          <p:cNvPr name="Group 29" id="29"/>
          <p:cNvGrpSpPr/>
          <p:nvPr/>
        </p:nvGrpSpPr>
        <p:grpSpPr>
          <a:xfrm rot="0">
            <a:off x="11383350" y="5613186"/>
            <a:ext cx="2576815" cy="1107306"/>
            <a:chOff x="0" y="0"/>
            <a:chExt cx="812800" cy="349276"/>
          </a:xfrm>
        </p:grpSpPr>
        <p:sp>
          <p:nvSpPr>
            <p:cNvPr name="Freeform 30" id="30"/>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31" id="31"/>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MEMORY</a:t>
              </a:r>
            </a:p>
          </p:txBody>
        </p:sp>
      </p:grpSp>
      <p:sp>
        <p:nvSpPr>
          <p:cNvPr name="AutoShape 32" id="32"/>
          <p:cNvSpPr/>
          <p:nvPr/>
        </p:nvSpPr>
        <p:spPr>
          <a:xfrm flipV="true">
            <a:off x="5929400" y="5126540"/>
            <a:ext cx="8803" cy="486646"/>
          </a:xfrm>
          <a:prstGeom prst="line">
            <a:avLst/>
          </a:prstGeom>
          <a:ln cap="flat" w="38100">
            <a:solidFill>
              <a:srgbClr val="FFFFFF"/>
            </a:solidFill>
            <a:prstDash val="solid"/>
            <a:headEnd type="triangle" len="med" w="lg"/>
            <a:tailEnd type="none" len="sm" w="sm"/>
          </a:ln>
        </p:spPr>
      </p:sp>
      <p:sp>
        <p:nvSpPr>
          <p:cNvPr name="AutoShape 33" id="33"/>
          <p:cNvSpPr/>
          <p:nvPr/>
        </p:nvSpPr>
        <p:spPr>
          <a:xfrm flipV="true">
            <a:off x="9309480" y="3272377"/>
            <a:ext cx="412345" cy="2323288"/>
          </a:xfrm>
          <a:prstGeom prst="line">
            <a:avLst/>
          </a:prstGeom>
          <a:ln cap="flat" w="38100">
            <a:solidFill>
              <a:srgbClr val="FFFFFF"/>
            </a:solidFill>
            <a:prstDash val="solid"/>
            <a:headEnd type="triangle" len="med" w="lg"/>
            <a:tailEnd type="none" len="sm" w="sm"/>
          </a:ln>
        </p:spPr>
      </p:sp>
      <p:sp>
        <p:nvSpPr>
          <p:cNvPr name="AutoShape 34" id="34"/>
          <p:cNvSpPr/>
          <p:nvPr/>
        </p:nvSpPr>
        <p:spPr>
          <a:xfrm flipH="true" flipV="true">
            <a:off x="2531601" y="5559946"/>
            <a:ext cx="13520266" cy="17747"/>
          </a:xfrm>
          <a:prstGeom prst="line">
            <a:avLst/>
          </a:prstGeom>
          <a:ln cap="flat" w="38100">
            <a:solidFill>
              <a:srgbClr val="FFFFFF"/>
            </a:solidFill>
            <a:prstDash val="solid"/>
            <a:headEnd type="triangle" len="med" w="lg"/>
            <a:tailEnd type="triangle" len="med" w="lg"/>
          </a:ln>
        </p:spPr>
      </p:sp>
      <p:grpSp>
        <p:nvGrpSpPr>
          <p:cNvPr name="Group 35" id="35"/>
          <p:cNvGrpSpPr/>
          <p:nvPr/>
        </p:nvGrpSpPr>
        <p:grpSpPr>
          <a:xfrm rot="0">
            <a:off x="1243194" y="7319727"/>
            <a:ext cx="2576815" cy="1107306"/>
            <a:chOff x="0" y="0"/>
            <a:chExt cx="812800" cy="349276"/>
          </a:xfrm>
        </p:grpSpPr>
        <p:sp>
          <p:nvSpPr>
            <p:cNvPr name="Freeform 36" id="36"/>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37" id="37"/>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ALOCA PROGRAMA</a:t>
              </a:r>
            </a:p>
          </p:txBody>
        </p:sp>
      </p:grpSp>
      <p:sp>
        <p:nvSpPr>
          <p:cNvPr name="AutoShape 38" id="38"/>
          <p:cNvSpPr/>
          <p:nvPr/>
        </p:nvSpPr>
        <p:spPr>
          <a:xfrm flipV="true">
            <a:off x="2531601" y="6667252"/>
            <a:ext cx="0" cy="652476"/>
          </a:xfrm>
          <a:prstGeom prst="line">
            <a:avLst/>
          </a:prstGeom>
          <a:ln cap="flat" w="38100">
            <a:solidFill>
              <a:srgbClr val="FFFFFF"/>
            </a:solidFill>
            <a:prstDash val="solid"/>
            <a:headEnd type="triangle" len="med" w="lg"/>
            <a:tailEnd type="none" len="sm" w="sm"/>
          </a:ln>
        </p:spPr>
      </p:sp>
      <p:grpSp>
        <p:nvGrpSpPr>
          <p:cNvPr name="Group 39" id="39"/>
          <p:cNvGrpSpPr/>
          <p:nvPr/>
        </p:nvGrpSpPr>
        <p:grpSpPr>
          <a:xfrm rot="0">
            <a:off x="4649796" y="7372968"/>
            <a:ext cx="2576815" cy="1107306"/>
            <a:chOff x="0" y="0"/>
            <a:chExt cx="812800" cy="349276"/>
          </a:xfrm>
        </p:grpSpPr>
        <p:sp>
          <p:nvSpPr>
            <p:cNvPr name="Freeform 40" id="40"/>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41" id="41"/>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EXECUTA PROGRAMA</a:t>
              </a:r>
            </a:p>
          </p:txBody>
        </p:sp>
      </p:grpSp>
      <p:grpSp>
        <p:nvGrpSpPr>
          <p:cNvPr name="Group 42" id="42"/>
          <p:cNvGrpSpPr/>
          <p:nvPr/>
        </p:nvGrpSpPr>
        <p:grpSpPr>
          <a:xfrm rot="0">
            <a:off x="8060713" y="7372968"/>
            <a:ext cx="2576815" cy="1107306"/>
            <a:chOff x="0" y="0"/>
            <a:chExt cx="812800" cy="349276"/>
          </a:xfrm>
        </p:grpSpPr>
        <p:sp>
          <p:nvSpPr>
            <p:cNvPr name="Freeform 43" id="43"/>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44" id="44"/>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 LIBERAR MEMÓRIA</a:t>
              </a:r>
            </a:p>
          </p:txBody>
        </p:sp>
      </p:grpSp>
      <p:grpSp>
        <p:nvGrpSpPr>
          <p:cNvPr name="Group 45" id="45"/>
          <p:cNvGrpSpPr/>
          <p:nvPr/>
        </p:nvGrpSpPr>
        <p:grpSpPr>
          <a:xfrm rot="0">
            <a:off x="11471629" y="7372968"/>
            <a:ext cx="2576815" cy="1107306"/>
            <a:chOff x="0" y="0"/>
            <a:chExt cx="812800" cy="349276"/>
          </a:xfrm>
        </p:grpSpPr>
        <p:sp>
          <p:nvSpPr>
            <p:cNvPr name="Freeform 46" id="46"/>
            <p:cNvSpPr/>
            <p:nvPr/>
          </p:nvSpPr>
          <p:spPr>
            <a:xfrm flipH="false" flipV="false" rot="0">
              <a:off x="0" y="0"/>
              <a:ext cx="812800" cy="349276"/>
            </a:xfrm>
            <a:custGeom>
              <a:avLst/>
              <a:gdLst/>
              <a:ahLst/>
              <a:cxnLst/>
              <a:rect r="r" b="b" t="t" l="l"/>
              <a:pathLst>
                <a:path h="349276" w="812800">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sp>
        <p:sp>
          <p:nvSpPr>
            <p:cNvPr name="TextBox 47" id="47"/>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IMPRIME TABELA PARTIÇÕES</a:t>
              </a:r>
            </a:p>
          </p:txBody>
        </p:sp>
      </p:grpSp>
      <p:sp>
        <p:nvSpPr>
          <p:cNvPr name="AutoShape 48" id="48"/>
          <p:cNvSpPr/>
          <p:nvPr/>
        </p:nvSpPr>
        <p:spPr>
          <a:xfrm flipV="true">
            <a:off x="5893907" y="6720492"/>
            <a:ext cx="0" cy="652476"/>
          </a:xfrm>
          <a:prstGeom prst="line">
            <a:avLst/>
          </a:prstGeom>
          <a:ln cap="flat" w="38100">
            <a:solidFill>
              <a:srgbClr val="FFFFFF"/>
            </a:solidFill>
            <a:prstDash val="solid"/>
            <a:headEnd type="triangle" len="med" w="lg"/>
            <a:tailEnd type="none" len="sm" w="sm"/>
          </a:ln>
        </p:spPr>
      </p:sp>
      <p:sp>
        <p:nvSpPr>
          <p:cNvPr name="AutoShape 49" id="49"/>
          <p:cNvSpPr/>
          <p:nvPr/>
        </p:nvSpPr>
        <p:spPr>
          <a:xfrm flipV="true">
            <a:off x="9331373" y="6720492"/>
            <a:ext cx="0" cy="652476"/>
          </a:xfrm>
          <a:prstGeom prst="line">
            <a:avLst/>
          </a:prstGeom>
          <a:ln cap="flat" w="38100">
            <a:solidFill>
              <a:srgbClr val="FFFFFF"/>
            </a:solidFill>
            <a:prstDash val="solid"/>
            <a:headEnd type="triangle" len="med" w="lg"/>
            <a:tailEnd type="none" len="sm" w="sm"/>
          </a:ln>
        </p:spPr>
      </p:sp>
      <p:sp>
        <p:nvSpPr>
          <p:cNvPr name="AutoShape 50" id="50"/>
          <p:cNvSpPr/>
          <p:nvPr/>
        </p:nvSpPr>
        <p:spPr>
          <a:xfrm flipV="true">
            <a:off x="12795529" y="6720492"/>
            <a:ext cx="0" cy="652476"/>
          </a:xfrm>
          <a:prstGeom prst="line">
            <a:avLst/>
          </a:prstGeom>
          <a:ln cap="flat" w="38100">
            <a:solidFill>
              <a:srgbClr val="FFFFFF"/>
            </a:solidFill>
            <a:prstDash val="solid"/>
            <a:headEnd type="triangle" len="med" w="lg"/>
            <a:tailEnd type="none" len="sm" w="sm"/>
          </a:ln>
        </p:spPr>
      </p:sp>
      <p:sp>
        <p:nvSpPr>
          <p:cNvPr name="AutoShape 51" id="51"/>
          <p:cNvSpPr/>
          <p:nvPr/>
        </p:nvSpPr>
        <p:spPr>
          <a:xfrm flipV="true">
            <a:off x="2496109" y="8427259"/>
            <a:ext cx="17747" cy="1394973"/>
          </a:xfrm>
          <a:prstGeom prst="line">
            <a:avLst/>
          </a:prstGeom>
          <a:ln cap="flat" w="38100">
            <a:solidFill>
              <a:srgbClr val="FFFFFF"/>
            </a:solidFill>
            <a:prstDash val="solid"/>
            <a:headEnd type="none" len="sm" w="sm"/>
            <a:tailEnd type="none" len="sm" w="sm"/>
          </a:ln>
        </p:spPr>
      </p:sp>
      <p:sp>
        <p:nvSpPr>
          <p:cNvPr name="AutoShape 52" id="52"/>
          <p:cNvSpPr/>
          <p:nvPr/>
        </p:nvSpPr>
        <p:spPr>
          <a:xfrm flipH="true" flipV="true">
            <a:off x="5876161" y="8480500"/>
            <a:ext cx="17745" cy="1323986"/>
          </a:xfrm>
          <a:prstGeom prst="line">
            <a:avLst/>
          </a:prstGeom>
          <a:ln cap="flat" w="38100">
            <a:solidFill>
              <a:srgbClr val="FFFFFF"/>
            </a:solidFill>
            <a:prstDash val="solid"/>
            <a:headEnd type="none" len="sm" w="sm"/>
            <a:tailEnd type="none" len="sm" w="sm"/>
          </a:ln>
        </p:spPr>
      </p:sp>
      <p:sp>
        <p:nvSpPr>
          <p:cNvPr name="AutoShape 53" id="53"/>
          <p:cNvSpPr/>
          <p:nvPr/>
        </p:nvSpPr>
        <p:spPr>
          <a:xfrm flipH="true" flipV="true">
            <a:off x="9300608" y="8480951"/>
            <a:ext cx="8872" cy="1341281"/>
          </a:xfrm>
          <a:prstGeom prst="line">
            <a:avLst/>
          </a:prstGeom>
          <a:ln cap="flat" w="38100">
            <a:solidFill>
              <a:srgbClr val="FFFFFF"/>
            </a:solidFill>
            <a:prstDash val="solid"/>
            <a:headEnd type="none" len="sm" w="sm"/>
            <a:tailEnd type="none" len="sm" w="sm"/>
          </a:ln>
        </p:spPr>
      </p:sp>
      <p:sp>
        <p:nvSpPr>
          <p:cNvPr name="AutoShape 54" id="54"/>
          <p:cNvSpPr/>
          <p:nvPr/>
        </p:nvSpPr>
        <p:spPr>
          <a:xfrm flipV="true">
            <a:off x="12795529" y="8480725"/>
            <a:ext cx="0" cy="1323760"/>
          </a:xfrm>
          <a:prstGeom prst="line">
            <a:avLst/>
          </a:prstGeom>
          <a:ln cap="flat" w="38100">
            <a:solidFill>
              <a:srgbClr val="FFFFFF"/>
            </a:solidFill>
            <a:prstDash val="solid"/>
            <a:headEnd type="none" len="sm" w="sm"/>
            <a:tailEnd type="none" len="sm" w="sm"/>
          </a:ln>
        </p:spPr>
      </p:sp>
      <p:sp>
        <p:nvSpPr>
          <p:cNvPr name="AutoShape 55" id="55"/>
          <p:cNvSpPr/>
          <p:nvPr/>
        </p:nvSpPr>
        <p:spPr>
          <a:xfrm flipH="true" flipV="true">
            <a:off x="9218246" y="3304189"/>
            <a:ext cx="3577283" cy="6518043"/>
          </a:xfrm>
          <a:prstGeom prst="line">
            <a:avLst/>
          </a:prstGeom>
          <a:ln cap="flat" w="38100">
            <a:solidFill>
              <a:srgbClr val="FFF840"/>
            </a:solidFill>
            <a:prstDash val="lgDash"/>
            <a:headEnd type="none" len="sm" w="sm"/>
            <a:tailEnd type="triangle" len="med" w="lg"/>
          </a:ln>
        </p:spPr>
      </p:sp>
      <p:sp>
        <p:nvSpPr>
          <p:cNvPr name="AutoShape 56" id="56"/>
          <p:cNvSpPr/>
          <p:nvPr/>
        </p:nvSpPr>
        <p:spPr>
          <a:xfrm flipV="true">
            <a:off x="12813273" y="5126861"/>
            <a:ext cx="8803" cy="486646"/>
          </a:xfrm>
          <a:prstGeom prst="line">
            <a:avLst/>
          </a:prstGeom>
          <a:ln cap="flat" w="38100">
            <a:solidFill>
              <a:srgbClr val="FFFFFF"/>
            </a:solidFill>
            <a:prstDash val="solid"/>
            <a:headEnd type="triangle" len="med" w="lg"/>
            <a:tailEnd type="none" len="sm" w="sm"/>
          </a:ln>
        </p:spPr>
      </p:sp>
      <p:sp>
        <p:nvSpPr>
          <p:cNvPr name="AutoShape 57" id="57"/>
          <p:cNvSpPr/>
          <p:nvPr/>
        </p:nvSpPr>
        <p:spPr>
          <a:xfrm flipH="true">
            <a:off x="16071168" y="3304189"/>
            <a:ext cx="419663" cy="3380809"/>
          </a:xfrm>
          <a:prstGeom prst="line">
            <a:avLst/>
          </a:prstGeom>
          <a:ln cap="flat" w="38100">
            <a:solidFill>
              <a:srgbClr val="FFFFFF"/>
            </a:solidFill>
            <a:prstDash val="solid"/>
            <a:headEnd type="triangle" len="med" w="lg"/>
            <a:tailEnd type="none" len="sm" w="sm"/>
          </a:ln>
        </p:spPr>
      </p:sp>
      <p:grpSp>
        <p:nvGrpSpPr>
          <p:cNvPr name="Group 58" id="58"/>
          <p:cNvGrpSpPr/>
          <p:nvPr/>
        </p:nvGrpSpPr>
        <p:grpSpPr>
          <a:xfrm rot="0">
            <a:off x="9080305" y="1934740"/>
            <a:ext cx="1283040" cy="460661"/>
            <a:chOff x="0" y="0"/>
            <a:chExt cx="1272006" cy="456699"/>
          </a:xfrm>
        </p:grpSpPr>
        <p:sp>
          <p:nvSpPr>
            <p:cNvPr name="Freeform 59" id="59"/>
            <p:cNvSpPr/>
            <p:nvPr/>
          </p:nvSpPr>
          <p:spPr>
            <a:xfrm flipH="false" flipV="false" rot="0">
              <a:off x="0" y="0"/>
              <a:ext cx="1272006" cy="456699"/>
            </a:xfrm>
            <a:custGeom>
              <a:avLst/>
              <a:gdLst/>
              <a:ahLst/>
              <a:cxnLst/>
              <a:rect r="r" b="b" t="t" l="l"/>
              <a:pathLst>
                <a:path h="456699" w="1272006">
                  <a:moveTo>
                    <a:pt x="1068806" y="0"/>
                  </a:moveTo>
                  <a:lnTo>
                    <a:pt x="203200" y="0"/>
                  </a:lnTo>
                  <a:lnTo>
                    <a:pt x="0" y="228350"/>
                  </a:lnTo>
                  <a:lnTo>
                    <a:pt x="203200" y="456699"/>
                  </a:lnTo>
                  <a:lnTo>
                    <a:pt x="1068806" y="456699"/>
                  </a:lnTo>
                  <a:lnTo>
                    <a:pt x="1272006" y="228350"/>
                  </a:lnTo>
                  <a:lnTo>
                    <a:pt x="1068806" y="0"/>
                  </a:lnTo>
                  <a:close/>
                </a:path>
              </a:pathLst>
            </a:custGeom>
            <a:solidFill>
              <a:srgbClr val="FFF840"/>
            </a:solidFill>
            <a:ln w="38100" cap="sq">
              <a:solidFill>
                <a:srgbClr val="000000"/>
              </a:solidFill>
              <a:prstDash val="dash"/>
              <a:miter/>
            </a:ln>
          </p:spPr>
        </p:sp>
        <p:sp>
          <p:nvSpPr>
            <p:cNvPr name="TextBox 60" id="60"/>
            <p:cNvSpPr txBox="true"/>
            <p:nvPr/>
          </p:nvSpPr>
          <p:spPr>
            <a:xfrm>
              <a:off x="152400" y="-28575"/>
              <a:ext cx="967206" cy="485274"/>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LOOP</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16143" y="462510"/>
            <a:ext cx="9944052" cy="3378708"/>
          </a:xfrm>
          <a:prstGeom prst="rect">
            <a:avLst/>
          </a:prstGeom>
        </p:spPr>
        <p:txBody>
          <a:bodyPr anchor="t" rtlCol="false" tIns="0" lIns="0" bIns="0" rIns="0">
            <a:spAutoFit/>
          </a:bodyPr>
          <a:lstStyle/>
          <a:p>
            <a:pPr algn="just">
              <a:lnSpc>
                <a:spcPts val="8280"/>
              </a:lnSpc>
            </a:pPr>
            <a:r>
              <a:rPr lang="en-US" sz="4500">
                <a:solidFill>
                  <a:srgbClr val="6CE5E8"/>
                </a:solidFill>
                <a:latin typeface="Times New Roman Bold"/>
              </a:rPr>
              <a:t>Início do Sistema Operacional Simulado</a:t>
            </a:r>
          </a:p>
          <a:p>
            <a:pPr algn="just" marL="712468" indent="-356234" lvl="1">
              <a:lnSpc>
                <a:spcPts val="6071"/>
              </a:lnSpc>
              <a:buFont typeface="Arial"/>
              <a:buChar char="•"/>
            </a:pPr>
            <a:r>
              <a:rPr lang="en-US" sz="3299">
                <a:solidFill>
                  <a:srgbClr val="FDFDFD"/>
                </a:solidFill>
                <a:latin typeface="Times New Roman Bold"/>
              </a:rPr>
              <a:t>Configuração da Memória</a:t>
            </a:r>
          </a:p>
          <a:p>
            <a:pPr algn="just" marL="712468" indent="-356234" lvl="1">
              <a:lnSpc>
                <a:spcPts val="6071"/>
              </a:lnSpc>
              <a:buFont typeface="Arial"/>
              <a:buChar char="•"/>
            </a:pPr>
            <a:r>
              <a:rPr lang="en-US" sz="3299">
                <a:solidFill>
                  <a:srgbClr val="FDFDFD"/>
                </a:solidFill>
                <a:latin typeface="Times New Roman Bold"/>
              </a:rPr>
              <a:t>Tabela de Partições e Alocação de Memória</a:t>
            </a:r>
          </a:p>
          <a:p>
            <a:pPr algn="just" marL="712468" indent="-356234" lvl="1">
              <a:lnSpc>
                <a:spcPts val="6071"/>
              </a:lnSpc>
              <a:buFont typeface="Arial"/>
              <a:buChar char="•"/>
            </a:pPr>
            <a:r>
              <a:rPr lang="en-US" sz="3299">
                <a:solidFill>
                  <a:srgbClr val="FDFDFD"/>
                </a:solidFill>
                <a:latin typeface="Times New Roman Bold"/>
              </a:rPr>
              <a:t>Inicialização da Tabela de Segmentos</a:t>
            </a:r>
          </a:p>
        </p:txBody>
      </p:sp>
      <p:grpSp>
        <p:nvGrpSpPr>
          <p:cNvPr name="Group 3" id="3"/>
          <p:cNvGrpSpPr/>
          <p:nvPr/>
        </p:nvGrpSpPr>
        <p:grpSpPr>
          <a:xfrm rot="0">
            <a:off x="13769347" y="22408"/>
            <a:ext cx="3212502" cy="1380473"/>
            <a:chOff x="0" y="0"/>
            <a:chExt cx="812800" cy="349276"/>
          </a:xfrm>
        </p:grpSpPr>
        <p:sp>
          <p:nvSpPr>
            <p:cNvPr name="Freeform 4" id="4"/>
            <p:cNvSpPr/>
            <p:nvPr/>
          </p:nvSpPr>
          <p:spPr>
            <a:xfrm flipH="false" flipV="false" rot="0">
              <a:off x="0" y="0"/>
              <a:ext cx="812800" cy="349276"/>
            </a:xfrm>
            <a:custGeom>
              <a:avLst/>
              <a:gdLst/>
              <a:ahLst/>
              <a:cxnLst/>
              <a:rect r="r" b="b" t="t" l="l"/>
              <a:pathLst>
                <a:path h="349276" w="812800">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FFF840"/>
            </a:solidFill>
          </p:spPr>
        </p:sp>
        <p:sp>
          <p:nvSpPr>
            <p:cNvPr name="TextBox 5" id="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INICIALIZAÇÃO S.O</a:t>
              </a:r>
            </a:p>
          </p:txBody>
        </p:sp>
      </p:grpSp>
      <p:grpSp>
        <p:nvGrpSpPr>
          <p:cNvPr name="Group 6" id="6"/>
          <p:cNvGrpSpPr/>
          <p:nvPr/>
        </p:nvGrpSpPr>
        <p:grpSpPr>
          <a:xfrm rot="0">
            <a:off x="13769347" y="2167184"/>
            <a:ext cx="3212502" cy="1380473"/>
            <a:chOff x="0" y="0"/>
            <a:chExt cx="812800" cy="349276"/>
          </a:xfrm>
        </p:grpSpPr>
        <p:sp>
          <p:nvSpPr>
            <p:cNvPr name="Freeform 7" id="7"/>
            <p:cNvSpPr/>
            <p:nvPr/>
          </p:nvSpPr>
          <p:spPr>
            <a:xfrm flipH="false" flipV="false" rot="0">
              <a:off x="0" y="0"/>
              <a:ext cx="812800" cy="349276"/>
            </a:xfrm>
            <a:custGeom>
              <a:avLst/>
              <a:gdLst/>
              <a:ahLst/>
              <a:cxnLst/>
              <a:rect r="r" b="b" t="t" l="l"/>
              <a:pathLst>
                <a:path h="349276" w="812800">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FFF840"/>
            </a:solidFill>
          </p:spPr>
        </p:sp>
        <p:sp>
          <p:nvSpPr>
            <p:cNvPr name="TextBox 8" id="8"/>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CRIA SISTEMA DE ARQUIVOS</a:t>
              </a:r>
            </a:p>
          </p:txBody>
        </p:sp>
      </p:grpSp>
      <p:grpSp>
        <p:nvGrpSpPr>
          <p:cNvPr name="Group 9" id="9"/>
          <p:cNvGrpSpPr/>
          <p:nvPr/>
        </p:nvGrpSpPr>
        <p:grpSpPr>
          <a:xfrm rot="0">
            <a:off x="13769347" y="6618662"/>
            <a:ext cx="3212502" cy="1380473"/>
            <a:chOff x="0" y="0"/>
            <a:chExt cx="812800" cy="349276"/>
          </a:xfrm>
        </p:grpSpPr>
        <p:sp>
          <p:nvSpPr>
            <p:cNvPr name="Freeform 10" id="10"/>
            <p:cNvSpPr/>
            <p:nvPr/>
          </p:nvSpPr>
          <p:spPr>
            <a:xfrm flipH="false" flipV="false" rot="0">
              <a:off x="0" y="0"/>
              <a:ext cx="812800" cy="349276"/>
            </a:xfrm>
            <a:custGeom>
              <a:avLst/>
              <a:gdLst/>
              <a:ahLst/>
              <a:cxnLst/>
              <a:rect r="r" b="b" t="t" l="l"/>
              <a:pathLst>
                <a:path h="349276" w="812800">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00BF63"/>
            </a:solidFill>
          </p:spPr>
        </p:sp>
        <p:sp>
          <p:nvSpPr>
            <p:cNvPr name="TextBox 11" id="11"/>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CONFIGURAÇÃO MEMÓRIA</a:t>
              </a:r>
            </a:p>
          </p:txBody>
        </p:sp>
      </p:grpSp>
      <p:grpSp>
        <p:nvGrpSpPr>
          <p:cNvPr name="Group 12" id="12"/>
          <p:cNvGrpSpPr/>
          <p:nvPr/>
        </p:nvGrpSpPr>
        <p:grpSpPr>
          <a:xfrm rot="0">
            <a:off x="13769347" y="4311961"/>
            <a:ext cx="3212502" cy="1380473"/>
            <a:chOff x="0" y="0"/>
            <a:chExt cx="812800" cy="349276"/>
          </a:xfrm>
        </p:grpSpPr>
        <p:sp>
          <p:nvSpPr>
            <p:cNvPr name="Freeform 13" id="13"/>
            <p:cNvSpPr/>
            <p:nvPr/>
          </p:nvSpPr>
          <p:spPr>
            <a:xfrm flipH="false" flipV="false" rot="0">
              <a:off x="0" y="0"/>
              <a:ext cx="812800" cy="349276"/>
            </a:xfrm>
            <a:custGeom>
              <a:avLst/>
              <a:gdLst/>
              <a:ahLst/>
              <a:cxnLst/>
              <a:rect r="r" b="b" t="t" l="l"/>
              <a:pathLst>
                <a:path h="349276" w="812800">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FFF840"/>
            </a:solidFill>
          </p:spPr>
        </p:sp>
        <p:sp>
          <p:nvSpPr>
            <p:cNvPr name="TextBox 14" id="14"/>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VALIDA TAMANHO PARTIÇÃO</a:t>
              </a:r>
            </a:p>
          </p:txBody>
        </p:sp>
      </p:grpSp>
      <p:sp>
        <p:nvSpPr>
          <p:cNvPr name="AutoShape 15" id="15"/>
          <p:cNvSpPr/>
          <p:nvPr/>
        </p:nvSpPr>
        <p:spPr>
          <a:xfrm flipH="true" flipV="true">
            <a:off x="15351785" y="1402881"/>
            <a:ext cx="0" cy="764303"/>
          </a:xfrm>
          <a:prstGeom prst="line">
            <a:avLst/>
          </a:prstGeom>
          <a:ln cap="flat" w="47625">
            <a:solidFill>
              <a:srgbClr val="FFFFFF"/>
            </a:solidFill>
            <a:prstDash val="solid"/>
            <a:headEnd type="triangle" len="med" w="lg"/>
            <a:tailEnd type="none" len="sm" w="sm"/>
          </a:ln>
        </p:spPr>
      </p:sp>
      <p:grpSp>
        <p:nvGrpSpPr>
          <p:cNvPr name="Group 16" id="16"/>
          <p:cNvGrpSpPr/>
          <p:nvPr/>
        </p:nvGrpSpPr>
        <p:grpSpPr>
          <a:xfrm rot="0">
            <a:off x="8691040" y="4311961"/>
            <a:ext cx="3212502" cy="1380473"/>
            <a:chOff x="0" y="0"/>
            <a:chExt cx="812800" cy="349276"/>
          </a:xfrm>
        </p:grpSpPr>
        <p:sp>
          <p:nvSpPr>
            <p:cNvPr name="Freeform 17" id="17"/>
            <p:cNvSpPr/>
            <p:nvPr/>
          </p:nvSpPr>
          <p:spPr>
            <a:xfrm flipH="false" flipV="false" rot="0">
              <a:off x="0" y="0"/>
              <a:ext cx="812800" cy="349276"/>
            </a:xfrm>
            <a:custGeom>
              <a:avLst/>
              <a:gdLst/>
              <a:ahLst/>
              <a:cxnLst/>
              <a:rect r="r" b="b" t="t" l="l"/>
              <a:pathLst>
                <a:path h="349276" w="812800">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FF3131"/>
            </a:solidFill>
          </p:spPr>
        </p:sp>
        <p:sp>
          <p:nvSpPr>
            <p:cNvPr name="TextBox 18" id="18"/>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ERRO</a:t>
              </a:r>
            </a:p>
          </p:txBody>
        </p:sp>
      </p:grpSp>
      <p:sp>
        <p:nvSpPr>
          <p:cNvPr name="AutoShape 19" id="19"/>
          <p:cNvSpPr/>
          <p:nvPr/>
        </p:nvSpPr>
        <p:spPr>
          <a:xfrm>
            <a:off x="11903543" y="5002197"/>
            <a:ext cx="1865804" cy="0"/>
          </a:xfrm>
          <a:prstGeom prst="line">
            <a:avLst/>
          </a:prstGeom>
          <a:ln cap="flat" w="47625">
            <a:solidFill>
              <a:srgbClr val="FF3131"/>
            </a:solidFill>
            <a:prstDash val="solid"/>
            <a:headEnd type="triangle" len="med" w="lg"/>
            <a:tailEnd type="none" len="sm" w="sm"/>
          </a:ln>
        </p:spPr>
      </p:sp>
      <p:grpSp>
        <p:nvGrpSpPr>
          <p:cNvPr name="Group 20" id="20"/>
          <p:cNvGrpSpPr/>
          <p:nvPr/>
        </p:nvGrpSpPr>
        <p:grpSpPr>
          <a:xfrm rot="0">
            <a:off x="12239510" y="4781713"/>
            <a:ext cx="1193869" cy="440968"/>
            <a:chOff x="0" y="0"/>
            <a:chExt cx="1096222" cy="404901"/>
          </a:xfrm>
        </p:grpSpPr>
        <p:sp>
          <p:nvSpPr>
            <p:cNvPr name="Freeform 21" id="21"/>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FF3131"/>
            </a:solidFill>
          </p:spPr>
        </p:sp>
        <p:sp>
          <p:nvSpPr>
            <p:cNvPr name="TextBox 22" id="22"/>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NÃO</a:t>
              </a:r>
            </a:p>
          </p:txBody>
        </p:sp>
      </p:grpSp>
      <p:grpSp>
        <p:nvGrpSpPr>
          <p:cNvPr name="Group 23" id="23"/>
          <p:cNvGrpSpPr/>
          <p:nvPr/>
        </p:nvGrpSpPr>
        <p:grpSpPr>
          <a:xfrm rot="0">
            <a:off x="13792180" y="8761135"/>
            <a:ext cx="3212502" cy="1380473"/>
            <a:chOff x="0" y="0"/>
            <a:chExt cx="812800" cy="349276"/>
          </a:xfrm>
        </p:grpSpPr>
        <p:sp>
          <p:nvSpPr>
            <p:cNvPr name="Freeform 24" id="24"/>
            <p:cNvSpPr/>
            <p:nvPr/>
          </p:nvSpPr>
          <p:spPr>
            <a:xfrm flipH="false" flipV="false" rot="0">
              <a:off x="0" y="0"/>
              <a:ext cx="812800" cy="349276"/>
            </a:xfrm>
            <a:custGeom>
              <a:avLst/>
              <a:gdLst/>
              <a:ahLst/>
              <a:cxnLst/>
              <a:rect r="r" b="b" t="t" l="l"/>
              <a:pathLst>
                <a:path h="349276" w="812800">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FFF840"/>
            </a:solidFill>
          </p:spPr>
        </p:sp>
        <p:sp>
          <p:nvSpPr>
            <p:cNvPr name="TextBox 25" id="2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INICIALIZAÇÃO TABELA SEGMENTOS</a:t>
              </a:r>
            </a:p>
          </p:txBody>
        </p:sp>
      </p:grpSp>
      <p:sp>
        <p:nvSpPr>
          <p:cNvPr name="AutoShape 26" id="26"/>
          <p:cNvSpPr/>
          <p:nvPr/>
        </p:nvSpPr>
        <p:spPr>
          <a:xfrm flipH="true" flipV="true">
            <a:off x="15351785" y="3547657"/>
            <a:ext cx="0" cy="764303"/>
          </a:xfrm>
          <a:prstGeom prst="line">
            <a:avLst/>
          </a:prstGeom>
          <a:ln cap="flat" w="47625">
            <a:solidFill>
              <a:srgbClr val="FFFFFF"/>
            </a:solidFill>
            <a:prstDash val="solid"/>
            <a:headEnd type="triangle" len="med" w="lg"/>
            <a:tailEnd type="none" len="sm" w="sm"/>
          </a:ln>
        </p:spPr>
      </p:sp>
      <p:sp>
        <p:nvSpPr>
          <p:cNvPr name="AutoShape 27" id="27"/>
          <p:cNvSpPr/>
          <p:nvPr/>
        </p:nvSpPr>
        <p:spPr>
          <a:xfrm flipV="true">
            <a:off x="15375598" y="5692434"/>
            <a:ext cx="0" cy="926228"/>
          </a:xfrm>
          <a:prstGeom prst="line">
            <a:avLst/>
          </a:prstGeom>
          <a:ln cap="flat" w="47625">
            <a:solidFill>
              <a:srgbClr val="00BF63"/>
            </a:solidFill>
            <a:prstDash val="solid"/>
            <a:headEnd type="triangle" len="med" w="lg"/>
            <a:tailEnd type="none" len="sm" w="sm"/>
          </a:ln>
        </p:spPr>
      </p:sp>
      <p:sp>
        <p:nvSpPr>
          <p:cNvPr name="AutoShape 28" id="28"/>
          <p:cNvSpPr/>
          <p:nvPr/>
        </p:nvSpPr>
        <p:spPr>
          <a:xfrm flipH="true" flipV="true">
            <a:off x="15399410" y="7999135"/>
            <a:ext cx="0" cy="764303"/>
          </a:xfrm>
          <a:prstGeom prst="line">
            <a:avLst/>
          </a:prstGeom>
          <a:ln cap="flat" w="47625">
            <a:solidFill>
              <a:srgbClr val="FFFFFF"/>
            </a:solidFill>
            <a:prstDash val="solid"/>
            <a:headEnd type="triangle" len="med" w="lg"/>
            <a:tailEnd type="none" len="sm" w="sm"/>
          </a:ln>
        </p:spPr>
      </p:sp>
      <p:grpSp>
        <p:nvGrpSpPr>
          <p:cNvPr name="Group 29" id="29"/>
          <p:cNvGrpSpPr/>
          <p:nvPr/>
        </p:nvGrpSpPr>
        <p:grpSpPr>
          <a:xfrm rot="0">
            <a:off x="14778664" y="5902957"/>
            <a:ext cx="1193869" cy="440968"/>
            <a:chOff x="0" y="0"/>
            <a:chExt cx="1096222" cy="404901"/>
          </a:xfrm>
        </p:grpSpPr>
        <p:sp>
          <p:nvSpPr>
            <p:cNvPr name="Freeform 30" id="30"/>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00BF63"/>
            </a:solidFill>
          </p:spPr>
        </p:sp>
        <p:sp>
          <p:nvSpPr>
            <p:cNvPr name="TextBox 31" id="31"/>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SIM</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90457" y="136448"/>
            <a:ext cx="7906608" cy="5423054"/>
          </a:xfrm>
          <a:prstGeom prst="rect">
            <a:avLst/>
          </a:prstGeom>
        </p:spPr>
        <p:txBody>
          <a:bodyPr anchor="t" rtlCol="false" tIns="0" lIns="0" bIns="0" rIns="0">
            <a:spAutoFit/>
          </a:bodyPr>
          <a:lstStyle/>
          <a:p>
            <a:pPr>
              <a:lnSpc>
                <a:spcPts val="5616"/>
              </a:lnSpc>
            </a:pPr>
            <a:r>
              <a:rPr lang="en-US" sz="4680">
                <a:solidFill>
                  <a:srgbClr val="6CE5E8"/>
                </a:solidFill>
                <a:latin typeface="Times New Roman Bold"/>
              </a:rPr>
              <a:t>Alocação Memória</a:t>
            </a:r>
          </a:p>
          <a:p>
            <a:pPr algn="just">
              <a:lnSpc>
                <a:spcPts val="4145"/>
              </a:lnSpc>
            </a:pPr>
          </a:p>
          <a:p>
            <a:pPr algn="just" marL="818026" indent="-409013" lvl="1">
              <a:lnSpc>
                <a:spcPts val="6744"/>
              </a:lnSpc>
              <a:buFont typeface="Arial"/>
              <a:buChar char="•"/>
            </a:pPr>
            <a:r>
              <a:rPr lang="en-US" sz="3788">
                <a:solidFill>
                  <a:srgbClr val="FFFFFF"/>
                </a:solidFill>
                <a:latin typeface="Times New Roman Bold"/>
              </a:rPr>
              <a:t>Alocação de Memória:</a:t>
            </a:r>
          </a:p>
          <a:p>
            <a:pPr algn="just" marL="818026" indent="-409013" lvl="1">
              <a:lnSpc>
                <a:spcPts val="6744"/>
              </a:lnSpc>
              <a:buFont typeface="Arial"/>
              <a:buChar char="•"/>
            </a:pPr>
            <a:r>
              <a:rPr lang="en-US" sz="3788">
                <a:solidFill>
                  <a:srgbClr val="FFFFFF"/>
                </a:solidFill>
                <a:latin typeface="Times New Roman Bold"/>
              </a:rPr>
              <a:t>Validação de Parâmetros</a:t>
            </a:r>
          </a:p>
          <a:p>
            <a:pPr algn="just" marL="818026" indent="-409013" lvl="1">
              <a:lnSpc>
                <a:spcPts val="6744"/>
              </a:lnSpc>
              <a:buFont typeface="Arial"/>
              <a:buChar char="•"/>
            </a:pPr>
            <a:r>
              <a:rPr lang="en-US" sz="3788">
                <a:solidFill>
                  <a:srgbClr val="FFFFFF"/>
                </a:solidFill>
                <a:latin typeface="Times New Roman Bold"/>
              </a:rPr>
              <a:t>Busca por Bloco Contíguo</a:t>
            </a:r>
          </a:p>
          <a:p>
            <a:pPr algn="just" marL="818026" indent="-409013" lvl="1">
              <a:lnSpc>
                <a:spcPts val="6744"/>
              </a:lnSpc>
              <a:buFont typeface="Arial"/>
              <a:buChar char="•"/>
            </a:pPr>
            <a:r>
              <a:rPr lang="en-US" sz="3788">
                <a:solidFill>
                  <a:srgbClr val="FFFFFF"/>
                </a:solidFill>
                <a:latin typeface="Times New Roman Bold"/>
              </a:rPr>
              <a:t>Processo de Alocação</a:t>
            </a:r>
          </a:p>
          <a:p>
            <a:pPr algn="just">
              <a:lnSpc>
                <a:spcPts val="6744"/>
              </a:lnSpc>
            </a:pPr>
          </a:p>
        </p:txBody>
      </p:sp>
      <p:grpSp>
        <p:nvGrpSpPr>
          <p:cNvPr name="Group 3" id="3"/>
          <p:cNvGrpSpPr/>
          <p:nvPr/>
        </p:nvGrpSpPr>
        <p:grpSpPr>
          <a:xfrm rot="0">
            <a:off x="1584216" y="5645808"/>
            <a:ext cx="2680208" cy="1151736"/>
            <a:chOff x="0" y="0"/>
            <a:chExt cx="812800" cy="349276"/>
          </a:xfrm>
        </p:grpSpPr>
        <p:sp>
          <p:nvSpPr>
            <p:cNvPr name="Freeform 4" id="4"/>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F840"/>
            </a:solidFill>
          </p:spPr>
        </p:sp>
        <p:sp>
          <p:nvSpPr>
            <p:cNvPr name="TextBox 5" id="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VALIDAÇÃO INDICE </a:t>
              </a:r>
            </a:p>
          </p:txBody>
        </p:sp>
      </p:grpSp>
      <p:grpSp>
        <p:nvGrpSpPr>
          <p:cNvPr name="Group 6" id="6"/>
          <p:cNvGrpSpPr/>
          <p:nvPr/>
        </p:nvGrpSpPr>
        <p:grpSpPr>
          <a:xfrm rot="0">
            <a:off x="5703718" y="5629264"/>
            <a:ext cx="2680208" cy="1151736"/>
            <a:chOff x="0" y="0"/>
            <a:chExt cx="812800" cy="349276"/>
          </a:xfrm>
        </p:grpSpPr>
        <p:sp>
          <p:nvSpPr>
            <p:cNvPr name="Freeform 7" id="7"/>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00BF63"/>
            </a:solidFill>
          </p:spPr>
        </p:sp>
        <p:sp>
          <p:nvSpPr>
            <p:cNvPr name="TextBox 8" id="8"/>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VALIDA TAMANHO E PERMISSÕES</a:t>
              </a:r>
            </a:p>
          </p:txBody>
        </p:sp>
      </p:grpSp>
      <p:sp>
        <p:nvSpPr>
          <p:cNvPr name="AutoShape 9" id="9"/>
          <p:cNvSpPr/>
          <p:nvPr/>
        </p:nvSpPr>
        <p:spPr>
          <a:xfrm flipH="true">
            <a:off x="4264424" y="6205132"/>
            <a:ext cx="1439294" cy="0"/>
          </a:xfrm>
          <a:prstGeom prst="line">
            <a:avLst/>
          </a:prstGeom>
          <a:ln cap="flat" w="38100">
            <a:solidFill>
              <a:srgbClr val="00BF63"/>
            </a:solidFill>
            <a:prstDash val="solid"/>
            <a:headEnd type="triangle" len="med" w="lg"/>
            <a:tailEnd type="none" len="sm" w="sm"/>
          </a:ln>
        </p:spPr>
      </p:sp>
      <p:grpSp>
        <p:nvGrpSpPr>
          <p:cNvPr name="Group 10" id="10"/>
          <p:cNvGrpSpPr/>
          <p:nvPr/>
        </p:nvGrpSpPr>
        <p:grpSpPr>
          <a:xfrm rot="0">
            <a:off x="1475509" y="8037592"/>
            <a:ext cx="2680208" cy="1151736"/>
            <a:chOff x="0" y="0"/>
            <a:chExt cx="812800" cy="349276"/>
          </a:xfrm>
        </p:grpSpPr>
        <p:sp>
          <p:nvSpPr>
            <p:cNvPr name="Freeform 11" id="11"/>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3131"/>
            </a:solidFill>
          </p:spPr>
        </p:sp>
        <p:sp>
          <p:nvSpPr>
            <p:cNvPr name="TextBox 12" id="12"/>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ERRO</a:t>
              </a:r>
            </a:p>
          </p:txBody>
        </p:sp>
      </p:grpSp>
      <p:sp>
        <p:nvSpPr>
          <p:cNvPr name="AutoShape 13" id="13"/>
          <p:cNvSpPr/>
          <p:nvPr/>
        </p:nvSpPr>
        <p:spPr>
          <a:xfrm flipH="true" flipV="true">
            <a:off x="2814914" y="6781007"/>
            <a:ext cx="480" cy="1256585"/>
          </a:xfrm>
          <a:prstGeom prst="line">
            <a:avLst/>
          </a:prstGeom>
          <a:ln cap="flat" w="38100">
            <a:solidFill>
              <a:srgbClr val="FF3131"/>
            </a:solidFill>
            <a:prstDash val="solid"/>
            <a:headEnd type="triangle" len="med" w="lg"/>
            <a:tailEnd type="none" len="sm" w="sm"/>
          </a:ln>
        </p:spPr>
      </p:sp>
      <p:grpSp>
        <p:nvGrpSpPr>
          <p:cNvPr name="Group 14" id="14"/>
          <p:cNvGrpSpPr/>
          <p:nvPr/>
        </p:nvGrpSpPr>
        <p:grpSpPr>
          <a:xfrm rot="0">
            <a:off x="2316888" y="7225348"/>
            <a:ext cx="996051" cy="367902"/>
            <a:chOff x="0" y="0"/>
            <a:chExt cx="1096222" cy="404901"/>
          </a:xfrm>
        </p:grpSpPr>
        <p:sp>
          <p:nvSpPr>
            <p:cNvPr name="Freeform 15" id="15"/>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FF3131"/>
            </a:solidFill>
          </p:spPr>
        </p:sp>
        <p:sp>
          <p:nvSpPr>
            <p:cNvPr name="TextBox 16" id="16"/>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NÃO</a:t>
              </a:r>
            </a:p>
          </p:txBody>
        </p:sp>
      </p:grpSp>
      <p:grpSp>
        <p:nvGrpSpPr>
          <p:cNvPr name="Group 17" id="17"/>
          <p:cNvGrpSpPr/>
          <p:nvPr/>
        </p:nvGrpSpPr>
        <p:grpSpPr>
          <a:xfrm rot="0">
            <a:off x="4481283" y="6040132"/>
            <a:ext cx="996051" cy="367902"/>
            <a:chOff x="0" y="0"/>
            <a:chExt cx="1096222" cy="404901"/>
          </a:xfrm>
        </p:grpSpPr>
        <p:sp>
          <p:nvSpPr>
            <p:cNvPr name="Freeform 18" id="18"/>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00BF63"/>
            </a:solidFill>
          </p:spPr>
        </p:sp>
        <p:sp>
          <p:nvSpPr>
            <p:cNvPr name="TextBox 19" id="19"/>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SIM</a:t>
              </a:r>
            </a:p>
          </p:txBody>
        </p:sp>
      </p:grpSp>
      <p:grpSp>
        <p:nvGrpSpPr>
          <p:cNvPr name="Group 20" id="20"/>
          <p:cNvGrpSpPr/>
          <p:nvPr/>
        </p:nvGrpSpPr>
        <p:grpSpPr>
          <a:xfrm rot="0">
            <a:off x="5694193" y="8054136"/>
            <a:ext cx="2680208" cy="1151736"/>
            <a:chOff x="0" y="0"/>
            <a:chExt cx="812800" cy="349276"/>
          </a:xfrm>
        </p:grpSpPr>
        <p:sp>
          <p:nvSpPr>
            <p:cNvPr name="Freeform 21" id="21"/>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3131"/>
            </a:solidFill>
          </p:spPr>
        </p:sp>
        <p:sp>
          <p:nvSpPr>
            <p:cNvPr name="TextBox 22" id="22"/>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ERRO</a:t>
              </a:r>
            </a:p>
          </p:txBody>
        </p:sp>
      </p:grpSp>
      <p:sp>
        <p:nvSpPr>
          <p:cNvPr name="AutoShape 23" id="23"/>
          <p:cNvSpPr/>
          <p:nvPr/>
        </p:nvSpPr>
        <p:spPr>
          <a:xfrm flipH="true" flipV="true">
            <a:off x="7033597" y="6797551"/>
            <a:ext cx="480" cy="1256585"/>
          </a:xfrm>
          <a:prstGeom prst="line">
            <a:avLst/>
          </a:prstGeom>
          <a:ln cap="flat" w="38100">
            <a:solidFill>
              <a:srgbClr val="FF3131"/>
            </a:solidFill>
            <a:prstDash val="solid"/>
            <a:headEnd type="triangle" len="med" w="lg"/>
            <a:tailEnd type="none" len="sm" w="sm"/>
          </a:ln>
        </p:spPr>
      </p:sp>
      <p:grpSp>
        <p:nvGrpSpPr>
          <p:cNvPr name="Group 24" id="24"/>
          <p:cNvGrpSpPr/>
          <p:nvPr/>
        </p:nvGrpSpPr>
        <p:grpSpPr>
          <a:xfrm rot="0">
            <a:off x="6535572" y="7241893"/>
            <a:ext cx="996051" cy="367902"/>
            <a:chOff x="0" y="0"/>
            <a:chExt cx="1096222" cy="404901"/>
          </a:xfrm>
        </p:grpSpPr>
        <p:sp>
          <p:nvSpPr>
            <p:cNvPr name="Freeform 25" id="25"/>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FF3131"/>
            </a:solidFill>
          </p:spPr>
        </p:sp>
        <p:sp>
          <p:nvSpPr>
            <p:cNvPr name="TextBox 26" id="26"/>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NÃO</a:t>
              </a:r>
            </a:p>
          </p:txBody>
        </p:sp>
      </p:grpSp>
      <p:sp>
        <p:nvSpPr>
          <p:cNvPr name="AutoShape 27" id="27"/>
          <p:cNvSpPr/>
          <p:nvPr/>
        </p:nvSpPr>
        <p:spPr>
          <a:xfrm flipH="true">
            <a:off x="12544639" y="6262183"/>
            <a:ext cx="1587644" cy="0"/>
          </a:xfrm>
          <a:prstGeom prst="line">
            <a:avLst/>
          </a:prstGeom>
          <a:ln cap="flat" w="38100">
            <a:solidFill>
              <a:srgbClr val="00BF63"/>
            </a:solidFill>
            <a:prstDash val="solid"/>
            <a:headEnd type="triangle" len="med" w="lg"/>
            <a:tailEnd type="none" len="sm" w="sm"/>
          </a:ln>
        </p:spPr>
      </p:sp>
      <p:grpSp>
        <p:nvGrpSpPr>
          <p:cNvPr name="Group 28" id="28"/>
          <p:cNvGrpSpPr/>
          <p:nvPr/>
        </p:nvGrpSpPr>
        <p:grpSpPr>
          <a:xfrm rot="0">
            <a:off x="9971569" y="5667265"/>
            <a:ext cx="2680208" cy="1151736"/>
            <a:chOff x="0" y="0"/>
            <a:chExt cx="812800" cy="349276"/>
          </a:xfrm>
        </p:grpSpPr>
        <p:sp>
          <p:nvSpPr>
            <p:cNvPr name="Freeform 29" id="29"/>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00BF63"/>
            </a:solidFill>
          </p:spPr>
        </p:sp>
        <p:sp>
          <p:nvSpPr>
            <p:cNvPr name="TextBox 30" id="30"/>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BUSCA BLOCO CONTIGUO</a:t>
              </a:r>
            </a:p>
          </p:txBody>
        </p:sp>
      </p:grpSp>
      <p:sp>
        <p:nvSpPr>
          <p:cNvPr name="AutoShape 31" id="31"/>
          <p:cNvSpPr/>
          <p:nvPr/>
        </p:nvSpPr>
        <p:spPr>
          <a:xfrm flipH="true" flipV="true">
            <a:off x="8383925" y="6243133"/>
            <a:ext cx="1587644" cy="0"/>
          </a:xfrm>
          <a:prstGeom prst="line">
            <a:avLst/>
          </a:prstGeom>
          <a:ln cap="flat" w="38100">
            <a:solidFill>
              <a:srgbClr val="00BF63"/>
            </a:solidFill>
            <a:prstDash val="solid"/>
            <a:headEnd type="triangle" len="med" w="lg"/>
            <a:tailEnd type="none" len="sm" w="sm"/>
          </a:ln>
        </p:spPr>
      </p:sp>
      <p:grpSp>
        <p:nvGrpSpPr>
          <p:cNvPr name="Group 32" id="32"/>
          <p:cNvGrpSpPr/>
          <p:nvPr/>
        </p:nvGrpSpPr>
        <p:grpSpPr>
          <a:xfrm rot="0">
            <a:off x="8593475" y="6059182"/>
            <a:ext cx="996051" cy="367902"/>
            <a:chOff x="0" y="0"/>
            <a:chExt cx="1096222" cy="404901"/>
          </a:xfrm>
        </p:grpSpPr>
        <p:sp>
          <p:nvSpPr>
            <p:cNvPr name="Freeform 33" id="33"/>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00BF63"/>
            </a:solidFill>
          </p:spPr>
        </p:sp>
        <p:sp>
          <p:nvSpPr>
            <p:cNvPr name="TextBox 34" id="34"/>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SIM</a:t>
              </a:r>
            </a:p>
          </p:txBody>
        </p:sp>
      </p:grpSp>
      <p:grpSp>
        <p:nvGrpSpPr>
          <p:cNvPr name="Group 35" id="35"/>
          <p:cNvGrpSpPr/>
          <p:nvPr/>
        </p:nvGrpSpPr>
        <p:grpSpPr>
          <a:xfrm rot="0">
            <a:off x="10640970" y="5417885"/>
            <a:ext cx="1283040" cy="460661"/>
            <a:chOff x="0" y="0"/>
            <a:chExt cx="1272006" cy="456699"/>
          </a:xfrm>
        </p:grpSpPr>
        <p:sp>
          <p:nvSpPr>
            <p:cNvPr name="Freeform 36" id="36"/>
            <p:cNvSpPr/>
            <p:nvPr/>
          </p:nvSpPr>
          <p:spPr>
            <a:xfrm flipH="false" flipV="false" rot="0">
              <a:off x="0" y="0"/>
              <a:ext cx="1272006" cy="456699"/>
            </a:xfrm>
            <a:custGeom>
              <a:avLst/>
              <a:gdLst/>
              <a:ahLst/>
              <a:cxnLst/>
              <a:rect r="r" b="b" t="t" l="l"/>
              <a:pathLst>
                <a:path h="456699" w="1272006">
                  <a:moveTo>
                    <a:pt x="1068806" y="0"/>
                  </a:moveTo>
                  <a:lnTo>
                    <a:pt x="203200" y="0"/>
                  </a:lnTo>
                  <a:lnTo>
                    <a:pt x="0" y="228350"/>
                  </a:lnTo>
                  <a:lnTo>
                    <a:pt x="203200" y="456699"/>
                  </a:lnTo>
                  <a:lnTo>
                    <a:pt x="1068806" y="456699"/>
                  </a:lnTo>
                  <a:lnTo>
                    <a:pt x="1272006" y="228350"/>
                  </a:lnTo>
                  <a:lnTo>
                    <a:pt x="1068806" y="0"/>
                  </a:lnTo>
                  <a:close/>
                </a:path>
              </a:pathLst>
            </a:custGeom>
            <a:solidFill>
              <a:srgbClr val="00BF63"/>
            </a:solidFill>
            <a:ln w="38100" cap="sq">
              <a:solidFill>
                <a:srgbClr val="000000"/>
              </a:solidFill>
              <a:prstDash val="dash"/>
              <a:miter/>
            </a:ln>
          </p:spPr>
        </p:sp>
        <p:sp>
          <p:nvSpPr>
            <p:cNvPr name="TextBox 37" id="37"/>
            <p:cNvSpPr txBox="true"/>
            <p:nvPr/>
          </p:nvSpPr>
          <p:spPr>
            <a:xfrm>
              <a:off x="152400" y="-28575"/>
              <a:ext cx="967206" cy="485274"/>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LOOP</a:t>
              </a:r>
            </a:p>
          </p:txBody>
        </p:sp>
      </p:grpSp>
      <p:grpSp>
        <p:nvGrpSpPr>
          <p:cNvPr name="Group 38" id="38"/>
          <p:cNvGrpSpPr/>
          <p:nvPr/>
        </p:nvGrpSpPr>
        <p:grpSpPr>
          <a:xfrm rot="0">
            <a:off x="9971569" y="8106564"/>
            <a:ext cx="2680208" cy="1151736"/>
            <a:chOff x="0" y="0"/>
            <a:chExt cx="812800" cy="349276"/>
          </a:xfrm>
        </p:grpSpPr>
        <p:sp>
          <p:nvSpPr>
            <p:cNvPr name="Freeform 39" id="39"/>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3131"/>
            </a:solidFill>
          </p:spPr>
        </p:sp>
        <p:sp>
          <p:nvSpPr>
            <p:cNvPr name="TextBox 40" id="40"/>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ERRO</a:t>
              </a:r>
            </a:p>
          </p:txBody>
        </p:sp>
      </p:grpSp>
      <p:sp>
        <p:nvSpPr>
          <p:cNvPr name="AutoShape 41" id="41"/>
          <p:cNvSpPr/>
          <p:nvPr/>
        </p:nvSpPr>
        <p:spPr>
          <a:xfrm flipH="true" flipV="true">
            <a:off x="11310974" y="6849979"/>
            <a:ext cx="480" cy="1256585"/>
          </a:xfrm>
          <a:prstGeom prst="line">
            <a:avLst/>
          </a:prstGeom>
          <a:ln cap="flat" w="38100">
            <a:solidFill>
              <a:srgbClr val="FF3131"/>
            </a:solidFill>
            <a:prstDash val="solid"/>
            <a:headEnd type="triangle" len="med" w="lg"/>
            <a:tailEnd type="none" len="sm" w="sm"/>
          </a:ln>
        </p:spPr>
      </p:sp>
      <p:grpSp>
        <p:nvGrpSpPr>
          <p:cNvPr name="Group 42" id="42"/>
          <p:cNvGrpSpPr/>
          <p:nvPr/>
        </p:nvGrpSpPr>
        <p:grpSpPr>
          <a:xfrm rot="0">
            <a:off x="10812948" y="7294321"/>
            <a:ext cx="996051" cy="367902"/>
            <a:chOff x="0" y="0"/>
            <a:chExt cx="1096222" cy="404901"/>
          </a:xfrm>
        </p:grpSpPr>
        <p:sp>
          <p:nvSpPr>
            <p:cNvPr name="Freeform 43" id="43"/>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FF3131"/>
            </a:solidFill>
          </p:spPr>
        </p:sp>
        <p:sp>
          <p:nvSpPr>
            <p:cNvPr name="TextBox 44" id="44"/>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NÃO</a:t>
              </a:r>
            </a:p>
          </p:txBody>
        </p:sp>
      </p:grpSp>
      <p:grpSp>
        <p:nvGrpSpPr>
          <p:cNvPr name="Group 45" id="45"/>
          <p:cNvGrpSpPr/>
          <p:nvPr/>
        </p:nvGrpSpPr>
        <p:grpSpPr>
          <a:xfrm rot="0">
            <a:off x="14132283" y="5629264"/>
            <a:ext cx="2680208" cy="1151736"/>
            <a:chOff x="0" y="0"/>
            <a:chExt cx="812800" cy="349276"/>
          </a:xfrm>
        </p:grpSpPr>
        <p:sp>
          <p:nvSpPr>
            <p:cNvPr name="Freeform 46" id="46"/>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00BF63"/>
            </a:solidFill>
          </p:spPr>
        </p:sp>
        <p:sp>
          <p:nvSpPr>
            <p:cNvPr name="TextBox 47" id="47"/>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ALOCA PROGRAMA</a:t>
              </a:r>
            </a:p>
          </p:txBody>
        </p:sp>
      </p:grpSp>
      <p:grpSp>
        <p:nvGrpSpPr>
          <p:cNvPr name="Group 48" id="48"/>
          <p:cNvGrpSpPr/>
          <p:nvPr/>
        </p:nvGrpSpPr>
        <p:grpSpPr>
          <a:xfrm rot="0">
            <a:off x="12840435" y="6059182"/>
            <a:ext cx="996051" cy="367902"/>
            <a:chOff x="0" y="0"/>
            <a:chExt cx="1096222" cy="404901"/>
          </a:xfrm>
        </p:grpSpPr>
        <p:sp>
          <p:nvSpPr>
            <p:cNvPr name="Freeform 49" id="49"/>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00BF63"/>
            </a:solidFill>
          </p:spPr>
        </p:sp>
        <p:sp>
          <p:nvSpPr>
            <p:cNvPr name="TextBox 50" id="50"/>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SIM</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89126" y="550165"/>
            <a:ext cx="8924460" cy="3012185"/>
          </a:xfrm>
          <a:prstGeom prst="rect">
            <a:avLst/>
          </a:prstGeom>
        </p:spPr>
        <p:txBody>
          <a:bodyPr anchor="t" rtlCol="false" tIns="0" lIns="0" bIns="0" rIns="0">
            <a:spAutoFit/>
          </a:bodyPr>
          <a:lstStyle/>
          <a:p>
            <a:pPr algn="just">
              <a:lnSpc>
                <a:spcPts val="6299"/>
              </a:lnSpc>
            </a:pPr>
            <a:r>
              <a:rPr lang="en-US" sz="4499">
                <a:solidFill>
                  <a:srgbClr val="6CE5E8"/>
                </a:solidFill>
                <a:latin typeface="Times New Roman Bold"/>
              </a:rPr>
              <a:t>Liberação de Memória:</a:t>
            </a:r>
          </a:p>
          <a:p>
            <a:pPr algn="just" marL="712475" indent="-356237" lvl="1">
              <a:lnSpc>
                <a:spcPts val="5874"/>
              </a:lnSpc>
              <a:buFont typeface="Arial"/>
              <a:buChar char="•"/>
            </a:pPr>
            <a:r>
              <a:rPr lang="en-US" sz="3300">
                <a:solidFill>
                  <a:srgbClr val="FDFDFD"/>
                </a:solidFill>
                <a:latin typeface="Times New Roman Bold"/>
              </a:rPr>
              <a:t>VAlidação dos dados</a:t>
            </a:r>
          </a:p>
          <a:p>
            <a:pPr algn="just" marL="712475" indent="-356237" lvl="1">
              <a:lnSpc>
                <a:spcPts val="5874"/>
              </a:lnSpc>
              <a:buFont typeface="Arial"/>
              <a:buChar char="•"/>
            </a:pPr>
            <a:r>
              <a:rPr lang="en-US" sz="3300">
                <a:solidFill>
                  <a:srgbClr val="FDFDFD"/>
                </a:solidFill>
                <a:latin typeface="Times New Roman Bold"/>
              </a:rPr>
              <a:t>Remoção da Entrada na Tabela de Partições</a:t>
            </a:r>
          </a:p>
          <a:p>
            <a:pPr algn="just" marL="712475" indent="-356237" lvl="1">
              <a:lnSpc>
                <a:spcPts val="5874"/>
              </a:lnSpc>
              <a:buFont typeface="Arial"/>
              <a:buChar char="•"/>
            </a:pPr>
            <a:r>
              <a:rPr lang="en-US" sz="3300">
                <a:solidFill>
                  <a:srgbClr val="FDFDFD"/>
                </a:solidFill>
                <a:latin typeface="Times New Roman Bold"/>
              </a:rPr>
              <a:t>Resultado </a:t>
            </a:r>
          </a:p>
        </p:txBody>
      </p:sp>
      <p:grpSp>
        <p:nvGrpSpPr>
          <p:cNvPr name="Group 3" id="3"/>
          <p:cNvGrpSpPr/>
          <p:nvPr/>
        </p:nvGrpSpPr>
        <p:grpSpPr>
          <a:xfrm rot="0">
            <a:off x="0" y="5160044"/>
            <a:ext cx="2680208" cy="1151736"/>
            <a:chOff x="0" y="0"/>
            <a:chExt cx="812800" cy="349276"/>
          </a:xfrm>
        </p:grpSpPr>
        <p:sp>
          <p:nvSpPr>
            <p:cNvPr name="Freeform 4" id="4"/>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F840"/>
            </a:solidFill>
          </p:spPr>
        </p:sp>
        <p:sp>
          <p:nvSpPr>
            <p:cNvPr name="TextBox 5" id="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ENTRADA DADOS</a:t>
              </a:r>
            </a:p>
          </p:txBody>
        </p:sp>
      </p:grpSp>
      <p:grpSp>
        <p:nvGrpSpPr>
          <p:cNvPr name="Group 6" id="6"/>
          <p:cNvGrpSpPr/>
          <p:nvPr/>
        </p:nvGrpSpPr>
        <p:grpSpPr>
          <a:xfrm rot="0">
            <a:off x="4119501" y="5143500"/>
            <a:ext cx="2680208" cy="1151736"/>
            <a:chOff x="0" y="0"/>
            <a:chExt cx="812800" cy="349276"/>
          </a:xfrm>
        </p:grpSpPr>
        <p:sp>
          <p:nvSpPr>
            <p:cNvPr name="Freeform 7" id="7"/>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F840"/>
            </a:solidFill>
          </p:spPr>
        </p:sp>
        <p:sp>
          <p:nvSpPr>
            <p:cNvPr name="TextBox 8" id="8"/>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VALIDA INDICE</a:t>
              </a:r>
            </a:p>
          </p:txBody>
        </p:sp>
      </p:grpSp>
      <p:sp>
        <p:nvSpPr>
          <p:cNvPr name="AutoShape 9" id="9"/>
          <p:cNvSpPr/>
          <p:nvPr/>
        </p:nvSpPr>
        <p:spPr>
          <a:xfrm flipH="true" flipV="true">
            <a:off x="2680208" y="5719368"/>
            <a:ext cx="1439294" cy="0"/>
          </a:xfrm>
          <a:prstGeom prst="line">
            <a:avLst/>
          </a:prstGeom>
          <a:ln cap="flat" w="38100">
            <a:solidFill>
              <a:srgbClr val="FFFFFF"/>
            </a:solidFill>
            <a:prstDash val="solid"/>
            <a:headEnd type="triangle" len="med" w="lg"/>
            <a:tailEnd type="none" len="sm" w="sm"/>
          </a:ln>
        </p:spPr>
      </p:sp>
      <p:grpSp>
        <p:nvGrpSpPr>
          <p:cNvPr name="Group 10" id="10"/>
          <p:cNvGrpSpPr/>
          <p:nvPr/>
        </p:nvGrpSpPr>
        <p:grpSpPr>
          <a:xfrm rot="0">
            <a:off x="2897067" y="5554369"/>
            <a:ext cx="996051" cy="367902"/>
            <a:chOff x="0" y="0"/>
            <a:chExt cx="1096222" cy="404901"/>
          </a:xfrm>
        </p:grpSpPr>
        <p:sp>
          <p:nvSpPr>
            <p:cNvPr name="Freeform 11" id="11"/>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FFF840"/>
            </a:solidFill>
          </p:spPr>
        </p:sp>
        <p:sp>
          <p:nvSpPr>
            <p:cNvPr name="TextBox 12" id="12"/>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SIM</a:t>
              </a:r>
            </a:p>
          </p:txBody>
        </p:sp>
      </p:grpSp>
      <p:grpSp>
        <p:nvGrpSpPr>
          <p:cNvPr name="Group 13" id="13"/>
          <p:cNvGrpSpPr/>
          <p:nvPr/>
        </p:nvGrpSpPr>
        <p:grpSpPr>
          <a:xfrm rot="0">
            <a:off x="4109976" y="7568372"/>
            <a:ext cx="2680208" cy="1151736"/>
            <a:chOff x="0" y="0"/>
            <a:chExt cx="812800" cy="349276"/>
          </a:xfrm>
        </p:grpSpPr>
        <p:sp>
          <p:nvSpPr>
            <p:cNvPr name="Freeform 14" id="14"/>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3131"/>
            </a:solidFill>
          </p:spPr>
        </p:sp>
        <p:sp>
          <p:nvSpPr>
            <p:cNvPr name="TextBox 15" id="1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RETORNA FALSE</a:t>
              </a:r>
            </a:p>
          </p:txBody>
        </p:sp>
      </p:grpSp>
      <p:sp>
        <p:nvSpPr>
          <p:cNvPr name="AutoShape 16" id="16"/>
          <p:cNvSpPr/>
          <p:nvPr/>
        </p:nvSpPr>
        <p:spPr>
          <a:xfrm flipH="true" flipV="true">
            <a:off x="5449381" y="6311788"/>
            <a:ext cx="480" cy="1256585"/>
          </a:xfrm>
          <a:prstGeom prst="line">
            <a:avLst/>
          </a:prstGeom>
          <a:ln cap="flat" w="38100">
            <a:solidFill>
              <a:srgbClr val="FF3131"/>
            </a:solidFill>
            <a:prstDash val="solid"/>
            <a:headEnd type="triangle" len="med" w="lg"/>
            <a:tailEnd type="none" len="sm" w="sm"/>
          </a:ln>
        </p:spPr>
      </p:sp>
      <p:grpSp>
        <p:nvGrpSpPr>
          <p:cNvPr name="Group 17" id="17"/>
          <p:cNvGrpSpPr/>
          <p:nvPr/>
        </p:nvGrpSpPr>
        <p:grpSpPr>
          <a:xfrm rot="0">
            <a:off x="4951356" y="6756129"/>
            <a:ext cx="996051" cy="367902"/>
            <a:chOff x="0" y="0"/>
            <a:chExt cx="1096222" cy="404901"/>
          </a:xfrm>
        </p:grpSpPr>
        <p:sp>
          <p:nvSpPr>
            <p:cNvPr name="Freeform 18" id="18"/>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FF3131"/>
            </a:solidFill>
          </p:spPr>
        </p:sp>
        <p:sp>
          <p:nvSpPr>
            <p:cNvPr name="TextBox 19" id="19"/>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NÃO</a:t>
              </a:r>
            </a:p>
          </p:txBody>
        </p:sp>
      </p:grpSp>
      <p:sp>
        <p:nvSpPr>
          <p:cNvPr name="AutoShape 20" id="20"/>
          <p:cNvSpPr/>
          <p:nvPr/>
        </p:nvSpPr>
        <p:spPr>
          <a:xfrm flipH="true">
            <a:off x="10960423" y="5757370"/>
            <a:ext cx="974275" cy="19050"/>
          </a:xfrm>
          <a:prstGeom prst="line">
            <a:avLst/>
          </a:prstGeom>
          <a:ln cap="flat" w="38100">
            <a:solidFill>
              <a:srgbClr val="FFFFFF"/>
            </a:solidFill>
            <a:prstDash val="solid"/>
            <a:headEnd type="triangle" len="med" w="lg"/>
            <a:tailEnd type="none" len="sm" w="sm"/>
          </a:ln>
        </p:spPr>
      </p:sp>
      <p:grpSp>
        <p:nvGrpSpPr>
          <p:cNvPr name="Group 21" id="21"/>
          <p:cNvGrpSpPr/>
          <p:nvPr/>
        </p:nvGrpSpPr>
        <p:grpSpPr>
          <a:xfrm rot="0">
            <a:off x="8387353" y="5181502"/>
            <a:ext cx="2680208" cy="1151736"/>
            <a:chOff x="0" y="0"/>
            <a:chExt cx="812800" cy="349276"/>
          </a:xfrm>
        </p:grpSpPr>
        <p:sp>
          <p:nvSpPr>
            <p:cNvPr name="Freeform 22" id="22"/>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00BF63"/>
            </a:solidFill>
          </p:spPr>
        </p:sp>
        <p:sp>
          <p:nvSpPr>
            <p:cNvPr name="TextBox 23" id="23"/>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LIBERA MEMÓRIA</a:t>
              </a:r>
            </a:p>
          </p:txBody>
        </p:sp>
      </p:grpSp>
      <p:sp>
        <p:nvSpPr>
          <p:cNvPr name="AutoShape 24" id="24"/>
          <p:cNvSpPr/>
          <p:nvPr/>
        </p:nvSpPr>
        <p:spPr>
          <a:xfrm flipH="true">
            <a:off x="6799709" y="5757370"/>
            <a:ext cx="1587644" cy="0"/>
          </a:xfrm>
          <a:prstGeom prst="line">
            <a:avLst/>
          </a:prstGeom>
          <a:ln cap="flat" w="38100">
            <a:solidFill>
              <a:srgbClr val="00BF63"/>
            </a:solidFill>
            <a:prstDash val="solid"/>
            <a:headEnd type="triangle" len="med" w="lg"/>
            <a:tailEnd type="none" len="sm" w="sm"/>
          </a:ln>
        </p:spPr>
      </p:sp>
      <p:grpSp>
        <p:nvGrpSpPr>
          <p:cNvPr name="Group 25" id="25"/>
          <p:cNvGrpSpPr/>
          <p:nvPr/>
        </p:nvGrpSpPr>
        <p:grpSpPr>
          <a:xfrm rot="0">
            <a:off x="7009259" y="5573419"/>
            <a:ext cx="996051" cy="367902"/>
            <a:chOff x="0" y="0"/>
            <a:chExt cx="1096222" cy="404901"/>
          </a:xfrm>
        </p:grpSpPr>
        <p:sp>
          <p:nvSpPr>
            <p:cNvPr name="Freeform 26" id="26"/>
            <p:cNvSpPr/>
            <p:nvPr/>
          </p:nvSpPr>
          <p:spPr>
            <a:xfrm flipH="false" flipV="false" rot="0">
              <a:off x="0" y="0"/>
              <a:ext cx="1096222" cy="404901"/>
            </a:xfrm>
            <a:custGeom>
              <a:avLst/>
              <a:gdLst/>
              <a:ahLst/>
              <a:cxnLst/>
              <a:rect r="r" b="b" t="t" l="l"/>
              <a:pathLst>
                <a:path h="404901" w="1096222">
                  <a:moveTo>
                    <a:pt x="893022" y="0"/>
                  </a:moveTo>
                  <a:lnTo>
                    <a:pt x="203200" y="0"/>
                  </a:lnTo>
                  <a:lnTo>
                    <a:pt x="0" y="202450"/>
                  </a:lnTo>
                  <a:lnTo>
                    <a:pt x="203200" y="404901"/>
                  </a:lnTo>
                  <a:lnTo>
                    <a:pt x="893022" y="404901"/>
                  </a:lnTo>
                  <a:lnTo>
                    <a:pt x="1096222" y="202450"/>
                  </a:lnTo>
                  <a:lnTo>
                    <a:pt x="893022" y="0"/>
                  </a:lnTo>
                  <a:close/>
                </a:path>
              </a:pathLst>
            </a:custGeom>
            <a:solidFill>
              <a:srgbClr val="00BF63"/>
            </a:solidFill>
          </p:spPr>
        </p:sp>
        <p:sp>
          <p:nvSpPr>
            <p:cNvPr name="TextBox 27" id="27"/>
            <p:cNvSpPr txBox="true"/>
            <p:nvPr/>
          </p:nvSpPr>
          <p:spPr>
            <a:xfrm>
              <a:off x="152400" y="-19050"/>
              <a:ext cx="791422" cy="423951"/>
            </a:xfrm>
            <a:prstGeom prst="rect">
              <a:avLst/>
            </a:prstGeom>
          </p:spPr>
          <p:txBody>
            <a:bodyPr anchor="ctr" rtlCol="false" tIns="50800" lIns="50800" bIns="50800" rIns="50800"/>
            <a:lstStyle/>
            <a:p>
              <a:pPr algn="ctr">
                <a:lnSpc>
                  <a:spcPts val="1637"/>
                </a:lnSpc>
              </a:pPr>
              <a:r>
                <a:rPr lang="en-US" sz="1425" spc="171">
                  <a:solidFill>
                    <a:srgbClr val="000000"/>
                  </a:solidFill>
                  <a:latin typeface="Times New Roman Bold"/>
                </a:rPr>
                <a:t>SIM</a:t>
              </a:r>
            </a:p>
          </p:txBody>
        </p:sp>
      </p:grpSp>
      <p:grpSp>
        <p:nvGrpSpPr>
          <p:cNvPr name="Group 28" id="28"/>
          <p:cNvGrpSpPr/>
          <p:nvPr/>
        </p:nvGrpSpPr>
        <p:grpSpPr>
          <a:xfrm rot="0">
            <a:off x="11934699" y="5181502"/>
            <a:ext cx="2680208" cy="1151736"/>
            <a:chOff x="0" y="0"/>
            <a:chExt cx="812800" cy="349276"/>
          </a:xfrm>
        </p:grpSpPr>
        <p:sp>
          <p:nvSpPr>
            <p:cNvPr name="Freeform 29" id="29"/>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F840"/>
            </a:solidFill>
          </p:spPr>
        </p:sp>
        <p:sp>
          <p:nvSpPr>
            <p:cNvPr name="TextBox 30" id="30"/>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REMOVE ENTRADA TABELA PARTIÇOES </a:t>
              </a:r>
            </a:p>
          </p:txBody>
        </p:sp>
      </p:grpSp>
      <p:grpSp>
        <p:nvGrpSpPr>
          <p:cNvPr name="Group 31" id="31"/>
          <p:cNvGrpSpPr/>
          <p:nvPr/>
        </p:nvGrpSpPr>
        <p:grpSpPr>
          <a:xfrm rot="0">
            <a:off x="15455312" y="5143500"/>
            <a:ext cx="2680208" cy="1151736"/>
            <a:chOff x="0" y="0"/>
            <a:chExt cx="812800" cy="349276"/>
          </a:xfrm>
        </p:grpSpPr>
        <p:sp>
          <p:nvSpPr>
            <p:cNvPr name="Freeform 32" id="32"/>
            <p:cNvSpPr/>
            <p:nvPr/>
          </p:nvSpPr>
          <p:spPr>
            <a:xfrm flipH="false" flipV="false" rot="0">
              <a:off x="0" y="0"/>
              <a:ext cx="812800" cy="349276"/>
            </a:xfrm>
            <a:custGeom>
              <a:avLst/>
              <a:gdLst/>
              <a:ahLst/>
              <a:cxnLst/>
              <a:rect r="r" b="b" t="t" l="l"/>
              <a:pathLst>
                <a:path h="349276" w="812800">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00BF63"/>
            </a:solidFill>
          </p:spPr>
        </p:sp>
        <p:sp>
          <p:nvSpPr>
            <p:cNvPr name="TextBox 33" id="33"/>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RETORNA TRUE</a:t>
              </a:r>
            </a:p>
          </p:txBody>
        </p:sp>
      </p:grpSp>
      <p:sp>
        <p:nvSpPr>
          <p:cNvPr name="AutoShape 34" id="34"/>
          <p:cNvSpPr/>
          <p:nvPr/>
        </p:nvSpPr>
        <p:spPr>
          <a:xfrm flipH="true">
            <a:off x="14587992" y="5776420"/>
            <a:ext cx="867319" cy="0"/>
          </a:xfrm>
          <a:prstGeom prst="line">
            <a:avLst/>
          </a:prstGeom>
          <a:ln cap="flat" w="38100">
            <a:solidFill>
              <a:srgbClr val="FFFFFF"/>
            </a:solidFill>
            <a:prstDash val="solid"/>
            <a:headEnd type="triangle" len="med" w="lg"/>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89241" y="724393"/>
            <a:ext cx="9161828" cy="5099686"/>
          </a:xfrm>
          <a:prstGeom prst="rect">
            <a:avLst/>
          </a:prstGeom>
        </p:spPr>
        <p:txBody>
          <a:bodyPr anchor="t" rtlCol="false" tIns="0" lIns="0" bIns="0" rIns="0">
            <a:spAutoFit/>
          </a:bodyPr>
          <a:lstStyle/>
          <a:p>
            <a:pPr algn="just">
              <a:lnSpc>
                <a:spcPts val="6929"/>
              </a:lnSpc>
            </a:pPr>
            <a:r>
              <a:rPr lang="en-US" sz="4499">
                <a:solidFill>
                  <a:srgbClr val="6CE5E8"/>
                </a:solidFill>
                <a:latin typeface="Times New Roman Bold"/>
              </a:rPr>
              <a:t>  Impressão da T</a:t>
            </a:r>
            <a:r>
              <a:rPr lang="en-US" sz="4499">
                <a:solidFill>
                  <a:srgbClr val="6CE5E8"/>
                </a:solidFill>
                <a:latin typeface="Times New Roman Bold"/>
              </a:rPr>
              <a:t>abe</a:t>
            </a:r>
            <a:r>
              <a:rPr lang="en-US" sz="4499">
                <a:solidFill>
                  <a:srgbClr val="6CE5E8"/>
                </a:solidFill>
                <a:latin typeface="Times New Roman Bold"/>
              </a:rPr>
              <a:t>la de Partições</a:t>
            </a:r>
          </a:p>
          <a:p>
            <a:pPr algn="just" marL="712470" indent="-356235" lvl="1">
              <a:lnSpc>
                <a:spcPts val="6996"/>
              </a:lnSpc>
              <a:buFont typeface="Arial"/>
              <a:buChar char="•"/>
            </a:pPr>
            <a:r>
              <a:rPr lang="en-US" sz="3300">
                <a:solidFill>
                  <a:srgbClr val="FDFDFD"/>
                </a:solidFill>
                <a:latin typeface="Times New Roman Bold"/>
              </a:rPr>
              <a:t>Exibição de Programas Alocados</a:t>
            </a:r>
          </a:p>
          <a:p>
            <a:pPr algn="just" marL="712470" indent="-356235" lvl="1">
              <a:lnSpc>
                <a:spcPts val="6996"/>
              </a:lnSpc>
              <a:buFont typeface="Arial"/>
              <a:buChar char="•"/>
            </a:pPr>
            <a:r>
              <a:rPr lang="en-US" sz="3300">
                <a:solidFill>
                  <a:srgbClr val="FDFDFD"/>
                </a:solidFill>
                <a:latin typeface="Times New Roman Bold"/>
              </a:rPr>
              <a:t>Verificação de Programa ou Função</a:t>
            </a:r>
          </a:p>
          <a:p>
            <a:pPr algn="just" marL="712470" indent="-356235" lvl="1">
              <a:lnSpc>
                <a:spcPts val="6996"/>
              </a:lnSpc>
              <a:buFont typeface="Arial"/>
              <a:buChar char="•"/>
            </a:pPr>
            <a:r>
              <a:rPr lang="en-US" sz="3300">
                <a:solidFill>
                  <a:srgbClr val="FDFDFD"/>
                </a:solidFill>
                <a:latin typeface="Times New Roman Bold"/>
              </a:rPr>
              <a:t>Detecção de Locais Livres</a:t>
            </a:r>
          </a:p>
          <a:p>
            <a:pPr algn="just" marL="712470" indent="-356235" lvl="1">
              <a:lnSpc>
                <a:spcPts val="6996"/>
              </a:lnSpc>
              <a:buFont typeface="Arial"/>
              <a:buChar char="•"/>
            </a:pPr>
            <a:r>
              <a:rPr lang="en-US" sz="3300">
                <a:solidFill>
                  <a:srgbClr val="FDFDFD"/>
                </a:solidFill>
                <a:latin typeface="Times New Roman Bold"/>
              </a:rPr>
              <a:t>Exibição da Tabela de Partições </a:t>
            </a:r>
          </a:p>
          <a:p>
            <a:pPr algn="just">
              <a:lnSpc>
                <a:spcPts val="4620"/>
              </a:lnSpc>
            </a:pPr>
          </a:p>
        </p:txBody>
      </p:sp>
      <p:grpSp>
        <p:nvGrpSpPr>
          <p:cNvPr name="Group 3" id="3"/>
          <p:cNvGrpSpPr/>
          <p:nvPr/>
        </p:nvGrpSpPr>
        <p:grpSpPr>
          <a:xfrm rot="0">
            <a:off x="11790035" y="271418"/>
            <a:ext cx="3086100" cy="1326156"/>
            <a:chOff x="0" y="0"/>
            <a:chExt cx="812800" cy="349276"/>
          </a:xfrm>
        </p:grpSpPr>
        <p:sp>
          <p:nvSpPr>
            <p:cNvPr name="Freeform 4" id="4"/>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5" id="5"/>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VERIFICA  ALOCAÇÕES</a:t>
              </a:r>
            </a:p>
          </p:txBody>
        </p:sp>
      </p:grpSp>
      <p:grpSp>
        <p:nvGrpSpPr>
          <p:cNvPr name="Group 6" id="6"/>
          <p:cNvGrpSpPr/>
          <p:nvPr/>
        </p:nvGrpSpPr>
        <p:grpSpPr>
          <a:xfrm rot="0">
            <a:off x="8703935" y="2569124"/>
            <a:ext cx="3086100" cy="1326156"/>
            <a:chOff x="0" y="0"/>
            <a:chExt cx="812800" cy="349276"/>
          </a:xfrm>
        </p:grpSpPr>
        <p:sp>
          <p:nvSpPr>
            <p:cNvPr name="Freeform 7" id="7"/>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sp>
        <p:sp>
          <p:nvSpPr>
            <p:cNvPr name="TextBox 8" id="8"/>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EXIBE EMPTY</a:t>
              </a:r>
            </a:p>
          </p:txBody>
        </p:sp>
      </p:grpSp>
      <p:grpSp>
        <p:nvGrpSpPr>
          <p:cNvPr name="Group 9" id="9"/>
          <p:cNvGrpSpPr/>
          <p:nvPr/>
        </p:nvGrpSpPr>
        <p:grpSpPr>
          <a:xfrm rot="0">
            <a:off x="14876135" y="2569124"/>
            <a:ext cx="3086100" cy="1326156"/>
            <a:chOff x="0" y="0"/>
            <a:chExt cx="812800" cy="349276"/>
          </a:xfrm>
        </p:grpSpPr>
        <p:sp>
          <p:nvSpPr>
            <p:cNvPr name="Freeform 10" id="10"/>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sp>
        <p:sp>
          <p:nvSpPr>
            <p:cNvPr name="TextBox 11" id="11"/>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EXIBE INFORMAÇÕES DO PROGRAMA</a:t>
              </a:r>
            </a:p>
          </p:txBody>
        </p:sp>
      </p:grpSp>
      <p:sp>
        <p:nvSpPr>
          <p:cNvPr name="AutoShape 12" id="12"/>
          <p:cNvSpPr/>
          <p:nvPr/>
        </p:nvSpPr>
        <p:spPr>
          <a:xfrm flipV="true">
            <a:off x="10246985" y="934496"/>
            <a:ext cx="1543050" cy="1634628"/>
          </a:xfrm>
          <a:prstGeom prst="line">
            <a:avLst/>
          </a:prstGeom>
          <a:ln cap="flat" w="38100">
            <a:solidFill>
              <a:srgbClr val="FF3131"/>
            </a:solidFill>
            <a:prstDash val="solid"/>
            <a:headEnd type="triangle" len="med" w="lg"/>
            <a:tailEnd type="none" len="sm" w="sm"/>
          </a:ln>
        </p:spPr>
      </p:sp>
      <p:sp>
        <p:nvSpPr>
          <p:cNvPr name="AutoShape 13" id="13"/>
          <p:cNvSpPr/>
          <p:nvPr/>
        </p:nvSpPr>
        <p:spPr>
          <a:xfrm flipH="true" flipV="true">
            <a:off x="14876135" y="934496"/>
            <a:ext cx="1543050" cy="1634628"/>
          </a:xfrm>
          <a:prstGeom prst="line">
            <a:avLst/>
          </a:prstGeom>
          <a:ln cap="flat" w="38100">
            <a:solidFill>
              <a:srgbClr val="00BF63"/>
            </a:solidFill>
            <a:prstDash val="solid"/>
            <a:headEnd type="triangle" len="med" w="lg"/>
            <a:tailEnd type="none" len="sm" w="sm"/>
          </a:ln>
        </p:spPr>
      </p:sp>
      <p:grpSp>
        <p:nvGrpSpPr>
          <p:cNvPr name="Group 14" id="14"/>
          <p:cNvGrpSpPr/>
          <p:nvPr/>
        </p:nvGrpSpPr>
        <p:grpSpPr>
          <a:xfrm rot="0">
            <a:off x="10441057" y="729534"/>
            <a:ext cx="1105731" cy="409925"/>
            <a:chOff x="0" y="0"/>
            <a:chExt cx="1096222" cy="406400"/>
          </a:xfrm>
        </p:grpSpPr>
        <p:sp>
          <p:nvSpPr>
            <p:cNvPr name="Freeform 15" id="15"/>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16" id="16"/>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NÃO</a:t>
              </a:r>
            </a:p>
          </p:txBody>
        </p:sp>
      </p:grpSp>
      <p:grpSp>
        <p:nvGrpSpPr>
          <p:cNvPr name="Group 17" id="17"/>
          <p:cNvGrpSpPr/>
          <p:nvPr/>
        </p:nvGrpSpPr>
        <p:grpSpPr>
          <a:xfrm rot="0">
            <a:off x="15123785" y="729534"/>
            <a:ext cx="1105731" cy="409925"/>
            <a:chOff x="0" y="0"/>
            <a:chExt cx="1096222" cy="406400"/>
          </a:xfrm>
        </p:grpSpPr>
        <p:sp>
          <p:nvSpPr>
            <p:cNvPr name="Freeform 18" id="18"/>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19" id="19"/>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SIM</a:t>
              </a:r>
            </a:p>
          </p:txBody>
        </p:sp>
      </p:grpSp>
      <p:sp>
        <p:nvSpPr>
          <p:cNvPr name="AutoShape 20" id="20"/>
          <p:cNvSpPr/>
          <p:nvPr/>
        </p:nvSpPr>
        <p:spPr>
          <a:xfrm flipH="true" flipV="true">
            <a:off x="13314035" y="1827904"/>
            <a:ext cx="19050" cy="2375615"/>
          </a:xfrm>
          <a:prstGeom prst="line">
            <a:avLst/>
          </a:prstGeom>
          <a:ln cap="flat" w="38100">
            <a:solidFill>
              <a:srgbClr val="FFFFFF"/>
            </a:solidFill>
            <a:prstDash val="solid"/>
            <a:headEnd type="triangle" len="med" w="lg"/>
            <a:tailEnd type="none" len="sm" w="sm"/>
          </a:ln>
        </p:spPr>
      </p:sp>
      <p:grpSp>
        <p:nvGrpSpPr>
          <p:cNvPr name="Group 21" id="21"/>
          <p:cNvGrpSpPr/>
          <p:nvPr/>
        </p:nvGrpSpPr>
        <p:grpSpPr>
          <a:xfrm rot="0">
            <a:off x="11790035" y="4203519"/>
            <a:ext cx="3086100" cy="1326156"/>
            <a:chOff x="0" y="0"/>
            <a:chExt cx="812800" cy="349276"/>
          </a:xfrm>
        </p:grpSpPr>
        <p:sp>
          <p:nvSpPr>
            <p:cNvPr name="Freeform 22" id="22"/>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23" id="23"/>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VERIFICA  ESPAÇOS LIVRES</a:t>
              </a:r>
            </a:p>
          </p:txBody>
        </p:sp>
      </p:grpSp>
      <p:grpSp>
        <p:nvGrpSpPr>
          <p:cNvPr name="Group 24" id="24"/>
          <p:cNvGrpSpPr/>
          <p:nvPr/>
        </p:nvGrpSpPr>
        <p:grpSpPr>
          <a:xfrm rot="0">
            <a:off x="8703935" y="6501225"/>
            <a:ext cx="3086100" cy="1326156"/>
            <a:chOff x="0" y="0"/>
            <a:chExt cx="812800" cy="349276"/>
          </a:xfrm>
        </p:grpSpPr>
        <p:sp>
          <p:nvSpPr>
            <p:cNvPr name="Freeform 25" id="25"/>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sp>
        <p:sp>
          <p:nvSpPr>
            <p:cNvPr name="TextBox 26" id="26"/>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EXIBE NENHUM LOCAL LIVRE</a:t>
              </a:r>
            </a:p>
          </p:txBody>
        </p:sp>
      </p:grpSp>
      <p:grpSp>
        <p:nvGrpSpPr>
          <p:cNvPr name="Group 27" id="27"/>
          <p:cNvGrpSpPr/>
          <p:nvPr/>
        </p:nvGrpSpPr>
        <p:grpSpPr>
          <a:xfrm rot="0">
            <a:off x="14876135" y="6501225"/>
            <a:ext cx="3086100" cy="1326156"/>
            <a:chOff x="0" y="0"/>
            <a:chExt cx="812800" cy="349276"/>
          </a:xfrm>
        </p:grpSpPr>
        <p:sp>
          <p:nvSpPr>
            <p:cNvPr name="Freeform 28" id="28"/>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sp>
        <p:sp>
          <p:nvSpPr>
            <p:cNvPr name="TextBox 29" id="29"/>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EXIBE QUAIS LOCAIS SÃO LIVRES</a:t>
              </a:r>
            </a:p>
          </p:txBody>
        </p:sp>
      </p:grpSp>
      <p:sp>
        <p:nvSpPr>
          <p:cNvPr name="AutoShape 30" id="30"/>
          <p:cNvSpPr/>
          <p:nvPr/>
        </p:nvSpPr>
        <p:spPr>
          <a:xfrm flipV="true">
            <a:off x="10246985" y="4866597"/>
            <a:ext cx="1543050" cy="1634628"/>
          </a:xfrm>
          <a:prstGeom prst="line">
            <a:avLst/>
          </a:prstGeom>
          <a:ln cap="flat" w="38100">
            <a:solidFill>
              <a:srgbClr val="FF3131"/>
            </a:solidFill>
            <a:prstDash val="solid"/>
            <a:headEnd type="triangle" len="med" w="lg"/>
            <a:tailEnd type="none" len="sm" w="sm"/>
          </a:ln>
        </p:spPr>
      </p:sp>
      <p:sp>
        <p:nvSpPr>
          <p:cNvPr name="AutoShape 31" id="31"/>
          <p:cNvSpPr/>
          <p:nvPr/>
        </p:nvSpPr>
        <p:spPr>
          <a:xfrm flipH="true" flipV="true">
            <a:off x="14876135" y="4866597"/>
            <a:ext cx="1543050" cy="1634628"/>
          </a:xfrm>
          <a:prstGeom prst="line">
            <a:avLst/>
          </a:prstGeom>
          <a:ln cap="flat" w="38100">
            <a:solidFill>
              <a:srgbClr val="00BF63"/>
            </a:solidFill>
            <a:prstDash val="solid"/>
            <a:headEnd type="triangle" len="med" w="lg"/>
            <a:tailEnd type="none" len="sm" w="sm"/>
          </a:ln>
        </p:spPr>
      </p:sp>
      <p:grpSp>
        <p:nvGrpSpPr>
          <p:cNvPr name="Group 32" id="32"/>
          <p:cNvGrpSpPr/>
          <p:nvPr/>
        </p:nvGrpSpPr>
        <p:grpSpPr>
          <a:xfrm rot="0">
            <a:off x="10441057" y="4661634"/>
            <a:ext cx="1105731" cy="409925"/>
            <a:chOff x="0" y="0"/>
            <a:chExt cx="1096222" cy="406400"/>
          </a:xfrm>
        </p:grpSpPr>
        <p:sp>
          <p:nvSpPr>
            <p:cNvPr name="Freeform 33" id="33"/>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sp>
        <p:sp>
          <p:nvSpPr>
            <p:cNvPr name="TextBox 34" id="34"/>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NÃO</a:t>
              </a:r>
            </a:p>
          </p:txBody>
        </p:sp>
      </p:grpSp>
      <p:grpSp>
        <p:nvGrpSpPr>
          <p:cNvPr name="Group 35" id="35"/>
          <p:cNvGrpSpPr/>
          <p:nvPr/>
        </p:nvGrpSpPr>
        <p:grpSpPr>
          <a:xfrm rot="0">
            <a:off x="15186659" y="4661634"/>
            <a:ext cx="1105731" cy="409925"/>
            <a:chOff x="0" y="0"/>
            <a:chExt cx="1096222" cy="406400"/>
          </a:xfrm>
        </p:grpSpPr>
        <p:sp>
          <p:nvSpPr>
            <p:cNvPr name="Freeform 36" id="36"/>
            <p:cNvSpPr/>
            <p:nvPr/>
          </p:nvSpPr>
          <p:spPr>
            <a:xfrm flipH="false" flipV="false" rot="0">
              <a:off x="0" y="0"/>
              <a:ext cx="1096222" cy="406400"/>
            </a:xfrm>
            <a:custGeom>
              <a:avLst/>
              <a:gdLst/>
              <a:ahLst/>
              <a:cxnLst/>
              <a:rect r="r" b="b" t="t" l="l"/>
              <a:pathLst>
                <a:path h="406400" w="1096222">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sp>
        <p:sp>
          <p:nvSpPr>
            <p:cNvPr name="TextBox 37" id="37"/>
            <p:cNvSpPr txBox="true"/>
            <p:nvPr/>
          </p:nvSpPr>
          <p:spPr>
            <a:xfrm>
              <a:off x="152400" y="-28575"/>
              <a:ext cx="791422" cy="434975"/>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SIM</a:t>
              </a:r>
            </a:p>
          </p:txBody>
        </p:sp>
      </p:grpSp>
      <p:sp>
        <p:nvSpPr>
          <p:cNvPr name="AutoShape 38" id="38"/>
          <p:cNvSpPr/>
          <p:nvPr/>
        </p:nvSpPr>
        <p:spPr>
          <a:xfrm>
            <a:off x="14066492" y="1597574"/>
            <a:ext cx="809643" cy="1634628"/>
          </a:xfrm>
          <a:prstGeom prst="line">
            <a:avLst/>
          </a:prstGeom>
          <a:ln cap="flat" w="38100">
            <a:solidFill>
              <a:srgbClr val="FFF840"/>
            </a:solidFill>
            <a:prstDash val="lgDash"/>
            <a:headEnd type="triangle" len="med" w="lg"/>
            <a:tailEnd type="none" len="sm" w="sm"/>
          </a:ln>
        </p:spPr>
      </p:sp>
      <p:sp>
        <p:nvSpPr>
          <p:cNvPr name="AutoShape 39" id="39"/>
          <p:cNvSpPr/>
          <p:nvPr/>
        </p:nvSpPr>
        <p:spPr>
          <a:xfrm flipV="true">
            <a:off x="11790035" y="1597574"/>
            <a:ext cx="794850" cy="1615578"/>
          </a:xfrm>
          <a:prstGeom prst="line">
            <a:avLst/>
          </a:prstGeom>
          <a:ln cap="flat" w="38100">
            <a:solidFill>
              <a:srgbClr val="FFF840"/>
            </a:solidFill>
            <a:prstDash val="lgDash"/>
            <a:headEnd type="none" len="sm" w="sm"/>
            <a:tailEnd type="triangle" len="med" w="lg"/>
          </a:ln>
        </p:spPr>
      </p:sp>
      <p:grpSp>
        <p:nvGrpSpPr>
          <p:cNvPr name="Group 40" id="40"/>
          <p:cNvGrpSpPr/>
          <p:nvPr/>
        </p:nvGrpSpPr>
        <p:grpSpPr>
          <a:xfrm rot="0">
            <a:off x="12691565" y="1367244"/>
            <a:ext cx="1283040" cy="460661"/>
            <a:chOff x="0" y="0"/>
            <a:chExt cx="1272006" cy="456699"/>
          </a:xfrm>
        </p:grpSpPr>
        <p:sp>
          <p:nvSpPr>
            <p:cNvPr name="Freeform 41" id="41"/>
            <p:cNvSpPr/>
            <p:nvPr/>
          </p:nvSpPr>
          <p:spPr>
            <a:xfrm flipH="false" flipV="false" rot="0">
              <a:off x="0" y="0"/>
              <a:ext cx="1272006" cy="456699"/>
            </a:xfrm>
            <a:custGeom>
              <a:avLst/>
              <a:gdLst/>
              <a:ahLst/>
              <a:cxnLst/>
              <a:rect r="r" b="b" t="t" l="l"/>
              <a:pathLst>
                <a:path h="456699" w="1272006">
                  <a:moveTo>
                    <a:pt x="1068806" y="0"/>
                  </a:moveTo>
                  <a:lnTo>
                    <a:pt x="203200" y="0"/>
                  </a:lnTo>
                  <a:lnTo>
                    <a:pt x="0" y="228350"/>
                  </a:lnTo>
                  <a:lnTo>
                    <a:pt x="203200" y="456699"/>
                  </a:lnTo>
                  <a:lnTo>
                    <a:pt x="1068806" y="456699"/>
                  </a:lnTo>
                  <a:lnTo>
                    <a:pt x="1272006" y="228350"/>
                  </a:lnTo>
                  <a:lnTo>
                    <a:pt x="1068806" y="0"/>
                  </a:lnTo>
                  <a:close/>
                </a:path>
              </a:pathLst>
            </a:custGeom>
            <a:solidFill>
              <a:srgbClr val="FFF840"/>
            </a:solidFill>
            <a:ln w="38100" cap="sq">
              <a:solidFill>
                <a:srgbClr val="000000"/>
              </a:solidFill>
              <a:prstDash val="dash"/>
              <a:miter/>
            </a:ln>
          </p:spPr>
        </p:sp>
        <p:sp>
          <p:nvSpPr>
            <p:cNvPr name="TextBox 42" id="42"/>
            <p:cNvSpPr txBox="true"/>
            <p:nvPr/>
          </p:nvSpPr>
          <p:spPr>
            <a:xfrm>
              <a:off x="152400" y="-28575"/>
              <a:ext cx="967206" cy="485274"/>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LOOP</a:t>
              </a:r>
            </a:p>
          </p:txBody>
        </p:sp>
      </p:grpSp>
      <p:grpSp>
        <p:nvGrpSpPr>
          <p:cNvPr name="Group 43" id="43"/>
          <p:cNvGrpSpPr/>
          <p:nvPr/>
        </p:nvGrpSpPr>
        <p:grpSpPr>
          <a:xfrm rot="0">
            <a:off x="12691565" y="5299344"/>
            <a:ext cx="1283040" cy="460661"/>
            <a:chOff x="0" y="0"/>
            <a:chExt cx="1272006" cy="456699"/>
          </a:xfrm>
        </p:grpSpPr>
        <p:sp>
          <p:nvSpPr>
            <p:cNvPr name="Freeform 44" id="44"/>
            <p:cNvSpPr/>
            <p:nvPr/>
          </p:nvSpPr>
          <p:spPr>
            <a:xfrm flipH="false" flipV="false" rot="0">
              <a:off x="0" y="0"/>
              <a:ext cx="1272006" cy="456699"/>
            </a:xfrm>
            <a:custGeom>
              <a:avLst/>
              <a:gdLst/>
              <a:ahLst/>
              <a:cxnLst/>
              <a:rect r="r" b="b" t="t" l="l"/>
              <a:pathLst>
                <a:path h="456699" w="1272006">
                  <a:moveTo>
                    <a:pt x="1068806" y="0"/>
                  </a:moveTo>
                  <a:lnTo>
                    <a:pt x="203200" y="0"/>
                  </a:lnTo>
                  <a:lnTo>
                    <a:pt x="0" y="228350"/>
                  </a:lnTo>
                  <a:lnTo>
                    <a:pt x="203200" y="456699"/>
                  </a:lnTo>
                  <a:lnTo>
                    <a:pt x="1068806" y="456699"/>
                  </a:lnTo>
                  <a:lnTo>
                    <a:pt x="1272006" y="228350"/>
                  </a:lnTo>
                  <a:lnTo>
                    <a:pt x="1068806" y="0"/>
                  </a:lnTo>
                  <a:close/>
                </a:path>
              </a:pathLst>
            </a:custGeom>
            <a:solidFill>
              <a:srgbClr val="FFF840"/>
            </a:solidFill>
            <a:ln w="38100" cap="sq">
              <a:solidFill>
                <a:srgbClr val="000000"/>
              </a:solidFill>
              <a:prstDash val="dash"/>
              <a:miter/>
            </a:ln>
          </p:spPr>
        </p:sp>
        <p:sp>
          <p:nvSpPr>
            <p:cNvPr name="TextBox 45" id="45"/>
            <p:cNvSpPr txBox="true"/>
            <p:nvPr/>
          </p:nvSpPr>
          <p:spPr>
            <a:xfrm>
              <a:off x="152400" y="-28575"/>
              <a:ext cx="967206" cy="485274"/>
            </a:xfrm>
            <a:prstGeom prst="rect">
              <a:avLst/>
            </a:prstGeom>
          </p:spPr>
          <p:txBody>
            <a:bodyPr anchor="ctr" rtlCol="false" tIns="50800" lIns="50800" bIns="50800" rIns="50800"/>
            <a:lstStyle/>
            <a:p>
              <a:pPr algn="ctr">
                <a:lnSpc>
                  <a:spcPts val="1867"/>
                </a:lnSpc>
              </a:pPr>
              <a:r>
                <a:rPr lang="en-US" sz="1625" spc="195">
                  <a:solidFill>
                    <a:srgbClr val="000000"/>
                  </a:solidFill>
                  <a:latin typeface="Times New Roman Bold"/>
                </a:rPr>
                <a:t>LOOP</a:t>
              </a:r>
            </a:p>
          </p:txBody>
        </p:sp>
      </p:grpSp>
      <p:sp>
        <p:nvSpPr>
          <p:cNvPr name="AutoShape 46" id="46"/>
          <p:cNvSpPr/>
          <p:nvPr/>
        </p:nvSpPr>
        <p:spPr>
          <a:xfrm>
            <a:off x="14085542" y="5529675"/>
            <a:ext cx="790593" cy="1634628"/>
          </a:xfrm>
          <a:prstGeom prst="line">
            <a:avLst/>
          </a:prstGeom>
          <a:ln cap="flat" w="38100">
            <a:solidFill>
              <a:srgbClr val="FFF840"/>
            </a:solidFill>
            <a:prstDash val="lgDash"/>
            <a:headEnd type="triangle" len="med" w="lg"/>
            <a:tailEnd type="none" len="sm" w="sm"/>
          </a:ln>
        </p:spPr>
      </p:sp>
      <p:sp>
        <p:nvSpPr>
          <p:cNvPr name="AutoShape 47" id="47"/>
          <p:cNvSpPr/>
          <p:nvPr/>
        </p:nvSpPr>
        <p:spPr>
          <a:xfrm flipH="true">
            <a:off x="11790035" y="5529675"/>
            <a:ext cx="813900" cy="1634628"/>
          </a:xfrm>
          <a:prstGeom prst="line">
            <a:avLst/>
          </a:prstGeom>
          <a:ln cap="flat" w="38100">
            <a:solidFill>
              <a:srgbClr val="FFF840"/>
            </a:solidFill>
            <a:prstDash val="lgDash"/>
            <a:headEnd type="triangle" len="med" w="lg"/>
            <a:tailEnd type="none" len="sm" w="sm"/>
          </a:ln>
        </p:spPr>
      </p:sp>
      <p:grpSp>
        <p:nvGrpSpPr>
          <p:cNvPr name="Group 48" id="48"/>
          <p:cNvGrpSpPr/>
          <p:nvPr/>
        </p:nvGrpSpPr>
        <p:grpSpPr>
          <a:xfrm rot="0">
            <a:off x="11790035" y="8570330"/>
            <a:ext cx="3086100" cy="1326156"/>
            <a:chOff x="0" y="0"/>
            <a:chExt cx="812800" cy="349276"/>
          </a:xfrm>
        </p:grpSpPr>
        <p:sp>
          <p:nvSpPr>
            <p:cNvPr name="Freeform 49" id="49"/>
            <p:cNvSpPr/>
            <p:nvPr/>
          </p:nvSpPr>
          <p:spPr>
            <a:xfrm flipH="false" flipV="false" rot="0">
              <a:off x="0" y="0"/>
              <a:ext cx="812800" cy="349276"/>
            </a:xfrm>
            <a:custGeom>
              <a:avLst/>
              <a:gdLst/>
              <a:ahLst/>
              <a:cxnLst/>
              <a:rect r="r" b="b" t="t" l="l"/>
              <a:pathLst>
                <a:path h="349276" w="812800">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sp>
        <p:sp>
          <p:nvSpPr>
            <p:cNvPr name="TextBox 50" id="50"/>
            <p:cNvSpPr txBox="true"/>
            <p:nvPr/>
          </p:nvSpPr>
          <p:spPr>
            <a:xfrm>
              <a:off x="0" y="-28575"/>
              <a:ext cx="812800" cy="377851"/>
            </a:xfrm>
            <a:prstGeom prst="rect">
              <a:avLst/>
            </a:prstGeom>
          </p:spPr>
          <p:txBody>
            <a:bodyPr anchor="ctr" rtlCol="false" tIns="50800" lIns="50800" bIns="50800" rIns="50800"/>
            <a:lstStyle/>
            <a:p>
              <a:pPr algn="ctr">
                <a:lnSpc>
                  <a:spcPts val="1982"/>
                </a:lnSpc>
              </a:pPr>
              <a:r>
                <a:rPr lang="en-US" sz="1725" spc="207">
                  <a:solidFill>
                    <a:srgbClr val="000000"/>
                  </a:solidFill>
                  <a:latin typeface="Times New Roman Bold"/>
                </a:rPr>
                <a:t>EXIBIÇÃO TABELA PARTIÇÃO</a:t>
              </a:r>
            </a:p>
          </p:txBody>
        </p:sp>
      </p:grpSp>
      <p:sp>
        <p:nvSpPr>
          <p:cNvPr name="AutoShape 51" id="51"/>
          <p:cNvSpPr/>
          <p:nvPr/>
        </p:nvSpPr>
        <p:spPr>
          <a:xfrm flipH="true" flipV="true">
            <a:off x="13294985" y="5760005"/>
            <a:ext cx="38100" cy="2810325"/>
          </a:xfrm>
          <a:prstGeom prst="line">
            <a:avLst/>
          </a:prstGeom>
          <a:ln cap="flat" w="38100">
            <a:solidFill>
              <a:srgbClr val="FFFFFF"/>
            </a:solidFill>
            <a:prstDash val="solid"/>
            <a:headEnd type="triangle" len="med" w="lg"/>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397417" y="3782056"/>
            <a:ext cx="13493166" cy="6068084"/>
          </a:xfrm>
          <a:custGeom>
            <a:avLst/>
            <a:gdLst/>
            <a:ahLst/>
            <a:cxnLst/>
            <a:rect r="r" b="b" t="t" l="l"/>
            <a:pathLst>
              <a:path h="6068084" w="13493166">
                <a:moveTo>
                  <a:pt x="0" y="0"/>
                </a:moveTo>
                <a:lnTo>
                  <a:pt x="13493166" y="0"/>
                </a:lnTo>
                <a:lnTo>
                  <a:pt x="13493166" y="6068084"/>
                </a:lnTo>
                <a:lnTo>
                  <a:pt x="0" y="6068084"/>
                </a:lnTo>
                <a:lnTo>
                  <a:pt x="0" y="0"/>
                </a:lnTo>
                <a:close/>
              </a:path>
            </a:pathLst>
          </a:custGeom>
          <a:blipFill>
            <a:blip r:embed="rId2"/>
            <a:stretch>
              <a:fillRect l="0" t="0" r="0" b="0"/>
            </a:stretch>
          </a:blipFill>
        </p:spPr>
      </p:sp>
      <p:sp>
        <p:nvSpPr>
          <p:cNvPr name="TextBox 3" id="3"/>
          <p:cNvSpPr txBox="true"/>
          <p:nvPr/>
        </p:nvSpPr>
        <p:spPr>
          <a:xfrm rot="0">
            <a:off x="498573" y="6685"/>
            <a:ext cx="9580491" cy="920116"/>
          </a:xfrm>
          <a:prstGeom prst="rect">
            <a:avLst/>
          </a:prstGeom>
        </p:spPr>
        <p:txBody>
          <a:bodyPr anchor="t" rtlCol="false" tIns="0" lIns="0" bIns="0" rIns="0">
            <a:spAutoFit/>
          </a:bodyPr>
          <a:lstStyle/>
          <a:p>
            <a:pPr algn="just">
              <a:lnSpc>
                <a:spcPts val="6929"/>
              </a:lnSpc>
            </a:pPr>
            <a:r>
              <a:rPr lang="en-US" sz="4499">
                <a:solidFill>
                  <a:srgbClr val="6CE5E8"/>
                </a:solidFill>
                <a:latin typeface="Times New Roman Bold"/>
              </a:rPr>
              <a:t>  Impressão da T</a:t>
            </a:r>
            <a:r>
              <a:rPr lang="en-US" sz="4499">
                <a:solidFill>
                  <a:srgbClr val="6CE5E8"/>
                </a:solidFill>
                <a:latin typeface="Times New Roman Bold"/>
              </a:rPr>
              <a:t>abe</a:t>
            </a:r>
            <a:r>
              <a:rPr lang="en-US" sz="4499">
                <a:solidFill>
                  <a:srgbClr val="6CE5E8"/>
                </a:solidFill>
                <a:latin typeface="Times New Roman Bold"/>
              </a:rPr>
              <a:t>la de Partições</a:t>
            </a:r>
          </a:p>
        </p:txBody>
      </p:sp>
      <p:sp>
        <p:nvSpPr>
          <p:cNvPr name="TextBox 4" id="4"/>
          <p:cNvSpPr txBox="true"/>
          <p:nvPr/>
        </p:nvSpPr>
        <p:spPr>
          <a:xfrm rot="0">
            <a:off x="1028700" y="676275"/>
            <a:ext cx="11584092" cy="2624328"/>
          </a:xfrm>
          <a:prstGeom prst="rect">
            <a:avLst/>
          </a:prstGeom>
        </p:spPr>
        <p:txBody>
          <a:bodyPr anchor="t" rtlCol="false" tIns="0" lIns="0" bIns="0" rIns="0">
            <a:spAutoFit/>
          </a:bodyPr>
          <a:lstStyle/>
          <a:p>
            <a:pPr algn="just">
              <a:lnSpc>
                <a:spcPts val="6996"/>
              </a:lnSpc>
            </a:pPr>
            <a:r>
              <a:rPr lang="en-US" sz="3300">
                <a:solidFill>
                  <a:srgbClr val="FDFDFD"/>
                </a:solidFill>
                <a:latin typeface="Times New Roman Bold"/>
              </a:rPr>
              <a:t>Partições = [4,3,3]</a:t>
            </a:r>
          </a:p>
          <a:p>
            <a:pPr algn="just">
              <a:lnSpc>
                <a:spcPts val="6996"/>
              </a:lnSpc>
            </a:pPr>
            <a:r>
              <a:rPr lang="en-US" sz="3300">
                <a:solidFill>
                  <a:srgbClr val="FDFDFD"/>
                </a:solidFill>
                <a:latin typeface="Times New Roman Bold"/>
              </a:rPr>
              <a:t>programa echo alocado partição 0</a:t>
            </a:r>
          </a:p>
          <a:p>
            <a:pPr algn="just">
              <a:lnSpc>
                <a:spcPts val="6996"/>
              </a:lnSpc>
            </a:pPr>
            <a:r>
              <a:rPr lang="en-US" sz="3300">
                <a:solidFill>
                  <a:srgbClr val="FDFDFD"/>
                </a:solidFill>
                <a:latin typeface="Times New Roman Bold"/>
              </a:rPr>
              <a:t>programa calc alocado partição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DAF0JXTMn2Y</dc:identifier>
  <dcterms:modified xsi:type="dcterms:W3CDTF">2011-08-01T06:04:30Z</dcterms:modified>
  <cp:revision>1</cp:revision>
  <dc:title>ALOCACAO MEMÓRIA - IMPLEMENTAÇÂO</dc:title>
</cp:coreProperties>
</file>