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 id="280" r:id="rId58"/>
    <p:sldId id="281" r:id="rId59"/>
    <p:sldId id="282" r:id="rId60"/>
    <p:sldId id="283" r:id="rId61"/>
    <p:sldId id="284" r:id="rId62"/>
    <p:sldId id="285" r:id="rId63"/>
    <p:sldId id="286" r:id="rId64"/>
    <p:sldId id="287" r:id="rId65"/>
    <p:sldId id="288" r:id="rId66"/>
    <p:sldId id="289" r:id="rId67"/>
    <p:sldId id="290" r:id="rId68"/>
    <p:sldId id="291" r:id="rId69"/>
    <p:sldId id="292" r:id="rId70"/>
    <p:sldId id="293" r:id="rId71"/>
    <p:sldId id="294" r:id="rId72"/>
    <p:sldId id="295" r:id="rId73"/>
    <p:sldId id="296" r:id="rId7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Arial" charset="1" panose="020B0502020202020204"/>
      <p:regular r:id="rId18"/>
    </p:embeddedFont>
    <p:embeddedFont>
      <p:font typeface="Arial Bold" charset="1" panose="020B0802020202020204"/>
      <p:regular r:id="rId19"/>
    </p:embeddedFont>
    <p:embeddedFont>
      <p:font typeface="Arial Italics" charset="1" panose="020B0502020202090204"/>
      <p:regular r:id="rId20"/>
    </p:embeddedFont>
    <p:embeddedFont>
      <p:font typeface="Arial Bold Italics" charset="1" panose="020B0802020202090204"/>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49" Target="slides/slide16.xml" Type="http://schemas.openxmlformats.org/officeDocument/2006/relationships/slide"/><Relationship Id="rId5" Target="tableStyles.xml" Type="http://schemas.openxmlformats.org/officeDocument/2006/relationships/tableStyles"/><Relationship Id="rId50" Target="slides/slide17.xml" Type="http://schemas.openxmlformats.org/officeDocument/2006/relationships/slide"/><Relationship Id="rId51" Target="slides/slide18.xml" Type="http://schemas.openxmlformats.org/officeDocument/2006/relationships/slide"/><Relationship Id="rId52" Target="slides/slide19.xml" Type="http://schemas.openxmlformats.org/officeDocument/2006/relationships/slide"/><Relationship Id="rId53" Target="slides/slide20.xml" Type="http://schemas.openxmlformats.org/officeDocument/2006/relationships/slide"/><Relationship Id="rId54" Target="slides/slide21.xml" Type="http://schemas.openxmlformats.org/officeDocument/2006/relationships/slide"/><Relationship Id="rId55" Target="slides/slide22.xml" Type="http://schemas.openxmlformats.org/officeDocument/2006/relationships/slide"/><Relationship Id="rId56" Target="slides/slide23.xml" Type="http://schemas.openxmlformats.org/officeDocument/2006/relationships/slide"/><Relationship Id="rId57" Target="slides/slide24.xml" Type="http://schemas.openxmlformats.org/officeDocument/2006/relationships/slide"/><Relationship Id="rId58" Target="slides/slide25.xml" Type="http://schemas.openxmlformats.org/officeDocument/2006/relationships/slide"/><Relationship Id="rId59" Target="slides/slide26.xml" Type="http://schemas.openxmlformats.org/officeDocument/2006/relationships/slide"/><Relationship Id="rId6" Target="fonts/font6.fntdata" Type="http://schemas.openxmlformats.org/officeDocument/2006/relationships/font"/><Relationship Id="rId60" Target="slides/slide27.xml" Type="http://schemas.openxmlformats.org/officeDocument/2006/relationships/slide"/><Relationship Id="rId61" Target="slides/slide28.xml" Type="http://schemas.openxmlformats.org/officeDocument/2006/relationships/slide"/><Relationship Id="rId62" Target="slides/slide29.xml" Type="http://schemas.openxmlformats.org/officeDocument/2006/relationships/slide"/><Relationship Id="rId63" Target="slides/slide30.xml" Type="http://schemas.openxmlformats.org/officeDocument/2006/relationships/slide"/><Relationship Id="rId64" Target="slides/slide31.xml" Type="http://schemas.openxmlformats.org/officeDocument/2006/relationships/slide"/><Relationship Id="rId65" Target="slides/slide32.xml" Type="http://schemas.openxmlformats.org/officeDocument/2006/relationships/slide"/><Relationship Id="rId66" Target="slides/slide33.xml" Type="http://schemas.openxmlformats.org/officeDocument/2006/relationships/slide"/><Relationship Id="rId67" Target="slides/slide34.xml" Type="http://schemas.openxmlformats.org/officeDocument/2006/relationships/slide"/><Relationship Id="rId68" Target="slides/slide35.xml" Type="http://schemas.openxmlformats.org/officeDocument/2006/relationships/slide"/><Relationship Id="rId69" Target="slides/slide36.xml" Type="http://schemas.openxmlformats.org/officeDocument/2006/relationships/slide"/><Relationship Id="rId7" Target="fonts/font7.fntdata" Type="http://schemas.openxmlformats.org/officeDocument/2006/relationships/font"/><Relationship Id="rId70" Target="slides/slide37.xml" Type="http://schemas.openxmlformats.org/officeDocument/2006/relationships/slide"/><Relationship Id="rId71" Target="slides/slide38.xml" Type="http://schemas.openxmlformats.org/officeDocument/2006/relationships/slide"/><Relationship Id="rId72" Target="slides/slide39.xml" Type="http://schemas.openxmlformats.org/officeDocument/2006/relationships/slide"/><Relationship Id="rId73" Target="slides/slide40.xml" Type="http://schemas.openxmlformats.org/officeDocument/2006/relationships/slide"/><Relationship Id="rId74" Target="slides/slide41.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 Id="rId7" Target="../media/image46.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48.png" Type="http://schemas.openxmlformats.org/officeDocument/2006/relationships/image"/><Relationship Id="rId5" Target="../media/image49.png" Type="http://schemas.openxmlformats.org/officeDocument/2006/relationships/image"/><Relationship Id="rId6" Target="../media/image43.png" Type="http://schemas.openxmlformats.org/officeDocument/2006/relationships/image"/><Relationship Id="rId7" Target="../media/image50.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43.png" Type="http://schemas.openxmlformats.org/officeDocument/2006/relationships/image"/><Relationship Id="rId7" Target="../media/image54.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56.png" Type="http://schemas.openxmlformats.org/officeDocument/2006/relationships/image"/><Relationship Id="rId5" Target="../media/image57.pn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59.png" Type="http://schemas.openxmlformats.org/officeDocument/2006/relationships/image"/><Relationship Id="rId5" Target="../media/image60.pn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62.png" Type="http://schemas.openxmlformats.org/officeDocument/2006/relationships/image"/><Relationship Id="rId5" Target="../media/image63.pn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65.png" Type="http://schemas.openxmlformats.org/officeDocument/2006/relationships/image"/><Relationship Id="rId5" Target="../media/image6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7.png" Type="http://schemas.openxmlformats.org/officeDocument/2006/relationships/image"/><Relationship Id="rId6" Target="../media/image68.svg" Type="http://schemas.openxmlformats.org/officeDocument/2006/relationships/image"/></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482136"/>
            <a:ext cx="9815307" cy="2920366"/>
          </a:xfrm>
          <a:prstGeom prst="rect">
            <a:avLst/>
          </a:prstGeom>
        </p:spPr>
        <p:txBody>
          <a:bodyPr anchor="t" rtlCol="false" tIns="0" lIns="0" bIns="0" rIns="0">
            <a:spAutoFit/>
          </a:bodyPr>
          <a:lstStyle/>
          <a:p>
            <a:pPr algn="ctr">
              <a:lnSpc>
                <a:spcPts val="11729"/>
              </a:lnSpc>
            </a:pPr>
            <a:r>
              <a:rPr lang="en-US" sz="8499" spc="832">
                <a:solidFill>
                  <a:srgbClr val="231F20"/>
                </a:solidFill>
                <a:latin typeface="Oswald Bold"/>
              </a:rPr>
              <a:t>SISTEMA DE ARQUIVOS </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IMPLEMENTAÇÃO DE</a:t>
            </a:r>
          </a:p>
        </p:txBody>
      </p:sp>
      <p:sp>
        <p:nvSpPr>
          <p:cNvPr name="TextBox 10" id="10"/>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GUSTAVO DE OLIVEIRA E KEVEN GUSTAVO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735158" y="2645900"/>
            <a:ext cx="16524142" cy="6991990"/>
          </a:xfrm>
          <a:custGeom>
            <a:avLst/>
            <a:gdLst/>
            <a:ahLst/>
            <a:cxnLst/>
            <a:rect r="r" b="b" t="t" l="l"/>
            <a:pathLst>
              <a:path h="6991990" w="16524142">
                <a:moveTo>
                  <a:pt x="0" y="0"/>
                </a:moveTo>
                <a:lnTo>
                  <a:pt x="16524142" y="0"/>
                </a:lnTo>
                <a:lnTo>
                  <a:pt x="16524142" y="6991991"/>
                </a:lnTo>
                <a:lnTo>
                  <a:pt x="0" y="6991991"/>
                </a:lnTo>
                <a:lnTo>
                  <a:pt x="0" y="0"/>
                </a:lnTo>
                <a:close/>
              </a:path>
            </a:pathLst>
          </a:custGeom>
          <a:blipFill>
            <a:blip r:embed="rId2"/>
            <a:stretch>
              <a:fillRect l="0" t="0" r="0" b="0"/>
            </a:stretch>
          </a:blipFill>
        </p:spPr>
      </p:sp>
      <p:sp>
        <p:nvSpPr>
          <p:cNvPr name="TextBox 3" id="3"/>
          <p:cNvSpPr txBox="true"/>
          <p:nvPr/>
        </p:nvSpPr>
        <p:spPr>
          <a:xfrm rot="0">
            <a:off x="0" y="348613"/>
            <a:ext cx="18288000" cy="1226825"/>
          </a:xfrm>
          <a:prstGeom prst="rect">
            <a:avLst/>
          </a:prstGeom>
        </p:spPr>
        <p:txBody>
          <a:bodyPr anchor="t" rtlCol="false" tIns="0" lIns="0" bIns="0" rIns="0">
            <a:spAutoFit/>
          </a:bodyPr>
          <a:lstStyle/>
          <a:p>
            <a:pPr algn="ctr">
              <a:lnSpc>
                <a:spcPts val="9917"/>
              </a:lnSpc>
            </a:pPr>
            <a:r>
              <a:rPr lang="en-US" sz="7186" spc="704">
                <a:solidFill>
                  <a:srgbClr val="231F20"/>
                </a:solidFill>
                <a:latin typeface="Oswald Bold"/>
              </a:rPr>
              <a:t>ALOCAÇÃO CONTÍGUA - BEST-FIT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356918" y="3234461"/>
            <a:ext cx="5574163" cy="530873"/>
          </a:xfrm>
          <a:custGeom>
            <a:avLst/>
            <a:gdLst/>
            <a:ahLst/>
            <a:cxnLst/>
            <a:rect r="r" b="b" t="t" l="l"/>
            <a:pathLst>
              <a:path h="530873" w="5574163">
                <a:moveTo>
                  <a:pt x="0" y="0"/>
                </a:moveTo>
                <a:lnTo>
                  <a:pt x="5574164" y="0"/>
                </a:lnTo>
                <a:lnTo>
                  <a:pt x="5574164" y="530873"/>
                </a:lnTo>
                <a:lnTo>
                  <a:pt x="0" y="530873"/>
                </a:lnTo>
                <a:lnTo>
                  <a:pt x="0" y="0"/>
                </a:lnTo>
                <a:close/>
              </a:path>
            </a:pathLst>
          </a:custGeom>
          <a:blipFill>
            <a:blip r:embed="rId3"/>
            <a:stretch>
              <a:fillRect l="0" t="0" r="0" b="0"/>
            </a:stretch>
          </a:blipFill>
        </p:spPr>
      </p:sp>
      <p:sp>
        <p:nvSpPr>
          <p:cNvPr name="Freeform 4" id="4"/>
          <p:cNvSpPr/>
          <p:nvPr/>
        </p:nvSpPr>
        <p:spPr>
          <a:xfrm flipH="false" flipV="false" rot="0">
            <a:off x="12052701" y="3234461"/>
            <a:ext cx="5948806" cy="5014319"/>
          </a:xfrm>
          <a:custGeom>
            <a:avLst/>
            <a:gdLst/>
            <a:ahLst/>
            <a:cxnLst/>
            <a:rect r="r" b="b" t="t" l="l"/>
            <a:pathLst>
              <a:path h="5014319" w="5948806">
                <a:moveTo>
                  <a:pt x="0" y="0"/>
                </a:moveTo>
                <a:lnTo>
                  <a:pt x="5948806" y="0"/>
                </a:lnTo>
                <a:lnTo>
                  <a:pt x="5948806" y="5014319"/>
                </a:lnTo>
                <a:lnTo>
                  <a:pt x="0" y="5014319"/>
                </a:lnTo>
                <a:lnTo>
                  <a:pt x="0" y="0"/>
                </a:lnTo>
                <a:close/>
              </a:path>
            </a:pathLst>
          </a:custGeom>
          <a:blipFill>
            <a:blip r:embed="rId4"/>
            <a:stretch>
              <a:fillRect l="0" t="0" r="0" b="0"/>
            </a:stretch>
          </a:blipFill>
        </p:spPr>
      </p:sp>
      <p:sp>
        <p:nvSpPr>
          <p:cNvPr name="TextBox 5" id="5"/>
          <p:cNvSpPr txBox="true"/>
          <p:nvPr/>
        </p:nvSpPr>
        <p:spPr>
          <a:xfrm rot="0">
            <a:off x="1681141" y="914400"/>
            <a:ext cx="14925719"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ALOCAÇÃO CONTIGUA - BEST-FIT</a:t>
            </a:r>
          </a:p>
        </p:txBody>
      </p:sp>
      <p:sp>
        <p:nvSpPr>
          <p:cNvPr name="TextBox 6" id="6"/>
          <p:cNvSpPr txBox="true"/>
          <p:nvPr/>
        </p:nvSpPr>
        <p:spPr>
          <a:xfrm rot="0">
            <a:off x="6030875" y="2722016"/>
            <a:ext cx="5574163"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Input do usuário:</a:t>
            </a:r>
          </a:p>
        </p:txBody>
      </p:sp>
      <p:sp>
        <p:nvSpPr>
          <p:cNvPr name="TextBox 7" id="7"/>
          <p:cNvSpPr txBox="true"/>
          <p:nvPr/>
        </p:nvSpPr>
        <p:spPr>
          <a:xfrm rot="0">
            <a:off x="0" y="2722016"/>
            <a:ext cx="5583212"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inicial do disco:</a:t>
            </a:r>
          </a:p>
        </p:txBody>
      </p:sp>
      <p:sp>
        <p:nvSpPr>
          <p:cNvPr name="TextBox 8" id="8"/>
          <p:cNvSpPr txBox="true"/>
          <p:nvPr/>
        </p:nvSpPr>
        <p:spPr>
          <a:xfrm rot="0">
            <a:off x="12052701" y="2722016"/>
            <a:ext cx="594880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final do disco:</a:t>
            </a:r>
          </a:p>
        </p:txBody>
      </p:sp>
      <p:sp>
        <p:nvSpPr>
          <p:cNvPr name="Freeform 9" id="9"/>
          <p:cNvSpPr/>
          <p:nvPr/>
        </p:nvSpPr>
        <p:spPr>
          <a:xfrm flipH="false" flipV="false" rot="0">
            <a:off x="0" y="3234461"/>
            <a:ext cx="6138013" cy="5049999"/>
          </a:xfrm>
          <a:custGeom>
            <a:avLst/>
            <a:gdLst/>
            <a:ahLst/>
            <a:cxnLst/>
            <a:rect r="r" b="b" t="t" l="l"/>
            <a:pathLst>
              <a:path h="5049999" w="6138013">
                <a:moveTo>
                  <a:pt x="0" y="0"/>
                </a:moveTo>
                <a:lnTo>
                  <a:pt x="6138013" y="0"/>
                </a:lnTo>
                <a:lnTo>
                  <a:pt x="6138013" y="5049999"/>
                </a:lnTo>
                <a:lnTo>
                  <a:pt x="0" y="5049999"/>
                </a:lnTo>
                <a:lnTo>
                  <a:pt x="0" y="0"/>
                </a:lnTo>
                <a:close/>
              </a:path>
            </a:pathLst>
          </a:custGeom>
          <a:blipFill>
            <a:blip r:embed="rId5"/>
            <a:stretch>
              <a:fillRect l="0" t="0" r="-38612" b="-10648"/>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348613"/>
            <a:ext cx="18288000" cy="1226825"/>
          </a:xfrm>
          <a:prstGeom prst="rect">
            <a:avLst/>
          </a:prstGeom>
        </p:spPr>
        <p:txBody>
          <a:bodyPr anchor="t" rtlCol="false" tIns="0" lIns="0" bIns="0" rIns="0">
            <a:spAutoFit/>
          </a:bodyPr>
          <a:lstStyle/>
          <a:p>
            <a:pPr algn="ctr">
              <a:lnSpc>
                <a:spcPts val="9917"/>
              </a:lnSpc>
            </a:pPr>
            <a:r>
              <a:rPr lang="en-US" sz="7186" spc="704">
                <a:solidFill>
                  <a:srgbClr val="231F20"/>
                </a:solidFill>
                <a:latin typeface="Oswald Bold"/>
              </a:rPr>
              <a:t>ALOCAÇÃO CONTÍGUA - WORST-FIT</a:t>
            </a:r>
          </a:p>
        </p:txBody>
      </p:sp>
      <p:sp>
        <p:nvSpPr>
          <p:cNvPr name="Freeform 3" id="3"/>
          <p:cNvSpPr/>
          <p:nvPr/>
        </p:nvSpPr>
        <p:spPr>
          <a:xfrm flipH="false" flipV="false" rot="0">
            <a:off x="529088" y="2645900"/>
            <a:ext cx="16524142" cy="6810186"/>
          </a:xfrm>
          <a:custGeom>
            <a:avLst/>
            <a:gdLst/>
            <a:ahLst/>
            <a:cxnLst/>
            <a:rect r="r" b="b" t="t" l="l"/>
            <a:pathLst>
              <a:path h="6810186" w="16524142">
                <a:moveTo>
                  <a:pt x="0" y="0"/>
                </a:moveTo>
                <a:lnTo>
                  <a:pt x="16524142" y="0"/>
                </a:lnTo>
                <a:lnTo>
                  <a:pt x="16524142" y="6810186"/>
                </a:lnTo>
                <a:lnTo>
                  <a:pt x="0" y="6810186"/>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3234461"/>
            <a:ext cx="6138013" cy="5049999"/>
          </a:xfrm>
          <a:custGeom>
            <a:avLst/>
            <a:gdLst/>
            <a:ahLst/>
            <a:cxnLst/>
            <a:rect r="r" b="b" t="t" l="l"/>
            <a:pathLst>
              <a:path h="5049999" w="6138013">
                <a:moveTo>
                  <a:pt x="0" y="0"/>
                </a:moveTo>
                <a:lnTo>
                  <a:pt x="6138013" y="0"/>
                </a:lnTo>
                <a:lnTo>
                  <a:pt x="6138013" y="5049999"/>
                </a:lnTo>
                <a:lnTo>
                  <a:pt x="0" y="5049999"/>
                </a:lnTo>
                <a:lnTo>
                  <a:pt x="0" y="0"/>
                </a:lnTo>
                <a:close/>
              </a:path>
            </a:pathLst>
          </a:custGeom>
          <a:blipFill>
            <a:blip r:embed="rId3"/>
            <a:stretch>
              <a:fillRect l="0" t="0" r="-38612" b="-10648"/>
            </a:stretch>
          </a:blipFill>
        </p:spPr>
      </p:sp>
      <p:sp>
        <p:nvSpPr>
          <p:cNvPr name="Freeform 4" id="4"/>
          <p:cNvSpPr/>
          <p:nvPr/>
        </p:nvSpPr>
        <p:spPr>
          <a:xfrm flipH="false" flipV="false" rot="0">
            <a:off x="6308282" y="3234461"/>
            <a:ext cx="5574163" cy="371611"/>
          </a:xfrm>
          <a:custGeom>
            <a:avLst/>
            <a:gdLst/>
            <a:ahLst/>
            <a:cxnLst/>
            <a:rect r="r" b="b" t="t" l="l"/>
            <a:pathLst>
              <a:path h="371611" w="5574163">
                <a:moveTo>
                  <a:pt x="0" y="0"/>
                </a:moveTo>
                <a:lnTo>
                  <a:pt x="5574163" y="0"/>
                </a:lnTo>
                <a:lnTo>
                  <a:pt x="5574163" y="371611"/>
                </a:lnTo>
                <a:lnTo>
                  <a:pt x="0" y="371611"/>
                </a:lnTo>
                <a:lnTo>
                  <a:pt x="0" y="0"/>
                </a:lnTo>
                <a:close/>
              </a:path>
            </a:pathLst>
          </a:custGeom>
          <a:blipFill>
            <a:blip r:embed="rId4"/>
            <a:stretch>
              <a:fillRect l="0" t="0" r="0" b="0"/>
            </a:stretch>
          </a:blipFill>
        </p:spPr>
      </p:sp>
      <p:sp>
        <p:nvSpPr>
          <p:cNvPr name="Freeform 5" id="5"/>
          <p:cNvSpPr/>
          <p:nvPr/>
        </p:nvSpPr>
        <p:spPr>
          <a:xfrm flipH="false" flipV="false" rot="0">
            <a:off x="12052713" y="3267135"/>
            <a:ext cx="6017924" cy="5017325"/>
          </a:xfrm>
          <a:custGeom>
            <a:avLst/>
            <a:gdLst/>
            <a:ahLst/>
            <a:cxnLst/>
            <a:rect r="r" b="b" t="t" l="l"/>
            <a:pathLst>
              <a:path h="5017325" w="6017924">
                <a:moveTo>
                  <a:pt x="0" y="0"/>
                </a:moveTo>
                <a:lnTo>
                  <a:pt x="6017925" y="0"/>
                </a:lnTo>
                <a:lnTo>
                  <a:pt x="6017925" y="5017325"/>
                </a:lnTo>
                <a:lnTo>
                  <a:pt x="0" y="5017325"/>
                </a:lnTo>
                <a:lnTo>
                  <a:pt x="0" y="0"/>
                </a:lnTo>
                <a:close/>
              </a:path>
            </a:pathLst>
          </a:custGeom>
          <a:blipFill>
            <a:blip r:embed="rId5"/>
            <a:stretch>
              <a:fillRect l="0" t="0" r="-1858" b="0"/>
            </a:stretch>
          </a:blipFill>
        </p:spPr>
      </p:sp>
      <p:sp>
        <p:nvSpPr>
          <p:cNvPr name="TextBox 6" id="6"/>
          <p:cNvSpPr txBox="true"/>
          <p:nvPr/>
        </p:nvSpPr>
        <p:spPr>
          <a:xfrm rot="0">
            <a:off x="1458527" y="914400"/>
            <a:ext cx="15370946"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ALOCAÇÃO CONTIGUA - WORST-FIT</a:t>
            </a:r>
          </a:p>
        </p:txBody>
      </p:sp>
      <p:sp>
        <p:nvSpPr>
          <p:cNvPr name="TextBox 7" id="7"/>
          <p:cNvSpPr txBox="true"/>
          <p:nvPr/>
        </p:nvSpPr>
        <p:spPr>
          <a:xfrm rot="0">
            <a:off x="6030875" y="2722016"/>
            <a:ext cx="5574163"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Input do usuário:</a:t>
            </a:r>
          </a:p>
        </p:txBody>
      </p:sp>
      <p:sp>
        <p:nvSpPr>
          <p:cNvPr name="TextBox 8" id="8"/>
          <p:cNvSpPr txBox="true"/>
          <p:nvPr/>
        </p:nvSpPr>
        <p:spPr>
          <a:xfrm rot="0">
            <a:off x="0" y="2722016"/>
            <a:ext cx="5583212"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inicial do disco:</a:t>
            </a:r>
          </a:p>
        </p:txBody>
      </p:sp>
      <p:sp>
        <p:nvSpPr>
          <p:cNvPr name="TextBox 9" id="9"/>
          <p:cNvSpPr txBox="true"/>
          <p:nvPr/>
        </p:nvSpPr>
        <p:spPr>
          <a:xfrm rot="0">
            <a:off x="12052701" y="2722016"/>
            <a:ext cx="601793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final do disco: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111564" y="2015602"/>
            <a:ext cx="10064871" cy="7839347"/>
          </a:xfrm>
          <a:custGeom>
            <a:avLst/>
            <a:gdLst/>
            <a:ahLst/>
            <a:cxnLst/>
            <a:rect r="r" b="b" t="t" l="l"/>
            <a:pathLst>
              <a:path h="7839347" w="10064871">
                <a:moveTo>
                  <a:pt x="0" y="0"/>
                </a:moveTo>
                <a:lnTo>
                  <a:pt x="10064872" y="0"/>
                </a:lnTo>
                <a:lnTo>
                  <a:pt x="10064872" y="7839347"/>
                </a:lnTo>
                <a:lnTo>
                  <a:pt x="0" y="7839347"/>
                </a:lnTo>
                <a:lnTo>
                  <a:pt x="0" y="0"/>
                </a:lnTo>
                <a:close/>
              </a:path>
            </a:pathLst>
          </a:custGeom>
          <a:blipFill>
            <a:blip r:embed="rId2"/>
            <a:stretch>
              <a:fillRect l="0" t="0" r="0" b="0"/>
            </a:stretch>
          </a:blipFill>
        </p:spPr>
      </p:sp>
      <p:sp>
        <p:nvSpPr>
          <p:cNvPr name="TextBox 3" id="3"/>
          <p:cNvSpPr txBox="true"/>
          <p:nvPr/>
        </p:nvSpPr>
        <p:spPr>
          <a:xfrm rot="0">
            <a:off x="0" y="358138"/>
            <a:ext cx="18288000" cy="1165093"/>
          </a:xfrm>
          <a:prstGeom prst="rect">
            <a:avLst/>
          </a:prstGeom>
        </p:spPr>
        <p:txBody>
          <a:bodyPr anchor="t" rtlCol="false" tIns="0" lIns="0" bIns="0" rIns="0">
            <a:spAutoFit/>
          </a:bodyPr>
          <a:lstStyle/>
          <a:p>
            <a:pPr algn="ctr">
              <a:lnSpc>
                <a:spcPts val="9443"/>
              </a:lnSpc>
            </a:pPr>
            <a:r>
              <a:rPr lang="en-US" sz="6843" spc="670">
                <a:solidFill>
                  <a:srgbClr val="231F20"/>
                </a:solidFill>
                <a:latin typeface="Oswald Bold"/>
              </a:rPr>
              <a:t>CRIAR ARQUIVOS - ALOCAÇÃO ENCADEADA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46488" y="6854152"/>
            <a:ext cx="4219344" cy="487166"/>
          </a:xfrm>
          <a:custGeom>
            <a:avLst/>
            <a:gdLst/>
            <a:ahLst/>
            <a:cxnLst/>
            <a:rect r="r" b="b" t="t" l="l"/>
            <a:pathLst>
              <a:path h="487166" w="4219344">
                <a:moveTo>
                  <a:pt x="0" y="0"/>
                </a:moveTo>
                <a:lnTo>
                  <a:pt x="4219344" y="0"/>
                </a:lnTo>
                <a:lnTo>
                  <a:pt x="4219344" y="487166"/>
                </a:lnTo>
                <a:lnTo>
                  <a:pt x="0" y="487166"/>
                </a:lnTo>
                <a:lnTo>
                  <a:pt x="0" y="0"/>
                </a:lnTo>
                <a:close/>
              </a:path>
            </a:pathLst>
          </a:custGeom>
          <a:blipFill>
            <a:blip r:embed="rId4"/>
            <a:stretch>
              <a:fillRect l="0" t="0" r="-51456" b="0"/>
            </a:stretch>
          </a:blipFill>
        </p:spPr>
      </p:sp>
      <p:sp>
        <p:nvSpPr>
          <p:cNvPr name="Freeform 8" id="8"/>
          <p:cNvSpPr/>
          <p:nvPr/>
        </p:nvSpPr>
        <p:spPr>
          <a:xfrm flipH="false" flipV="false" rot="0">
            <a:off x="146488" y="8360493"/>
            <a:ext cx="8034942" cy="428530"/>
          </a:xfrm>
          <a:custGeom>
            <a:avLst/>
            <a:gdLst/>
            <a:ahLst/>
            <a:cxnLst/>
            <a:rect r="r" b="b" t="t" l="l"/>
            <a:pathLst>
              <a:path h="428530" w="8034942">
                <a:moveTo>
                  <a:pt x="0" y="0"/>
                </a:moveTo>
                <a:lnTo>
                  <a:pt x="8034942" y="0"/>
                </a:lnTo>
                <a:lnTo>
                  <a:pt x="8034942" y="428530"/>
                </a:lnTo>
                <a:lnTo>
                  <a:pt x="0" y="428530"/>
                </a:lnTo>
                <a:lnTo>
                  <a:pt x="0" y="0"/>
                </a:lnTo>
                <a:close/>
              </a:path>
            </a:pathLst>
          </a:custGeom>
          <a:blipFill>
            <a:blip r:embed="rId5"/>
            <a:stretch>
              <a:fillRect l="0" t="0" r="0" b="0"/>
            </a:stretch>
          </a:blipFill>
        </p:spPr>
      </p:sp>
      <p:sp>
        <p:nvSpPr>
          <p:cNvPr name="Freeform 9" id="9"/>
          <p:cNvSpPr/>
          <p:nvPr/>
        </p:nvSpPr>
        <p:spPr>
          <a:xfrm flipH="false" flipV="false" rot="0">
            <a:off x="14230354" y="6680679"/>
            <a:ext cx="3028946" cy="3045143"/>
          </a:xfrm>
          <a:custGeom>
            <a:avLst/>
            <a:gdLst/>
            <a:ahLst/>
            <a:cxnLst/>
            <a:rect r="r" b="b" t="t" l="l"/>
            <a:pathLst>
              <a:path h="3045143" w="3028946">
                <a:moveTo>
                  <a:pt x="0" y="0"/>
                </a:moveTo>
                <a:lnTo>
                  <a:pt x="3028946" y="0"/>
                </a:lnTo>
                <a:lnTo>
                  <a:pt x="3028946" y="3045144"/>
                </a:lnTo>
                <a:lnTo>
                  <a:pt x="0" y="3045144"/>
                </a:lnTo>
                <a:lnTo>
                  <a:pt x="0" y="0"/>
                </a:lnTo>
                <a:close/>
              </a:path>
            </a:pathLst>
          </a:custGeom>
          <a:blipFill>
            <a:blip r:embed="rId6"/>
            <a:stretch>
              <a:fillRect l="0" t="0" r="0" b="0"/>
            </a:stretch>
          </a:blipFill>
        </p:spPr>
      </p:sp>
      <p:sp>
        <p:nvSpPr>
          <p:cNvPr name="TextBox 10" id="10"/>
          <p:cNvSpPr txBox="true"/>
          <p:nvPr/>
        </p:nvSpPr>
        <p:spPr>
          <a:xfrm rot="0">
            <a:off x="1028700" y="2608704"/>
            <a:ext cx="10723535" cy="2700909"/>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a criação de um arquivo no programa é preciso o usuário digitar “create” e separar por espaços os parâmetros:</a:t>
            </a:r>
          </a:p>
          <a:p>
            <a:pPr marL="669291" indent="-334646" lvl="1">
              <a:lnSpc>
                <a:spcPts val="4278"/>
              </a:lnSpc>
              <a:buFont typeface="Arial"/>
              <a:buChar char="•"/>
            </a:pPr>
            <a:r>
              <a:rPr lang="en-US" sz="3100" spc="303">
                <a:solidFill>
                  <a:srgbClr val="231F20"/>
                </a:solidFill>
                <a:latin typeface="DM Sans"/>
              </a:rPr>
              <a:t>Nome do arquivo.</a:t>
            </a:r>
          </a:p>
          <a:p>
            <a:pPr algn="l" marL="669291" indent="-334646" lvl="1">
              <a:lnSpc>
                <a:spcPts val="4278"/>
              </a:lnSpc>
              <a:spcBef>
                <a:spcPct val="0"/>
              </a:spcBef>
              <a:buFont typeface="Arial"/>
              <a:buChar char="•"/>
            </a:pPr>
            <a:r>
              <a:rPr lang="en-US" sz="3100" spc="303">
                <a:solidFill>
                  <a:srgbClr val="231F20"/>
                </a:solidFill>
                <a:latin typeface="DM Sans"/>
              </a:rPr>
              <a:t>Quantidades de blocos a serem alocados.</a:t>
            </a:r>
          </a:p>
        </p:txBody>
      </p:sp>
      <p:sp>
        <p:nvSpPr>
          <p:cNvPr name="TextBox 11" id="11"/>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CRIAR ARQUIVO - ALOCAÇAO ENCADEADA</a:t>
            </a:r>
          </a:p>
        </p:txBody>
      </p:sp>
      <p:sp>
        <p:nvSpPr>
          <p:cNvPr name="TextBox 12" id="12"/>
          <p:cNvSpPr txBox="true"/>
          <p:nvPr/>
        </p:nvSpPr>
        <p:spPr>
          <a:xfrm rot="0">
            <a:off x="0" y="6318898"/>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3" id="13"/>
          <p:cNvSpPr txBox="true"/>
          <p:nvPr/>
        </p:nvSpPr>
        <p:spPr>
          <a:xfrm rot="0">
            <a:off x="146488" y="7828998"/>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
        <p:nvSpPr>
          <p:cNvPr name="TextBox 14" id="14"/>
          <p:cNvSpPr txBox="true"/>
          <p:nvPr/>
        </p:nvSpPr>
        <p:spPr>
          <a:xfrm rot="0">
            <a:off x="12618066" y="5610069"/>
            <a:ext cx="5669934" cy="1036320"/>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Como o arquivo é exibido no sistema de árvore: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348613"/>
            <a:ext cx="18288000" cy="1226825"/>
          </a:xfrm>
          <a:prstGeom prst="rect">
            <a:avLst/>
          </a:prstGeom>
        </p:spPr>
        <p:txBody>
          <a:bodyPr anchor="t" rtlCol="false" tIns="0" lIns="0" bIns="0" rIns="0">
            <a:spAutoFit/>
          </a:bodyPr>
          <a:lstStyle/>
          <a:p>
            <a:pPr algn="ctr">
              <a:lnSpc>
                <a:spcPts val="9917"/>
              </a:lnSpc>
            </a:pPr>
            <a:r>
              <a:rPr lang="en-US" sz="7186" spc="704">
                <a:solidFill>
                  <a:srgbClr val="231F20"/>
                </a:solidFill>
                <a:latin typeface="Oswald Bold"/>
              </a:rPr>
              <a:t>ALOCAÇÃO ENCADEADA</a:t>
            </a:r>
          </a:p>
        </p:txBody>
      </p:sp>
      <p:sp>
        <p:nvSpPr>
          <p:cNvPr name="Freeform 3" id="3"/>
          <p:cNvSpPr/>
          <p:nvPr/>
        </p:nvSpPr>
        <p:spPr>
          <a:xfrm flipH="false" flipV="false" rot="0">
            <a:off x="4079459" y="1636712"/>
            <a:ext cx="10316547" cy="8347195"/>
          </a:xfrm>
          <a:custGeom>
            <a:avLst/>
            <a:gdLst/>
            <a:ahLst/>
            <a:cxnLst/>
            <a:rect r="r" b="b" t="t" l="l"/>
            <a:pathLst>
              <a:path h="8347195" w="10316547">
                <a:moveTo>
                  <a:pt x="0" y="0"/>
                </a:moveTo>
                <a:lnTo>
                  <a:pt x="10316547" y="0"/>
                </a:lnTo>
                <a:lnTo>
                  <a:pt x="10316547" y="8347196"/>
                </a:lnTo>
                <a:lnTo>
                  <a:pt x="0" y="8347196"/>
                </a:lnTo>
                <a:lnTo>
                  <a:pt x="0" y="0"/>
                </a:lnTo>
                <a:close/>
              </a:path>
            </a:pathLst>
          </a:custGeom>
          <a:blipFill>
            <a:blip r:embed="rId2"/>
            <a:stretch>
              <a:fillRect l="-1817" t="0" r="0" b="-3649"/>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77218" y="3234461"/>
            <a:ext cx="4628776" cy="6744788"/>
          </a:xfrm>
          <a:custGeom>
            <a:avLst/>
            <a:gdLst/>
            <a:ahLst/>
            <a:cxnLst/>
            <a:rect r="r" b="b" t="t" l="l"/>
            <a:pathLst>
              <a:path h="6744788" w="4628776">
                <a:moveTo>
                  <a:pt x="0" y="0"/>
                </a:moveTo>
                <a:lnTo>
                  <a:pt x="4628776" y="0"/>
                </a:lnTo>
                <a:lnTo>
                  <a:pt x="4628776" y="6744789"/>
                </a:lnTo>
                <a:lnTo>
                  <a:pt x="0" y="6744789"/>
                </a:lnTo>
                <a:lnTo>
                  <a:pt x="0" y="0"/>
                </a:lnTo>
                <a:close/>
              </a:path>
            </a:pathLst>
          </a:custGeom>
          <a:blipFill>
            <a:blip r:embed="rId3"/>
            <a:stretch>
              <a:fillRect l="0" t="0" r="0" b="0"/>
            </a:stretch>
          </a:blipFill>
        </p:spPr>
      </p:sp>
      <p:sp>
        <p:nvSpPr>
          <p:cNvPr name="Freeform 4" id="4"/>
          <p:cNvSpPr/>
          <p:nvPr/>
        </p:nvSpPr>
        <p:spPr>
          <a:xfrm flipH="false" flipV="false" rot="0">
            <a:off x="6030875" y="3267135"/>
            <a:ext cx="5574163" cy="564472"/>
          </a:xfrm>
          <a:custGeom>
            <a:avLst/>
            <a:gdLst/>
            <a:ahLst/>
            <a:cxnLst/>
            <a:rect r="r" b="b" t="t" l="l"/>
            <a:pathLst>
              <a:path h="564472" w="5574163">
                <a:moveTo>
                  <a:pt x="0" y="0"/>
                </a:moveTo>
                <a:lnTo>
                  <a:pt x="5574163" y="0"/>
                </a:lnTo>
                <a:lnTo>
                  <a:pt x="5574163" y="564472"/>
                </a:lnTo>
                <a:lnTo>
                  <a:pt x="0" y="564472"/>
                </a:lnTo>
                <a:lnTo>
                  <a:pt x="0" y="0"/>
                </a:lnTo>
                <a:close/>
              </a:path>
            </a:pathLst>
          </a:custGeom>
          <a:blipFill>
            <a:blip r:embed="rId4"/>
            <a:stretch>
              <a:fillRect l="0" t="0" r="0" b="0"/>
            </a:stretch>
          </a:blipFill>
        </p:spPr>
      </p:sp>
      <p:sp>
        <p:nvSpPr>
          <p:cNvPr name="Freeform 5" id="5"/>
          <p:cNvSpPr/>
          <p:nvPr/>
        </p:nvSpPr>
        <p:spPr>
          <a:xfrm flipH="false" flipV="false" rot="0">
            <a:off x="12804050" y="3267135"/>
            <a:ext cx="4111848" cy="6858251"/>
          </a:xfrm>
          <a:custGeom>
            <a:avLst/>
            <a:gdLst/>
            <a:ahLst/>
            <a:cxnLst/>
            <a:rect r="r" b="b" t="t" l="l"/>
            <a:pathLst>
              <a:path h="6858251" w="4111848">
                <a:moveTo>
                  <a:pt x="0" y="0"/>
                </a:moveTo>
                <a:lnTo>
                  <a:pt x="4111848" y="0"/>
                </a:lnTo>
                <a:lnTo>
                  <a:pt x="4111848" y="6858252"/>
                </a:lnTo>
                <a:lnTo>
                  <a:pt x="0" y="6858252"/>
                </a:lnTo>
                <a:lnTo>
                  <a:pt x="0" y="0"/>
                </a:lnTo>
                <a:close/>
              </a:path>
            </a:pathLst>
          </a:custGeom>
          <a:blipFill>
            <a:blip r:embed="rId5"/>
            <a:stretch>
              <a:fillRect l="0" t="0" r="0" b="0"/>
            </a:stretch>
          </a:blipFill>
        </p:spPr>
      </p:sp>
      <p:sp>
        <p:nvSpPr>
          <p:cNvPr name="TextBox 6" id="6"/>
          <p:cNvSpPr txBox="true"/>
          <p:nvPr/>
        </p:nvSpPr>
        <p:spPr>
          <a:xfrm rot="0">
            <a:off x="4070744" y="914400"/>
            <a:ext cx="10146511"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ALOCAÇÃO ENCADEADA</a:t>
            </a:r>
          </a:p>
        </p:txBody>
      </p:sp>
      <p:sp>
        <p:nvSpPr>
          <p:cNvPr name="TextBox 7" id="7"/>
          <p:cNvSpPr txBox="true"/>
          <p:nvPr/>
        </p:nvSpPr>
        <p:spPr>
          <a:xfrm rot="0">
            <a:off x="6030875" y="2722016"/>
            <a:ext cx="5574163"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Input do usuário:</a:t>
            </a:r>
          </a:p>
        </p:txBody>
      </p:sp>
      <p:sp>
        <p:nvSpPr>
          <p:cNvPr name="TextBox 8" id="8"/>
          <p:cNvSpPr txBox="true"/>
          <p:nvPr/>
        </p:nvSpPr>
        <p:spPr>
          <a:xfrm rot="0">
            <a:off x="0" y="2722016"/>
            <a:ext cx="5583212"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inicial do disco:</a:t>
            </a:r>
          </a:p>
        </p:txBody>
      </p:sp>
      <p:sp>
        <p:nvSpPr>
          <p:cNvPr name="TextBox 9" id="9"/>
          <p:cNvSpPr txBox="true"/>
          <p:nvPr/>
        </p:nvSpPr>
        <p:spPr>
          <a:xfrm rot="0">
            <a:off x="12052701" y="2722016"/>
            <a:ext cx="601793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final do disco:</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418806"/>
            <a:ext cx="18288000" cy="1148512"/>
          </a:xfrm>
          <a:prstGeom prst="rect">
            <a:avLst/>
          </a:prstGeom>
        </p:spPr>
        <p:txBody>
          <a:bodyPr anchor="t" rtlCol="false" tIns="0" lIns="0" bIns="0" rIns="0">
            <a:spAutoFit/>
          </a:bodyPr>
          <a:lstStyle/>
          <a:p>
            <a:pPr algn="ctr">
              <a:lnSpc>
                <a:spcPts val="9379"/>
              </a:lnSpc>
            </a:pPr>
            <a:r>
              <a:rPr lang="en-US" sz="6796" spc="666">
                <a:solidFill>
                  <a:srgbClr val="231F20"/>
                </a:solidFill>
                <a:latin typeface="Oswald Bold"/>
              </a:rPr>
              <a:t>REMOVER ARQUIVO</a:t>
            </a:r>
          </a:p>
        </p:txBody>
      </p:sp>
      <p:sp>
        <p:nvSpPr>
          <p:cNvPr name="Freeform 3" id="3"/>
          <p:cNvSpPr/>
          <p:nvPr/>
        </p:nvSpPr>
        <p:spPr>
          <a:xfrm flipH="false" flipV="false" rot="0">
            <a:off x="3391036" y="3483609"/>
            <a:ext cx="11505927" cy="3835309"/>
          </a:xfrm>
          <a:custGeom>
            <a:avLst/>
            <a:gdLst/>
            <a:ahLst/>
            <a:cxnLst/>
            <a:rect r="r" b="b" t="t" l="l"/>
            <a:pathLst>
              <a:path h="3835309" w="11505927">
                <a:moveTo>
                  <a:pt x="0" y="0"/>
                </a:moveTo>
                <a:lnTo>
                  <a:pt x="11505928" y="0"/>
                </a:lnTo>
                <a:lnTo>
                  <a:pt x="11505928" y="3835309"/>
                </a:lnTo>
                <a:lnTo>
                  <a:pt x="0" y="3835309"/>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46488" y="7103855"/>
            <a:ext cx="5977382" cy="507305"/>
          </a:xfrm>
          <a:custGeom>
            <a:avLst/>
            <a:gdLst/>
            <a:ahLst/>
            <a:cxnLst/>
            <a:rect r="r" b="b" t="t" l="l"/>
            <a:pathLst>
              <a:path h="507305" w="5977382">
                <a:moveTo>
                  <a:pt x="0" y="0"/>
                </a:moveTo>
                <a:lnTo>
                  <a:pt x="5977382" y="0"/>
                </a:lnTo>
                <a:lnTo>
                  <a:pt x="5977382" y="507306"/>
                </a:lnTo>
                <a:lnTo>
                  <a:pt x="0" y="507306"/>
                </a:lnTo>
                <a:lnTo>
                  <a:pt x="0" y="0"/>
                </a:lnTo>
                <a:close/>
              </a:path>
            </a:pathLst>
          </a:custGeom>
          <a:blipFill>
            <a:blip r:embed="rId4"/>
            <a:stretch>
              <a:fillRect l="0" t="0" r="0" b="0"/>
            </a:stretch>
          </a:blipFill>
        </p:spPr>
      </p:sp>
      <p:sp>
        <p:nvSpPr>
          <p:cNvPr name="Freeform 8" id="8"/>
          <p:cNvSpPr/>
          <p:nvPr/>
        </p:nvSpPr>
        <p:spPr>
          <a:xfrm flipH="false" flipV="false" rot="0">
            <a:off x="146488" y="8486775"/>
            <a:ext cx="10005082" cy="339392"/>
          </a:xfrm>
          <a:custGeom>
            <a:avLst/>
            <a:gdLst/>
            <a:ahLst/>
            <a:cxnLst/>
            <a:rect r="r" b="b" t="t" l="l"/>
            <a:pathLst>
              <a:path h="339392" w="10005082">
                <a:moveTo>
                  <a:pt x="0" y="0"/>
                </a:moveTo>
                <a:lnTo>
                  <a:pt x="10005082" y="0"/>
                </a:lnTo>
                <a:lnTo>
                  <a:pt x="10005082" y="339392"/>
                </a:lnTo>
                <a:lnTo>
                  <a:pt x="0" y="339392"/>
                </a:lnTo>
                <a:lnTo>
                  <a:pt x="0" y="0"/>
                </a:lnTo>
                <a:close/>
              </a:path>
            </a:pathLst>
          </a:custGeom>
          <a:blipFill>
            <a:blip r:embed="rId5"/>
            <a:stretch>
              <a:fillRect l="0" t="-4447" r="0" b="-11652"/>
            </a:stretch>
          </a:blipFill>
        </p:spPr>
      </p:sp>
      <p:sp>
        <p:nvSpPr>
          <p:cNvPr name="TextBox 9" id="9"/>
          <p:cNvSpPr txBox="true"/>
          <p:nvPr/>
        </p:nvSpPr>
        <p:spPr>
          <a:xfrm rot="0">
            <a:off x="1028700" y="2608704"/>
            <a:ext cx="10723535" cy="2157984"/>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remover um arquivo no sistema é preciso o usuário digitar “remove” e separar por espaços o parâmetro:</a:t>
            </a:r>
          </a:p>
          <a:p>
            <a:pPr algn="l" marL="669291" indent="-334646" lvl="1">
              <a:lnSpc>
                <a:spcPts val="4278"/>
              </a:lnSpc>
              <a:spcBef>
                <a:spcPct val="0"/>
              </a:spcBef>
              <a:buFont typeface="Arial"/>
              <a:buChar char="•"/>
            </a:pPr>
            <a:r>
              <a:rPr lang="en-US" sz="3100" spc="303">
                <a:solidFill>
                  <a:srgbClr val="231F20"/>
                </a:solidFill>
                <a:latin typeface="DM Sans"/>
              </a:rPr>
              <a:t>Nome do arquivo.</a:t>
            </a:r>
          </a:p>
        </p:txBody>
      </p:sp>
      <p:sp>
        <p:nvSpPr>
          <p:cNvPr name="TextBox 10" id="10"/>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REMOVER ARQUIVO</a:t>
            </a:r>
          </a:p>
        </p:txBody>
      </p:sp>
      <p:sp>
        <p:nvSpPr>
          <p:cNvPr name="TextBox 11" id="11"/>
          <p:cNvSpPr txBox="true"/>
          <p:nvPr/>
        </p:nvSpPr>
        <p:spPr>
          <a:xfrm rot="0">
            <a:off x="146488" y="6316423"/>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2" id="12"/>
          <p:cNvSpPr txBox="true"/>
          <p:nvPr/>
        </p:nvSpPr>
        <p:spPr>
          <a:xfrm rot="0">
            <a:off x="146488" y="7828998"/>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OBJETIVOS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59012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50954" y="507602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50954" y="655995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50954" y="804388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6607430" y="3422236"/>
            <a:ext cx="5790503" cy="12948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MANIPULAR ARQUIVOS E DIRETORIOS ATRAVÉS DE OPERAÇÕES</a:t>
            </a:r>
          </a:p>
        </p:txBody>
      </p:sp>
      <p:sp>
        <p:nvSpPr>
          <p:cNvPr name="TextBox 13" id="13"/>
          <p:cNvSpPr txBox="true"/>
          <p:nvPr/>
        </p:nvSpPr>
        <p:spPr>
          <a:xfrm rot="0">
            <a:off x="6607430" y="5105400"/>
            <a:ext cx="6076629" cy="8566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IMPLEMENTAR ALOCAÇÃO DE ARQUIVOS NO DISCO</a:t>
            </a:r>
          </a:p>
        </p:txBody>
      </p:sp>
      <p:sp>
        <p:nvSpPr>
          <p:cNvPr name="TextBox 14" id="14"/>
          <p:cNvSpPr txBox="true"/>
          <p:nvPr/>
        </p:nvSpPr>
        <p:spPr>
          <a:xfrm rot="0">
            <a:off x="6607430" y="6531376"/>
            <a:ext cx="5790503" cy="8566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ALOCAÇÃO CONTÍGUA FIRST-FIT, BEST-FIT E WORST-FIT</a:t>
            </a:r>
          </a:p>
        </p:txBody>
      </p:sp>
      <p:sp>
        <p:nvSpPr>
          <p:cNvPr name="TextBox 15" id="15"/>
          <p:cNvSpPr txBox="true"/>
          <p:nvPr/>
        </p:nvSpPr>
        <p:spPr>
          <a:xfrm rot="0">
            <a:off x="6607430" y="8148932"/>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ALOCAÇÃO ENCADEADA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423869"/>
            <a:ext cx="18288000" cy="1095362"/>
          </a:xfrm>
          <a:prstGeom prst="rect">
            <a:avLst/>
          </a:prstGeom>
        </p:spPr>
        <p:txBody>
          <a:bodyPr anchor="t" rtlCol="false" tIns="0" lIns="0" bIns="0" rIns="0">
            <a:spAutoFit/>
          </a:bodyPr>
          <a:lstStyle/>
          <a:p>
            <a:pPr algn="ctr">
              <a:lnSpc>
                <a:spcPts val="8897"/>
              </a:lnSpc>
            </a:pPr>
            <a:r>
              <a:rPr lang="en-US" sz="6447" spc="631">
                <a:solidFill>
                  <a:srgbClr val="231F20"/>
                </a:solidFill>
                <a:latin typeface="Oswald Bold"/>
              </a:rPr>
              <a:t>REMOÇÃO DE BLOCOS - ALOCAÇÃO CONTÍGUA</a:t>
            </a:r>
          </a:p>
        </p:txBody>
      </p:sp>
      <p:sp>
        <p:nvSpPr>
          <p:cNvPr name="Freeform 3" id="3"/>
          <p:cNvSpPr/>
          <p:nvPr/>
        </p:nvSpPr>
        <p:spPr>
          <a:xfrm flipH="false" flipV="false" rot="0">
            <a:off x="6866613" y="3090118"/>
            <a:ext cx="4554775" cy="5793942"/>
          </a:xfrm>
          <a:custGeom>
            <a:avLst/>
            <a:gdLst/>
            <a:ahLst/>
            <a:cxnLst/>
            <a:rect r="r" b="b" t="t" l="l"/>
            <a:pathLst>
              <a:path h="5793942" w="4554775">
                <a:moveTo>
                  <a:pt x="0" y="0"/>
                </a:moveTo>
                <a:lnTo>
                  <a:pt x="4554774" y="0"/>
                </a:lnTo>
                <a:lnTo>
                  <a:pt x="4554774" y="5793941"/>
                </a:lnTo>
                <a:lnTo>
                  <a:pt x="0" y="5793941"/>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0" y="3234461"/>
            <a:ext cx="5836978" cy="5020327"/>
          </a:xfrm>
          <a:custGeom>
            <a:avLst/>
            <a:gdLst/>
            <a:ahLst/>
            <a:cxnLst/>
            <a:rect r="r" b="b" t="t" l="l"/>
            <a:pathLst>
              <a:path h="5020327" w="5836978">
                <a:moveTo>
                  <a:pt x="0" y="0"/>
                </a:moveTo>
                <a:lnTo>
                  <a:pt x="5836978" y="0"/>
                </a:lnTo>
                <a:lnTo>
                  <a:pt x="5836978" y="5020328"/>
                </a:lnTo>
                <a:lnTo>
                  <a:pt x="0" y="5020328"/>
                </a:lnTo>
                <a:lnTo>
                  <a:pt x="0" y="0"/>
                </a:lnTo>
                <a:close/>
              </a:path>
            </a:pathLst>
          </a:custGeom>
          <a:blipFill>
            <a:blip r:embed="rId2"/>
            <a:stretch>
              <a:fillRect l="-3321" t="0" r="-2058" b="0"/>
            </a:stretch>
          </a:blipFill>
        </p:spPr>
      </p:sp>
      <p:sp>
        <p:nvSpPr>
          <p:cNvPr name="Freeform 3" id="3"/>
          <p:cNvSpPr/>
          <p:nvPr/>
        </p:nvSpPr>
        <p:spPr>
          <a:xfrm flipH="false" flipV="false" rot="0">
            <a:off x="6712162" y="3234461"/>
            <a:ext cx="4211590" cy="530873"/>
          </a:xfrm>
          <a:custGeom>
            <a:avLst/>
            <a:gdLst/>
            <a:ahLst/>
            <a:cxnLst/>
            <a:rect r="r" b="b" t="t" l="l"/>
            <a:pathLst>
              <a:path h="530873" w="4211590">
                <a:moveTo>
                  <a:pt x="0" y="0"/>
                </a:moveTo>
                <a:lnTo>
                  <a:pt x="4211590" y="0"/>
                </a:lnTo>
                <a:lnTo>
                  <a:pt x="4211590" y="530873"/>
                </a:lnTo>
                <a:lnTo>
                  <a:pt x="0" y="530873"/>
                </a:lnTo>
                <a:lnTo>
                  <a:pt x="0" y="0"/>
                </a:lnTo>
                <a:close/>
              </a:path>
            </a:pathLst>
          </a:custGeom>
          <a:blipFill>
            <a:blip r:embed="rId3"/>
            <a:stretch>
              <a:fillRect l="0" t="0" r="0" b="0"/>
            </a:stretch>
          </a:blipFill>
        </p:spPr>
      </p:sp>
      <p:sp>
        <p:nvSpPr>
          <p:cNvPr name="Freeform 4" id="4"/>
          <p:cNvSpPr/>
          <p:nvPr/>
        </p:nvSpPr>
        <p:spPr>
          <a:xfrm flipH="false" flipV="false" rot="0">
            <a:off x="12132494" y="3237464"/>
            <a:ext cx="5789221" cy="5017325"/>
          </a:xfrm>
          <a:custGeom>
            <a:avLst/>
            <a:gdLst/>
            <a:ahLst/>
            <a:cxnLst/>
            <a:rect r="r" b="b" t="t" l="l"/>
            <a:pathLst>
              <a:path h="5017325" w="5789221">
                <a:moveTo>
                  <a:pt x="0" y="0"/>
                </a:moveTo>
                <a:lnTo>
                  <a:pt x="5789221" y="0"/>
                </a:lnTo>
                <a:lnTo>
                  <a:pt x="5789221" y="5017325"/>
                </a:lnTo>
                <a:lnTo>
                  <a:pt x="0" y="5017325"/>
                </a:lnTo>
                <a:lnTo>
                  <a:pt x="0" y="0"/>
                </a:lnTo>
                <a:close/>
              </a:path>
            </a:pathLst>
          </a:custGeom>
          <a:blipFill>
            <a:blip r:embed="rId4"/>
            <a:stretch>
              <a:fillRect l="0" t="0" r="0" b="0"/>
            </a:stretch>
          </a:blipFill>
        </p:spPr>
      </p:sp>
      <p:sp>
        <p:nvSpPr>
          <p:cNvPr name="TextBox 5" id="5"/>
          <p:cNvSpPr txBox="true"/>
          <p:nvPr/>
        </p:nvSpPr>
        <p:spPr>
          <a:xfrm rot="0">
            <a:off x="0" y="423869"/>
            <a:ext cx="18288000" cy="1095362"/>
          </a:xfrm>
          <a:prstGeom prst="rect">
            <a:avLst/>
          </a:prstGeom>
        </p:spPr>
        <p:txBody>
          <a:bodyPr anchor="t" rtlCol="false" tIns="0" lIns="0" bIns="0" rIns="0">
            <a:spAutoFit/>
          </a:bodyPr>
          <a:lstStyle/>
          <a:p>
            <a:pPr algn="ctr">
              <a:lnSpc>
                <a:spcPts val="8897"/>
              </a:lnSpc>
            </a:pPr>
            <a:r>
              <a:rPr lang="en-US" sz="6447" spc="631">
                <a:solidFill>
                  <a:srgbClr val="231F20"/>
                </a:solidFill>
                <a:latin typeface="Oswald Bold"/>
              </a:rPr>
              <a:t>REMOÇÃO DE BLOCOS - ALOCAÇÃO CONTÍGUA</a:t>
            </a:r>
          </a:p>
        </p:txBody>
      </p:sp>
      <p:sp>
        <p:nvSpPr>
          <p:cNvPr name="TextBox 6" id="6"/>
          <p:cNvSpPr txBox="true"/>
          <p:nvPr/>
        </p:nvSpPr>
        <p:spPr>
          <a:xfrm rot="0">
            <a:off x="6030875" y="2722016"/>
            <a:ext cx="5574163"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Input do usuário:</a:t>
            </a:r>
          </a:p>
        </p:txBody>
      </p:sp>
      <p:sp>
        <p:nvSpPr>
          <p:cNvPr name="TextBox 7" id="7"/>
          <p:cNvSpPr txBox="true"/>
          <p:nvPr/>
        </p:nvSpPr>
        <p:spPr>
          <a:xfrm rot="0">
            <a:off x="0" y="2722016"/>
            <a:ext cx="5583212"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inicial do disco:</a:t>
            </a:r>
          </a:p>
        </p:txBody>
      </p:sp>
      <p:sp>
        <p:nvSpPr>
          <p:cNvPr name="TextBox 8" id="8"/>
          <p:cNvSpPr txBox="true"/>
          <p:nvPr/>
        </p:nvSpPr>
        <p:spPr>
          <a:xfrm rot="0">
            <a:off x="12052701" y="2722016"/>
            <a:ext cx="594880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final do disco:</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585234" y="2068597"/>
            <a:ext cx="11117531" cy="6149805"/>
          </a:xfrm>
          <a:custGeom>
            <a:avLst/>
            <a:gdLst/>
            <a:ahLst/>
            <a:cxnLst/>
            <a:rect r="r" b="b" t="t" l="l"/>
            <a:pathLst>
              <a:path h="6149805" w="11117531">
                <a:moveTo>
                  <a:pt x="0" y="0"/>
                </a:moveTo>
                <a:lnTo>
                  <a:pt x="11117532" y="0"/>
                </a:lnTo>
                <a:lnTo>
                  <a:pt x="11117532" y="6149806"/>
                </a:lnTo>
                <a:lnTo>
                  <a:pt x="0" y="6149806"/>
                </a:lnTo>
                <a:lnTo>
                  <a:pt x="0" y="0"/>
                </a:lnTo>
                <a:close/>
              </a:path>
            </a:pathLst>
          </a:custGeom>
          <a:blipFill>
            <a:blip r:embed="rId2"/>
            <a:stretch>
              <a:fillRect l="0" t="0" r="0" b="0"/>
            </a:stretch>
          </a:blipFill>
        </p:spPr>
      </p:sp>
      <p:sp>
        <p:nvSpPr>
          <p:cNvPr name="TextBox 3" id="3"/>
          <p:cNvSpPr txBox="true"/>
          <p:nvPr/>
        </p:nvSpPr>
        <p:spPr>
          <a:xfrm rot="0">
            <a:off x="0" y="423869"/>
            <a:ext cx="18288000" cy="1058418"/>
          </a:xfrm>
          <a:prstGeom prst="rect">
            <a:avLst/>
          </a:prstGeom>
        </p:spPr>
        <p:txBody>
          <a:bodyPr anchor="t" rtlCol="false" tIns="0" lIns="0" bIns="0" rIns="0">
            <a:spAutoFit/>
          </a:bodyPr>
          <a:lstStyle/>
          <a:p>
            <a:pPr algn="ctr">
              <a:lnSpc>
                <a:spcPts val="8556"/>
              </a:lnSpc>
            </a:pPr>
            <a:r>
              <a:rPr lang="en-US" sz="6200" spc="607">
                <a:solidFill>
                  <a:srgbClr val="231F20"/>
                </a:solidFill>
                <a:latin typeface="Oswald Bold"/>
              </a:rPr>
              <a:t>REMOÇÃO DE BLOCOS - ALOCAÇÃO ENCADEADA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54401" y="3267135"/>
            <a:ext cx="3879241" cy="6504291"/>
          </a:xfrm>
          <a:custGeom>
            <a:avLst/>
            <a:gdLst/>
            <a:ahLst/>
            <a:cxnLst/>
            <a:rect r="r" b="b" t="t" l="l"/>
            <a:pathLst>
              <a:path h="6504291" w="3879241">
                <a:moveTo>
                  <a:pt x="0" y="0"/>
                </a:moveTo>
                <a:lnTo>
                  <a:pt x="3879241" y="0"/>
                </a:lnTo>
                <a:lnTo>
                  <a:pt x="3879241" y="6504291"/>
                </a:lnTo>
                <a:lnTo>
                  <a:pt x="0" y="6504291"/>
                </a:lnTo>
                <a:lnTo>
                  <a:pt x="0" y="0"/>
                </a:lnTo>
                <a:close/>
              </a:path>
            </a:pathLst>
          </a:custGeom>
          <a:blipFill>
            <a:blip r:embed="rId3"/>
            <a:stretch>
              <a:fillRect l="0" t="0" r="0" b="0"/>
            </a:stretch>
          </a:blipFill>
        </p:spPr>
      </p:sp>
      <p:sp>
        <p:nvSpPr>
          <p:cNvPr name="Freeform 4" id="4"/>
          <p:cNvSpPr/>
          <p:nvPr/>
        </p:nvSpPr>
        <p:spPr>
          <a:xfrm flipH="false" flipV="false" rot="0">
            <a:off x="6030875" y="3267135"/>
            <a:ext cx="5574163" cy="650997"/>
          </a:xfrm>
          <a:custGeom>
            <a:avLst/>
            <a:gdLst/>
            <a:ahLst/>
            <a:cxnLst/>
            <a:rect r="r" b="b" t="t" l="l"/>
            <a:pathLst>
              <a:path h="650997" w="5574163">
                <a:moveTo>
                  <a:pt x="0" y="0"/>
                </a:moveTo>
                <a:lnTo>
                  <a:pt x="5574163" y="0"/>
                </a:lnTo>
                <a:lnTo>
                  <a:pt x="5574163" y="650997"/>
                </a:lnTo>
                <a:lnTo>
                  <a:pt x="0" y="650997"/>
                </a:lnTo>
                <a:lnTo>
                  <a:pt x="0" y="0"/>
                </a:lnTo>
                <a:close/>
              </a:path>
            </a:pathLst>
          </a:custGeom>
          <a:blipFill>
            <a:blip r:embed="rId4"/>
            <a:stretch>
              <a:fillRect l="0" t="0" r="0" b="0"/>
            </a:stretch>
          </a:blipFill>
        </p:spPr>
      </p:sp>
      <p:sp>
        <p:nvSpPr>
          <p:cNvPr name="Freeform 5" id="5"/>
          <p:cNvSpPr/>
          <p:nvPr/>
        </p:nvSpPr>
        <p:spPr>
          <a:xfrm flipH="false" flipV="false" rot="0">
            <a:off x="13100463" y="3234461"/>
            <a:ext cx="4309284" cy="6536965"/>
          </a:xfrm>
          <a:custGeom>
            <a:avLst/>
            <a:gdLst/>
            <a:ahLst/>
            <a:cxnLst/>
            <a:rect r="r" b="b" t="t" l="l"/>
            <a:pathLst>
              <a:path h="6536965" w="4309284">
                <a:moveTo>
                  <a:pt x="0" y="0"/>
                </a:moveTo>
                <a:lnTo>
                  <a:pt x="4309285" y="0"/>
                </a:lnTo>
                <a:lnTo>
                  <a:pt x="4309285" y="6536965"/>
                </a:lnTo>
                <a:lnTo>
                  <a:pt x="0" y="6536965"/>
                </a:lnTo>
                <a:lnTo>
                  <a:pt x="0" y="0"/>
                </a:lnTo>
                <a:close/>
              </a:path>
            </a:pathLst>
          </a:custGeom>
          <a:blipFill>
            <a:blip r:embed="rId5"/>
            <a:stretch>
              <a:fillRect l="0" t="0" r="0" b="0"/>
            </a:stretch>
          </a:blipFill>
        </p:spPr>
      </p:sp>
      <p:sp>
        <p:nvSpPr>
          <p:cNvPr name="TextBox 6" id="6"/>
          <p:cNvSpPr txBox="true"/>
          <p:nvPr/>
        </p:nvSpPr>
        <p:spPr>
          <a:xfrm rot="0">
            <a:off x="0" y="933450"/>
            <a:ext cx="18288000" cy="1005840"/>
          </a:xfrm>
          <a:prstGeom prst="rect">
            <a:avLst/>
          </a:prstGeom>
        </p:spPr>
        <p:txBody>
          <a:bodyPr anchor="t" rtlCol="false" tIns="0" lIns="0" bIns="0" rIns="0">
            <a:spAutoFit/>
          </a:bodyPr>
          <a:lstStyle/>
          <a:p>
            <a:pPr>
              <a:lnSpc>
                <a:spcPts val="8280"/>
              </a:lnSpc>
            </a:pPr>
            <a:r>
              <a:rPr lang="en-US" sz="6000" spc="588">
                <a:solidFill>
                  <a:srgbClr val="231F20"/>
                </a:solidFill>
                <a:latin typeface="Oswald Bold"/>
              </a:rPr>
              <a:t>ALOCAÇÃO ENCADEADA - REMOÇAO DE BLOCOS</a:t>
            </a:r>
          </a:p>
        </p:txBody>
      </p:sp>
      <p:sp>
        <p:nvSpPr>
          <p:cNvPr name="TextBox 7" id="7"/>
          <p:cNvSpPr txBox="true"/>
          <p:nvPr/>
        </p:nvSpPr>
        <p:spPr>
          <a:xfrm rot="0">
            <a:off x="6030875" y="2722016"/>
            <a:ext cx="5574163"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Input do usuário:</a:t>
            </a:r>
          </a:p>
        </p:txBody>
      </p:sp>
      <p:sp>
        <p:nvSpPr>
          <p:cNvPr name="TextBox 8" id="8"/>
          <p:cNvSpPr txBox="true"/>
          <p:nvPr/>
        </p:nvSpPr>
        <p:spPr>
          <a:xfrm rot="0">
            <a:off x="0" y="2722016"/>
            <a:ext cx="5583212"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inicial do disco:</a:t>
            </a:r>
          </a:p>
        </p:txBody>
      </p:sp>
      <p:sp>
        <p:nvSpPr>
          <p:cNvPr name="TextBox 9" id="9"/>
          <p:cNvSpPr txBox="true"/>
          <p:nvPr/>
        </p:nvSpPr>
        <p:spPr>
          <a:xfrm rot="0">
            <a:off x="12052701" y="2722016"/>
            <a:ext cx="601793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final do disco:</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588541" y="2916818"/>
            <a:ext cx="11110919" cy="4453364"/>
          </a:xfrm>
          <a:custGeom>
            <a:avLst/>
            <a:gdLst/>
            <a:ahLst/>
            <a:cxnLst/>
            <a:rect r="r" b="b" t="t" l="l"/>
            <a:pathLst>
              <a:path h="4453364" w="11110919">
                <a:moveTo>
                  <a:pt x="0" y="0"/>
                </a:moveTo>
                <a:lnTo>
                  <a:pt x="11110918" y="0"/>
                </a:lnTo>
                <a:lnTo>
                  <a:pt x="11110918" y="4453364"/>
                </a:lnTo>
                <a:lnTo>
                  <a:pt x="0" y="4453364"/>
                </a:lnTo>
                <a:lnTo>
                  <a:pt x="0" y="0"/>
                </a:lnTo>
                <a:close/>
              </a:path>
            </a:pathLst>
          </a:custGeom>
          <a:blipFill>
            <a:blip r:embed="rId2"/>
            <a:stretch>
              <a:fillRect l="0" t="0" r="0" b="0"/>
            </a:stretch>
          </a:blipFill>
        </p:spPr>
      </p:sp>
      <p:sp>
        <p:nvSpPr>
          <p:cNvPr name="TextBox 3" id="3"/>
          <p:cNvSpPr txBox="true"/>
          <p:nvPr/>
        </p:nvSpPr>
        <p:spPr>
          <a:xfrm rot="0">
            <a:off x="321239" y="895350"/>
            <a:ext cx="17645522" cy="1350644"/>
          </a:xfrm>
          <a:prstGeom prst="rect">
            <a:avLst/>
          </a:prstGeom>
        </p:spPr>
        <p:txBody>
          <a:bodyPr anchor="t" rtlCol="false" tIns="0" lIns="0" bIns="0" rIns="0">
            <a:spAutoFit/>
          </a:bodyPr>
          <a:lstStyle/>
          <a:p>
            <a:pPr algn="ctr">
              <a:lnSpc>
                <a:spcPts val="11040"/>
              </a:lnSpc>
            </a:pPr>
            <a:r>
              <a:rPr lang="en-US" sz="8000" spc="784">
                <a:solidFill>
                  <a:srgbClr val="231F20"/>
                </a:solidFill>
                <a:latin typeface="Oswald Bold"/>
              </a:rPr>
              <a:t>FLUXOGRAMA -CRIAR DIRETÓRIO</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3871863" y="6725900"/>
            <a:ext cx="3162340" cy="3231087"/>
          </a:xfrm>
          <a:custGeom>
            <a:avLst/>
            <a:gdLst/>
            <a:ahLst/>
            <a:cxnLst/>
            <a:rect r="r" b="b" t="t" l="l"/>
            <a:pathLst>
              <a:path h="3231087" w="3162340">
                <a:moveTo>
                  <a:pt x="0" y="0"/>
                </a:moveTo>
                <a:lnTo>
                  <a:pt x="3162340" y="0"/>
                </a:lnTo>
                <a:lnTo>
                  <a:pt x="3162340" y="3231086"/>
                </a:lnTo>
                <a:lnTo>
                  <a:pt x="0" y="3231086"/>
                </a:lnTo>
                <a:lnTo>
                  <a:pt x="0" y="0"/>
                </a:lnTo>
                <a:close/>
              </a:path>
            </a:pathLst>
          </a:custGeom>
          <a:blipFill>
            <a:blip r:embed="rId4"/>
            <a:stretch>
              <a:fillRect l="0" t="0" r="0" b="0"/>
            </a:stretch>
          </a:blipFill>
        </p:spPr>
      </p:sp>
      <p:sp>
        <p:nvSpPr>
          <p:cNvPr name="Freeform 8" id="8"/>
          <p:cNvSpPr/>
          <p:nvPr/>
        </p:nvSpPr>
        <p:spPr>
          <a:xfrm flipH="false" flipV="false" rot="0">
            <a:off x="146488" y="6866968"/>
            <a:ext cx="3268478" cy="449104"/>
          </a:xfrm>
          <a:custGeom>
            <a:avLst/>
            <a:gdLst/>
            <a:ahLst/>
            <a:cxnLst/>
            <a:rect r="r" b="b" t="t" l="l"/>
            <a:pathLst>
              <a:path h="449104" w="3268478">
                <a:moveTo>
                  <a:pt x="0" y="0"/>
                </a:moveTo>
                <a:lnTo>
                  <a:pt x="3268478" y="0"/>
                </a:lnTo>
                <a:lnTo>
                  <a:pt x="3268478" y="449104"/>
                </a:lnTo>
                <a:lnTo>
                  <a:pt x="0" y="449104"/>
                </a:lnTo>
                <a:lnTo>
                  <a:pt x="0" y="0"/>
                </a:lnTo>
                <a:close/>
              </a:path>
            </a:pathLst>
          </a:custGeom>
          <a:blipFill>
            <a:blip r:embed="rId5"/>
            <a:stretch>
              <a:fillRect l="0" t="0" r="0" b="0"/>
            </a:stretch>
          </a:blipFill>
        </p:spPr>
      </p:sp>
      <p:sp>
        <p:nvSpPr>
          <p:cNvPr name="Freeform 9" id="9"/>
          <p:cNvSpPr/>
          <p:nvPr/>
        </p:nvSpPr>
        <p:spPr>
          <a:xfrm flipH="false" flipV="false" rot="0">
            <a:off x="146488" y="8379543"/>
            <a:ext cx="6704930" cy="446995"/>
          </a:xfrm>
          <a:custGeom>
            <a:avLst/>
            <a:gdLst/>
            <a:ahLst/>
            <a:cxnLst/>
            <a:rect r="r" b="b" t="t" l="l"/>
            <a:pathLst>
              <a:path h="446995" w="6704930">
                <a:moveTo>
                  <a:pt x="0" y="0"/>
                </a:moveTo>
                <a:lnTo>
                  <a:pt x="6704930" y="0"/>
                </a:lnTo>
                <a:lnTo>
                  <a:pt x="6704930" y="446995"/>
                </a:lnTo>
                <a:lnTo>
                  <a:pt x="0" y="446995"/>
                </a:lnTo>
                <a:lnTo>
                  <a:pt x="0" y="0"/>
                </a:lnTo>
                <a:close/>
              </a:path>
            </a:pathLst>
          </a:custGeom>
          <a:blipFill>
            <a:blip r:embed="rId6"/>
            <a:stretch>
              <a:fillRect l="0" t="0" r="0" b="0"/>
            </a:stretch>
          </a:blipFill>
        </p:spPr>
      </p:sp>
      <p:sp>
        <p:nvSpPr>
          <p:cNvPr name="TextBox 10" id="10"/>
          <p:cNvSpPr txBox="true"/>
          <p:nvPr/>
        </p:nvSpPr>
        <p:spPr>
          <a:xfrm rot="0">
            <a:off x="1028700" y="2608704"/>
            <a:ext cx="10723535" cy="2157984"/>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criar um diretório de arquivos no sistema é preciso o usuário digitar “mkdir” e separar por espaços o parâmetro:</a:t>
            </a:r>
          </a:p>
          <a:p>
            <a:pPr algn="l" marL="669291" indent="-334646" lvl="1">
              <a:lnSpc>
                <a:spcPts val="4278"/>
              </a:lnSpc>
              <a:spcBef>
                <a:spcPct val="0"/>
              </a:spcBef>
              <a:buFont typeface="Arial"/>
              <a:buChar char="•"/>
            </a:pPr>
            <a:r>
              <a:rPr lang="en-US" sz="3100" spc="303">
                <a:solidFill>
                  <a:srgbClr val="231F20"/>
                </a:solidFill>
                <a:latin typeface="DM Sans"/>
              </a:rPr>
              <a:t>Nome do diretório.</a:t>
            </a:r>
          </a:p>
        </p:txBody>
      </p:sp>
      <p:sp>
        <p:nvSpPr>
          <p:cNvPr name="TextBox 11" id="11"/>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CRIAR DIRETÓRIO</a:t>
            </a:r>
          </a:p>
        </p:txBody>
      </p:sp>
      <p:sp>
        <p:nvSpPr>
          <p:cNvPr name="TextBox 12" id="12"/>
          <p:cNvSpPr txBox="true"/>
          <p:nvPr/>
        </p:nvSpPr>
        <p:spPr>
          <a:xfrm rot="0">
            <a:off x="146488" y="6316423"/>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3" id="13"/>
          <p:cNvSpPr txBox="true"/>
          <p:nvPr/>
        </p:nvSpPr>
        <p:spPr>
          <a:xfrm rot="0">
            <a:off x="146488" y="7828998"/>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
        <p:nvSpPr>
          <p:cNvPr name="TextBox 14" id="14"/>
          <p:cNvSpPr txBox="true"/>
          <p:nvPr/>
        </p:nvSpPr>
        <p:spPr>
          <a:xfrm rot="0">
            <a:off x="12618066" y="5610069"/>
            <a:ext cx="5669934" cy="1036320"/>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Como o arquivo é exibido no sistema de árvore: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065410" y="4055179"/>
            <a:ext cx="14157181" cy="4849421"/>
          </a:xfrm>
          <a:custGeom>
            <a:avLst/>
            <a:gdLst/>
            <a:ahLst/>
            <a:cxnLst/>
            <a:rect r="r" b="b" t="t" l="l"/>
            <a:pathLst>
              <a:path h="4849421" w="14157181">
                <a:moveTo>
                  <a:pt x="0" y="0"/>
                </a:moveTo>
                <a:lnTo>
                  <a:pt x="14157180" y="0"/>
                </a:lnTo>
                <a:lnTo>
                  <a:pt x="14157180" y="4849421"/>
                </a:lnTo>
                <a:lnTo>
                  <a:pt x="0" y="4849421"/>
                </a:lnTo>
                <a:lnTo>
                  <a:pt x="0" y="0"/>
                </a:lnTo>
                <a:close/>
              </a:path>
            </a:pathLst>
          </a:custGeom>
          <a:blipFill>
            <a:blip r:embed="rId2"/>
            <a:stretch>
              <a:fillRect l="0" t="0" r="0" b="0"/>
            </a:stretch>
          </a:blipFill>
        </p:spPr>
      </p:sp>
      <p:sp>
        <p:nvSpPr>
          <p:cNvPr name="TextBox 3" id="3"/>
          <p:cNvSpPr txBox="true"/>
          <p:nvPr/>
        </p:nvSpPr>
        <p:spPr>
          <a:xfrm rot="0">
            <a:off x="321239" y="895350"/>
            <a:ext cx="17645522" cy="2750819"/>
          </a:xfrm>
          <a:prstGeom prst="rect">
            <a:avLst/>
          </a:prstGeom>
        </p:spPr>
        <p:txBody>
          <a:bodyPr anchor="t" rtlCol="false" tIns="0" lIns="0" bIns="0" rIns="0">
            <a:spAutoFit/>
          </a:bodyPr>
          <a:lstStyle/>
          <a:p>
            <a:pPr algn="ctr">
              <a:lnSpc>
                <a:spcPts val="11040"/>
              </a:lnSpc>
            </a:pPr>
            <a:r>
              <a:rPr lang="en-US" sz="8000" spc="784">
                <a:solidFill>
                  <a:srgbClr val="231F20"/>
                </a:solidFill>
                <a:latin typeface="Oswald Bold"/>
              </a:rPr>
              <a:t>FLUXOGRAMA -ACESSAR/VOLTAR DIRETÓRIO</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283852"/>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134422"/>
            <a:chOff x="0" y="0"/>
            <a:chExt cx="4108650" cy="817789"/>
          </a:xfrm>
        </p:grpSpPr>
        <p:sp>
          <p:nvSpPr>
            <p:cNvPr name="Freeform 5" id="5"/>
            <p:cNvSpPr/>
            <p:nvPr/>
          </p:nvSpPr>
          <p:spPr>
            <a:xfrm flipH="false" flipV="false" rot="0">
              <a:off x="0" y="0"/>
              <a:ext cx="4108650" cy="817789"/>
            </a:xfrm>
            <a:custGeom>
              <a:avLst/>
              <a:gdLst/>
              <a:ahLst/>
              <a:cxnLst/>
              <a:rect r="r" b="b" t="t" l="l"/>
              <a:pathLst>
                <a:path h="817789" w="4108650">
                  <a:moveTo>
                    <a:pt x="0" y="0"/>
                  </a:moveTo>
                  <a:lnTo>
                    <a:pt x="4108650" y="0"/>
                  </a:lnTo>
                  <a:lnTo>
                    <a:pt x="4108650" y="817789"/>
                  </a:lnTo>
                  <a:lnTo>
                    <a:pt x="0" y="817789"/>
                  </a:lnTo>
                  <a:close/>
                </a:path>
              </a:pathLst>
            </a:custGeom>
            <a:solidFill>
              <a:srgbClr val="EFEFEF"/>
            </a:solidFill>
          </p:spPr>
        </p:sp>
        <p:sp>
          <p:nvSpPr>
            <p:cNvPr name="TextBox 6" id="6"/>
            <p:cNvSpPr txBox="true"/>
            <p:nvPr/>
          </p:nvSpPr>
          <p:spPr>
            <a:xfrm>
              <a:off x="0" y="-19050"/>
              <a:ext cx="4108650" cy="836839"/>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8769850" y="6616081"/>
            <a:ext cx="3208276" cy="3045143"/>
          </a:xfrm>
          <a:custGeom>
            <a:avLst/>
            <a:gdLst/>
            <a:ahLst/>
            <a:cxnLst/>
            <a:rect r="r" b="b" t="t" l="l"/>
            <a:pathLst>
              <a:path h="3045143" w="3208276">
                <a:moveTo>
                  <a:pt x="0" y="0"/>
                </a:moveTo>
                <a:lnTo>
                  <a:pt x="3208276" y="0"/>
                </a:lnTo>
                <a:lnTo>
                  <a:pt x="3208276" y="3045143"/>
                </a:lnTo>
                <a:lnTo>
                  <a:pt x="0" y="3045143"/>
                </a:lnTo>
                <a:lnTo>
                  <a:pt x="0" y="0"/>
                </a:lnTo>
                <a:close/>
              </a:path>
            </a:pathLst>
          </a:custGeom>
          <a:blipFill>
            <a:blip r:embed="rId4"/>
            <a:stretch>
              <a:fillRect l="0" t="0" r="0" b="0"/>
            </a:stretch>
          </a:blipFill>
        </p:spPr>
      </p:sp>
      <p:sp>
        <p:nvSpPr>
          <p:cNvPr name="Freeform 8" id="8"/>
          <p:cNvSpPr/>
          <p:nvPr/>
        </p:nvSpPr>
        <p:spPr>
          <a:xfrm flipH="false" flipV="false" rot="0">
            <a:off x="242034" y="6987354"/>
            <a:ext cx="1683450" cy="464400"/>
          </a:xfrm>
          <a:custGeom>
            <a:avLst/>
            <a:gdLst/>
            <a:ahLst/>
            <a:cxnLst/>
            <a:rect r="r" b="b" t="t" l="l"/>
            <a:pathLst>
              <a:path h="464400" w="1683450">
                <a:moveTo>
                  <a:pt x="0" y="0"/>
                </a:moveTo>
                <a:lnTo>
                  <a:pt x="1683450" y="0"/>
                </a:lnTo>
                <a:lnTo>
                  <a:pt x="1683450" y="464400"/>
                </a:lnTo>
                <a:lnTo>
                  <a:pt x="0" y="464400"/>
                </a:lnTo>
                <a:lnTo>
                  <a:pt x="0" y="0"/>
                </a:lnTo>
                <a:close/>
              </a:path>
            </a:pathLst>
          </a:custGeom>
          <a:blipFill>
            <a:blip r:embed="rId5"/>
            <a:stretch>
              <a:fillRect l="0" t="0" r="0" b="0"/>
            </a:stretch>
          </a:blipFill>
        </p:spPr>
      </p:sp>
      <p:sp>
        <p:nvSpPr>
          <p:cNvPr name="Freeform 9" id="9"/>
          <p:cNvSpPr/>
          <p:nvPr/>
        </p:nvSpPr>
        <p:spPr>
          <a:xfrm flipH="false" flipV="false" rot="0">
            <a:off x="242034" y="8502203"/>
            <a:ext cx="5134200" cy="464400"/>
          </a:xfrm>
          <a:custGeom>
            <a:avLst/>
            <a:gdLst/>
            <a:ahLst/>
            <a:cxnLst/>
            <a:rect r="r" b="b" t="t" l="l"/>
            <a:pathLst>
              <a:path h="464400" w="5134200">
                <a:moveTo>
                  <a:pt x="0" y="0"/>
                </a:moveTo>
                <a:lnTo>
                  <a:pt x="5134199" y="0"/>
                </a:lnTo>
                <a:lnTo>
                  <a:pt x="5134199" y="464400"/>
                </a:lnTo>
                <a:lnTo>
                  <a:pt x="0" y="464400"/>
                </a:lnTo>
                <a:lnTo>
                  <a:pt x="0" y="0"/>
                </a:lnTo>
                <a:close/>
              </a:path>
            </a:pathLst>
          </a:custGeom>
          <a:blipFill>
            <a:blip r:embed="rId6"/>
            <a:stretch>
              <a:fillRect l="0" t="0" r="0" b="0"/>
            </a:stretch>
          </a:blipFill>
        </p:spPr>
      </p:sp>
      <p:sp>
        <p:nvSpPr>
          <p:cNvPr name="Freeform 10" id="10"/>
          <p:cNvSpPr/>
          <p:nvPr/>
        </p:nvSpPr>
        <p:spPr>
          <a:xfrm flipH="false" flipV="false" rot="0">
            <a:off x="12764992" y="6616081"/>
            <a:ext cx="5157082" cy="3045143"/>
          </a:xfrm>
          <a:custGeom>
            <a:avLst/>
            <a:gdLst/>
            <a:ahLst/>
            <a:cxnLst/>
            <a:rect r="r" b="b" t="t" l="l"/>
            <a:pathLst>
              <a:path h="3045143" w="5157082">
                <a:moveTo>
                  <a:pt x="0" y="0"/>
                </a:moveTo>
                <a:lnTo>
                  <a:pt x="5157082" y="0"/>
                </a:lnTo>
                <a:lnTo>
                  <a:pt x="5157082" y="3045143"/>
                </a:lnTo>
                <a:lnTo>
                  <a:pt x="0" y="3045143"/>
                </a:lnTo>
                <a:lnTo>
                  <a:pt x="0" y="0"/>
                </a:lnTo>
                <a:close/>
              </a:path>
            </a:pathLst>
          </a:custGeom>
          <a:blipFill>
            <a:blip r:embed="rId7"/>
            <a:stretch>
              <a:fillRect l="0" t="0" r="-14622" b="0"/>
            </a:stretch>
          </a:blipFill>
        </p:spPr>
      </p:sp>
      <p:sp>
        <p:nvSpPr>
          <p:cNvPr name="TextBox 11" id="11"/>
          <p:cNvSpPr txBox="true"/>
          <p:nvPr/>
        </p:nvSpPr>
        <p:spPr>
          <a:xfrm rot="0">
            <a:off x="1028700" y="2608704"/>
            <a:ext cx="10723535" cy="2157984"/>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navegar no sistema é preciso o usuário digitar “cd” e separar por espaços o parâmetro:</a:t>
            </a:r>
          </a:p>
          <a:p>
            <a:pPr marL="669291" indent="-334646" lvl="1">
              <a:lnSpc>
                <a:spcPts val="4278"/>
              </a:lnSpc>
              <a:buFont typeface="Arial"/>
              <a:buChar char="•"/>
            </a:pPr>
            <a:r>
              <a:rPr lang="en-US" sz="3100" spc="303">
                <a:solidFill>
                  <a:srgbClr val="231F20"/>
                </a:solidFill>
                <a:latin typeface="DM Sans"/>
              </a:rPr>
              <a:t>Nome do diretório para acessar.</a:t>
            </a:r>
          </a:p>
          <a:p>
            <a:pPr algn="l" marL="669291" indent="-334646" lvl="1">
              <a:lnSpc>
                <a:spcPts val="4278"/>
              </a:lnSpc>
              <a:spcBef>
                <a:spcPct val="0"/>
              </a:spcBef>
              <a:buFont typeface="Arial"/>
              <a:buChar char="•"/>
            </a:pPr>
            <a:r>
              <a:rPr lang="en-US" sz="3100" spc="303">
                <a:solidFill>
                  <a:srgbClr val="231F20"/>
                </a:solidFill>
                <a:latin typeface="DM Sans"/>
              </a:rPr>
              <a:t>digitar “..” - para voltar ao diretório pai</a:t>
            </a:r>
          </a:p>
        </p:txBody>
      </p:sp>
      <p:sp>
        <p:nvSpPr>
          <p:cNvPr name="TextBox 12" id="12"/>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ACESSAR/VOLTAR DIRETÓRIO</a:t>
            </a:r>
          </a:p>
        </p:txBody>
      </p:sp>
      <p:sp>
        <p:nvSpPr>
          <p:cNvPr name="TextBox 13" id="13"/>
          <p:cNvSpPr txBox="true"/>
          <p:nvPr/>
        </p:nvSpPr>
        <p:spPr>
          <a:xfrm rot="0">
            <a:off x="146488" y="6316423"/>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4" id="14"/>
          <p:cNvSpPr txBox="true"/>
          <p:nvPr/>
        </p:nvSpPr>
        <p:spPr>
          <a:xfrm rot="0">
            <a:off x="242034" y="7827833"/>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
        <p:nvSpPr>
          <p:cNvPr name="TextBox 15" id="15"/>
          <p:cNvSpPr txBox="true"/>
          <p:nvPr/>
        </p:nvSpPr>
        <p:spPr>
          <a:xfrm rot="0">
            <a:off x="8769850" y="6061116"/>
            <a:ext cx="3208276" cy="436716"/>
          </a:xfrm>
          <a:prstGeom prst="rect">
            <a:avLst/>
          </a:prstGeom>
        </p:spPr>
        <p:txBody>
          <a:bodyPr anchor="t" rtlCol="false" tIns="0" lIns="0" bIns="0" rIns="0">
            <a:spAutoFit/>
          </a:bodyPr>
          <a:lstStyle/>
          <a:p>
            <a:pPr algn="ctr">
              <a:lnSpc>
                <a:spcPts val="3538"/>
              </a:lnSpc>
              <a:spcBef>
                <a:spcPct val="0"/>
              </a:spcBef>
            </a:pPr>
            <a:r>
              <a:rPr lang="en-US" sz="2563" spc="251">
                <a:solidFill>
                  <a:srgbClr val="231F20"/>
                </a:solidFill>
                <a:latin typeface="DM Sans Bold"/>
              </a:rPr>
              <a:t>Situação inicial:</a:t>
            </a:r>
          </a:p>
        </p:txBody>
      </p:sp>
      <p:sp>
        <p:nvSpPr>
          <p:cNvPr name="TextBox 16" id="16"/>
          <p:cNvSpPr txBox="true"/>
          <p:nvPr/>
        </p:nvSpPr>
        <p:spPr>
          <a:xfrm rot="0">
            <a:off x="13739395" y="5936857"/>
            <a:ext cx="3208276" cy="436716"/>
          </a:xfrm>
          <a:prstGeom prst="rect">
            <a:avLst/>
          </a:prstGeom>
        </p:spPr>
        <p:txBody>
          <a:bodyPr anchor="t" rtlCol="false" tIns="0" lIns="0" bIns="0" rIns="0">
            <a:spAutoFit/>
          </a:bodyPr>
          <a:lstStyle/>
          <a:p>
            <a:pPr algn="ctr">
              <a:lnSpc>
                <a:spcPts val="3538"/>
              </a:lnSpc>
              <a:spcBef>
                <a:spcPct val="0"/>
              </a:spcBef>
            </a:pPr>
            <a:r>
              <a:rPr lang="en-US" sz="2563" spc="251">
                <a:solidFill>
                  <a:srgbClr val="231F20"/>
                </a:solidFill>
                <a:latin typeface="DM Sans Bold"/>
              </a:rPr>
              <a:t>Situação final:</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158038" y="3625557"/>
            <a:ext cx="11971923" cy="5142380"/>
          </a:xfrm>
          <a:custGeom>
            <a:avLst/>
            <a:gdLst/>
            <a:ahLst/>
            <a:cxnLst/>
            <a:rect r="r" b="b" t="t" l="l"/>
            <a:pathLst>
              <a:path h="5142380" w="11971923">
                <a:moveTo>
                  <a:pt x="0" y="0"/>
                </a:moveTo>
                <a:lnTo>
                  <a:pt x="11971924" y="0"/>
                </a:lnTo>
                <a:lnTo>
                  <a:pt x="11971924" y="5142380"/>
                </a:lnTo>
                <a:lnTo>
                  <a:pt x="0" y="5142380"/>
                </a:lnTo>
                <a:lnTo>
                  <a:pt x="0" y="0"/>
                </a:lnTo>
                <a:close/>
              </a:path>
            </a:pathLst>
          </a:custGeom>
          <a:blipFill>
            <a:blip r:embed="rId2"/>
            <a:stretch>
              <a:fillRect l="0" t="0" r="0" b="0"/>
            </a:stretch>
          </a:blipFill>
        </p:spPr>
      </p:sp>
      <p:sp>
        <p:nvSpPr>
          <p:cNvPr name="TextBox 3" id="3"/>
          <p:cNvSpPr txBox="true"/>
          <p:nvPr/>
        </p:nvSpPr>
        <p:spPr>
          <a:xfrm rot="0">
            <a:off x="321239" y="616743"/>
            <a:ext cx="17645522" cy="1173480"/>
          </a:xfrm>
          <a:prstGeom prst="rect">
            <a:avLst/>
          </a:prstGeom>
        </p:spPr>
        <p:txBody>
          <a:bodyPr anchor="t" rtlCol="false" tIns="0" lIns="0" bIns="0" rIns="0">
            <a:spAutoFit/>
          </a:bodyPr>
          <a:lstStyle/>
          <a:p>
            <a:pPr algn="ctr">
              <a:lnSpc>
                <a:spcPts val="9659"/>
              </a:lnSpc>
            </a:pPr>
            <a:r>
              <a:rPr lang="en-US" sz="6999" spc="685">
                <a:solidFill>
                  <a:srgbClr val="231F20"/>
                </a:solidFill>
                <a:latin typeface="Oswald Bold"/>
              </a:rPr>
              <a:t>FLUXOGRAMA -RENOMEAR DIRETÓRIO</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268963" y="7148820"/>
            <a:ext cx="6121504" cy="417375"/>
          </a:xfrm>
          <a:custGeom>
            <a:avLst/>
            <a:gdLst/>
            <a:ahLst/>
            <a:cxnLst/>
            <a:rect r="r" b="b" t="t" l="l"/>
            <a:pathLst>
              <a:path h="417375" w="6121504">
                <a:moveTo>
                  <a:pt x="0" y="0"/>
                </a:moveTo>
                <a:lnTo>
                  <a:pt x="6121504" y="0"/>
                </a:lnTo>
                <a:lnTo>
                  <a:pt x="6121504" y="417375"/>
                </a:lnTo>
                <a:lnTo>
                  <a:pt x="0" y="417375"/>
                </a:lnTo>
                <a:lnTo>
                  <a:pt x="0" y="0"/>
                </a:lnTo>
                <a:close/>
              </a:path>
            </a:pathLst>
          </a:custGeom>
          <a:blipFill>
            <a:blip r:embed="rId4"/>
            <a:stretch>
              <a:fillRect l="0" t="0" r="0" b="0"/>
            </a:stretch>
          </a:blipFill>
        </p:spPr>
      </p:sp>
      <p:sp>
        <p:nvSpPr>
          <p:cNvPr name="Freeform 8" id="8"/>
          <p:cNvSpPr/>
          <p:nvPr/>
        </p:nvSpPr>
        <p:spPr>
          <a:xfrm flipH="false" flipV="false" rot="0">
            <a:off x="268963" y="8510729"/>
            <a:ext cx="7864847" cy="332317"/>
          </a:xfrm>
          <a:custGeom>
            <a:avLst/>
            <a:gdLst/>
            <a:ahLst/>
            <a:cxnLst/>
            <a:rect r="r" b="b" t="t" l="l"/>
            <a:pathLst>
              <a:path h="332317" w="7864847">
                <a:moveTo>
                  <a:pt x="0" y="0"/>
                </a:moveTo>
                <a:lnTo>
                  <a:pt x="7864847" y="0"/>
                </a:lnTo>
                <a:lnTo>
                  <a:pt x="7864847" y="332318"/>
                </a:lnTo>
                <a:lnTo>
                  <a:pt x="0" y="332318"/>
                </a:lnTo>
                <a:lnTo>
                  <a:pt x="0" y="0"/>
                </a:lnTo>
                <a:close/>
              </a:path>
            </a:pathLst>
          </a:custGeom>
          <a:blipFill>
            <a:blip r:embed="rId5"/>
            <a:stretch>
              <a:fillRect l="0" t="0" r="0" b="0"/>
            </a:stretch>
          </a:blipFill>
        </p:spPr>
      </p:sp>
      <p:sp>
        <p:nvSpPr>
          <p:cNvPr name="Freeform 9" id="9"/>
          <p:cNvSpPr/>
          <p:nvPr/>
        </p:nvSpPr>
        <p:spPr>
          <a:xfrm flipH="false" flipV="false" rot="0">
            <a:off x="10685617" y="6680679"/>
            <a:ext cx="3208276" cy="3045143"/>
          </a:xfrm>
          <a:custGeom>
            <a:avLst/>
            <a:gdLst/>
            <a:ahLst/>
            <a:cxnLst/>
            <a:rect r="r" b="b" t="t" l="l"/>
            <a:pathLst>
              <a:path h="3045143" w="3208276">
                <a:moveTo>
                  <a:pt x="0" y="0"/>
                </a:moveTo>
                <a:lnTo>
                  <a:pt x="3208276" y="0"/>
                </a:lnTo>
                <a:lnTo>
                  <a:pt x="3208276" y="3045144"/>
                </a:lnTo>
                <a:lnTo>
                  <a:pt x="0" y="3045144"/>
                </a:lnTo>
                <a:lnTo>
                  <a:pt x="0" y="0"/>
                </a:lnTo>
                <a:close/>
              </a:path>
            </a:pathLst>
          </a:custGeom>
          <a:blipFill>
            <a:blip r:embed="rId6"/>
            <a:stretch>
              <a:fillRect l="0" t="0" r="0" b="0"/>
            </a:stretch>
          </a:blipFill>
        </p:spPr>
      </p:sp>
      <p:sp>
        <p:nvSpPr>
          <p:cNvPr name="Freeform 10" id="10"/>
          <p:cNvSpPr/>
          <p:nvPr/>
        </p:nvSpPr>
        <p:spPr>
          <a:xfrm flipH="false" flipV="false" rot="0">
            <a:off x="14493183" y="6680679"/>
            <a:ext cx="3185959" cy="3045143"/>
          </a:xfrm>
          <a:custGeom>
            <a:avLst/>
            <a:gdLst/>
            <a:ahLst/>
            <a:cxnLst/>
            <a:rect r="r" b="b" t="t" l="l"/>
            <a:pathLst>
              <a:path h="3045143" w="3185959">
                <a:moveTo>
                  <a:pt x="0" y="0"/>
                </a:moveTo>
                <a:lnTo>
                  <a:pt x="3185959" y="0"/>
                </a:lnTo>
                <a:lnTo>
                  <a:pt x="3185959" y="3045144"/>
                </a:lnTo>
                <a:lnTo>
                  <a:pt x="0" y="3045144"/>
                </a:lnTo>
                <a:lnTo>
                  <a:pt x="0" y="0"/>
                </a:lnTo>
                <a:close/>
              </a:path>
            </a:pathLst>
          </a:custGeom>
          <a:blipFill>
            <a:blip r:embed="rId7"/>
            <a:stretch>
              <a:fillRect l="0" t="0" r="0" b="0"/>
            </a:stretch>
          </a:blipFill>
        </p:spPr>
      </p:sp>
      <p:sp>
        <p:nvSpPr>
          <p:cNvPr name="TextBox 11" id="11"/>
          <p:cNvSpPr txBox="true"/>
          <p:nvPr/>
        </p:nvSpPr>
        <p:spPr>
          <a:xfrm rot="0">
            <a:off x="1028700" y="2608704"/>
            <a:ext cx="10723535" cy="2700909"/>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renomear um diretório no sistema é preciso o usuário digitar “renamedir” e separar por espaços o parâmetro:</a:t>
            </a:r>
          </a:p>
          <a:p>
            <a:pPr marL="669291" indent="-334646" lvl="1">
              <a:lnSpc>
                <a:spcPts val="4278"/>
              </a:lnSpc>
              <a:buFont typeface="Arial"/>
              <a:buChar char="•"/>
            </a:pPr>
            <a:r>
              <a:rPr lang="en-US" sz="3100" spc="303">
                <a:solidFill>
                  <a:srgbClr val="231F20"/>
                </a:solidFill>
                <a:latin typeface="DM Sans"/>
              </a:rPr>
              <a:t>Nome antigo do diretório.</a:t>
            </a:r>
          </a:p>
          <a:p>
            <a:pPr algn="l" marL="669291" indent="-334646" lvl="1">
              <a:lnSpc>
                <a:spcPts val="4278"/>
              </a:lnSpc>
              <a:spcBef>
                <a:spcPct val="0"/>
              </a:spcBef>
              <a:buFont typeface="Arial"/>
              <a:buChar char="•"/>
            </a:pPr>
            <a:r>
              <a:rPr lang="en-US" sz="3100" spc="303">
                <a:solidFill>
                  <a:srgbClr val="231F20"/>
                </a:solidFill>
                <a:latin typeface="DM Sans"/>
              </a:rPr>
              <a:t>Nome novo do diretório</a:t>
            </a:r>
          </a:p>
        </p:txBody>
      </p:sp>
      <p:sp>
        <p:nvSpPr>
          <p:cNvPr name="TextBox 12" id="12"/>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RENOMEAR DIRETÓRIOS</a:t>
            </a:r>
          </a:p>
        </p:txBody>
      </p:sp>
      <p:sp>
        <p:nvSpPr>
          <p:cNvPr name="TextBox 13" id="13"/>
          <p:cNvSpPr txBox="true"/>
          <p:nvPr/>
        </p:nvSpPr>
        <p:spPr>
          <a:xfrm rot="0">
            <a:off x="268963" y="6361592"/>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4" id="14"/>
          <p:cNvSpPr txBox="true"/>
          <p:nvPr/>
        </p:nvSpPr>
        <p:spPr>
          <a:xfrm rot="0">
            <a:off x="268963" y="7832895"/>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
        <p:nvSpPr>
          <p:cNvPr name="TextBox 15" id="15"/>
          <p:cNvSpPr txBox="true"/>
          <p:nvPr/>
        </p:nvSpPr>
        <p:spPr>
          <a:xfrm rot="0">
            <a:off x="10685617" y="6125714"/>
            <a:ext cx="3208276" cy="436716"/>
          </a:xfrm>
          <a:prstGeom prst="rect">
            <a:avLst/>
          </a:prstGeom>
        </p:spPr>
        <p:txBody>
          <a:bodyPr anchor="t" rtlCol="false" tIns="0" lIns="0" bIns="0" rIns="0">
            <a:spAutoFit/>
          </a:bodyPr>
          <a:lstStyle/>
          <a:p>
            <a:pPr algn="ctr">
              <a:lnSpc>
                <a:spcPts val="3538"/>
              </a:lnSpc>
              <a:spcBef>
                <a:spcPct val="0"/>
              </a:spcBef>
            </a:pPr>
            <a:r>
              <a:rPr lang="en-US" sz="2563" spc="251">
                <a:solidFill>
                  <a:srgbClr val="231F20"/>
                </a:solidFill>
                <a:latin typeface="DM Sans Bold"/>
              </a:rPr>
              <a:t>Situação inicial:</a:t>
            </a:r>
          </a:p>
        </p:txBody>
      </p:sp>
      <p:sp>
        <p:nvSpPr>
          <p:cNvPr name="TextBox 16" id="16"/>
          <p:cNvSpPr txBox="true"/>
          <p:nvPr/>
        </p:nvSpPr>
        <p:spPr>
          <a:xfrm rot="0">
            <a:off x="14493183" y="6125714"/>
            <a:ext cx="3208276" cy="436716"/>
          </a:xfrm>
          <a:prstGeom prst="rect">
            <a:avLst/>
          </a:prstGeom>
        </p:spPr>
        <p:txBody>
          <a:bodyPr anchor="t" rtlCol="false" tIns="0" lIns="0" bIns="0" rIns="0">
            <a:spAutoFit/>
          </a:bodyPr>
          <a:lstStyle/>
          <a:p>
            <a:pPr algn="ctr">
              <a:lnSpc>
                <a:spcPts val="3538"/>
              </a:lnSpc>
              <a:spcBef>
                <a:spcPct val="0"/>
              </a:spcBef>
            </a:pPr>
            <a:r>
              <a:rPr lang="en-US" sz="2563" spc="251">
                <a:solidFill>
                  <a:srgbClr val="231F20"/>
                </a:solidFill>
                <a:latin typeface="DM Sans Bold"/>
              </a:rPr>
              <a:t>Situação final: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978160" y="4791039"/>
            <a:ext cx="9062920" cy="1032847"/>
          </a:xfrm>
          <a:custGeom>
            <a:avLst/>
            <a:gdLst/>
            <a:ahLst/>
            <a:cxnLst/>
            <a:rect r="r" b="b" t="t" l="l"/>
            <a:pathLst>
              <a:path h="1032847" w="9062920">
                <a:moveTo>
                  <a:pt x="0" y="0"/>
                </a:moveTo>
                <a:lnTo>
                  <a:pt x="9062920" y="0"/>
                </a:lnTo>
                <a:lnTo>
                  <a:pt x="9062920" y="1032847"/>
                </a:lnTo>
                <a:lnTo>
                  <a:pt x="0" y="1032847"/>
                </a:lnTo>
                <a:lnTo>
                  <a:pt x="0" y="0"/>
                </a:lnTo>
                <a:close/>
              </a:path>
            </a:pathLst>
          </a:custGeom>
          <a:blipFill>
            <a:blip r:embed="rId3"/>
            <a:stretch>
              <a:fillRect l="0" t="-89011" r="-9597" b="-921"/>
            </a:stretch>
          </a:blipFill>
        </p:spPr>
      </p:sp>
      <p:grpSp>
        <p:nvGrpSpPr>
          <p:cNvPr name="Group 4" id="4"/>
          <p:cNvGrpSpPr/>
          <p:nvPr/>
        </p:nvGrpSpPr>
        <p:grpSpPr>
          <a:xfrm rot="0">
            <a:off x="1978160" y="2965991"/>
            <a:ext cx="9062920" cy="2341471"/>
            <a:chOff x="0" y="0"/>
            <a:chExt cx="3472397" cy="897119"/>
          </a:xfrm>
        </p:grpSpPr>
        <p:sp>
          <p:nvSpPr>
            <p:cNvPr name="Freeform 5" id="5"/>
            <p:cNvSpPr/>
            <p:nvPr/>
          </p:nvSpPr>
          <p:spPr>
            <a:xfrm flipH="false" flipV="false" rot="0">
              <a:off x="0" y="0"/>
              <a:ext cx="3472397" cy="897119"/>
            </a:xfrm>
            <a:custGeom>
              <a:avLst/>
              <a:gdLst/>
              <a:ahLst/>
              <a:cxnLst/>
              <a:rect r="r" b="b" t="t" l="l"/>
              <a:pathLst>
                <a:path h="897119" w="3472397">
                  <a:moveTo>
                    <a:pt x="0" y="0"/>
                  </a:moveTo>
                  <a:lnTo>
                    <a:pt x="3472397" y="0"/>
                  </a:lnTo>
                  <a:lnTo>
                    <a:pt x="3472397" y="897119"/>
                  </a:lnTo>
                  <a:lnTo>
                    <a:pt x="0" y="897119"/>
                  </a:lnTo>
                  <a:close/>
                </a:path>
              </a:pathLst>
            </a:custGeom>
            <a:solidFill>
              <a:srgbClr val="EFEFEF"/>
            </a:solidFill>
          </p:spPr>
        </p:sp>
        <p:sp>
          <p:nvSpPr>
            <p:cNvPr name="TextBox 6" id="6"/>
            <p:cNvSpPr txBox="true"/>
            <p:nvPr/>
          </p:nvSpPr>
          <p:spPr>
            <a:xfrm>
              <a:off x="0" y="-19050"/>
              <a:ext cx="3472397" cy="916169"/>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2142191" y="888605"/>
            <a:ext cx="9610044"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REFÊRENCIAS</a:t>
            </a:r>
          </a:p>
        </p:txBody>
      </p:sp>
      <p:sp>
        <p:nvSpPr>
          <p:cNvPr name="TextBox 8" id="8"/>
          <p:cNvSpPr txBox="true"/>
          <p:nvPr/>
        </p:nvSpPr>
        <p:spPr>
          <a:xfrm rot="0">
            <a:off x="2142191" y="2908841"/>
            <a:ext cx="8898888" cy="2084070"/>
          </a:xfrm>
          <a:prstGeom prst="rect">
            <a:avLst/>
          </a:prstGeom>
        </p:spPr>
        <p:txBody>
          <a:bodyPr anchor="t" rtlCol="false" tIns="0" lIns="0" bIns="0" rIns="0">
            <a:spAutoFit/>
          </a:bodyPr>
          <a:lstStyle/>
          <a:p>
            <a:pPr algn="l" marL="0" indent="0" lvl="0">
              <a:lnSpc>
                <a:spcPts val="4140"/>
              </a:lnSpc>
              <a:spcBef>
                <a:spcPct val="0"/>
              </a:spcBef>
            </a:pPr>
            <a:r>
              <a:rPr lang="en-US" sz="3000" spc="294">
                <a:solidFill>
                  <a:srgbClr val="231F20"/>
                </a:solidFill>
                <a:latin typeface="DM Sans"/>
              </a:rPr>
              <a:t>O código do gerenciador de arquivos utiliza como base de seu sistema o código fornecido pelo professor Thales Valente.</a:t>
            </a:r>
          </a:p>
        </p:txBody>
      </p:sp>
      <p:sp>
        <p:nvSpPr>
          <p:cNvPr name="Freeform 9" id="9"/>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580377">
            <a:off x="11803872" y="-8935794"/>
            <a:ext cx="24036383" cy="24664199"/>
          </a:xfrm>
          <a:custGeom>
            <a:avLst/>
            <a:gdLst/>
            <a:ahLst/>
            <a:cxnLst/>
            <a:rect r="r" b="b" t="t" l="l"/>
            <a:pathLst>
              <a:path h="24664199" w="24036383">
                <a:moveTo>
                  <a:pt x="0" y="0"/>
                </a:moveTo>
                <a:lnTo>
                  <a:pt x="24036382" y="0"/>
                </a:lnTo>
                <a:lnTo>
                  <a:pt x="24036382" y="24664199"/>
                </a:lnTo>
                <a:lnTo>
                  <a:pt x="0" y="24664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204487" y="2748170"/>
            <a:ext cx="11879027" cy="6968063"/>
          </a:xfrm>
          <a:custGeom>
            <a:avLst/>
            <a:gdLst/>
            <a:ahLst/>
            <a:cxnLst/>
            <a:rect r="r" b="b" t="t" l="l"/>
            <a:pathLst>
              <a:path h="6968063" w="11879027">
                <a:moveTo>
                  <a:pt x="0" y="0"/>
                </a:moveTo>
                <a:lnTo>
                  <a:pt x="11879026" y="0"/>
                </a:lnTo>
                <a:lnTo>
                  <a:pt x="11879026" y="6968063"/>
                </a:lnTo>
                <a:lnTo>
                  <a:pt x="0" y="6968063"/>
                </a:lnTo>
                <a:lnTo>
                  <a:pt x="0" y="0"/>
                </a:lnTo>
                <a:close/>
              </a:path>
            </a:pathLst>
          </a:custGeom>
          <a:blipFill>
            <a:blip r:embed="rId2"/>
            <a:stretch>
              <a:fillRect l="0" t="0" r="0" b="0"/>
            </a:stretch>
          </a:blipFill>
        </p:spPr>
      </p:sp>
      <p:sp>
        <p:nvSpPr>
          <p:cNvPr name="TextBox 3" id="3"/>
          <p:cNvSpPr txBox="true"/>
          <p:nvPr/>
        </p:nvSpPr>
        <p:spPr>
          <a:xfrm rot="0">
            <a:off x="321239" y="616743"/>
            <a:ext cx="17645522" cy="1173480"/>
          </a:xfrm>
          <a:prstGeom prst="rect">
            <a:avLst/>
          </a:prstGeom>
        </p:spPr>
        <p:txBody>
          <a:bodyPr anchor="t" rtlCol="false" tIns="0" lIns="0" bIns="0" rIns="0">
            <a:spAutoFit/>
          </a:bodyPr>
          <a:lstStyle/>
          <a:p>
            <a:pPr algn="ctr">
              <a:lnSpc>
                <a:spcPts val="9659"/>
              </a:lnSpc>
            </a:pPr>
            <a:r>
              <a:rPr lang="en-US" sz="6999" spc="685">
                <a:solidFill>
                  <a:srgbClr val="231F20"/>
                </a:solidFill>
                <a:latin typeface="Oswald Bold"/>
              </a:rPr>
              <a:t>FLUXOGRAMA -RENOMEAR ARQUIVO</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46488" y="6866968"/>
            <a:ext cx="6536956" cy="435797"/>
          </a:xfrm>
          <a:custGeom>
            <a:avLst/>
            <a:gdLst/>
            <a:ahLst/>
            <a:cxnLst/>
            <a:rect r="r" b="b" t="t" l="l"/>
            <a:pathLst>
              <a:path h="435797" w="6536956">
                <a:moveTo>
                  <a:pt x="0" y="0"/>
                </a:moveTo>
                <a:lnTo>
                  <a:pt x="6536956" y="0"/>
                </a:lnTo>
                <a:lnTo>
                  <a:pt x="6536956" y="435797"/>
                </a:lnTo>
                <a:lnTo>
                  <a:pt x="0" y="435797"/>
                </a:lnTo>
                <a:lnTo>
                  <a:pt x="0" y="0"/>
                </a:lnTo>
                <a:close/>
              </a:path>
            </a:pathLst>
          </a:custGeom>
          <a:blipFill>
            <a:blip r:embed="rId4"/>
            <a:stretch>
              <a:fillRect l="0" t="0" r="0" b="0"/>
            </a:stretch>
          </a:blipFill>
        </p:spPr>
      </p:sp>
      <p:sp>
        <p:nvSpPr>
          <p:cNvPr name="Freeform 8" id="8"/>
          <p:cNvSpPr/>
          <p:nvPr/>
        </p:nvSpPr>
        <p:spPr>
          <a:xfrm flipH="false" flipV="false" rot="0">
            <a:off x="146488" y="8379543"/>
            <a:ext cx="7974913" cy="364239"/>
          </a:xfrm>
          <a:custGeom>
            <a:avLst/>
            <a:gdLst/>
            <a:ahLst/>
            <a:cxnLst/>
            <a:rect r="r" b="b" t="t" l="l"/>
            <a:pathLst>
              <a:path h="364239" w="7974913">
                <a:moveTo>
                  <a:pt x="0" y="0"/>
                </a:moveTo>
                <a:lnTo>
                  <a:pt x="7974914" y="0"/>
                </a:lnTo>
                <a:lnTo>
                  <a:pt x="7974914" y="364239"/>
                </a:lnTo>
                <a:lnTo>
                  <a:pt x="0" y="364239"/>
                </a:lnTo>
                <a:lnTo>
                  <a:pt x="0" y="0"/>
                </a:lnTo>
                <a:close/>
              </a:path>
            </a:pathLst>
          </a:custGeom>
          <a:blipFill>
            <a:blip r:embed="rId5"/>
            <a:stretch>
              <a:fillRect l="0" t="0" r="0" b="0"/>
            </a:stretch>
          </a:blipFill>
        </p:spPr>
      </p:sp>
      <p:sp>
        <p:nvSpPr>
          <p:cNvPr name="Freeform 9" id="9"/>
          <p:cNvSpPr/>
          <p:nvPr/>
        </p:nvSpPr>
        <p:spPr>
          <a:xfrm flipH="false" flipV="false" rot="0">
            <a:off x="10685617" y="6680679"/>
            <a:ext cx="3208276" cy="3045143"/>
          </a:xfrm>
          <a:custGeom>
            <a:avLst/>
            <a:gdLst/>
            <a:ahLst/>
            <a:cxnLst/>
            <a:rect r="r" b="b" t="t" l="l"/>
            <a:pathLst>
              <a:path h="3045143" w="3208276">
                <a:moveTo>
                  <a:pt x="0" y="0"/>
                </a:moveTo>
                <a:lnTo>
                  <a:pt x="3208276" y="0"/>
                </a:lnTo>
                <a:lnTo>
                  <a:pt x="3208276" y="3045144"/>
                </a:lnTo>
                <a:lnTo>
                  <a:pt x="0" y="3045144"/>
                </a:lnTo>
                <a:lnTo>
                  <a:pt x="0" y="0"/>
                </a:lnTo>
                <a:close/>
              </a:path>
            </a:pathLst>
          </a:custGeom>
          <a:blipFill>
            <a:blip r:embed="rId6"/>
            <a:stretch>
              <a:fillRect l="0" t="0" r="0" b="0"/>
            </a:stretch>
          </a:blipFill>
        </p:spPr>
      </p:sp>
      <p:sp>
        <p:nvSpPr>
          <p:cNvPr name="Freeform 10" id="10"/>
          <p:cNvSpPr/>
          <p:nvPr/>
        </p:nvSpPr>
        <p:spPr>
          <a:xfrm flipH="false" flipV="false" rot="0">
            <a:off x="14477190" y="6680679"/>
            <a:ext cx="3224269" cy="3045143"/>
          </a:xfrm>
          <a:custGeom>
            <a:avLst/>
            <a:gdLst/>
            <a:ahLst/>
            <a:cxnLst/>
            <a:rect r="r" b="b" t="t" l="l"/>
            <a:pathLst>
              <a:path h="3045143" w="3224269">
                <a:moveTo>
                  <a:pt x="0" y="0"/>
                </a:moveTo>
                <a:lnTo>
                  <a:pt x="3224269" y="0"/>
                </a:lnTo>
                <a:lnTo>
                  <a:pt x="3224269" y="3045144"/>
                </a:lnTo>
                <a:lnTo>
                  <a:pt x="0" y="3045144"/>
                </a:lnTo>
                <a:lnTo>
                  <a:pt x="0" y="0"/>
                </a:lnTo>
                <a:close/>
              </a:path>
            </a:pathLst>
          </a:custGeom>
          <a:blipFill>
            <a:blip r:embed="rId7"/>
            <a:stretch>
              <a:fillRect l="0" t="0" r="0" b="0"/>
            </a:stretch>
          </a:blipFill>
        </p:spPr>
      </p:sp>
      <p:sp>
        <p:nvSpPr>
          <p:cNvPr name="TextBox 11" id="11"/>
          <p:cNvSpPr txBox="true"/>
          <p:nvPr/>
        </p:nvSpPr>
        <p:spPr>
          <a:xfrm rot="0">
            <a:off x="1028700" y="2608704"/>
            <a:ext cx="10723535" cy="2157984"/>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remover um arquivo no sistema é preciso o usuário digitar “remove” e separar por espaços o parâmetro:</a:t>
            </a:r>
          </a:p>
          <a:p>
            <a:pPr algn="l" marL="669291" indent="-334646" lvl="1">
              <a:lnSpc>
                <a:spcPts val="4278"/>
              </a:lnSpc>
              <a:spcBef>
                <a:spcPct val="0"/>
              </a:spcBef>
              <a:buFont typeface="Arial"/>
              <a:buChar char="•"/>
            </a:pPr>
            <a:r>
              <a:rPr lang="en-US" sz="3100" spc="303">
                <a:solidFill>
                  <a:srgbClr val="231F20"/>
                </a:solidFill>
                <a:latin typeface="DM Sans"/>
              </a:rPr>
              <a:t>Nome do arquivo.</a:t>
            </a:r>
          </a:p>
        </p:txBody>
      </p:sp>
      <p:sp>
        <p:nvSpPr>
          <p:cNvPr name="TextBox 12" id="12"/>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RENOMEAR ARQUIVO</a:t>
            </a:r>
          </a:p>
        </p:txBody>
      </p:sp>
      <p:sp>
        <p:nvSpPr>
          <p:cNvPr name="TextBox 13" id="13"/>
          <p:cNvSpPr txBox="true"/>
          <p:nvPr/>
        </p:nvSpPr>
        <p:spPr>
          <a:xfrm rot="0">
            <a:off x="146488" y="6316423"/>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4" id="14"/>
          <p:cNvSpPr txBox="true"/>
          <p:nvPr/>
        </p:nvSpPr>
        <p:spPr>
          <a:xfrm rot="0">
            <a:off x="146488" y="7828998"/>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
        <p:nvSpPr>
          <p:cNvPr name="TextBox 15" id="15"/>
          <p:cNvSpPr txBox="true"/>
          <p:nvPr/>
        </p:nvSpPr>
        <p:spPr>
          <a:xfrm rot="0">
            <a:off x="10685617" y="6125714"/>
            <a:ext cx="3208276" cy="436716"/>
          </a:xfrm>
          <a:prstGeom prst="rect">
            <a:avLst/>
          </a:prstGeom>
        </p:spPr>
        <p:txBody>
          <a:bodyPr anchor="t" rtlCol="false" tIns="0" lIns="0" bIns="0" rIns="0">
            <a:spAutoFit/>
          </a:bodyPr>
          <a:lstStyle/>
          <a:p>
            <a:pPr algn="ctr">
              <a:lnSpc>
                <a:spcPts val="3538"/>
              </a:lnSpc>
              <a:spcBef>
                <a:spcPct val="0"/>
              </a:spcBef>
            </a:pPr>
            <a:r>
              <a:rPr lang="en-US" sz="2563" spc="251">
                <a:solidFill>
                  <a:srgbClr val="231F20"/>
                </a:solidFill>
                <a:latin typeface="DM Sans Bold"/>
              </a:rPr>
              <a:t>Situação inicial:</a:t>
            </a:r>
          </a:p>
        </p:txBody>
      </p:sp>
      <p:sp>
        <p:nvSpPr>
          <p:cNvPr name="TextBox 16" id="16"/>
          <p:cNvSpPr txBox="true"/>
          <p:nvPr/>
        </p:nvSpPr>
        <p:spPr>
          <a:xfrm rot="0">
            <a:off x="14493183" y="6125714"/>
            <a:ext cx="3208276" cy="436716"/>
          </a:xfrm>
          <a:prstGeom prst="rect">
            <a:avLst/>
          </a:prstGeom>
        </p:spPr>
        <p:txBody>
          <a:bodyPr anchor="t" rtlCol="false" tIns="0" lIns="0" bIns="0" rIns="0">
            <a:spAutoFit/>
          </a:bodyPr>
          <a:lstStyle/>
          <a:p>
            <a:pPr algn="ctr">
              <a:lnSpc>
                <a:spcPts val="3538"/>
              </a:lnSpc>
              <a:spcBef>
                <a:spcPct val="0"/>
              </a:spcBef>
            </a:pPr>
            <a:r>
              <a:rPr lang="en-US" sz="2563" spc="251">
                <a:solidFill>
                  <a:srgbClr val="231F20"/>
                </a:solidFill>
                <a:latin typeface="DM Sans Bold"/>
              </a:rPr>
              <a:t>Situação final:</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376267" y="3213279"/>
            <a:ext cx="11535466" cy="4235371"/>
          </a:xfrm>
          <a:custGeom>
            <a:avLst/>
            <a:gdLst/>
            <a:ahLst/>
            <a:cxnLst/>
            <a:rect r="r" b="b" t="t" l="l"/>
            <a:pathLst>
              <a:path h="4235371" w="11535466">
                <a:moveTo>
                  <a:pt x="0" y="0"/>
                </a:moveTo>
                <a:lnTo>
                  <a:pt x="11535466" y="0"/>
                </a:lnTo>
                <a:lnTo>
                  <a:pt x="11535466" y="4235370"/>
                </a:lnTo>
                <a:lnTo>
                  <a:pt x="0" y="4235370"/>
                </a:lnTo>
                <a:lnTo>
                  <a:pt x="0" y="0"/>
                </a:lnTo>
                <a:close/>
              </a:path>
            </a:pathLst>
          </a:custGeom>
          <a:blipFill>
            <a:blip r:embed="rId2"/>
            <a:stretch>
              <a:fillRect l="0" t="0" r="0" b="0"/>
            </a:stretch>
          </a:blipFill>
        </p:spPr>
      </p:sp>
      <p:sp>
        <p:nvSpPr>
          <p:cNvPr name="TextBox 3" id="3"/>
          <p:cNvSpPr txBox="true"/>
          <p:nvPr/>
        </p:nvSpPr>
        <p:spPr>
          <a:xfrm rot="0">
            <a:off x="478447" y="945755"/>
            <a:ext cx="17645522" cy="1173480"/>
          </a:xfrm>
          <a:prstGeom prst="rect">
            <a:avLst/>
          </a:prstGeom>
        </p:spPr>
        <p:txBody>
          <a:bodyPr anchor="t" rtlCol="false" tIns="0" lIns="0" bIns="0" rIns="0">
            <a:spAutoFit/>
          </a:bodyPr>
          <a:lstStyle/>
          <a:p>
            <a:pPr algn="ctr">
              <a:lnSpc>
                <a:spcPts val="9659"/>
              </a:lnSpc>
            </a:pPr>
            <a:r>
              <a:rPr lang="en-US" sz="6999" spc="685">
                <a:solidFill>
                  <a:srgbClr val="231F20"/>
                </a:solidFill>
                <a:latin typeface="Oswald Bold"/>
              </a:rPr>
              <a:t>FLUXOGRAMA - ABRIR ARQUIVO</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257958" y="7140763"/>
            <a:ext cx="5136857" cy="433490"/>
          </a:xfrm>
          <a:custGeom>
            <a:avLst/>
            <a:gdLst/>
            <a:ahLst/>
            <a:cxnLst/>
            <a:rect r="r" b="b" t="t" l="l"/>
            <a:pathLst>
              <a:path h="433490" w="5136857">
                <a:moveTo>
                  <a:pt x="0" y="0"/>
                </a:moveTo>
                <a:lnTo>
                  <a:pt x="5136857" y="0"/>
                </a:lnTo>
                <a:lnTo>
                  <a:pt x="5136857" y="433490"/>
                </a:lnTo>
                <a:lnTo>
                  <a:pt x="0" y="433490"/>
                </a:lnTo>
                <a:lnTo>
                  <a:pt x="0" y="0"/>
                </a:lnTo>
                <a:close/>
              </a:path>
            </a:pathLst>
          </a:custGeom>
          <a:blipFill>
            <a:blip r:embed="rId4"/>
            <a:stretch>
              <a:fillRect l="0" t="0" r="0" b="0"/>
            </a:stretch>
          </a:blipFill>
        </p:spPr>
      </p:sp>
      <p:sp>
        <p:nvSpPr>
          <p:cNvPr name="Freeform 8" id="8"/>
          <p:cNvSpPr/>
          <p:nvPr/>
        </p:nvSpPr>
        <p:spPr>
          <a:xfrm flipH="false" flipV="false" rot="0">
            <a:off x="257958" y="8505884"/>
            <a:ext cx="5424230" cy="445273"/>
          </a:xfrm>
          <a:custGeom>
            <a:avLst/>
            <a:gdLst/>
            <a:ahLst/>
            <a:cxnLst/>
            <a:rect r="r" b="b" t="t" l="l"/>
            <a:pathLst>
              <a:path h="445273" w="5424230">
                <a:moveTo>
                  <a:pt x="0" y="0"/>
                </a:moveTo>
                <a:lnTo>
                  <a:pt x="5424230" y="0"/>
                </a:lnTo>
                <a:lnTo>
                  <a:pt x="5424230" y="445272"/>
                </a:lnTo>
                <a:lnTo>
                  <a:pt x="0" y="445272"/>
                </a:lnTo>
                <a:lnTo>
                  <a:pt x="0" y="0"/>
                </a:lnTo>
                <a:close/>
              </a:path>
            </a:pathLst>
          </a:custGeom>
          <a:blipFill>
            <a:blip r:embed="rId5"/>
            <a:stretch>
              <a:fillRect l="0" t="0" r="0" b="0"/>
            </a:stretch>
          </a:blipFill>
        </p:spPr>
      </p:sp>
      <p:sp>
        <p:nvSpPr>
          <p:cNvPr name="TextBox 9" id="9"/>
          <p:cNvSpPr txBox="true"/>
          <p:nvPr/>
        </p:nvSpPr>
        <p:spPr>
          <a:xfrm rot="0">
            <a:off x="1028700" y="2608704"/>
            <a:ext cx="10723535" cy="2157984"/>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abrir um arquivo no sistema é preciso o usuário digitar “open” e separar por espaços o parâmetro:</a:t>
            </a:r>
          </a:p>
          <a:p>
            <a:pPr algn="l" marL="669291" indent="-334646" lvl="1">
              <a:lnSpc>
                <a:spcPts val="4278"/>
              </a:lnSpc>
              <a:spcBef>
                <a:spcPct val="0"/>
              </a:spcBef>
              <a:buFont typeface="Arial"/>
              <a:buChar char="•"/>
            </a:pPr>
            <a:r>
              <a:rPr lang="en-US" sz="3100" spc="303">
                <a:solidFill>
                  <a:srgbClr val="231F20"/>
                </a:solidFill>
                <a:latin typeface="DM Sans"/>
              </a:rPr>
              <a:t>Nome do arquivo.</a:t>
            </a:r>
          </a:p>
        </p:txBody>
      </p:sp>
      <p:sp>
        <p:nvSpPr>
          <p:cNvPr name="TextBox 10" id="10"/>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ABRIR ARQUIVO</a:t>
            </a:r>
          </a:p>
        </p:txBody>
      </p:sp>
      <p:sp>
        <p:nvSpPr>
          <p:cNvPr name="TextBox 11" id="11"/>
          <p:cNvSpPr txBox="true"/>
          <p:nvPr/>
        </p:nvSpPr>
        <p:spPr>
          <a:xfrm rot="0">
            <a:off x="146488" y="6316423"/>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2" id="12"/>
          <p:cNvSpPr txBox="true"/>
          <p:nvPr/>
        </p:nvSpPr>
        <p:spPr>
          <a:xfrm rot="0">
            <a:off x="146488" y="7755271"/>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386592" y="3144951"/>
            <a:ext cx="11514816" cy="3997097"/>
          </a:xfrm>
          <a:custGeom>
            <a:avLst/>
            <a:gdLst/>
            <a:ahLst/>
            <a:cxnLst/>
            <a:rect r="r" b="b" t="t" l="l"/>
            <a:pathLst>
              <a:path h="3997097" w="11514816">
                <a:moveTo>
                  <a:pt x="0" y="0"/>
                </a:moveTo>
                <a:lnTo>
                  <a:pt x="11514816" y="0"/>
                </a:lnTo>
                <a:lnTo>
                  <a:pt x="11514816" y="3997098"/>
                </a:lnTo>
                <a:lnTo>
                  <a:pt x="0" y="3997098"/>
                </a:lnTo>
                <a:lnTo>
                  <a:pt x="0" y="0"/>
                </a:lnTo>
                <a:close/>
              </a:path>
            </a:pathLst>
          </a:custGeom>
          <a:blipFill>
            <a:blip r:embed="rId2"/>
            <a:stretch>
              <a:fillRect l="0" t="0" r="0" b="0"/>
            </a:stretch>
          </a:blipFill>
        </p:spPr>
      </p:sp>
      <p:sp>
        <p:nvSpPr>
          <p:cNvPr name="TextBox 3" id="3"/>
          <p:cNvSpPr txBox="true"/>
          <p:nvPr/>
        </p:nvSpPr>
        <p:spPr>
          <a:xfrm rot="0">
            <a:off x="478447" y="945755"/>
            <a:ext cx="17645522" cy="1173480"/>
          </a:xfrm>
          <a:prstGeom prst="rect">
            <a:avLst/>
          </a:prstGeom>
        </p:spPr>
        <p:txBody>
          <a:bodyPr anchor="t" rtlCol="false" tIns="0" lIns="0" bIns="0" rIns="0">
            <a:spAutoFit/>
          </a:bodyPr>
          <a:lstStyle/>
          <a:p>
            <a:pPr algn="ctr">
              <a:lnSpc>
                <a:spcPts val="9659"/>
              </a:lnSpc>
            </a:pPr>
            <a:r>
              <a:rPr lang="en-US" sz="6999" spc="685">
                <a:solidFill>
                  <a:srgbClr val="231F20"/>
                </a:solidFill>
                <a:latin typeface="Oswald Bold"/>
              </a:rPr>
              <a:t>FLUXOGRAMA - ESCREVER ARQUIVO</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250193" y="7124504"/>
            <a:ext cx="5049089" cy="437323"/>
          </a:xfrm>
          <a:custGeom>
            <a:avLst/>
            <a:gdLst/>
            <a:ahLst/>
            <a:cxnLst/>
            <a:rect r="r" b="b" t="t" l="l"/>
            <a:pathLst>
              <a:path h="437323" w="5049089">
                <a:moveTo>
                  <a:pt x="0" y="0"/>
                </a:moveTo>
                <a:lnTo>
                  <a:pt x="5049089" y="0"/>
                </a:lnTo>
                <a:lnTo>
                  <a:pt x="5049089" y="437323"/>
                </a:lnTo>
                <a:lnTo>
                  <a:pt x="0" y="437323"/>
                </a:lnTo>
                <a:lnTo>
                  <a:pt x="0" y="0"/>
                </a:lnTo>
                <a:close/>
              </a:path>
            </a:pathLst>
          </a:custGeom>
          <a:blipFill>
            <a:blip r:embed="rId4"/>
            <a:stretch>
              <a:fillRect l="0" t="0" r="0" b="0"/>
            </a:stretch>
          </a:blipFill>
        </p:spPr>
      </p:sp>
      <p:sp>
        <p:nvSpPr>
          <p:cNvPr name="Freeform 8" id="8"/>
          <p:cNvSpPr/>
          <p:nvPr/>
        </p:nvSpPr>
        <p:spPr>
          <a:xfrm flipH="false" flipV="false" rot="0">
            <a:off x="250193" y="8422894"/>
            <a:ext cx="5049089" cy="374400"/>
          </a:xfrm>
          <a:custGeom>
            <a:avLst/>
            <a:gdLst/>
            <a:ahLst/>
            <a:cxnLst/>
            <a:rect r="r" b="b" t="t" l="l"/>
            <a:pathLst>
              <a:path h="374400" w="5049089">
                <a:moveTo>
                  <a:pt x="0" y="0"/>
                </a:moveTo>
                <a:lnTo>
                  <a:pt x="5049089" y="0"/>
                </a:lnTo>
                <a:lnTo>
                  <a:pt x="5049089" y="374400"/>
                </a:lnTo>
                <a:lnTo>
                  <a:pt x="0" y="374400"/>
                </a:lnTo>
                <a:lnTo>
                  <a:pt x="0" y="0"/>
                </a:lnTo>
                <a:close/>
              </a:path>
            </a:pathLst>
          </a:custGeom>
          <a:blipFill>
            <a:blip r:embed="rId5"/>
            <a:stretch>
              <a:fillRect l="0" t="0" r="0" b="-8506"/>
            </a:stretch>
          </a:blipFill>
        </p:spPr>
      </p:sp>
      <p:sp>
        <p:nvSpPr>
          <p:cNvPr name="TextBox 9" id="9"/>
          <p:cNvSpPr txBox="true"/>
          <p:nvPr/>
        </p:nvSpPr>
        <p:spPr>
          <a:xfrm rot="0">
            <a:off x="1028700" y="2608704"/>
            <a:ext cx="10723535" cy="2700909"/>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escrever um conteúdo no arquivo é necessário que o usuário digite “write” após abrir o arquivo e separar por espaços o parâmetro:</a:t>
            </a:r>
          </a:p>
          <a:p>
            <a:pPr algn="l" marL="669291" indent="-334646" lvl="1">
              <a:lnSpc>
                <a:spcPts val="4278"/>
              </a:lnSpc>
              <a:spcBef>
                <a:spcPct val="0"/>
              </a:spcBef>
              <a:buFont typeface="Arial"/>
              <a:buChar char="•"/>
            </a:pPr>
            <a:r>
              <a:rPr lang="en-US" sz="3100" spc="303">
                <a:solidFill>
                  <a:srgbClr val="231F20"/>
                </a:solidFill>
                <a:latin typeface="DM Sans"/>
              </a:rPr>
              <a:t>Conteúdo a ser escrito no arquivo.</a:t>
            </a:r>
          </a:p>
        </p:txBody>
      </p:sp>
      <p:sp>
        <p:nvSpPr>
          <p:cNvPr name="TextBox 10" id="10"/>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ESCREVER ARQUIVO</a:t>
            </a:r>
          </a:p>
        </p:txBody>
      </p:sp>
      <p:sp>
        <p:nvSpPr>
          <p:cNvPr name="TextBox 11" id="11"/>
          <p:cNvSpPr txBox="true"/>
          <p:nvPr/>
        </p:nvSpPr>
        <p:spPr>
          <a:xfrm rot="0">
            <a:off x="146488" y="6316423"/>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2" id="12"/>
          <p:cNvSpPr txBox="true"/>
          <p:nvPr/>
        </p:nvSpPr>
        <p:spPr>
          <a:xfrm rot="0">
            <a:off x="146488" y="7799952"/>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386592" y="2900096"/>
            <a:ext cx="11514816" cy="4486808"/>
          </a:xfrm>
          <a:custGeom>
            <a:avLst/>
            <a:gdLst/>
            <a:ahLst/>
            <a:cxnLst/>
            <a:rect r="r" b="b" t="t" l="l"/>
            <a:pathLst>
              <a:path h="4486808" w="11514816">
                <a:moveTo>
                  <a:pt x="0" y="0"/>
                </a:moveTo>
                <a:lnTo>
                  <a:pt x="11514816" y="0"/>
                </a:lnTo>
                <a:lnTo>
                  <a:pt x="11514816" y="4486808"/>
                </a:lnTo>
                <a:lnTo>
                  <a:pt x="0" y="4486808"/>
                </a:lnTo>
                <a:lnTo>
                  <a:pt x="0" y="0"/>
                </a:lnTo>
                <a:close/>
              </a:path>
            </a:pathLst>
          </a:custGeom>
          <a:blipFill>
            <a:blip r:embed="rId2"/>
            <a:stretch>
              <a:fillRect l="0" t="0" r="0" b="0"/>
            </a:stretch>
          </a:blipFill>
        </p:spPr>
      </p:sp>
      <p:sp>
        <p:nvSpPr>
          <p:cNvPr name="TextBox 3" id="3"/>
          <p:cNvSpPr txBox="true"/>
          <p:nvPr/>
        </p:nvSpPr>
        <p:spPr>
          <a:xfrm rot="0">
            <a:off x="478447" y="945755"/>
            <a:ext cx="17645522" cy="1173480"/>
          </a:xfrm>
          <a:prstGeom prst="rect">
            <a:avLst/>
          </a:prstGeom>
        </p:spPr>
        <p:txBody>
          <a:bodyPr anchor="t" rtlCol="false" tIns="0" lIns="0" bIns="0" rIns="0">
            <a:spAutoFit/>
          </a:bodyPr>
          <a:lstStyle/>
          <a:p>
            <a:pPr algn="ctr">
              <a:lnSpc>
                <a:spcPts val="9659"/>
              </a:lnSpc>
            </a:pPr>
            <a:r>
              <a:rPr lang="en-US" sz="6999" spc="685">
                <a:solidFill>
                  <a:srgbClr val="231F20"/>
                </a:solidFill>
                <a:latin typeface="Oswald Bold"/>
              </a:rPr>
              <a:t>FLUXOGRAMA - LER ARQUIVO</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46488" y="7011372"/>
            <a:ext cx="4765276" cy="488246"/>
          </a:xfrm>
          <a:custGeom>
            <a:avLst/>
            <a:gdLst/>
            <a:ahLst/>
            <a:cxnLst/>
            <a:rect r="r" b="b" t="t" l="l"/>
            <a:pathLst>
              <a:path h="488246" w="4765276">
                <a:moveTo>
                  <a:pt x="0" y="0"/>
                </a:moveTo>
                <a:lnTo>
                  <a:pt x="4765277" y="0"/>
                </a:lnTo>
                <a:lnTo>
                  <a:pt x="4765277" y="488245"/>
                </a:lnTo>
                <a:lnTo>
                  <a:pt x="0" y="488245"/>
                </a:lnTo>
                <a:lnTo>
                  <a:pt x="0" y="0"/>
                </a:lnTo>
                <a:close/>
              </a:path>
            </a:pathLst>
          </a:custGeom>
          <a:blipFill>
            <a:blip r:embed="rId4"/>
            <a:stretch>
              <a:fillRect l="0" t="0" r="0" b="0"/>
            </a:stretch>
          </a:blipFill>
        </p:spPr>
      </p:sp>
      <p:sp>
        <p:nvSpPr>
          <p:cNvPr name="Freeform 8" id="8"/>
          <p:cNvSpPr/>
          <p:nvPr/>
        </p:nvSpPr>
        <p:spPr>
          <a:xfrm flipH="false" flipV="false" rot="0">
            <a:off x="146488" y="8203251"/>
            <a:ext cx="4173697" cy="838454"/>
          </a:xfrm>
          <a:custGeom>
            <a:avLst/>
            <a:gdLst/>
            <a:ahLst/>
            <a:cxnLst/>
            <a:rect r="r" b="b" t="t" l="l"/>
            <a:pathLst>
              <a:path h="838454" w="4173697">
                <a:moveTo>
                  <a:pt x="0" y="0"/>
                </a:moveTo>
                <a:lnTo>
                  <a:pt x="4173697" y="0"/>
                </a:lnTo>
                <a:lnTo>
                  <a:pt x="4173697" y="838454"/>
                </a:lnTo>
                <a:lnTo>
                  <a:pt x="0" y="838454"/>
                </a:lnTo>
                <a:lnTo>
                  <a:pt x="0" y="0"/>
                </a:lnTo>
                <a:close/>
              </a:path>
            </a:pathLst>
          </a:custGeom>
          <a:blipFill>
            <a:blip r:embed="rId5"/>
            <a:stretch>
              <a:fillRect l="0" t="0" r="0" b="-4374"/>
            </a:stretch>
          </a:blipFill>
        </p:spPr>
      </p:sp>
      <p:sp>
        <p:nvSpPr>
          <p:cNvPr name="TextBox 9" id="9"/>
          <p:cNvSpPr txBox="true"/>
          <p:nvPr/>
        </p:nvSpPr>
        <p:spPr>
          <a:xfrm rot="0">
            <a:off x="1028700" y="2608704"/>
            <a:ext cx="10723535" cy="2157984"/>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ler o conteúdo presente em um arquivo é preciso que o usuário digite “read” e separar por espaços o parâmetro:</a:t>
            </a:r>
          </a:p>
          <a:p>
            <a:pPr algn="l" marL="669291" indent="-334646" lvl="1">
              <a:lnSpc>
                <a:spcPts val="4278"/>
              </a:lnSpc>
              <a:spcBef>
                <a:spcPct val="0"/>
              </a:spcBef>
              <a:buFont typeface="Arial"/>
              <a:buChar char="•"/>
            </a:pPr>
            <a:r>
              <a:rPr lang="en-US" sz="3100" spc="303">
                <a:solidFill>
                  <a:srgbClr val="231F20"/>
                </a:solidFill>
                <a:latin typeface="DM Sans"/>
              </a:rPr>
              <a:t>Nome do arquivo.</a:t>
            </a:r>
          </a:p>
        </p:txBody>
      </p:sp>
      <p:sp>
        <p:nvSpPr>
          <p:cNvPr name="TextBox 10" id="10"/>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LER ARQUIVO</a:t>
            </a:r>
          </a:p>
        </p:txBody>
      </p:sp>
      <p:sp>
        <p:nvSpPr>
          <p:cNvPr name="TextBox 11" id="11"/>
          <p:cNvSpPr txBox="true"/>
          <p:nvPr/>
        </p:nvSpPr>
        <p:spPr>
          <a:xfrm rot="0">
            <a:off x="146488" y="6316423"/>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2" id="12"/>
          <p:cNvSpPr txBox="true"/>
          <p:nvPr/>
        </p:nvSpPr>
        <p:spPr>
          <a:xfrm rot="0">
            <a:off x="146488" y="7623442"/>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3338464" y="3137601"/>
            <a:ext cx="11611072" cy="4011799"/>
          </a:xfrm>
          <a:custGeom>
            <a:avLst/>
            <a:gdLst/>
            <a:ahLst/>
            <a:cxnLst/>
            <a:rect r="r" b="b" t="t" l="l"/>
            <a:pathLst>
              <a:path h="4011799" w="11611072">
                <a:moveTo>
                  <a:pt x="0" y="0"/>
                </a:moveTo>
                <a:lnTo>
                  <a:pt x="11611072" y="0"/>
                </a:lnTo>
                <a:lnTo>
                  <a:pt x="11611072" y="4011798"/>
                </a:lnTo>
                <a:lnTo>
                  <a:pt x="0" y="4011798"/>
                </a:lnTo>
                <a:lnTo>
                  <a:pt x="0" y="0"/>
                </a:lnTo>
                <a:close/>
              </a:path>
            </a:pathLst>
          </a:custGeom>
          <a:blipFill>
            <a:blip r:embed="rId2"/>
            <a:stretch>
              <a:fillRect l="0" t="0" r="0" b="0"/>
            </a:stretch>
          </a:blipFill>
        </p:spPr>
      </p:sp>
      <p:sp>
        <p:nvSpPr>
          <p:cNvPr name="TextBox 3" id="3"/>
          <p:cNvSpPr txBox="true"/>
          <p:nvPr/>
        </p:nvSpPr>
        <p:spPr>
          <a:xfrm rot="0">
            <a:off x="478447" y="945755"/>
            <a:ext cx="17645522" cy="1173480"/>
          </a:xfrm>
          <a:prstGeom prst="rect">
            <a:avLst/>
          </a:prstGeom>
        </p:spPr>
        <p:txBody>
          <a:bodyPr anchor="t" rtlCol="false" tIns="0" lIns="0" bIns="0" rIns="0">
            <a:spAutoFit/>
          </a:bodyPr>
          <a:lstStyle/>
          <a:p>
            <a:pPr algn="ctr">
              <a:lnSpc>
                <a:spcPts val="9659"/>
              </a:lnSpc>
            </a:pPr>
            <a:r>
              <a:rPr lang="en-US" sz="6999" spc="685">
                <a:solidFill>
                  <a:srgbClr val="231F20"/>
                </a:solidFill>
                <a:latin typeface="Oswald Bold"/>
              </a:rPr>
              <a:t>FLUXOGRAMA - FECHAR ARQUIVO</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4800276"/>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2643759"/>
            <a:chOff x="0" y="0"/>
            <a:chExt cx="4108650" cy="1012938"/>
          </a:xfrm>
        </p:grpSpPr>
        <p:sp>
          <p:nvSpPr>
            <p:cNvPr name="Freeform 5" id="5"/>
            <p:cNvSpPr/>
            <p:nvPr/>
          </p:nvSpPr>
          <p:spPr>
            <a:xfrm flipH="false" flipV="false" rot="0">
              <a:off x="0" y="0"/>
              <a:ext cx="4108650" cy="1012938"/>
            </a:xfrm>
            <a:custGeom>
              <a:avLst/>
              <a:gdLst/>
              <a:ahLst/>
              <a:cxnLst/>
              <a:rect r="r" b="b" t="t" l="l"/>
              <a:pathLst>
                <a:path h="1012938" w="4108650">
                  <a:moveTo>
                    <a:pt x="0" y="0"/>
                  </a:moveTo>
                  <a:lnTo>
                    <a:pt x="4108650" y="0"/>
                  </a:lnTo>
                  <a:lnTo>
                    <a:pt x="4108650" y="1012938"/>
                  </a:lnTo>
                  <a:lnTo>
                    <a:pt x="0" y="1012938"/>
                  </a:lnTo>
                  <a:close/>
                </a:path>
              </a:pathLst>
            </a:custGeom>
            <a:solidFill>
              <a:srgbClr val="EFEFEF"/>
            </a:solidFill>
          </p:spPr>
        </p:sp>
        <p:sp>
          <p:nvSpPr>
            <p:cNvPr name="TextBox 6" id="6"/>
            <p:cNvSpPr txBox="true"/>
            <p:nvPr/>
          </p:nvSpPr>
          <p:spPr>
            <a:xfrm>
              <a:off x="0" y="-19050"/>
              <a:ext cx="4108650" cy="103198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46488" y="7141377"/>
            <a:ext cx="5446505" cy="432262"/>
          </a:xfrm>
          <a:custGeom>
            <a:avLst/>
            <a:gdLst/>
            <a:ahLst/>
            <a:cxnLst/>
            <a:rect r="r" b="b" t="t" l="l"/>
            <a:pathLst>
              <a:path h="432262" w="5446505">
                <a:moveTo>
                  <a:pt x="0" y="0"/>
                </a:moveTo>
                <a:lnTo>
                  <a:pt x="5446505" y="0"/>
                </a:lnTo>
                <a:lnTo>
                  <a:pt x="5446505" y="432262"/>
                </a:lnTo>
                <a:lnTo>
                  <a:pt x="0" y="432262"/>
                </a:lnTo>
                <a:lnTo>
                  <a:pt x="0" y="0"/>
                </a:lnTo>
                <a:close/>
              </a:path>
            </a:pathLst>
          </a:custGeom>
          <a:blipFill>
            <a:blip r:embed="rId4"/>
            <a:stretch>
              <a:fillRect l="0" t="0" r="0" b="0"/>
            </a:stretch>
          </a:blipFill>
        </p:spPr>
      </p:sp>
      <p:sp>
        <p:nvSpPr>
          <p:cNvPr name="Freeform 8" id="8"/>
          <p:cNvSpPr/>
          <p:nvPr/>
        </p:nvSpPr>
        <p:spPr>
          <a:xfrm flipH="false" flipV="false" rot="0">
            <a:off x="146488" y="8491013"/>
            <a:ext cx="7229608" cy="414196"/>
          </a:xfrm>
          <a:custGeom>
            <a:avLst/>
            <a:gdLst/>
            <a:ahLst/>
            <a:cxnLst/>
            <a:rect r="r" b="b" t="t" l="l"/>
            <a:pathLst>
              <a:path h="414196" w="7229608">
                <a:moveTo>
                  <a:pt x="0" y="0"/>
                </a:moveTo>
                <a:lnTo>
                  <a:pt x="7229608" y="0"/>
                </a:lnTo>
                <a:lnTo>
                  <a:pt x="7229608" y="414196"/>
                </a:lnTo>
                <a:lnTo>
                  <a:pt x="0" y="414196"/>
                </a:lnTo>
                <a:lnTo>
                  <a:pt x="0" y="0"/>
                </a:lnTo>
                <a:close/>
              </a:path>
            </a:pathLst>
          </a:custGeom>
          <a:blipFill>
            <a:blip r:embed="rId5"/>
            <a:stretch>
              <a:fillRect l="0" t="0" r="0" b="0"/>
            </a:stretch>
          </a:blipFill>
        </p:spPr>
      </p:sp>
      <p:sp>
        <p:nvSpPr>
          <p:cNvPr name="TextBox 9" id="9"/>
          <p:cNvSpPr txBox="true"/>
          <p:nvPr/>
        </p:nvSpPr>
        <p:spPr>
          <a:xfrm rot="0">
            <a:off x="1028700" y="2608704"/>
            <a:ext cx="10723535" cy="2157984"/>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fechar um arquivo que foi aberto é preciso o usuário digitar “close” e separar por espaços o parâmetro:</a:t>
            </a:r>
          </a:p>
          <a:p>
            <a:pPr algn="l" marL="669291" indent="-334646" lvl="1">
              <a:lnSpc>
                <a:spcPts val="4278"/>
              </a:lnSpc>
              <a:spcBef>
                <a:spcPct val="0"/>
              </a:spcBef>
              <a:buFont typeface="Arial"/>
              <a:buChar char="•"/>
            </a:pPr>
            <a:r>
              <a:rPr lang="en-US" sz="3100" spc="303">
                <a:solidFill>
                  <a:srgbClr val="231F20"/>
                </a:solidFill>
                <a:latin typeface="DM Sans"/>
              </a:rPr>
              <a:t>Nome do arquivo.</a:t>
            </a:r>
          </a:p>
        </p:txBody>
      </p:sp>
      <p:sp>
        <p:nvSpPr>
          <p:cNvPr name="TextBox 10" id="10"/>
          <p:cNvSpPr txBox="true"/>
          <p:nvPr/>
        </p:nvSpPr>
        <p:spPr>
          <a:xfrm rot="0">
            <a:off x="146488" y="914400"/>
            <a:ext cx="18141512"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FECHAR ARQUIVO</a:t>
            </a:r>
          </a:p>
        </p:txBody>
      </p:sp>
      <p:sp>
        <p:nvSpPr>
          <p:cNvPr name="TextBox 11" id="11"/>
          <p:cNvSpPr txBox="true"/>
          <p:nvPr/>
        </p:nvSpPr>
        <p:spPr>
          <a:xfrm rot="0">
            <a:off x="146488" y="6316423"/>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2" id="12"/>
          <p:cNvSpPr txBox="true"/>
          <p:nvPr/>
        </p:nvSpPr>
        <p:spPr>
          <a:xfrm rot="0">
            <a:off x="146488" y="7828998"/>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42191" y="5954552"/>
            <a:ext cx="8898888" cy="1126579"/>
          </a:xfrm>
          <a:custGeom>
            <a:avLst/>
            <a:gdLst/>
            <a:ahLst/>
            <a:cxnLst/>
            <a:rect r="r" b="b" t="t" l="l"/>
            <a:pathLst>
              <a:path h="1126579" w="8898888">
                <a:moveTo>
                  <a:pt x="0" y="0"/>
                </a:moveTo>
                <a:lnTo>
                  <a:pt x="8898889" y="0"/>
                </a:lnTo>
                <a:lnTo>
                  <a:pt x="8898889" y="1126579"/>
                </a:lnTo>
                <a:lnTo>
                  <a:pt x="0" y="1126579"/>
                </a:lnTo>
                <a:lnTo>
                  <a:pt x="0" y="0"/>
                </a:lnTo>
                <a:close/>
              </a:path>
            </a:pathLst>
          </a:custGeom>
          <a:blipFill>
            <a:blip r:embed="rId3"/>
            <a:stretch>
              <a:fillRect l="-4537" t="-86495" r="-15006" b="0"/>
            </a:stretch>
          </a:blipFill>
        </p:spPr>
      </p:sp>
      <p:grpSp>
        <p:nvGrpSpPr>
          <p:cNvPr name="Group 4" id="4"/>
          <p:cNvGrpSpPr/>
          <p:nvPr/>
        </p:nvGrpSpPr>
        <p:grpSpPr>
          <a:xfrm rot="0">
            <a:off x="2142191" y="3396305"/>
            <a:ext cx="8898888" cy="3074670"/>
            <a:chOff x="0" y="0"/>
            <a:chExt cx="3409549" cy="1178039"/>
          </a:xfrm>
        </p:grpSpPr>
        <p:sp>
          <p:nvSpPr>
            <p:cNvPr name="Freeform 5" id="5"/>
            <p:cNvSpPr/>
            <p:nvPr/>
          </p:nvSpPr>
          <p:spPr>
            <a:xfrm flipH="false" flipV="false" rot="0">
              <a:off x="0" y="0"/>
              <a:ext cx="3409549" cy="1178039"/>
            </a:xfrm>
            <a:custGeom>
              <a:avLst/>
              <a:gdLst/>
              <a:ahLst/>
              <a:cxnLst/>
              <a:rect r="r" b="b" t="t" l="l"/>
              <a:pathLst>
                <a:path h="1178039" w="3409549">
                  <a:moveTo>
                    <a:pt x="0" y="0"/>
                  </a:moveTo>
                  <a:lnTo>
                    <a:pt x="3409549" y="0"/>
                  </a:lnTo>
                  <a:lnTo>
                    <a:pt x="3409549" y="1178039"/>
                  </a:lnTo>
                  <a:lnTo>
                    <a:pt x="0" y="1178039"/>
                  </a:lnTo>
                  <a:close/>
                </a:path>
              </a:pathLst>
            </a:custGeom>
            <a:solidFill>
              <a:srgbClr val="EFEFEF"/>
            </a:solidFill>
          </p:spPr>
        </p:sp>
        <p:sp>
          <p:nvSpPr>
            <p:cNvPr name="TextBox 6" id="6"/>
            <p:cNvSpPr txBox="true"/>
            <p:nvPr/>
          </p:nvSpPr>
          <p:spPr>
            <a:xfrm>
              <a:off x="0" y="-19050"/>
              <a:ext cx="3409549" cy="1197089"/>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2142191" y="888605"/>
            <a:ext cx="9610044"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BIBLIOTECAS</a:t>
            </a:r>
          </a:p>
        </p:txBody>
      </p:sp>
      <p:sp>
        <p:nvSpPr>
          <p:cNvPr name="TextBox 8" id="8"/>
          <p:cNvSpPr txBox="true"/>
          <p:nvPr/>
        </p:nvSpPr>
        <p:spPr>
          <a:xfrm rot="0">
            <a:off x="2142191" y="3339155"/>
            <a:ext cx="8898888" cy="3131820"/>
          </a:xfrm>
          <a:prstGeom prst="rect">
            <a:avLst/>
          </a:prstGeom>
        </p:spPr>
        <p:txBody>
          <a:bodyPr anchor="t" rtlCol="false" tIns="0" lIns="0" bIns="0" rIns="0">
            <a:spAutoFit/>
          </a:bodyPr>
          <a:lstStyle/>
          <a:p>
            <a:pPr algn="l" marL="0" indent="0" lvl="0">
              <a:lnSpc>
                <a:spcPts val="4140"/>
              </a:lnSpc>
              <a:spcBef>
                <a:spcPct val="0"/>
              </a:spcBef>
            </a:pPr>
            <a:r>
              <a:rPr lang="en-US" sz="3000" spc="294">
                <a:solidFill>
                  <a:srgbClr val="231F20"/>
                </a:solidFill>
                <a:latin typeface="DM Sans"/>
              </a:rPr>
              <a:t>No código é utilizado a biblioteca Anytree que é utilizada para a manipulação de estrutura de dados em árvore, no caso do nosso código foi utilizada para a realização da árvore de diretórios</a:t>
            </a:r>
          </a:p>
        </p:txBody>
      </p:sp>
      <p:sp>
        <p:nvSpPr>
          <p:cNvPr name="Freeform 9" id="9"/>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580377">
            <a:off x="11803872" y="-8935794"/>
            <a:ext cx="24036383" cy="24664199"/>
          </a:xfrm>
          <a:custGeom>
            <a:avLst/>
            <a:gdLst/>
            <a:ahLst/>
            <a:cxnLst/>
            <a:rect r="r" b="b" t="t" l="l"/>
            <a:pathLst>
              <a:path h="24664199" w="24036383">
                <a:moveTo>
                  <a:pt x="0" y="0"/>
                </a:moveTo>
                <a:lnTo>
                  <a:pt x="24036382" y="0"/>
                </a:lnTo>
                <a:lnTo>
                  <a:pt x="24036382" y="24664199"/>
                </a:lnTo>
                <a:lnTo>
                  <a:pt x="0" y="24664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0625657" y="-9309963"/>
            <a:ext cx="24036383" cy="24664199"/>
          </a:xfrm>
          <a:custGeom>
            <a:avLst/>
            <a:gdLst/>
            <a:ahLst/>
            <a:cxnLst/>
            <a:rect r="r" b="b" t="t" l="l"/>
            <a:pathLst>
              <a:path h="24664199" w="24036383">
                <a:moveTo>
                  <a:pt x="0" y="0"/>
                </a:moveTo>
                <a:lnTo>
                  <a:pt x="24036382" y="0"/>
                </a:lnTo>
                <a:lnTo>
                  <a:pt x="24036382"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131778" y="4875307"/>
            <a:ext cx="6495663" cy="488760"/>
          </a:xfrm>
          <a:prstGeom prst="rect">
            <a:avLst/>
          </a:prstGeom>
        </p:spPr>
        <p:txBody>
          <a:bodyPr anchor="t" rtlCol="false" tIns="0" lIns="0" bIns="0" rIns="0">
            <a:spAutoFit/>
          </a:bodyPr>
          <a:lstStyle/>
          <a:p>
            <a:pPr marL="0" indent="0" lvl="0">
              <a:lnSpc>
                <a:spcPts val="4114"/>
              </a:lnSpc>
              <a:spcBef>
                <a:spcPct val="0"/>
              </a:spcBef>
            </a:pPr>
            <a:r>
              <a:rPr lang="en-US" sz="2938">
                <a:solidFill>
                  <a:srgbClr val="000000"/>
                </a:solidFill>
                <a:latin typeface="DM Sans Italics"/>
              </a:rPr>
              <a:t>Exibição do codigo</a:t>
            </a:r>
          </a:p>
        </p:txBody>
      </p:sp>
      <p:sp>
        <p:nvSpPr>
          <p:cNvPr name="TextBox 5" id="5"/>
          <p:cNvSpPr txBox="true"/>
          <p:nvPr/>
        </p:nvSpPr>
        <p:spPr>
          <a:xfrm rot="0">
            <a:off x="1131778" y="3442475"/>
            <a:ext cx="11040406" cy="1480457"/>
          </a:xfrm>
          <a:prstGeom prst="rect">
            <a:avLst/>
          </a:prstGeom>
        </p:spPr>
        <p:txBody>
          <a:bodyPr anchor="t" rtlCol="false" tIns="0" lIns="0" bIns="0" rIns="0">
            <a:spAutoFit/>
          </a:bodyPr>
          <a:lstStyle/>
          <a:p>
            <a:pPr marL="0" indent="0" lvl="0">
              <a:lnSpc>
                <a:spcPts val="12155"/>
              </a:lnSpc>
              <a:spcBef>
                <a:spcPct val="0"/>
              </a:spcBef>
            </a:pPr>
            <a:r>
              <a:rPr lang="en-US" sz="8808" spc="863">
                <a:solidFill>
                  <a:srgbClr val="231F20"/>
                </a:solidFill>
                <a:latin typeface="Oswald Bold"/>
              </a:rPr>
              <a:t>IMPLEMENTAÇÃO</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76200"/>
            <a:ext cx="18288000" cy="9974580"/>
          </a:xfrm>
          <a:prstGeom prst="rect">
            <a:avLst/>
          </a:prstGeom>
        </p:spPr>
        <p:txBody>
          <a:bodyPr anchor="t" rtlCol="false" tIns="0" lIns="0" bIns="0" rIns="0">
            <a:spAutoFit/>
          </a:bodyPr>
          <a:lstStyle/>
          <a:p>
            <a:pPr>
              <a:lnSpc>
                <a:spcPts val="2760"/>
              </a:lnSpc>
              <a:spcBef>
                <a:spcPct val="0"/>
              </a:spcBef>
            </a:pPr>
            <a:r>
              <a:rPr lang="en-US" sz="2000" spc="196">
                <a:solidFill>
                  <a:srgbClr val="000000"/>
                </a:solidFill>
                <a:latin typeface="Arial Bold"/>
              </a:rPr>
              <a:t>Reconhecimentos e Direitos Autorais</a:t>
            </a:r>
          </a:p>
          <a:p>
            <a:pPr>
              <a:lnSpc>
                <a:spcPts val="2760"/>
              </a:lnSpc>
              <a:spcBef>
                <a:spcPct val="0"/>
              </a:spcBef>
            </a:pPr>
            <a:r>
              <a:rPr lang="en-US" sz="2000" spc="196">
                <a:solidFill>
                  <a:srgbClr val="000000"/>
                </a:solidFill>
                <a:latin typeface="Arial Bold"/>
              </a:rPr>
              <a:t>@autor: Gustavo de Oliveira Rego Morais e Keven Gustavo dos Santos Gomes</a:t>
            </a:r>
          </a:p>
          <a:p>
            <a:pPr>
              <a:lnSpc>
                <a:spcPts val="2760"/>
              </a:lnSpc>
              <a:spcBef>
                <a:spcPct val="0"/>
              </a:spcBef>
            </a:pPr>
            <a:r>
              <a:rPr lang="en-US" sz="2000" spc="196">
                <a:solidFill>
                  <a:srgbClr val="000000"/>
                </a:solidFill>
                <a:latin typeface="Arial Bold"/>
              </a:rPr>
              <a:t>@contato: gustavo.morais@discente.ufma.br e keven.gustavo@discente.ufma.br        </a:t>
            </a:r>
          </a:p>
          <a:p>
            <a:pPr>
              <a:lnSpc>
                <a:spcPts val="2760"/>
              </a:lnSpc>
              <a:spcBef>
                <a:spcPct val="0"/>
              </a:spcBef>
            </a:pPr>
            <a:r>
              <a:rPr lang="en-US" sz="2000" spc="196">
                <a:solidFill>
                  <a:srgbClr val="000000"/>
                </a:solidFill>
                <a:latin typeface="Arial Bold"/>
              </a:rPr>
              <a:t>@data última versão: 09/12/2023</a:t>
            </a:r>
          </a:p>
          <a:p>
            <a:pPr>
              <a:lnSpc>
                <a:spcPts val="2760"/>
              </a:lnSpc>
              <a:spcBef>
                <a:spcPct val="0"/>
              </a:spcBef>
            </a:pPr>
            <a:r>
              <a:rPr lang="en-US" sz="2000" spc="196">
                <a:solidFill>
                  <a:srgbClr val="000000"/>
                </a:solidFill>
                <a:latin typeface="Arial Bold"/>
              </a:rPr>
              <a:t>@versão: 1.0</a:t>
            </a:r>
          </a:p>
          <a:p>
            <a:pPr>
              <a:lnSpc>
                <a:spcPts val="2760"/>
              </a:lnSpc>
              <a:spcBef>
                <a:spcPct val="0"/>
              </a:spcBef>
            </a:pPr>
            <a:r>
              <a:rPr lang="en-US" sz="2000" spc="196">
                <a:solidFill>
                  <a:srgbClr val="000000"/>
                </a:solidFill>
                <a:latin typeface="Arial Bold"/>
              </a:rPr>
              <a:t>@outros repositórios: https://github.com/gustvo-olive e https://github.com/KevenGustavo</a:t>
            </a:r>
          </a:p>
          <a:p>
            <a:pPr>
              <a:lnSpc>
                <a:spcPts val="2760"/>
              </a:lnSpc>
              <a:spcBef>
                <a:spcPct val="0"/>
              </a:spcBef>
            </a:pPr>
            <a:r>
              <a:rPr lang="en-US" sz="2000" spc="196">
                <a:solidFill>
                  <a:srgbClr val="000000"/>
                </a:solidFill>
                <a:latin typeface="Arial Bold"/>
              </a:rPr>
              <a:t>@Agradecimentos: Universidade Federal do Maranhão (UFMA), Professor Doutor Thales Levi Azevedo Valente, e colegas de curso.</a:t>
            </a:r>
          </a:p>
          <a:p>
            <a:pPr>
              <a:lnSpc>
                <a:spcPts val="2760"/>
              </a:lnSpc>
              <a:spcBef>
                <a:spcPct val="0"/>
              </a:spcBef>
            </a:pPr>
            <a:r>
              <a:rPr lang="en-US" sz="2000" spc="196">
                <a:solidFill>
                  <a:srgbClr val="000000"/>
                </a:solidFill>
                <a:latin typeface="Arial Bold"/>
              </a:rPr>
              <a:t>@Copyright/License</a:t>
            </a:r>
          </a:p>
          <a:p>
            <a:pPr>
              <a:lnSpc>
                <a:spcPts val="2760"/>
              </a:lnSpc>
              <a:spcBef>
                <a:spcPct val="0"/>
              </a:spcBef>
            </a:pPr>
            <a:r>
              <a:rPr lang="en-US" sz="2000" spc="196">
                <a:solidFill>
                  <a:srgbClr val="000000"/>
                </a:solidFill>
                <a:latin typeface="Arial Bold"/>
              </a:rPr>
              <a:t>Este material é resultado de um trabalho acadêmico para a disciplina SISTEMAS OPERACIONAIS, sobre a orientação do professor Dr. THALES LEVI AZEVEDO VALENTE, semestre letivo 2023.2, curso Engenharia da Computação, na Universidade Federal do Maranhão (UFMA). Todo o material sob esta licença é software livre: pode ser usado para fins acadêmicos e comerciais sem nenhum custo. Não há papelada, nem royalties, nem restrições de "copyleft"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pPr>
              <a:lnSpc>
                <a:spcPts val="2760"/>
              </a:lnSpc>
              <a:spcBef>
                <a:spcPct val="0"/>
              </a:spcBef>
            </a:pPr>
          </a:p>
          <a:p>
            <a:pPr>
              <a:lnSpc>
                <a:spcPts val="2760"/>
              </a:lnSpc>
              <a:spcBef>
                <a:spcPct val="0"/>
              </a:spcBef>
            </a:pPr>
            <a:r>
              <a:rPr lang="en-US" sz="2000" spc="196">
                <a:solidFill>
                  <a:srgbClr val="000000"/>
                </a:solidFill>
                <a:latin typeface="Arial Bold"/>
              </a:rPr>
              <a:t>Copyright © 2023 Educational Material</a:t>
            </a:r>
          </a:p>
          <a:p>
            <a:pPr>
              <a:lnSpc>
                <a:spcPts val="2760"/>
              </a:lnSpc>
              <a:spcBef>
                <a:spcPct val="0"/>
              </a:spcBef>
            </a:pPr>
          </a:p>
          <a:p>
            <a:pPr>
              <a:lnSpc>
                <a:spcPts val="2760"/>
              </a:lnSpc>
              <a:spcBef>
                <a:spcPct val="0"/>
              </a:spcBef>
            </a:pPr>
            <a:r>
              <a:rPr lang="en-US" sz="2000" spc="196">
                <a:solidFill>
                  <a:srgbClr val="000000"/>
                </a:solidFill>
                <a:latin typeface="Arial Bold"/>
              </a:rPr>
              <a:t>Este material está licenciado sob a Licença MIT. É permitido o uso, cópia, modificação, e distribuição deste material para qualquer fim, desde que acompanhado deste aviso de direitos autorais.</a:t>
            </a:r>
          </a:p>
          <a:p>
            <a:pPr>
              <a:lnSpc>
                <a:spcPts val="2760"/>
              </a:lnSpc>
              <a:spcBef>
                <a:spcPct val="0"/>
              </a:spcBef>
            </a:pPr>
          </a:p>
          <a:p>
            <a:pPr>
              <a:lnSpc>
                <a:spcPts val="2760"/>
              </a:lnSpc>
              <a:spcBef>
                <a:spcPct val="0"/>
              </a:spcBef>
            </a:pPr>
            <a:r>
              <a:rPr lang="en-US" sz="2000" spc="196">
                <a:solidFill>
                  <a:srgbClr val="000000"/>
                </a:solidFill>
                <a:latin typeface="Arial Bold"/>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nSpc>
                <a:spcPts val="2760"/>
              </a:lnSpc>
              <a:spcBef>
                <a:spcPct val="0"/>
              </a:spcBef>
            </a:pPr>
          </a:p>
          <a:p>
            <a:pPr>
              <a:lnSpc>
                <a:spcPts val="2760"/>
              </a:lnSpc>
              <a:spcBef>
                <a:spcPct val="0"/>
              </a:spcBef>
            </a:pPr>
            <a:r>
              <a:rPr lang="en-US" sz="2000" spc="196">
                <a:solidFill>
                  <a:srgbClr val="000000"/>
                </a:solidFill>
                <a:latin typeface="Arial Bold"/>
              </a:rPr>
              <a:t>Para mais informações sobre a Licença MIT: https://opensource.org/licenses/MIT.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766459" y="1803589"/>
            <a:ext cx="12755083" cy="8375997"/>
          </a:xfrm>
          <a:custGeom>
            <a:avLst/>
            <a:gdLst/>
            <a:ahLst/>
            <a:cxnLst/>
            <a:rect r="r" b="b" t="t" l="l"/>
            <a:pathLst>
              <a:path h="8375997" w="12755083">
                <a:moveTo>
                  <a:pt x="0" y="0"/>
                </a:moveTo>
                <a:lnTo>
                  <a:pt x="12755082" y="0"/>
                </a:lnTo>
                <a:lnTo>
                  <a:pt x="12755082" y="8375997"/>
                </a:lnTo>
                <a:lnTo>
                  <a:pt x="0" y="8375997"/>
                </a:lnTo>
                <a:lnTo>
                  <a:pt x="0" y="0"/>
                </a:lnTo>
                <a:close/>
              </a:path>
            </a:pathLst>
          </a:custGeom>
          <a:blipFill>
            <a:blip r:embed="rId2"/>
            <a:stretch>
              <a:fillRect l="0" t="0" r="0" b="0"/>
            </a:stretch>
          </a:blipFill>
        </p:spPr>
      </p:sp>
      <p:sp>
        <p:nvSpPr>
          <p:cNvPr name="TextBox 3" id="3"/>
          <p:cNvSpPr txBox="true"/>
          <p:nvPr/>
        </p:nvSpPr>
        <p:spPr>
          <a:xfrm rot="0">
            <a:off x="321239" y="452945"/>
            <a:ext cx="17645522" cy="1350644"/>
          </a:xfrm>
          <a:prstGeom prst="rect">
            <a:avLst/>
          </a:prstGeom>
        </p:spPr>
        <p:txBody>
          <a:bodyPr anchor="t" rtlCol="false" tIns="0" lIns="0" bIns="0" rIns="0">
            <a:spAutoFit/>
          </a:bodyPr>
          <a:lstStyle/>
          <a:p>
            <a:pPr algn="ctr">
              <a:lnSpc>
                <a:spcPts val="11040"/>
              </a:lnSpc>
            </a:pPr>
            <a:r>
              <a:rPr lang="en-US" sz="8000" spc="784">
                <a:solidFill>
                  <a:srgbClr val="231F20"/>
                </a:solidFill>
                <a:latin typeface="Oswald Bold"/>
              </a:rPr>
              <a:t>FLUXOGRAMA - SISTEMA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322365" y="2010320"/>
            <a:ext cx="9643270" cy="8276680"/>
          </a:xfrm>
          <a:custGeom>
            <a:avLst/>
            <a:gdLst/>
            <a:ahLst/>
            <a:cxnLst/>
            <a:rect r="r" b="b" t="t" l="l"/>
            <a:pathLst>
              <a:path h="8276680" w="9643270">
                <a:moveTo>
                  <a:pt x="0" y="0"/>
                </a:moveTo>
                <a:lnTo>
                  <a:pt x="9643270" y="0"/>
                </a:lnTo>
                <a:lnTo>
                  <a:pt x="9643270" y="8276680"/>
                </a:lnTo>
                <a:lnTo>
                  <a:pt x="0" y="8276680"/>
                </a:lnTo>
                <a:lnTo>
                  <a:pt x="0" y="0"/>
                </a:lnTo>
                <a:close/>
              </a:path>
            </a:pathLst>
          </a:custGeom>
          <a:blipFill>
            <a:blip r:embed="rId2"/>
            <a:stretch>
              <a:fillRect l="0" t="0" r="0" b="0"/>
            </a:stretch>
          </a:blipFill>
        </p:spPr>
      </p:sp>
      <p:sp>
        <p:nvSpPr>
          <p:cNvPr name="TextBox 3" id="3"/>
          <p:cNvSpPr txBox="true"/>
          <p:nvPr/>
        </p:nvSpPr>
        <p:spPr>
          <a:xfrm rot="0">
            <a:off x="0" y="348613"/>
            <a:ext cx="18288000" cy="1226825"/>
          </a:xfrm>
          <a:prstGeom prst="rect">
            <a:avLst/>
          </a:prstGeom>
        </p:spPr>
        <p:txBody>
          <a:bodyPr anchor="t" rtlCol="false" tIns="0" lIns="0" bIns="0" rIns="0">
            <a:spAutoFit/>
          </a:bodyPr>
          <a:lstStyle/>
          <a:p>
            <a:pPr algn="ctr">
              <a:lnSpc>
                <a:spcPts val="9917"/>
              </a:lnSpc>
            </a:pPr>
            <a:r>
              <a:rPr lang="en-US" sz="7186" spc="704">
                <a:solidFill>
                  <a:srgbClr val="231F20"/>
                </a:solidFill>
                <a:latin typeface="Oswald Bold"/>
              </a:rPr>
              <a:t>CRIAR ARQUIVO - ALOCAÇÃO CONTÍGUA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28700" y="5640381"/>
            <a:ext cx="10723535" cy="1032847"/>
          </a:xfrm>
          <a:custGeom>
            <a:avLst/>
            <a:gdLst/>
            <a:ahLst/>
            <a:cxnLst/>
            <a:rect r="r" b="b" t="t" l="l"/>
            <a:pathLst>
              <a:path h="1032847" w="10723535">
                <a:moveTo>
                  <a:pt x="0" y="0"/>
                </a:moveTo>
                <a:lnTo>
                  <a:pt x="10723535" y="0"/>
                </a:lnTo>
                <a:lnTo>
                  <a:pt x="10723535" y="1032847"/>
                </a:lnTo>
                <a:lnTo>
                  <a:pt x="0" y="1032847"/>
                </a:lnTo>
                <a:lnTo>
                  <a:pt x="0" y="0"/>
                </a:lnTo>
                <a:close/>
              </a:path>
            </a:pathLst>
          </a:custGeom>
          <a:blipFill>
            <a:blip r:embed="rId3"/>
            <a:stretch>
              <a:fillRect l="0" t="-100078" r="0" b="-4975"/>
            </a:stretch>
          </a:blipFill>
        </p:spPr>
      </p:sp>
      <p:grpSp>
        <p:nvGrpSpPr>
          <p:cNvPr name="Group 4" id="4"/>
          <p:cNvGrpSpPr/>
          <p:nvPr/>
        </p:nvGrpSpPr>
        <p:grpSpPr>
          <a:xfrm rot="0">
            <a:off x="1028700" y="2665854"/>
            <a:ext cx="10723535" cy="3303486"/>
            <a:chOff x="0" y="0"/>
            <a:chExt cx="4108650" cy="1265709"/>
          </a:xfrm>
        </p:grpSpPr>
        <p:sp>
          <p:nvSpPr>
            <p:cNvPr name="Freeform 5" id="5"/>
            <p:cNvSpPr/>
            <p:nvPr/>
          </p:nvSpPr>
          <p:spPr>
            <a:xfrm flipH="false" flipV="false" rot="0">
              <a:off x="0" y="0"/>
              <a:ext cx="4108650" cy="1265709"/>
            </a:xfrm>
            <a:custGeom>
              <a:avLst/>
              <a:gdLst/>
              <a:ahLst/>
              <a:cxnLst/>
              <a:rect r="r" b="b" t="t" l="l"/>
              <a:pathLst>
                <a:path h="1265709" w="4108650">
                  <a:moveTo>
                    <a:pt x="0" y="0"/>
                  </a:moveTo>
                  <a:lnTo>
                    <a:pt x="4108650" y="0"/>
                  </a:lnTo>
                  <a:lnTo>
                    <a:pt x="4108650" y="1265709"/>
                  </a:lnTo>
                  <a:lnTo>
                    <a:pt x="0" y="1265709"/>
                  </a:lnTo>
                  <a:close/>
                </a:path>
              </a:pathLst>
            </a:custGeom>
            <a:solidFill>
              <a:srgbClr val="EFEFEF"/>
            </a:solidFill>
          </p:spPr>
        </p:sp>
        <p:sp>
          <p:nvSpPr>
            <p:cNvPr name="TextBox 6" id="6"/>
            <p:cNvSpPr txBox="true"/>
            <p:nvPr/>
          </p:nvSpPr>
          <p:spPr>
            <a:xfrm>
              <a:off x="0" y="-19050"/>
              <a:ext cx="4108650" cy="1284759"/>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46488" y="6854152"/>
            <a:ext cx="6390467" cy="487166"/>
          </a:xfrm>
          <a:custGeom>
            <a:avLst/>
            <a:gdLst/>
            <a:ahLst/>
            <a:cxnLst/>
            <a:rect r="r" b="b" t="t" l="l"/>
            <a:pathLst>
              <a:path h="487166" w="6390467">
                <a:moveTo>
                  <a:pt x="0" y="0"/>
                </a:moveTo>
                <a:lnTo>
                  <a:pt x="6390468" y="0"/>
                </a:lnTo>
                <a:lnTo>
                  <a:pt x="6390468" y="487166"/>
                </a:lnTo>
                <a:lnTo>
                  <a:pt x="0" y="487166"/>
                </a:lnTo>
                <a:lnTo>
                  <a:pt x="0" y="0"/>
                </a:lnTo>
                <a:close/>
              </a:path>
            </a:pathLst>
          </a:custGeom>
          <a:blipFill>
            <a:blip r:embed="rId4"/>
            <a:stretch>
              <a:fillRect l="0" t="0" r="0" b="0"/>
            </a:stretch>
          </a:blipFill>
        </p:spPr>
      </p:sp>
      <p:sp>
        <p:nvSpPr>
          <p:cNvPr name="Freeform 8" id="8"/>
          <p:cNvSpPr/>
          <p:nvPr/>
        </p:nvSpPr>
        <p:spPr>
          <a:xfrm flipH="false" flipV="false" rot="0">
            <a:off x="146488" y="8360493"/>
            <a:ext cx="8034942" cy="428530"/>
          </a:xfrm>
          <a:custGeom>
            <a:avLst/>
            <a:gdLst/>
            <a:ahLst/>
            <a:cxnLst/>
            <a:rect r="r" b="b" t="t" l="l"/>
            <a:pathLst>
              <a:path h="428530" w="8034942">
                <a:moveTo>
                  <a:pt x="0" y="0"/>
                </a:moveTo>
                <a:lnTo>
                  <a:pt x="8034942" y="0"/>
                </a:lnTo>
                <a:lnTo>
                  <a:pt x="8034942" y="428530"/>
                </a:lnTo>
                <a:lnTo>
                  <a:pt x="0" y="428530"/>
                </a:lnTo>
                <a:lnTo>
                  <a:pt x="0" y="0"/>
                </a:lnTo>
                <a:close/>
              </a:path>
            </a:pathLst>
          </a:custGeom>
          <a:blipFill>
            <a:blip r:embed="rId5"/>
            <a:stretch>
              <a:fillRect l="0" t="0" r="0" b="0"/>
            </a:stretch>
          </a:blipFill>
        </p:spPr>
      </p:sp>
      <p:sp>
        <p:nvSpPr>
          <p:cNvPr name="Freeform 9" id="9"/>
          <p:cNvSpPr/>
          <p:nvPr/>
        </p:nvSpPr>
        <p:spPr>
          <a:xfrm flipH="false" flipV="false" rot="0">
            <a:off x="14230354" y="6680679"/>
            <a:ext cx="3028946" cy="3045143"/>
          </a:xfrm>
          <a:custGeom>
            <a:avLst/>
            <a:gdLst/>
            <a:ahLst/>
            <a:cxnLst/>
            <a:rect r="r" b="b" t="t" l="l"/>
            <a:pathLst>
              <a:path h="3045143" w="3028946">
                <a:moveTo>
                  <a:pt x="0" y="0"/>
                </a:moveTo>
                <a:lnTo>
                  <a:pt x="3028946" y="0"/>
                </a:lnTo>
                <a:lnTo>
                  <a:pt x="3028946" y="3045144"/>
                </a:lnTo>
                <a:lnTo>
                  <a:pt x="0" y="3045144"/>
                </a:lnTo>
                <a:lnTo>
                  <a:pt x="0" y="0"/>
                </a:lnTo>
                <a:close/>
              </a:path>
            </a:pathLst>
          </a:custGeom>
          <a:blipFill>
            <a:blip r:embed="rId6"/>
            <a:stretch>
              <a:fillRect l="0" t="0" r="0" b="0"/>
            </a:stretch>
          </a:blipFill>
        </p:spPr>
      </p:sp>
      <p:sp>
        <p:nvSpPr>
          <p:cNvPr name="TextBox 10" id="10"/>
          <p:cNvSpPr txBox="true"/>
          <p:nvPr/>
        </p:nvSpPr>
        <p:spPr>
          <a:xfrm rot="0">
            <a:off x="1028700" y="2608704"/>
            <a:ext cx="10723535" cy="3243834"/>
          </a:xfrm>
          <a:prstGeom prst="rect">
            <a:avLst/>
          </a:prstGeom>
        </p:spPr>
        <p:txBody>
          <a:bodyPr anchor="t" rtlCol="false" tIns="0" lIns="0" bIns="0" rIns="0">
            <a:spAutoFit/>
          </a:bodyPr>
          <a:lstStyle/>
          <a:p>
            <a:pPr>
              <a:lnSpc>
                <a:spcPts val="4278"/>
              </a:lnSpc>
            </a:pPr>
            <a:r>
              <a:rPr lang="en-US" sz="3100" spc="303">
                <a:solidFill>
                  <a:srgbClr val="231F20"/>
                </a:solidFill>
                <a:latin typeface="DM Sans"/>
              </a:rPr>
              <a:t>Para a criação de um arquivo no programa é preciso o usuário digitar “create” e separar por espaços os parâmetros:</a:t>
            </a:r>
          </a:p>
          <a:p>
            <a:pPr marL="669291" indent="-334646" lvl="1">
              <a:lnSpc>
                <a:spcPts val="4278"/>
              </a:lnSpc>
              <a:buFont typeface="Arial"/>
              <a:buChar char="•"/>
            </a:pPr>
            <a:r>
              <a:rPr lang="en-US" sz="3100" spc="303">
                <a:solidFill>
                  <a:srgbClr val="231F20"/>
                </a:solidFill>
                <a:latin typeface="DM Sans"/>
              </a:rPr>
              <a:t>Nome do arquivo.</a:t>
            </a:r>
          </a:p>
          <a:p>
            <a:pPr marL="669291" indent="-334646" lvl="1">
              <a:lnSpc>
                <a:spcPts val="4278"/>
              </a:lnSpc>
              <a:buFont typeface="Arial"/>
              <a:buChar char="•"/>
            </a:pPr>
            <a:r>
              <a:rPr lang="en-US" sz="3100" spc="303">
                <a:solidFill>
                  <a:srgbClr val="231F20"/>
                </a:solidFill>
                <a:latin typeface="DM Sans"/>
              </a:rPr>
              <a:t>Quantidades de blocos a serem alocados.</a:t>
            </a:r>
          </a:p>
          <a:p>
            <a:pPr algn="l" marL="669291" indent="-334646" lvl="1">
              <a:lnSpc>
                <a:spcPts val="4278"/>
              </a:lnSpc>
              <a:spcBef>
                <a:spcPct val="0"/>
              </a:spcBef>
              <a:buFont typeface="Arial"/>
              <a:buChar char="•"/>
            </a:pPr>
            <a:r>
              <a:rPr lang="en-US" sz="3100" spc="303">
                <a:solidFill>
                  <a:srgbClr val="231F20"/>
                </a:solidFill>
                <a:latin typeface="DM Sans"/>
              </a:rPr>
              <a:t>Estratégia de alocação.</a:t>
            </a:r>
          </a:p>
        </p:txBody>
      </p:sp>
      <p:sp>
        <p:nvSpPr>
          <p:cNvPr name="TextBox 11" id="11"/>
          <p:cNvSpPr txBox="true"/>
          <p:nvPr/>
        </p:nvSpPr>
        <p:spPr>
          <a:xfrm rot="0">
            <a:off x="527314" y="914400"/>
            <a:ext cx="17760686"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CRIAR ARQUIVO - ALOCAÇAO CONTIGUA</a:t>
            </a:r>
          </a:p>
        </p:txBody>
      </p:sp>
      <p:sp>
        <p:nvSpPr>
          <p:cNvPr name="TextBox 12" id="12"/>
          <p:cNvSpPr txBox="true"/>
          <p:nvPr/>
        </p:nvSpPr>
        <p:spPr>
          <a:xfrm rot="0">
            <a:off x="0" y="6318898"/>
            <a:ext cx="653695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input do usuário:</a:t>
            </a:r>
          </a:p>
        </p:txBody>
      </p:sp>
      <p:sp>
        <p:nvSpPr>
          <p:cNvPr name="TextBox 13" id="13"/>
          <p:cNvSpPr txBox="true"/>
          <p:nvPr/>
        </p:nvSpPr>
        <p:spPr>
          <a:xfrm rot="0">
            <a:off x="146488" y="7828998"/>
            <a:ext cx="6888451"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Exemplo de output do sistema:</a:t>
            </a:r>
          </a:p>
        </p:txBody>
      </p:sp>
      <p:sp>
        <p:nvSpPr>
          <p:cNvPr name="TextBox 14" id="14"/>
          <p:cNvSpPr txBox="true"/>
          <p:nvPr/>
        </p:nvSpPr>
        <p:spPr>
          <a:xfrm rot="0">
            <a:off x="12618066" y="5610069"/>
            <a:ext cx="5669934" cy="1036320"/>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Como o arquivo é exibido no sistema de árvore: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675615" y="2347522"/>
            <a:ext cx="12936770" cy="6015946"/>
          </a:xfrm>
          <a:custGeom>
            <a:avLst/>
            <a:gdLst/>
            <a:ahLst/>
            <a:cxnLst/>
            <a:rect r="r" b="b" t="t" l="l"/>
            <a:pathLst>
              <a:path h="6015946" w="12936770">
                <a:moveTo>
                  <a:pt x="0" y="0"/>
                </a:moveTo>
                <a:lnTo>
                  <a:pt x="12936770" y="0"/>
                </a:lnTo>
                <a:lnTo>
                  <a:pt x="12936770" y="6015946"/>
                </a:lnTo>
                <a:lnTo>
                  <a:pt x="0" y="6015946"/>
                </a:lnTo>
                <a:lnTo>
                  <a:pt x="0" y="0"/>
                </a:lnTo>
                <a:close/>
              </a:path>
            </a:pathLst>
          </a:custGeom>
          <a:blipFill>
            <a:blip r:embed="rId2"/>
            <a:stretch>
              <a:fillRect l="0" t="0" r="0" b="0"/>
            </a:stretch>
          </a:blipFill>
        </p:spPr>
      </p:sp>
      <p:sp>
        <p:nvSpPr>
          <p:cNvPr name="TextBox 3" id="3"/>
          <p:cNvSpPr txBox="true"/>
          <p:nvPr/>
        </p:nvSpPr>
        <p:spPr>
          <a:xfrm rot="0">
            <a:off x="0" y="348613"/>
            <a:ext cx="18288000" cy="1226825"/>
          </a:xfrm>
          <a:prstGeom prst="rect">
            <a:avLst/>
          </a:prstGeom>
        </p:spPr>
        <p:txBody>
          <a:bodyPr anchor="t" rtlCol="false" tIns="0" lIns="0" bIns="0" rIns="0">
            <a:spAutoFit/>
          </a:bodyPr>
          <a:lstStyle/>
          <a:p>
            <a:pPr algn="ctr">
              <a:lnSpc>
                <a:spcPts val="9917"/>
              </a:lnSpc>
            </a:pPr>
            <a:r>
              <a:rPr lang="en-US" sz="7186" spc="704">
                <a:solidFill>
                  <a:srgbClr val="231F20"/>
                </a:solidFill>
                <a:latin typeface="Oswald Bold"/>
              </a:rPr>
              <a:t>ALOCAÇÃO CONTÍGUA - FIRST-FIT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356918" y="3234461"/>
            <a:ext cx="5574163" cy="407245"/>
          </a:xfrm>
          <a:custGeom>
            <a:avLst/>
            <a:gdLst/>
            <a:ahLst/>
            <a:cxnLst/>
            <a:rect r="r" b="b" t="t" l="l"/>
            <a:pathLst>
              <a:path h="407245" w="5574163">
                <a:moveTo>
                  <a:pt x="0" y="0"/>
                </a:moveTo>
                <a:lnTo>
                  <a:pt x="5574164" y="0"/>
                </a:lnTo>
                <a:lnTo>
                  <a:pt x="5574164" y="407245"/>
                </a:lnTo>
                <a:lnTo>
                  <a:pt x="0" y="407245"/>
                </a:lnTo>
                <a:lnTo>
                  <a:pt x="0" y="0"/>
                </a:lnTo>
                <a:close/>
              </a:path>
            </a:pathLst>
          </a:custGeom>
          <a:blipFill>
            <a:blip r:embed="rId3"/>
            <a:stretch>
              <a:fillRect l="0" t="0" r="0" b="0"/>
            </a:stretch>
          </a:blipFill>
        </p:spPr>
      </p:sp>
      <p:sp>
        <p:nvSpPr>
          <p:cNvPr name="Freeform 4" id="4"/>
          <p:cNvSpPr/>
          <p:nvPr/>
        </p:nvSpPr>
        <p:spPr>
          <a:xfrm flipH="false" flipV="false" rot="0">
            <a:off x="12052701" y="3268638"/>
            <a:ext cx="6017936" cy="5014319"/>
          </a:xfrm>
          <a:custGeom>
            <a:avLst/>
            <a:gdLst/>
            <a:ahLst/>
            <a:cxnLst/>
            <a:rect r="r" b="b" t="t" l="l"/>
            <a:pathLst>
              <a:path h="5014319" w="6017936">
                <a:moveTo>
                  <a:pt x="0" y="0"/>
                </a:moveTo>
                <a:lnTo>
                  <a:pt x="6017937" y="0"/>
                </a:lnTo>
                <a:lnTo>
                  <a:pt x="6017937" y="5014319"/>
                </a:lnTo>
                <a:lnTo>
                  <a:pt x="0" y="5014319"/>
                </a:lnTo>
                <a:lnTo>
                  <a:pt x="0" y="0"/>
                </a:lnTo>
                <a:close/>
              </a:path>
            </a:pathLst>
          </a:custGeom>
          <a:blipFill>
            <a:blip r:embed="rId4"/>
            <a:stretch>
              <a:fillRect l="0" t="0" r="-6804" b="0"/>
            </a:stretch>
          </a:blipFill>
        </p:spPr>
      </p:sp>
      <p:sp>
        <p:nvSpPr>
          <p:cNvPr name="TextBox 5" id="5"/>
          <p:cNvSpPr txBox="true"/>
          <p:nvPr/>
        </p:nvSpPr>
        <p:spPr>
          <a:xfrm rot="0">
            <a:off x="1681141" y="914400"/>
            <a:ext cx="14925719" cy="1173480"/>
          </a:xfrm>
          <a:prstGeom prst="rect">
            <a:avLst/>
          </a:prstGeom>
        </p:spPr>
        <p:txBody>
          <a:bodyPr anchor="t" rtlCol="false" tIns="0" lIns="0" bIns="0" rIns="0">
            <a:spAutoFit/>
          </a:bodyPr>
          <a:lstStyle/>
          <a:p>
            <a:pPr>
              <a:lnSpc>
                <a:spcPts val="9659"/>
              </a:lnSpc>
            </a:pPr>
            <a:r>
              <a:rPr lang="en-US" sz="6999" spc="685">
                <a:solidFill>
                  <a:srgbClr val="231F20"/>
                </a:solidFill>
                <a:latin typeface="Oswald Bold"/>
              </a:rPr>
              <a:t>ALOCAÇÃO CONTIGUA - FIRST-FIT</a:t>
            </a:r>
          </a:p>
        </p:txBody>
      </p:sp>
      <p:sp>
        <p:nvSpPr>
          <p:cNvPr name="TextBox 6" id="6"/>
          <p:cNvSpPr txBox="true"/>
          <p:nvPr/>
        </p:nvSpPr>
        <p:spPr>
          <a:xfrm rot="0">
            <a:off x="6030875" y="2722016"/>
            <a:ext cx="5574163"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Input do usuário:</a:t>
            </a:r>
          </a:p>
        </p:txBody>
      </p:sp>
      <p:sp>
        <p:nvSpPr>
          <p:cNvPr name="TextBox 7" id="7"/>
          <p:cNvSpPr txBox="true"/>
          <p:nvPr/>
        </p:nvSpPr>
        <p:spPr>
          <a:xfrm rot="0">
            <a:off x="0" y="2722016"/>
            <a:ext cx="5583212"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inicial do disco:</a:t>
            </a:r>
          </a:p>
        </p:txBody>
      </p:sp>
      <p:sp>
        <p:nvSpPr>
          <p:cNvPr name="TextBox 8" id="8"/>
          <p:cNvSpPr txBox="true"/>
          <p:nvPr/>
        </p:nvSpPr>
        <p:spPr>
          <a:xfrm rot="0">
            <a:off x="12052701" y="2722016"/>
            <a:ext cx="6017936" cy="512445"/>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DM Sans Bold"/>
              </a:rPr>
              <a:t>Situação final do disco:</a:t>
            </a:r>
          </a:p>
        </p:txBody>
      </p:sp>
      <p:sp>
        <p:nvSpPr>
          <p:cNvPr name="Freeform 9" id="9"/>
          <p:cNvSpPr/>
          <p:nvPr/>
        </p:nvSpPr>
        <p:spPr>
          <a:xfrm flipH="false" flipV="false" rot="0">
            <a:off x="0" y="3234461"/>
            <a:ext cx="6138013" cy="5049999"/>
          </a:xfrm>
          <a:custGeom>
            <a:avLst/>
            <a:gdLst/>
            <a:ahLst/>
            <a:cxnLst/>
            <a:rect r="r" b="b" t="t" l="l"/>
            <a:pathLst>
              <a:path h="5049999" w="6138013">
                <a:moveTo>
                  <a:pt x="0" y="0"/>
                </a:moveTo>
                <a:lnTo>
                  <a:pt x="6138013" y="0"/>
                </a:lnTo>
                <a:lnTo>
                  <a:pt x="6138013" y="5049999"/>
                </a:lnTo>
                <a:lnTo>
                  <a:pt x="0" y="5049999"/>
                </a:lnTo>
                <a:lnTo>
                  <a:pt x="0" y="0"/>
                </a:lnTo>
                <a:close/>
              </a:path>
            </a:pathLst>
          </a:custGeom>
          <a:blipFill>
            <a:blip r:embed="rId5"/>
            <a:stretch>
              <a:fillRect l="0" t="0" r="-38612" b="-10648"/>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DAF2Ejlb36Q</dc:identifier>
  <dcterms:modified xsi:type="dcterms:W3CDTF">2011-08-01T06:04:30Z</dcterms:modified>
  <cp:revision>1</cp:revision>
  <dc:title>Implementação</dc:title>
</cp:coreProperties>
</file>