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86" r:id="rId52"/>
    <p:sldId id="287" r:id="rId53"/>
    <p:sldId id="288" r:id="rId54"/>
    <p:sldId id="289" r:id="rId55"/>
    <p:sldId id="290" r:id="rId56"/>
    <p:sldId id="291" r:id="rId57"/>
    <p:sldId id="292" r:id="rId58"/>
    <p:sldId id="293" r:id="rId59"/>
    <p:sldId id="294" r:id="rId60"/>
    <p:sldId id="295" r:id="rId61"/>
    <p:sldId id="296" r:id="rId62"/>
    <p:sldId id="297" r:id="rId63"/>
    <p:sldId id="298" r:id="rId64"/>
    <p:sldId id="299" r:id="rId65"/>
    <p:sldId id="300" r:id="rId66"/>
    <p:sldId id="301" r:id="rId67"/>
    <p:sldId id="302" r:id="rId68"/>
    <p:sldId id="303" r:id="rId69"/>
    <p:sldId id="304" r:id="rId70"/>
    <p:sldId id="305" r:id="rId71"/>
    <p:sldId id="306" r:id="rId72"/>
    <p:sldId id="307" r:id="rId73"/>
    <p:sldId id="308" r:id="rId74"/>
    <p:sldId id="309" r:id="rId75"/>
    <p:sldId id="310" r:id="rId76"/>
    <p:sldId id="311" r:id="rId77"/>
    <p:sldId id="312" r:id="rId78"/>
    <p:sldId id="313" r:id="rId79"/>
    <p:sldId id="314" r:id="rId80"/>
    <p:sldId id="315" r:id="rId81"/>
    <p:sldId id="316" r:id="rId82"/>
    <p:sldId id="317" r:id="rId83"/>
    <p:sldId id="318" r:id="rId84"/>
    <p:sldId id="319" r:id="rId85"/>
    <p:sldId id="320" r:id="rId86"/>
    <p:sldId id="321" r:id="rId87"/>
    <p:sldId id="322" r:id="rId88"/>
    <p:sldId id="323" r:id="rId89"/>
    <p:sldId id="324" r:id="rId90"/>
    <p:sldId id="325" r:id="rId91"/>
    <p:sldId id="326" r:id="rId92"/>
    <p:sldId id="327" r:id="rId93"/>
    <p:sldId id="328" r:id="rId94"/>
    <p:sldId id="329" r:id="rId95"/>
    <p:sldId id="330" r:id="rId96"/>
    <p:sldId id="331" r:id="rId97"/>
    <p:sldId id="332" r:id="rId98"/>
    <p:sldId id="333" r:id="rId99"/>
    <p:sldId id="334" r:id="rId100"/>
    <p:sldId id="335" r:id="rId101"/>
    <p:sldId id="336" r:id="rId102"/>
    <p:sldId id="337" r:id="rId103"/>
    <p:sldId id="338" r:id="rId104"/>
    <p:sldId id="339" r:id="rId105"/>
    <p:sldId id="340" r:id="rId106"/>
    <p:sldId id="341" r:id="rId107"/>
    <p:sldId id="342" r:id="rId108"/>
    <p:sldId id="343" r:id="rId109"/>
    <p:sldId id="344" r:id="rId110"/>
    <p:sldId id="345" r:id="rId111"/>
    <p:sldId id="346" r:id="rId112"/>
    <p:sldId id="347" r:id="rId113"/>
    <p:sldId id="348" r:id="rId114"/>
    <p:sldId id="349" r:id="rId115"/>
    <p:sldId id="350" r:id="rId116"/>
    <p:sldId id="351" r:id="rId117"/>
    <p:sldId id="352" r:id="rId118"/>
    <p:sldId id="353" r:id="rId119"/>
    <p:sldId id="354" r:id="rId120"/>
    <p:sldId id="355" r:id="rId121"/>
    <p:sldId id="356" r:id="rId122"/>
    <p:sldId id="357" r:id="rId123"/>
    <p:sldId id="358" r:id="rId124"/>
    <p:sldId id="359" r:id="rId1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harset="1" panose="02000000000000000000"/>
      <p:regular r:id="rId10"/>
    </p:embeddedFont>
    <p:embeddedFont>
      <p:font typeface="Roboto Bold" charset="1" panose="02000000000000000000"/>
      <p:regular r:id="rId11"/>
    </p:embeddedFont>
    <p:embeddedFont>
      <p:font typeface="Roboto Italics" charset="1" panose="02000000000000000000"/>
      <p:regular r:id="rId12"/>
    </p:embeddedFont>
    <p:embeddedFont>
      <p:font typeface="Roboto Bold Italics" charset="1" panose="02000000000000000000"/>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Light" charset="1" panose="020B0306030504020204"/>
      <p:regular r:id="rId18"/>
    </p:embeddedFont>
    <p:embeddedFont>
      <p:font typeface="Open Sans Light Italics" charset="1" panose="020B0306030504020204"/>
      <p:regular r:id="rId19"/>
    </p:embeddedFont>
    <p:embeddedFont>
      <p:font typeface="Open Sans Ultra-Bold" charset="1" panose="00000000000000000000"/>
      <p:regular r:id="rId20"/>
    </p:embeddedFont>
    <p:embeddedFont>
      <p:font typeface="Open Sans Ultra-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00" Target="slides/slide79.xml" Type="http://schemas.openxmlformats.org/officeDocument/2006/relationships/slide"/><Relationship Id="rId101" Target="slides/slide80.xml" Type="http://schemas.openxmlformats.org/officeDocument/2006/relationships/slide"/><Relationship Id="rId102" Target="slides/slide81.xml" Type="http://schemas.openxmlformats.org/officeDocument/2006/relationships/slide"/><Relationship Id="rId103" Target="slides/slide82.xml" Type="http://schemas.openxmlformats.org/officeDocument/2006/relationships/slide"/><Relationship Id="rId104" Target="slides/slide83.xml" Type="http://schemas.openxmlformats.org/officeDocument/2006/relationships/slide"/><Relationship Id="rId105" Target="slides/slide84.xml" Type="http://schemas.openxmlformats.org/officeDocument/2006/relationships/slide"/><Relationship Id="rId106" Target="slides/slide85.xml" Type="http://schemas.openxmlformats.org/officeDocument/2006/relationships/slide"/><Relationship Id="rId107" Target="slides/slide86.xml" Type="http://schemas.openxmlformats.org/officeDocument/2006/relationships/slide"/><Relationship Id="rId108" Target="slides/slide87.xml" Type="http://schemas.openxmlformats.org/officeDocument/2006/relationships/slide"/><Relationship Id="rId109" Target="slides/slide88.xml" Type="http://schemas.openxmlformats.org/officeDocument/2006/relationships/slide"/><Relationship Id="rId11" Target="fonts/font11.fntdata" Type="http://schemas.openxmlformats.org/officeDocument/2006/relationships/font"/><Relationship Id="rId110" Target="slides/slide89.xml" Type="http://schemas.openxmlformats.org/officeDocument/2006/relationships/slide"/><Relationship Id="rId111" Target="slides/slide90.xml" Type="http://schemas.openxmlformats.org/officeDocument/2006/relationships/slide"/><Relationship Id="rId112" Target="slides/slide91.xml" Type="http://schemas.openxmlformats.org/officeDocument/2006/relationships/slide"/><Relationship Id="rId113" Target="slides/slide92.xml" Type="http://schemas.openxmlformats.org/officeDocument/2006/relationships/slide"/><Relationship Id="rId114" Target="slides/slide93.xml" Type="http://schemas.openxmlformats.org/officeDocument/2006/relationships/slide"/><Relationship Id="rId115" Target="slides/slide94.xml" Type="http://schemas.openxmlformats.org/officeDocument/2006/relationships/slide"/><Relationship Id="rId116" Target="slides/slide95.xml" Type="http://schemas.openxmlformats.org/officeDocument/2006/relationships/slide"/><Relationship Id="rId117" Target="slides/slide96.xml" Type="http://schemas.openxmlformats.org/officeDocument/2006/relationships/slide"/><Relationship Id="rId118" Target="slides/slide97.xml" Type="http://schemas.openxmlformats.org/officeDocument/2006/relationships/slide"/><Relationship Id="rId119" Target="slides/slide98.xml" Type="http://schemas.openxmlformats.org/officeDocument/2006/relationships/slide"/><Relationship Id="rId12" Target="fonts/font12.fntdata" Type="http://schemas.openxmlformats.org/officeDocument/2006/relationships/font"/><Relationship Id="rId120" Target="slides/slide99.xml" Type="http://schemas.openxmlformats.org/officeDocument/2006/relationships/slide"/><Relationship Id="rId121" Target="slides/slide100.xml" Type="http://schemas.openxmlformats.org/officeDocument/2006/relationships/slide"/><Relationship Id="rId122" Target="slides/slide101.xml" Type="http://schemas.openxmlformats.org/officeDocument/2006/relationships/slide"/><Relationship Id="rId123" Target="slides/slide102.xml" Type="http://schemas.openxmlformats.org/officeDocument/2006/relationships/slide"/><Relationship Id="rId124" Target="slides/slide103.xml" Type="http://schemas.openxmlformats.org/officeDocument/2006/relationships/slide"/><Relationship Id="rId125" Target="slides/slide104.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39" Target="slides/slide18.xml" Type="http://schemas.openxmlformats.org/officeDocument/2006/relationships/slide"/><Relationship Id="rId4" Target="theme/theme1.xml" Type="http://schemas.openxmlformats.org/officeDocument/2006/relationships/theme"/><Relationship Id="rId40" Target="slides/slide19.xml" Type="http://schemas.openxmlformats.org/officeDocument/2006/relationships/slide"/><Relationship Id="rId41" Target="slides/slide20.xml" Type="http://schemas.openxmlformats.org/officeDocument/2006/relationships/slide"/><Relationship Id="rId42" Target="slides/slide21.xml" Type="http://schemas.openxmlformats.org/officeDocument/2006/relationships/slide"/><Relationship Id="rId43" Target="slides/slide22.xml" Type="http://schemas.openxmlformats.org/officeDocument/2006/relationships/slide"/><Relationship Id="rId44" Target="slides/slide23.xml" Type="http://schemas.openxmlformats.org/officeDocument/2006/relationships/slide"/><Relationship Id="rId45" Target="slides/slide24.xml" Type="http://schemas.openxmlformats.org/officeDocument/2006/relationships/slide"/><Relationship Id="rId46" Target="slides/slide25.xml" Type="http://schemas.openxmlformats.org/officeDocument/2006/relationships/slide"/><Relationship Id="rId47" Target="slides/slide26.xml" Type="http://schemas.openxmlformats.org/officeDocument/2006/relationships/slide"/><Relationship Id="rId48" Target="slides/slide27.xml" Type="http://schemas.openxmlformats.org/officeDocument/2006/relationships/slide"/><Relationship Id="rId49" Target="slides/slide28.xml" Type="http://schemas.openxmlformats.org/officeDocument/2006/relationships/slide"/><Relationship Id="rId5" Target="tableStyles.xml" Type="http://schemas.openxmlformats.org/officeDocument/2006/relationships/tableStyles"/><Relationship Id="rId50" Target="slides/slide29.xml" Type="http://schemas.openxmlformats.org/officeDocument/2006/relationships/slide"/><Relationship Id="rId51" Target="slides/slide30.xml" Type="http://schemas.openxmlformats.org/officeDocument/2006/relationships/slide"/><Relationship Id="rId52" Target="slides/slide31.xml" Type="http://schemas.openxmlformats.org/officeDocument/2006/relationships/slide"/><Relationship Id="rId53" Target="slides/slide32.xml" Type="http://schemas.openxmlformats.org/officeDocument/2006/relationships/slide"/><Relationship Id="rId54" Target="slides/slide33.xml" Type="http://schemas.openxmlformats.org/officeDocument/2006/relationships/slide"/><Relationship Id="rId55" Target="slides/slide34.xml" Type="http://schemas.openxmlformats.org/officeDocument/2006/relationships/slide"/><Relationship Id="rId56" Target="slides/slide35.xml" Type="http://schemas.openxmlformats.org/officeDocument/2006/relationships/slide"/><Relationship Id="rId57" Target="slides/slide36.xml" Type="http://schemas.openxmlformats.org/officeDocument/2006/relationships/slide"/><Relationship Id="rId58" Target="slides/slide37.xml" Type="http://schemas.openxmlformats.org/officeDocument/2006/relationships/slide"/><Relationship Id="rId59" Target="slides/slide38.xml" Type="http://schemas.openxmlformats.org/officeDocument/2006/relationships/slide"/><Relationship Id="rId6" Target="fonts/font6.fntdata" Type="http://schemas.openxmlformats.org/officeDocument/2006/relationships/font"/><Relationship Id="rId60" Target="slides/slide39.xml" Type="http://schemas.openxmlformats.org/officeDocument/2006/relationships/slide"/><Relationship Id="rId61" Target="slides/slide40.xml" Type="http://schemas.openxmlformats.org/officeDocument/2006/relationships/slide"/><Relationship Id="rId62" Target="slides/slide41.xml" Type="http://schemas.openxmlformats.org/officeDocument/2006/relationships/slide"/><Relationship Id="rId63" Target="slides/slide42.xml" Type="http://schemas.openxmlformats.org/officeDocument/2006/relationships/slide"/><Relationship Id="rId64" Target="slides/slide43.xml" Type="http://schemas.openxmlformats.org/officeDocument/2006/relationships/slide"/><Relationship Id="rId65" Target="slides/slide44.xml" Type="http://schemas.openxmlformats.org/officeDocument/2006/relationships/slide"/><Relationship Id="rId66" Target="slides/slide45.xml" Type="http://schemas.openxmlformats.org/officeDocument/2006/relationships/slide"/><Relationship Id="rId67" Target="slides/slide46.xml" Type="http://schemas.openxmlformats.org/officeDocument/2006/relationships/slide"/><Relationship Id="rId68" Target="slides/slide47.xml" Type="http://schemas.openxmlformats.org/officeDocument/2006/relationships/slide"/><Relationship Id="rId69" Target="slides/slide48.xml" Type="http://schemas.openxmlformats.org/officeDocument/2006/relationships/slide"/><Relationship Id="rId7" Target="fonts/font7.fntdata" Type="http://schemas.openxmlformats.org/officeDocument/2006/relationships/font"/><Relationship Id="rId70" Target="slides/slide49.xml" Type="http://schemas.openxmlformats.org/officeDocument/2006/relationships/slide"/><Relationship Id="rId71" Target="slides/slide50.xml" Type="http://schemas.openxmlformats.org/officeDocument/2006/relationships/slide"/><Relationship Id="rId72" Target="slides/slide51.xml" Type="http://schemas.openxmlformats.org/officeDocument/2006/relationships/slide"/><Relationship Id="rId73" Target="slides/slide52.xml" Type="http://schemas.openxmlformats.org/officeDocument/2006/relationships/slide"/><Relationship Id="rId74" Target="slides/slide53.xml" Type="http://schemas.openxmlformats.org/officeDocument/2006/relationships/slide"/><Relationship Id="rId75" Target="slides/slide54.xml" Type="http://schemas.openxmlformats.org/officeDocument/2006/relationships/slide"/><Relationship Id="rId76" Target="slides/slide55.xml" Type="http://schemas.openxmlformats.org/officeDocument/2006/relationships/slide"/><Relationship Id="rId77" Target="slides/slide56.xml" Type="http://schemas.openxmlformats.org/officeDocument/2006/relationships/slide"/><Relationship Id="rId78" Target="slides/slide57.xml" Type="http://schemas.openxmlformats.org/officeDocument/2006/relationships/slide"/><Relationship Id="rId79" Target="slides/slide58.xml" Type="http://schemas.openxmlformats.org/officeDocument/2006/relationships/slide"/><Relationship Id="rId8" Target="fonts/font8.fntdata" Type="http://schemas.openxmlformats.org/officeDocument/2006/relationships/font"/><Relationship Id="rId80" Target="slides/slide59.xml" Type="http://schemas.openxmlformats.org/officeDocument/2006/relationships/slide"/><Relationship Id="rId81" Target="slides/slide60.xml" Type="http://schemas.openxmlformats.org/officeDocument/2006/relationships/slide"/><Relationship Id="rId82" Target="slides/slide61.xml" Type="http://schemas.openxmlformats.org/officeDocument/2006/relationships/slide"/><Relationship Id="rId83" Target="slides/slide62.xml" Type="http://schemas.openxmlformats.org/officeDocument/2006/relationships/slide"/><Relationship Id="rId84" Target="slides/slide63.xml" Type="http://schemas.openxmlformats.org/officeDocument/2006/relationships/slide"/><Relationship Id="rId85" Target="slides/slide64.xml" Type="http://schemas.openxmlformats.org/officeDocument/2006/relationships/slide"/><Relationship Id="rId86" Target="slides/slide65.xml" Type="http://schemas.openxmlformats.org/officeDocument/2006/relationships/slide"/><Relationship Id="rId87" Target="slides/slide66.xml" Type="http://schemas.openxmlformats.org/officeDocument/2006/relationships/slide"/><Relationship Id="rId88" Target="slides/slide67.xml" Type="http://schemas.openxmlformats.org/officeDocument/2006/relationships/slide"/><Relationship Id="rId89" Target="slides/slide68.xml" Type="http://schemas.openxmlformats.org/officeDocument/2006/relationships/slide"/><Relationship Id="rId9" Target="fonts/font9.fntdata" Type="http://schemas.openxmlformats.org/officeDocument/2006/relationships/font"/><Relationship Id="rId90" Target="slides/slide69.xml" Type="http://schemas.openxmlformats.org/officeDocument/2006/relationships/slide"/><Relationship Id="rId91" Target="slides/slide70.xml" Type="http://schemas.openxmlformats.org/officeDocument/2006/relationships/slide"/><Relationship Id="rId92" Target="slides/slide71.xml" Type="http://schemas.openxmlformats.org/officeDocument/2006/relationships/slide"/><Relationship Id="rId93" Target="slides/slide72.xml" Type="http://schemas.openxmlformats.org/officeDocument/2006/relationships/slide"/><Relationship Id="rId94" Target="slides/slide73.xml" Type="http://schemas.openxmlformats.org/officeDocument/2006/relationships/slide"/><Relationship Id="rId95" Target="slides/slide74.xml" Type="http://schemas.openxmlformats.org/officeDocument/2006/relationships/slide"/><Relationship Id="rId96" Target="slides/slide75.xml" Type="http://schemas.openxmlformats.org/officeDocument/2006/relationships/slide"/><Relationship Id="rId97" Target="slides/slide76.xml" Type="http://schemas.openxmlformats.org/officeDocument/2006/relationships/slide"/><Relationship Id="rId98" Target="slides/slide77.xml" Type="http://schemas.openxmlformats.org/officeDocument/2006/relationships/slide"/><Relationship Id="rId99" Target="slides/slide78.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https://dev.to/nfo94/o-que-e-concorrencia-em-um-sistema-operacional-1pj1" TargetMode="External" Type="http://schemas.openxmlformats.org/officeDocument/2006/relationships/hyperlink"/><Relationship Id="rId3" Target="https://www.libernews.com.br/o-que-e-a-concorrencia-nos-sistemas-operacionais.html" TargetMode="External" Type="http://schemas.openxmlformats.org/officeDocument/2006/relationships/hyperlink"/><Relationship Id="rId4" Target="https://dev.to/nfo94/o-que-e-concorrencia-em-um-sistema-operacional-1pj1" TargetMode="External" Type="http://schemas.openxmlformats.org/officeDocument/2006/relationships/hyperlink"/><Relationship Id="rId5" Target="../media/image3.jpe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https://brainly.com.br/tarefa/57384561" TargetMode="External" Type="http://schemas.openxmlformats.org/officeDocument/2006/relationships/hyperlink"/></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https://charleston-anjos.medium.com/o-papel-do-escalonamento-de-processos-em-sistemas-operacionais-f54c246c8691" TargetMode="External" Type="http://schemas.openxmlformats.org/officeDocument/2006/relationships/hyperlink"/><Relationship Id="rId3" Target="https://www.oficinadanet.com.br/post/12781-sistemas-operacionais-o-que-e-escalonamento-de-processos" TargetMode="External" Type="http://schemas.openxmlformats.org/officeDocument/2006/relationships/hyperlink"/><Relationship Id="rId4" Target="https://www.wikiwand.com/pt/Escalonamento_de_processos" TargetMode="External" Type="http://schemas.openxmlformats.org/officeDocument/2006/relationships/hyperlink"/></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https://1library.org/article/escalonamentos-n%C3%A3o-preemptivos-e-preemptivos.q0ew8n9y" TargetMode="External" Type="http://schemas.openxmlformats.org/officeDocument/2006/relationships/hyperlink"/></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http://univasf.edu.br/~andreza.leite/aulas/SO/ProcessosEscalonamento.pdf" TargetMode="External" Type="http://schemas.openxmlformats.org/officeDocument/2006/relationships/hyperlink"/></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10" Target="https://1library.org/article/escalonamentos-n%C3%A3o-preemptivos-e-preemptivos.q0ew8n9y" TargetMode="External" Type="http://schemas.openxmlformats.org/officeDocument/2006/relationships/hyperlink"/><Relationship Id="rId11" Target="https://1library.org/article/escalonamentos-n%C3%A3o-preemptivos-e-preemptivos.q0ew8n9y" TargetMode="External" Type="http://schemas.openxmlformats.org/officeDocument/2006/relationships/hyperlink"/><Relationship Id="rId12" Target="https://1library.org/article/escalonamentos-n%C3%A3o-preemptivos-e-preemptivos.q0ew8n9y" TargetMode="External" Type="http://schemas.openxmlformats.org/officeDocument/2006/relationships/hyperlink"/><Relationship Id="rId2" Target="https://1library.org/article/escalonamentos-n%C3%A3o-preemptivos-e-preemptivos.q0ew8n9y" TargetMode="External" Type="http://schemas.openxmlformats.org/officeDocument/2006/relationships/hyperlink"/><Relationship Id="rId3" Target="https://1library.org/article/escalonamentos-n%C3%A3o-preemptivos-e-preemptivos.q0ew8n9y" TargetMode="External" Type="http://schemas.openxmlformats.org/officeDocument/2006/relationships/hyperlink"/><Relationship Id="rId4" Target="https://1library.org/article/escalonamentos-n%C3%A3o-preemptivos-e-preemptivos.q0ew8n9y" TargetMode="External" Type="http://schemas.openxmlformats.org/officeDocument/2006/relationships/hyperlink"/><Relationship Id="rId5" Target="https://1library.org/article/escalonamentos-n%C3%A3o-preemptivos-e-preemptivos.q0ew8n9y" TargetMode="External" Type="http://schemas.openxmlformats.org/officeDocument/2006/relationships/hyperlink"/><Relationship Id="rId6" Target="https://1library.org/article/escalonamentos-n%C3%A3o-preemptivos-e-preemptivos.q0ew8n9y" TargetMode="External" Type="http://schemas.openxmlformats.org/officeDocument/2006/relationships/hyperlink"/><Relationship Id="rId7" Target="https://1library.org/article/escalonamentos-n%C3%A3o-preemptivos-e-preemptivos.q0ew8n9y" TargetMode="External" Type="http://schemas.openxmlformats.org/officeDocument/2006/relationships/hyperlink"/><Relationship Id="rId8" Target="https://1library.org/article/escalonamentos-n%C3%A3o-preemptivos-e-preemptivos.q0ew8n9y" TargetMode="External" Type="http://schemas.openxmlformats.org/officeDocument/2006/relationships/hyperlink"/><Relationship Id="rId9" Target="https://1library.org/article/escalonamentos-n%C3%A3o-preemptivos-e-preemptivos.q0ew8n9y" TargetMode="External" Type="http://schemas.openxmlformats.org/officeDocument/2006/relationships/hyperlink"/></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https://www.inf.unioeste.br/~marcio/SO/Aula3Escalonamento.pdf" TargetMode="External" Type="http://schemas.openxmlformats.org/officeDocument/2006/relationships/hyperlink"/><Relationship Id="rId3" Target="https://flaviovdf.io/SO-2017-1/slides/05-Escalonamento.pdf" TargetMode="External" Type="http://schemas.openxmlformats.org/officeDocument/2006/relationships/hyperlink"/></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https://www.inf.unioeste.br/~marcio/SO/Aula3Escalonamento.pdf" TargetMode="External" Type="http://schemas.openxmlformats.org/officeDocument/2006/relationships/hyperlink"/><Relationship Id="rId3" Target="https://flaviovdf.io/SO-2017-1/slides/05-Escalonamento.pdf" TargetMode="External" Type="http://schemas.openxmlformats.org/officeDocument/2006/relationships/hyperlink"/></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 Id="rId2" Target="https://www.inf.unioeste.br/~marcio/SO/Aula3Escalonamento.pdf" TargetMode="External" Type="http://schemas.openxmlformats.org/officeDocument/2006/relationships/hyperlink"/><Relationship Id="rId3" Target="https://flaviovdf.io/SO-2017-1/slides/05-Escalonamento.pdf" TargetMode="External" Type="http://schemas.openxmlformats.org/officeDocument/2006/relationships/hyperlink"/></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 Id="rId2" Target="https://www.inf.unioeste.br/~marcio/SO/Aula3Escalonamento.pdf" TargetMode="External" Type="http://schemas.openxmlformats.org/officeDocument/2006/relationships/hyperlink"/><Relationship Id="rId3" Target="http://univasf.edu.br/~andreza.leite/aulas/SO/ProcessosEscalonamento.pdf" TargetMode="External" Type="http://schemas.openxmlformats.org/officeDocument/2006/relationships/hyperlink"/></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 Id="rId2" Target="https://www.inf.unioeste.br/~marcio/SO/Aula3Escalonamento.pdf" TargetMode="External" Type="http://schemas.openxmlformats.org/officeDocument/2006/relationships/hyperlink"/><Relationship Id="rId3" Target="https://www.inf.unioeste.br/~marcio/SO/Aula3Escalonamento.pdf" TargetMode="External" Type="http://schemas.openxmlformats.org/officeDocument/2006/relationships/hyperlink"/><Relationship Id="rId4" Target="http://univasf.edu.br/~andreza.leite/aulas/SO/ProcessosEscalonamento.pdf" TargetMode="External" Type="http://schemas.openxmlformats.org/officeDocument/2006/relationships/hyperlink"/></Relationships>
</file>

<file path=ppt/slides/_rels/slide36.xml.rels><?xml version="1.0" encoding="UTF-8" standalone="no"?><Relationships xmlns="http://schemas.openxmlformats.org/package/2006/relationships"><Relationship Id="rId1" Target="../slideLayouts/slideLayout7.xml" Type="http://schemas.openxmlformats.org/officeDocument/2006/relationships/slideLayout"/><Relationship Id="rId2" Target="https://www.ar-racking.com/es/blog/metodo-fifo-gestion-almacen-que-es-y-cuando-se-utiliza/" TargetMode="External" Type="http://schemas.openxmlformats.org/officeDocument/2006/relationships/hyperlink"/><Relationship Id="rId3" Target="https://www.ar-racking.com/es/blog/metodo-fifo-gestion-almacen-que-es-y-cuando-se-utiliza/" TargetMode="External" Type="http://schemas.openxmlformats.org/officeDocument/2006/relationships/hyperlink"/></Relationships>
</file>

<file path=ppt/slides/_rels/slide37.xml.rels><?xml version="1.0" encoding="UTF-8" standalone="no"?><Relationships xmlns="http://schemas.openxmlformats.org/package/2006/relationships"><Relationship Id="rId1" Target="../slideLayouts/slideLayout7.xml" Type="http://schemas.openxmlformats.org/officeDocument/2006/relationships/slideLayout"/><Relationship Id="rId2" Target="https://www.ar-racking.com/es/blog/metodo-fifo-gestion-almacen-que-es-y-cuando-se-utiliza/" TargetMode="External" Type="http://schemas.openxmlformats.org/officeDocument/2006/relationships/hyperlink"/><Relationship Id="rId3" Target="https://www.ar-racking.com/es/blog/metodo-fifo-gestion-almacen-que-es-y-cuando-se-utiliza/" TargetMode="External" Type="http://schemas.openxmlformats.org/officeDocument/2006/relationships/hyperlink"/><Relationship Id="rId4" Target="https://www.ar-racking.com/es/blog/metodo-fifo-gestion-almacen-que-es-y-cuando-se-utiliza/" TargetMode="External" Type="http://schemas.openxmlformats.org/officeDocument/2006/relationships/hyperlink"/></Relationships>
</file>

<file path=ppt/slides/_rels/slide3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2.xml.rels><?xml version="1.0" encoding="UTF-8" standalone="no"?><Relationships xmlns="http://schemas.openxmlformats.org/package/2006/relationships"><Relationship Id="rId1" Target="../slideLayouts/slideLayout7.xml" Type="http://schemas.openxmlformats.org/officeDocument/2006/relationships/slideLayout"/><Relationship Id="rId2" Target="https://www.studytonight.com/operating-system/shortest-remaining-time-first-scheduling-algorithm" TargetMode="External" Type="http://schemas.openxmlformats.org/officeDocument/2006/relationships/hyperlink"/></Relationships>
</file>

<file path=ppt/slides/_rels/slide5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https://blog.cronapp.io/ciclo-de-vida-do-software/" TargetMode="External" Type="http://schemas.openxmlformats.org/officeDocument/2006/relationships/hyperlink"/></Relationships>
</file>

<file path=ppt/slides/_rels/slide8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https://blog.cronapp.io/ciclo-de-vida-do-software/" TargetMode="External" Type="http://schemas.openxmlformats.org/officeDocument/2006/relationships/hyperlink"/><Relationship Id="rId3" Target="https://brainly.com.br/tarefa/56575225" TargetMode="External" Type="http://schemas.openxmlformats.org/officeDocument/2006/relationships/hyperlink"/><Relationship Id="rId4" Target="https://brainly.com.br/tarefa/56575225" TargetMode="External" Type="http://schemas.openxmlformats.org/officeDocument/2006/relationships/hyperlink"/></Relationships>
</file>

<file path=ppt/slides/_rels/slide9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3437499" y="4229100"/>
            <a:ext cx="5752319" cy="1552575"/>
          </a:xfrm>
          <a:prstGeom prst="rect">
            <a:avLst/>
          </a:prstGeom>
        </p:spPr>
        <p:txBody>
          <a:bodyPr anchor="t" rtlCol="false" tIns="0" lIns="0" bIns="0" rIns="0">
            <a:spAutoFit/>
          </a:bodyPr>
          <a:lstStyle/>
          <a:p>
            <a:pPr>
              <a:lnSpc>
                <a:spcPts val="12599"/>
              </a:lnSpc>
            </a:pPr>
            <a:r>
              <a:rPr lang="en-US" sz="9000">
                <a:solidFill>
                  <a:srgbClr val="FFFFFF"/>
                </a:solidFill>
                <a:latin typeface="Roboto Bold"/>
              </a:rPr>
              <a:t>Sistemas</a:t>
            </a:r>
          </a:p>
        </p:txBody>
      </p:sp>
      <p:sp>
        <p:nvSpPr>
          <p:cNvPr name="TextBox 4" id="4"/>
          <p:cNvSpPr txBox="true"/>
          <p:nvPr/>
        </p:nvSpPr>
        <p:spPr>
          <a:xfrm rot="0">
            <a:off x="8544752" y="4229100"/>
            <a:ext cx="7851054" cy="1552575"/>
          </a:xfrm>
          <a:prstGeom prst="rect">
            <a:avLst/>
          </a:prstGeom>
        </p:spPr>
        <p:txBody>
          <a:bodyPr anchor="t" rtlCol="false" tIns="0" lIns="0" bIns="0" rIns="0">
            <a:spAutoFit/>
          </a:bodyPr>
          <a:lstStyle/>
          <a:p>
            <a:pPr>
              <a:lnSpc>
                <a:spcPts val="12599"/>
              </a:lnSpc>
            </a:pPr>
            <a:r>
              <a:rPr lang="en-US" sz="9000">
                <a:solidFill>
                  <a:srgbClr val="F23436"/>
                </a:solidFill>
                <a:latin typeface="Roboto Bold"/>
              </a:rPr>
              <a:t>Operacionais</a:t>
            </a:r>
          </a:p>
        </p:txBody>
      </p:sp>
      <p:sp>
        <p:nvSpPr>
          <p:cNvPr name="AutoShape 5" id="5"/>
          <p:cNvSpPr/>
          <p:nvPr/>
        </p:nvSpPr>
        <p:spPr>
          <a:xfrm>
            <a:off x="8126290" y="5829299"/>
            <a:ext cx="7819837" cy="47625"/>
          </a:xfrm>
          <a:prstGeom prst="line">
            <a:avLst/>
          </a:prstGeom>
          <a:ln cap="flat" w="95250">
            <a:solidFill>
              <a:srgbClr val="F23436"/>
            </a:solidFill>
            <a:prstDash val="solid"/>
            <a:headEnd type="none" len="sm" w="sm"/>
            <a:tailEnd type="none" len="sm" w="sm"/>
          </a:ln>
        </p:spPr>
      </p:sp>
      <p:sp>
        <p:nvSpPr>
          <p:cNvPr name="AutoShape 6" id="6"/>
          <p:cNvSpPr/>
          <p:nvPr/>
        </p:nvSpPr>
        <p:spPr>
          <a:xfrm>
            <a:off x="3437499" y="5829300"/>
            <a:ext cx="4688501" cy="0"/>
          </a:xfrm>
          <a:prstGeom prst="line">
            <a:avLst/>
          </a:prstGeom>
          <a:ln cap="flat" w="95250">
            <a:solidFill>
              <a:srgbClr val="FFFFFF"/>
            </a:solidFill>
            <a:prstDash val="solid"/>
            <a:headEnd type="none" len="sm" w="sm"/>
            <a:tailEnd type="none" len="sm" w="sm"/>
          </a:ln>
        </p:spPr>
      </p:sp>
      <p:sp>
        <p:nvSpPr>
          <p:cNvPr name="TextBox 7" id="7"/>
          <p:cNvSpPr txBox="true"/>
          <p:nvPr/>
        </p:nvSpPr>
        <p:spPr>
          <a:xfrm rot="0">
            <a:off x="6267841" y="6313251"/>
            <a:ext cx="5752319" cy="2085975"/>
          </a:xfrm>
          <a:prstGeom prst="rect">
            <a:avLst/>
          </a:prstGeom>
        </p:spPr>
        <p:txBody>
          <a:bodyPr anchor="t" rtlCol="false" tIns="0" lIns="0" bIns="0" rIns="0">
            <a:spAutoFit/>
          </a:bodyPr>
          <a:lstStyle/>
          <a:p>
            <a:pPr algn="ctr">
              <a:lnSpc>
                <a:spcPts val="4199"/>
              </a:lnSpc>
            </a:pPr>
            <a:r>
              <a:rPr lang="en-US" sz="2999">
                <a:solidFill>
                  <a:srgbClr val="FFFFFF"/>
                </a:solidFill>
                <a:latin typeface="Roboto Bold"/>
              </a:rPr>
              <a:t>Josuel Pinheiro Barros Junior</a:t>
            </a:r>
          </a:p>
          <a:p>
            <a:pPr algn="ctr">
              <a:lnSpc>
                <a:spcPts val="4199"/>
              </a:lnSpc>
            </a:pPr>
            <a:r>
              <a:rPr lang="en-US" sz="2999">
                <a:solidFill>
                  <a:srgbClr val="FFFFFF"/>
                </a:solidFill>
                <a:latin typeface="Roboto Bold"/>
              </a:rPr>
              <a:t>Thiago Augusto Pereira Amaral</a:t>
            </a:r>
          </a:p>
          <a:p>
            <a:pPr algn="ctr">
              <a:lnSpc>
                <a:spcPts val="4199"/>
              </a:lnSpc>
            </a:pPr>
          </a:p>
          <a:p>
            <a:pPr algn="ctr">
              <a:lnSpc>
                <a:spcPts val="4199"/>
              </a:lnSpc>
            </a:pP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3786433" y="4798947"/>
            <a:ext cx="2020770" cy="202077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74675" y="0"/>
                  </a:moveTo>
                  <a:lnTo>
                    <a:pt x="812800" y="238125"/>
                  </a:lnTo>
                  <a:lnTo>
                    <a:pt x="812800" y="574675"/>
                  </a:lnTo>
                  <a:lnTo>
                    <a:pt x="574675" y="812800"/>
                  </a:lnTo>
                  <a:lnTo>
                    <a:pt x="238125" y="812800"/>
                  </a:lnTo>
                  <a:lnTo>
                    <a:pt x="0" y="574675"/>
                  </a:lnTo>
                  <a:lnTo>
                    <a:pt x="0" y="238125"/>
                  </a:lnTo>
                  <a:lnTo>
                    <a:pt x="238125" y="0"/>
                  </a:lnTo>
                  <a:lnTo>
                    <a:pt x="574675" y="0"/>
                  </a:lnTo>
                  <a:close/>
                </a:path>
              </a:pathLst>
            </a:custGeom>
            <a:solidFill>
              <a:srgbClr val="CACD52"/>
            </a:solidFill>
          </p:spPr>
        </p:sp>
        <p:sp>
          <p:nvSpPr>
            <p:cNvPr name="TextBox 7" id="7"/>
            <p:cNvSpPr txBox="true"/>
            <p:nvPr/>
          </p:nvSpPr>
          <p:spPr>
            <a:xfrm>
              <a:off x="63500" y="15875"/>
              <a:ext cx="685800" cy="733425"/>
            </a:xfrm>
            <a:prstGeom prst="rect">
              <a:avLst/>
            </a:prstGeom>
          </p:spPr>
          <p:txBody>
            <a:bodyPr anchor="ctr" rtlCol="false" tIns="50800" lIns="50800" bIns="50800" rIns="50800"/>
            <a:lstStyle/>
            <a:p>
              <a:pPr algn="ctr">
                <a:lnSpc>
                  <a:spcPts val="4199"/>
                </a:lnSpc>
              </a:pPr>
              <a:r>
                <a:rPr lang="en-US" sz="2999">
                  <a:solidFill>
                    <a:srgbClr val="FFFFFF"/>
                  </a:solidFill>
                  <a:latin typeface="Open Sans"/>
                </a:rPr>
                <a:t>Espera</a:t>
              </a:r>
            </a:p>
          </p:txBody>
        </p:sp>
      </p:grpSp>
      <p:sp>
        <p:nvSpPr>
          <p:cNvPr name="TextBox 8" id="8"/>
          <p:cNvSpPr txBox="true"/>
          <p:nvPr/>
        </p:nvSpPr>
        <p:spPr>
          <a:xfrm rot="0">
            <a:off x="1260359" y="624956"/>
            <a:ext cx="9087708"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Ciclo de vida de um processo</a:t>
            </a:r>
          </a:p>
        </p:txBody>
      </p:sp>
      <p:grpSp>
        <p:nvGrpSpPr>
          <p:cNvPr name="Group 9" id="9"/>
          <p:cNvGrpSpPr/>
          <p:nvPr/>
        </p:nvGrpSpPr>
        <p:grpSpPr>
          <a:xfrm rot="0">
            <a:off x="12480797" y="4798947"/>
            <a:ext cx="2020770" cy="202077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574675" y="0"/>
                  </a:moveTo>
                  <a:lnTo>
                    <a:pt x="812800" y="238125"/>
                  </a:lnTo>
                  <a:lnTo>
                    <a:pt x="812800" y="574675"/>
                  </a:lnTo>
                  <a:lnTo>
                    <a:pt x="574675" y="812800"/>
                  </a:lnTo>
                  <a:lnTo>
                    <a:pt x="238125" y="812800"/>
                  </a:lnTo>
                  <a:lnTo>
                    <a:pt x="0" y="574675"/>
                  </a:lnTo>
                  <a:lnTo>
                    <a:pt x="0" y="238125"/>
                  </a:lnTo>
                  <a:lnTo>
                    <a:pt x="238125" y="0"/>
                  </a:lnTo>
                  <a:lnTo>
                    <a:pt x="574675" y="0"/>
                  </a:lnTo>
                  <a:close/>
                </a:path>
              </a:pathLst>
            </a:custGeom>
            <a:solidFill>
              <a:srgbClr val="61B069"/>
            </a:solidFill>
          </p:spPr>
        </p:sp>
        <p:sp>
          <p:nvSpPr>
            <p:cNvPr name="TextBox 11" id="11"/>
            <p:cNvSpPr txBox="true"/>
            <p:nvPr/>
          </p:nvSpPr>
          <p:spPr>
            <a:xfrm>
              <a:off x="63500" y="15875"/>
              <a:ext cx="685800" cy="733425"/>
            </a:xfrm>
            <a:prstGeom prst="rect">
              <a:avLst/>
            </a:prstGeom>
          </p:spPr>
          <p:txBody>
            <a:bodyPr anchor="ctr" rtlCol="false" tIns="50800" lIns="50800" bIns="50800" rIns="50800"/>
            <a:lstStyle/>
            <a:p>
              <a:pPr algn="ctr">
                <a:lnSpc>
                  <a:spcPts val="4199"/>
                </a:lnSpc>
              </a:pPr>
              <a:r>
                <a:rPr lang="en-US" sz="2999">
                  <a:solidFill>
                    <a:srgbClr val="FFFFFF"/>
                  </a:solidFill>
                  <a:latin typeface="Open Sans"/>
                </a:rPr>
                <a:t>Pronto</a:t>
              </a:r>
            </a:p>
          </p:txBody>
        </p:sp>
      </p:grpSp>
      <p:grpSp>
        <p:nvGrpSpPr>
          <p:cNvPr name="Group 12" id="12"/>
          <p:cNvGrpSpPr/>
          <p:nvPr/>
        </p:nvGrpSpPr>
        <p:grpSpPr>
          <a:xfrm rot="0">
            <a:off x="8083678" y="2678303"/>
            <a:ext cx="2120644" cy="212064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574675" y="0"/>
                  </a:moveTo>
                  <a:lnTo>
                    <a:pt x="812800" y="238125"/>
                  </a:lnTo>
                  <a:lnTo>
                    <a:pt x="812800" y="574675"/>
                  </a:lnTo>
                  <a:lnTo>
                    <a:pt x="574675" y="812800"/>
                  </a:lnTo>
                  <a:lnTo>
                    <a:pt x="238125" y="812800"/>
                  </a:lnTo>
                  <a:lnTo>
                    <a:pt x="0" y="574675"/>
                  </a:lnTo>
                  <a:lnTo>
                    <a:pt x="0" y="238125"/>
                  </a:lnTo>
                  <a:lnTo>
                    <a:pt x="238125" y="0"/>
                  </a:lnTo>
                  <a:lnTo>
                    <a:pt x="574675" y="0"/>
                  </a:lnTo>
                  <a:close/>
                </a:path>
              </a:pathLst>
            </a:custGeom>
            <a:solidFill>
              <a:srgbClr val="616FB0"/>
            </a:solidFill>
          </p:spPr>
        </p:sp>
        <p:sp>
          <p:nvSpPr>
            <p:cNvPr name="TextBox 14" id="14"/>
            <p:cNvSpPr txBox="true"/>
            <p:nvPr/>
          </p:nvSpPr>
          <p:spPr>
            <a:xfrm>
              <a:off x="63500" y="15875"/>
              <a:ext cx="685800" cy="733425"/>
            </a:xfrm>
            <a:prstGeom prst="rect">
              <a:avLst/>
            </a:prstGeom>
          </p:spPr>
          <p:txBody>
            <a:bodyPr anchor="ctr" rtlCol="false" tIns="50800" lIns="50800" bIns="50800" rIns="50800"/>
            <a:lstStyle/>
            <a:p>
              <a:pPr algn="ctr">
                <a:lnSpc>
                  <a:spcPts val="4199"/>
                </a:lnSpc>
              </a:pPr>
              <a:r>
                <a:rPr lang="en-US" sz="2999">
                  <a:solidFill>
                    <a:srgbClr val="FFFFFF"/>
                  </a:solidFill>
                  <a:latin typeface="Open Sans"/>
                </a:rPr>
                <a:t>Execução</a:t>
              </a:r>
            </a:p>
          </p:txBody>
        </p:sp>
      </p:grpSp>
    </p:spTree>
  </p:cSld>
  <p:clrMapOvr>
    <a:masterClrMapping/>
  </p:clrMapOvr>
</p:sld>
</file>

<file path=ppt/slides/slide100.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9" id="9"/>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10" id="1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Earliest Deadline First(EDF)</a:t>
            </a:r>
          </a:p>
        </p:txBody>
      </p:sp>
      <p:sp>
        <p:nvSpPr>
          <p:cNvPr name="TextBox 11" id="11"/>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graphicFrame>
        <p:nvGraphicFramePr>
          <p:cNvPr name="Table 12" id="12"/>
          <p:cNvGraphicFramePr>
            <a:graphicFrameLocks noGrp="true"/>
          </p:cNvGraphicFramePr>
          <p:nvPr/>
        </p:nvGraphicFramePr>
        <p:xfrm>
          <a:off x="3815954" y="3229258"/>
          <a:ext cx="10188402" cy="3213907"/>
        </p:xfrm>
        <a:graphic>
          <a:graphicData uri="http://schemas.openxmlformats.org/drawingml/2006/table">
            <a:tbl>
              <a:tblPr/>
              <a:tblGrid>
                <a:gridCol w="2556834"/>
                <a:gridCol w="3000551"/>
                <a:gridCol w="2315509"/>
                <a:gridCol w="2315509"/>
              </a:tblGrid>
              <a:tr h="1305332">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DeadLIne Absoluto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428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10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80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4288">
                <a:tc>
                  <a:txBody>
                    <a:bodyPr anchor="t" rtlCol="false"/>
                    <a:lstStyle/>
                    <a:p>
                      <a:pPr algn="ctr">
                        <a:lnSpc>
                          <a:spcPts val="3499"/>
                        </a:lnSpc>
                        <a:defRPr/>
                      </a:pPr>
                      <a:r>
                        <a:rPr lang="en-US" sz="24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25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13" id="13"/>
          <p:cNvGrpSpPr/>
          <p:nvPr/>
        </p:nvGrpSpPr>
        <p:grpSpPr>
          <a:xfrm rot="0">
            <a:off x="4364075" y="4836212"/>
            <a:ext cx="469126" cy="430392"/>
            <a:chOff x="0" y="0"/>
            <a:chExt cx="123556" cy="113354"/>
          </a:xfrm>
        </p:grpSpPr>
        <p:sp>
          <p:nvSpPr>
            <p:cNvPr name="Freeform 14" id="14"/>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5" id="15"/>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6" id="16"/>
          <p:cNvGrpSpPr/>
          <p:nvPr/>
        </p:nvGrpSpPr>
        <p:grpSpPr>
          <a:xfrm rot="0">
            <a:off x="4364075" y="5682652"/>
            <a:ext cx="469126" cy="430392"/>
            <a:chOff x="0" y="0"/>
            <a:chExt cx="123556" cy="113354"/>
          </a:xfrm>
        </p:grpSpPr>
        <p:sp>
          <p:nvSpPr>
            <p:cNvPr name="Freeform 17" id="17"/>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8" id="18"/>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sp>
        <p:nvSpPr>
          <p:cNvPr name="AutoShape 19" id="19"/>
          <p:cNvSpPr/>
          <p:nvPr/>
        </p:nvSpPr>
        <p:spPr>
          <a:xfrm>
            <a:off x="2489962" y="8356796"/>
            <a:ext cx="13366173" cy="0"/>
          </a:xfrm>
          <a:prstGeom prst="line">
            <a:avLst/>
          </a:prstGeom>
          <a:ln cap="flat" w="38100">
            <a:solidFill>
              <a:srgbClr val="FFFFFF"/>
            </a:solidFill>
            <a:prstDash val="solid"/>
            <a:headEnd type="none" len="sm" w="sm"/>
            <a:tailEnd type="arrow" len="sm" w="med"/>
          </a:ln>
        </p:spPr>
      </p:sp>
      <p:grpSp>
        <p:nvGrpSpPr>
          <p:cNvPr name="Group 20" id="20"/>
          <p:cNvGrpSpPr/>
          <p:nvPr/>
        </p:nvGrpSpPr>
        <p:grpSpPr>
          <a:xfrm rot="0">
            <a:off x="2508119" y="7610436"/>
            <a:ext cx="1191600" cy="727309"/>
            <a:chOff x="0" y="0"/>
            <a:chExt cx="313837" cy="191555"/>
          </a:xfrm>
        </p:grpSpPr>
        <p:sp>
          <p:nvSpPr>
            <p:cNvPr name="Freeform 21" id="21"/>
            <p:cNvSpPr/>
            <p:nvPr/>
          </p:nvSpPr>
          <p:spPr>
            <a:xfrm flipH="false" flipV="false" rot="0">
              <a:off x="0" y="0"/>
              <a:ext cx="313837" cy="191555"/>
            </a:xfrm>
            <a:custGeom>
              <a:avLst/>
              <a:gdLst/>
              <a:ahLst/>
              <a:cxnLst/>
              <a:rect r="r" b="b" t="t" l="l"/>
              <a:pathLst>
                <a:path h="191555" w="313837">
                  <a:moveTo>
                    <a:pt x="0" y="0"/>
                  </a:moveTo>
                  <a:lnTo>
                    <a:pt x="313837" y="0"/>
                  </a:lnTo>
                  <a:lnTo>
                    <a:pt x="313837" y="191555"/>
                  </a:lnTo>
                  <a:lnTo>
                    <a:pt x="0" y="191555"/>
                  </a:lnTo>
                  <a:close/>
                </a:path>
              </a:pathLst>
            </a:custGeom>
            <a:solidFill>
              <a:srgbClr val="F23436"/>
            </a:solidFill>
          </p:spPr>
        </p:sp>
        <p:sp>
          <p:nvSpPr>
            <p:cNvPr name="TextBox 22" id="22"/>
            <p:cNvSpPr txBox="true"/>
            <p:nvPr/>
          </p:nvSpPr>
          <p:spPr>
            <a:xfrm>
              <a:off x="0" y="-38100"/>
              <a:ext cx="313837" cy="229655"/>
            </a:xfrm>
            <a:prstGeom prst="rect">
              <a:avLst/>
            </a:prstGeom>
          </p:spPr>
          <p:txBody>
            <a:bodyPr anchor="ctr" rtlCol="false" tIns="50800" lIns="50800" bIns="50800" rIns="50800"/>
            <a:lstStyle/>
            <a:p>
              <a:pPr algn="ctr">
                <a:lnSpc>
                  <a:spcPts val="2940"/>
                </a:lnSpc>
              </a:pPr>
            </a:p>
          </p:txBody>
        </p:sp>
      </p:grpSp>
      <p:sp>
        <p:nvSpPr>
          <p:cNvPr name="TextBox 23" id="23"/>
          <p:cNvSpPr txBox="true"/>
          <p:nvPr/>
        </p:nvSpPr>
        <p:spPr>
          <a:xfrm rot="0">
            <a:off x="3583484"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10</a:t>
            </a:r>
          </a:p>
        </p:txBody>
      </p:sp>
      <p:sp>
        <p:nvSpPr>
          <p:cNvPr name="TextBox 24" id="24"/>
          <p:cNvSpPr txBox="true"/>
          <p:nvPr/>
        </p:nvSpPr>
        <p:spPr>
          <a:xfrm rot="0">
            <a:off x="4716966" y="8393187"/>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a:t>
            </a:r>
          </a:p>
        </p:txBody>
      </p:sp>
      <p:sp>
        <p:nvSpPr>
          <p:cNvPr name="TextBox 25" id="25"/>
          <p:cNvSpPr txBox="true"/>
          <p:nvPr/>
        </p:nvSpPr>
        <p:spPr>
          <a:xfrm rot="0">
            <a:off x="5850449"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30</a:t>
            </a:r>
          </a:p>
        </p:txBody>
      </p:sp>
      <p:sp>
        <p:nvSpPr>
          <p:cNvPr name="TextBox 26" id="26"/>
          <p:cNvSpPr txBox="true"/>
          <p:nvPr/>
        </p:nvSpPr>
        <p:spPr>
          <a:xfrm rot="0">
            <a:off x="6983931" y="8393187"/>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7" id="27"/>
          <p:cNvSpPr txBox="true"/>
          <p:nvPr/>
        </p:nvSpPr>
        <p:spPr>
          <a:xfrm rot="0">
            <a:off x="8113668"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50</a:t>
            </a:r>
          </a:p>
        </p:txBody>
      </p:sp>
      <p:sp>
        <p:nvSpPr>
          <p:cNvPr name="TextBox 28" id="28"/>
          <p:cNvSpPr txBox="true"/>
          <p:nvPr/>
        </p:nvSpPr>
        <p:spPr>
          <a:xfrm rot="0">
            <a:off x="9256514"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60</a:t>
            </a:r>
          </a:p>
        </p:txBody>
      </p:sp>
      <p:sp>
        <p:nvSpPr>
          <p:cNvPr name="TextBox 29" id="29"/>
          <p:cNvSpPr txBox="true"/>
          <p:nvPr/>
        </p:nvSpPr>
        <p:spPr>
          <a:xfrm rot="0">
            <a:off x="10384378"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70</a:t>
            </a:r>
          </a:p>
        </p:txBody>
      </p:sp>
      <p:sp>
        <p:nvSpPr>
          <p:cNvPr name="TextBox 30" id="30"/>
          <p:cNvSpPr txBox="true"/>
          <p:nvPr/>
        </p:nvSpPr>
        <p:spPr>
          <a:xfrm rot="0">
            <a:off x="11527676"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31" id="31"/>
          <p:cNvSpPr txBox="true"/>
          <p:nvPr/>
        </p:nvSpPr>
        <p:spPr>
          <a:xfrm rot="0">
            <a:off x="12654230" y="8394896"/>
            <a:ext cx="246906"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90</a:t>
            </a:r>
          </a:p>
        </p:txBody>
      </p:sp>
      <p:grpSp>
        <p:nvGrpSpPr>
          <p:cNvPr name="Group 32" id="32"/>
          <p:cNvGrpSpPr/>
          <p:nvPr/>
        </p:nvGrpSpPr>
        <p:grpSpPr>
          <a:xfrm rot="0">
            <a:off x="3690194" y="7610436"/>
            <a:ext cx="1133482" cy="727309"/>
            <a:chOff x="0" y="0"/>
            <a:chExt cx="298530" cy="191555"/>
          </a:xfrm>
        </p:grpSpPr>
        <p:sp>
          <p:nvSpPr>
            <p:cNvPr name="Freeform 33" id="33"/>
            <p:cNvSpPr/>
            <p:nvPr/>
          </p:nvSpPr>
          <p:spPr>
            <a:xfrm flipH="false" flipV="false" rot="0">
              <a:off x="0" y="0"/>
              <a:ext cx="298530" cy="191555"/>
            </a:xfrm>
            <a:custGeom>
              <a:avLst/>
              <a:gdLst/>
              <a:ahLst/>
              <a:cxnLst/>
              <a:rect r="r" b="b" t="t" l="l"/>
              <a:pathLst>
                <a:path h="191555" w="298530">
                  <a:moveTo>
                    <a:pt x="0" y="0"/>
                  </a:moveTo>
                  <a:lnTo>
                    <a:pt x="298530" y="0"/>
                  </a:lnTo>
                  <a:lnTo>
                    <a:pt x="298530" y="191555"/>
                  </a:lnTo>
                  <a:lnTo>
                    <a:pt x="0" y="191555"/>
                  </a:lnTo>
                  <a:close/>
                </a:path>
              </a:pathLst>
            </a:custGeom>
            <a:solidFill>
              <a:srgbClr val="61B069"/>
            </a:solidFill>
          </p:spPr>
        </p:sp>
        <p:sp>
          <p:nvSpPr>
            <p:cNvPr name="TextBox 34" id="34"/>
            <p:cNvSpPr txBox="true"/>
            <p:nvPr/>
          </p:nvSpPr>
          <p:spPr>
            <a:xfrm>
              <a:off x="0" y="-38100"/>
              <a:ext cx="298530" cy="229655"/>
            </a:xfrm>
            <a:prstGeom prst="rect">
              <a:avLst/>
            </a:prstGeom>
          </p:spPr>
          <p:txBody>
            <a:bodyPr anchor="ctr" rtlCol="false" tIns="50800" lIns="50800" bIns="50800" rIns="50800"/>
            <a:lstStyle/>
            <a:p>
              <a:pPr algn="ctr">
                <a:lnSpc>
                  <a:spcPts val="2940"/>
                </a:lnSpc>
              </a:pPr>
            </a:p>
          </p:txBody>
        </p:sp>
      </p:grpSp>
      <p:grpSp>
        <p:nvGrpSpPr>
          <p:cNvPr name="Group 35" id="35"/>
          <p:cNvGrpSpPr/>
          <p:nvPr/>
        </p:nvGrpSpPr>
        <p:grpSpPr>
          <a:xfrm rot="0">
            <a:off x="4814151" y="7610436"/>
            <a:ext cx="1191600" cy="727309"/>
            <a:chOff x="0" y="0"/>
            <a:chExt cx="313837" cy="191555"/>
          </a:xfrm>
        </p:grpSpPr>
        <p:sp>
          <p:nvSpPr>
            <p:cNvPr name="Freeform 36" id="36"/>
            <p:cNvSpPr/>
            <p:nvPr/>
          </p:nvSpPr>
          <p:spPr>
            <a:xfrm flipH="false" flipV="false" rot="0">
              <a:off x="0" y="0"/>
              <a:ext cx="313837" cy="191555"/>
            </a:xfrm>
            <a:custGeom>
              <a:avLst/>
              <a:gdLst/>
              <a:ahLst/>
              <a:cxnLst/>
              <a:rect r="r" b="b" t="t" l="l"/>
              <a:pathLst>
                <a:path h="191555" w="313837">
                  <a:moveTo>
                    <a:pt x="0" y="0"/>
                  </a:moveTo>
                  <a:lnTo>
                    <a:pt x="313837" y="0"/>
                  </a:lnTo>
                  <a:lnTo>
                    <a:pt x="313837" y="191555"/>
                  </a:lnTo>
                  <a:lnTo>
                    <a:pt x="0" y="191555"/>
                  </a:lnTo>
                  <a:close/>
                </a:path>
              </a:pathLst>
            </a:custGeom>
            <a:solidFill>
              <a:srgbClr val="F23436"/>
            </a:solidFill>
          </p:spPr>
        </p:sp>
        <p:sp>
          <p:nvSpPr>
            <p:cNvPr name="TextBox 37" id="37"/>
            <p:cNvSpPr txBox="true"/>
            <p:nvPr/>
          </p:nvSpPr>
          <p:spPr>
            <a:xfrm>
              <a:off x="0" y="-38100"/>
              <a:ext cx="313837" cy="229655"/>
            </a:xfrm>
            <a:prstGeom prst="rect">
              <a:avLst/>
            </a:prstGeom>
          </p:spPr>
          <p:txBody>
            <a:bodyPr anchor="ctr" rtlCol="false" tIns="50800" lIns="50800" bIns="50800" rIns="50800"/>
            <a:lstStyle/>
            <a:p>
              <a:pPr algn="ctr">
                <a:lnSpc>
                  <a:spcPts val="2940"/>
                </a:lnSpc>
              </a:pPr>
            </a:p>
          </p:txBody>
        </p:sp>
      </p:grpSp>
      <p:grpSp>
        <p:nvGrpSpPr>
          <p:cNvPr name="Group 38" id="38"/>
          <p:cNvGrpSpPr/>
          <p:nvPr/>
        </p:nvGrpSpPr>
        <p:grpSpPr>
          <a:xfrm rot="0">
            <a:off x="5986701" y="7610436"/>
            <a:ext cx="1640884" cy="727309"/>
            <a:chOff x="0" y="0"/>
            <a:chExt cx="432167" cy="191555"/>
          </a:xfrm>
        </p:grpSpPr>
        <p:sp>
          <p:nvSpPr>
            <p:cNvPr name="Freeform 39" id="39"/>
            <p:cNvSpPr/>
            <p:nvPr/>
          </p:nvSpPr>
          <p:spPr>
            <a:xfrm flipH="false" flipV="false" rot="0">
              <a:off x="0" y="0"/>
              <a:ext cx="432167" cy="191555"/>
            </a:xfrm>
            <a:custGeom>
              <a:avLst/>
              <a:gdLst/>
              <a:ahLst/>
              <a:cxnLst/>
              <a:rect r="r" b="b" t="t" l="l"/>
              <a:pathLst>
                <a:path h="191555" w="432167">
                  <a:moveTo>
                    <a:pt x="0" y="0"/>
                  </a:moveTo>
                  <a:lnTo>
                    <a:pt x="432167" y="0"/>
                  </a:lnTo>
                  <a:lnTo>
                    <a:pt x="432167" y="191555"/>
                  </a:lnTo>
                  <a:lnTo>
                    <a:pt x="0" y="191555"/>
                  </a:lnTo>
                  <a:close/>
                </a:path>
              </a:pathLst>
            </a:custGeom>
            <a:solidFill>
              <a:srgbClr val="61B069"/>
            </a:solidFill>
          </p:spPr>
        </p:sp>
        <p:sp>
          <p:nvSpPr>
            <p:cNvPr name="TextBox 40" id="40"/>
            <p:cNvSpPr txBox="true"/>
            <p:nvPr/>
          </p:nvSpPr>
          <p:spPr>
            <a:xfrm>
              <a:off x="0" y="-38100"/>
              <a:ext cx="432167" cy="229655"/>
            </a:xfrm>
            <a:prstGeom prst="rect">
              <a:avLst/>
            </a:prstGeom>
          </p:spPr>
          <p:txBody>
            <a:bodyPr anchor="ctr" rtlCol="false" tIns="50800" lIns="50800" bIns="50800" rIns="50800"/>
            <a:lstStyle/>
            <a:p>
              <a:pPr algn="ctr">
                <a:lnSpc>
                  <a:spcPts val="2940"/>
                </a:lnSpc>
              </a:pPr>
            </a:p>
          </p:txBody>
        </p:sp>
      </p:grpSp>
      <p:grpSp>
        <p:nvGrpSpPr>
          <p:cNvPr name="Group 41" id="41"/>
          <p:cNvGrpSpPr/>
          <p:nvPr/>
        </p:nvGrpSpPr>
        <p:grpSpPr>
          <a:xfrm rot="0">
            <a:off x="7627585" y="7610436"/>
            <a:ext cx="1191600" cy="727309"/>
            <a:chOff x="0" y="0"/>
            <a:chExt cx="313837" cy="191555"/>
          </a:xfrm>
        </p:grpSpPr>
        <p:sp>
          <p:nvSpPr>
            <p:cNvPr name="Freeform 42" id="42"/>
            <p:cNvSpPr/>
            <p:nvPr/>
          </p:nvSpPr>
          <p:spPr>
            <a:xfrm flipH="false" flipV="false" rot="0">
              <a:off x="0" y="0"/>
              <a:ext cx="313837" cy="191555"/>
            </a:xfrm>
            <a:custGeom>
              <a:avLst/>
              <a:gdLst/>
              <a:ahLst/>
              <a:cxnLst/>
              <a:rect r="r" b="b" t="t" l="l"/>
              <a:pathLst>
                <a:path h="191555" w="313837">
                  <a:moveTo>
                    <a:pt x="0" y="0"/>
                  </a:moveTo>
                  <a:lnTo>
                    <a:pt x="313837" y="0"/>
                  </a:lnTo>
                  <a:lnTo>
                    <a:pt x="313837" y="191555"/>
                  </a:lnTo>
                  <a:lnTo>
                    <a:pt x="0" y="191555"/>
                  </a:lnTo>
                  <a:close/>
                </a:path>
              </a:pathLst>
            </a:custGeom>
            <a:solidFill>
              <a:srgbClr val="F23436"/>
            </a:solidFill>
          </p:spPr>
        </p:sp>
        <p:sp>
          <p:nvSpPr>
            <p:cNvPr name="TextBox 43" id="43"/>
            <p:cNvSpPr txBox="true"/>
            <p:nvPr/>
          </p:nvSpPr>
          <p:spPr>
            <a:xfrm>
              <a:off x="0" y="-38100"/>
              <a:ext cx="313837" cy="229655"/>
            </a:xfrm>
            <a:prstGeom prst="rect">
              <a:avLst/>
            </a:prstGeom>
          </p:spPr>
          <p:txBody>
            <a:bodyPr anchor="ctr" rtlCol="false" tIns="50800" lIns="50800" bIns="50800" rIns="50800"/>
            <a:lstStyle/>
            <a:p>
              <a:pPr algn="ctr">
                <a:lnSpc>
                  <a:spcPts val="2940"/>
                </a:lnSpc>
              </a:pPr>
            </a:p>
          </p:txBody>
        </p:sp>
      </p:grpSp>
      <p:sp>
        <p:nvSpPr>
          <p:cNvPr name="TextBox 44" id="44"/>
          <p:cNvSpPr txBox="true"/>
          <p:nvPr/>
        </p:nvSpPr>
        <p:spPr>
          <a:xfrm rot="0">
            <a:off x="2508119" y="8393187"/>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grpSp>
        <p:nvGrpSpPr>
          <p:cNvPr name="Group 45" id="45"/>
          <p:cNvGrpSpPr/>
          <p:nvPr/>
        </p:nvGrpSpPr>
        <p:grpSpPr>
          <a:xfrm rot="0">
            <a:off x="8819185" y="7610436"/>
            <a:ext cx="553564" cy="727309"/>
            <a:chOff x="0" y="0"/>
            <a:chExt cx="145795" cy="191555"/>
          </a:xfrm>
        </p:grpSpPr>
        <p:sp>
          <p:nvSpPr>
            <p:cNvPr name="Freeform 46" id="46"/>
            <p:cNvSpPr/>
            <p:nvPr/>
          </p:nvSpPr>
          <p:spPr>
            <a:xfrm flipH="false" flipV="false" rot="0">
              <a:off x="0" y="0"/>
              <a:ext cx="145795" cy="191555"/>
            </a:xfrm>
            <a:custGeom>
              <a:avLst/>
              <a:gdLst/>
              <a:ahLst/>
              <a:cxnLst/>
              <a:rect r="r" b="b" t="t" l="l"/>
              <a:pathLst>
                <a:path h="191555" w="145795">
                  <a:moveTo>
                    <a:pt x="0" y="0"/>
                  </a:moveTo>
                  <a:lnTo>
                    <a:pt x="145795" y="0"/>
                  </a:lnTo>
                  <a:lnTo>
                    <a:pt x="145795" y="191555"/>
                  </a:lnTo>
                  <a:lnTo>
                    <a:pt x="0" y="191555"/>
                  </a:lnTo>
                  <a:close/>
                </a:path>
              </a:pathLst>
            </a:custGeom>
            <a:solidFill>
              <a:srgbClr val="61B069"/>
            </a:solidFill>
          </p:spPr>
        </p:sp>
        <p:sp>
          <p:nvSpPr>
            <p:cNvPr name="TextBox 47" id="47"/>
            <p:cNvSpPr txBox="true"/>
            <p:nvPr/>
          </p:nvSpPr>
          <p:spPr>
            <a:xfrm>
              <a:off x="0" y="-38100"/>
              <a:ext cx="145795" cy="229655"/>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101.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9" id="9"/>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10" id="1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Comparativo</a:t>
            </a:r>
          </a:p>
        </p:txBody>
      </p:sp>
      <p:sp>
        <p:nvSpPr>
          <p:cNvPr name="TextBox 11" id="11"/>
          <p:cNvSpPr txBox="true"/>
          <p:nvPr/>
        </p:nvSpPr>
        <p:spPr>
          <a:xfrm rot="0">
            <a:off x="942834" y="2951265"/>
            <a:ext cx="4130576" cy="580391"/>
          </a:xfrm>
          <a:prstGeom prst="rect">
            <a:avLst/>
          </a:prstGeom>
        </p:spPr>
        <p:txBody>
          <a:bodyPr anchor="t" rtlCol="false" tIns="0" lIns="0" bIns="0" rIns="0">
            <a:spAutoFit/>
          </a:bodyPr>
          <a:lstStyle/>
          <a:p>
            <a:pPr marL="734053" indent="-367026" lvl="1">
              <a:lnSpc>
                <a:spcPts val="4759"/>
              </a:lnSpc>
              <a:buFont typeface="Arial"/>
              <a:buChar char="•"/>
            </a:pPr>
            <a:r>
              <a:rPr lang="en-US" sz="3399">
                <a:solidFill>
                  <a:srgbClr val="FFFFFF"/>
                </a:solidFill>
                <a:latin typeface="Open Sans Bold"/>
              </a:rPr>
              <a:t>Adaptabilidade</a:t>
            </a:r>
            <a:r>
              <a:rPr lang="en-US" sz="3399">
                <a:solidFill>
                  <a:srgbClr val="FFFFFF"/>
                </a:solidFill>
                <a:latin typeface="Open Sans"/>
              </a:rPr>
              <a:t> </a:t>
            </a:r>
          </a:p>
        </p:txBody>
      </p:sp>
      <p:sp>
        <p:nvSpPr>
          <p:cNvPr name="TextBox 12" id="12"/>
          <p:cNvSpPr txBox="true"/>
          <p:nvPr/>
        </p:nvSpPr>
        <p:spPr>
          <a:xfrm rot="0">
            <a:off x="1271194" y="3836455"/>
            <a:ext cx="15346874" cy="2380616"/>
          </a:xfrm>
          <a:prstGeom prst="rect">
            <a:avLst/>
          </a:prstGeom>
        </p:spPr>
        <p:txBody>
          <a:bodyPr anchor="t" rtlCol="false" tIns="0" lIns="0" bIns="0" rIns="0">
            <a:spAutoFit/>
          </a:bodyPr>
          <a:lstStyle/>
          <a:p>
            <a:pPr marL="734053" indent="-367026" lvl="1">
              <a:lnSpc>
                <a:spcPts val="4759"/>
              </a:lnSpc>
              <a:buFont typeface="Arial"/>
              <a:buChar char="•"/>
            </a:pPr>
            <a:r>
              <a:rPr lang="en-US" sz="3399">
                <a:solidFill>
                  <a:srgbClr val="FFFFFF"/>
                </a:solidFill>
                <a:latin typeface="Open Sans"/>
              </a:rPr>
              <a:t>RSM: Menos adaptável a mudanças dinâmicas nos tempos de execução ou prazos.</a:t>
            </a:r>
          </a:p>
          <a:p>
            <a:pPr marL="734053" indent="-367026" lvl="1">
              <a:lnSpc>
                <a:spcPts val="4759"/>
              </a:lnSpc>
              <a:buFont typeface="Arial"/>
              <a:buChar char="•"/>
            </a:pPr>
            <a:r>
              <a:rPr lang="en-US" sz="3399">
                <a:solidFill>
                  <a:srgbClr val="FFFFFF"/>
                </a:solidFill>
                <a:latin typeface="Open Sans"/>
              </a:rPr>
              <a:t>EDF: Mais flexivel, pois pode se ajustar dinamicamente a mudanças nos prazos das tarefas.</a:t>
            </a:r>
          </a:p>
        </p:txBody>
      </p:sp>
    </p:spTree>
  </p:cSld>
  <p:clrMapOvr>
    <a:masterClrMapping/>
  </p:clrMapOvr>
</p:sld>
</file>

<file path=ppt/slides/slide102.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sp>
        <p:nvSpPr>
          <p:cNvPr name="TextBox 2" id="2"/>
          <p:cNvSpPr txBox="true"/>
          <p:nvPr/>
        </p:nvSpPr>
        <p:spPr>
          <a:xfrm rot="0">
            <a:off x="625652" y="660577"/>
            <a:ext cx="2825856" cy="650520"/>
          </a:xfrm>
          <a:prstGeom prst="rect">
            <a:avLst/>
          </a:prstGeom>
        </p:spPr>
        <p:txBody>
          <a:bodyPr anchor="t" rtlCol="false" tIns="0" lIns="0" bIns="0" rIns="0">
            <a:spAutoFit/>
          </a:bodyPr>
          <a:lstStyle/>
          <a:p>
            <a:pPr algn="ctr">
              <a:lnSpc>
                <a:spcPts val="5219"/>
              </a:lnSpc>
              <a:spcBef>
                <a:spcPct val="0"/>
              </a:spcBef>
            </a:pPr>
            <a:r>
              <a:rPr lang="en-US" sz="3728">
                <a:solidFill>
                  <a:srgbClr val="FFFFFF"/>
                </a:solidFill>
                <a:latin typeface="Open Sans"/>
              </a:rPr>
              <a:t>Referências: </a:t>
            </a:r>
          </a:p>
        </p:txBody>
      </p:sp>
      <p:sp>
        <p:nvSpPr>
          <p:cNvPr name="TextBox 3" id="3"/>
          <p:cNvSpPr txBox="true"/>
          <p:nvPr/>
        </p:nvSpPr>
        <p:spPr>
          <a:xfrm rot="0">
            <a:off x="1028700" y="2317115"/>
            <a:ext cx="16230600" cy="5595620"/>
          </a:xfrm>
          <a:prstGeom prst="rect">
            <a:avLst/>
          </a:prstGeom>
        </p:spPr>
        <p:txBody>
          <a:bodyPr anchor="t" rtlCol="false" tIns="0" lIns="0" bIns="0" rIns="0">
            <a:spAutoFit/>
          </a:bodyPr>
          <a:lstStyle/>
          <a:p>
            <a:pPr>
              <a:lnSpc>
                <a:spcPts val="4480"/>
              </a:lnSpc>
            </a:pPr>
            <a:r>
              <a:rPr lang="en-US" sz="3200">
                <a:solidFill>
                  <a:srgbClr val="FFFFFF"/>
                </a:solidFill>
                <a:latin typeface="Open Sans"/>
              </a:rPr>
              <a:t>DEITEL H. M.; DEITEL P. J.; CHOFFNES D. R. Sistemas Operacionais. 3ª ed. São Paulo, Editora Prentice-Hall, 2005.</a:t>
            </a:r>
          </a:p>
          <a:p>
            <a:pPr>
              <a:lnSpc>
                <a:spcPts val="4480"/>
              </a:lnSpc>
            </a:pPr>
          </a:p>
          <a:p>
            <a:pPr>
              <a:lnSpc>
                <a:spcPts val="4480"/>
              </a:lnSpc>
            </a:pPr>
            <a:r>
              <a:rPr lang="en-US" sz="3200">
                <a:solidFill>
                  <a:srgbClr val="FFFFFF"/>
                </a:solidFill>
                <a:latin typeface="Open Sans"/>
              </a:rPr>
              <a:t>OLIVEIRA, R. S., CARISSIMI, A. S., TOSCANI, S. S. Sistemas Operacionais. 4ª ed. Porto Alegre : Editora Bookman, 2010</a:t>
            </a:r>
          </a:p>
          <a:p>
            <a:pPr>
              <a:lnSpc>
                <a:spcPts val="4480"/>
              </a:lnSpc>
            </a:pPr>
          </a:p>
          <a:p>
            <a:pPr>
              <a:lnSpc>
                <a:spcPts val="4480"/>
              </a:lnSpc>
            </a:pPr>
            <a:r>
              <a:rPr lang="en-US" sz="3200">
                <a:solidFill>
                  <a:srgbClr val="FFFFFF"/>
                </a:solidFill>
                <a:latin typeface="Open Sans"/>
              </a:rPr>
              <a:t>TANENBAUM, A. S.; BOS, H. Sistemas Operacionais Modernos. 4ª Edição. Editora Pearson, 2016.</a:t>
            </a:r>
          </a:p>
          <a:p>
            <a:pPr>
              <a:lnSpc>
                <a:spcPts val="4480"/>
              </a:lnSpc>
            </a:pPr>
          </a:p>
          <a:p>
            <a:pPr>
              <a:lnSpc>
                <a:spcPts val="4480"/>
              </a:lnSpc>
              <a:spcBef>
                <a:spcPct val="0"/>
              </a:spcBef>
            </a:pPr>
          </a:p>
        </p:txBody>
      </p:sp>
    </p:spTree>
  </p:cSld>
  <p:clrMapOvr>
    <a:masterClrMapping/>
  </p:clrMapOvr>
</p:sld>
</file>

<file path=ppt/slides/slide10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rot="0">
            <a:off x="9374966" y="6624635"/>
            <a:ext cx="1227699" cy="0"/>
          </a:xfrm>
          <a:prstGeom prst="line">
            <a:avLst/>
          </a:prstGeom>
          <a:ln cap="flat" w="95250">
            <a:solidFill>
              <a:srgbClr val="F23436"/>
            </a:solidFill>
            <a:prstDash val="solid"/>
            <a:headEnd type="none" len="sm" w="sm"/>
            <a:tailEnd type="none" len="sm" w="sm"/>
          </a:ln>
        </p:spPr>
      </p:sp>
      <p:sp>
        <p:nvSpPr>
          <p:cNvPr name="AutoShape 4" id="4"/>
          <p:cNvSpPr/>
          <p:nvPr/>
        </p:nvSpPr>
        <p:spPr>
          <a:xfrm rot="0">
            <a:off x="8147267" y="6624635"/>
            <a:ext cx="1227699" cy="0"/>
          </a:xfrm>
          <a:prstGeom prst="line">
            <a:avLst/>
          </a:prstGeom>
          <a:ln cap="flat" w="95250">
            <a:solidFill>
              <a:srgbClr val="FFFFFF"/>
            </a:solidFill>
            <a:prstDash val="solid"/>
            <a:headEnd type="none" len="sm" w="sm"/>
            <a:tailEnd type="none" len="sm" w="sm"/>
          </a:ln>
        </p:spPr>
      </p:sp>
      <p:sp>
        <p:nvSpPr>
          <p:cNvPr name="TextBox 5" id="5"/>
          <p:cNvSpPr txBox="true"/>
          <p:nvPr/>
        </p:nvSpPr>
        <p:spPr>
          <a:xfrm rot="0">
            <a:off x="5571987" y="3898887"/>
            <a:ext cx="7144026" cy="2232050"/>
          </a:xfrm>
          <a:prstGeom prst="rect">
            <a:avLst/>
          </a:prstGeom>
        </p:spPr>
        <p:txBody>
          <a:bodyPr anchor="t" rtlCol="false" tIns="0" lIns="0" bIns="0" rIns="0">
            <a:spAutoFit/>
          </a:bodyPr>
          <a:lstStyle/>
          <a:p>
            <a:pPr>
              <a:lnSpc>
                <a:spcPts val="18198"/>
              </a:lnSpc>
            </a:pPr>
            <a:r>
              <a:rPr lang="en-US" sz="12999">
                <a:solidFill>
                  <a:srgbClr val="F23436"/>
                </a:solidFill>
                <a:latin typeface="Roboto"/>
              </a:rPr>
              <a:t>Obrigado</a:t>
            </a:r>
          </a:p>
        </p:txBody>
      </p:sp>
    </p:spTree>
  </p:cSld>
  <p:clrMapOvr>
    <a:masterClrMapping/>
  </p:clrMapOvr>
</p:sld>
</file>

<file path=ppt/slides/slide104.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sp>
        <p:nvSpPr>
          <p:cNvPr name="TextBox 2" id="2"/>
          <p:cNvSpPr txBox="true"/>
          <p:nvPr/>
        </p:nvSpPr>
        <p:spPr>
          <a:xfrm rot="0">
            <a:off x="939355" y="485775"/>
            <a:ext cx="16319945" cy="9286875"/>
          </a:xfrm>
          <a:prstGeom prst="rect">
            <a:avLst/>
          </a:prstGeom>
        </p:spPr>
        <p:txBody>
          <a:bodyPr anchor="t" rtlCol="false" tIns="0" lIns="0" bIns="0" rIns="0">
            <a:spAutoFit/>
          </a:bodyPr>
          <a:lstStyle/>
          <a:p>
            <a:pPr algn="ctr">
              <a:lnSpc>
                <a:spcPts val="2454"/>
              </a:lnSpc>
            </a:pPr>
            <a:r>
              <a:rPr lang="en-US" sz="1753">
                <a:solidFill>
                  <a:srgbClr val="FFFFFF"/>
                </a:solidFill>
                <a:latin typeface="Open Sans"/>
              </a:rPr>
              <a:t>Reconhecimentos e Direitos Autorais</a:t>
            </a:r>
          </a:p>
          <a:p>
            <a:pPr algn="ctr">
              <a:lnSpc>
                <a:spcPts val="2454"/>
              </a:lnSpc>
            </a:pPr>
          </a:p>
          <a:p>
            <a:pPr algn="ctr">
              <a:lnSpc>
                <a:spcPts val="2454"/>
              </a:lnSpc>
            </a:pPr>
            <a:r>
              <a:rPr lang="en-US" sz="1753">
                <a:solidFill>
                  <a:srgbClr val="FFFFFF"/>
                </a:solidFill>
                <a:latin typeface="Open Sans"/>
              </a:rPr>
              <a:t>@autor: Thiago Augusto Pereira Amaral e Josuel Pinheiro Barros Junior</a:t>
            </a:r>
          </a:p>
          <a:p>
            <a:pPr algn="ctr">
              <a:lnSpc>
                <a:spcPts val="2454"/>
              </a:lnSpc>
            </a:pPr>
          </a:p>
          <a:p>
            <a:pPr algn="ctr">
              <a:lnSpc>
                <a:spcPts val="2454"/>
              </a:lnSpc>
            </a:pPr>
            <a:r>
              <a:rPr lang="en-US" sz="1753">
                <a:solidFill>
                  <a:srgbClr val="FFFFFF"/>
                </a:solidFill>
                <a:latin typeface="Open Sans"/>
              </a:rPr>
              <a:t>@data última versão: 05/11/2023</a:t>
            </a:r>
          </a:p>
          <a:p>
            <a:pPr algn="ctr">
              <a:lnSpc>
                <a:spcPts val="2454"/>
              </a:lnSpc>
            </a:pPr>
          </a:p>
          <a:p>
            <a:pPr algn="ctr">
              <a:lnSpc>
                <a:spcPts val="2454"/>
              </a:lnSpc>
            </a:pPr>
            <a:r>
              <a:rPr lang="en-US" sz="1753">
                <a:solidFill>
                  <a:srgbClr val="FFFFFF"/>
                </a:solidFill>
                <a:latin typeface="Open Sans"/>
              </a:rPr>
              <a:t>@versão: 1.0</a:t>
            </a:r>
          </a:p>
          <a:p>
            <a:pPr algn="ctr">
              <a:lnSpc>
                <a:spcPts val="2454"/>
              </a:lnSpc>
            </a:pPr>
          </a:p>
          <a:p>
            <a:pPr algn="ctr">
              <a:lnSpc>
                <a:spcPts val="2454"/>
              </a:lnSpc>
            </a:pPr>
            <a:r>
              <a:rPr lang="en-US" sz="1753">
                <a:solidFill>
                  <a:srgbClr val="FFFFFF"/>
                </a:solidFill>
                <a:latin typeface="Open Sans"/>
              </a:rPr>
              <a:t>@Agradecimentos: Universidade Federal do Maranhão (UFMA), Professor Doutor Thales Levi Azevedo Valente, e colegas de curso.</a:t>
            </a:r>
          </a:p>
          <a:p>
            <a:pPr algn="ctr">
              <a:lnSpc>
                <a:spcPts val="2454"/>
              </a:lnSpc>
            </a:pPr>
          </a:p>
          <a:p>
            <a:pPr algn="ctr">
              <a:lnSpc>
                <a:spcPts val="2454"/>
              </a:lnSpc>
            </a:pPr>
            <a:r>
              <a:rPr lang="en-US" sz="1753">
                <a:solidFill>
                  <a:srgbClr val="FFFFFF"/>
                </a:solidFill>
                <a:latin typeface="Open Sans"/>
              </a:rPr>
              <a:t>@Copyright/License</a:t>
            </a:r>
          </a:p>
          <a:p>
            <a:pPr algn="ctr">
              <a:lnSpc>
                <a:spcPts val="2454"/>
              </a:lnSpc>
            </a:pPr>
          </a:p>
          <a:p>
            <a:pPr algn="ctr">
              <a:lnSpc>
                <a:spcPts val="2454"/>
              </a:lnSpc>
            </a:pPr>
            <a:r>
              <a:rPr lang="en-US" sz="1753">
                <a:solidFill>
                  <a:srgbClr val="FFFFFF"/>
                </a:solidFill>
                <a:latin typeface="Open Sans"/>
              </a:rPr>
              <a:t>Este material é resultado de um trabalho acadêmico para a disciplina SISTEMAS OPERACIONAIS, sobre a orientação do professor Dr. THALES LEVI AZEVEDO VALENTE, semestre letivo 2023.2, curso Engenharia da Computação, na Universidade Federal do Maranhão (UFMA). Todo o material sob esta licença é software livre: pode ser usado para fins acadêmicos e comerciais sem nenhum custo. Não há papelada, nem royalties, nem restrições de "copyleft" do tipo GNU. Ele é licenciado sob os termos da licença MIT reproduzida abaixo e, portanto, é compatível com GPL e também se qualifica como software de código aberto. É de domínio público. Os detalhes legais estão abaixo. O espírito desta licença é que você é livre para usar este material para qualquer finalidade, sem nenhum custo. O único requisito é que, se você usá-los, nos dê crédito.</a:t>
            </a:r>
          </a:p>
          <a:p>
            <a:pPr algn="ctr">
              <a:lnSpc>
                <a:spcPts val="2454"/>
              </a:lnSpc>
            </a:pPr>
          </a:p>
          <a:p>
            <a:pPr algn="ctr">
              <a:lnSpc>
                <a:spcPts val="2454"/>
              </a:lnSpc>
            </a:pPr>
            <a:r>
              <a:rPr lang="en-US" sz="1753">
                <a:solidFill>
                  <a:srgbClr val="FFFFFF"/>
                </a:solidFill>
                <a:latin typeface="Open Sans"/>
              </a:rPr>
              <a:t>Copyright © 2023 Educational Material</a:t>
            </a:r>
          </a:p>
          <a:p>
            <a:pPr algn="ctr">
              <a:lnSpc>
                <a:spcPts val="2454"/>
              </a:lnSpc>
            </a:pPr>
          </a:p>
          <a:p>
            <a:pPr algn="ctr">
              <a:lnSpc>
                <a:spcPts val="2454"/>
              </a:lnSpc>
            </a:pPr>
            <a:r>
              <a:rPr lang="en-US" sz="1753">
                <a:solidFill>
                  <a:srgbClr val="FFFFFF"/>
                </a:solidFill>
                <a:latin typeface="Open Sans"/>
              </a:rPr>
              <a:t>Este material está licenciado sob a Licença MIT. É permitido o uso, cópia, modificação, e distribuição deste material para qualquer fim, desde que acompanhado deste aviso de direitos autorais.</a:t>
            </a:r>
          </a:p>
          <a:p>
            <a:pPr algn="ctr">
              <a:lnSpc>
                <a:spcPts val="2454"/>
              </a:lnSpc>
            </a:pPr>
          </a:p>
          <a:p>
            <a:pPr algn="ctr">
              <a:lnSpc>
                <a:spcPts val="2454"/>
              </a:lnSpc>
            </a:pPr>
            <a:r>
              <a:rPr lang="en-US" sz="1753">
                <a:solidFill>
                  <a:srgbClr val="FFFFFF"/>
                </a:solidFill>
                <a:latin typeface="Open Sans"/>
              </a:rPr>
              <a:t>O MATERIAL É FORNECIDO "COMO ESTÁ", SEM GARANTIA DE QUALQUER TIPO, EXPRESSA OU IMPLÍCITA, INCLUINDO, MAS NÃO SE LIMITANDO ÀS GARANTIAS DE COMERCIALIZAÇÃO, ADEQUAÇÃO A UM DETERMINADO FIM E NÃO VIOLAÇÃO. EM HIPÓTESE ALGUMA OS AUTORES OU DETENTORES DE DIREITOS AUTORAIS SERÃO RESPONSÁVEIS POR QUALQUER RECLAMAÇÃO, DANOS OU OUTRA RESPONSABILIDADE, SEJA EM UMA AÇÃO DE CONTRATO, ATO ILÍCITO OU DE OUTRA FORMA, DECORRENTE DE, OU EM CONEXÃO COM O MATERIAL OU O USO OU OUTRAS NEGOCIAÇÕES NO MATERIAL.</a:t>
            </a:r>
          </a:p>
          <a:p>
            <a:pPr algn="ctr">
              <a:lnSpc>
                <a:spcPts val="2454"/>
              </a:lnSpc>
            </a:pPr>
          </a:p>
          <a:p>
            <a:pPr algn="ctr">
              <a:lnSpc>
                <a:spcPts val="2454"/>
              </a:lnSpc>
              <a:spcBef>
                <a:spcPct val="0"/>
              </a:spcBef>
            </a:pPr>
            <a:r>
              <a:rPr lang="en-US" sz="1753">
                <a:solidFill>
                  <a:srgbClr val="FFFFFF"/>
                </a:solidFill>
                <a:latin typeface="Open Sans"/>
              </a:rPr>
              <a:t>Para mais informações sobre a Licença MIT: https://opensource.org/l</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3786433" y="4798947"/>
            <a:ext cx="2020770" cy="202077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74675" y="0"/>
                  </a:moveTo>
                  <a:lnTo>
                    <a:pt x="812800" y="238125"/>
                  </a:lnTo>
                  <a:lnTo>
                    <a:pt x="812800" y="574675"/>
                  </a:lnTo>
                  <a:lnTo>
                    <a:pt x="574675" y="812800"/>
                  </a:lnTo>
                  <a:lnTo>
                    <a:pt x="238125" y="812800"/>
                  </a:lnTo>
                  <a:lnTo>
                    <a:pt x="0" y="574675"/>
                  </a:lnTo>
                  <a:lnTo>
                    <a:pt x="0" y="238125"/>
                  </a:lnTo>
                  <a:lnTo>
                    <a:pt x="238125" y="0"/>
                  </a:lnTo>
                  <a:lnTo>
                    <a:pt x="574675" y="0"/>
                  </a:lnTo>
                  <a:close/>
                </a:path>
              </a:pathLst>
            </a:custGeom>
            <a:solidFill>
              <a:srgbClr val="CACD52"/>
            </a:solidFill>
          </p:spPr>
        </p:sp>
        <p:sp>
          <p:nvSpPr>
            <p:cNvPr name="TextBox 7" id="7"/>
            <p:cNvSpPr txBox="true"/>
            <p:nvPr/>
          </p:nvSpPr>
          <p:spPr>
            <a:xfrm>
              <a:off x="63500" y="15875"/>
              <a:ext cx="685800" cy="733425"/>
            </a:xfrm>
            <a:prstGeom prst="rect">
              <a:avLst/>
            </a:prstGeom>
          </p:spPr>
          <p:txBody>
            <a:bodyPr anchor="ctr" rtlCol="false" tIns="50800" lIns="50800" bIns="50800" rIns="50800"/>
            <a:lstStyle/>
            <a:p>
              <a:pPr algn="ctr">
                <a:lnSpc>
                  <a:spcPts val="4199"/>
                </a:lnSpc>
              </a:pPr>
              <a:r>
                <a:rPr lang="en-US" sz="2999">
                  <a:solidFill>
                    <a:srgbClr val="FFFFFF"/>
                  </a:solidFill>
                  <a:latin typeface="Open Sans"/>
                </a:rPr>
                <a:t>Espera</a:t>
              </a:r>
            </a:p>
          </p:txBody>
        </p:sp>
      </p:grpSp>
      <p:sp>
        <p:nvSpPr>
          <p:cNvPr name="TextBox 8" id="8"/>
          <p:cNvSpPr txBox="true"/>
          <p:nvPr/>
        </p:nvSpPr>
        <p:spPr>
          <a:xfrm rot="0">
            <a:off x="1260359" y="624956"/>
            <a:ext cx="9087708"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Ciclo de vida de um processo</a:t>
            </a:r>
          </a:p>
        </p:txBody>
      </p:sp>
      <p:grpSp>
        <p:nvGrpSpPr>
          <p:cNvPr name="Group 9" id="9"/>
          <p:cNvGrpSpPr/>
          <p:nvPr/>
        </p:nvGrpSpPr>
        <p:grpSpPr>
          <a:xfrm rot="0">
            <a:off x="12480797" y="4798947"/>
            <a:ext cx="2020770" cy="202077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574675" y="0"/>
                  </a:moveTo>
                  <a:lnTo>
                    <a:pt x="812800" y="238125"/>
                  </a:lnTo>
                  <a:lnTo>
                    <a:pt x="812800" y="574675"/>
                  </a:lnTo>
                  <a:lnTo>
                    <a:pt x="574675" y="812800"/>
                  </a:lnTo>
                  <a:lnTo>
                    <a:pt x="238125" y="812800"/>
                  </a:lnTo>
                  <a:lnTo>
                    <a:pt x="0" y="574675"/>
                  </a:lnTo>
                  <a:lnTo>
                    <a:pt x="0" y="238125"/>
                  </a:lnTo>
                  <a:lnTo>
                    <a:pt x="238125" y="0"/>
                  </a:lnTo>
                  <a:lnTo>
                    <a:pt x="574675" y="0"/>
                  </a:lnTo>
                  <a:close/>
                </a:path>
              </a:pathLst>
            </a:custGeom>
            <a:solidFill>
              <a:srgbClr val="61B069"/>
            </a:solidFill>
          </p:spPr>
        </p:sp>
        <p:sp>
          <p:nvSpPr>
            <p:cNvPr name="TextBox 11" id="11"/>
            <p:cNvSpPr txBox="true"/>
            <p:nvPr/>
          </p:nvSpPr>
          <p:spPr>
            <a:xfrm>
              <a:off x="63500" y="15875"/>
              <a:ext cx="685800" cy="733425"/>
            </a:xfrm>
            <a:prstGeom prst="rect">
              <a:avLst/>
            </a:prstGeom>
          </p:spPr>
          <p:txBody>
            <a:bodyPr anchor="ctr" rtlCol="false" tIns="50800" lIns="50800" bIns="50800" rIns="50800"/>
            <a:lstStyle/>
            <a:p>
              <a:pPr algn="ctr">
                <a:lnSpc>
                  <a:spcPts val="4199"/>
                </a:lnSpc>
              </a:pPr>
              <a:r>
                <a:rPr lang="en-US" sz="2999">
                  <a:solidFill>
                    <a:srgbClr val="FFFFFF"/>
                  </a:solidFill>
                  <a:latin typeface="Open Sans"/>
                </a:rPr>
                <a:t>Pronto</a:t>
              </a:r>
            </a:p>
          </p:txBody>
        </p:sp>
      </p:grpSp>
      <p:grpSp>
        <p:nvGrpSpPr>
          <p:cNvPr name="Group 12" id="12"/>
          <p:cNvGrpSpPr/>
          <p:nvPr/>
        </p:nvGrpSpPr>
        <p:grpSpPr>
          <a:xfrm rot="0">
            <a:off x="8083678" y="2678303"/>
            <a:ext cx="2120644" cy="212064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574675" y="0"/>
                  </a:moveTo>
                  <a:lnTo>
                    <a:pt x="812800" y="238125"/>
                  </a:lnTo>
                  <a:lnTo>
                    <a:pt x="812800" y="574675"/>
                  </a:lnTo>
                  <a:lnTo>
                    <a:pt x="574675" y="812800"/>
                  </a:lnTo>
                  <a:lnTo>
                    <a:pt x="238125" y="812800"/>
                  </a:lnTo>
                  <a:lnTo>
                    <a:pt x="0" y="574675"/>
                  </a:lnTo>
                  <a:lnTo>
                    <a:pt x="0" y="238125"/>
                  </a:lnTo>
                  <a:lnTo>
                    <a:pt x="238125" y="0"/>
                  </a:lnTo>
                  <a:lnTo>
                    <a:pt x="574675" y="0"/>
                  </a:lnTo>
                  <a:close/>
                </a:path>
              </a:pathLst>
            </a:custGeom>
            <a:solidFill>
              <a:srgbClr val="616FB0"/>
            </a:solidFill>
          </p:spPr>
        </p:sp>
        <p:sp>
          <p:nvSpPr>
            <p:cNvPr name="TextBox 14" id="14"/>
            <p:cNvSpPr txBox="true"/>
            <p:nvPr/>
          </p:nvSpPr>
          <p:spPr>
            <a:xfrm>
              <a:off x="63500" y="15875"/>
              <a:ext cx="685800" cy="733425"/>
            </a:xfrm>
            <a:prstGeom prst="rect">
              <a:avLst/>
            </a:prstGeom>
          </p:spPr>
          <p:txBody>
            <a:bodyPr anchor="ctr" rtlCol="false" tIns="50800" lIns="50800" bIns="50800" rIns="50800"/>
            <a:lstStyle/>
            <a:p>
              <a:pPr algn="ctr">
                <a:lnSpc>
                  <a:spcPts val="4199"/>
                </a:lnSpc>
              </a:pPr>
              <a:r>
                <a:rPr lang="en-US" sz="2999">
                  <a:solidFill>
                    <a:srgbClr val="FFFFFF"/>
                  </a:solidFill>
                  <a:latin typeface="Open Sans"/>
                </a:rPr>
                <a:t>Execução</a:t>
              </a:r>
            </a:p>
          </p:txBody>
        </p:sp>
      </p:grpSp>
      <p:sp>
        <p:nvSpPr>
          <p:cNvPr name="AutoShape 15" id="15"/>
          <p:cNvSpPr/>
          <p:nvPr/>
        </p:nvSpPr>
        <p:spPr>
          <a:xfrm>
            <a:off x="7416615" y="5828382"/>
            <a:ext cx="3542117" cy="0"/>
          </a:xfrm>
          <a:prstGeom prst="line">
            <a:avLst/>
          </a:prstGeom>
          <a:ln cap="flat" w="38100">
            <a:solidFill>
              <a:srgbClr val="FFFFFF"/>
            </a:solidFill>
            <a:prstDash val="solid"/>
            <a:headEnd type="none" len="sm" w="sm"/>
            <a:tailEnd type="triangle" len="med" w="lg"/>
          </a:ln>
        </p:spPr>
      </p:sp>
      <p:sp>
        <p:nvSpPr>
          <p:cNvPr name="AutoShape 16" id="16"/>
          <p:cNvSpPr/>
          <p:nvPr/>
        </p:nvSpPr>
        <p:spPr>
          <a:xfrm>
            <a:off x="10966679" y="4094912"/>
            <a:ext cx="914437" cy="419770"/>
          </a:xfrm>
          <a:prstGeom prst="line">
            <a:avLst/>
          </a:prstGeom>
          <a:ln cap="flat" w="38100">
            <a:solidFill>
              <a:srgbClr val="FFFFFF"/>
            </a:solidFill>
            <a:prstDash val="solid"/>
            <a:headEnd type="none" len="sm" w="sm"/>
            <a:tailEnd type="triangle" len="med" w="lg"/>
          </a:ln>
        </p:spPr>
      </p:sp>
      <p:sp>
        <p:nvSpPr>
          <p:cNvPr name="AutoShape 17" id="17"/>
          <p:cNvSpPr/>
          <p:nvPr/>
        </p:nvSpPr>
        <p:spPr>
          <a:xfrm flipH="true" flipV="true">
            <a:off x="10966345" y="4322490"/>
            <a:ext cx="914785" cy="419010"/>
          </a:xfrm>
          <a:prstGeom prst="line">
            <a:avLst/>
          </a:prstGeom>
          <a:ln cap="flat" w="38100">
            <a:solidFill>
              <a:srgbClr val="FFFFFF"/>
            </a:solidFill>
            <a:prstDash val="solid"/>
            <a:headEnd type="none" len="sm" w="sm"/>
            <a:tailEnd type="triangle" len="med" w="lg"/>
          </a:ln>
        </p:spPr>
      </p:sp>
      <p:sp>
        <p:nvSpPr>
          <p:cNvPr name="AutoShape 18" id="18"/>
          <p:cNvSpPr/>
          <p:nvPr/>
        </p:nvSpPr>
        <p:spPr>
          <a:xfrm flipH="true">
            <a:off x="6481603" y="4142252"/>
            <a:ext cx="922718" cy="779486"/>
          </a:xfrm>
          <a:prstGeom prst="line">
            <a:avLst/>
          </a:prstGeom>
          <a:ln cap="flat" w="38100">
            <a:solidFill>
              <a:srgbClr val="FFFFFF"/>
            </a:solidFill>
            <a:prstDash val="solid"/>
            <a:headEnd type="none" len="sm" w="sm"/>
            <a:tailEnd type="triangle" len="med" w="lg"/>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028700" y="1953999"/>
            <a:ext cx="16230600" cy="478091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hlinkClick r:id="rId2" tooltip="https://dev.to/nfo94/o-que-e-concorrencia-em-um-sistema-operacional-1pj1"/>
              </a:rPr>
              <a:t>A concorrência em sistemas operacionais é a capacidade do processador de executar mais de uma instrução ao mesmo tempo</a:t>
            </a:r>
          </a:p>
          <a:p>
            <a:pPr>
              <a:lnSpc>
                <a:spcPts val="4759"/>
              </a:lnSpc>
            </a:pPr>
          </a:p>
          <a:p>
            <a:pPr marL="734059" indent="-367030" lvl="1">
              <a:lnSpc>
                <a:spcPts val="4759"/>
              </a:lnSpc>
              <a:buFont typeface="Arial"/>
              <a:buChar char="•"/>
            </a:pPr>
            <a:r>
              <a:rPr lang="en-US" sz="3399">
                <a:solidFill>
                  <a:srgbClr val="FFFFFF"/>
                </a:solidFill>
                <a:latin typeface="Open Sans"/>
              </a:rPr>
              <a:t> </a:t>
            </a:r>
            <a:r>
              <a:rPr lang="en-US" sz="3399">
                <a:solidFill>
                  <a:srgbClr val="FFFFFF"/>
                </a:solidFill>
                <a:latin typeface="Open Sans"/>
                <a:hlinkClick r:id="rId3" tooltip="https://www.libernews.com.br/o-que-e-a-concorrencia-nos-sistemas-operacionais.html"/>
              </a:rPr>
              <a:t>Isso permite que várias aplicações sejam executadas simultaneamente de forma concorrente</a:t>
            </a:r>
            <a:r>
              <a:rPr lang="en-US" sz="3399">
                <a:solidFill>
                  <a:srgbClr val="FFFFFF"/>
                </a:solidFill>
                <a:latin typeface="Open Sans"/>
              </a:rPr>
              <a:t>.</a:t>
            </a:r>
          </a:p>
          <a:p>
            <a:pPr>
              <a:lnSpc>
                <a:spcPts val="4759"/>
              </a:lnSpc>
            </a:pPr>
          </a:p>
          <a:p>
            <a:pPr marL="734059" indent="-367030" lvl="1">
              <a:lnSpc>
                <a:spcPts val="4759"/>
              </a:lnSpc>
              <a:buFont typeface="Arial"/>
              <a:buChar char="•"/>
            </a:pPr>
            <a:r>
              <a:rPr lang="en-US" sz="3399">
                <a:solidFill>
                  <a:srgbClr val="FFFFFF"/>
                </a:solidFill>
                <a:latin typeface="Open Sans"/>
              </a:rPr>
              <a:t> </a:t>
            </a:r>
            <a:r>
              <a:rPr lang="en-US" sz="3399">
                <a:solidFill>
                  <a:srgbClr val="FFFFFF"/>
                </a:solidFill>
                <a:latin typeface="Open Sans"/>
                <a:hlinkClick r:id="rId4" tooltip="https://dev.to/nfo94/o-que-e-concorrencia-em-um-sistema-operacional-1pj1"/>
              </a:rPr>
              <a:t>Para que isso funcione, a CPU precisa retomar a execução do programa no mesmo estado em que o deixou</a:t>
            </a:r>
            <a:r>
              <a:rPr lang="en-US" sz="3399">
                <a:solidFill>
                  <a:srgbClr val="FFFFFF"/>
                </a:solidFill>
                <a:latin typeface="Open Sans"/>
              </a:rPr>
              <a:t>.</a:t>
            </a:r>
          </a:p>
        </p:txBody>
      </p:sp>
      <p:sp>
        <p:nvSpPr>
          <p:cNvPr name="Freeform 6" id="6"/>
          <p:cNvSpPr/>
          <p:nvPr/>
        </p:nvSpPr>
        <p:spPr>
          <a:xfrm flipH="false" flipV="false" rot="0">
            <a:off x="10348067" y="6734914"/>
            <a:ext cx="5069744" cy="3379829"/>
          </a:xfrm>
          <a:custGeom>
            <a:avLst/>
            <a:gdLst/>
            <a:ahLst/>
            <a:cxnLst/>
            <a:rect r="r" b="b" t="t" l="l"/>
            <a:pathLst>
              <a:path h="3379829" w="5069744">
                <a:moveTo>
                  <a:pt x="0" y="0"/>
                </a:moveTo>
                <a:lnTo>
                  <a:pt x="5069744" y="0"/>
                </a:lnTo>
                <a:lnTo>
                  <a:pt x="5069744" y="3379829"/>
                </a:lnTo>
                <a:lnTo>
                  <a:pt x="0" y="3379829"/>
                </a:lnTo>
                <a:lnTo>
                  <a:pt x="0" y="0"/>
                </a:lnTo>
                <a:close/>
              </a:path>
            </a:pathLst>
          </a:custGeom>
          <a:blipFill>
            <a:blip r:embed="rId5"/>
            <a:stretch>
              <a:fillRect l="0" t="0" r="0" b="0"/>
            </a:stretch>
          </a:blipFill>
        </p:spPr>
      </p:sp>
      <p:sp>
        <p:nvSpPr>
          <p:cNvPr name="TextBox 7" id="7"/>
          <p:cNvSpPr txBox="true"/>
          <p:nvPr/>
        </p:nvSpPr>
        <p:spPr>
          <a:xfrm rot="0">
            <a:off x="1260359" y="624956"/>
            <a:ext cx="9087708"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Concorrência de processos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9087708"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Escalonamento de processos</a:t>
            </a:r>
          </a:p>
        </p:txBody>
      </p:sp>
      <p:sp>
        <p:nvSpPr>
          <p:cNvPr name="TextBox 6" id="6"/>
          <p:cNvSpPr txBox="true"/>
          <p:nvPr/>
        </p:nvSpPr>
        <p:spPr>
          <a:xfrm rot="0">
            <a:off x="1028700" y="2085313"/>
            <a:ext cx="16230600" cy="59810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É o processo do sistema operacional que </a:t>
            </a:r>
            <a:r>
              <a:rPr lang="en-US" sz="3399">
                <a:solidFill>
                  <a:srgbClr val="FFFFFF"/>
                </a:solidFill>
                <a:latin typeface="Open Sans"/>
                <a:hlinkClick r:id="rId2" tooltip="https://brainly.com.br/tarefa/57384561"/>
              </a:rPr>
              <a:t>é responsável por gerenciar a execução de múltiplos processos concorrentes</a:t>
            </a:r>
            <a:r>
              <a:rPr lang="en-US" sz="3399">
                <a:solidFill>
                  <a:srgbClr val="FFFFFF"/>
                </a:solidFill>
                <a:latin typeface="Open Sans"/>
              </a:rPr>
              <a:t> </a:t>
            </a:r>
          </a:p>
          <a:p>
            <a:pPr>
              <a:lnSpc>
                <a:spcPts val="4759"/>
              </a:lnSpc>
            </a:pPr>
          </a:p>
          <a:p>
            <a:pPr marL="734059" indent="-367030" lvl="1">
              <a:lnSpc>
                <a:spcPts val="4759"/>
              </a:lnSpc>
              <a:buFont typeface="Arial"/>
              <a:buChar char="•"/>
            </a:pPr>
            <a:r>
              <a:rPr lang="en-US" sz="3399">
                <a:solidFill>
                  <a:srgbClr val="FFFFFF"/>
                </a:solidFill>
                <a:latin typeface="Open Sans Bold"/>
              </a:rPr>
              <a:t>Escalonador: </a:t>
            </a:r>
            <a:r>
              <a:rPr lang="en-US" sz="3399">
                <a:solidFill>
                  <a:srgbClr val="FFFFFF"/>
                </a:solidFill>
                <a:latin typeface="Open Sans"/>
              </a:rPr>
              <a:t>Ele é responsável por decidir qual processo será executado pela CPU em um determinado momento.</a:t>
            </a:r>
          </a:p>
          <a:p>
            <a:pPr>
              <a:lnSpc>
                <a:spcPts val="4759"/>
              </a:lnSpc>
            </a:pPr>
          </a:p>
          <a:p>
            <a:pPr marL="734059" indent="-367030" lvl="1">
              <a:lnSpc>
                <a:spcPts val="4759"/>
              </a:lnSpc>
              <a:buFont typeface="Arial"/>
              <a:buChar char="•"/>
            </a:pPr>
            <a:r>
              <a:rPr lang="en-US" sz="3399">
                <a:solidFill>
                  <a:srgbClr val="FFFFFF"/>
                </a:solidFill>
                <a:latin typeface="Open Sans"/>
              </a:rPr>
              <a:t>Realizado pelo </a:t>
            </a:r>
            <a:r>
              <a:rPr lang="en-US" sz="3399">
                <a:solidFill>
                  <a:srgbClr val="FFFFFF"/>
                </a:solidFill>
                <a:latin typeface="Open Sans Bold"/>
              </a:rPr>
              <a:t>Escalonador</a:t>
            </a:r>
            <a:r>
              <a:rPr lang="en-US" sz="3399">
                <a:solidFill>
                  <a:srgbClr val="FFFFFF"/>
                </a:solidFill>
                <a:latin typeface="Open Sans"/>
              </a:rPr>
              <a:t> e o </a:t>
            </a:r>
            <a:r>
              <a:rPr lang="en-US" sz="3399">
                <a:solidFill>
                  <a:srgbClr val="FFFFFF"/>
                </a:solidFill>
                <a:latin typeface="Open Sans Bold"/>
              </a:rPr>
              <a:t>Dispatcher</a:t>
            </a:r>
          </a:p>
          <a:p>
            <a:pPr>
              <a:lnSpc>
                <a:spcPts val="4759"/>
              </a:lnSpc>
            </a:pPr>
          </a:p>
          <a:p>
            <a:pPr marL="734059" indent="-367030" lvl="1">
              <a:lnSpc>
                <a:spcPts val="4759"/>
              </a:lnSpc>
              <a:buFont typeface="Arial"/>
              <a:buChar char="•"/>
            </a:pPr>
            <a:r>
              <a:rPr lang="en-US" sz="3399">
                <a:solidFill>
                  <a:srgbClr val="FFFFFF"/>
                </a:solidFill>
                <a:latin typeface="Open Sans"/>
              </a:rPr>
              <a:t>Existem diferentes tipos de escalonadores, cada um com suas próprias políticas e algoritmos para determinar a ordem de execução dos processos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9087708"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Escalonamento de processos</a:t>
            </a:r>
          </a:p>
        </p:txBody>
      </p:sp>
      <p:grpSp>
        <p:nvGrpSpPr>
          <p:cNvPr name="Group 6" id="6"/>
          <p:cNvGrpSpPr/>
          <p:nvPr/>
        </p:nvGrpSpPr>
        <p:grpSpPr>
          <a:xfrm rot="0">
            <a:off x="4504599" y="4183053"/>
            <a:ext cx="2020770" cy="202077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574675" y="0"/>
                  </a:moveTo>
                  <a:lnTo>
                    <a:pt x="812800" y="238125"/>
                  </a:lnTo>
                  <a:lnTo>
                    <a:pt x="812800" y="574675"/>
                  </a:lnTo>
                  <a:lnTo>
                    <a:pt x="574675" y="812800"/>
                  </a:lnTo>
                  <a:lnTo>
                    <a:pt x="238125" y="812800"/>
                  </a:lnTo>
                  <a:lnTo>
                    <a:pt x="0" y="574675"/>
                  </a:lnTo>
                  <a:lnTo>
                    <a:pt x="0" y="238125"/>
                  </a:lnTo>
                  <a:lnTo>
                    <a:pt x="238125" y="0"/>
                  </a:lnTo>
                  <a:lnTo>
                    <a:pt x="574675" y="0"/>
                  </a:lnTo>
                  <a:close/>
                </a:path>
              </a:pathLst>
            </a:custGeom>
            <a:solidFill>
              <a:srgbClr val="61B069"/>
            </a:solidFill>
          </p:spPr>
        </p:sp>
        <p:sp>
          <p:nvSpPr>
            <p:cNvPr name="TextBox 8" id="8"/>
            <p:cNvSpPr txBox="true"/>
            <p:nvPr/>
          </p:nvSpPr>
          <p:spPr>
            <a:xfrm>
              <a:off x="63500" y="15875"/>
              <a:ext cx="685800" cy="733425"/>
            </a:xfrm>
            <a:prstGeom prst="rect">
              <a:avLst/>
            </a:prstGeom>
          </p:spPr>
          <p:txBody>
            <a:bodyPr anchor="ctr" rtlCol="false" tIns="50800" lIns="50800" bIns="50800" rIns="50800"/>
            <a:lstStyle/>
            <a:p>
              <a:pPr algn="ctr">
                <a:lnSpc>
                  <a:spcPts val="4199"/>
                </a:lnSpc>
              </a:pPr>
              <a:r>
                <a:rPr lang="en-US" sz="2999">
                  <a:solidFill>
                    <a:srgbClr val="FFFFFF"/>
                  </a:solidFill>
                  <a:latin typeface="Open Sans"/>
                </a:rPr>
                <a:t>Pronto</a:t>
              </a:r>
            </a:p>
          </p:txBody>
        </p:sp>
      </p:grpSp>
      <p:grpSp>
        <p:nvGrpSpPr>
          <p:cNvPr name="Group 9" id="9"/>
          <p:cNvGrpSpPr/>
          <p:nvPr/>
        </p:nvGrpSpPr>
        <p:grpSpPr>
          <a:xfrm rot="0">
            <a:off x="11761484" y="4083178"/>
            <a:ext cx="2120644" cy="212064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574675" y="0"/>
                  </a:moveTo>
                  <a:lnTo>
                    <a:pt x="812800" y="238125"/>
                  </a:lnTo>
                  <a:lnTo>
                    <a:pt x="812800" y="574675"/>
                  </a:lnTo>
                  <a:lnTo>
                    <a:pt x="574675" y="812800"/>
                  </a:lnTo>
                  <a:lnTo>
                    <a:pt x="238125" y="812800"/>
                  </a:lnTo>
                  <a:lnTo>
                    <a:pt x="0" y="574675"/>
                  </a:lnTo>
                  <a:lnTo>
                    <a:pt x="0" y="238125"/>
                  </a:lnTo>
                  <a:lnTo>
                    <a:pt x="238125" y="0"/>
                  </a:lnTo>
                  <a:lnTo>
                    <a:pt x="574675" y="0"/>
                  </a:lnTo>
                  <a:close/>
                </a:path>
              </a:pathLst>
            </a:custGeom>
            <a:solidFill>
              <a:srgbClr val="616FB0"/>
            </a:solidFill>
          </p:spPr>
        </p:sp>
        <p:sp>
          <p:nvSpPr>
            <p:cNvPr name="TextBox 11" id="11"/>
            <p:cNvSpPr txBox="true"/>
            <p:nvPr/>
          </p:nvSpPr>
          <p:spPr>
            <a:xfrm>
              <a:off x="63500" y="15875"/>
              <a:ext cx="685800" cy="733425"/>
            </a:xfrm>
            <a:prstGeom prst="rect">
              <a:avLst/>
            </a:prstGeom>
          </p:spPr>
          <p:txBody>
            <a:bodyPr anchor="ctr" rtlCol="false" tIns="50800" lIns="50800" bIns="50800" rIns="50800"/>
            <a:lstStyle/>
            <a:p>
              <a:pPr algn="ctr">
                <a:lnSpc>
                  <a:spcPts val="4199"/>
                </a:lnSpc>
              </a:pPr>
              <a:r>
                <a:rPr lang="en-US" sz="2999">
                  <a:solidFill>
                    <a:srgbClr val="FFFFFF"/>
                  </a:solidFill>
                  <a:latin typeface="Open Sans"/>
                </a:rPr>
                <a:t>Execução</a:t>
              </a:r>
            </a:p>
          </p:txBody>
        </p:sp>
      </p:grpSp>
      <p:sp>
        <p:nvSpPr>
          <p:cNvPr name="AutoShape 12" id="12"/>
          <p:cNvSpPr/>
          <p:nvPr/>
        </p:nvSpPr>
        <p:spPr>
          <a:xfrm>
            <a:off x="6881126" y="5183912"/>
            <a:ext cx="4525747" cy="19050"/>
          </a:xfrm>
          <a:prstGeom prst="line">
            <a:avLst/>
          </a:prstGeom>
          <a:ln cap="flat" w="104775">
            <a:solidFill>
              <a:srgbClr val="FFFFFF"/>
            </a:solidFill>
            <a:prstDash val="solid"/>
            <a:headEnd type="none" len="sm" w="sm"/>
            <a:tailEnd type="triangle" len="med" w="lg"/>
          </a:ln>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9087708"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Escalonamento de processos</a:t>
            </a:r>
          </a:p>
        </p:txBody>
      </p:sp>
      <p:grpSp>
        <p:nvGrpSpPr>
          <p:cNvPr name="Group 6" id="6"/>
          <p:cNvGrpSpPr/>
          <p:nvPr/>
        </p:nvGrpSpPr>
        <p:grpSpPr>
          <a:xfrm rot="0">
            <a:off x="4504599" y="4183053"/>
            <a:ext cx="2020770" cy="202077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574675" y="0"/>
                  </a:moveTo>
                  <a:lnTo>
                    <a:pt x="812800" y="238125"/>
                  </a:lnTo>
                  <a:lnTo>
                    <a:pt x="812800" y="574675"/>
                  </a:lnTo>
                  <a:lnTo>
                    <a:pt x="574675" y="812800"/>
                  </a:lnTo>
                  <a:lnTo>
                    <a:pt x="238125" y="812800"/>
                  </a:lnTo>
                  <a:lnTo>
                    <a:pt x="0" y="574675"/>
                  </a:lnTo>
                  <a:lnTo>
                    <a:pt x="0" y="238125"/>
                  </a:lnTo>
                  <a:lnTo>
                    <a:pt x="238125" y="0"/>
                  </a:lnTo>
                  <a:lnTo>
                    <a:pt x="574675" y="0"/>
                  </a:lnTo>
                  <a:close/>
                </a:path>
              </a:pathLst>
            </a:custGeom>
            <a:solidFill>
              <a:srgbClr val="61B069"/>
            </a:solidFill>
          </p:spPr>
        </p:sp>
        <p:sp>
          <p:nvSpPr>
            <p:cNvPr name="TextBox 8" id="8"/>
            <p:cNvSpPr txBox="true"/>
            <p:nvPr/>
          </p:nvSpPr>
          <p:spPr>
            <a:xfrm>
              <a:off x="63500" y="15875"/>
              <a:ext cx="685800" cy="733425"/>
            </a:xfrm>
            <a:prstGeom prst="rect">
              <a:avLst/>
            </a:prstGeom>
          </p:spPr>
          <p:txBody>
            <a:bodyPr anchor="ctr" rtlCol="false" tIns="50800" lIns="50800" bIns="50800" rIns="50800"/>
            <a:lstStyle/>
            <a:p>
              <a:pPr algn="ctr">
                <a:lnSpc>
                  <a:spcPts val="4199"/>
                </a:lnSpc>
              </a:pPr>
              <a:r>
                <a:rPr lang="en-US" sz="2999">
                  <a:solidFill>
                    <a:srgbClr val="FFFFFF"/>
                  </a:solidFill>
                  <a:latin typeface="Open Sans"/>
                </a:rPr>
                <a:t>Pronto</a:t>
              </a:r>
            </a:p>
          </p:txBody>
        </p:sp>
      </p:grpSp>
      <p:grpSp>
        <p:nvGrpSpPr>
          <p:cNvPr name="Group 9" id="9"/>
          <p:cNvGrpSpPr/>
          <p:nvPr/>
        </p:nvGrpSpPr>
        <p:grpSpPr>
          <a:xfrm rot="0">
            <a:off x="11761484" y="4083178"/>
            <a:ext cx="2120644" cy="212064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574675" y="0"/>
                  </a:moveTo>
                  <a:lnTo>
                    <a:pt x="812800" y="238125"/>
                  </a:lnTo>
                  <a:lnTo>
                    <a:pt x="812800" y="574675"/>
                  </a:lnTo>
                  <a:lnTo>
                    <a:pt x="574675" y="812800"/>
                  </a:lnTo>
                  <a:lnTo>
                    <a:pt x="238125" y="812800"/>
                  </a:lnTo>
                  <a:lnTo>
                    <a:pt x="0" y="574675"/>
                  </a:lnTo>
                  <a:lnTo>
                    <a:pt x="0" y="238125"/>
                  </a:lnTo>
                  <a:lnTo>
                    <a:pt x="238125" y="0"/>
                  </a:lnTo>
                  <a:lnTo>
                    <a:pt x="574675" y="0"/>
                  </a:lnTo>
                  <a:close/>
                </a:path>
              </a:pathLst>
            </a:custGeom>
            <a:solidFill>
              <a:srgbClr val="616FB0"/>
            </a:solidFill>
          </p:spPr>
        </p:sp>
        <p:sp>
          <p:nvSpPr>
            <p:cNvPr name="TextBox 11" id="11"/>
            <p:cNvSpPr txBox="true"/>
            <p:nvPr/>
          </p:nvSpPr>
          <p:spPr>
            <a:xfrm>
              <a:off x="63500" y="15875"/>
              <a:ext cx="685800" cy="733425"/>
            </a:xfrm>
            <a:prstGeom prst="rect">
              <a:avLst/>
            </a:prstGeom>
          </p:spPr>
          <p:txBody>
            <a:bodyPr anchor="ctr" rtlCol="false" tIns="50800" lIns="50800" bIns="50800" rIns="50800"/>
            <a:lstStyle/>
            <a:p>
              <a:pPr algn="ctr">
                <a:lnSpc>
                  <a:spcPts val="4199"/>
                </a:lnSpc>
              </a:pPr>
              <a:r>
                <a:rPr lang="en-US" sz="2999">
                  <a:solidFill>
                    <a:srgbClr val="FFFFFF"/>
                  </a:solidFill>
                  <a:latin typeface="Open Sans"/>
                </a:rPr>
                <a:t>Execução</a:t>
              </a:r>
            </a:p>
          </p:txBody>
        </p:sp>
      </p:grpSp>
      <p:grpSp>
        <p:nvGrpSpPr>
          <p:cNvPr name="Group 12" id="12"/>
          <p:cNvGrpSpPr/>
          <p:nvPr/>
        </p:nvGrpSpPr>
        <p:grpSpPr>
          <a:xfrm rot="0">
            <a:off x="839778" y="4872484"/>
            <a:ext cx="1004987" cy="1331338"/>
            <a:chOff x="0" y="0"/>
            <a:chExt cx="264688" cy="350641"/>
          </a:xfrm>
        </p:grpSpPr>
        <p:sp>
          <p:nvSpPr>
            <p:cNvPr name="Freeform 13" id="13"/>
            <p:cNvSpPr/>
            <p:nvPr/>
          </p:nvSpPr>
          <p:spPr>
            <a:xfrm flipH="false" flipV="false" rot="0">
              <a:off x="0" y="0"/>
              <a:ext cx="264688" cy="350641"/>
            </a:xfrm>
            <a:custGeom>
              <a:avLst/>
              <a:gdLst/>
              <a:ahLst/>
              <a:cxnLst/>
              <a:rect r="r" b="b" t="t" l="l"/>
              <a:pathLst>
                <a:path h="350641" w="264688">
                  <a:moveTo>
                    <a:pt x="0" y="0"/>
                  </a:moveTo>
                  <a:lnTo>
                    <a:pt x="264688" y="0"/>
                  </a:lnTo>
                  <a:lnTo>
                    <a:pt x="264688" y="350641"/>
                  </a:lnTo>
                  <a:lnTo>
                    <a:pt x="0" y="350641"/>
                  </a:lnTo>
                  <a:close/>
                </a:path>
              </a:pathLst>
            </a:custGeom>
            <a:solidFill>
              <a:srgbClr val="DADADA"/>
            </a:solidFill>
            <a:ln w="38100" cap="sq">
              <a:solidFill>
                <a:srgbClr val="000000"/>
              </a:solidFill>
              <a:prstDash val="solid"/>
              <a:miter/>
            </a:ln>
          </p:spPr>
        </p:sp>
        <p:sp>
          <p:nvSpPr>
            <p:cNvPr name="TextBox 14" id="14"/>
            <p:cNvSpPr txBox="true"/>
            <p:nvPr/>
          </p:nvSpPr>
          <p:spPr>
            <a:xfrm>
              <a:off x="0" y="-38100"/>
              <a:ext cx="264688" cy="388741"/>
            </a:xfrm>
            <a:prstGeom prst="rect">
              <a:avLst/>
            </a:prstGeom>
          </p:spPr>
          <p:txBody>
            <a:bodyPr anchor="ctr" rtlCol="false" tIns="50800" lIns="50800" bIns="50800" rIns="50800"/>
            <a:lstStyle/>
            <a:p>
              <a:pPr algn="ctr">
                <a:lnSpc>
                  <a:spcPts val="2940"/>
                </a:lnSpc>
              </a:pPr>
              <a:r>
                <a:rPr lang="en-US" sz="2100">
                  <a:solidFill>
                    <a:srgbClr val="000000"/>
                  </a:solidFill>
                  <a:latin typeface="Open Sans"/>
                </a:rPr>
                <a:t>------------------------</a:t>
              </a:r>
            </a:p>
          </p:txBody>
        </p:sp>
      </p:grpSp>
      <p:grpSp>
        <p:nvGrpSpPr>
          <p:cNvPr name="Group 15" id="15"/>
          <p:cNvGrpSpPr/>
          <p:nvPr/>
        </p:nvGrpSpPr>
        <p:grpSpPr>
          <a:xfrm rot="0">
            <a:off x="1504978" y="6595623"/>
            <a:ext cx="1004987" cy="1331338"/>
            <a:chOff x="0" y="0"/>
            <a:chExt cx="264688" cy="350641"/>
          </a:xfrm>
        </p:grpSpPr>
        <p:sp>
          <p:nvSpPr>
            <p:cNvPr name="Freeform 16" id="16"/>
            <p:cNvSpPr/>
            <p:nvPr/>
          </p:nvSpPr>
          <p:spPr>
            <a:xfrm flipH="false" flipV="false" rot="0">
              <a:off x="0" y="0"/>
              <a:ext cx="264688" cy="350641"/>
            </a:xfrm>
            <a:custGeom>
              <a:avLst/>
              <a:gdLst/>
              <a:ahLst/>
              <a:cxnLst/>
              <a:rect r="r" b="b" t="t" l="l"/>
              <a:pathLst>
                <a:path h="350641" w="264688">
                  <a:moveTo>
                    <a:pt x="0" y="0"/>
                  </a:moveTo>
                  <a:lnTo>
                    <a:pt x="264688" y="0"/>
                  </a:lnTo>
                  <a:lnTo>
                    <a:pt x="264688" y="350641"/>
                  </a:lnTo>
                  <a:lnTo>
                    <a:pt x="0" y="350641"/>
                  </a:lnTo>
                  <a:close/>
                </a:path>
              </a:pathLst>
            </a:custGeom>
            <a:solidFill>
              <a:srgbClr val="DADADA"/>
            </a:solidFill>
            <a:ln w="38100" cap="sq">
              <a:solidFill>
                <a:srgbClr val="000000"/>
              </a:solidFill>
              <a:prstDash val="solid"/>
              <a:miter/>
            </a:ln>
          </p:spPr>
        </p:sp>
        <p:sp>
          <p:nvSpPr>
            <p:cNvPr name="TextBox 17" id="17"/>
            <p:cNvSpPr txBox="true"/>
            <p:nvPr/>
          </p:nvSpPr>
          <p:spPr>
            <a:xfrm>
              <a:off x="0" y="-38100"/>
              <a:ext cx="264688" cy="388741"/>
            </a:xfrm>
            <a:prstGeom prst="rect">
              <a:avLst/>
            </a:prstGeom>
          </p:spPr>
          <p:txBody>
            <a:bodyPr anchor="ctr" rtlCol="false" tIns="50800" lIns="50800" bIns="50800" rIns="50800"/>
            <a:lstStyle/>
            <a:p>
              <a:pPr algn="ctr">
                <a:lnSpc>
                  <a:spcPts val="2940"/>
                </a:lnSpc>
              </a:pPr>
              <a:r>
                <a:rPr lang="en-US" sz="2100">
                  <a:solidFill>
                    <a:srgbClr val="000000"/>
                  </a:solidFill>
                  <a:latin typeface="Open Sans"/>
                </a:rPr>
                <a:t>------------------------</a:t>
              </a:r>
            </a:p>
          </p:txBody>
        </p:sp>
      </p:grpSp>
      <p:grpSp>
        <p:nvGrpSpPr>
          <p:cNvPr name="Group 18" id="18"/>
          <p:cNvGrpSpPr/>
          <p:nvPr/>
        </p:nvGrpSpPr>
        <p:grpSpPr>
          <a:xfrm rot="0">
            <a:off x="3499612" y="7926962"/>
            <a:ext cx="1004987" cy="1331338"/>
            <a:chOff x="0" y="0"/>
            <a:chExt cx="264688" cy="350641"/>
          </a:xfrm>
        </p:grpSpPr>
        <p:sp>
          <p:nvSpPr>
            <p:cNvPr name="Freeform 19" id="19"/>
            <p:cNvSpPr/>
            <p:nvPr/>
          </p:nvSpPr>
          <p:spPr>
            <a:xfrm flipH="false" flipV="false" rot="0">
              <a:off x="0" y="0"/>
              <a:ext cx="264688" cy="350641"/>
            </a:xfrm>
            <a:custGeom>
              <a:avLst/>
              <a:gdLst/>
              <a:ahLst/>
              <a:cxnLst/>
              <a:rect r="r" b="b" t="t" l="l"/>
              <a:pathLst>
                <a:path h="350641" w="264688">
                  <a:moveTo>
                    <a:pt x="0" y="0"/>
                  </a:moveTo>
                  <a:lnTo>
                    <a:pt x="264688" y="0"/>
                  </a:lnTo>
                  <a:lnTo>
                    <a:pt x="264688" y="350641"/>
                  </a:lnTo>
                  <a:lnTo>
                    <a:pt x="0" y="350641"/>
                  </a:lnTo>
                  <a:close/>
                </a:path>
              </a:pathLst>
            </a:custGeom>
            <a:solidFill>
              <a:srgbClr val="DADADA"/>
            </a:solidFill>
            <a:ln w="38100" cap="sq">
              <a:solidFill>
                <a:srgbClr val="000000"/>
              </a:solidFill>
              <a:prstDash val="solid"/>
              <a:miter/>
            </a:ln>
          </p:spPr>
        </p:sp>
        <p:sp>
          <p:nvSpPr>
            <p:cNvPr name="TextBox 20" id="20"/>
            <p:cNvSpPr txBox="true"/>
            <p:nvPr/>
          </p:nvSpPr>
          <p:spPr>
            <a:xfrm>
              <a:off x="0" y="-38100"/>
              <a:ext cx="264688" cy="388741"/>
            </a:xfrm>
            <a:prstGeom prst="rect">
              <a:avLst/>
            </a:prstGeom>
          </p:spPr>
          <p:txBody>
            <a:bodyPr anchor="ctr" rtlCol="false" tIns="50800" lIns="50800" bIns="50800" rIns="50800"/>
            <a:lstStyle/>
            <a:p>
              <a:pPr algn="ctr">
                <a:lnSpc>
                  <a:spcPts val="2940"/>
                </a:lnSpc>
              </a:pPr>
              <a:r>
                <a:rPr lang="en-US" sz="2100">
                  <a:solidFill>
                    <a:srgbClr val="000000"/>
                  </a:solidFill>
                  <a:latin typeface="Open Sans"/>
                </a:rPr>
                <a:t>------------------------</a:t>
              </a:r>
            </a:p>
          </p:txBody>
        </p:sp>
      </p:grpSp>
      <p:grpSp>
        <p:nvGrpSpPr>
          <p:cNvPr name="Group 21" id="21"/>
          <p:cNvGrpSpPr/>
          <p:nvPr/>
        </p:nvGrpSpPr>
        <p:grpSpPr>
          <a:xfrm rot="0">
            <a:off x="1504978" y="3150621"/>
            <a:ext cx="1004987" cy="1331338"/>
            <a:chOff x="0" y="0"/>
            <a:chExt cx="264688" cy="350641"/>
          </a:xfrm>
        </p:grpSpPr>
        <p:sp>
          <p:nvSpPr>
            <p:cNvPr name="Freeform 22" id="22"/>
            <p:cNvSpPr/>
            <p:nvPr/>
          </p:nvSpPr>
          <p:spPr>
            <a:xfrm flipH="false" flipV="false" rot="0">
              <a:off x="0" y="0"/>
              <a:ext cx="264688" cy="350641"/>
            </a:xfrm>
            <a:custGeom>
              <a:avLst/>
              <a:gdLst/>
              <a:ahLst/>
              <a:cxnLst/>
              <a:rect r="r" b="b" t="t" l="l"/>
              <a:pathLst>
                <a:path h="350641" w="264688">
                  <a:moveTo>
                    <a:pt x="0" y="0"/>
                  </a:moveTo>
                  <a:lnTo>
                    <a:pt x="264688" y="0"/>
                  </a:lnTo>
                  <a:lnTo>
                    <a:pt x="264688" y="350641"/>
                  </a:lnTo>
                  <a:lnTo>
                    <a:pt x="0" y="350641"/>
                  </a:lnTo>
                  <a:close/>
                </a:path>
              </a:pathLst>
            </a:custGeom>
            <a:solidFill>
              <a:srgbClr val="DADADA"/>
            </a:solidFill>
            <a:ln w="38100" cap="sq">
              <a:solidFill>
                <a:srgbClr val="000000"/>
              </a:solidFill>
              <a:prstDash val="solid"/>
              <a:miter/>
            </a:ln>
          </p:spPr>
        </p:sp>
        <p:sp>
          <p:nvSpPr>
            <p:cNvPr name="TextBox 23" id="23"/>
            <p:cNvSpPr txBox="true"/>
            <p:nvPr/>
          </p:nvSpPr>
          <p:spPr>
            <a:xfrm>
              <a:off x="0" y="-38100"/>
              <a:ext cx="264688" cy="388741"/>
            </a:xfrm>
            <a:prstGeom prst="rect">
              <a:avLst/>
            </a:prstGeom>
          </p:spPr>
          <p:txBody>
            <a:bodyPr anchor="ctr" rtlCol="false" tIns="50800" lIns="50800" bIns="50800" rIns="50800"/>
            <a:lstStyle/>
            <a:p>
              <a:pPr algn="ctr">
                <a:lnSpc>
                  <a:spcPts val="2940"/>
                </a:lnSpc>
              </a:pPr>
              <a:r>
                <a:rPr lang="en-US" sz="2100">
                  <a:solidFill>
                    <a:srgbClr val="000000"/>
                  </a:solidFill>
                  <a:latin typeface="Open Sans"/>
                </a:rPr>
                <a:t>------------------------</a:t>
              </a:r>
            </a:p>
          </p:txBody>
        </p:sp>
      </p:grpSp>
      <p:grpSp>
        <p:nvGrpSpPr>
          <p:cNvPr name="Group 24" id="24"/>
          <p:cNvGrpSpPr/>
          <p:nvPr/>
        </p:nvGrpSpPr>
        <p:grpSpPr>
          <a:xfrm rot="0">
            <a:off x="3499612" y="1819282"/>
            <a:ext cx="1004987" cy="1331338"/>
            <a:chOff x="0" y="0"/>
            <a:chExt cx="264688" cy="350641"/>
          </a:xfrm>
        </p:grpSpPr>
        <p:sp>
          <p:nvSpPr>
            <p:cNvPr name="Freeform 25" id="25"/>
            <p:cNvSpPr/>
            <p:nvPr/>
          </p:nvSpPr>
          <p:spPr>
            <a:xfrm flipH="false" flipV="false" rot="0">
              <a:off x="0" y="0"/>
              <a:ext cx="264688" cy="350641"/>
            </a:xfrm>
            <a:custGeom>
              <a:avLst/>
              <a:gdLst/>
              <a:ahLst/>
              <a:cxnLst/>
              <a:rect r="r" b="b" t="t" l="l"/>
              <a:pathLst>
                <a:path h="350641" w="264688">
                  <a:moveTo>
                    <a:pt x="0" y="0"/>
                  </a:moveTo>
                  <a:lnTo>
                    <a:pt x="264688" y="0"/>
                  </a:lnTo>
                  <a:lnTo>
                    <a:pt x="264688" y="350641"/>
                  </a:lnTo>
                  <a:lnTo>
                    <a:pt x="0" y="350641"/>
                  </a:lnTo>
                  <a:close/>
                </a:path>
              </a:pathLst>
            </a:custGeom>
            <a:solidFill>
              <a:srgbClr val="DADADA"/>
            </a:solidFill>
            <a:ln w="38100" cap="sq">
              <a:solidFill>
                <a:srgbClr val="000000"/>
              </a:solidFill>
              <a:prstDash val="solid"/>
              <a:miter/>
            </a:ln>
          </p:spPr>
        </p:sp>
        <p:sp>
          <p:nvSpPr>
            <p:cNvPr name="TextBox 26" id="26"/>
            <p:cNvSpPr txBox="true"/>
            <p:nvPr/>
          </p:nvSpPr>
          <p:spPr>
            <a:xfrm>
              <a:off x="0" y="-38100"/>
              <a:ext cx="264688" cy="388741"/>
            </a:xfrm>
            <a:prstGeom prst="rect">
              <a:avLst/>
            </a:prstGeom>
          </p:spPr>
          <p:txBody>
            <a:bodyPr anchor="ctr" rtlCol="false" tIns="50800" lIns="50800" bIns="50800" rIns="50800"/>
            <a:lstStyle/>
            <a:p>
              <a:pPr algn="ctr">
                <a:lnSpc>
                  <a:spcPts val="2940"/>
                </a:lnSpc>
              </a:pPr>
              <a:r>
                <a:rPr lang="en-US" sz="2100">
                  <a:solidFill>
                    <a:srgbClr val="000000"/>
                  </a:solidFill>
                  <a:latin typeface="Open Sans"/>
                </a:rPr>
                <a:t>------------------------</a:t>
              </a:r>
            </a:p>
          </p:txBody>
        </p:sp>
      </p:grpSp>
      <p:sp>
        <p:nvSpPr>
          <p:cNvPr name="AutoShape 27" id="27"/>
          <p:cNvSpPr/>
          <p:nvPr/>
        </p:nvSpPr>
        <p:spPr>
          <a:xfrm>
            <a:off x="6881126" y="5183912"/>
            <a:ext cx="4525747" cy="19050"/>
          </a:xfrm>
          <a:prstGeom prst="line">
            <a:avLst/>
          </a:prstGeom>
          <a:ln cap="flat" w="104775">
            <a:solidFill>
              <a:srgbClr val="FFFFFF"/>
            </a:solidFill>
            <a:prstDash val="solid"/>
            <a:headEnd type="none" len="sm" w="sm"/>
            <a:tailEnd type="triangle" len="med" w="lg"/>
          </a:ln>
        </p:spPr>
      </p:sp>
      <p:sp>
        <p:nvSpPr>
          <p:cNvPr name="TextBox 28" id="28"/>
          <p:cNvSpPr txBox="true"/>
          <p:nvPr/>
        </p:nvSpPr>
        <p:spPr>
          <a:xfrm rot="0">
            <a:off x="7909120" y="4415284"/>
            <a:ext cx="24686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Escalonador</a:t>
            </a:r>
          </a:p>
        </p:txBody>
      </p:sp>
      <p:sp>
        <p:nvSpPr>
          <p:cNvPr name="AutoShape 29" id="29"/>
          <p:cNvSpPr/>
          <p:nvPr/>
        </p:nvSpPr>
        <p:spPr>
          <a:xfrm flipV="true">
            <a:off x="4002106" y="5538153"/>
            <a:ext cx="502494" cy="2388809"/>
          </a:xfrm>
          <a:prstGeom prst="line">
            <a:avLst/>
          </a:prstGeom>
          <a:ln cap="flat" w="38100">
            <a:solidFill>
              <a:srgbClr val="FFFFFF"/>
            </a:solidFill>
            <a:prstDash val="sysDash"/>
            <a:headEnd type="none" len="sm" w="sm"/>
            <a:tailEnd type="none" len="sm" w="sm"/>
          </a:ln>
        </p:spPr>
      </p:sp>
      <p:sp>
        <p:nvSpPr>
          <p:cNvPr name="AutoShape 30" id="30"/>
          <p:cNvSpPr/>
          <p:nvPr/>
        </p:nvSpPr>
        <p:spPr>
          <a:xfrm flipV="true">
            <a:off x="2007472" y="5538153"/>
            <a:ext cx="2515864" cy="1057470"/>
          </a:xfrm>
          <a:prstGeom prst="line">
            <a:avLst/>
          </a:prstGeom>
          <a:ln cap="flat" w="38100">
            <a:solidFill>
              <a:srgbClr val="FFFFFF"/>
            </a:solidFill>
            <a:prstDash val="sysDash"/>
            <a:headEnd type="none" len="sm" w="sm"/>
            <a:tailEnd type="none" len="sm" w="sm"/>
          </a:ln>
        </p:spPr>
      </p:sp>
      <p:sp>
        <p:nvSpPr>
          <p:cNvPr name="AutoShape 31" id="31"/>
          <p:cNvSpPr/>
          <p:nvPr/>
        </p:nvSpPr>
        <p:spPr>
          <a:xfrm flipV="true">
            <a:off x="1844765" y="5193437"/>
            <a:ext cx="2659835" cy="344716"/>
          </a:xfrm>
          <a:prstGeom prst="line">
            <a:avLst/>
          </a:prstGeom>
          <a:ln cap="flat" w="38100">
            <a:solidFill>
              <a:srgbClr val="FFFFFF"/>
            </a:solidFill>
            <a:prstDash val="sysDash"/>
            <a:headEnd type="none" len="sm" w="sm"/>
            <a:tailEnd type="none" len="sm" w="sm"/>
          </a:ln>
        </p:spPr>
      </p:sp>
      <p:sp>
        <p:nvSpPr>
          <p:cNvPr name="AutoShape 32" id="32"/>
          <p:cNvSpPr/>
          <p:nvPr/>
        </p:nvSpPr>
        <p:spPr>
          <a:xfrm>
            <a:off x="2509966" y="3816290"/>
            <a:ext cx="1743387" cy="1056194"/>
          </a:xfrm>
          <a:prstGeom prst="line">
            <a:avLst/>
          </a:prstGeom>
          <a:ln cap="flat" w="38100">
            <a:solidFill>
              <a:srgbClr val="FFFFFF"/>
            </a:solidFill>
            <a:prstDash val="sysDash"/>
            <a:headEnd type="none" len="sm" w="sm"/>
            <a:tailEnd type="none" len="sm" w="sm"/>
          </a:ln>
        </p:spPr>
      </p:sp>
      <p:sp>
        <p:nvSpPr>
          <p:cNvPr name="AutoShape 33" id="33"/>
          <p:cNvSpPr/>
          <p:nvPr/>
        </p:nvSpPr>
        <p:spPr>
          <a:xfrm>
            <a:off x="4002106" y="3150621"/>
            <a:ext cx="502494" cy="2042817"/>
          </a:xfrm>
          <a:prstGeom prst="line">
            <a:avLst/>
          </a:prstGeom>
          <a:ln cap="flat" w="38100">
            <a:solidFill>
              <a:srgbClr val="FFFFFF"/>
            </a:solidFill>
            <a:prstDash val="sysDash"/>
            <a:headEnd type="none" len="sm" w="sm"/>
            <a:tailEnd type="none" len="sm" w="sm"/>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Importância do escalonamento de processos</a:t>
            </a:r>
          </a:p>
        </p:txBody>
      </p:sp>
      <p:sp>
        <p:nvSpPr>
          <p:cNvPr name="TextBox 6" id="6"/>
          <p:cNvSpPr txBox="true"/>
          <p:nvPr/>
        </p:nvSpPr>
        <p:spPr>
          <a:xfrm rot="0">
            <a:off x="1028700" y="1819592"/>
            <a:ext cx="16230600" cy="658114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hlinkClick r:id="rId2" tooltip="https://charleston-anjos.medium.com/o-papel-do-escalonamento-de-processos-em-sistemas-operacionais-f54c246c8691"/>
              </a:rPr>
              <a:t>Sem o escalonamento adequado, um único processo poderia monopolizar o processador indefinidamente, impedindo que outros processos fossem executados e tornando o sistema inutilizável</a:t>
            </a:r>
          </a:p>
          <a:p>
            <a:pPr>
              <a:lnSpc>
                <a:spcPts val="4759"/>
              </a:lnSpc>
            </a:pPr>
          </a:p>
          <a:p>
            <a:pPr marL="734059" indent="-367030" lvl="1">
              <a:lnSpc>
                <a:spcPts val="4759"/>
              </a:lnSpc>
              <a:buFont typeface="Arial"/>
              <a:buChar char="•"/>
            </a:pPr>
            <a:r>
              <a:rPr lang="en-US" sz="3399">
                <a:solidFill>
                  <a:srgbClr val="FFFFFF"/>
                </a:solidFill>
                <a:latin typeface="Open Sans"/>
                <a:hlinkClick r:id="rId3" tooltip="https://www.oficinadanet.com.br/post/12781-sistemas-operacionais-o-que-e-escalonamento-de-processos"/>
              </a:rPr>
              <a:t>Além disso, o escalonamento de processos é essencial para garantir que todos os processos recebam um tempo justo de CPU e que o processador seja utilizado de maneira eficiente</a:t>
            </a:r>
          </a:p>
          <a:p>
            <a:pPr>
              <a:lnSpc>
                <a:spcPts val="4759"/>
              </a:lnSpc>
            </a:pPr>
          </a:p>
          <a:p>
            <a:pPr marL="734059" indent="-367030" lvl="1">
              <a:lnSpc>
                <a:spcPts val="4759"/>
              </a:lnSpc>
              <a:buFont typeface="Arial"/>
              <a:buChar char="•"/>
            </a:pPr>
            <a:r>
              <a:rPr lang="en-US" sz="3399">
                <a:solidFill>
                  <a:srgbClr val="FFFFFF"/>
                </a:solidFill>
                <a:latin typeface="Open Sans"/>
              </a:rPr>
              <a:t> </a:t>
            </a:r>
            <a:r>
              <a:rPr lang="en-US" sz="3399">
                <a:solidFill>
                  <a:srgbClr val="FFFFFF"/>
                </a:solidFill>
                <a:latin typeface="Open Sans"/>
                <a:hlinkClick r:id="rId4" tooltip="https://www.wikiwand.com/pt/Escalonamento_de_processos"/>
              </a:rPr>
              <a:t>Ele também ajuda a evitar que o processador fique ocioso, escolhendo o processo que tem mais prioridade e menos tempo e colocando-o na memória principal</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Freeform 2" id="2"/>
          <p:cNvSpPr/>
          <p:nvPr/>
        </p:nvSpPr>
        <p:spPr>
          <a:xfrm flipH="false" flipV="false" rot="0">
            <a:off x="8454714" y="3612718"/>
            <a:ext cx="1378572" cy="1378572"/>
          </a:xfrm>
          <a:custGeom>
            <a:avLst/>
            <a:gdLst/>
            <a:ahLst/>
            <a:cxnLst/>
            <a:rect r="r" b="b" t="t" l="l"/>
            <a:pathLst>
              <a:path h="1378572" w="1378572">
                <a:moveTo>
                  <a:pt x="0" y="0"/>
                </a:moveTo>
                <a:lnTo>
                  <a:pt x="1378572" y="0"/>
                </a:lnTo>
                <a:lnTo>
                  <a:pt x="1378572" y="1378573"/>
                </a:lnTo>
                <a:lnTo>
                  <a:pt x="0" y="1378573"/>
                </a:lnTo>
                <a:lnTo>
                  <a:pt x="0" y="0"/>
                </a:lnTo>
                <a:close/>
              </a:path>
            </a:pathLst>
          </a:custGeom>
          <a:blipFill>
            <a:blip r:embed="rId2"/>
            <a:stretch>
              <a:fillRect l="0" t="0" r="0" b="0"/>
            </a:stretch>
          </a:blipFill>
        </p:spPr>
      </p:sp>
      <p:sp>
        <p:nvSpPr>
          <p:cNvPr name="Freeform 3" id="3"/>
          <p:cNvSpPr/>
          <p:nvPr/>
        </p:nvSpPr>
        <p:spPr>
          <a:xfrm flipH="false" flipV="false" rot="0">
            <a:off x="7963091" y="1028700"/>
            <a:ext cx="2361819" cy="2361819"/>
          </a:xfrm>
          <a:custGeom>
            <a:avLst/>
            <a:gdLst/>
            <a:ahLst/>
            <a:cxnLst/>
            <a:rect r="r" b="b" t="t" l="l"/>
            <a:pathLst>
              <a:path h="2361819" w="2361819">
                <a:moveTo>
                  <a:pt x="0" y="0"/>
                </a:moveTo>
                <a:lnTo>
                  <a:pt x="2361818" y="0"/>
                </a:lnTo>
                <a:lnTo>
                  <a:pt x="2361818" y="2361819"/>
                </a:lnTo>
                <a:lnTo>
                  <a:pt x="0" y="2361819"/>
                </a:lnTo>
                <a:lnTo>
                  <a:pt x="0" y="0"/>
                </a:lnTo>
                <a:close/>
              </a:path>
            </a:pathLst>
          </a:custGeom>
          <a:blipFill>
            <a:blip r:embed="rId3"/>
            <a:stretch>
              <a:fillRect l="0" t="0" r="0" b="0"/>
            </a:stretch>
          </a:blipFill>
        </p:spPr>
      </p:sp>
      <p:sp>
        <p:nvSpPr>
          <p:cNvPr name="Freeform 4" id="4"/>
          <p:cNvSpPr/>
          <p:nvPr/>
        </p:nvSpPr>
        <p:spPr>
          <a:xfrm flipH="false" flipV="false" rot="0">
            <a:off x="8454714" y="7748435"/>
            <a:ext cx="1378572" cy="1378572"/>
          </a:xfrm>
          <a:custGeom>
            <a:avLst/>
            <a:gdLst/>
            <a:ahLst/>
            <a:cxnLst/>
            <a:rect r="r" b="b" t="t" l="l"/>
            <a:pathLst>
              <a:path h="1378572" w="1378572">
                <a:moveTo>
                  <a:pt x="0" y="0"/>
                </a:moveTo>
                <a:lnTo>
                  <a:pt x="1378572" y="0"/>
                </a:lnTo>
                <a:lnTo>
                  <a:pt x="1378572" y="1378573"/>
                </a:lnTo>
                <a:lnTo>
                  <a:pt x="0" y="1378573"/>
                </a:lnTo>
                <a:lnTo>
                  <a:pt x="0" y="0"/>
                </a:lnTo>
                <a:close/>
              </a:path>
            </a:pathLst>
          </a:custGeom>
          <a:blipFill>
            <a:blip r:embed="rId2"/>
            <a:stretch>
              <a:fillRect l="0" t="0" r="0" b="0"/>
            </a:stretch>
          </a:blipFill>
        </p:spPr>
      </p:sp>
      <p:sp>
        <p:nvSpPr>
          <p:cNvPr name="Freeform 5" id="5"/>
          <p:cNvSpPr/>
          <p:nvPr/>
        </p:nvSpPr>
        <p:spPr>
          <a:xfrm flipH="false" flipV="false" rot="0">
            <a:off x="8454714" y="4991291"/>
            <a:ext cx="1378572" cy="1378572"/>
          </a:xfrm>
          <a:custGeom>
            <a:avLst/>
            <a:gdLst/>
            <a:ahLst/>
            <a:cxnLst/>
            <a:rect r="r" b="b" t="t" l="l"/>
            <a:pathLst>
              <a:path h="1378572" w="1378572">
                <a:moveTo>
                  <a:pt x="0" y="0"/>
                </a:moveTo>
                <a:lnTo>
                  <a:pt x="1378572" y="0"/>
                </a:lnTo>
                <a:lnTo>
                  <a:pt x="1378572" y="1378572"/>
                </a:lnTo>
                <a:lnTo>
                  <a:pt x="0" y="1378572"/>
                </a:lnTo>
                <a:lnTo>
                  <a:pt x="0" y="0"/>
                </a:lnTo>
                <a:close/>
              </a:path>
            </a:pathLst>
          </a:custGeom>
          <a:blipFill>
            <a:blip r:embed="rId2"/>
            <a:stretch>
              <a:fillRect l="0" t="0" r="0" b="0"/>
            </a:stretch>
          </a:blipFill>
        </p:spPr>
      </p:sp>
      <p:sp>
        <p:nvSpPr>
          <p:cNvPr name="Freeform 6" id="6"/>
          <p:cNvSpPr/>
          <p:nvPr/>
        </p:nvSpPr>
        <p:spPr>
          <a:xfrm flipH="false" flipV="false" rot="0">
            <a:off x="8454714" y="6369863"/>
            <a:ext cx="1378572" cy="1378572"/>
          </a:xfrm>
          <a:custGeom>
            <a:avLst/>
            <a:gdLst/>
            <a:ahLst/>
            <a:cxnLst/>
            <a:rect r="r" b="b" t="t" l="l"/>
            <a:pathLst>
              <a:path h="1378572" w="1378572">
                <a:moveTo>
                  <a:pt x="0" y="0"/>
                </a:moveTo>
                <a:lnTo>
                  <a:pt x="1378572" y="0"/>
                </a:lnTo>
                <a:lnTo>
                  <a:pt x="1378572" y="1378572"/>
                </a:lnTo>
                <a:lnTo>
                  <a:pt x="0" y="1378572"/>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Freeform 2" id="2"/>
          <p:cNvSpPr/>
          <p:nvPr/>
        </p:nvSpPr>
        <p:spPr>
          <a:xfrm flipH="false" flipV="false" rot="0">
            <a:off x="8454714" y="3612718"/>
            <a:ext cx="1378572" cy="1378572"/>
          </a:xfrm>
          <a:custGeom>
            <a:avLst/>
            <a:gdLst/>
            <a:ahLst/>
            <a:cxnLst/>
            <a:rect r="r" b="b" t="t" l="l"/>
            <a:pathLst>
              <a:path h="1378572" w="1378572">
                <a:moveTo>
                  <a:pt x="0" y="0"/>
                </a:moveTo>
                <a:lnTo>
                  <a:pt x="1378572" y="0"/>
                </a:lnTo>
                <a:lnTo>
                  <a:pt x="1378572" y="1378573"/>
                </a:lnTo>
                <a:lnTo>
                  <a:pt x="0" y="1378573"/>
                </a:lnTo>
                <a:lnTo>
                  <a:pt x="0" y="0"/>
                </a:lnTo>
                <a:close/>
              </a:path>
            </a:pathLst>
          </a:custGeom>
          <a:blipFill>
            <a:blip r:embed="rId2"/>
            <a:stretch>
              <a:fillRect l="0" t="0" r="0" b="0"/>
            </a:stretch>
          </a:blipFill>
        </p:spPr>
      </p:sp>
      <p:sp>
        <p:nvSpPr>
          <p:cNvPr name="Freeform 3" id="3"/>
          <p:cNvSpPr/>
          <p:nvPr/>
        </p:nvSpPr>
        <p:spPr>
          <a:xfrm flipH="false" flipV="false" rot="0">
            <a:off x="7963091" y="1028700"/>
            <a:ext cx="2361819" cy="2361819"/>
          </a:xfrm>
          <a:custGeom>
            <a:avLst/>
            <a:gdLst/>
            <a:ahLst/>
            <a:cxnLst/>
            <a:rect r="r" b="b" t="t" l="l"/>
            <a:pathLst>
              <a:path h="2361819" w="2361819">
                <a:moveTo>
                  <a:pt x="0" y="0"/>
                </a:moveTo>
                <a:lnTo>
                  <a:pt x="2361818" y="0"/>
                </a:lnTo>
                <a:lnTo>
                  <a:pt x="2361818" y="2361819"/>
                </a:lnTo>
                <a:lnTo>
                  <a:pt x="0" y="2361819"/>
                </a:lnTo>
                <a:lnTo>
                  <a:pt x="0" y="0"/>
                </a:lnTo>
                <a:close/>
              </a:path>
            </a:pathLst>
          </a:custGeom>
          <a:blipFill>
            <a:blip r:embed="rId3"/>
            <a:stretch>
              <a:fillRect l="0" t="0" r="0" b="0"/>
            </a:stretch>
          </a:blipFill>
        </p:spPr>
      </p:sp>
      <p:sp>
        <p:nvSpPr>
          <p:cNvPr name="Freeform 4" id="4"/>
          <p:cNvSpPr/>
          <p:nvPr/>
        </p:nvSpPr>
        <p:spPr>
          <a:xfrm flipH="false" flipV="false" rot="0">
            <a:off x="8454714" y="7748435"/>
            <a:ext cx="1378572" cy="1378572"/>
          </a:xfrm>
          <a:custGeom>
            <a:avLst/>
            <a:gdLst/>
            <a:ahLst/>
            <a:cxnLst/>
            <a:rect r="r" b="b" t="t" l="l"/>
            <a:pathLst>
              <a:path h="1378572" w="1378572">
                <a:moveTo>
                  <a:pt x="0" y="0"/>
                </a:moveTo>
                <a:lnTo>
                  <a:pt x="1378572" y="0"/>
                </a:lnTo>
                <a:lnTo>
                  <a:pt x="1378572" y="1378573"/>
                </a:lnTo>
                <a:lnTo>
                  <a:pt x="0" y="1378573"/>
                </a:lnTo>
                <a:lnTo>
                  <a:pt x="0" y="0"/>
                </a:lnTo>
                <a:close/>
              </a:path>
            </a:pathLst>
          </a:custGeom>
          <a:blipFill>
            <a:blip r:embed="rId2"/>
            <a:stretch>
              <a:fillRect l="0" t="0" r="0" b="0"/>
            </a:stretch>
          </a:blipFill>
        </p:spPr>
      </p:sp>
      <p:sp>
        <p:nvSpPr>
          <p:cNvPr name="Freeform 5" id="5"/>
          <p:cNvSpPr/>
          <p:nvPr/>
        </p:nvSpPr>
        <p:spPr>
          <a:xfrm flipH="false" flipV="false" rot="0">
            <a:off x="8454714" y="4991291"/>
            <a:ext cx="1378572" cy="1378572"/>
          </a:xfrm>
          <a:custGeom>
            <a:avLst/>
            <a:gdLst/>
            <a:ahLst/>
            <a:cxnLst/>
            <a:rect r="r" b="b" t="t" l="l"/>
            <a:pathLst>
              <a:path h="1378572" w="1378572">
                <a:moveTo>
                  <a:pt x="0" y="0"/>
                </a:moveTo>
                <a:lnTo>
                  <a:pt x="1378572" y="0"/>
                </a:lnTo>
                <a:lnTo>
                  <a:pt x="1378572" y="1378572"/>
                </a:lnTo>
                <a:lnTo>
                  <a:pt x="0" y="1378572"/>
                </a:lnTo>
                <a:lnTo>
                  <a:pt x="0" y="0"/>
                </a:lnTo>
                <a:close/>
              </a:path>
            </a:pathLst>
          </a:custGeom>
          <a:blipFill>
            <a:blip r:embed="rId2"/>
            <a:stretch>
              <a:fillRect l="0" t="0" r="0" b="0"/>
            </a:stretch>
          </a:blipFill>
        </p:spPr>
      </p:sp>
      <p:sp>
        <p:nvSpPr>
          <p:cNvPr name="Freeform 6" id="6"/>
          <p:cNvSpPr/>
          <p:nvPr/>
        </p:nvSpPr>
        <p:spPr>
          <a:xfrm flipH="false" flipV="false" rot="0">
            <a:off x="8454714" y="6369863"/>
            <a:ext cx="1378572" cy="1378572"/>
          </a:xfrm>
          <a:custGeom>
            <a:avLst/>
            <a:gdLst/>
            <a:ahLst/>
            <a:cxnLst/>
            <a:rect r="r" b="b" t="t" l="l"/>
            <a:pathLst>
              <a:path h="1378572" w="1378572">
                <a:moveTo>
                  <a:pt x="0" y="0"/>
                </a:moveTo>
                <a:lnTo>
                  <a:pt x="1378572" y="0"/>
                </a:lnTo>
                <a:lnTo>
                  <a:pt x="1378572" y="1378572"/>
                </a:lnTo>
                <a:lnTo>
                  <a:pt x="0" y="1378572"/>
                </a:lnTo>
                <a:lnTo>
                  <a:pt x="0" y="0"/>
                </a:lnTo>
                <a:close/>
              </a:path>
            </a:pathLst>
          </a:custGeom>
          <a:blipFill>
            <a:blip r:embed="rId2"/>
            <a:stretch>
              <a:fillRect l="0" t="0" r="0" b="0"/>
            </a:stretch>
          </a:blipFill>
        </p:spPr>
      </p:sp>
      <p:sp>
        <p:nvSpPr>
          <p:cNvPr name="AutoShape 7" id="7"/>
          <p:cNvSpPr/>
          <p:nvPr/>
        </p:nvSpPr>
        <p:spPr>
          <a:xfrm>
            <a:off x="9833286" y="4349629"/>
            <a:ext cx="807846" cy="0"/>
          </a:xfrm>
          <a:prstGeom prst="line">
            <a:avLst/>
          </a:prstGeom>
          <a:ln cap="flat" w="95250">
            <a:solidFill>
              <a:srgbClr val="FFFFFF"/>
            </a:solidFill>
            <a:prstDash val="solid"/>
            <a:headEnd type="none" len="sm" w="sm"/>
            <a:tailEnd type="arrow" len="sm" w="med"/>
          </a:ln>
        </p:spPr>
      </p:sp>
      <p:sp>
        <p:nvSpPr>
          <p:cNvPr name="TextBox 8" id="8"/>
          <p:cNvSpPr txBox="true"/>
          <p:nvPr/>
        </p:nvSpPr>
        <p:spPr>
          <a:xfrm rot="0">
            <a:off x="10982726" y="3978472"/>
            <a:ext cx="3585121"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tempo: </a:t>
            </a:r>
            <a:r>
              <a:rPr lang="en-US" sz="3399">
                <a:solidFill>
                  <a:srgbClr val="F23436"/>
                </a:solidFill>
                <a:latin typeface="Open Sans"/>
              </a:rPr>
              <a:t>indefinido</a:t>
            </a:r>
          </a:p>
        </p:txBody>
      </p:sp>
      <p:sp>
        <p:nvSpPr>
          <p:cNvPr name="AutoShape 9" id="9"/>
          <p:cNvSpPr/>
          <p:nvPr/>
        </p:nvSpPr>
        <p:spPr>
          <a:xfrm flipH="true">
            <a:off x="7559167" y="5632952"/>
            <a:ext cx="807846" cy="0"/>
          </a:xfrm>
          <a:prstGeom prst="line">
            <a:avLst/>
          </a:prstGeom>
          <a:ln cap="flat" w="95250">
            <a:solidFill>
              <a:srgbClr val="FFFFFF"/>
            </a:solidFill>
            <a:prstDash val="solid"/>
            <a:headEnd type="none" len="sm" w="sm"/>
            <a:tailEnd type="arrow" len="sm" w="med"/>
          </a:ln>
        </p:spPr>
      </p:sp>
      <p:sp>
        <p:nvSpPr>
          <p:cNvPr name="TextBox 10" id="10"/>
          <p:cNvSpPr txBox="true"/>
          <p:nvPr/>
        </p:nvSpPr>
        <p:spPr>
          <a:xfrm rot="0">
            <a:off x="5325916" y="5309419"/>
            <a:ext cx="1798141"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tempo: </a:t>
            </a:r>
            <a:r>
              <a:rPr lang="en-US" sz="3399">
                <a:solidFill>
                  <a:srgbClr val="F23436"/>
                </a:solidFill>
                <a:latin typeface="Open Sans"/>
              </a:rPr>
              <a:t>X</a:t>
            </a:r>
          </a:p>
        </p:txBody>
      </p:sp>
      <p:sp>
        <p:nvSpPr>
          <p:cNvPr name="AutoShape 11" id="11"/>
          <p:cNvSpPr/>
          <p:nvPr/>
        </p:nvSpPr>
        <p:spPr>
          <a:xfrm flipH="true">
            <a:off x="7559167" y="8437721"/>
            <a:ext cx="807846" cy="0"/>
          </a:xfrm>
          <a:prstGeom prst="line">
            <a:avLst/>
          </a:prstGeom>
          <a:ln cap="flat" w="95250">
            <a:solidFill>
              <a:srgbClr val="FFFFFF"/>
            </a:solidFill>
            <a:prstDash val="solid"/>
            <a:headEnd type="none" len="sm" w="sm"/>
            <a:tailEnd type="arrow" len="sm" w="med"/>
          </a:ln>
        </p:spPr>
      </p:sp>
      <p:sp>
        <p:nvSpPr>
          <p:cNvPr name="TextBox 12" id="12"/>
          <p:cNvSpPr txBox="true"/>
          <p:nvPr/>
        </p:nvSpPr>
        <p:spPr>
          <a:xfrm rot="0">
            <a:off x="5325916" y="8114189"/>
            <a:ext cx="1798141"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tempo: </a:t>
            </a:r>
            <a:r>
              <a:rPr lang="en-US" sz="3399">
                <a:solidFill>
                  <a:srgbClr val="F23436"/>
                </a:solidFill>
                <a:latin typeface="Open Sans"/>
              </a:rPr>
              <a:t>X</a:t>
            </a:r>
          </a:p>
        </p:txBody>
      </p:sp>
      <p:sp>
        <p:nvSpPr>
          <p:cNvPr name="AutoShape 13" id="13"/>
          <p:cNvSpPr/>
          <p:nvPr/>
        </p:nvSpPr>
        <p:spPr>
          <a:xfrm>
            <a:off x="9920986" y="7106774"/>
            <a:ext cx="807846" cy="0"/>
          </a:xfrm>
          <a:prstGeom prst="line">
            <a:avLst/>
          </a:prstGeom>
          <a:ln cap="flat" w="95250">
            <a:solidFill>
              <a:srgbClr val="FFFFFF"/>
            </a:solidFill>
            <a:prstDash val="solid"/>
            <a:headEnd type="none" len="sm" w="sm"/>
            <a:tailEnd type="arrow" len="sm" w="med"/>
          </a:ln>
        </p:spPr>
      </p:sp>
      <p:sp>
        <p:nvSpPr>
          <p:cNvPr name="TextBox 14" id="14"/>
          <p:cNvSpPr txBox="true"/>
          <p:nvPr/>
        </p:nvSpPr>
        <p:spPr>
          <a:xfrm rot="0">
            <a:off x="10977145" y="6830867"/>
            <a:ext cx="1798141"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tempo: </a:t>
            </a:r>
            <a:r>
              <a:rPr lang="en-US" sz="3399">
                <a:solidFill>
                  <a:srgbClr val="F23436"/>
                </a:solidFill>
                <a:latin typeface="Open Sans"/>
              </a:rPr>
              <a:t>X</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Freeform 2" id="2"/>
          <p:cNvSpPr/>
          <p:nvPr/>
        </p:nvSpPr>
        <p:spPr>
          <a:xfrm flipH="false" flipV="false" rot="0">
            <a:off x="8454714" y="3612718"/>
            <a:ext cx="1378572" cy="1378572"/>
          </a:xfrm>
          <a:custGeom>
            <a:avLst/>
            <a:gdLst/>
            <a:ahLst/>
            <a:cxnLst/>
            <a:rect r="r" b="b" t="t" l="l"/>
            <a:pathLst>
              <a:path h="1378572" w="1378572">
                <a:moveTo>
                  <a:pt x="0" y="0"/>
                </a:moveTo>
                <a:lnTo>
                  <a:pt x="1378572" y="0"/>
                </a:lnTo>
                <a:lnTo>
                  <a:pt x="1378572" y="1378573"/>
                </a:lnTo>
                <a:lnTo>
                  <a:pt x="0" y="1378573"/>
                </a:lnTo>
                <a:lnTo>
                  <a:pt x="0" y="0"/>
                </a:lnTo>
                <a:close/>
              </a:path>
            </a:pathLst>
          </a:custGeom>
          <a:blipFill>
            <a:blip r:embed="rId2"/>
            <a:stretch>
              <a:fillRect l="0" t="0" r="0" b="0"/>
            </a:stretch>
          </a:blipFill>
        </p:spPr>
      </p:sp>
      <p:sp>
        <p:nvSpPr>
          <p:cNvPr name="Freeform 3" id="3"/>
          <p:cNvSpPr/>
          <p:nvPr/>
        </p:nvSpPr>
        <p:spPr>
          <a:xfrm flipH="false" flipV="false" rot="0">
            <a:off x="7963091" y="1028700"/>
            <a:ext cx="2361819" cy="2361819"/>
          </a:xfrm>
          <a:custGeom>
            <a:avLst/>
            <a:gdLst/>
            <a:ahLst/>
            <a:cxnLst/>
            <a:rect r="r" b="b" t="t" l="l"/>
            <a:pathLst>
              <a:path h="2361819" w="2361819">
                <a:moveTo>
                  <a:pt x="0" y="0"/>
                </a:moveTo>
                <a:lnTo>
                  <a:pt x="2361818" y="0"/>
                </a:lnTo>
                <a:lnTo>
                  <a:pt x="2361818" y="2361819"/>
                </a:lnTo>
                <a:lnTo>
                  <a:pt x="0" y="2361819"/>
                </a:lnTo>
                <a:lnTo>
                  <a:pt x="0" y="0"/>
                </a:lnTo>
                <a:close/>
              </a:path>
            </a:pathLst>
          </a:custGeom>
          <a:blipFill>
            <a:blip r:embed="rId3"/>
            <a:stretch>
              <a:fillRect l="0" t="0" r="0" b="0"/>
            </a:stretch>
          </a:blipFill>
        </p:spPr>
      </p:sp>
      <p:sp>
        <p:nvSpPr>
          <p:cNvPr name="Freeform 4" id="4"/>
          <p:cNvSpPr/>
          <p:nvPr/>
        </p:nvSpPr>
        <p:spPr>
          <a:xfrm flipH="false" flipV="false" rot="0">
            <a:off x="8454714" y="7748435"/>
            <a:ext cx="1378572" cy="1378572"/>
          </a:xfrm>
          <a:custGeom>
            <a:avLst/>
            <a:gdLst/>
            <a:ahLst/>
            <a:cxnLst/>
            <a:rect r="r" b="b" t="t" l="l"/>
            <a:pathLst>
              <a:path h="1378572" w="1378572">
                <a:moveTo>
                  <a:pt x="0" y="0"/>
                </a:moveTo>
                <a:lnTo>
                  <a:pt x="1378572" y="0"/>
                </a:lnTo>
                <a:lnTo>
                  <a:pt x="1378572" y="1378573"/>
                </a:lnTo>
                <a:lnTo>
                  <a:pt x="0" y="1378573"/>
                </a:lnTo>
                <a:lnTo>
                  <a:pt x="0" y="0"/>
                </a:lnTo>
                <a:close/>
              </a:path>
            </a:pathLst>
          </a:custGeom>
          <a:blipFill>
            <a:blip r:embed="rId2"/>
            <a:stretch>
              <a:fillRect l="0" t="0" r="0" b="0"/>
            </a:stretch>
          </a:blipFill>
        </p:spPr>
      </p:sp>
      <p:sp>
        <p:nvSpPr>
          <p:cNvPr name="Freeform 5" id="5"/>
          <p:cNvSpPr/>
          <p:nvPr/>
        </p:nvSpPr>
        <p:spPr>
          <a:xfrm flipH="false" flipV="false" rot="0">
            <a:off x="8454714" y="4991291"/>
            <a:ext cx="1378572" cy="1378572"/>
          </a:xfrm>
          <a:custGeom>
            <a:avLst/>
            <a:gdLst/>
            <a:ahLst/>
            <a:cxnLst/>
            <a:rect r="r" b="b" t="t" l="l"/>
            <a:pathLst>
              <a:path h="1378572" w="1378572">
                <a:moveTo>
                  <a:pt x="0" y="0"/>
                </a:moveTo>
                <a:lnTo>
                  <a:pt x="1378572" y="0"/>
                </a:lnTo>
                <a:lnTo>
                  <a:pt x="1378572" y="1378572"/>
                </a:lnTo>
                <a:lnTo>
                  <a:pt x="0" y="1378572"/>
                </a:lnTo>
                <a:lnTo>
                  <a:pt x="0" y="0"/>
                </a:lnTo>
                <a:close/>
              </a:path>
            </a:pathLst>
          </a:custGeom>
          <a:blipFill>
            <a:blip r:embed="rId2"/>
            <a:stretch>
              <a:fillRect l="0" t="0" r="0" b="0"/>
            </a:stretch>
          </a:blipFill>
        </p:spPr>
      </p:sp>
      <p:sp>
        <p:nvSpPr>
          <p:cNvPr name="Freeform 6" id="6"/>
          <p:cNvSpPr/>
          <p:nvPr/>
        </p:nvSpPr>
        <p:spPr>
          <a:xfrm flipH="false" flipV="false" rot="0">
            <a:off x="8454714" y="6369863"/>
            <a:ext cx="1378572" cy="1378572"/>
          </a:xfrm>
          <a:custGeom>
            <a:avLst/>
            <a:gdLst/>
            <a:ahLst/>
            <a:cxnLst/>
            <a:rect r="r" b="b" t="t" l="l"/>
            <a:pathLst>
              <a:path h="1378572" w="1378572">
                <a:moveTo>
                  <a:pt x="0" y="0"/>
                </a:moveTo>
                <a:lnTo>
                  <a:pt x="1378572" y="0"/>
                </a:lnTo>
                <a:lnTo>
                  <a:pt x="1378572" y="1378572"/>
                </a:lnTo>
                <a:lnTo>
                  <a:pt x="0" y="1378572"/>
                </a:lnTo>
                <a:lnTo>
                  <a:pt x="0" y="0"/>
                </a:lnTo>
                <a:close/>
              </a:path>
            </a:pathLst>
          </a:custGeom>
          <a:blipFill>
            <a:blip r:embed="rId2"/>
            <a:stretch>
              <a:fillRect l="0" t="0" r="0" b="0"/>
            </a:stretch>
          </a:blipFill>
        </p:spPr>
      </p:sp>
      <p:sp>
        <p:nvSpPr>
          <p:cNvPr name="AutoShape 7" id="7"/>
          <p:cNvSpPr/>
          <p:nvPr/>
        </p:nvSpPr>
        <p:spPr>
          <a:xfrm>
            <a:off x="9833286" y="4349629"/>
            <a:ext cx="807846" cy="0"/>
          </a:xfrm>
          <a:prstGeom prst="line">
            <a:avLst/>
          </a:prstGeom>
          <a:ln cap="flat" w="95250">
            <a:solidFill>
              <a:srgbClr val="FFFFFF"/>
            </a:solidFill>
            <a:prstDash val="solid"/>
            <a:headEnd type="none" len="sm" w="sm"/>
            <a:tailEnd type="arrow" len="sm" w="med"/>
          </a:ln>
        </p:spPr>
      </p:sp>
      <p:sp>
        <p:nvSpPr>
          <p:cNvPr name="TextBox 8" id="8"/>
          <p:cNvSpPr txBox="true"/>
          <p:nvPr/>
        </p:nvSpPr>
        <p:spPr>
          <a:xfrm rot="0">
            <a:off x="11247194" y="3978472"/>
            <a:ext cx="305618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tempo: </a:t>
            </a:r>
            <a:r>
              <a:rPr lang="en-US" sz="3399">
                <a:solidFill>
                  <a:srgbClr val="F23436"/>
                </a:solidFill>
                <a:latin typeface="Open Sans"/>
              </a:rPr>
              <a:t>2 horas</a:t>
            </a:r>
          </a:p>
        </p:txBody>
      </p:sp>
      <p:sp>
        <p:nvSpPr>
          <p:cNvPr name="AutoShape 9" id="9"/>
          <p:cNvSpPr/>
          <p:nvPr/>
        </p:nvSpPr>
        <p:spPr>
          <a:xfrm>
            <a:off x="9920986" y="7106774"/>
            <a:ext cx="807846" cy="0"/>
          </a:xfrm>
          <a:prstGeom prst="line">
            <a:avLst/>
          </a:prstGeom>
          <a:ln cap="flat" w="95250">
            <a:solidFill>
              <a:srgbClr val="FFFFFF"/>
            </a:solidFill>
            <a:prstDash val="solid"/>
            <a:headEnd type="none" len="sm" w="sm"/>
            <a:tailEnd type="arrow" len="sm" w="med"/>
          </a:ln>
        </p:spPr>
      </p:sp>
      <p:sp>
        <p:nvSpPr>
          <p:cNvPr name="TextBox 10" id="10"/>
          <p:cNvSpPr txBox="true"/>
          <p:nvPr/>
        </p:nvSpPr>
        <p:spPr>
          <a:xfrm rot="0">
            <a:off x="11247194" y="6830867"/>
            <a:ext cx="305618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tempo: </a:t>
            </a:r>
            <a:r>
              <a:rPr lang="en-US" sz="3399">
                <a:solidFill>
                  <a:srgbClr val="F23436"/>
                </a:solidFill>
                <a:latin typeface="Open Sans"/>
              </a:rPr>
              <a:t>3 horas</a:t>
            </a:r>
          </a:p>
        </p:txBody>
      </p:sp>
      <p:sp>
        <p:nvSpPr>
          <p:cNvPr name="AutoShape 11" id="11"/>
          <p:cNvSpPr/>
          <p:nvPr/>
        </p:nvSpPr>
        <p:spPr>
          <a:xfrm flipH="true">
            <a:off x="7559167" y="5632952"/>
            <a:ext cx="807846" cy="0"/>
          </a:xfrm>
          <a:prstGeom prst="line">
            <a:avLst/>
          </a:prstGeom>
          <a:ln cap="flat" w="95250">
            <a:solidFill>
              <a:srgbClr val="FFFFFF"/>
            </a:solidFill>
            <a:prstDash val="solid"/>
            <a:headEnd type="none" len="sm" w="sm"/>
            <a:tailEnd type="arrow" len="sm" w="med"/>
          </a:ln>
        </p:spPr>
      </p:sp>
      <p:sp>
        <p:nvSpPr>
          <p:cNvPr name="TextBox 12" id="12"/>
          <p:cNvSpPr txBox="true"/>
          <p:nvPr/>
        </p:nvSpPr>
        <p:spPr>
          <a:xfrm rot="0">
            <a:off x="3418461" y="5261794"/>
            <a:ext cx="3814911"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tempo: </a:t>
            </a:r>
            <a:r>
              <a:rPr lang="en-US" sz="3399">
                <a:solidFill>
                  <a:srgbClr val="F68107"/>
                </a:solidFill>
                <a:latin typeface="Open Sans"/>
              </a:rPr>
              <a:t>20 minutos</a:t>
            </a:r>
          </a:p>
        </p:txBody>
      </p:sp>
      <p:sp>
        <p:nvSpPr>
          <p:cNvPr name="AutoShape 13" id="13"/>
          <p:cNvSpPr/>
          <p:nvPr/>
        </p:nvSpPr>
        <p:spPr>
          <a:xfrm flipH="true">
            <a:off x="7559167" y="8437721"/>
            <a:ext cx="807846" cy="0"/>
          </a:xfrm>
          <a:prstGeom prst="line">
            <a:avLst/>
          </a:prstGeom>
          <a:ln cap="flat" w="95250">
            <a:solidFill>
              <a:srgbClr val="FFFFFF"/>
            </a:solidFill>
            <a:prstDash val="solid"/>
            <a:headEnd type="none" len="sm" w="sm"/>
            <a:tailEnd type="arrow" len="sm" w="med"/>
          </a:ln>
        </p:spPr>
      </p:sp>
      <p:sp>
        <p:nvSpPr>
          <p:cNvPr name="TextBox 14" id="14"/>
          <p:cNvSpPr txBox="true"/>
          <p:nvPr/>
        </p:nvSpPr>
        <p:spPr>
          <a:xfrm rot="0">
            <a:off x="3541914" y="8114189"/>
            <a:ext cx="3814911"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tempo: </a:t>
            </a:r>
            <a:r>
              <a:rPr lang="en-US" sz="3399">
                <a:solidFill>
                  <a:srgbClr val="61B069"/>
                </a:solidFill>
                <a:latin typeface="Open Sans"/>
              </a:rPr>
              <a:t>10 minutos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028700" y="4462367"/>
            <a:ext cx="1179795" cy="1179790"/>
            <a:chOff x="0" y="0"/>
            <a:chExt cx="6350000" cy="6349975"/>
          </a:xfrm>
        </p:grpSpPr>
        <p:sp>
          <p:nvSpPr>
            <p:cNvPr name="Freeform 3" id="3"/>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t="0" r="0" b="0"/>
              </a:stretch>
            </a:blipFill>
          </p:spPr>
        </p:sp>
      </p:grpSp>
      <p:sp>
        <p:nvSpPr>
          <p:cNvPr name="TextBox 4" id="4"/>
          <p:cNvSpPr txBox="true"/>
          <p:nvPr/>
        </p:nvSpPr>
        <p:spPr>
          <a:xfrm rot="0">
            <a:off x="1028700" y="1028700"/>
            <a:ext cx="16230600"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FFFFFF"/>
                </a:solidFill>
                <a:latin typeface="Open Sans Bold"/>
              </a:rPr>
              <a:t>Escalonamento de Processos</a:t>
            </a:r>
          </a:p>
        </p:txBody>
      </p:sp>
      <p:sp>
        <p:nvSpPr>
          <p:cNvPr name="TextBox 5" id="5"/>
          <p:cNvSpPr txBox="true"/>
          <p:nvPr/>
        </p:nvSpPr>
        <p:spPr>
          <a:xfrm rot="0">
            <a:off x="1028700" y="6080680"/>
            <a:ext cx="4584125" cy="485775"/>
          </a:xfrm>
          <a:prstGeom prst="rect">
            <a:avLst/>
          </a:prstGeom>
        </p:spPr>
        <p:txBody>
          <a:bodyPr anchor="t" rtlCol="false" tIns="0" lIns="0" bIns="0" rIns="0">
            <a:spAutoFit/>
          </a:bodyPr>
          <a:lstStyle/>
          <a:p>
            <a:pPr>
              <a:lnSpc>
                <a:spcPts val="3900"/>
              </a:lnSpc>
            </a:pPr>
            <a:r>
              <a:rPr lang="en-US" sz="3000">
                <a:solidFill>
                  <a:srgbClr val="FFFFFF"/>
                </a:solidFill>
                <a:latin typeface="Open Sans Bold"/>
              </a:rPr>
              <a:t>Conceitos básicos</a:t>
            </a:r>
          </a:p>
        </p:txBody>
      </p:sp>
      <p:sp>
        <p:nvSpPr>
          <p:cNvPr name="TextBox 6" id="6"/>
          <p:cNvSpPr txBox="true"/>
          <p:nvPr/>
        </p:nvSpPr>
        <p:spPr>
          <a:xfrm rot="0">
            <a:off x="1028700" y="7596679"/>
            <a:ext cx="4584125" cy="1099185"/>
          </a:xfrm>
          <a:prstGeom prst="rect">
            <a:avLst/>
          </a:prstGeom>
        </p:spPr>
        <p:txBody>
          <a:bodyPr anchor="t" rtlCol="false" tIns="0" lIns="0" bIns="0" rIns="0">
            <a:spAutoFit/>
          </a:bodyPr>
          <a:lstStyle/>
          <a:p>
            <a:pPr>
              <a:lnSpc>
                <a:spcPts val="2940"/>
              </a:lnSpc>
            </a:pPr>
            <a:r>
              <a:rPr lang="en-US" sz="2100">
                <a:solidFill>
                  <a:srgbClr val="FFFFFF"/>
                </a:solidFill>
                <a:latin typeface="Open Sans"/>
              </a:rPr>
              <a:t>Definição de processo, ciclo de vida, concorrência.</a:t>
            </a:r>
          </a:p>
          <a:p>
            <a:pPr marL="0" indent="0" lvl="0">
              <a:lnSpc>
                <a:spcPts val="2940"/>
              </a:lnSpc>
              <a:spcBef>
                <a:spcPct val="0"/>
              </a:spcBef>
            </a:pPr>
          </a:p>
        </p:txBody>
      </p:sp>
      <p:sp>
        <p:nvSpPr>
          <p:cNvPr name="TextBox 7" id="7"/>
          <p:cNvSpPr txBox="true"/>
          <p:nvPr/>
        </p:nvSpPr>
        <p:spPr>
          <a:xfrm rot="0">
            <a:off x="6469085" y="7596679"/>
            <a:ext cx="4584125" cy="1470660"/>
          </a:xfrm>
          <a:prstGeom prst="rect">
            <a:avLst/>
          </a:prstGeom>
        </p:spPr>
        <p:txBody>
          <a:bodyPr anchor="t" rtlCol="false" tIns="0" lIns="0" bIns="0" rIns="0">
            <a:spAutoFit/>
          </a:bodyPr>
          <a:lstStyle/>
          <a:p>
            <a:pPr marL="0" indent="0" lvl="0">
              <a:lnSpc>
                <a:spcPts val="2940"/>
              </a:lnSpc>
              <a:spcBef>
                <a:spcPct val="0"/>
              </a:spcBef>
            </a:pPr>
            <a:r>
              <a:rPr lang="en-US" sz="2100">
                <a:solidFill>
                  <a:srgbClr val="FFFFFF"/>
                </a:solidFill>
                <a:latin typeface="Open Sans"/>
              </a:rPr>
              <a:t>definição escalonamento de processos,  importância do escalonamento, mudança de contexto.</a:t>
            </a:r>
          </a:p>
        </p:txBody>
      </p:sp>
      <p:sp>
        <p:nvSpPr>
          <p:cNvPr name="TextBox 8" id="8"/>
          <p:cNvSpPr txBox="true"/>
          <p:nvPr/>
        </p:nvSpPr>
        <p:spPr>
          <a:xfrm rot="0">
            <a:off x="6469085" y="6061629"/>
            <a:ext cx="4584125" cy="981075"/>
          </a:xfrm>
          <a:prstGeom prst="rect">
            <a:avLst/>
          </a:prstGeom>
        </p:spPr>
        <p:txBody>
          <a:bodyPr anchor="t" rtlCol="false" tIns="0" lIns="0" bIns="0" rIns="0">
            <a:spAutoFit/>
          </a:bodyPr>
          <a:lstStyle/>
          <a:p>
            <a:pPr>
              <a:lnSpc>
                <a:spcPts val="3900"/>
              </a:lnSpc>
            </a:pPr>
            <a:r>
              <a:rPr lang="en-US" sz="3000">
                <a:solidFill>
                  <a:srgbClr val="FFFFFF"/>
                </a:solidFill>
                <a:latin typeface="Open Sans Bold"/>
              </a:rPr>
              <a:t>O que é escalonamento de processos?</a:t>
            </a:r>
          </a:p>
        </p:txBody>
      </p:sp>
      <p:grpSp>
        <p:nvGrpSpPr>
          <p:cNvPr name="Group 9" id="9"/>
          <p:cNvGrpSpPr>
            <a:grpSpLocks noChangeAspect="true"/>
          </p:cNvGrpSpPr>
          <p:nvPr/>
        </p:nvGrpSpPr>
        <p:grpSpPr>
          <a:xfrm rot="0">
            <a:off x="6469085" y="4462367"/>
            <a:ext cx="1179795" cy="1179790"/>
            <a:chOff x="0" y="0"/>
            <a:chExt cx="6350000" cy="6349975"/>
          </a:xfrm>
        </p:grpSpPr>
        <p:sp>
          <p:nvSpPr>
            <p:cNvPr name="Freeform 10" id="10"/>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t="0" r="0" b="0"/>
              </a:stretch>
            </a:blipFill>
          </p:spPr>
        </p:sp>
      </p:grpSp>
      <p:grpSp>
        <p:nvGrpSpPr>
          <p:cNvPr name="Group 11" id="11"/>
          <p:cNvGrpSpPr>
            <a:grpSpLocks noChangeAspect="true"/>
          </p:cNvGrpSpPr>
          <p:nvPr/>
        </p:nvGrpSpPr>
        <p:grpSpPr>
          <a:xfrm rot="0">
            <a:off x="12675175" y="4462367"/>
            <a:ext cx="1179795" cy="1179790"/>
            <a:chOff x="0" y="0"/>
            <a:chExt cx="6350000" cy="6349975"/>
          </a:xfrm>
        </p:grpSpPr>
        <p:sp>
          <p:nvSpPr>
            <p:cNvPr name="Freeform 12" id="12"/>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t="0" r="0" b="0"/>
              </a:stretch>
            </a:blipFill>
          </p:spPr>
        </p:sp>
      </p:grpSp>
      <p:sp>
        <p:nvSpPr>
          <p:cNvPr name="TextBox 13" id="13"/>
          <p:cNvSpPr txBox="true"/>
          <p:nvPr/>
        </p:nvSpPr>
        <p:spPr>
          <a:xfrm rot="0">
            <a:off x="12675175" y="6061629"/>
            <a:ext cx="4584125" cy="981075"/>
          </a:xfrm>
          <a:prstGeom prst="rect">
            <a:avLst/>
          </a:prstGeom>
        </p:spPr>
        <p:txBody>
          <a:bodyPr anchor="t" rtlCol="false" tIns="0" lIns="0" bIns="0" rIns="0">
            <a:spAutoFit/>
          </a:bodyPr>
          <a:lstStyle/>
          <a:p>
            <a:pPr>
              <a:lnSpc>
                <a:spcPts val="3900"/>
              </a:lnSpc>
            </a:pPr>
            <a:r>
              <a:rPr lang="en-US" sz="3000">
                <a:solidFill>
                  <a:srgbClr val="FFFFFF"/>
                </a:solidFill>
                <a:latin typeface="Open Sans Bold"/>
              </a:rPr>
              <a:t>Tipos de escalonamento</a:t>
            </a:r>
          </a:p>
        </p:txBody>
      </p:sp>
      <p:sp>
        <p:nvSpPr>
          <p:cNvPr name="TextBox 14" id="14"/>
          <p:cNvSpPr txBox="true"/>
          <p:nvPr/>
        </p:nvSpPr>
        <p:spPr>
          <a:xfrm rot="0">
            <a:off x="12675175" y="7623349"/>
            <a:ext cx="4584125" cy="727710"/>
          </a:xfrm>
          <a:prstGeom prst="rect">
            <a:avLst/>
          </a:prstGeom>
        </p:spPr>
        <p:txBody>
          <a:bodyPr anchor="t" rtlCol="false" tIns="0" lIns="0" bIns="0" rIns="0">
            <a:spAutoFit/>
          </a:bodyPr>
          <a:lstStyle/>
          <a:p>
            <a:pPr marL="0" indent="0" lvl="0">
              <a:lnSpc>
                <a:spcPts val="2940"/>
              </a:lnSpc>
              <a:spcBef>
                <a:spcPct val="0"/>
              </a:spcBef>
            </a:pPr>
            <a:r>
              <a:rPr lang="en-US" sz="2100">
                <a:solidFill>
                  <a:srgbClr val="FFFFFF"/>
                </a:solidFill>
                <a:latin typeface="Open Sans"/>
              </a:rPr>
              <a:t>escalonamento </a:t>
            </a:r>
            <a:r>
              <a:rPr lang="en-US" sz="2100" u="sng">
                <a:solidFill>
                  <a:srgbClr val="FFFFFF"/>
                </a:solidFill>
                <a:latin typeface="Open Sans"/>
                <a:hlinkClick r:id="rId3" tooltip="https://1library.org/article/escalonamentos-n%C3%A3o-preemptivos-e-preemptivos.q0ew8n9y"/>
              </a:rPr>
              <a:t>preemptivo e não preemptivo</a:t>
            </a:r>
            <a:r>
              <a:rPr lang="en-US" sz="2100">
                <a:solidFill>
                  <a:srgbClr val="FFFFFF"/>
                </a:solidFill>
                <a:latin typeface="Open Sans"/>
              </a:rPr>
              <a: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9087708"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Mudança de Contexto</a:t>
            </a:r>
          </a:p>
        </p:txBody>
      </p:sp>
      <p:sp>
        <p:nvSpPr>
          <p:cNvPr name="TextBox 6" id="6"/>
          <p:cNvSpPr txBox="true"/>
          <p:nvPr/>
        </p:nvSpPr>
        <p:spPr>
          <a:xfrm rot="0">
            <a:off x="1028700" y="1839502"/>
            <a:ext cx="16230600" cy="718121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O escalonamento é feito pelo </a:t>
            </a:r>
            <a:r>
              <a:rPr lang="en-US" sz="3399">
                <a:solidFill>
                  <a:srgbClr val="FFFFFF"/>
                </a:solidFill>
                <a:latin typeface="Open Sans Bold"/>
              </a:rPr>
              <a:t>Escalonador</a:t>
            </a:r>
            <a:r>
              <a:rPr lang="en-US" sz="3399">
                <a:solidFill>
                  <a:srgbClr val="FFFFFF"/>
                </a:solidFill>
                <a:latin typeface="Open Sans"/>
              </a:rPr>
              <a:t> e o </a:t>
            </a:r>
            <a:r>
              <a:rPr lang="en-US" sz="3399">
                <a:solidFill>
                  <a:srgbClr val="FFFFFF"/>
                </a:solidFill>
                <a:latin typeface="Open Sans Bold"/>
              </a:rPr>
              <a:t>Dispatcher</a:t>
            </a:r>
          </a:p>
          <a:p>
            <a:pPr>
              <a:lnSpc>
                <a:spcPts val="4759"/>
              </a:lnSpc>
            </a:pPr>
          </a:p>
          <a:p>
            <a:pPr marL="734059" indent="-367030" lvl="1">
              <a:lnSpc>
                <a:spcPts val="4759"/>
              </a:lnSpc>
              <a:buFont typeface="Arial"/>
              <a:buChar char="•"/>
            </a:pPr>
            <a:r>
              <a:rPr lang="en-US" sz="3399">
                <a:solidFill>
                  <a:srgbClr val="FFFFFF"/>
                </a:solidFill>
                <a:latin typeface="Open Sans Bold"/>
              </a:rPr>
              <a:t>Escalonador: </a:t>
            </a:r>
            <a:r>
              <a:rPr lang="en-US" sz="3399">
                <a:solidFill>
                  <a:srgbClr val="FFFFFF"/>
                </a:solidFill>
                <a:latin typeface="Open Sans"/>
              </a:rPr>
              <a:t>Ele é responsável por decidir qual processo será executado pela CPU em um determinado momento.</a:t>
            </a:r>
          </a:p>
          <a:p>
            <a:pPr>
              <a:lnSpc>
                <a:spcPts val="4759"/>
              </a:lnSpc>
            </a:pPr>
          </a:p>
          <a:p>
            <a:pPr marL="734059" indent="-367030" lvl="1">
              <a:lnSpc>
                <a:spcPts val="4759"/>
              </a:lnSpc>
              <a:buFont typeface="Arial"/>
              <a:buChar char="•"/>
            </a:pPr>
            <a:r>
              <a:rPr lang="en-US" sz="3399">
                <a:solidFill>
                  <a:srgbClr val="FFFFFF"/>
                </a:solidFill>
                <a:latin typeface="Open Sans Bold"/>
              </a:rPr>
              <a:t>Dispatcher</a:t>
            </a:r>
            <a:r>
              <a:rPr lang="en-US" sz="3399">
                <a:solidFill>
                  <a:srgbClr val="FFFFFF"/>
                </a:solidFill>
                <a:latin typeface="Open Sans"/>
              </a:rPr>
              <a:t>: É o módulo que vai efetivamente realizar a troca de contexto.</a:t>
            </a:r>
            <a:r>
              <a:rPr lang="en-US" sz="3399">
                <a:solidFill>
                  <a:srgbClr val="FFFFFF"/>
                </a:solidFill>
                <a:latin typeface="Open Sans"/>
                <a:hlinkClick r:id="rId2" tooltip="http://univasf.edu.br/~andreza.leite/aulas/SO/ProcessosEscalonamento.pdf"/>
              </a:rPr>
              <a:t>Ele é responsável por salvar o contexto do processo que está saindo da CPU e restaurar o contexto do processo que está entrando na CPU</a:t>
            </a:r>
          </a:p>
          <a:p>
            <a:pPr>
              <a:lnSpc>
                <a:spcPts val="4759"/>
              </a:lnSpc>
            </a:pPr>
          </a:p>
          <a:p>
            <a:pPr marL="734059" indent="-367030" lvl="1">
              <a:lnSpc>
                <a:spcPts val="4759"/>
              </a:lnSpc>
              <a:buFont typeface="Arial"/>
              <a:buChar char="•"/>
            </a:pPr>
            <a:r>
              <a:rPr lang="en-US" sz="3399">
                <a:solidFill>
                  <a:srgbClr val="FFFFFF"/>
                </a:solidFill>
                <a:latin typeface="Open Sans"/>
              </a:rPr>
              <a:t>Em resumo: o escalonador </a:t>
            </a:r>
            <a:r>
              <a:rPr lang="en-US" sz="3399">
                <a:solidFill>
                  <a:srgbClr val="F68107"/>
                </a:solidFill>
                <a:latin typeface="Open Sans"/>
              </a:rPr>
              <a:t>decide o processo</a:t>
            </a:r>
            <a:r>
              <a:rPr lang="en-US" sz="3399">
                <a:solidFill>
                  <a:srgbClr val="FFFFFF"/>
                </a:solidFill>
                <a:latin typeface="Open Sans"/>
              </a:rPr>
              <a:t>, o dispatcher </a:t>
            </a:r>
            <a:r>
              <a:rPr lang="en-US" sz="3399">
                <a:solidFill>
                  <a:srgbClr val="F68107"/>
                </a:solidFill>
                <a:latin typeface="Open Sans"/>
              </a:rPr>
              <a:t>implementa a decisão</a:t>
            </a:r>
          </a:p>
          <a:p>
            <a:pPr>
              <a:lnSpc>
                <a:spcPts val="4759"/>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Freeform 2" id="2"/>
          <p:cNvSpPr/>
          <p:nvPr/>
        </p:nvSpPr>
        <p:spPr>
          <a:xfrm flipH="false" flipV="false" rot="0">
            <a:off x="8454714" y="3612718"/>
            <a:ext cx="1378572" cy="1378572"/>
          </a:xfrm>
          <a:custGeom>
            <a:avLst/>
            <a:gdLst/>
            <a:ahLst/>
            <a:cxnLst/>
            <a:rect r="r" b="b" t="t" l="l"/>
            <a:pathLst>
              <a:path h="1378572" w="1378572">
                <a:moveTo>
                  <a:pt x="0" y="0"/>
                </a:moveTo>
                <a:lnTo>
                  <a:pt x="1378572" y="0"/>
                </a:lnTo>
                <a:lnTo>
                  <a:pt x="1378572" y="1378573"/>
                </a:lnTo>
                <a:lnTo>
                  <a:pt x="0" y="1378573"/>
                </a:lnTo>
                <a:lnTo>
                  <a:pt x="0" y="0"/>
                </a:lnTo>
                <a:close/>
              </a:path>
            </a:pathLst>
          </a:custGeom>
          <a:blipFill>
            <a:blip r:embed="rId2"/>
            <a:stretch>
              <a:fillRect l="0" t="0" r="0" b="0"/>
            </a:stretch>
          </a:blipFill>
        </p:spPr>
      </p:sp>
      <p:sp>
        <p:nvSpPr>
          <p:cNvPr name="Freeform 3" id="3"/>
          <p:cNvSpPr/>
          <p:nvPr/>
        </p:nvSpPr>
        <p:spPr>
          <a:xfrm flipH="false" flipV="false" rot="0">
            <a:off x="7963091" y="1028700"/>
            <a:ext cx="2361819" cy="2361819"/>
          </a:xfrm>
          <a:custGeom>
            <a:avLst/>
            <a:gdLst/>
            <a:ahLst/>
            <a:cxnLst/>
            <a:rect r="r" b="b" t="t" l="l"/>
            <a:pathLst>
              <a:path h="2361819" w="2361819">
                <a:moveTo>
                  <a:pt x="0" y="0"/>
                </a:moveTo>
                <a:lnTo>
                  <a:pt x="2361818" y="0"/>
                </a:lnTo>
                <a:lnTo>
                  <a:pt x="2361818" y="2361819"/>
                </a:lnTo>
                <a:lnTo>
                  <a:pt x="0" y="2361819"/>
                </a:lnTo>
                <a:lnTo>
                  <a:pt x="0" y="0"/>
                </a:lnTo>
                <a:close/>
              </a:path>
            </a:pathLst>
          </a:custGeom>
          <a:blipFill>
            <a:blip r:embed="rId3"/>
            <a:stretch>
              <a:fillRect l="0" t="0" r="0" b="0"/>
            </a:stretch>
          </a:blipFill>
        </p:spPr>
      </p:sp>
      <p:sp>
        <p:nvSpPr>
          <p:cNvPr name="Freeform 4" id="4"/>
          <p:cNvSpPr/>
          <p:nvPr/>
        </p:nvSpPr>
        <p:spPr>
          <a:xfrm flipH="false" flipV="false" rot="0">
            <a:off x="8454714" y="7748435"/>
            <a:ext cx="1378572" cy="1378572"/>
          </a:xfrm>
          <a:custGeom>
            <a:avLst/>
            <a:gdLst/>
            <a:ahLst/>
            <a:cxnLst/>
            <a:rect r="r" b="b" t="t" l="l"/>
            <a:pathLst>
              <a:path h="1378572" w="1378572">
                <a:moveTo>
                  <a:pt x="0" y="0"/>
                </a:moveTo>
                <a:lnTo>
                  <a:pt x="1378572" y="0"/>
                </a:lnTo>
                <a:lnTo>
                  <a:pt x="1378572" y="1378573"/>
                </a:lnTo>
                <a:lnTo>
                  <a:pt x="0" y="1378573"/>
                </a:lnTo>
                <a:lnTo>
                  <a:pt x="0" y="0"/>
                </a:lnTo>
                <a:close/>
              </a:path>
            </a:pathLst>
          </a:custGeom>
          <a:blipFill>
            <a:blip r:embed="rId2"/>
            <a:stretch>
              <a:fillRect l="0" t="0" r="0" b="0"/>
            </a:stretch>
          </a:blipFill>
        </p:spPr>
      </p:sp>
      <p:sp>
        <p:nvSpPr>
          <p:cNvPr name="Freeform 5" id="5"/>
          <p:cNvSpPr/>
          <p:nvPr/>
        </p:nvSpPr>
        <p:spPr>
          <a:xfrm flipH="false" flipV="false" rot="0">
            <a:off x="8454714" y="4991291"/>
            <a:ext cx="1378572" cy="1378572"/>
          </a:xfrm>
          <a:custGeom>
            <a:avLst/>
            <a:gdLst/>
            <a:ahLst/>
            <a:cxnLst/>
            <a:rect r="r" b="b" t="t" l="l"/>
            <a:pathLst>
              <a:path h="1378572" w="1378572">
                <a:moveTo>
                  <a:pt x="0" y="0"/>
                </a:moveTo>
                <a:lnTo>
                  <a:pt x="1378572" y="0"/>
                </a:lnTo>
                <a:lnTo>
                  <a:pt x="1378572" y="1378572"/>
                </a:lnTo>
                <a:lnTo>
                  <a:pt x="0" y="1378572"/>
                </a:lnTo>
                <a:lnTo>
                  <a:pt x="0" y="0"/>
                </a:lnTo>
                <a:close/>
              </a:path>
            </a:pathLst>
          </a:custGeom>
          <a:blipFill>
            <a:blip r:embed="rId2"/>
            <a:stretch>
              <a:fillRect l="0" t="0" r="0" b="0"/>
            </a:stretch>
          </a:blipFill>
        </p:spPr>
      </p:sp>
      <p:sp>
        <p:nvSpPr>
          <p:cNvPr name="Freeform 6" id="6"/>
          <p:cNvSpPr/>
          <p:nvPr/>
        </p:nvSpPr>
        <p:spPr>
          <a:xfrm flipH="false" flipV="false" rot="0">
            <a:off x="8454714" y="6369863"/>
            <a:ext cx="1378572" cy="1378572"/>
          </a:xfrm>
          <a:custGeom>
            <a:avLst/>
            <a:gdLst/>
            <a:ahLst/>
            <a:cxnLst/>
            <a:rect r="r" b="b" t="t" l="l"/>
            <a:pathLst>
              <a:path h="1378572" w="1378572">
                <a:moveTo>
                  <a:pt x="0" y="0"/>
                </a:moveTo>
                <a:lnTo>
                  <a:pt x="1378572" y="0"/>
                </a:lnTo>
                <a:lnTo>
                  <a:pt x="1378572" y="1378572"/>
                </a:lnTo>
                <a:lnTo>
                  <a:pt x="0" y="1378572"/>
                </a:lnTo>
                <a:lnTo>
                  <a:pt x="0" y="0"/>
                </a:lnTo>
                <a:close/>
              </a:path>
            </a:pathLst>
          </a:custGeom>
          <a:blipFill>
            <a:blip r:embed="rId2"/>
            <a:stretch>
              <a:fillRect l="0" t="0" r="0" b="0"/>
            </a:stretch>
          </a:blipFill>
        </p:spPr>
      </p:sp>
      <p:sp>
        <p:nvSpPr>
          <p:cNvPr name="AutoShape 7" id="7"/>
          <p:cNvSpPr/>
          <p:nvPr/>
        </p:nvSpPr>
        <p:spPr>
          <a:xfrm>
            <a:off x="9833286" y="4349629"/>
            <a:ext cx="807846" cy="0"/>
          </a:xfrm>
          <a:prstGeom prst="line">
            <a:avLst/>
          </a:prstGeom>
          <a:ln cap="flat" w="95250">
            <a:solidFill>
              <a:srgbClr val="FFFFFF"/>
            </a:solidFill>
            <a:prstDash val="solid"/>
            <a:headEnd type="none" len="sm" w="sm"/>
            <a:tailEnd type="arrow" len="sm" w="med"/>
          </a:ln>
        </p:spPr>
      </p:sp>
      <p:sp>
        <p:nvSpPr>
          <p:cNvPr name="TextBox 8" id="8"/>
          <p:cNvSpPr txBox="true"/>
          <p:nvPr/>
        </p:nvSpPr>
        <p:spPr>
          <a:xfrm rot="0">
            <a:off x="11247194" y="3978472"/>
            <a:ext cx="305618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tempo: </a:t>
            </a:r>
            <a:r>
              <a:rPr lang="en-US" sz="3399">
                <a:solidFill>
                  <a:srgbClr val="F23436"/>
                </a:solidFill>
                <a:latin typeface="Open Sans"/>
              </a:rPr>
              <a:t>2 horas</a:t>
            </a:r>
          </a:p>
        </p:txBody>
      </p:sp>
      <p:sp>
        <p:nvSpPr>
          <p:cNvPr name="AutoShape 9" id="9"/>
          <p:cNvSpPr/>
          <p:nvPr/>
        </p:nvSpPr>
        <p:spPr>
          <a:xfrm>
            <a:off x="9920986" y="7106774"/>
            <a:ext cx="807846" cy="0"/>
          </a:xfrm>
          <a:prstGeom prst="line">
            <a:avLst/>
          </a:prstGeom>
          <a:ln cap="flat" w="95250">
            <a:solidFill>
              <a:srgbClr val="FFFFFF"/>
            </a:solidFill>
            <a:prstDash val="solid"/>
            <a:headEnd type="none" len="sm" w="sm"/>
            <a:tailEnd type="arrow" len="sm" w="med"/>
          </a:ln>
        </p:spPr>
      </p:sp>
      <p:sp>
        <p:nvSpPr>
          <p:cNvPr name="TextBox 10" id="10"/>
          <p:cNvSpPr txBox="true"/>
          <p:nvPr/>
        </p:nvSpPr>
        <p:spPr>
          <a:xfrm rot="0">
            <a:off x="11247194" y="6830867"/>
            <a:ext cx="305618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tempo: </a:t>
            </a:r>
            <a:r>
              <a:rPr lang="en-US" sz="3399">
                <a:solidFill>
                  <a:srgbClr val="F23436"/>
                </a:solidFill>
                <a:latin typeface="Open Sans"/>
              </a:rPr>
              <a:t>3 horas</a:t>
            </a:r>
          </a:p>
        </p:txBody>
      </p:sp>
      <p:sp>
        <p:nvSpPr>
          <p:cNvPr name="AutoShape 11" id="11"/>
          <p:cNvSpPr/>
          <p:nvPr/>
        </p:nvSpPr>
        <p:spPr>
          <a:xfrm flipH="true">
            <a:off x="7559167" y="5632952"/>
            <a:ext cx="807846" cy="0"/>
          </a:xfrm>
          <a:prstGeom prst="line">
            <a:avLst/>
          </a:prstGeom>
          <a:ln cap="flat" w="95250">
            <a:solidFill>
              <a:srgbClr val="FFFFFF"/>
            </a:solidFill>
            <a:prstDash val="solid"/>
            <a:headEnd type="none" len="sm" w="sm"/>
            <a:tailEnd type="arrow" len="sm" w="med"/>
          </a:ln>
        </p:spPr>
      </p:sp>
      <p:sp>
        <p:nvSpPr>
          <p:cNvPr name="TextBox 12" id="12"/>
          <p:cNvSpPr txBox="true"/>
          <p:nvPr/>
        </p:nvSpPr>
        <p:spPr>
          <a:xfrm rot="0">
            <a:off x="3418461" y="5261794"/>
            <a:ext cx="3814911"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tempo: </a:t>
            </a:r>
            <a:r>
              <a:rPr lang="en-US" sz="3399">
                <a:solidFill>
                  <a:srgbClr val="F68107"/>
                </a:solidFill>
                <a:latin typeface="Open Sans"/>
              </a:rPr>
              <a:t>20 minutos</a:t>
            </a:r>
          </a:p>
        </p:txBody>
      </p:sp>
      <p:sp>
        <p:nvSpPr>
          <p:cNvPr name="AutoShape 13" id="13"/>
          <p:cNvSpPr/>
          <p:nvPr/>
        </p:nvSpPr>
        <p:spPr>
          <a:xfrm flipH="true">
            <a:off x="7559167" y="8437721"/>
            <a:ext cx="807846" cy="0"/>
          </a:xfrm>
          <a:prstGeom prst="line">
            <a:avLst/>
          </a:prstGeom>
          <a:ln cap="flat" w="95250">
            <a:solidFill>
              <a:srgbClr val="FFFFFF"/>
            </a:solidFill>
            <a:prstDash val="solid"/>
            <a:headEnd type="none" len="sm" w="sm"/>
            <a:tailEnd type="arrow" len="sm" w="med"/>
          </a:ln>
        </p:spPr>
      </p:sp>
      <p:sp>
        <p:nvSpPr>
          <p:cNvPr name="TextBox 14" id="14"/>
          <p:cNvSpPr txBox="true"/>
          <p:nvPr/>
        </p:nvSpPr>
        <p:spPr>
          <a:xfrm rot="0">
            <a:off x="3541914" y="8114189"/>
            <a:ext cx="3814911"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tempo: </a:t>
            </a:r>
            <a:r>
              <a:rPr lang="en-US" sz="3399">
                <a:solidFill>
                  <a:srgbClr val="61B069"/>
                </a:solidFill>
                <a:latin typeface="Open Sans"/>
              </a:rPr>
              <a:t>10 minutos</a:t>
            </a:r>
          </a:p>
        </p:txBody>
      </p:sp>
      <p:sp>
        <p:nvSpPr>
          <p:cNvPr name="TextBox 15" id="15"/>
          <p:cNvSpPr txBox="true"/>
          <p:nvPr/>
        </p:nvSpPr>
        <p:spPr>
          <a:xfrm rot="0">
            <a:off x="537241" y="448310"/>
            <a:ext cx="7829848"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Escalonamento por tempo: </a:t>
            </a:r>
            <a:r>
              <a:rPr lang="en-US" sz="3399">
                <a:solidFill>
                  <a:srgbClr val="CACD52"/>
                </a:solidFill>
                <a:latin typeface="Open Sans"/>
              </a:rPr>
              <a:t>10 minutos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Freeform 2" id="2"/>
          <p:cNvSpPr/>
          <p:nvPr/>
        </p:nvSpPr>
        <p:spPr>
          <a:xfrm flipH="false" flipV="false" rot="0">
            <a:off x="8454714" y="3612718"/>
            <a:ext cx="1378572" cy="1378572"/>
          </a:xfrm>
          <a:custGeom>
            <a:avLst/>
            <a:gdLst/>
            <a:ahLst/>
            <a:cxnLst/>
            <a:rect r="r" b="b" t="t" l="l"/>
            <a:pathLst>
              <a:path h="1378572" w="1378572">
                <a:moveTo>
                  <a:pt x="0" y="0"/>
                </a:moveTo>
                <a:lnTo>
                  <a:pt x="1378572" y="0"/>
                </a:lnTo>
                <a:lnTo>
                  <a:pt x="1378572" y="1378573"/>
                </a:lnTo>
                <a:lnTo>
                  <a:pt x="0" y="1378573"/>
                </a:lnTo>
                <a:lnTo>
                  <a:pt x="0" y="0"/>
                </a:lnTo>
                <a:close/>
              </a:path>
            </a:pathLst>
          </a:custGeom>
          <a:blipFill>
            <a:blip r:embed="rId2"/>
            <a:stretch>
              <a:fillRect l="0" t="0" r="0" b="0"/>
            </a:stretch>
          </a:blipFill>
        </p:spPr>
      </p:sp>
      <p:sp>
        <p:nvSpPr>
          <p:cNvPr name="Freeform 3" id="3"/>
          <p:cNvSpPr/>
          <p:nvPr/>
        </p:nvSpPr>
        <p:spPr>
          <a:xfrm flipH="false" flipV="false" rot="0">
            <a:off x="7963091" y="1028700"/>
            <a:ext cx="2361819" cy="2361819"/>
          </a:xfrm>
          <a:custGeom>
            <a:avLst/>
            <a:gdLst/>
            <a:ahLst/>
            <a:cxnLst/>
            <a:rect r="r" b="b" t="t" l="l"/>
            <a:pathLst>
              <a:path h="2361819" w="2361819">
                <a:moveTo>
                  <a:pt x="0" y="0"/>
                </a:moveTo>
                <a:lnTo>
                  <a:pt x="2361818" y="0"/>
                </a:lnTo>
                <a:lnTo>
                  <a:pt x="2361818" y="2361819"/>
                </a:lnTo>
                <a:lnTo>
                  <a:pt x="0" y="2361819"/>
                </a:lnTo>
                <a:lnTo>
                  <a:pt x="0" y="0"/>
                </a:lnTo>
                <a:close/>
              </a:path>
            </a:pathLst>
          </a:custGeom>
          <a:blipFill>
            <a:blip r:embed="rId3"/>
            <a:stretch>
              <a:fillRect l="0" t="0" r="0" b="0"/>
            </a:stretch>
          </a:blipFill>
        </p:spPr>
      </p:sp>
      <p:sp>
        <p:nvSpPr>
          <p:cNvPr name="Freeform 4" id="4"/>
          <p:cNvSpPr/>
          <p:nvPr/>
        </p:nvSpPr>
        <p:spPr>
          <a:xfrm flipH="false" flipV="false" rot="0">
            <a:off x="8454714" y="7748435"/>
            <a:ext cx="1378572" cy="1378572"/>
          </a:xfrm>
          <a:custGeom>
            <a:avLst/>
            <a:gdLst/>
            <a:ahLst/>
            <a:cxnLst/>
            <a:rect r="r" b="b" t="t" l="l"/>
            <a:pathLst>
              <a:path h="1378572" w="1378572">
                <a:moveTo>
                  <a:pt x="0" y="0"/>
                </a:moveTo>
                <a:lnTo>
                  <a:pt x="1378572" y="0"/>
                </a:lnTo>
                <a:lnTo>
                  <a:pt x="1378572" y="1378573"/>
                </a:lnTo>
                <a:lnTo>
                  <a:pt x="0" y="1378573"/>
                </a:lnTo>
                <a:lnTo>
                  <a:pt x="0" y="0"/>
                </a:lnTo>
                <a:close/>
              </a:path>
            </a:pathLst>
          </a:custGeom>
          <a:blipFill>
            <a:blip r:embed="rId2"/>
            <a:stretch>
              <a:fillRect l="0" t="0" r="0" b="0"/>
            </a:stretch>
          </a:blipFill>
        </p:spPr>
      </p:sp>
      <p:sp>
        <p:nvSpPr>
          <p:cNvPr name="Freeform 5" id="5"/>
          <p:cNvSpPr/>
          <p:nvPr/>
        </p:nvSpPr>
        <p:spPr>
          <a:xfrm flipH="false" flipV="false" rot="0">
            <a:off x="8454714" y="4991291"/>
            <a:ext cx="1378572" cy="1378572"/>
          </a:xfrm>
          <a:custGeom>
            <a:avLst/>
            <a:gdLst/>
            <a:ahLst/>
            <a:cxnLst/>
            <a:rect r="r" b="b" t="t" l="l"/>
            <a:pathLst>
              <a:path h="1378572" w="1378572">
                <a:moveTo>
                  <a:pt x="0" y="0"/>
                </a:moveTo>
                <a:lnTo>
                  <a:pt x="1378572" y="0"/>
                </a:lnTo>
                <a:lnTo>
                  <a:pt x="1378572" y="1378572"/>
                </a:lnTo>
                <a:lnTo>
                  <a:pt x="0" y="1378572"/>
                </a:lnTo>
                <a:lnTo>
                  <a:pt x="0" y="0"/>
                </a:lnTo>
                <a:close/>
              </a:path>
            </a:pathLst>
          </a:custGeom>
          <a:blipFill>
            <a:blip r:embed="rId2"/>
            <a:stretch>
              <a:fillRect l="0" t="0" r="0" b="0"/>
            </a:stretch>
          </a:blipFill>
        </p:spPr>
      </p:sp>
      <p:sp>
        <p:nvSpPr>
          <p:cNvPr name="Freeform 6" id="6"/>
          <p:cNvSpPr/>
          <p:nvPr/>
        </p:nvSpPr>
        <p:spPr>
          <a:xfrm flipH="false" flipV="false" rot="0">
            <a:off x="8454714" y="6369863"/>
            <a:ext cx="1378572" cy="1378572"/>
          </a:xfrm>
          <a:custGeom>
            <a:avLst/>
            <a:gdLst/>
            <a:ahLst/>
            <a:cxnLst/>
            <a:rect r="r" b="b" t="t" l="l"/>
            <a:pathLst>
              <a:path h="1378572" w="1378572">
                <a:moveTo>
                  <a:pt x="0" y="0"/>
                </a:moveTo>
                <a:lnTo>
                  <a:pt x="1378572" y="0"/>
                </a:lnTo>
                <a:lnTo>
                  <a:pt x="1378572" y="1378572"/>
                </a:lnTo>
                <a:lnTo>
                  <a:pt x="0" y="1378572"/>
                </a:lnTo>
                <a:lnTo>
                  <a:pt x="0" y="0"/>
                </a:lnTo>
                <a:close/>
              </a:path>
            </a:pathLst>
          </a:custGeom>
          <a:blipFill>
            <a:blip r:embed="rId2"/>
            <a:stretch>
              <a:fillRect l="0" t="0" r="0" b="0"/>
            </a:stretch>
          </a:blipFill>
        </p:spPr>
      </p:sp>
      <p:sp>
        <p:nvSpPr>
          <p:cNvPr name="AutoShape 7" id="7"/>
          <p:cNvSpPr/>
          <p:nvPr/>
        </p:nvSpPr>
        <p:spPr>
          <a:xfrm>
            <a:off x="9833286" y="4349629"/>
            <a:ext cx="807846" cy="0"/>
          </a:xfrm>
          <a:prstGeom prst="line">
            <a:avLst/>
          </a:prstGeom>
          <a:ln cap="flat" w="95250">
            <a:solidFill>
              <a:srgbClr val="FFFFFF"/>
            </a:solidFill>
            <a:prstDash val="solid"/>
            <a:headEnd type="none" len="sm" w="sm"/>
            <a:tailEnd type="arrow" len="sm" w="med"/>
          </a:ln>
        </p:spPr>
      </p:sp>
      <p:sp>
        <p:nvSpPr>
          <p:cNvPr name="AutoShape 8" id="8"/>
          <p:cNvSpPr/>
          <p:nvPr/>
        </p:nvSpPr>
        <p:spPr>
          <a:xfrm>
            <a:off x="9920986" y="7106774"/>
            <a:ext cx="807846" cy="0"/>
          </a:xfrm>
          <a:prstGeom prst="line">
            <a:avLst/>
          </a:prstGeom>
          <a:ln cap="flat" w="95250">
            <a:solidFill>
              <a:srgbClr val="FFFFFF"/>
            </a:solidFill>
            <a:prstDash val="solid"/>
            <a:headEnd type="none" len="sm" w="sm"/>
            <a:tailEnd type="arrow" len="sm" w="med"/>
          </a:ln>
        </p:spPr>
      </p:sp>
      <p:sp>
        <p:nvSpPr>
          <p:cNvPr name="AutoShape 9" id="9"/>
          <p:cNvSpPr/>
          <p:nvPr/>
        </p:nvSpPr>
        <p:spPr>
          <a:xfrm flipH="true">
            <a:off x="7559167" y="5632952"/>
            <a:ext cx="807846" cy="0"/>
          </a:xfrm>
          <a:prstGeom prst="line">
            <a:avLst/>
          </a:prstGeom>
          <a:ln cap="flat" w="95250">
            <a:solidFill>
              <a:srgbClr val="FFFFFF"/>
            </a:solidFill>
            <a:prstDash val="solid"/>
            <a:headEnd type="none" len="sm" w="sm"/>
            <a:tailEnd type="arrow" len="sm" w="med"/>
          </a:ln>
        </p:spPr>
      </p:sp>
      <p:sp>
        <p:nvSpPr>
          <p:cNvPr name="AutoShape 10" id="10"/>
          <p:cNvSpPr/>
          <p:nvPr/>
        </p:nvSpPr>
        <p:spPr>
          <a:xfrm flipH="true">
            <a:off x="7559167" y="8437721"/>
            <a:ext cx="807846" cy="0"/>
          </a:xfrm>
          <a:prstGeom prst="line">
            <a:avLst/>
          </a:prstGeom>
          <a:ln cap="flat" w="95250">
            <a:solidFill>
              <a:srgbClr val="FFFFFF"/>
            </a:solidFill>
            <a:prstDash val="solid"/>
            <a:headEnd type="none" len="sm" w="sm"/>
            <a:tailEnd type="arrow" len="sm" w="med"/>
          </a:ln>
        </p:spPr>
      </p:sp>
      <p:grpSp>
        <p:nvGrpSpPr>
          <p:cNvPr name="Group 11" id="11"/>
          <p:cNvGrpSpPr/>
          <p:nvPr/>
        </p:nvGrpSpPr>
        <p:grpSpPr>
          <a:xfrm rot="2700000">
            <a:off x="8671639" y="8004176"/>
            <a:ext cx="962340" cy="96234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61B069"/>
            </a:solidFill>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a:lnSpc>
                  <a:spcPts val="2940"/>
                </a:lnSpc>
              </a:pPr>
            </a:p>
          </p:txBody>
        </p:sp>
      </p:grpSp>
      <p:sp>
        <p:nvSpPr>
          <p:cNvPr name="TextBox 14" id="14"/>
          <p:cNvSpPr txBox="true"/>
          <p:nvPr/>
        </p:nvSpPr>
        <p:spPr>
          <a:xfrm rot="0">
            <a:off x="11247194" y="3978472"/>
            <a:ext cx="5228183"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tempo: </a:t>
            </a:r>
            <a:r>
              <a:rPr lang="en-US" sz="3399">
                <a:solidFill>
                  <a:srgbClr val="F23436"/>
                </a:solidFill>
                <a:latin typeface="Open Sans"/>
              </a:rPr>
              <a:t>1 hora 50 minutos</a:t>
            </a:r>
          </a:p>
        </p:txBody>
      </p:sp>
      <p:sp>
        <p:nvSpPr>
          <p:cNvPr name="TextBox 15" id="15"/>
          <p:cNvSpPr txBox="true"/>
          <p:nvPr/>
        </p:nvSpPr>
        <p:spPr>
          <a:xfrm rot="0">
            <a:off x="11144204" y="6735617"/>
            <a:ext cx="5434161"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tempo: </a:t>
            </a:r>
            <a:r>
              <a:rPr lang="en-US" sz="3399">
                <a:solidFill>
                  <a:srgbClr val="F23436"/>
                </a:solidFill>
                <a:latin typeface="Open Sans"/>
              </a:rPr>
              <a:t>2 horas 50 minutos</a:t>
            </a:r>
          </a:p>
        </p:txBody>
      </p:sp>
      <p:sp>
        <p:nvSpPr>
          <p:cNvPr name="TextBox 16" id="16"/>
          <p:cNvSpPr txBox="true"/>
          <p:nvPr/>
        </p:nvSpPr>
        <p:spPr>
          <a:xfrm rot="0">
            <a:off x="3418461" y="5261794"/>
            <a:ext cx="3814911"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tempo: </a:t>
            </a:r>
            <a:r>
              <a:rPr lang="en-US" sz="3399">
                <a:solidFill>
                  <a:srgbClr val="61B069"/>
                </a:solidFill>
                <a:latin typeface="Open Sans"/>
              </a:rPr>
              <a:t>10 minutos</a:t>
            </a:r>
          </a:p>
        </p:txBody>
      </p:sp>
      <p:sp>
        <p:nvSpPr>
          <p:cNvPr name="TextBox 17" id="17"/>
          <p:cNvSpPr txBox="true"/>
          <p:nvPr/>
        </p:nvSpPr>
        <p:spPr>
          <a:xfrm rot="0">
            <a:off x="3665367" y="8114189"/>
            <a:ext cx="3568005"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tempo: </a:t>
            </a:r>
            <a:r>
              <a:rPr lang="en-US" sz="3399">
                <a:solidFill>
                  <a:srgbClr val="61B069"/>
                </a:solidFill>
                <a:latin typeface="Open Sans"/>
              </a:rPr>
              <a:t>0 minutos</a:t>
            </a:r>
          </a:p>
        </p:txBody>
      </p:sp>
      <p:sp>
        <p:nvSpPr>
          <p:cNvPr name="TextBox 18" id="18"/>
          <p:cNvSpPr txBox="true"/>
          <p:nvPr/>
        </p:nvSpPr>
        <p:spPr>
          <a:xfrm rot="0">
            <a:off x="537241" y="448310"/>
            <a:ext cx="7829848"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Escalonamento por tempo: </a:t>
            </a:r>
            <a:r>
              <a:rPr lang="en-US" sz="3399">
                <a:solidFill>
                  <a:srgbClr val="CACD52"/>
                </a:solidFill>
                <a:latin typeface="Open Sans"/>
              </a:rPr>
              <a:t>10 minutos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Freeform 2" id="2"/>
          <p:cNvSpPr/>
          <p:nvPr/>
        </p:nvSpPr>
        <p:spPr>
          <a:xfrm flipH="false" flipV="false" rot="0">
            <a:off x="3994126" y="1281095"/>
            <a:ext cx="10299748" cy="7724811"/>
          </a:xfrm>
          <a:custGeom>
            <a:avLst/>
            <a:gdLst/>
            <a:ahLst/>
            <a:cxnLst/>
            <a:rect r="r" b="b" t="t" l="l"/>
            <a:pathLst>
              <a:path h="7724811" w="10299748">
                <a:moveTo>
                  <a:pt x="0" y="0"/>
                </a:moveTo>
                <a:lnTo>
                  <a:pt x="10299748" y="0"/>
                </a:lnTo>
                <a:lnTo>
                  <a:pt x="10299748" y="7724810"/>
                </a:lnTo>
                <a:lnTo>
                  <a:pt x="0" y="7724810"/>
                </a:lnTo>
                <a:lnTo>
                  <a:pt x="0" y="0"/>
                </a:lnTo>
                <a:close/>
              </a:path>
            </a:pathLst>
          </a:custGeom>
          <a:blipFill>
            <a:blip r:embed="rId2"/>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9087708"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Tipos de escalonamento</a:t>
            </a:r>
          </a:p>
        </p:txBody>
      </p:sp>
      <p:sp>
        <p:nvSpPr>
          <p:cNvPr name="TextBox 6" id="6"/>
          <p:cNvSpPr txBox="true"/>
          <p:nvPr/>
        </p:nvSpPr>
        <p:spPr>
          <a:xfrm rot="0">
            <a:off x="1144530" y="2242354"/>
            <a:ext cx="15998941" cy="53809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hlinkClick r:id="rId2" tooltip="https://1library.org/article/escalonamentos-n%C3%A3o-preemptivos-e-preemptivos.q0ew8n9y"/>
              </a:rPr>
              <a:t>O escalonamento em sistemas operacionais pode ser classificado em duas categorias principais: </a:t>
            </a:r>
            <a:r>
              <a:rPr lang="en-US" sz="3399">
                <a:solidFill>
                  <a:srgbClr val="F68107"/>
                </a:solidFill>
                <a:latin typeface="Open Sans"/>
                <a:hlinkClick r:id="rId3" tooltip="https://1library.org/article/escalonamentos-n%C3%A3o-preemptivos-e-preemptivos.q0ew8n9y"/>
              </a:rPr>
              <a:t>preemptivo</a:t>
            </a:r>
            <a:r>
              <a:rPr lang="en-US" sz="3399">
                <a:solidFill>
                  <a:srgbClr val="FFFFFF"/>
                </a:solidFill>
                <a:latin typeface="Open Sans"/>
                <a:hlinkClick r:id="rId4" tooltip="https://1library.org/article/escalonamentos-n%C3%A3o-preemptivos-e-preemptivos.q0ew8n9y"/>
              </a:rPr>
              <a:t> e </a:t>
            </a:r>
            <a:r>
              <a:rPr lang="en-US" sz="3399">
                <a:solidFill>
                  <a:srgbClr val="F68107"/>
                </a:solidFill>
                <a:latin typeface="Open Sans"/>
                <a:hlinkClick r:id="rId5" tooltip="https://1library.org/article/escalonamentos-n%C3%A3o-preemptivos-e-preemptivos.q0ew8n9y"/>
              </a:rPr>
              <a:t>não preemptivo</a:t>
            </a:r>
            <a:r>
              <a:rPr lang="en-US" sz="3399">
                <a:solidFill>
                  <a:srgbClr val="FFFFFF"/>
                </a:solidFill>
                <a:latin typeface="Open Sans"/>
              </a:rPr>
              <a:t>.</a:t>
            </a:r>
          </a:p>
          <a:p>
            <a:pPr>
              <a:lnSpc>
                <a:spcPts val="4759"/>
              </a:lnSpc>
            </a:pPr>
          </a:p>
          <a:p>
            <a:pPr marL="734059" indent="-367030" lvl="1">
              <a:lnSpc>
                <a:spcPts val="4759"/>
              </a:lnSpc>
              <a:buFont typeface="Arial"/>
              <a:buChar char="•"/>
            </a:pPr>
            <a:r>
              <a:rPr lang="en-US" sz="3399">
                <a:solidFill>
                  <a:srgbClr val="FFFFFF"/>
                </a:solidFill>
                <a:latin typeface="Open Sans"/>
                <a:hlinkClick r:id="rId6" tooltip="https://1library.org/article/escalonamentos-n%C3%A3o-preemptivos-e-preemptivos.q0ew8n9y"/>
              </a:rPr>
              <a:t>No escalonamento </a:t>
            </a:r>
            <a:r>
              <a:rPr lang="en-US" sz="3399">
                <a:solidFill>
                  <a:srgbClr val="F68107"/>
                </a:solidFill>
                <a:latin typeface="Open Sans"/>
                <a:hlinkClick r:id="rId7" tooltip="https://1library.org/article/escalonamentos-n%C3%A3o-preemptivos-e-preemptivos.q0ew8n9y"/>
              </a:rPr>
              <a:t>não-preemptivo</a:t>
            </a:r>
            <a:r>
              <a:rPr lang="en-US" sz="3399">
                <a:solidFill>
                  <a:srgbClr val="FFFFFF"/>
                </a:solidFill>
                <a:latin typeface="Open Sans"/>
                <a:hlinkClick r:id="rId8" tooltip="https://1library.org/article/escalonamentos-n%C3%A3o-preemptivos-e-preemptivos.q0ew8n9y"/>
              </a:rPr>
              <a:t>, uma vez que um processo começa a executar, ele continua até terminar ou ser interrompido por uma operação de E/S</a:t>
            </a:r>
            <a:r>
              <a:rPr lang="en-US" sz="3399">
                <a:solidFill>
                  <a:srgbClr val="FFFFFF"/>
                </a:solidFill>
                <a:latin typeface="Open Sans"/>
              </a:rPr>
              <a:t>.</a:t>
            </a:r>
          </a:p>
          <a:p>
            <a:pPr>
              <a:lnSpc>
                <a:spcPts val="4759"/>
              </a:lnSpc>
            </a:pPr>
          </a:p>
          <a:p>
            <a:pPr marL="734059" indent="-367030" lvl="1">
              <a:lnSpc>
                <a:spcPts val="4759"/>
              </a:lnSpc>
              <a:buFont typeface="Arial"/>
              <a:buChar char="•"/>
            </a:pPr>
            <a:r>
              <a:rPr lang="en-US" sz="3399">
                <a:solidFill>
                  <a:srgbClr val="FFFFFF"/>
                </a:solidFill>
                <a:latin typeface="Open Sans"/>
                <a:hlinkClick r:id="rId9" tooltip="https://1library.org/article/escalonamentos-n%C3%A3o-preemptivos-e-preemptivos.q0ew8n9y"/>
              </a:rPr>
              <a:t>N</a:t>
            </a:r>
            <a:r>
              <a:rPr lang="en-US" sz="3399">
                <a:solidFill>
                  <a:srgbClr val="FFFFFF"/>
                </a:solidFill>
                <a:latin typeface="Open Sans"/>
                <a:hlinkClick r:id="rId10" tooltip="https://1library.org/article/escalonamentos-n%C3%A3o-preemptivos-e-preemptivos.q0ew8n9y"/>
              </a:rPr>
              <a:t>o escalonamento </a:t>
            </a:r>
            <a:r>
              <a:rPr lang="en-US" sz="3399">
                <a:solidFill>
                  <a:srgbClr val="F68107"/>
                </a:solidFill>
                <a:latin typeface="Open Sans"/>
                <a:hlinkClick r:id="rId11" tooltip="https://1library.org/article/escalonamentos-n%C3%A3o-preemptivos-e-preemptivos.q0ew8n9y"/>
              </a:rPr>
              <a:t>preemptivo</a:t>
            </a:r>
            <a:r>
              <a:rPr lang="en-US" sz="3399">
                <a:solidFill>
                  <a:srgbClr val="FFFFFF"/>
                </a:solidFill>
                <a:latin typeface="Open Sans"/>
                <a:hlinkClick r:id="rId12" tooltip="https://1library.org/article/escalonamentos-n%C3%A3o-preemptivos-e-preemptivos.q0ew8n9y"/>
              </a:rPr>
              <a:t>, o sistema operacional pode interromper o processo em execução para retirá-lo da CPU e dar lugar a outro</a:t>
            </a:r>
            <a:r>
              <a:rPr lang="en-US" sz="3399">
                <a:solidFill>
                  <a:srgbClr val="FFFFFF"/>
                </a:solidFill>
                <a:latin typeface="Open Sans"/>
              </a:rPr>
              <a:t>.</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Freeform 2" id="2"/>
          <p:cNvSpPr/>
          <p:nvPr/>
        </p:nvSpPr>
        <p:spPr>
          <a:xfrm flipH="false" flipV="false" rot="0">
            <a:off x="8030782" y="1028700"/>
            <a:ext cx="2226435" cy="2226435"/>
          </a:xfrm>
          <a:custGeom>
            <a:avLst/>
            <a:gdLst/>
            <a:ahLst/>
            <a:cxnLst/>
            <a:rect r="r" b="b" t="t" l="l"/>
            <a:pathLst>
              <a:path h="2226435" w="2226435">
                <a:moveTo>
                  <a:pt x="0" y="0"/>
                </a:moveTo>
                <a:lnTo>
                  <a:pt x="2226436" y="0"/>
                </a:lnTo>
                <a:lnTo>
                  <a:pt x="2226436" y="2226435"/>
                </a:lnTo>
                <a:lnTo>
                  <a:pt x="0" y="2226435"/>
                </a:lnTo>
                <a:lnTo>
                  <a:pt x="0" y="0"/>
                </a:lnTo>
                <a:close/>
              </a:path>
            </a:pathLst>
          </a:custGeom>
          <a:blipFill>
            <a:blip r:embed="rId2"/>
            <a:stretch>
              <a:fillRect l="0" t="0" r="0" b="0"/>
            </a:stretch>
          </a:blipFill>
        </p:spPr>
      </p:sp>
      <p:sp>
        <p:nvSpPr>
          <p:cNvPr name="Freeform 3" id="3"/>
          <p:cNvSpPr/>
          <p:nvPr/>
        </p:nvSpPr>
        <p:spPr>
          <a:xfrm flipH="false" flipV="false" rot="0">
            <a:off x="8030782" y="5143500"/>
            <a:ext cx="2204069" cy="2204069"/>
          </a:xfrm>
          <a:custGeom>
            <a:avLst/>
            <a:gdLst/>
            <a:ahLst/>
            <a:cxnLst/>
            <a:rect r="r" b="b" t="t" l="l"/>
            <a:pathLst>
              <a:path h="2204069" w="2204069">
                <a:moveTo>
                  <a:pt x="0" y="0"/>
                </a:moveTo>
                <a:lnTo>
                  <a:pt x="2204069" y="0"/>
                </a:lnTo>
                <a:lnTo>
                  <a:pt x="2204069" y="2204069"/>
                </a:lnTo>
                <a:lnTo>
                  <a:pt x="0" y="2204069"/>
                </a:lnTo>
                <a:lnTo>
                  <a:pt x="0" y="0"/>
                </a:lnTo>
                <a:close/>
              </a:path>
            </a:pathLst>
          </a:custGeom>
          <a:blipFill>
            <a:blip r:embed="rId3"/>
            <a:stretch>
              <a:fillRect l="0" t="0" r="0" b="0"/>
            </a:stretch>
          </a:blipFill>
        </p:spPr>
      </p:sp>
      <p:sp>
        <p:nvSpPr>
          <p:cNvPr name="AutoShape 4" id="4"/>
          <p:cNvSpPr/>
          <p:nvPr/>
        </p:nvSpPr>
        <p:spPr>
          <a:xfrm flipH="true">
            <a:off x="9132817" y="3255135"/>
            <a:ext cx="11183" cy="1888365"/>
          </a:xfrm>
          <a:prstGeom prst="line">
            <a:avLst/>
          </a:prstGeom>
          <a:ln cap="flat" w="95250">
            <a:solidFill>
              <a:srgbClr val="FFFFFF"/>
            </a:solidFill>
            <a:prstDash val="solid"/>
            <a:headEnd type="none" len="sm" w="sm"/>
            <a:tailEnd type="arrow" len="sm" w="med"/>
          </a:ln>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Freeform 2" id="2"/>
          <p:cNvSpPr/>
          <p:nvPr/>
        </p:nvSpPr>
        <p:spPr>
          <a:xfrm flipH="false" flipV="false" rot="0">
            <a:off x="8030782" y="1028700"/>
            <a:ext cx="2226435" cy="2226435"/>
          </a:xfrm>
          <a:custGeom>
            <a:avLst/>
            <a:gdLst/>
            <a:ahLst/>
            <a:cxnLst/>
            <a:rect r="r" b="b" t="t" l="l"/>
            <a:pathLst>
              <a:path h="2226435" w="2226435">
                <a:moveTo>
                  <a:pt x="0" y="0"/>
                </a:moveTo>
                <a:lnTo>
                  <a:pt x="2226436" y="0"/>
                </a:lnTo>
                <a:lnTo>
                  <a:pt x="2226436" y="2226435"/>
                </a:lnTo>
                <a:lnTo>
                  <a:pt x="0" y="2226435"/>
                </a:lnTo>
                <a:lnTo>
                  <a:pt x="0" y="0"/>
                </a:lnTo>
                <a:close/>
              </a:path>
            </a:pathLst>
          </a:custGeom>
          <a:blipFill>
            <a:blip r:embed="rId2"/>
            <a:stretch>
              <a:fillRect l="0" t="0" r="0" b="0"/>
            </a:stretch>
          </a:blipFill>
        </p:spPr>
      </p:sp>
      <p:sp>
        <p:nvSpPr>
          <p:cNvPr name="Freeform 3" id="3"/>
          <p:cNvSpPr/>
          <p:nvPr/>
        </p:nvSpPr>
        <p:spPr>
          <a:xfrm flipH="false" flipV="false" rot="0">
            <a:off x="10257218" y="5165867"/>
            <a:ext cx="2204069" cy="2204069"/>
          </a:xfrm>
          <a:custGeom>
            <a:avLst/>
            <a:gdLst/>
            <a:ahLst/>
            <a:cxnLst/>
            <a:rect r="r" b="b" t="t" l="l"/>
            <a:pathLst>
              <a:path h="2204069" w="2204069">
                <a:moveTo>
                  <a:pt x="0" y="0"/>
                </a:moveTo>
                <a:lnTo>
                  <a:pt x="2204068" y="0"/>
                </a:lnTo>
                <a:lnTo>
                  <a:pt x="2204068" y="2204068"/>
                </a:lnTo>
                <a:lnTo>
                  <a:pt x="0" y="2204068"/>
                </a:lnTo>
                <a:lnTo>
                  <a:pt x="0" y="0"/>
                </a:lnTo>
                <a:close/>
              </a:path>
            </a:pathLst>
          </a:custGeom>
          <a:blipFill>
            <a:blip r:embed="rId3"/>
            <a:stretch>
              <a:fillRect l="0" t="0" r="0" b="0"/>
            </a:stretch>
          </a:blipFill>
        </p:spPr>
      </p:sp>
      <p:sp>
        <p:nvSpPr>
          <p:cNvPr name="Freeform 4" id="4"/>
          <p:cNvSpPr/>
          <p:nvPr/>
        </p:nvSpPr>
        <p:spPr>
          <a:xfrm flipH="false" flipV="false" rot="0">
            <a:off x="5804347" y="5143500"/>
            <a:ext cx="2226435" cy="2226435"/>
          </a:xfrm>
          <a:custGeom>
            <a:avLst/>
            <a:gdLst/>
            <a:ahLst/>
            <a:cxnLst/>
            <a:rect r="r" b="b" t="t" l="l"/>
            <a:pathLst>
              <a:path h="2226435" w="2226435">
                <a:moveTo>
                  <a:pt x="0" y="0"/>
                </a:moveTo>
                <a:lnTo>
                  <a:pt x="2226435" y="0"/>
                </a:lnTo>
                <a:lnTo>
                  <a:pt x="2226435" y="2226435"/>
                </a:lnTo>
                <a:lnTo>
                  <a:pt x="0" y="2226435"/>
                </a:lnTo>
                <a:lnTo>
                  <a:pt x="0" y="0"/>
                </a:lnTo>
                <a:close/>
              </a:path>
            </a:pathLst>
          </a:custGeom>
          <a:blipFill>
            <a:blip r:embed="rId4"/>
            <a:stretch>
              <a:fillRect l="0" t="0" r="0" b="0"/>
            </a:stretch>
          </a:blipFill>
        </p:spPr>
      </p:sp>
      <p:sp>
        <p:nvSpPr>
          <p:cNvPr name="AutoShape 5" id="5"/>
          <p:cNvSpPr/>
          <p:nvPr/>
        </p:nvSpPr>
        <p:spPr>
          <a:xfrm>
            <a:off x="9144000" y="3255135"/>
            <a:ext cx="2215252" cy="1910731"/>
          </a:xfrm>
          <a:prstGeom prst="line">
            <a:avLst/>
          </a:prstGeom>
          <a:ln cap="flat" w="95250">
            <a:solidFill>
              <a:srgbClr val="FFFFFF"/>
            </a:solidFill>
            <a:prstDash val="solid"/>
            <a:headEnd type="none" len="sm" w="sm"/>
            <a:tailEnd type="triangle" len="med" w="lg"/>
          </a:ln>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Freeform 2" id="2"/>
          <p:cNvSpPr/>
          <p:nvPr/>
        </p:nvSpPr>
        <p:spPr>
          <a:xfrm flipH="false" flipV="false" rot="0">
            <a:off x="8030782" y="1028700"/>
            <a:ext cx="2226435" cy="2226435"/>
          </a:xfrm>
          <a:custGeom>
            <a:avLst/>
            <a:gdLst/>
            <a:ahLst/>
            <a:cxnLst/>
            <a:rect r="r" b="b" t="t" l="l"/>
            <a:pathLst>
              <a:path h="2226435" w="2226435">
                <a:moveTo>
                  <a:pt x="0" y="0"/>
                </a:moveTo>
                <a:lnTo>
                  <a:pt x="2226436" y="0"/>
                </a:lnTo>
                <a:lnTo>
                  <a:pt x="2226436" y="2226435"/>
                </a:lnTo>
                <a:lnTo>
                  <a:pt x="0" y="2226435"/>
                </a:lnTo>
                <a:lnTo>
                  <a:pt x="0" y="0"/>
                </a:lnTo>
                <a:close/>
              </a:path>
            </a:pathLst>
          </a:custGeom>
          <a:blipFill>
            <a:blip r:embed="rId2"/>
            <a:stretch>
              <a:fillRect l="0" t="0" r="0" b="0"/>
            </a:stretch>
          </a:blipFill>
        </p:spPr>
      </p:sp>
      <p:sp>
        <p:nvSpPr>
          <p:cNvPr name="Freeform 3" id="3"/>
          <p:cNvSpPr/>
          <p:nvPr/>
        </p:nvSpPr>
        <p:spPr>
          <a:xfrm flipH="false" flipV="false" rot="0">
            <a:off x="10257218" y="5165867"/>
            <a:ext cx="2204069" cy="2204069"/>
          </a:xfrm>
          <a:custGeom>
            <a:avLst/>
            <a:gdLst/>
            <a:ahLst/>
            <a:cxnLst/>
            <a:rect r="r" b="b" t="t" l="l"/>
            <a:pathLst>
              <a:path h="2204069" w="2204069">
                <a:moveTo>
                  <a:pt x="0" y="0"/>
                </a:moveTo>
                <a:lnTo>
                  <a:pt x="2204068" y="0"/>
                </a:lnTo>
                <a:lnTo>
                  <a:pt x="2204068" y="2204068"/>
                </a:lnTo>
                <a:lnTo>
                  <a:pt x="0" y="2204068"/>
                </a:lnTo>
                <a:lnTo>
                  <a:pt x="0" y="0"/>
                </a:lnTo>
                <a:close/>
              </a:path>
            </a:pathLst>
          </a:custGeom>
          <a:blipFill>
            <a:blip r:embed="rId3"/>
            <a:stretch>
              <a:fillRect l="0" t="0" r="0" b="0"/>
            </a:stretch>
          </a:blipFill>
        </p:spPr>
      </p:sp>
      <p:sp>
        <p:nvSpPr>
          <p:cNvPr name="Freeform 4" id="4"/>
          <p:cNvSpPr/>
          <p:nvPr/>
        </p:nvSpPr>
        <p:spPr>
          <a:xfrm flipH="false" flipV="false" rot="0">
            <a:off x="5804347" y="5143500"/>
            <a:ext cx="2226435" cy="2226435"/>
          </a:xfrm>
          <a:custGeom>
            <a:avLst/>
            <a:gdLst/>
            <a:ahLst/>
            <a:cxnLst/>
            <a:rect r="r" b="b" t="t" l="l"/>
            <a:pathLst>
              <a:path h="2226435" w="2226435">
                <a:moveTo>
                  <a:pt x="0" y="0"/>
                </a:moveTo>
                <a:lnTo>
                  <a:pt x="2226435" y="0"/>
                </a:lnTo>
                <a:lnTo>
                  <a:pt x="2226435" y="2226435"/>
                </a:lnTo>
                <a:lnTo>
                  <a:pt x="0" y="2226435"/>
                </a:lnTo>
                <a:lnTo>
                  <a:pt x="0" y="0"/>
                </a:lnTo>
                <a:close/>
              </a:path>
            </a:pathLst>
          </a:custGeom>
          <a:blipFill>
            <a:blip r:embed="rId4"/>
            <a:stretch>
              <a:fillRect l="0" t="0" r="0" b="0"/>
            </a:stretch>
          </a:blipFill>
        </p:spPr>
      </p:sp>
      <p:sp>
        <p:nvSpPr>
          <p:cNvPr name="AutoShape 5" id="5"/>
          <p:cNvSpPr/>
          <p:nvPr/>
        </p:nvSpPr>
        <p:spPr>
          <a:xfrm flipH="true">
            <a:off x="6917565" y="3255135"/>
            <a:ext cx="2226435" cy="1888365"/>
          </a:xfrm>
          <a:prstGeom prst="line">
            <a:avLst/>
          </a:prstGeom>
          <a:ln cap="flat" w="95250">
            <a:solidFill>
              <a:srgbClr val="FFFFFF"/>
            </a:solidFill>
            <a:prstDash val="solid"/>
            <a:headEnd type="none" len="sm" w="sm"/>
            <a:tailEnd type="triangle" len="med" w="lg"/>
          </a:ln>
        </p:spPr>
      </p:sp>
    </p:spTree>
  </p:cSld>
  <p:clrMapOvr>
    <a:masterClrMapping/>
  </p:clrMapOvr>
</p:sld>
</file>

<file path=ppt/slides/slide28.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Critérios do escalonador</a:t>
            </a:r>
          </a:p>
        </p:txBody>
      </p:sp>
      <p:sp>
        <p:nvSpPr>
          <p:cNvPr name="TextBox 6" id="6"/>
          <p:cNvSpPr txBox="true"/>
          <p:nvPr/>
        </p:nvSpPr>
        <p:spPr>
          <a:xfrm rot="0">
            <a:off x="1028700" y="2085313"/>
            <a:ext cx="16230600" cy="238061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Os critérios do escalonador em sistemas operacionais são fundamentais para determinar a ordem e o tempo que cada processo terá para executar na CPU</a:t>
            </a:r>
          </a:p>
          <a:p>
            <a:pPr marL="734059" indent="-367030" lvl="1">
              <a:lnSpc>
                <a:spcPts val="4759"/>
              </a:lnSpc>
              <a:buFont typeface="Arial"/>
              <a:buChar char="•"/>
            </a:pPr>
            <a:r>
              <a:rPr lang="en-US" sz="3399">
                <a:solidFill>
                  <a:srgbClr val="FFFFFF"/>
                </a:solidFill>
                <a:latin typeface="Open Sans"/>
              </a:rPr>
              <a:t>Alguns deles:</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Critérios do escalonador</a:t>
            </a:r>
          </a:p>
        </p:txBody>
      </p:sp>
      <p:sp>
        <p:nvSpPr>
          <p:cNvPr name="TextBox 6" id="6"/>
          <p:cNvSpPr txBox="true"/>
          <p:nvPr/>
        </p:nvSpPr>
        <p:spPr>
          <a:xfrm rot="0">
            <a:off x="1028700" y="2085313"/>
            <a:ext cx="16230600" cy="238061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Os critérios do escalonador em sistemas operacionais são fundamentais para determinar a ordem e o tempo que cada processo terá para executar na CPU</a:t>
            </a:r>
          </a:p>
          <a:p>
            <a:pPr marL="734059" indent="-367030" lvl="1">
              <a:lnSpc>
                <a:spcPts val="4759"/>
              </a:lnSpc>
              <a:buFont typeface="Arial"/>
              <a:buChar char="•"/>
            </a:pPr>
            <a:r>
              <a:rPr lang="en-US" sz="3399">
                <a:solidFill>
                  <a:srgbClr val="FFFFFF"/>
                </a:solidFill>
                <a:latin typeface="Open Sans"/>
              </a:rPr>
              <a:t>Alguns deles:</a:t>
            </a:r>
          </a:p>
        </p:txBody>
      </p:sp>
      <p:sp>
        <p:nvSpPr>
          <p:cNvPr name="TextBox 7" id="7"/>
          <p:cNvSpPr txBox="true"/>
          <p:nvPr/>
        </p:nvSpPr>
        <p:spPr>
          <a:xfrm rot="0">
            <a:off x="2089850" y="4789241"/>
            <a:ext cx="6025886" cy="35807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Utilização de processador.</a:t>
            </a:r>
          </a:p>
          <a:p>
            <a:pPr marL="734059" indent="-367030" lvl="1">
              <a:lnSpc>
                <a:spcPts val="4759"/>
              </a:lnSpc>
              <a:buFont typeface="Arial"/>
              <a:buChar char="•"/>
            </a:pPr>
            <a:r>
              <a:rPr lang="en-US" sz="3399">
                <a:solidFill>
                  <a:srgbClr val="FFFFFF"/>
                </a:solidFill>
                <a:latin typeface="Open Sans"/>
              </a:rPr>
              <a:t>Throughtput.</a:t>
            </a:r>
          </a:p>
          <a:p>
            <a:pPr marL="734059" indent="-367030" lvl="1">
              <a:lnSpc>
                <a:spcPts val="4759"/>
              </a:lnSpc>
              <a:buFont typeface="Arial"/>
              <a:buChar char="•"/>
            </a:pPr>
            <a:r>
              <a:rPr lang="en-US" sz="3399">
                <a:solidFill>
                  <a:srgbClr val="FFFFFF"/>
                </a:solidFill>
                <a:latin typeface="Open Sans"/>
              </a:rPr>
              <a:t>Tempo de processador.</a:t>
            </a:r>
          </a:p>
          <a:p>
            <a:pPr marL="734059" indent="-367030" lvl="1">
              <a:lnSpc>
                <a:spcPts val="4759"/>
              </a:lnSpc>
              <a:buFont typeface="Arial"/>
              <a:buChar char="•"/>
            </a:pPr>
            <a:r>
              <a:rPr lang="en-US" sz="3399">
                <a:solidFill>
                  <a:srgbClr val="FFFFFF"/>
                </a:solidFill>
                <a:latin typeface="Open Sans"/>
              </a:rPr>
              <a:t>Tempo de espera.</a:t>
            </a:r>
          </a:p>
          <a:p>
            <a:pPr marL="734059" indent="-367030" lvl="1">
              <a:lnSpc>
                <a:spcPts val="4759"/>
              </a:lnSpc>
              <a:buFont typeface="Arial"/>
              <a:buChar char="•"/>
            </a:pPr>
            <a:r>
              <a:rPr lang="en-US" sz="3399">
                <a:solidFill>
                  <a:srgbClr val="FFFFFF"/>
                </a:solidFill>
                <a:latin typeface="Open Sans"/>
              </a:rPr>
              <a:t>Tempo de turnaround.</a:t>
            </a:r>
          </a:p>
          <a:p>
            <a:pPr marL="734059" indent="-367030" lvl="1">
              <a:lnSpc>
                <a:spcPts val="4759"/>
              </a:lnSpc>
              <a:buFont typeface="Arial"/>
              <a:buChar char="•"/>
            </a:pPr>
            <a:r>
              <a:rPr lang="en-US" sz="3399">
                <a:solidFill>
                  <a:srgbClr val="FFFFFF"/>
                </a:solidFill>
                <a:latin typeface="Open Sans"/>
              </a:rPr>
              <a:t>Tempo de resposta.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6230600"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FFFFFF"/>
                </a:solidFill>
                <a:latin typeface="Open Sans Bold"/>
              </a:rPr>
              <a:t>Escalonamento de Processos</a:t>
            </a:r>
          </a:p>
        </p:txBody>
      </p:sp>
      <p:sp>
        <p:nvSpPr>
          <p:cNvPr name="TextBox 3" id="3"/>
          <p:cNvSpPr txBox="true"/>
          <p:nvPr/>
        </p:nvSpPr>
        <p:spPr>
          <a:xfrm rot="0">
            <a:off x="6469085" y="7596679"/>
            <a:ext cx="4584125" cy="356235"/>
          </a:xfrm>
          <a:prstGeom prst="rect">
            <a:avLst/>
          </a:prstGeom>
        </p:spPr>
        <p:txBody>
          <a:bodyPr anchor="t" rtlCol="false" tIns="0" lIns="0" bIns="0" rIns="0">
            <a:spAutoFit/>
          </a:bodyPr>
          <a:lstStyle/>
          <a:p>
            <a:pPr marL="0" indent="0" lvl="0">
              <a:lnSpc>
                <a:spcPts val="2940"/>
              </a:lnSpc>
              <a:spcBef>
                <a:spcPct val="0"/>
              </a:spcBef>
            </a:pPr>
            <a:r>
              <a:rPr lang="en-US" sz="2100">
                <a:solidFill>
                  <a:srgbClr val="FFFFFF"/>
                </a:solidFill>
                <a:latin typeface="Open Sans"/>
              </a:rPr>
              <a:t>Conceito e exemplos.</a:t>
            </a:r>
          </a:p>
        </p:txBody>
      </p:sp>
      <p:grpSp>
        <p:nvGrpSpPr>
          <p:cNvPr name="Group 4" id="4"/>
          <p:cNvGrpSpPr>
            <a:grpSpLocks noChangeAspect="true"/>
          </p:cNvGrpSpPr>
          <p:nvPr/>
        </p:nvGrpSpPr>
        <p:grpSpPr>
          <a:xfrm rot="0">
            <a:off x="1028700" y="4462367"/>
            <a:ext cx="1179795" cy="1179790"/>
            <a:chOff x="0" y="0"/>
            <a:chExt cx="6350000" cy="6349975"/>
          </a:xfrm>
        </p:grpSpPr>
        <p:sp>
          <p:nvSpPr>
            <p:cNvPr name="Freeform 5" id="5"/>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t="0" r="0" b="0"/>
              </a:stretch>
            </a:blipFill>
          </p:spPr>
        </p:sp>
      </p:grpSp>
      <p:grpSp>
        <p:nvGrpSpPr>
          <p:cNvPr name="Group 6" id="6"/>
          <p:cNvGrpSpPr>
            <a:grpSpLocks noChangeAspect="true"/>
          </p:cNvGrpSpPr>
          <p:nvPr/>
        </p:nvGrpSpPr>
        <p:grpSpPr>
          <a:xfrm rot="0">
            <a:off x="6469085" y="4462367"/>
            <a:ext cx="1179795" cy="1179790"/>
            <a:chOff x="0" y="0"/>
            <a:chExt cx="6350000" cy="6349975"/>
          </a:xfrm>
        </p:grpSpPr>
        <p:sp>
          <p:nvSpPr>
            <p:cNvPr name="Freeform 7" id="7"/>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t="0" r="0" b="0"/>
              </a:stretch>
            </a:blipFill>
          </p:spPr>
        </p:sp>
      </p:grpSp>
      <p:grpSp>
        <p:nvGrpSpPr>
          <p:cNvPr name="Group 8" id="8"/>
          <p:cNvGrpSpPr>
            <a:grpSpLocks noChangeAspect="true"/>
          </p:cNvGrpSpPr>
          <p:nvPr/>
        </p:nvGrpSpPr>
        <p:grpSpPr>
          <a:xfrm rot="0">
            <a:off x="12675175" y="4462367"/>
            <a:ext cx="1179795" cy="1179790"/>
            <a:chOff x="0" y="0"/>
            <a:chExt cx="6350000" cy="6349975"/>
          </a:xfrm>
        </p:grpSpPr>
        <p:sp>
          <p:nvSpPr>
            <p:cNvPr name="Freeform 9" id="9"/>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t="0" r="0" b="0"/>
              </a:stretch>
            </a:blipFill>
          </p:spPr>
        </p:sp>
      </p:grpSp>
      <p:sp>
        <p:nvSpPr>
          <p:cNvPr name="TextBox 10" id="10"/>
          <p:cNvSpPr txBox="true"/>
          <p:nvPr/>
        </p:nvSpPr>
        <p:spPr>
          <a:xfrm rot="0">
            <a:off x="6469085" y="6080680"/>
            <a:ext cx="4584125" cy="485775"/>
          </a:xfrm>
          <a:prstGeom prst="rect">
            <a:avLst/>
          </a:prstGeom>
        </p:spPr>
        <p:txBody>
          <a:bodyPr anchor="t" rtlCol="false" tIns="0" lIns="0" bIns="0" rIns="0">
            <a:spAutoFit/>
          </a:bodyPr>
          <a:lstStyle/>
          <a:p>
            <a:pPr>
              <a:lnSpc>
                <a:spcPts val="3900"/>
              </a:lnSpc>
            </a:pPr>
            <a:r>
              <a:rPr lang="en-US" sz="3000">
                <a:solidFill>
                  <a:srgbClr val="FFFFFF"/>
                </a:solidFill>
                <a:latin typeface="Open Sans Bold"/>
              </a:rPr>
              <a:t>Sistemas por Lote </a:t>
            </a:r>
          </a:p>
        </p:txBody>
      </p:sp>
      <p:sp>
        <p:nvSpPr>
          <p:cNvPr name="TextBox 11" id="11"/>
          <p:cNvSpPr txBox="true"/>
          <p:nvPr/>
        </p:nvSpPr>
        <p:spPr>
          <a:xfrm rot="0">
            <a:off x="12377184" y="6080680"/>
            <a:ext cx="4118042" cy="485775"/>
          </a:xfrm>
          <a:prstGeom prst="rect">
            <a:avLst/>
          </a:prstGeom>
        </p:spPr>
        <p:txBody>
          <a:bodyPr anchor="t" rtlCol="false" tIns="0" lIns="0" bIns="0" rIns="0">
            <a:spAutoFit/>
          </a:bodyPr>
          <a:lstStyle/>
          <a:p>
            <a:pPr>
              <a:lnSpc>
                <a:spcPts val="3900"/>
              </a:lnSpc>
            </a:pPr>
            <a:r>
              <a:rPr lang="en-US" sz="3000">
                <a:solidFill>
                  <a:srgbClr val="FFFFFF"/>
                </a:solidFill>
                <a:latin typeface="Open Sans Bold"/>
              </a:rPr>
              <a:t>Sistemas interativos </a:t>
            </a:r>
          </a:p>
        </p:txBody>
      </p:sp>
      <p:sp>
        <p:nvSpPr>
          <p:cNvPr name="TextBox 12" id="12"/>
          <p:cNvSpPr txBox="true"/>
          <p:nvPr/>
        </p:nvSpPr>
        <p:spPr>
          <a:xfrm rot="0">
            <a:off x="1028700" y="5833030"/>
            <a:ext cx="4118042" cy="981075"/>
          </a:xfrm>
          <a:prstGeom prst="rect">
            <a:avLst/>
          </a:prstGeom>
        </p:spPr>
        <p:txBody>
          <a:bodyPr anchor="t" rtlCol="false" tIns="0" lIns="0" bIns="0" rIns="0">
            <a:spAutoFit/>
          </a:bodyPr>
          <a:lstStyle/>
          <a:p>
            <a:pPr>
              <a:lnSpc>
                <a:spcPts val="3900"/>
              </a:lnSpc>
            </a:pPr>
            <a:r>
              <a:rPr lang="en-US" sz="3000">
                <a:solidFill>
                  <a:srgbClr val="FFFFFF"/>
                </a:solidFill>
                <a:latin typeface="Open Sans Bold"/>
              </a:rPr>
              <a:t>Critérios do escalonador</a:t>
            </a:r>
          </a:p>
        </p:txBody>
      </p:sp>
      <p:sp>
        <p:nvSpPr>
          <p:cNvPr name="TextBox 13" id="13"/>
          <p:cNvSpPr txBox="true"/>
          <p:nvPr/>
        </p:nvSpPr>
        <p:spPr>
          <a:xfrm rot="0">
            <a:off x="1028700" y="7596679"/>
            <a:ext cx="4584125" cy="1470660"/>
          </a:xfrm>
          <a:prstGeom prst="rect">
            <a:avLst/>
          </a:prstGeom>
        </p:spPr>
        <p:txBody>
          <a:bodyPr anchor="t" rtlCol="false" tIns="0" lIns="0" bIns="0" rIns="0">
            <a:spAutoFit/>
          </a:bodyPr>
          <a:lstStyle/>
          <a:p>
            <a:pPr marL="0" indent="0" lvl="0">
              <a:lnSpc>
                <a:spcPts val="2940"/>
              </a:lnSpc>
              <a:spcBef>
                <a:spcPct val="0"/>
              </a:spcBef>
            </a:pPr>
            <a:r>
              <a:rPr lang="en-US" sz="2100">
                <a:solidFill>
                  <a:srgbClr val="FFFFFF"/>
                </a:solidFill>
                <a:latin typeface="Open Sans"/>
              </a:rPr>
              <a:t>utilização do processador, throughtput,tempo de processador, tempo de espera, tempo de turnaround,tempo de resposta.</a:t>
            </a:r>
          </a:p>
        </p:txBody>
      </p:sp>
      <p:sp>
        <p:nvSpPr>
          <p:cNvPr name="TextBox 14" id="14"/>
          <p:cNvSpPr txBox="true"/>
          <p:nvPr/>
        </p:nvSpPr>
        <p:spPr>
          <a:xfrm rot="0">
            <a:off x="12377184" y="7596679"/>
            <a:ext cx="4584125" cy="356235"/>
          </a:xfrm>
          <a:prstGeom prst="rect">
            <a:avLst/>
          </a:prstGeom>
        </p:spPr>
        <p:txBody>
          <a:bodyPr anchor="t" rtlCol="false" tIns="0" lIns="0" bIns="0" rIns="0">
            <a:spAutoFit/>
          </a:bodyPr>
          <a:lstStyle/>
          <a:p>
            <a:pPr marL="0" indent="0" lvl="0">
              <a:lnSpc>
                <a:spcPts val="2940"/>
              </a:lnSpc>
              <a:spcBef>
                <a:spcPct val="0"/>
              </a:spcBef>
            </a:pPr>
            <a:r>
              <a:rPr lang="en-US" sz="2100">
                <a:solidFill>
                  <a:srgbClr val="FFFFFF"/>
                </a:solidFill>
                <a:latin typeface="Open Sans"/>
              </a:rPr>
              <a:t>Conceito e exemplos.</a:t>
            </a: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Critérios do escalonador</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Utilização do processador</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1449282" y="2884201"/>
            <a:ext cx="15810018" cy="29806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A utilização do processador se refere à eficiência com que o sistema operacional usa o processador. </a:t>
            </a:r>
          </a:p>
          <a:p>
            <a:pPr>
              <a:lnSpc>
                <a:spcPts val="4759"/>
              </a:lnSpc>
            </a:pPr>
          </a:p>
          <a:p>
            <a:pPr marL="734059" indent="-367030" lvl="1">
              <a:lnSpc>
                <a:spcPts val="4759"/>
              </a:lnSpc>
              <a:buFont typeface="Arial"/>
              <a:buChar char="•"/>
            </a:pPr>
            <a:r>
              <a:rPr lang="en-US" sz="3399">
                <a:solidFill>
                  <a:srgbClr val="FFFFFF"/>
                </a:solidFill>
                <a:latin typeface="Open Sans"/>
              </a:rPr>
              <a:t>O objetivo é maximizar a utilização do processador, mantendo-o o mais ocupado possível.</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Critérios do escalonador</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Throughtput</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1260359" y="2616482"/>
            <a:ext cx="15998941" cy="29806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S</a:t>
            </a:r>
            <a:r>
              <a:rPr lang="en-US" sz="3399">
                <a:solidFill>
                  <a:srgbClr val="FFFFFF"/>
                </a:solidFill>
                <a:latin typeface="Open Sans"/>
                <a:hlinkClick r:id="rId2" tooltip="https://www.inf.unioeste.br/~marcio/SO/Aula3Escalonamento.pdf"/>
              </a:rPr>
              <a:t>e refere ao número de processos que são completados em um determinado intervalo de tempo</a:t>
            </a:r>
            <a:r>
              <a:rPr lang="en-US" sz="3399">
                <a:solidFill>
                  <a:srgbClr val="FFFFFF"/>
                </a:solidFill>
                <a:latin typeface="Open Sans"/>
              </a:rPr>
              <a:t>.</a:t>
            </a:r>
          </a:p>
          <a:p>
            <a:pPr>
              <a:lnSpc>
                <a:spcPts val="4759"/>
              </a:lnSpc>
            </a:pPr>
          </a:p>
          <a:p>
            <a:pPr marL="734059" indent="-367030" lvl="1">
              <a:lnSpc>
                <a:spcPts val="4759"/>
              </a:lnSpc>
              <a:buFont typeface="Arial"/>
              <a:buChar char="•"/>
            </a:pPr>
            <a:r>
              <a:rPr lang="en-US" sz="3399">
                <a:solidFill>
                  <a:srgbClr val="FFFFFF"/>
                </a:solidFill>
                <a:latin typeface="Open Sans"/>
                <a:hlinkClick r:id="rId3" tooltip="https://flaviovdf.io/SO-2017-1/slides/05-Escalonamento.pdf"/>
              </a:rPr>
              <a:t>O objetivo é maximizar o throughput, ou seja, terminar o maior número de tarefas possível</a:t>
            </a:r>
            <a:r>
              <a:rPr lang="en-US" sz="3399">
                <a:solidFill>
                  <a:srgbClr val="FFFFFF"/>
                </a:solidFill>
                <a:latin typeface="Open Sans"/>
              </a:rPr>
              <a:t>.</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Critérios do escalonador</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Tempo de processador</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1260359" y="2616482"/>
            <a:ext cx="15998941" cy="35807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hlinkClick r:id="rId2" tooltip="https://www.inf.unioeste.br/~marcio/SO/Aula3Escalonamento.pdf"/>
              </a:rPr>
              <a:t>O critério de “Tempo de Processador” em sistemas operacionais se refere ao tempo que um processo passa na CPU</a:t>
            </a:r>
            <a:r>
              <a:rPr lang="en-US" sz="3399">
                <a:solidFill>
                  <a:srgbClr val="FFFFFF"/>
                </a:solidFill>
                <a:latin typeface="Open Sans"/>
              </a:rPr>
              <a:t>.</a:t>
            </a:r>
          </a:p>
          <a:p>
            <a:pPr>
              <a:lnSpc>
                <a:spcPts val="4759"/>
              </a:lnSpc>
            </a:pPr>
          </a:p>
          <a:p>
            <a:pPr marL="734059" indent="-367030" lvl="1">
              <a:lnSpc>
                <a:spcPts val="4759"/>
              </a:lnSpc>
              <a:buFont typeface="Arial"/>
              <a:buChar char="•"/>
            </a:pPr>
            <a:r>
              <a:rPr lang="en-US" sz="3399">
                <a:solidFill>
                  <a:srgbClr val="FFFFFF"/>
                </a:solidFill>
                <a:latin typeface="Open Sans"/>
                <a:hlinkClick r:id="rId3" tooltip="https://flaviovdf.io/SO-2017-1/slides/05-Escalonamento.pdf"/>
              </a:rPr>
              <a:t> O objetivo é minimizar o tempo de processador para cada processo, a fim de permitir que mais processos sejam executados em um determinado período de tempo</a:t>
            </a:r>
            <a:r>
              <a:rPr lang="en-US" sz="3399">
                <a:solidFill>
                  <a:srgbClr val="FFFFFF"/>
                </a:solidFill>
                <a:latin typeface="Open Sans"/>
              </a:rPr>
              <a:t>.</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Critérios do escalonador</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Tempo de espera</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1260359" y="2616482"/>
            <a:ext cx="15998941" cy="29806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hlinkClick r:id="rId2" tooltip="https://www.inf.unioeste.br/~marcio/SO/Aula3Escalonamento.pdf"/>
              </a:rPr>
              <a:t>Se refere à quantidade de tempo que um processo passa na fila de pronto, esperando para ser executado</a:t>
            </a:r>
            <a:r>
              <a:rPr lang="en-US" sz="3399">
                <a:solidFill>
                  <a:srgbClr val="FFFFFF"/>
                </a:solidFill>
                <a:latin typeface="Open Sans"/>
              </a:rPr>
              <a:t>.</a:t>
            </a:r>
          </a:p>
          <a:p>
            <a:pPr>
              <a:lnSpc>
                <a:spcPts val="4759"/>
              </a:lnSpc>
            </a:pPr>
          </a:p>
          <a:p>
            <a:pPr marL="734059" indent="-367030" lvl="1">
              <a:lnSpc>
                <a:spcPts val="4759"/>
              </a:lnSpc>
              <a:buFont typeface="Arial"/>
              <a:buChar char="•"/>
            </a:pPr>
            <a:r>
              <a:rPr lang="en-US" sz="3399">
                <a:solidFill>
                  <a:srgbClr val="FFFFFF"/>
                </a:solidFill>
                <a:latin typeface="Open Sans"/>
                <a:hlinkClick r:id="rId3" tooltip="https://flaviovdf.io/SO-2017-1/slides/05-Escalonamento.pdf"/>
              </a:rPr>
              <a:t> O objetivo é minimizar o tempo de espera para cada processo, a fim de melhorar a eficiência e a justiça do sistema</a:t>
            </a:r>
            <a:r>
              <a:rPr lang="en-US" sz="3399">
                <a:solidFill>
                  <a:srgbClr val="FFFFFF"/>
                </a:solidFill>
                <a:latin typeface="Open Sans"/>
              </a:rPr>
              <a:t>.</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Critérios do escalonador</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Tempo de turnaround</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1260359" y="2616482"/>
            <a:ext cx="15998941" cy="35807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É</a:t>
            </a:r>
            <a:r>
              <a:rPr lang="en-US" sz="3399">
                <a:solidFill>
                  <a:srgbClr val="FFFFFF"/>
                </a:solidFill>
                <a:latin typeface="Open Sans"/>
                <a:hlinkClick r:id="rId2" tooltip="https://www.inf.unioeste.br/~marcio/SO/Aula3Escalonamento.pdf"/>
              </a:rPr>
              <a:t> o tempo total que um processo leva desde a sua criação até o seu término</a:t>
            </a:r>
            <a:r>
              <a:rPr lang="en-US" sz="3399">
                <a:solidFill>
                  <a:srgbClr val="FFFFFF"/>
                </a:solidFill>
                <a:latin typeface="Open Sans"/>
              </a:rPr>
              <a:t>.</a:t>
            </a:r>
          </a:p>
          <a:p>
            <a:pPr>
              <a:lnSpc>
                <a:spcPts val="4759"/>
              </a:lnSpc>
            </a:pPr>
          </a:p>
          <a:p>
            <a:pPr marL="734059" indent="-367030" lvl="1">
              <a:lnSpc>
                <a:spcPts val="4759"/>
              </a:lnSpc>
              <a:buFont typeface="Arial"/>
              <a:buChar char="•"/>
            </a:pPr>
            <a:r>
              <a:rPr lang="en-US" sz="3399">
                <a:solidFill>
                  <a:srgbClr val="FFFFFF"/>
                </a:solidFill>
                <a:latin typeface="Open Sans"/>
                <a:hlinkClick r:id="rId3" tooltip="http://univasf.edu.br/~andreza.leite/aulas/SO/ProcessosEscalonamento.pdf"/>
              </a:rPr>
              <a:t>Isso inclui o tempo que o processo passa na fila de prontos, o tempo que passa executando na CPU e o tempo que passa esperando por uma operação de E/S</a:t>
            </a:r>
            <a:r>
              <a:rPr lang="en-US" sz="3399">
                <a:solidFill>
                  <a:srgbClr val="FFFFFF"/>
                </a:solidFill>
                <a:latin typeface="Open Sans"/>
              </a:rPr>
              <a:t>.</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Critérios do escalonador</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Tempo de resposta</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1260359" y="2616482"/>
            <a:ext cx="15998941" cy="35807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 </a:t>
            </a:r>
            <a:r>
              <a:rPr lang="en-US" sz="3399">
                <a:solidFill>
                  <a:srgbClr val="FFFFFF"/>
                </a:solidFill>
                <a:latin typeface="Open Sans"/>
                <a:hlinkClick r:id="rId2" tooltip="https://www.inf.unioeste.br/~marcio/SO/Aula3Escalonamento.pdf"/>
              </a:rPr>
              <a:t>É</a:t>
            </a:r>
            <a:r>
              <a:rPr lang="en-US" sz="3399">
                <a:solidFill>
                  <a:srgbClr val="FFFFFF"/>
                </a:solidFill>
                <a:latin typeface="Open Sans"/>
                <a:hlinkClick r:id="rId3" tooltip="https://www.inf.unioeste.br/~marcio/SO/Aula3Escalonamento.pdf"/>
              </a:rPr>
              <a:t> o tempo que decorre desde a submissão de uma requisição até a produção da primeira resposta</a:t>
            </a:r>
            <a:r>
              <a:rPr lang="en-US" sz="3399">
                <a:solidFill>
                  <a:srgbClr val="FFFFFF"/>
                </a:solidFill>
                <a:latin typeface="Open Sans"/>
              </a:rPr>
              <a:t>.</a:t>
            </a:r>
          </a:p>
          <a:p>
            <a:pPr>
              <a:lnSpc>
                <a:spcPts val="4759"/>
              </a:lnSpc>
            </a:pPr>
          </a:p>
          <a:p>
            <a:pPr marL="734059" indent="-367030" lvl="1">
              <a:lnSpc>
                <a:spcPts val="4759"/>
              </a:lnSpc>
              <a:buFont typeface="Arial"/>
              <a:buChar char="•"/>
            </a:pPr>
            <a:r>
              <a:rPr lang="en-US" sz="3399">
                <a:solidFill>
                  <a:srgbClr val="FFFFFF"/>
                </a:solidFill>
                <a:latin typeface="Open Sans"/>
                <a:hlinkClick r:id="rId4" tooltip="http://univasf.edu.br/~andreza.leite/aulas/SO/ProcessosEscalonamento.pdf"/>
              </a:rPr>
              <a:t>Este critério é especialmente relevante em sistemas onde a interação do usuário é crítica, como sistemas de tempo real ou sistemas operacionais de desktop.</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sp>
        <p:nvSpPr>
          <p:cNvPr name="TextBox 6" id="6"/>
          <p:cNvSpPr txBox="true"/>
          <p:nvPr/>
        </p:nvSpPr>
        <p:spPr>
          <a:xfrm rot="0">
            <a:off x="1028700" y="1956892"/>
            <a:ext cx="16230600" cy="35807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hlinkClick r:id="rId2" tooltip="https://www.ar-racking.com/es/blog/metodo-fifo-gestion-almacen-que-es-y-cuando-se-utiliza/"/>
              </a:rPr>
              <a:t> </a:t>
            </a:r>
            <a:r>
              <a:rPr lang="en-US" sz="3399">
                <a:solidFill>
                  <a:srgbClr val="FFFFFF"/>
                </a:solidFill>
                <a:latin typeface="Open Sans"/>
              </a:rPr>
              <a:t>T</a:t>
            </a:r>
            <a:r>
              <a:rPr lang="en-US" sz="3399">
                <a:solidFill>
                  <a:srgbClr val="FFFFFF"/>
                </a:solidFill>
                <a:latin typeface="Open Sans"/>
                <a:hlinkClick r:id="rId3" tooltip="https://www.ar-racking.com/es/blog/metodo-fifo-gestion-almacen-que-es-y-cuando-se-utiliza/"/>
              </a:rPr>
              <a:t>ambém conhecidos como sistemas de processamento em lote, são um tipo de aplicação que processa uma grande quantidade de dados durante a sua execução</a:t>
            </a:r>
            <a:r>
              <a:rPr lang="en-US" sz="3399">
                <a:solidFill>
                  <a:srgbClr val="FFFFFF"/>
                </a:solidFill>
                <a:latin typeface="Open Sans"/>
              </a:rPr>
              <a:t>.</a:t>
            </a:r>
          </a:p>
          <a:p>
            <a:pPr>
              <a:lnSpc>
                <a:spcPts val="4759"/>
              </a:lnSpc>
            </a:pPr>
          </a:p>
          <a:p>
            <a:pPr marL="734059" indent="-367030" lvl="1">
              <a:lnSpc>
                <a:spcPts val="4759"/>
              </a:lnSpc>
              <a:buFont typeface="Arial"/>
              <a:buChar char="•"/>
            </a:pPr>
            <a:r>
              <a:rPr lang="en-US" sz="3399">
                <a:solidFill>
                  <a:srgbClr val="FFFFFF"/>
                </a:solidFill>
                <a:latin typeface="Open Sans"/>
              </a:rPr>
              <a:t>Existem vários algoritmos de escalonamento que são usados em sistemas batch, incluindo:</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sp>
        <p:nvSpPr>
          <p:cNvPr name="TextBox 6" id="6"/>
          <p:cNvSpPr txBox="true"/>
          <p:nvPr/>
        </p:nvSpPr>
        <p:spPr>
          <a:xfrm rot="0">
            <a:off x="1028700" y="1956892"/>
            <a:ext cx="16230600" cy="35807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hlinkClick r:id="rId2" tooltip="https://www.ar-racking.com/es/blog/metodo-fifo-gestion-almacen-que-es-y-cuando-se-utiliza/"/>
              </a:rPr>
              <a:t> </a:t>
            </a:r>
            <a:r>
              <a:rPr lang="en-US" sz="3399">
                <a:solidFill>
                  <a:srgbClr val="FFFFFF"/>
                </a:solidFill>
                <a:latin typeface="Open Sans"/>
              </a:rPr>
              <a:t>T</a:t>
            </a:r>
            <a:r>
              <a:rPr lang="en-US" sz="3399">
                <a:solidFill>
                  <a:srgbClr val="FFFFFF"/>
                </a:solidFill>
                <a:latin typeface="Open Sans"/>
                <a:hlinkClick r:id="rId3" tooltip="https://www.ar-racking.com/es/blog/metodo-fifo-gestion-almacen-que-es-y-cuando-se-utiliza/"/>
              </a:rPr>
              <a:t>ambém conhecidos como sistemas de processamento em lote, são um tipo de aplicação que processa uma grande quantidade de dados durante a sua execução</a:t>
            </a:r>
          </a:p>
          <a:p>
            <a:pPr>
              <a:lnSpc>
                <a:spcPts val="4759"/>
              </a:lnSpc>
            </a:pPr>
          </a:p>
          <a:p>
            <a:pPr marL="734059" indent="-367030" lvl="1">
              <a:lnSpc>
                <a:spcPts val="4759"/>
              </a:lnSpc>
              <a:buFont typeface="Arial"/>
              <a:buChar char="•"/>
            </a:pPr>
            <a:r>
              <a:rPr lang="en-US" sz="3399">
                <a:solidFill>
                  <a:srgbClr val="FFFFFF"/>
                </a:solidFill>
                <a:latin typeface="Open Sans"/>
              </a:rPr>
              <a:t>Existem vários algoritmos de escalonamento que são usados em sistemas batch, incluindo:</a:t>
            </a:r>
          </a:p>
        </p:txBody>
      </p:sp>
      <p:sp>
        <p:nvSpPr>
          <p:cNvPr name="TextBox 7" id="7"/>
          <p:cNvSpPr txBox="true"/>
          <p:nvPr/>
        </p:nvSpPr>
        <p:spPr>
          <a:xfrm rot="0">
            <a:off x="2682335" y="5856331"/>
            <a:ext cx="6239563" cy="1889760"/>
          </a:xfrm>
          <a:prstGeom prst="rect">
            <a:avLst/>
          </a:prstGeom>
        </p:spPr>
        <p:txBody>
          <a:bodyPr anchor="t" rtlCol="false" tIns="0" lIns="0" bIns="0" rIns="0">
            <a:spAutoFit/>
          </a:bodyPr>
          <a:lstStyle/>
          <a:p>
            <a:pPr algn="l" marL="777238" indent="-388619" lvl="1">
              <a:lnSpc>
                <a:spcPts val="5039"/>
              </a:lnSpc>
              <a:buFont typeface="Arial"/>
              <a:buChar char="•"/>
            </a:pPr>
            <a:r>
              <a:rPr lang="en-US" sz="3599" strike="noStrike" u="none">
                <a:solidFill>
                  <a:srgbClr val="FFFFFF"/>
                </a:solidFill>
                <a:latin typeface="Open Sans"/>
                <a:hlinkClick r:id="rId4" tooltip="https://www.ar-racking.com/es/blog/metodo-fifo-gestion-almacen-que-es-y-cuando-se-utiliza/"/>
              </a:rPr>
              <a:t>FIFO (First In, First Out)</a:t>
            </a:r>
            <a:r>
              <a:rPr lang="en-US" sz="3599" strike="noStrike" u="none">
                <a:solidFill>
                  <a:srgbClr val="FFFFFF"/>
                </a:solidFill>
                <a:latin typeface="Open Sans"/>
              </a:rPr>
              <a:t>.</a:t>
            </a:r>
          </a:p>
          <a:p>
            <a:pPr algn="l" marL="777238" indent="-388619" lvl="1">
              <a:lnSpc>
                <a:spcPts val="5039"/>
              </a:lnSpc>
              <a:buFont typeface="Arial"/>
              <a:buChar char="•"/>
            </a:pPr>
            <a:r>
              <a:rPr lang="en-US" sz="3599" strike="noStrike" u="none">
                <a:solidFill>
                  <a:srgbClr val="FFFFFF"/>
                </a:solidFill>
                <a:latin typeface="Open Sans"/>
              </a:rPr>
              <a:t>Shortest Job First .</a:t>
            </a:r>
          </a:p>
          <a:p>
            <a:pPr algn="l" marL="777238" indent="-388619" lvl="1">
              <a:lnSpc>
                <a:spcPts val="5039"/>
              </a:lnSpc>
              <a:buFont typeface="Arial"/>
              <a:buChar char="•"/>
            </a:pPr>
            <a:r>
              <a:rPr lang="en-US" sz="3599" strike="noStrike" u="none">
                <a:solidFill>
                  <a:srgbClr val="FFFFFF"/>
                </a:solidFill>
                <a:latin typeface="Open Sans"/>
              </a:rPr>
              <a:t>Shortest Remaining Time.</a:t>
            </a:r>
          </a:p>
        </p:txBody>
      </p:sp>
    </p:spTree>
  </p:cSld>
  <p:clrMapOvr>
    <a:masterClrMapping/>
  </p:clrMapOvr>
</p:sld>
</file>

<file path=ppt/slides/slide38.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FIFO(first in, first out)</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1910178" y="2616482"/>
            <a:ext cx="12681268" cy="418084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Implementação de uma fila.</a:t>
            </a:r>
          </a:p>
          <a:p>
            <a:pPr>
              <a:lnSpc>
                <a:spcPts val="4759"/>
              </a:lnSpc>
            </a:pPr>
          </a:p>
          <a:p>
            <a:pPr marL="734059" indent="-367030" lvl="1">
              <a:lnSpc>
                <a:spcPts val="4759"/>
              </a:lnSpc>
              <a:buFont typeface="Arial"/>
              <a:buChar char="•"/>
            </a:pPr>
            <a:r>
              <a:rPr lang="en-US" sz="3399">
                <a:solidFill>
                  <a:srgbClr val="FFFFFF"/>
                </a:solidFill>
                <a:latin typeface="Open Sans"/>
              </a:rPr>
              <a:t>O primeiro processo a chegar é o primeiro a ser executado.</a:t>
            </a:r>
          </a:p>
          <a:p>
            <a:pPr>
              <a:lnSpc>
                <a:spcPts val="4759"/>
              </a:lnSpc>
            </a:pPr>
          </a:p>
          <a:p>
            <a:pPr marL="734059" indent="-367030" lvl="1">
              <a:lnSpc>
                <a:spcPts val="4759"/>
              </a:lnSpc>
              <a:buFont typeface="Arial"/>
              <a:buChar char="•"/>
            </a:pPr>
            <a:r>
              <a:rPr lang="en-US" sz="3399">
                <a:solidFill>
                  <a:srgbClr val="FFFFFF"/>
                </a:solidFill>
                <a:latin typeface="Open Sans"/>
              </a:rPr>
              <a:t>Novos processos vão para o final da fila.</a:t>
            </a:r>
          </a:p>
          <a:p>
            <a:pPr>
              <a:lnSpc>
                <a:spcPts val="4759"/>
              </a:lnSpc>
            </a:pPr>
          </a:p>
          <a:p>
            <a:pPr marL="734059" indent="-367030" lvl="1">
              <a:lnSpc>
                <a:spcPts val="4759"/>
              </a:lnSpc>
              <a:buFont typeface="Arial"/>
              <a:buChar char="•"/>
            </a:pPr>
            <a:r>
              <a:rPr lang="en-US" sz="3399">
                <a:solidFill>
                  <a:srgbClr val="FFFFFF"/>
                </a:solidFill>
                <a:latin typeface="Open Sans"/>
              </a:rPr>
              <a:t>Não preemptivo.</a:t>
            </a:r>
          </a:p>
        </p:txBody>
      </p:sp>
    </p:spTree>
  </p:cSld>
  <p:clrMapOvr>
    <a:masterClrMapping/>
  </p:clrMapOvr>
</p:sld>
</file>

<file path=ppt/slides/slide39.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FIFO(first in, first out)</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1260359" y="3347112"/>
            <a:ext cx="164525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Processo</a:t>
            </a:r>
          </a:p>
        </p:txBody>
      </p:sp>
      <p:sp>
        <p:nvSpPr>
          <p:cNvPr name="TextBox 12" id="12"/>
          <p:cNvSpPr txBox="true"/>
          <p:nvPr/>
        </p:nvSpPr>
        <p:spPr>
          <a:xfrm rot="0">
            <a:off x="3877570" y="3347112"/>
            <a:ext cx="126717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Tempo</a:t>
            </a:r>
          </a:p>
        </p:txBody>
      </p:sp>
      <p:sp>
        <p:nvSpPr>
          <p:cNvPr name="TextBox 13" id="13"/>
          <p:cNvSpPr txBox="true"/>
          <p:nvPr/>
        </p:nvSpPr>
        <p:spPr>
          <a:xfrm rot="0">
            <a:off x="1936723"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14" id="14"/>
          <p:cNvSpPr txBox="true"/>
          <p:nvPr/>
        </p:nvSpPr>
        <p:spPr>
          <a:xfrm rot="0">
            <a:off x="1940541"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15" id="15"/>
          <p:cNvSpPr txBox="true"/>
          <p:nvPr/>
        </p:nvSpPr>
        <p:spPr>
          <a:xfrm rot="0">
            <a:off x="1943631"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16" id="16"/>
          <p:cNvSpPr txBox="true"/>
          <p:nvPr/>
        </p:nvSpPr>
        <p:spPr>
          <a:xfrm rot="0">
            <a:off x="1938359"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TextBox 17" id="17"/>
          <p:cNvSpPr txBox="true"/>
          <p:nvPr/>
        </p:nvSpPr>
        <p:spPr>
          <a:xfrm rot="0">
            <a:off x="3974998" y="4040849"/>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12 ms</a:t>
            </a:r>
          </a:p>
        </p:txBody>
      </p:sp>
      <p:sp>
        <p:nvSpPr>
          <p:cNvPr name="TextBox 18" id="18"/>
          <p:cNvSpPr txBox="true"/>
          <p:nvPr/>
        </p:nvSpPr>
        <p:spPr>
          <a:xfrm rot="0">
            <a:off x="4081273" y="4834495"/>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8 ms</a:t>
            </a:r>
          </a:p>
        </p:txBody>
      </p:sp>
      <p:sp>
        <p:nvSpPr>
          <p:cNvPr name="TextBox 19" id="19"/>
          <p:cNvSpPr txBox="true"/>
          <p:nvPr/>
        </p:nvSpPr>
        <p:spPr>
          <a:xfrm rot="0">
            <a:off x="3974998" y="5594533"/>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15 ms</a:t>
            </a:r>
          </a:p>
        </p:txBody>
      </p:sp>
      <p:sp>
        <p:nvSpPr>
          <p:cNvPr name="TextBox 20" id="20"/>
          <p:cNvSpPr txBox="true"/>
          <p:nvPr/>
        </p:nvSpPr>
        <p:spPr>
          <a:xfrm rot="0">
            <a:off x="4081273" y="6357157"/>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5 ms</a:t>
            </a:r>
          </a:p>
        </p:txBody>
      </p:sp>
      <p:sp>
        <p:nvSpPr>
          <p:cNvPr name="TextBox 21" id="21"/>
          <p:cNvSpPr txBox="true"/>
          <p:nvPr/>
        </p:nvSpPr>
        <p:spPr>
          <a:xfrm rot="0">
            <a:off x="6876117"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22" id="22"/>
          <p:cNvSpPr txBox="true"/>
          <p:nvPr/>
        </p:nvSpPr>
        <p:spPr>
          <a:xfrm rot="0">
            <a:off x="6879934"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23" id="23"/>
          <p:cNvSpPr txBox="true"/>
          <p:nvPr/>
        </p:nvSpPr>
        <p:spPr>
          <a:xfrm rot="0">
            <a:off x="6883025"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24" id="24"/>
          <p:cNvSpPr txBox="true"/>
          <p:nvPr/>
        </p:nvSpPr>
        <p:spPr>
          <a:xfrm rot="0">
            <a:off x="6877753"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AutoShape 25" id="25"/>
          <p:cNvSpPr/>
          <p:nvPr/>
        </p:nvSpPr>
        <p:spPr>
          <a:xfrm flipV="true">
            <a:off x="7595750" y="6882738"/>
            <a:ext cx="9663550" cy="19050"/>
          </a:xfrm>
          <a:prstGeom prst="line">
            <a:avLst/>
          </a:prstGeom>
          <a:ln cap="flat" w="38100">
            <a:solidFill>
              <a:srgbClr val="FFFFFF"/>
            </a:solidFill>
            <a:prstDash val="sysDash"/>
            <a:headEnd type="none" len="sm" w="sm"/>
            <a:tailEnd type="none" len="sm" w="sm"/>
          </a:ln>
        </p:spPr>
      </p:sp>
      <p:sp>
        <p:nvSpPr>
          <p:cNvPr name="TextBox 26" id="26"/>
          <p:cNvSpPr txBox="true"/>
          <p:nvPr/>
        </p:nvSpPr>
        <p:spPr>
          <a:xfrm rot="0">
            <a:off x="7348807" y="6854163"/>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0</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6230600"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FFFFFF"/>
                </a:solidFill>
                <a:latin typeface="Open Sans Bold"/>
              </a:rPr>
              <a:t>Escalonamento de Processos</a:t>
            </a:r>
          </a:p>
        </p:txBody>
      </p:sp>
      <p:sp>
        <p:nvSpPr>
          <p:cNvPr name="TextBox 3" id="3"/>
          <p:cNvSpPr txBox="true"/>
          <p:nvPr/>
        </p:nvSpPr>
        <p:spPr>
          <a:xfrm rot="0">
            <a:off x="1028700" y="5003204"/>
            <a:ext cx="4584125" cy="485775"/>
          </a:xfrm>
          <a:prstGeom prst="rect">
            <a:avLst/>
          </a:prstGeom>
        </p:spPr>
        <p:txBody>
          <a:bodyPr anchor="t" rtlCol="false" tIns="0" lIns="0" bIns="0" rIns="0">
            <a:spAutoFit/>
          </a:bodyPr>
          <a:lstStyle/>
          <a:p>
            <a:pPr>
              <a:lnSpc>
                <a:spcPts val="3900"/>
              </a:lnSpc>
            </a:pPr>
            <a:r>
              <a:rPr lang="en-US" sz="3000">
                <a:solidFill>
                  <a:srgbClr val="FFFFFF"/>
                </a:solidFill>
                <a:latin typeface="Open Sans Bold"/>
              </a:rPr>
              <a:t>Sistema de tempo real</a:t>
            </a:r>
          </a:p>
        </p:txBody>
      </p:sp>
      <p:grpSp>
        <p:nvGrpSpPr>
          <p:cNvPr name="Group 4" id="4"/>
          <p:cNvGrpSpPr>
            <a:grpSpLocks noChangeAspect="true"/>
          </p:cNvGrpSpPr>
          <p:nvPr/>
        </p:nvGrpSpPr>
        <p:grpSpPr>
          <a:xfrm rot="0">
            <a:off x="1028700" y="3384892"/>
            <a:ext cx="1179795" cy="1179790"/>
            <a:chOff x="0" y="0"/>
            <a:chExt cx="6350000" cy="6349975"/>
          </a:xfrm>
        </p:grpSpPr>
        <p:sp>
          <p:nvSpPr>
            <p:cNvPr name="Freeform 5" id="5"/>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t="0" r="0" b="0"/>
              </a:stretch>
            </a:blipFill>
          </p:spPr>
        </p:sp>
      </p:grpSp>
      <p:sp>
        <p:nvSpPr>
          <p:cNvPr name="TextBox 6" id="6"/>
          <p:cNvSpPr txBox="true"/>
          <p:nvPr/>
        </p:nvSpPr>
        <p:spPr>
          <a:xfrm rot="0">
            <a:off x="1028700" y="6545873"/>
            <a:ext cx="4584125" cy="356235"/>
          </a:xfrm>
          <a:prstGeom prst="rect">
            <a:avLst/>
          </a:prstGeom>
        </p:spPr>
        <p:txBody>
          <a:bodyPr anchor="t" rtlCol="false" tIns="0" lIns="0" bIns="0" rIns="0">
            <a:spAutoFit/>
          </a:bodyPr>
          <a:lstStyle/>
          <a:p>
            <a:pPr marL="0" indent="0" lvl="0">
              <a:lnSpc>
                <a:spcPts val="2940"/>
              </a:lnSpc>
              <a:spcBef>
                <a:spcPct val="0"/>
              </a:spcBef>
            </a:pPr>
            <a:r>
              <a:rPr lang="en-US" sz="2100">
                <a:solidFill>
                  <a:srgbClr val="FFFFFF"/>
                </a:solidFill>
                <a:latin typeface="Open Sans"/>
              </a:rPr>
              <a:t>Conceito e exemplos.</a:t>
            </a:r>
          </a:p>
        </p:txBody>
      </p:sp>
    </p:spTree>
  </p:cSld>
  <p:clrMapOvr>
    <a:masterClrMapping/>
  </p:clrMapOvr>
</p:sld>
</file>

<file path=ppt/slides/slide40.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FIFO(first in, first out)</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1260359" y="3347112"/>
            <a:ext cx="164525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Processo</a:t>
            </a:r>
          </a:p>
        </p:txBody>
      </p:sp>
      <p:sp>
        <p:nvSpPr>
          <p:cNvPr name="TextBox 12" id="12"/>
          <p:cNvSpPr txBox="true"/>
          <p:nvPr/>
        </p:nvSpPr>
        <p:spPr>
          <a:xfrm rot="0">
            <a:off x="3877570" y="3347112"/>
            <a:ext cx="126717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Tempo</a:t>
            </a:r>
          </a:p>
        </p:txBody>
      </p:sp>
      <p:sp>
        <p:nvSpPr>
          <p:cNvPr name="TextBox 13" id="13"/>
          <p:cNvSpPr txBox="true"/>
          <p:nvPr/>
        </p:nvSpPr>
        <p:spPr>
          <a:xfrm rot="0">
            <a:off x="1936723"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14" id="14"/>
          <p:cNvSpPr txBox="true"/>
          <p:nvPr/>
        </p:nvSpPr>
        <p:spPr>
          <a:xfrm rot="0">
            <a:off x="1940541"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15" id="15"/>
          <p:cNvSpPr txBox="true"/>
          <p:nvPr/>
        </p:nvSpPr>
        <p:spPr>
          <a:xfrm rot="0">
            <a:off x="1943631"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16" id="16"/>
          <p:cNvSpPr txBox="true"/>
          <p:nvPr/>
        </p:nvSpPr>
        <p:spPr>
          <a:xfrm rot="0">
            <a:off x="1938359"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TextBox 17" id="17"/>
          <p:cNvSpPr txBox="true"/>
          <p:nvPr/>
        </p:nvSpPr>
        <p:spPr>
          <a:xfrm rot="0">
            <a:off x="3974998" y="4040849"/>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12 ms</a:t>
            </a:r>
          </a:p>
        </p:txBody>
      </p:sp>
      <p:sp>
        <p:nvSpPr>
          <p:cNvPr name="TextBox 18" id="18"/>
          <p:cNvSpPr txBox="true"/>
          <p:nvPr/>
        </p:nvSpPr>
        <p:spPr>
          <a:xfrm rot="0">
            <a:off x="4081273" y="4834495"/>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8 ms</a:t>
            </a:r>
          </a:p>
        </p:txBody>
      </p:sp>
      <p:sp>
        <p:nvSpPr>
          <p:cNvPr name="TextBox 19" id="19"/>
          <p:cNvSpPr txBox="true"/>
          <p:nvPr/>
        </p:nvSpPr>
        <p:spPr>
          <a:xfrm rot="0">
            <a:off x="3974998" y="5594533"/>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15 ms</a:t>
            </a:r>
          </a:p>
        </p:txBody>
      </p:sp>
      <p:sp>
        <p:nvSpPr>
          <p:cNvPr name="TextBox 20" id="20"/>
          <p:cNvSpPr txBox="true"/>
          <p:nvPr/>
        </p:nvSpPr>
        <p:spPr>
          <a:xfrm rot="0">
            <a:off x="4081273" y="6357157"/>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5 ms</a:t>
            </a:r>
          </a:p>
        </p:txBody>
      </p:sp>
      <p:sp>
        <p:nvSpPr>
          <p:cNvPr name="TextBox 21" id="21"/>
          <p:cNvSpPr txBox="true"/>
          <p:nvPr/>
        </p:nvSpPr>
        <p:spPr>
          <a:xfrm rot="0">
            <a:off x="6876117"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22" id="22"/>
          <p:cNvSpPr txBox="true"/>
          <p:nvPr/>
        </p:nvSpPr>
        <p:spPr>
          <a:xfrm rot="0">
            <a:off x="6879934"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23" id="23"/>
          <p:cNvSpPr txBox="true"/>
          <p:nvPr/>
        </p:nvSpPr>
        <p:spPr>
          <a:xfrm rot="0">
            <a:off x="6883025"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24" id="24"/>
          <p:cNvSpPr txBox="true"/>
          <p:nvPr/>
        </p:nvSpPr>
        <p:spPr>
          <a:xfrm rot="0">
            <a:off x="6877753"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AutoShape 25" id="25"/>
          <p:cNvSpPr/>
          <p:nvPr/>
        </p:nvSpPr>
        <p:spPr>
          <a:xfrm flipV="true">
            <a:off x="7595750" y="6882738"/>
            <a:ext cx="9663550" cy="19050"/>
          </a:xfrm>
          <a:prstGeom prst="line">
            <a:avLst/>
          </a:prstGeom>
          <a:ln cap="flat" w="38100">
            <a:solidFill>
              <a:srgbClr val="FFFFFF"/>
            </a:solidFill>
            <a:prstDash val="sysDash"/>
            <a:headEnd type="none" len="sm" w="sm"/>
            <a:tailEnd type="none" len="sm" w="sm"/>
          </a:ln>
        </p:spPr>
      </p:sp>
      <p:sp>
        <p:nvSpPr>
          <p:cNvPr name="TextBox 26" id="26"/>
          <p:cNvSpPr txBox="true"/>
          <p:nvPr/>
        </p:nvSpPr>
        <p:spPr>
          <a:xfrm rot="0">
            <a:off x="7348807" y="6854163"/>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0</a:t>
            </a:r>
          </a:p>
        </p:txBody>
      </p:sp>
      <p:sp>
        <p:nvSpPr>
          <p:cNvPr name="AutoShape 27" id="27"/>
          <p:cNvSpPr/>
          <p:nvPr/>
        </p:nvSpPr>
        <p:spPr>
          <a:xfrm>
            <a:off x="7472260" y="4374224"/>
            <a:ext cx="3246120" cy="0"/>
          </a:xfrm>
          <a:prstGeom prst="line">
            <a:avLst/>
          </a:prstGeom>
          <a:ln cap="flat" w="552450">
            <a:solidFill>
              <a:srgbClr val="F68107"/>
            </a:solidFill>
            <a:prstDash val="solid"/>
            <a:headEnd type="none" len="sm" w="sm"/>
            <a:tailEnd type="none" len="sm" w="sm"/>
          </a:ln>
        </p:spPr>
      </p:sp>
      <p:sp>
        <p:nvSpPr>
          <p:cNvPr name="TextBox 28" id="28"/>
          <p:cNvSpPr txBox="true"/>
          <p:nvPr/>
        </p:nvSpPr>
        <p:spPr>
          <a:xfrm rot="0">
            <a:off x="10471474" y="7225638"/>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12</a:t>
            </a:r>
          </a:p>
        </p:txBody>
      </p:sp>
    </p:spTree>
  </p:cSld>
  <p:clrMapOvr>
    <a:masterClrMapping/>
  </p:clrMapOvr>
</p:sld>
</file>

<file path=ppt/slides/slide41.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FIFO(first in, first out)</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1260359" y="3347112"/>
            <a:ext cx="164525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Processo</a:t>
            </a:r>
          </a:p>
        </p:txBody>
      </p:sp>
      <p:sp>
        <p:nvSpPr>
          <p:cNvPr name="TextBox 12" id="12"/>
          <p:cNvSpPr txBox="true"/>
          <p:nvPr/>
        </p:nvSpPr>
        <p:spPr>
          <a:xfrm rot="0">
            <a:off x="3877570" y="3347112"/>
            <a:ext cx="126717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Tempo</a:t>
            </a:r>
          </a:p>
        </p:txBody>
      </p:sp>
      <p:sp>
        <p:nvSpPr>
          <p:cNvPr name="TextBox 13" id="13"/>
          <p:cNvSpPr txBox="true"/>
          <p:nvPr/>
        </p:nvSpPr>
        <p:spPr>
          <a:xfrm rot="0">
            <a:off x="1936723"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14" id="14"/>
          <p:cNvSpPr txBox="true"/>
          <p:nvPr/>
        </p:nvSpPr>
        <p:spPr>
          <a:xfrm rot="0">
            <a:off x="1940541"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15" id="15"/>
          <p:cNvSpPr txBox="true"/>
          <p:nvPr/>
        </p:nvSpPr>
        <p:spPr>
          <a:xfrm rot="0">
            <a:off x="1943631"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16" id="16"/>
          <p:cNvSpPr txBox="true"/>
          <p:nvPr/>
        </p:nvSpPr>
        <p:spPr>
          <a:xfrm rot="0">
            <a:off x="1938359"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TextBox 17" id="17"/>
          <p:cNvSpPr txBox="true"/>
          <p:nvPr/>
        </p:nvSpPr>
        <p:spPr>
          <a:xfrm rot="0">
            <a:off x="3974998" y="4040849"/>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12 ms</a:t>
            </a:r>
          </a:p>
        </p:txBody>
      </p:sp>
      <p:sp>
        <p:nvSpPr>
          <p:cNvPr name="TextBox 18" id="18"/>
          <p:cNvSpPr txBox="true"/>
          <p:nvPr/>
        </p:nvSpPr>
        <p:spPr>
          <a:xfrm rot="0">
            <a:off x="4081273" y="4834495"/>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8 ms</a:t>
            </a:r>
          </a:p>
        </p:txBody>
      </p:sp>
      <p:sp>
        <p:nvSpPr>
          <p:cNvPr name="TextBox 19" id="19"/>
          <p:cNvSpPr txBox="true"/>
          <p:nvPr/>
        </p:nvSpPr>
        <p:spPr>
          <a:xfrm rot="0">
            <a:off x="3974998" y="5594533"/>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15 ms</a:t>
            </a:r>
          </a:p>
        </p:txBody>
      </p:sp>
      <p:sp>
        <p:nvSpPr>
          <p:cNvPr name="TextBox 20" id="20"/>
          <p:cNvSpPr txBox="true"/>
          <p:nvPr/>
        </p:nvSpPr>
        <p:spPr>
          <a:xfrm rot="0">
            <a:off x="4081273" y="6357157"/>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5 ms</a:t>
            </a:r>
          </a:p>
        </p:txBody>
      </p:sp>
      <p:sp>
        <p:nvSpPr>
          <p:cNvPr name="TextBox 21" id="21"/>
          <p:cNvSpPr txBox="true"/>
          <p:nvPr/>
        </p:nvSpPr>
        <p:spPr>
          <a:xfrm rot="0">
            <a:off x="6876117"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22" id="22"/>
          <p:cNvSpPr txBox="true"/>
          <p:nvPr/>
        </p:nvSpPr>
        <p:spPr>
          <a:xfrm rot="0">
            <a:off x="6879934"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23" id="23"/>
          <p:cNvSpPr txBox="true"/>
          <p:nvPr/>
        </p:nvSpPr>
        <p:spPr>
          <a:xfrm rot="0">
            <a:off x="6883025"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24" id="24"/>
          <p:cNvSpPr txBox="true"/>
          <p:nvPr/>
        </p:nvSpPr>
        <p:spPr>
          <a:xfrm rot="0">
            <a:off x="6877753"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AutoShape 25" id="25"/>
          <p:cNvSpPr/>
          <p:nvPr/>
        </p:nvSpPr>
        <p:spPr>
          <a:xfrm flipV="true">
            <a:off x="7595750" y="6882738"/>
            <a:ext cx="9663550" cy="19050"/>
          </a:xfrm>
          <a:prstGeom prst="line">
            <a:avLst/>
          </a:prstGeom>
          <a:ln cap="flat" w="38100">
            <a:solidFill>
              <a:srgbClr val="FFFFFF"/>
            </a:solidFill>
            <a:prstDash val="sysDash"/>
            <a:headEnd type="none" len="sm" w="sm"/>
            <a:tailEnd type="none" len="sm" w="sm"/>
          </a:ln>
        </p:spPr>
      </p:sp>
      <p:sp>
        <p:nvSpPr>
          <p:cNvPr name="TextBox 26" id="26"/>
          <p:cNvSpPr txBox="true"/>
          <p:nvPr/>
        </p:nvSpPr>
        <p:spPr>
          <a:xfrm rot="0">
            <a:off x="7348807" y="6854163"/>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0</a:t>
            </a:r>
          </a:p>
        </p:txBody>
      </p:sp>
      <p:sp>
        <p:nvSpPr>
          <p:cNvPr name="AutoShape 27" id="27"/>
          <p:cNvSpPr/>
          <p:nvPr/>
        </p:nvSpPr>
        <p:spPr>
          <a:xfrm>
            <a:off x="7472260" y="4374224"/>
            <a:ext cx="3246120" cy="0"/>
          </a:xfrm>
          <a:prstGeom prst="line">
            <a:avLst/>
          </a:prstGeom>
          <a:ln cap="flat" w="552450">
            <a:solidFill>
              <a:srgbClr val="61B069"/>
            </a:solidFill>
            <a:prstDash val="solid"/>
            <a:headEnd type="none" len="sm" w="sm"/>
            <a:tailEnd type="none" len="sm" w="sm"/>
          </a:ln>
        </p:spPr>
      </p:sp>
      <p:sp>
        <p:nvSpPr>
          <p:cNvPr name="TextBox 28" id="28"/>
          <p:cNvSpPr txBox="true"/>
          <p:nvPr/>
        </p:nvSpPr>
        <p:spPr>
          <a:xfrm rot="0">
            <a:off x="10471474" y="6854163"/>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12</a:t>
            </a:r>
          </a:p>
        </p:txBody>
      </p:sp>
      <p:sp>
        <p:nvSpPr>
          <p:cNvPr name="AutoShape 29" id="29"/>
          <p:cNvSpPr/>
          <p:nvPr/>
        </p:nvSpPr>
        <p:spPr>
          <a:xfrm flipV="true">
            <a:off x="10721201" y="5104032"/>
            <a:ext cx="2114304" cy="12635"/>
          </a:xfrm>
          <a:prstGeom prst="line">
            <a:avLst/>
          </a:prstGeom>
          <a:ln cap="flat" w="552450">
            <a:solidFill>
              <a:srgbClr val="F68107"/>
            </a:solidFill>
            <a:prstDash val="solid"/>
            <a:headEnd type="none" len="sm" w="sm"/>
            <a:tailEnd type="none" len="sm" w="sm"/>
          </a:ln>
        </p:spPr>
      </p:sp>
      <p:sp>
        <p:nvSpPr>
          <p:cNvPr name="TextBox 30" id="30"/>
          <p:cNvSpPr txBox="true"/>
          <p:nvPr/>
        </p:nvSpPr>
        <p:spPr>
          <a:xfrm rot="0">
            <a:off x="12590250" y="6854163"/>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20</a:t>
            </a:r>
          </a:p>
        </p:txBody>
      </p:sp>
      <p:sp>
        <p:nvSpPr>
          <p:cNvPr name="AutoShape 31" id="31"/>
          <p:cNvSpPr/>
          <p:nvPr/>
        </p:nvSpPr>
        <p:spPr>
          <a:xfrm>
            <a:off x="7473430" y="5116667"/>
            <a:ext cx="3246120" cy="0"/>
          </a:xfrm>
          <a:prstGeom prst="line">
            <a:avLst/>
          </a:prstGeom>
          <a:ln cap="flat" w="552450">
            <a:solidFill>
              <a:srgbClr val="61B069"/>
            </a:solidFill>
            <a:prstDash val="solid"/>
            <a:headEnd type="none" len="sm" w="sm"/>
            <a:tailEnd type="none" len="sm" w="sm"/>
          </a:ln>
        </p:spPr>
      </p:sp>
    </p:spTree>
  </p:cSld>
  <p:clrMapOvr>
    <a:masterClrMapping/>
  </p:clrMapOvr>
</p:sld>
</file>

<file path=ppt/slides/slide42.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FIFO(first in, first out)</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1260359" y="3347112"/>
            <a:ext cx="164525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Processo</a:t>
            </a:r>
          </a:p>
        </p:txBody>
      </p:sp>
      <p:sp>
        <p:nvSpPr>
          <p:cNvPr name="TextBox 12" id="12"/>
          <p:cNvSpPr txBox="true"/>
          <p:nvPr/>
        </p:nvSpPr>
        <p:spPr>
          <a:xfrm rot="0">
            <a:off x="3877570" y="3347112"/>
            <a:ext cx="126717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Tempo</a:t>
            </a:r>
          </a:p>
        </p:txBody>
      </p:sp>
      <p:sp>
        <p:nvSpPr>
          <p:cNvPr name="TextBox 13" id="13"/>
          <p:cNvSpPr txBox="true"/>
          <p:nvPr/>
        </p:nvSpPr>
        <p:spPr>
          <a:xfrm rot="0">
            <a:off x="1936723"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14" id="14"/>
          <p:cNvSpPr txBox="true"/>
          <p:nvPr/>
        </p:nvSpPr>
        <p:spPr>
          <a:xfrm rot="0">
            <a:off x="1940541"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15" id="15"/>
          <p:cNvSpPr txBox="true"/>
          <p:nvPr/>
        </p:nvSpPr>
        <p:spPr>
          <a:xfrm rot="0">
            <a:off x="1943631"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16" id="16"/>
          <p:cNvSpPr txBox="true"/>
          <p:nvPr/>
        </p:nvSpPr>
        <p:spPr>
          <a:xfrm rot="0">
            <a:off x="1938359"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TextBox 17" id="17"/>
          <p:cNvSpPr txBox="true"/>
          <p:nvPr/>
        </p:nvSpPr>
        <p:spPr>
          <a:xfrm rot="0">
            <a:off x="3974998" y="4040849"/>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12 ms</a:t>
            </a:r>
          </a:p>
        </p:txBody>
      </p:sp>
      <p:sp>
        <p:nvSpPr>
          <p:cNvPr name="TextBox 18" id="18"/>
          <p:cNvSpPr txBox="true"/>
          <p:nvPr/>
        </p:nvSpPr>
        <p:spPr>
          <a:xfrm rot="0">
            <a:off x="4081273" y="4834495"/>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8 ms</a:t>
            </a:r>
          </a:p>
        </p:txBody>
      </p:sp>
      <p:sp>
        <p:nvSpPr>
          <p:cNvPr name="TextBox 19" id="19"/>
          <p:cNvSpPr txBox="true"/>
          <p:nvPr/>
        </p:nvSpPr>
        <p:spPr>
          <a:xfrm rot="0">
            <a:off x="3974998" y="5594533"/>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10 ms</a:t>
            </a:r>
          </a:p>
        </p:txBody>
      </p:sp>
      <p:sp>
        <p:nvSpPr>
          <p:cNvPr name="TextBox 20" id="20"/>
          <p:cNvSpPr txBox="true"/>
          <p:nvPr/>
        </p:nvSpPr>
        <p:spPr>
          <a:xfrm rot="0">
            <a:off x="4081273" y="6357157"/>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5 ms</a:t>
            </a:r>
          </a:p>
        </p:txBody>
      </p:sp>
      <p:sp>
        <p:nvSpPr>
          <p:cNvPr name="TextBox 21" id="21"/>
          <p:cNvSpPr txBox="true"/>
          <p:nvPr/>
        </p:nvSpPr>
        <p:spPr>
          <a:xfrm rot="0">
            <a:off x="6876117"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22" id="22"/>
          <p:cNvSpPr txBox="true"/>
          <p:nvPr/>
        </p:nvSpPr>
        <p:spPr>
          <a:xfrm rot="0">
            <a:off x="6879934"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23" id="23"/>
          <p:cNvSpPr txBox="true"/>
          <p:nvPr/>
        </p:nvSpPr>
        <p:spPr>
          <a:xfrm rot="0">
            <a:off x="6883025"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24" id="24"/>
          <p:cNvSpPr txBox="true"/>
          <p:nvPr/>
        </p:nvSpPr>
        <p:spPr>
          <a:xfrm rot="0">
            <a:off x="6877753"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AutoShape 25" id="25"/>
          <p:cNvSpPr/>
          <p:nvPr/>
        </p:nvSpPr>
        <p:spPr>
          <a:xfrm flipV="true">
            <a:off x="7595713" y="7118831"/>
            <a:ext cx="9663550" cy="19050"/>
          </a:xfrm>
          <a:prstGeom prst="line">
            <a:avLst/>
          </a:prstGeom>
          <a:ln cap="flat" w="38100">
            <a:solidFill>
              <a:srgbClr val="FFFFFF"/>
            </a:solidFill>
            <a:prstDash val="sysDash"/>
            <a:headEnd type="none" len="sm" w="sm"/>
            <a:tailEnd type="none" len="sm" w="sm"/>
          </a:ln>
        </p:spPr>
      </p:sp>
      <p:sp>
        <p:nvSpPr>
          <p:cNvPr name="TextBox 26" id="26"/>
          <p:cNvSpPr txBox="true"/>
          <p:nvPr/>
        </p:nvSpPr>
        <p:spPr>
          <a:xfrm rot="0">
            <a:off x="7348770" y="709025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0</a:t>
            </a:r>
          </a:p>
        </p:txBody>
      </p:sp>
      <p:sp>
        <p:nvSpPr>
          <p:cNvPr name="AutoShape 27" id="27"/>
          <p:cNvSpPr/>
          <p:nvPr/>
        </p:nvSpPr>
        <p:spPr>
          <a:xfrm>
            <a:off x="7472260" y="4374224"/>
            <a:ext cx="3246120" cy="0"/>
          </a:xfrm>
          <a:prstGeom prst="line">
            <a:avLst/>
          </a:prstGeom>
          <a:ln cap="flat" w="552450">
            <a:solidFill>
              <a:srgbClr val="61B069"/>
            </a:solidFill>
            <a:prstDash val="solid"/>
            <a:headEnd type="none" len="sm" w="sm"/>
            <a:tailEnd type="none" len="sm" w="sm"/>
          </a:ln>
        </p:spPr>
      </p:sp>
      <p:sp>
        <p:nvSpPr>
          <p:cNvPr name="TextBox 28" id="28"/>
          <p:cNvSpPr txBox="true"/>
          <p:nvPr/>
        </p:nvSpPr>
        <p:spPr>
          <a:xfrm rot="0">
            <a:off x="10471437" y="7090255"/>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12</a:t>
            </a:r>
          </a:p>
        </p:txBody>
      </p:sp>
      <p:sp>
        <p:nvSpPr>
          <p:cNvPr name="AutoShape 29" id="29"/>
          <p:cNvSpPr/>
          <p:nvPr/>
        </p:nvSpPr>
        <p:spPr>
          <a:xfrm flipV="true">
            <a:off x="10721201" y="5104032"/>
            <a:ext cx="2114304" cy="12635"/>
          </a:xfrm>
          <a:prstGeom prst="line">
            <a:avLst/>
          </a:prstGeom>
          <a:ln cap="flat" w="552450">
            <a:solidFill>
              <a:srgbClr val="61B069"/>
            </a:solidFill>
            <a:prstDash val="solid"/>
            <a:headEnd type="none" len="sm" w="sm"/>
            <a:tailEnd type="none" len="sm" w="sm"/>
          </a:ln>
        </p:spPr>
      </p:sp>
      <p:sp>
        <p:nvSpPr>
          <p:cNvPr name="TextBox 30" id="30"/>
          <p:cNvSpPr txBox="true"/>
          <p:nvPr/>
        </p:nvSpPr>
        <p:spPr>
          <a:xfrm rot="0">
            <a:off x="12590213" y="7090255"/>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20</a:t>
            </a:r>
          </a:p>
        </p:txBody>
      </p:sp>
      <p:sp>
        <p:nvSpPr>
          <p:cNvPr name="AutoShape 31" id="31"/>
          <p:cNvSpPr/>
          <p:nvPr/>
        </p:nvSpPr>
        <p:spPr>
          <a:xfrm>
            <a:off x="7473430" y="5116667"/>
            <a:ext cx="3246120" cy="0"/>
          </a:xfrm>
          <a:prstGeom prst="line">
            <a:avLst/>
          </a:prstGeom>
          <a:ln cap="flat" w="552450">
            <a:solidFill>
              <a:srgbClr val="61B069"/>
            </a:solidFill>
            <a:prstDash val="solid"/>
            <a:headEnd type="none" len="sm" w="sm"/>
            <a:tailEnd type="none" len="sm" w="sm"/>
          </a:ln>
        </p:spPr>
      </p:sp>
      <p:sp>
        <p:nvSpPr>
          <p:cNvPr name="TextBox 32" id="32"/>
          <p:cNvSpPr txBox="true"/>
          <p:nvPr/>
        </p:nvSpPr>
        <p:spPr>
          <a:xfrm rot="0">
            <a:off x="15144825" y="7090255"/>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30</a:t>
            </a:r>
          </a:p>
        </p:txBody>
      </p:sp>
      <p:sp>
        <p:nvSpPr>
          <p:cNvPr name="AutoShape 33" id="33"/>
          <p:cNvSpPr/>
          <p:nvPr/>
        </p:nvSpPr>
        <p:spPr>
          <a:xfrm flipV="true">
            <a:off x="10720031" y="5867946"/>
            <a:ext cx="2114304" cy="12635"/>
          </a:xfrm>
          <a:prstGeom prst="line">
            <a:avLst/>
          </a:prstGeom>
          <a:ln cap="flat" w="552450">
            <a:solidFill>
              <a:srgbClr val="61B069"/>
            </a:solidFill>
            <a:prstDash val="solid"/>
            <a:headEnd type="none" len="sm" w="sm"/>
            <a:tailEnd type="none" len="sm" w="sm"/>
          </a:ln>
        </p:spPr>
      </p:sp>
      <p:sp>
        <p:nvSpPr>
          <p:cNvPr name="AutoShape 34" id="34"/>
          <p:cNvSpPr/>
          <p:nvPr/>
        </p:nvSpPr>
        <p:spPr>
          <a:xfrm>
            <a:off x="7472260" y="5880581"/>
            <a:ext cx="3246120" cy="0"/>
          </a:xfrm>
          <a:prstGeom prst="line">
            <a:avLst/>
          </a:prstGeom>
          <a:ln cap="flat" w="552450">
            <a:solidFill>
              <a:srgbClr val="61B069"/>
            </a:solidFill>
            <a:prstDash val="solid"/>
            <a:headEnd type="none" len="sm" w="sm"/>
            <a:tailEnd type="none" len="sm" w="sm"/>
          </a:ln>
        </p:spPr>
      </p:sp>
      <p:sp>
        <p:nvSpPr>
          <p:cNvPr name="AutoShape 35" id="35"/>
          <p:cNvSpPr/>
          <p:nvPr/>
        </p:nvSpPr>
        <p:spPr>
          <a:xfrm>
            <a:off x="12836668" y="5867950"/>
            <a:ext cx="2554329" cy="6314"/>
          </a:xfrm>
          <a:prstGeom prst="line">
            <a:avLst/>
          </a:prstGeom>
          <a:ln cap="flat" w="552450">
            <a:solidFill>
              <a:srgbClr val="F68107"/>
            </a:solidFill>
            <a:prstDash val="solid"/>
            <a:headEnd type="none" len="sm" w="sm"/>
            <a:tailEnd type="none" len="sm" w="sm"/>
          </a:ln>
        </p:spPr>
      </p:sp>
    </p:spTree>
  </p:cSld>
  <p:clrMapOvr>
    <a:masterClrMapping/>
  </p:clrMapOvr>
</p:sld>
</file>

<file path=ppt/slides/slide43.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FIFO(first in, first out)</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1260359" y="3347112"/>
            <a:ext cx="164525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Processo</a:t>
            </a:r>
          </a:p>
        </p:txBody>
      </p:sp>
      <p:sp>
        <p:nvSpPr>
          <p:cNvPr name="TextBox 12" id="12"/>
          <p:cNvSpPr txBox="true"/>
          <p:nvPr/>
        </p:nvSpPr>
        <p:spPr>
          <a:xfrm rot="0">
            <a:off x="3877570" y="3347112"/>
            <a:ext cx="126717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Tempo</a:t>
            </a:r>
          </a:p>
        </p:txBody>
      </p:sp>
      <p:sp>
        <p:nvSpPr>
          <p:cNvPr name="TextBox 13" id="13"/>
          <p:cNvSpPr txBox="true"/>
          <p:nvPr/>
        </p:nvSpPr>
        <p:spPr>
          <a:xfrm rot="0">
            <a:off x="1936723"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14" id="14"/>
          <p:cNvSpPr txBox="true"/>
          <p:nvPr/>
        </p:nvSpPr>
        <p:spPr>
          <a:xfrm rot="0">
            <a:off x="1940541"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15" id="15"/>
          <p:cNvSpPr txBox="true"/>
          <p:nvPr/>
        </p:nvSpPr>
        <p:spPr>
          <a:xfrm rot="0">
            <a:off x="1943631"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16" id="16"/>
          <p:cNvSpPr txBox="true"/>
          <p:nvPr/>
        </p:nvSpPr>
        <p:spPr>
          <a:xfrm rot="0">
            <a:off x="1938359"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TextBox 17" id="17"/>
          <p:cNvSpPr txBox="true"/>
          <p:nvPr/>
        </p:nvSpPr>
        <p:spPr>
          <a:xfrm rot="0">
            <a:off x="3974998" y="4040849"/>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12 ms</a:t>
            </a:r>
          </a:p>
        </p:txBody>
      </p:sp>
      <p:sp>
        <p:nvSpPr>
          <p:cNvPr name="TextBox 18" id="18"/>
          <p:cNvSpPr txBox="true"/>
          <p:nvPr/>
        </p:nvSpPr>
        <p:spPr>
          <a:xfrm rot="0">
            <a:off x="4081273" y="4834495"/>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8 ms</a:t>
            </a:r>
          </a:p>
        </p:txBody>
      </p:sp>
      <p:sp>
        <p:nvSpPr>
          <p:cNvPr name="TextBox 19" id="19"/>
          <p:cNvSpPr txBox="true"/>
          <p:nvPr/>
        </p:nvSpPr>
        <p:spPr>
          <a:xfrm rot="0">
            <a:off x="3974998" y="5594533"/>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10 ms</a:t>
            </a:r>
          </a:p>
        </p:txBody>
      </p:sp>
      <p:sp>
        <p:nvSpPr>
          <p:cNvPr name="TextBox 20" id="20"/>
          <p:cNvSpPr txBox="true"/>
          <p:nvPr/>
        </p:nvSpPr>
        <p:spPr>
          <a:xfrm rot="0">
            <a:off x="4081273" y="6357157"/>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5 ms</a:t>
            </a:r>
          </a:p>
        </p:txBody>
      </p:sp>
      <p:sp>
        <p:nvSpPr>
          <p:cNvPr name="TextBox 21" id="21"/>
          <p:cNvSpPr txBox="true"/>
          <p:nvPr/>
        </p:nvSpPr>
        <p:spPr>
          <a:xfrm rot="0">
            <a:off x="6876117"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22" id="22"/>
          <p:cNvSpPr txBox="true"/>
          <p:nvPr/>
        </p:nvSpPr>
        <p:spPr>
          <a:xfrm rot="0">
            <a:off x="6879934"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23" id="23"/>
          <p:cNvSpPr txBox="true"/>
          <p:nvPr/>
        </p:nvSpPr>
        <p:spPr>
          <a:xfrm rot="0">
            <a:off x="6883025"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24" id="24"/>
          <p:cNvSpPr txBox="true"/>
          <p:nvPr/>
        </p:nvSpPr>
        <p:spPr>
          <a:xfrm rot="0">
            <a:off x="6877753"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AutoShape 25" id="25"/>
          <p:cNvSpPr/>
          <p:nvPr/>
        </p:nvSpPr>
        <p:spPr>
          <a:xfrm flipV="true">
            <a:off x="7595713" y="7118831"/>
            <a:ext cx="9663550" cy="19050"/>
          </a:xfrm>
          <a:prstGeom prst="line">
            <a:avLst/>
          </a:prstGeom>
          <a:ln cap="flat" w="38100">
            <a:solidFill>
              <a:srgbClr val="FFFFFF"/>
            </a:solidFill>
            <a:prstDash val="sysDash"/>
            <a:headEnd type="none" len="sm" w="sm"/>
            <a:tailEnd type="none" len="sm" w="sm"/>
          </a:ln>
        </p:spPr>
      </p:sp>
      <p:sp>
        <p:nvSpPr>
          <p:cNvPr name="TextBox 26" id="26"/>
          <p:cNvSpPr txBox="true"/>
          <p:nvPr/>
        </p:nvSpPr>
        <p:spPr>
          <a:xfrm rot="0">
            <a:off x="7348770" y="709025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0</a:t>
            </a:r>
          </a:p>
        </p:txBody>
      </p:sp>
      <p:sp>
        <p:nvSpPr>
          <p:cNvPr name="AutoShape 27" id="27"/>
          <p:cNvSpPr/>
          <p:nvPr/>
        </p:nvSpPr>
        <p:spPr>
          <a:xfrm>
            <a:off x="7472260" y="4374224"/>
            <a:ext cx="3246120" cy="0"/>
          </a:xfrm>
          <a:prstGeom prst="line">
            <a:avLst/>
          </a:prstGeom>
          <a:ln cap="flat" w="552450">
            <a:solidFill>
              <a:srgbClr val="61B069"/>
            </a:solidFill>
            <a:prstDash val="solid"/>
            <a:headEnd type="none" len="sm" w="sm"/>
            <a:tailEnd type="none" len="sm" w="sm"/>
          </a:ln>
        </p:spPr>
      </p:sp>
      <p:sp>
        <p:nvSpPr>
          <p:cNvPr name="TextBox 28" id="28"/>
          <p:cNvSpPr txBox="true"/>
          <p:nvPr/>
        </p:nvSpPr>
        <p:spPr>
          <a:xfrm rot="0">
            <a:off x="10471437" y="7090255"/>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12</a:t>
            </a:r>
          </a:p>
        </p:txBody>
      </p:sp>
      <p:sp>
        <p:nvSpPr>
          <p:cNvPr name="AutoShape 29" id="29"/>
          <p:cNvSpPr/>
          <p:nvPr/>
        </p:nvSpPr>
        <p:spPr>
          <a:xfrm flipV="true">
            <a:off x="10721201" y="5104032"/>
            <a:ext cx="2114304" cy="12635"/>
          </a:xfrm>
          <a:prstGeom prst="line">
            <a:avLst/>
          </a:prstGeom>
          <a:ln cap="flat" w="552450">
            <a:solidFill>
              <a:srgbClr val="61B069"/>
            </a:solidFill>
            <a:prstDash val="solid"/>
            <a:headEnd type="none" len="sm" w="sm"/>
            <a:tailEnd type="none" len="sm" w="sm"/>
          </a:ln>
        </p:spPr>
      </p:sp>
      <p:sp>
        <p:nvSpPr>
          <p:cNvPr name="TextBox 30" id="30"/>
          <p:cNvSpPr txBox="true"/>
          <p:nvPr/>
        </p:nvSpPr>
        <p:spPr>
          <a:xfrm rot="0">
            <a:off x="12590213" y="7090255"/>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20</a:t>
            </a:r>
          </a:p>
        </p:txBody>
      </p:sp>
      <p:sp>
        <p:nvSpPr>
          <p:cNvPr name="AutoShape 31" id="31"/>
          <p:cNvSpPr/>
          <p:nvPr/>
        </p:nvSpPr>
        <p:spPr>
          <a:xfrm>
            <a:off x="7473430" y="5116667"/>
            <a:ext cx="3246120" cy="0"/>
          </a:xfrm>
          <a:prstGeom prst="line">
            <a:avLst/>
          </a:prstGeom>
          <a:ln cap="flat" w="552450">
            <a:solidFill>
              <a:srgbClr val="61B069"/>
            </a:solidFill>
            <a:prstDash val="solid"/>
            <a:headEnd type="none" len="sm" w="sm"/>
            <a:tailEnd type="none" len="sm" w="sm"/>
          </a:ln>
        </p:spPr>
      </p:sp>
      <p:sp>
        <p:nvSpPr>
          <p:cNvPr name="TextBox 32" id="32"/>
          <p:cNvSpPr txBox="true"/>
          <p:nvPr/>
        </p:nvSpPr>
        <p:spPr>
          <a:xfrm rot="0">
            <a:off x="15144825" y="7090255"/>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30</a:t>
            </a:r>
          </a:p>
        </p:txBody>
      </p:sp>
      <p:sp>
        <p:nvSpPr>
          <p:cNvPr name="AutoShape 33" id="33"/>
          <p:cNvSpPr/>
          <p:nvPr/>
        </p:nvSpPr>
        <p:spPr>
          <a:xfrm flipV="true">
            <a:off x="10720031" y="5867946"/>
            <a:ext cx="2114304" cy="12635"/>
          </a:xfrm>
          <a:prstGeom prst="line">
            <a:avLst/>
          </a:prstGeom>
          <a:ln cap="flat" w="552450">
            <a:solidFill>
              <a:srgbClr val="61B069"/>
            </a:solidFill>
            <a:prstDash val="solid"/>
            <a:headEnd type="none" len="sm" w="sm"/>
            <a:tailEnd type="none" len="sm" w="sm"/>
          </a:ln>
        </p:spPr>
      </p:sp>
      <p:sp>
        <p:nvSpPr>
          <p:cNvPr name="AutoShape 34" id="34"/>
          <p:cNvSpPr/>
          <p:nvPr/>
        </p:nvSpPr>
        <p:spPr>
          <a:xfrm>
            <a:off x="7472260" y="5880581"/>
            <a:ext cx="3246120" cy="0"/>
          </a:xfrm>
          <a:prstGeom prst="line">
            <a:avLst/>
          </a:prstGeom>
          <a:ln cap="flat" w="552450">
            <a:solidFill>
              <a:srgbClr val="61B069"/>
            </a:solidFill>
            <a:prstDash val="solid"/>
            <a:headEnd type="none" len="sm" w="sm"/>
            <a:tailEnd type="none" len="sm" w="sm"/>
          </a:ln>
        </p:spPr>
      </p:sp>
      <p:sp>
        <p:nvSpPr>
          <p:cNvPr name="AutoShape 35" id="35"/>
          <p:cNvSpPr/>
          <p:nvPr/>
        </p:nvSpPr>
        <p:spPr>
          <a:xfrm>
            <a:off x="12836668" y="5867950"/>
            <a:ext cx="2554329" cy="6314"/>
          </a:xfrm>
          <a:prstGeom prst="line">
            <a:avLst/>
          </a:prstGeom>
          <a:ln cap="flat" w="552450">
            <a:solidFill>
              <a:srgbClr val="61B069"/>
            </a:solidFill>
            <a:prstDash val="solid"/>
            <a:headEnd type="none" len="sm" w="sm"/>
            <a:tailEnd type="none" len="sm" w="sm"/>
          </a:ln>
        </p:spPr>
      </p:sp>
      <p:sp>
        <p:nvSpPr>
          <p:cNvPr name="AutoShape 36" id="36"/>
          <p:cNvSpPr/>
          <p:nvPr/>
        </p:nvSpPr>
        <p:spPr>
          <a:xfrm flipV="true">
            <a:off x="10719993" y="6633051"/>
            <a:ext cx="2114304" cy="12635"/>
          </a:xfrm>
          <a:prstGeom prst="line">
            <a:avLst/>
          </a:prstGeom>
          <a:ln cap="flat" w="552450">
            <a:solidFill>
              <a:srgbClr val="61B069"/>
            </a:solidFill>
            <a:prstDash val="solid"/>
            <a:headEnd type="none" len="sm" w="sm"/>
            <a:tailEnd type="none" len="sm" w="sm"/>
          </a:ln>
        </p:spPr>
      </p:sp>
      <p:sp>
        <p:nvSpPr>
          <p:cNvPr name="AutoShape 37" id="37"/>
          <p:cNvSpPr/>
          <p:nvPr/>
        </p:nvSpPr>
        <p:spPr>
          <a:xfrm>
            <a:off x="7472222" y="6645686"/>
            <a:ext cx="3246120" cy="0"/>
          </a:xfrm>
          <a:prstGeom prst="line">
            <a:avLst/>
          </a:prstGeom>
          <a:ln cap="flat" w="552450">
            <a:solidFill>
              <a:srgbClr val="61B069"/>
            </a:solidFill>
            <a:prstDash val="solid"/>
            <a:headEnd type="none" len="sm" w="sm"/>
            <a:tailEnd type="none" len="sm" w="sm"/>
          </a:ln>
        </p:spPr>
      </p:sp>
      <p:sp>
        <p:nvSpPr>
          <p:cNvPr name="AutoShape 38" id="38"/>
          <p:cNvSpPr/>
          <p:nvPr/>
        </p:nvSpPr>
        <p:spPr>
          <a:xfrm>
            <a:off x="12836631" y="6633055"/>
            <a:ext cx="2554329" cy="6314"/>
          </a:xfrm>
          <a:prstGeom prst="line">
            <a:avLst/>
          </a:prstGeom>
          <a:ln cap="flat" w="552450">
            <a:solidFill>
              <a:srgbClr val="61B069"/>
            </a:solidFill>
            <a:prstDash val="solid"/>
            <a:headEnd type="none" len="sm" w="sm"/>
            <a:tailEnd type="none" len="sm" w="sm"/>
          </a:ln>
        </p:spPr>
      </p:sp>
      <p:sp>
        <p:nvSpPr>
          <p:cNvPr name="AutoShape 39" id="39"/>
          <p:cNvSpPr/>
          <p:nvPr/>
        </p:nvSpPr>
        <p:spPr>
          <a:xfrm>
            <a:off x="15391643" y="6639368"/>
            <a:ext cx="820289" cy="1579"/>
          </a:xfrm>
          <a:prstGeom prst="line">
            <a:avLst/>
          </a:prstGeom>
          <a:ln cap="flat" w="552450">
            <a:solidFill>
              <a:srgbClr val="F68107"/>
            </a:solidFill>
            <a:prstDash val="solid"/>
            <a:headEnd type="none" len="sm" w="sm"/>
            <a:tailEnd type="none" len="sm" w="sm"/>
          </a:ln>
        </p:spPr>
      </p:sp>
      <p:sp>
        <p:nvSpPr>
          <p:cNvPr name="TextBox 40" id="40"/>
          <p:cNvSpPr txBox="true"/>
          <p:nvPr/>
        </p:nvSpPr>
        <p:spPr>
          <a:xfrm rot="0">
            <a:off x="15965557" y="7061681"/>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35</a:t>
            </a:r>
          </a:p>
        </p:txBody>
      </p:sp>
    </p:spTree>
  </p:cSld>
  <p:clrMapOvr>
    <a:masterClrMapping/>
  </p:clrMapOvr>
</p:sld>
</file>

<file path=ppt/slides/slide44.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FIFO(first in, first out)</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1260359" y="3347112"/>
            <a:ext cx="164525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Processo</a:t>
            </a:r>
          </a:p>
        </p:txBody>
      </p:sp>
      <p:sp>
        <p:nvSpPr>
          <p:cNvPr name="TextBox 12" id="12"/>
          <p:cNvSpPr txBox="true"/>
          <p:nvPr/>
        </p:nvSpPr>
        <p:spPr>
          <a:xfrm rot="0">
            <a:off x="3877570" y="3347112"/>
            <a:ext cx="126717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Tempo</a:t>
            </a:r>
          </a:p>
        </p:txBody>
      </p:sp>
      <p:sp>
        <p:nvSpPr>
          <p:cNvPr name="TextBox 13" id="13"/>
          <p:cNvSpPr txBox="true"/>
          <p:nvPr/>
        </p:nvSpPr>
        <p:spPr>
          <a:xfrm rot="0">
            <a:off x="1936723"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14" id="14"/>
          <p:cNvSpPr txBox="true"/>
          <p:nvPr/>
        </p:nvSpPr>
        <p:spPr>
          <a:xfrm rot="0">
            <a:off x="1940541"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15" id="15"/>
          <p:cNvSpPr txBox="true"/>
          <p:nvPr/>
        </p:nvSpPr>
        <p:spPr>
          <a:xfrm rot="0">
            <a:off x="1943631"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16" id="16"/>
          <p:cNvSpPr txBox="true"/>
          <p:nvPr/>
        </p:nvSpPr>
        <p:spPr>
          <a:xfrm rot="0">
            <a:off x="1938359"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TextBox 17" id="17"/>
          <p:cNvSpPr txBox="true"/>
          <p:nvPr/>
        </p:nvSpPr>
        <p:spPr>
          <a:xfrm rot="0">
            <a:off x="3974998" y="4070578"/>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12 ms</a:t>
            </a:r>
          </a:p>
        </p:txBody>
      </p:sp>
      <p:sp>
        <p:nvSpPr>
          <p:cNvPr name="TextBox 18" id="18"/>
          <p:cNvSpPr txBox="true"/>
          <p:nvPr/>
        </p:nvSpPr>
        <p:spPr>
          <a:xfrm rot="0">
            <a:off x="4081273" y="4863768"/>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8 ms</a:t>
            </a:r>
          </a:p>
        </p:txBody>
      </p:sp>
      <p:sp>
        <p:nvSpPr>
          <p:cNvPr name="TextBox 19" id="19"/>
          <p:cNvSpPr txBox="true"/>
          <p:nvPr/>
        </p:nvSpPr>
        <p:spPr>
          <a:xfrm rot="0">
            <a:off x="3974998" y="5590655"/>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10 ms</a:t>
            </a:r>
          </a:p>
        </p:txBody>
      </p:sp>
      <p:sp>
        <p:nvSpPr>
          <p:cNvPr name="TextBox 20" id="20"/>
          <p:cNvSpPr txBox="true"/>
          <p:nvPr/>
        </p:nvSpPr>
        <p:spPr>
          <a:xfrm rot="0">
            <a:off x="4081273" y="6356479"/>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5 ms</a:t>
            </a:r>
          </a:p>
        </p:txBody>
      </p:sp>
      <p:sp>
        <p:nvSpPr>
          <p:cNvPr name="TextBox 21" id="21"/>
          <p:cNvSpPr txBox="true"/>
          <p:nvPr/>
        </p:nvSpPr>
        <p:spPr>
          <a:xfrm rot="0">
            <a:off x="6876117"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22" id="22"/>
          <p:cNvSpPr txBox="true"/>
          <p:nvPr/>
        </p:nvSpPr>
        <p:spPr>
          <a:xfrm rot="0">
            <a:off x="6879934"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23" id="23"/>
          <p:cNvSpPr txBox="true"/>
          <p:nvPr/>
        </p:nvSpPr>
        <p:spPr>
          <a:xfrm rot="0">
            <a:off x="6883025"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24" id="24"/>
          <p:cNvSpPr txBox="true"/>
          <p:nvPr/>
        </p:nvSpPr>
        <p:spPr>
          <a:xfrm rot="0">
            <a:off x="6877753"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AutoShape 25" id="25"/>
          <p:cNvSpPr/>
          <p:nvPr/>
        </p:nvSpPr>
        <p:spPr>
          <a:xfrm flipV="true">
            <a:off x="7595713" y="7118831"/>
            <a:ext cx="9663550" cy="19050"/>
          </a:xfrm>
          <a:prstGeom prst="line">
            <a:avLst/>
          </a:prstGeom>
          <a:ln cap="flat" w="38100">
            <a:solidFill>
              <a:srgbClr val="FFFFFF"/>
            </a:solidFill>
            <a:prstDash val="sysDash"/>
            <a:headEnd type="none" len="sm" w="sm"/>
            <a:tailEnd type="none" len="sm" w="sm"/>
          </a:ln>
        </p:spPr>
      </p:sp>
      <p:sp>
        <p:nvSpPr>
          <p:cNvPr name="TextBox 26" id="26"/>
          <p:cNvSpPr txBox="true"/>
          <p:nvPr/>
        </p:nvSpPr>
        <p:spPr>
          <a:xfrm rot="0">
            <a:off x="7348770" y="709025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0</a:t>
            </a:r>
          </a:p>
        </p:txBody>
      </p:sp>
      <p:sp>
        <p:nvSpPr>
          <p:cNvPr name="AutoShape 27" id="27"/>
          <p:cNvSpPr/>
          <p:nvPr/>
        </p:nvSpPr>
        <p:spPr>
          <a:xfrm>
            <a:off x="7472260" y="4374224"/>
            <a:ext cx="3246120" cy="0"/>
          </a:xfrm>
          <a:prstGeom prst="line">
            <a:avLst/>
          </a:prstGeom>
          <a:ln cap="flat" w="552450">
            <a:solidFill>
              <a:srgbClr val="61B069"/>
            </a:solidFill>
            <a:prstDash val="solid"/>
            <a:headEnd type="none" len="sm" w="sm"/>
            <a:tailEnd type="none" len="sm" w="sm"/>
          </a:ln>
        </p:spPr>
      </p:sp>
      <p:sp>
        <p:nvSpPr>
          <p:cNvPr name="TextBox 28" id="28"/>
          <p:cNvSpPr txBox="true"/>
          <p:nvPr/>
        </p:nvSpPr>
        <p:spPr>
          <a:xfrm rot="0">
            <a:off x="10471437" y="7090255"/>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12</a:t>
            </a:r>
          </a:p>
        </p:txBody>
      </p:sp>
      <p:sp>
        <p:nvSpPr>
          <p:cNvPr name="AutoShape 29" id="29"/>
          <p:cNvSpPr/>
          <p:nvPr/>
        </p:nvSpPr>
        <p:spPr>
          <a:xfrm flipV="true">
            <a:off x="10721201" y="5104032"/>
            <a:ext cx="2114304" cy="12635"/>
          </a:xfrm>
          <a:prstGeom prst="line">
            <a:avLst/>
          </a:prstGeom>
          <a:ln cap="flat" w="552450">
            <a:solidFill>
              <a:srgbClr val="61B069"/>
            </a:solidFill>
            <a:prstDash val="solid"/>
            <a:headEnd type="none" len="sm" w="sm"/>
            <a:tailEnd type="none" len="sm" w="sm"/>
          </a:ln>
        </p:spPr>
      </p:sp>
      <p:sp>
        <p:nvSpPr>
          <p:cNvPr name="TextBox 30" id="30"/>
          <p:cNvSpPr txBox="true"/>
          <p:nvPr/>
        </p:nvSpPr>
        <p:spPr>
          <a:xfrm rot="0">
            <a:off x="12590213" y="7090255"/>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20</a:t>
            </a:r>
          </a:p>
        </p:txBody>
      </p:sp>
      <p:sp>
        <p:nvSpPr>
          <p:cNvPr name="AutoShape 31" id="31"/>
          <p:cNvSpPr/>
          <p:nvPr/>
        </p:nvSpPr>
        <p:spPr>
          <a:xfrm>
            <a:off x="7473430" y="5116667"/>
            <a:ext cx="3246120" cy="0"/>
          </a:xfrm>
          <a:prstGeom prst="line">
            <a:avLst/>
          </a:prstGeom>
          <a:ln cap="flat" w="552450">
            <a:solidFill>
              <a:srgbClr val="61B069"/>
            </a:solidFill>
            <a:prstDash val="solid"/>
            <a:headEnd type="none" len="sm" w="sm"/>
            <a:tailEnd type="none" len="sm" w="sm"/>
          </a:ln>
        </p:spPr>
      </p:sp>
      <p:sp>
        <p:nvSpPr>
          <p:cNvPr name="TextBox 32" id="32"/>
          <p:cNvSpPr txBox="true"/>
          <p:nvPr/>
        </p:nvSpPr>
        <p:spPr>
          <a:xfrm rot="0">
            <a:off x="15144825" y="7090255"/>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30</a:t>
            </a:r>
          </a:p>
        </p:txBody>
      </p:sp>
      <p:sp>
        <p:nvSpPr>
          <p:cNvPr name="AutoShape 33" id="33"/>
          <p:cNvSpPr/>
          <p:nvPr/>
        </p:nvSpPr>
        <p:spPr>
          <a:xfrm flipV="true">
            <a:off x="10720031" y="5867946"/>
            <a:ext cx="2114304" cy="12635"/>
          </a:xfrm>
          <a:prstGeom prst="line">
            <a:avLst/>
          </a:prstGeom>
          <a:ln cap="flat" w="552450">
            <a:solidFill>
              <a:srgbClr val="61B069"/>
            </a:solidFill>
            <a:prstDash val="solid"/>
            <a:headEnd type="none" len="sm" w="sm"/>
            <a:tailEnd type="none" len="sm" w="sm"/>
          </a:ln>
        </p:spPr>
      </p:sp>
      <p:sp>
        <p:nvSpPr>
          <p:cNvPr name="AutoShape 34" id="34"/>
          <p:cNvSpPr/>
          <p:nvPr/>
        </p:nvSpPr>
        <p:spPr>
          <a:xfrm>
            <a:off x="7472260" y="5880581"/>
            <a:ext cx="3246120" cy="0"/>
          </a:xfrm>
          <a:prstGeom prst="line">
            <a:avLst/>
          </a:prstGeom>
          <a:ln cap="flat" w="552450">
            <a:solidFill>
              <a:srgbClr val="61B069"/>
            </a:solidFill>
            <a:prstDash val="solid"/>
            <a:headEnd type="none" len="sm" w="sm"/>
            <a:tailEnd type="none" len="sm" w="sm"/>
          </a:ln>
        </p:spPr>
      </p:sp>
      <p:sp>
        <p:nvSpPr>
          <p:cNvPr name="AutoShape 35" id="35"/>
          <p:cNvSpPr/>
          <p:nvPr/>
        </p:nvSpPr>
        <p:spPr>
          <a:xfrm>
            <a:off x="12836668" y="5867950"/>
            <a:ext cx="2554329" cy="6314"/>
          </a:xfrm>
          <a:prstGeom prst="line">
            <a:avLst/>
          </a:prstGeom>
          <a:ln cap="flat" w="552450">
            <a:solidFill>
              <a:srgbClr val="61B069"/>
            </a:solidFill>
            <a:prstDash val="solid"/>
            <a:headEnd type="none" len="sm" w="sm"/>
            <a:tailEnd type="none" len="sm" w="sm"/>
          </a:ln>
        </p:spPr>
      </p:sp>
      <p:sp>
        <p:nvSpPr>
          <p:cNvPr name="AutoShape 36" id="36"/>
          <p:cNvSpPr/>
          <p:nvPr/>
        </p:nvSpPr>
        <p:spPr>
          <a:xfrm flipV="true">
            <a:off x="10719993" y="6633051"/>
            <a:ext cx="2114304" cy="12635"/>
          </a:xfrm>
          <a:prstGeom prst="line">
            <a:avLst/>
          </a:prstGeom>
          <a:ln cap="flat" w="552450">
            <a:solidFill>
              <a:srgbClr val="61B069"/>
            </a:solidFill>
            <a:prstDash val="solid"/>
            <a:headEnd type="none" len="sm" w="sm"/>
            <a:tailEnd type="none" len="sm" w="sm"/>
          </a:ln>
        </p:spPr>
      </p:sp>
      <p:sp>
        <p:nvSpPr>
          <p:cNvPr name="AutoShape 37" id="37"/>
          <p:cNvSpPr/>
          <p:nvPr/>
        </p:nvSpPr>
        <p:spPr>
          <a:xfrm>
            <a:off x="7472222" y="6645686"/>
            <a:ext cx="3246120" cy="0"/>
          </a:xfrm>
          <a:prstGeom prst="line">
            <a:avLst/>
          </a:prstGeom>
          <a:ln cap="flat" w="552450">
            <a:solidFill>
              <a:srgbClr val="61B069"/>
            </a:solidFill>
            <a:prstDash val="solid"/>
            <a:headEnd type="none" len="sm" w="sm"/>
            <a:tailEnd type="none" len="sm" w="sm"/>
          </a:ln>
        </p:spPr>
      </p:sp>
      <p:sp>
        <p:nvSpPr>
          <p:cNvPr name="AutoShape 38" id="38"/>
          <p:cNvSpPr/>
          <p:nvPr/>
        </p:nvSpPr>
        <p:spPr>
          <a:xfrm>
            <a:off x="12836631" y="6633055"/>
            <a:ext cx="2554329" cy="6314"/>
          </a:xfrm>
          <a:prstGeom prst="line">
            <a:avLst/>
          </a:prstGeom>
          <a:ln cap="flat" w="552450">
            <a:solidFill>
              <a:srgbClr val="61B069"/>
            </a:solidFill>
            <a:prstDash val="solid"/>
            <a:headEnd type="none" len="sm" w="sm"/>
            <a:tailEnd type="none" len="sm" w="sm"/>
          </a:ln>
        </p:spPr>
      </p:sp>
      <p:sp>
        <p:nvSpPr>
          <p:cNvPr name="AutoShape 39" id="39"/>
          <p:cNvSpPr/>
          <p:nvPr/>
        </p:nvSpPr>
        <p:spPr>
          <a:xfrm>
            <a:off x="15391643" y="6639368"/>
            <a:ext cx="820289" cy="1579"/>
          </a:xfrm>
          <a:prstGeom prst="line">
            <a:avLst/>
          </a:prstGeom>
          <a:ln cap="flat" w="552450">
            <a:solidFill>
              <a:srgbClr val="61B069"/>
            </a:solidFill>
            <a:prstDash val="solid"/>
            <a:headEnd type="none" len="sm" w="sm"/>
            <a:tailEnd type="none" len="sm" w="sm"/>
          </a:ln>
        </p:spPr>
      </p:sp>
      <p:sp>
        <p:nvSpPr>
          <p:cNvPr name="TextBox 40" id="40"/>
          <p:cNvSpPr txBox="true"/>
          <p:nvPr/>
        </p:nvSpPr>
        <p:spPr>
          <a:xfrm rot="0">
            <a:off x="15965557" y="7061681"/>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35</a:t>
            </a:r>
          </a:p>
        </p:txBody>
      </p:sp>
      <p:sp>
        <p:nvSpPr>
          <p:cNvPr name="TextBox 41" id="41"/>
          <p:cNvSpPr txBox="true"/>
          <p:nvPr/>
        </p:nvSpPr>
        <p:spPr>
          <a:xfrm rot="0">
            <a:off x="1260359" y="7347113"/>
            <a:ext cx="4057204"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Bold"/>
              </a:rPr>
              <a:t>Tempo total</a:t>
            </a:r>
            <a:r>
              <a:rPr lang="en-US" sz="3399">
                <a:solidFill>
                  <a:srgbClr val="FFFFFF"/>
                </a:solidFill>
                <a:latin typeface="Open Sans"/>
              </a:rPr>
              <a:t>: </a:t>
            </a:r>
            <a:r>
              <a:rPr lang="en-US" sz="3399">
                <a:solidFill>
                  <a:srgbClr val="61B069"/>
                </a:solidFill>
                <a:latin typeface="Open Sans"/>
              </a:rPr>
              <a:t>35 ms</a:t>
            </a:r>
          </a:p>
        </p:txBody>
      </p:sp>
    </p:spTree>
  </p:cSld>
  <p:clrMapOvr>
    <a:masterClrMapping/>
  </p:clrMapOvr>
</p:sld>
</file>

<file path=ppt/slides/slide45.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Shortest Job First</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1638204" y="3619817"/>
            <a:ext cx="15229530" cy="29806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O processo com menor tempo de processador é executado primeiro.</a:t>
            </a:r>
          </a:p>
          <a:p>
            <a:pPr>
              <a:lnSpc>
                <a:spcPts val="4759"/>
              </a:lnSpc>
            </a:pPr>
          </a:p>
          <a:p>
            <a:pPr marL="734059" indent="-367030" lvl="1">
              <a:lnSpc>
                <a:spcPts val="4759"/>
              </a:lnSpc>
              <a:buFont typeface="Arial"/>
              <a:buChar char="•"/>
            </a:pPr>
            <a:r>
              <a:rPr lang="en-US" sz="3399">
                <a:solidFill>
                  <a:srgbClr val="FFFFFF"/>
                </a:solidFill>
                <a:latin typeface="Open Sans"/>
              </a:rPr>
              <a:t>Não preemptivo.</a:t>
            </a:r>
          </a:p>
          <a:p>
            <a:pPr>
              <a:lnSpc>
                <a:spcPts val="4759"/>
              </a:lnSpc>
            </a:pPr>
          </a:p>
          <a:p>
            <a:pPr marL="734059" indent="-367030" lvl="1">
              <a:lnSpc>
                <a:spcPts val="4759"/>
              </a:lnSpc>
              <a:buFont typeface="Arial"/>
              <a:buChar char="•"/>
            </a:pPr>
            <a:r>
              <a:rPr lang="en-US" sz="3399">
                <a:solidFill>
                  <a:srgbClr val="FFFFFF"/>
                </a:solidFill>
                <a:latin typeface="Open Sans"/>
              </a:rPr>
              <a:t>Pode ser implementado com uma fila crescente.</a:t>
            </a:r>
          </a:p>
        </p:txBody>
      </p:sp>
    </p:spTree>
  </p:cSld>
  <p:clrMapOvr>
    <a:masterClrMapping/>
  </p:clrMapOvr>
</p:sld>
</file>

<file path=ppt/slides/slide46.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9" id="9"/>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0" id="10"/>
          <p:cNvSpPr txBox="true"/>
          <p:nvPr/>
        </p:nvSpPr>
        <p:spPr>
          <a:xfrm rot="0">
            <a:off x="1260359" y="3347112"/>
            <a:ext cx="164525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Processo</a:t>
            </a:r>
          </a:p>
        </p:txBody>
      </p:sp>
      <p:sp>
        <p:nvSpPr>
          <p:cNvPr name="TextBox 11" id="11"/>
          <p:cNvSpPr txBox="true"/>
          <p:nvPr/>
        </p:nvSpPr>
        <p:spPr>
          <a:xfrm rot="0">
            <a:off x="3877570" y="3347112"/>
            <a:ext cx="126717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Tempo</a:t>
            </a:r>
          </a:p>
        </p:txBody>
      </p:sp>
      <p:sp>
        <p:nvSpPr>
          <p:cNvPr name="TextBox 12" id="12"/>
          <p:cNvSpPr txBox="true"/>
          <p:nvPr/>
        </p:nvSpPr>
        <p:spPr>
          <a:xfrm rot="0">
            <a:off x="1936723"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13" id="13"/>
          <p:cNvSpPr txBox="true"/>
          <p:nvPr/>
        </p:nvSpPr>
        <p:spPr>
          <a:xfrm rot="0">
            <a:off x="1940541"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14" id="14"/>
          <p:cNvSpPr txBox="true"/>
          <p:nvPr/>
        </p:nvSpPr>
        <p:spPr>
          <a:xfrm rot="0">
            <a:off x="1943631"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15" id="15"/>
          <p:cNvSpPr txBox="true"/>
          <p:nvPr/>
        </p:nvSpPr>
        <p:spPr>
          <a:xfrm rot="0">
            <a:off x="1938359"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TextBox 16" id="16"/>
          <p:cNvSpPr txBox="true"/>
          <p:nvPr/>
        </p:nvSpPr>
        <p:spPr>
          <a:xfrm rot="0">
            <a:off x="3974998" y="4070578"/>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12 ms</a:t>
            </a:r>
          </a:p>
        </p:txBody>
      </p:sp>
      <p:sp>
        <p:nvSpPr>
          <p:cNvPr name="TextBox 17" id="17"/>
          <p:cNvSpPr txBox="true"/>
          <p:nvPr/>
        </p:nvSpPr>
        <p:spPr>
          <a:xfrm rot="0">
            <a:off x="4081273" y="4863768"/>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8 ms</a:t>
            </a:r>
          </a:p>
        </p:txBody>
      </p:sp>
      <p:sp>
        <p:nvSpPr>
          <p:cNvPr name="TextBox 18" id="18"/>
          <p:cNvSpPr txBox="true"/>
          <p:nvPr/>
        </p:nvSpPr>
        <p:spPr>
          <a:xfrm rot="0">
            <a:off x="3974998" y="5590655"/>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10 ms</a:t>
            </a:r>
          </a:p>
        </p:txBody>
      </p:sp>
      <p:sp>
        <p:nvSpPr>
          <p:cNvPr name="TextBox 19" id="19"/>
          <p:cNvSpPr txBox="true"/>
          <p:nvPr/>
        </p:nvSpPr>
        <p:spPr>
          <a:xfrm rot="0">
            <a:off x="4081273" y="6356479"/>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5 ms</a:t>
            </a:r>
          </a:p>
        </p:txBody>
      </p:sp>
      <p:sp>
        <p:nvSpPr>
          <p:cNvPr name="TextBox 20" id="20"/>
          <p:cNvSpPr txBox="true"/>
          <p:nvPr/>
        </p:nvSpPr>
        <p:spPr>
          <a:xfrm rot="0">
            <a:off x="6876117"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21" id="21"/>
          <p:cNvSpPr txBox="true"/>
          <p:nvPr/>
        </p:nvSpPr>
        <p:spPr>
          <a:xfrm rot="0">
            <a:off x="6879934"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22" id="22"/>
          <p:cNvSpPr txBox="true"/>
          <p:nvPr/>
        </p:nvSpPr>
        <p:spPr>
          <a:xfrm rot="0">
            <a:off x="6883025"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23" id="23"/>
          <p:cNvSpPr txBox="true"/>
          <p:nvPr/>
        </p:nvSpPr>
        <p:spPr>
          <a:xfrm rot="0">
            <a:off x="6877753"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AutoShape 24" id="24"/>
          <p:cNvSpPr/>
          <p:nvPr/>
        </p:nvSpPr>
        <p:spPr>
          <a:xfrm flipV="true">
            <a:off x="7595713" y="7118831"/>
            <a:ext cx="9663550" cy="19050"/>
          </a:xfrm>
          <a:prstGeom prst="line">
            <a:avLst/>
          </a:prstGeom>
          <a:ln cap="flat" w="38100">
            <a:solidFill>
              <a:srgbClr val="FFFFFF"/>
            </a:solidFill>
            <a:prstDash val="sysDash"/>
            <a:headEnd type="none" len="sm" w="sm"/>
            <a:tailEnd type="none" len="sm" w="sm"/>
          </a:ln>
        </p:spPr>
      </p:sp>
      <p:sp>
        <p:nvSpPr>
          <p:cNvPr name="TextBox 25" id="25"/>
          <p:cNvSpPr txBox="true"/>
          <p:nvPr/>
        </p:nvSpPr>
        <p:spPr>
          <a:xfrm rot="0">
            <a:off x="7348770" y="709025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0</a:t>
            </a:r>
          </a:p>
        </p:txBody>
      </p:sp>
      <p:sp>
        <p:nvSpPr>
          <p:cNvPr name="TextBox 26" id="26"/>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Shortest Job First</a:t>
            </a:r>
          </a:p>
        </p:txBody>
      </p:sp>
    </p:spTree>
  </p:cSld>
  <p:clrMapOvr>
    <a:masterClrMapping/>
  </p:clrMapOvr>
</p:sld>
</file>

<file path=ppt/slides/slide47.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9" id="9"/>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0" id="10"/>
          <p:cNvSpPr txBox="true"/>
          <p:nvPr/>
        </p:nvSpPr>
        <p:spPr>
          <a:xfrm rot="0">
            <a:off x="1260359" y="3347112"/>
            <a:ext cx="164525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Processo</a:t>
            </a:r>
          </a:p>
        </p:txBody>
      </p:sp>
      <p:sp>
        <p:nvSpPr>
          <p:cNvPr name="TextBox 11" id="11"/>
          <p:cNvSpPr txBox="true"/>
          <p:nvPr/>
        </p:nvSpPr>
        <p:spPr>
          <a:xfrm rot="0">
            <a:off x="3877570" y="3347112"/>
            <a:ext cx="126717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Tempo</a:t>
            </a:r>
          </a:p>
        </p:txBody>
      </p:sp>
      <p:sp>
        <p:nvSpPr>
          <p:cNvPr name="TextBox 12" id="12"/>
          <p:cNvSpPr txBox="true"/>
          <p:nvPr/>
        </p:nvSpPr>
        <p:spPr>
          <a:xfrm rot="0">
            <a:off x="1936723"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13" id="13"/>
          <p:cNvSpPr txBox="true"/>
          <p:nvPr/>
        </p:nvSpPr>
        <p:spPr>
          <a:xfrm rot="0">
            <a:off x="1940541"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14" id="14"/>
          <p:cNvSpPr txBox="true"/>
          <p:nvPr/>
        </p:nvSpPr>
        <p:spPr>
          <a:xfrm rot="0">
            <a:off x="1943631"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15" id="15"/>
          <p:cNvSpPr txBox="true"/>
          <p:nvPr/>
        </p:nvSpPr>
        <p:spPr>
          <a:xfrm rot="0">
            <a:off x="1938359"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TextBox 16" id="16"/>
          <p:cNvSpPr txBox="true"/>
          <p:nvPr/>
        </p:nvSpPr>
        <p:spPr>
          <a:xfrm rot="0">
            <a:off x="3974998" y="4070578"/>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12 ms</a:t>
            </a:r>
          </a:p>
        </p:txBody>
      </p:sp>
      <p:sp>
        <p:nvSpPr>
          <p:cNvPr name="TextBox 17" id="17"/>
          <p:cNvSpPr txBox="true"/>
          <p:nvPr/>
        </p:nvSpPr>
        <p:spPr>
          <a:xfrm rot="0">
            <a:off x="4081273" y="4863768"/>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8 ms</a:t>
            </a:r>
          </a:p>
        </p:txBody>
      </p:sp>
      <p:sp>
        <p:nvSpPr>
          <p:cNvPr name="TextBox 18" id="18"/>
          <p:cNvSpPr txBox="true"/>
          <p:nvPr/>
        </p:nvSpPr>
        <p:spPr>
          <a:xfrm rot="0">
            <a:off x="3974998" y="5590655"/>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10 ms</a:t>
            </a:r>
          </a:p>
        </p:txBody>
      </p:sp>
      <p:sp>
        <p:nvSpPr>
          <p:cNvPr name="TextBox 19" id="19"/>
          <p:cNvSpPr txBox="true"/>
          <p:nvPr/>
        </p:nvSpPr>
        <p:spPr>
          <a:xfrm rot="0">
            <a:off x="4081273" y="6356479"/>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5 ms</a:t>
            </a:r>
          </a:p>
        </p:txBody>
      </p:sp>
      <p:sp>
        <p:nvSpPr>
          <p:cNvPr name="TextBox 20" id="20"/>
          <p:cNvSpPr txBox="true"/>
          <p:nvPr/>
        </p:nvSpPr>
        <p:spPr>
          <a:xfrm rot="0">
            <a:off x="6876117"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21" id="21"/>
          <p:cNvSpPr txBox="true"/>
          <p:nvPr/>
        </p:nvSpPr>
        <p:spPr>
          <a:xfrm rot="0">
            <a:off x="6879934"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22" id="22"/>
          <p:cNvSpPr txBox="true"/>
          <p:nvPr/>
        </p:nvSpPr>
        <p:spPr>
          <a:xfrm rot="0">
            <a:off x="6883025"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23" id="23"/>
          <p:cNvSpPr txBox="true"/>
          <p:nvPr/>
        </p:nvSpPr>
        <p:spPr>
          <a:xfrm rot="0">
            <a:off x="6877753"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AutoShape 24" id="24"/>
          <p:cNvSpPr/>
          <p:nvPr/>
        </p:nvSpPr>
        <p:spPr>
          <a:xfrm flipV="true">
            <a:off x="7595713" y="7118831"/>
            <a:ext cx="9663550" cy="19050"/>
          </a:xfrm>
          <a:prstGeom prst="line">
            <a:avLst/>
          </a:prstGeom>
          <a:ln cap="flat" w="38100">
            <a:solidFill>
              <a:srgbClr val="FFFFFF"/>
            </a:solidFill>
            <a:prstDash val="sysDash"/>
            <a:headEnd type="none" len="sm" w="sm"/>
            <a:tailEnd type="none" len="sm" w="sm"/>
          </a:ln>
        </p:spPr>
      </p:sp>
      <p:sp>
        <p:nvSpPr>
          <p:cNvPr name="TextBox 25" id="25"/>
          <p:cNvSpPr txBox="true"/>
          <p:nvPr/>
        </p:nvSpPr>
        <p:spPr>
          <a:xfrm rot="0">
            <a:off x="7348770" y="709025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0</a:t>
            </a:r>
          </a:p>
        </p:txBody>
      </p:sp>
      <p:sp>
        <p:nvSpPr>
          <p:cNvPr name="TextBox 26" id="26"/>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Shortest Job First</a:t>
            </a:r>
          </a:p>
        </p:txBody>
      </p:sp>
      <p:sp>
        <p:nvSpPr>
          <p:cNvPr name="AutoShape 27" id="27"/>
          <p:cNvSpPr/>
          <p:nvPr/>
        </p:nvSpPr>
        <p:spPr>
          <a:xfrm flipV="true">
            <a:off x="7520940" y="6636212"/>
            <a:ext cx="1130033" cy="0"/>
          </a:xfrm>
          <a:prstGeom prst="line">
            <a:avLst/>
          </a:prstGeom>
          <a:ln cap="flat" w="552450">
            <a:solidFill>
              <a:srgbClr val="F68107"/>
            </a:solidFill>
            <a:prstDash val="solid"/>
            <a:headEnd type="none" len="sm" w="sm"/>
            <a:tailEnd type="none" len="sm" w="sm"/>
          </a:ln>
        </p:spPr>
      </p:sp>
      <p:sp>
        <p:nvSpPr>
          <p:cNvPr name="TextBox 28" id="28"/>
          <p:cNvSpPr txBox="true"/>
          <p:nvPr/>
        </p:nvSpPr>
        <p:spPr>
          <a:xfrm rot="0">
            <a:off x="8527521" y="709025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5</a:t>
            </a:r>
          </a:p>
        </p:txBody>
      </p:sp>
    </p:spTree>
  </p:cSld>
  <p:clrMapOvr>
    <a:masterClrMapping/>
  </p:clrMapOvr>
</p:sld>
</file>

<file path=ppt/slides/slide48.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9" id="9"/>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0" id="10"/>
          <p:cNvSpPr txBox="true"/>
          <p:nvPr/>
        </p:nvSpPr>
        <p:spPr>
          <a:xfrm rot="0">
            <a:off x="1260359" y="3347112"/>
            <a:ext cx="164525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Processo</a:t>
            </a:r>
          </a:p>
        </p:txBody>
      </p:sp>
      <p:sp>
        <p:nvSpPr>
          <p:cNvPr name="TextBox 11" id="11"/>
          <p:cNvSpPr txBox="true"/>
          <p:nvPr/>
        </p:nvSpPr>
        <p:spPr>
          <a:xfrm rot="0">
            <a:off x="3877570" y="3347112"/>
            <a:ext cx="126717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Tempo</a:t>
            </a:r>
          </a:p>
        </p:txBody>
      </p:sp>
      <p:sp>
        <p:nvSpPr>
          <p:cNvPr name="TextBox 12" id="12"/>
          <p:cNvSpPr txBox="true"/>
          <p:nvPr/>
        </p:nvSpPr>
        <p:spPr>
          <a:xfrm rot="0">
            <a:off x="1936723"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13" id="13"/>
          <p:cNvSpPr txBox="true"/>
          <p:nvPr/>
        </p:nvSpPr>
        <p:spPr>
          <a:xfrm rot="0">
            <a:off x="1940541"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14" id="14"/>
          <p:cNvSpPr txBox="true"/>
          <p:nvPr/>
        </p:nvSpPr>
        <p:spPr>
          <a:xfrm rot="0">
            <a:off x="1943631"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15" id="15"/>
          <p:cNvSpPr txBox="true"/>
          <p:nvPr/>
        </p:nvSpPr>
        <p:spPr>
          <a:xfrm rot="0">
            <a:off x="1938359"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TextBox 16" id="16"/>
          <p:cNvSpPr txBox="true"/>
          <p:nvPr/>
        </p:nvSpPr>
        <p:spPr>
          <a:xfrm rot="0">
            <a:off x="3974998" y="4070578"/>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12 ms</a:t>
            </a:r>
          </a:p>
        </p:txBody>
      </p:sp>
      <p:sp>
        <p:nvSpPr>
          <p:cNvPr name="TextBox 17" id="17"/>
          <p:cNvSpPr txBox="true"/>
          <p:nvPr/>
        </p:nvSpPr>
        <p:spPr>
          <a:xfrm rot="0">
            <a:off x="4081273" y="4863768"/>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8 ms</a:t>
            </a:r>
          </a:p>
        </p:txBody>
      </p:sp>
      <p:sp>
        <p:nvSpPr>
          <p:cNvPr name="TextBox 18" id="18"/>
          <p:cNvSpPr txBox="true"/>
          <p:nvPr/>
        </p:nvSpPr>
        <p:spPr>
          <a:xfrm rot="0">
            <a:off x="3974998" y="5590655"/>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10 ms</a:t>
            </a:r>
          </a:p>
        </p:txBody>
      </p:sp>
      <p:sp>
        <p:nvSpPr>
          <p:cNvPr name="TextBox 19" id="19"/>
          <p:cNvSpPr txBox="true"/>
          <p:nvPr/>
        </p:nvSpPr>
        <p:spPr>
          <a:xfrm rot="0">
            <a:off x="4081273" y="6356479"/>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5 ms</a:t>
            </a:r>
          </a:p>
        </p:txBody>
      </p:sp>
      <p:sp>
        <p:nvSpPr>
          <p:cNvPr name="TextBox 20" id="20"/>
          <p:cNvSpPr txBox="true"/>
          <p:nvPr/>
        </p:nvSpPr>
        <p:spPr>
          <a:xfrm rot="0">
            <a:off x="6876117"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21" id="21"/>
          <p:cNvSpPr txBox="true"/>
          <p:nvPr/>
        </p:nvSpPr>
        <p:spPr>
          <a:xfrm rot="0">
            <a:off x="6879934"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22" id="22"/>
          <p:cNvSpPr txBox="true"/>
          <p:nvPr/>
        </p:nvSpPr>
        <p:spPr>
          <a:xfrm rot="0">
            <a:off x="6883025"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23" id="23"/>
          <p:cNvSpPr txBox="true"/>
          <p:nvPr/>
        </p:nvSpPr>
        <p:spPr>
          <a:xfrm rot="0">
            <a:off x="6877753"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AutoShape 24" id="24"/>
          <p:cNvSpPr/>
          <p:nvPr/>
        </p:nvSpPr>
        <p:spPr>
          <a:xfrm flipV="true">
            <a:off x="7595713" y="7118831"/>
            <a:ext cx="9663550" cy="19050"/>
          </a:xfrm>
          <a:prstGeom prst="line">
            <a:avLst/>
          </a:prstGeom>
          <a:ln cap="flat" w="38100">
            <a:solidFill>
              <a:srgbClr val="FFFFFF"/>
            </a:solidFill>
            <a:prstDash val="sysDash"/>
            <a:headEnd type="none" len="sm" w="sm"/>
            <a:tailEnd type="none" len="sm" w="sm"/>
          </a:ln>
        </p:spPr>
      </p:sp>
      <p:sp>
        <p:nvSpPr>
          <p:cNvPr name="TextBox 25" id="25"/>
          <p:cNvSpPr txBox="true"/>
          <p:nvPr/>
        </p:nvSpPr>
        <p:spPr>
          <a:xfrm rot="0">
            <a:off x="7348770" y="709025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0</a:t>
            </a:r>
          </a:p>
        </p:txBody>
      </p:sp>
      <p:sp>
        <p:nvSpPr>
          <p:cNvPr name="TextBox 26" id="26"/>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Shortest Job First</a:t>
            </a:r>
          </a:p>
        </p:txBody>
      </p:sp>
      <p:sp>
        <p:nvSpPr>
          <p:cNvPr name="AutoShape 27" id="27"/>
          <p:cNvSpPr/>
          <p:nvPr/>
        </p:nvSpPr>
        <p:spPr>
          <a:xfrm flipV="true">
            <a:off x="7520940" y="6636212"/>
            <a:ext cx="1130033" cy="0"/>
          </a:xfrm>
          <a:prstGeom prst="line">
            <a:avLst/>
          </a:prstGeom>
          <a:ln cap="flat" w="552450">
            <a:solidFill>
              <a:srgbClr val="61B069"/>
            </a:solidFill>
            <a:prstDash val="solid"/>
            <a:headEnd type="none" len="sm" w="sm"/>
            <a:tailEnd type="none" len="sm" w="sm"/>
          </a:ln>
        </p:spPr>
      </p:sp>
      <p:sp>
        <p:nvSpPr>
          <p:cNvPr name="TextBox 28" id="28"/>
          <p:cNvSpPr txBox="true"/>
          <p:nvPr/>
        </p:nvSpPr>
        <p:spPr>
          <a:xfrm rot="0">
            <a:off x="8527521" y="709025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5</a:t>
            </a:r>
          </a:p>
        </p:txBody>
      </p:sp>
      <p:sp>
        <p:nvSpPr>
          <p:cNvPr name="AutoShape 29" id="29"/>
          <p:cNvSpPr/>
          <p:nvPr/>
        </p:nvSpPr>
        <p:spPr>
          <a:xfrm flipV="true">
            <a:off x="8650973" y="5110349"/>
            <a:ext cx="1306425" cy="0"/>
          </a:xfrm>
          <a:prstGeom prst="line">
            <a:avLst/>
          </a:prstGeom>
          <a:ln cap="flat" w="552450">
            <a:solidFill>
              <a:srgbClr val="F68107"/>
            </a:solidFill>
            <a:prstDash val="solid"/>
            <a:headEnd type="none" len="sm" w="sm"/>
            <a:tailEnd type="none" len="sm" w="sm"/>
          </a:ln>
        </p:spPr>
      </p:sp>
      <p:sp>
        <p:nvSpPr>
          <p:cNvPr name="AutoShape 30" id="30"/>
          <p:cNvSpPr/>
          <p:nvPr/>
        </p:nvSpPr>
        <p:spPr>
          <a:xfrm flipV="true">
            <a:off x="7520940" y="5110349"/>
            <a:ext cx="1130033" cy="0"/>
          </a:xfrm>
          <a:prstGeom prst="line">
            <a:avLst/>
          </a:prstGeom>
          <a:ln cap="flat" w="552450">
            <a:solidFill>
              <a:srgbClr val="61B069"/>
            </a:solidFill>
            <a:prstDash val="solid"/>
            <a:headEnd type="none" len="sm" w="sm"/>
            <a:tailEnd type="none" len="sm" w="sm"/>
          </a:ln>
        </p:spPr>
      </p:sp>
      <p:sp>
        <p:nvSpPr>
          <p:cNvPr name="TextBox 31" id="31"/>
          <p:cNvSpPr txBox="true"/>
          <p:nvPr/>
        </p:nvSpPr>
        <p:spPr>
          <a:xfrm rot="0">
            <a:off x="9304186" y="7090255"/>
            <a:ext cx="1306425"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13</a:t>
            </a:r>
          </a:p>
        </p:txBody>
      </p:sp>
    </p:spTree>
  </p:cSld>
  <p:clrMapOvr>
    <a:masterClrMapping/>
  </p:clrMapOvr>
</p:sld>
</file>

<file path=ppt/slides/slide49.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9" id="9"/>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0" id="10"/>
          <p:cNvSpPr txBox="true"/>
          <p:nvPr/>
        </p:nvSpPr>
        <p:spPr>
          <a:xfrm rot="0">
            <a:off x="1260359" y="3347112"/>
            <a:ext cx="164525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Processo</a:t>
            </a:r>
          </a:p>
        </p:txBody>
      </p:sp>
      <p:sp>
        <p:nvSpPr>
          <p:cNvPr name="TextBox 11" id="11"/>
          <p:cNvSpPr txBox="true"/>
          <p:nvPr/>
        </p:nvSpPr>
        <p:spPr>
          <a:xfrm rot="0">
            <a:off x="3877570" y="3347112"/>
            <a:ext cx="126717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Tempo</a:t>
            </a:r>
          </a:p>
        </p:txBody>
      </p:sp>
      <p:sp>
        <p:nvSpPr>
          <p:cNvPr name="TextBox 12" id="12"/>
          <p:cNvSpPr txBox="true"/>
          <p:nvPr/>
        </p:nvSpPr>
        <p:spPr>
          <a:xfrm rot="0">
            <a:off x="1936723"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13" id="13"/>
          <p:cNvSpPr txBox="true"/>
          <p:nvPr/>
        </p:nvSpPr>
        <p:spPr>
          <a:xfrm rot="0">
            <a:off x="1940541"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14" id="14"/>
          <p:cNvSpPr txBox="true"/>
          <p:nvPr/>
        </p:nvSpPr>
        <p:spPr>
          <a:xfrm rot="0">
            <a:off x="1943631"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15" id="15"/>
          <p:cNvSpPr txBox="true"/>
          <p:nvPr/>
        </p:nvSpPr>
        <p:spPr>
          <a:xfrm rot="0">
            <a:off x="1938359"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TextBox 16" id="16"/>
          <p:cNvSpPr txBox="true"/>
          <p:nvPr/>
        </p:nvSpPr>
        <p:spPr>
          <a:xfrm rot="0">
            <a:off x="3974998" y="4070578"/>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12 ms</a:t>
            </a:r>
          </a:p>
        </p:txBody>
      </p:sp>
      <p:sp>
        <p:nvSpPr>
          <p:cNvPr name="TextBox 17" id="17"/>
          <p:cNvSpPr txBox="true"/>
          <p:nvPr/>
        </p:nvSpPr>
        <p:spPr>
          <a:xfrm rot="0">
            <a:off x="4081273" y="4863768"/>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8 ms</a:t>
            </a:r>
          </a:p>
        </p:txBody>
      </p:sp>
      <p:sp>
        <p:nvSpPr>
          <p:cNvPr name="TextBox 18" id="18"/>
          <p:cNvSpPr txBox="true"/>
          <p:nvPr/>
        </p:nvSpPr>
        <p:spPr>
          <a:xfrm rot="0">
            <a:off x="3974998" y="5590655"/>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10 ms</a:t>
            </a:r>
          </a:p>
        </p:txBody>
      </p:sp>
      <p:sp>
        <p:nvSpPr>
          <p:cNvPr name="TextBox 19" id="19"/>
          <p:cNvSpPr txBox="true"/>
          <p:nvPr/>
        </p:nvSpPr>
        <p:spPr>
          <a:xfrm rot="0">
            <a:off x="4081273" y="6356479"/>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5 ms</a:t>
            </a:r>
          </a:p>
        </p:txBody>
      </p:sp>
      <p:sp>
        <p:nvSpPr>
          <p:cNvPr name="TextBox 20" id="20"/>
          <p:cNvSpPr txBox="true"/>
          <p:nvPr/>
        </p:nvSpPr>
        <p:spPr>
          <a:xfrm rot="0">
            <a:off x="6876117"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21" id="21"/>
          <p:cNvSpPr txBox="true"/>
          <p:nvPr/>
        </p:nvSpPr>
        <p:spPr>
          <a:xfrm rot="0">
            <a:off x="6879934"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22" id="22"/>
          <p:cNvSpPr txBox="true"/>
          <p:nvPr/>
        </p:nvSpPr>
        <p:spPr>
          <a:xfrm rot="0">
            <a:off x="6883025"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23" id="23"/>
          <p:cNvSpPr txBox="true"/>
          <p:nvPr/>
        </p:nvSpPr>
        <p:spPr>
          <a:xfrm rot="0">
            <a:off x="6877753"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AutoShape 24" id="24"/>
          <p:cNvSpPr/>
          <p:nvPr/>
        </p:nvSpPr>
        <p:spPr>
          <a:xfrm flipV="true">
            <a:off x="7595713" y="7118831"/>
            <a:ext cx="9663550" cy="19050"/>
          </a:xfrm>
          <a:prstGeom prst="line">
            <a:avLst/>
          </a:prstGeom>
          <a:ln cap="flat" w="38100">
            <a:solidFill>
              <a:srgbClr val="FFFFFF"/>
            </a:solidFill>
            <a:prstDash val="sysDash"/>
            <a:headEnd type="none" len="sm" w="sm"/>
            <a:tailEnd type="none" len="sm" w="sm"/>
          </a:ln>
        </p:spPr>
      </p:sp>
      <p:sp>
        <p:nvSpPr>
          <p:cNvPr name="TextBox 25" id="25"/>
          <p:cNvSpPr txBox="true"/>
          <p:nvPr/>
        </p:nvSpPr>
        <p:spPr>
          <a:xfrm rot="0">
            <a:off x="7348770" y="709025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0</a:t>
            </a:r>
          </a:p>
        </p:txBody>
      </p:sp>
      <p:sp>
        <p:nvSpPr>
          <p:cNvPr name="TextBox 26" id="26"/>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Shortest Job First</a:t>
            </a:r>
          </a:p>
        </p:txBody>
      </p:sp>
      <p:sp>
        <p:nvSpPr>
          <p:cNvPr name="AutoShape 27" id="27"/>
          <p:cNvSpPr/>
          <p:nvPr/>
        </p:nvSpPr>
        <p:spPr>
          <a:xfrm flipV="true">
            <a:off x="7520940" y="6636212"/>
            <a:ext cx="1130033" cy="0"/>
          </a:xfrm>
          <a:prstGeom prst="line">
            <a:avLst/>
          </a:prstGeom>
          <a:ln cap="flat" w="552450">
            <a:solidFill>
              <a:srgbClr val="61B069"/>
            </a:solidFill>
            <a:prstDash val="solid"/>
            <a:headEnd type="none" len="sm" w="sm"/>
            <a:tailEnd type="none" len="sm" w="sm"/>
          </a:ln>
        </p:spPr>
      </p:sp>
      <p:sp>
        <p:nvSpPr>
          <p:cNvPr name="TextBox 28" id="28"/>
          <p:cNvSpPr txBox="true"/>
          <p:nvPr/>
        </p:nvSpPr>
        <p:spPr>
          <a:xfrm rot="0">
            <a:off x="8527521" y="709025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5</a:t>
            </a:r>
          </a:p>
        </p:txBody>
      </p:sp>
      <p:sp>
        <p:nvSpPr>
          <p:cNvPr name="AutoShape 29" id="29"/>
          <p:cNvSpPr/>
          <p:nvPr/>
        </p:nvSpPr>
        <p:spPr>
          <a:xfrm flipV="true">
            <a:off x="8650973" y="5110349"/>
            <a:ext cx="1306425" cy="0"/>
          </a:xfrm>
          <a:prstGeom prst="line">
            <a:avLst/>
          </a:prstGeom>
          <a:ln cap="flat" w="552450">
            <a:solidFill>
              <a:srgbClr val="61B069"/>
            </a:solidFill>
            <a:prstDash val="solid"/>
            <a:headEnd type="none" len="sm" w="sm"/>
            <a:tailEnd type="none" len="sm" w="sm"/>
          </a:ln>
        </p:spPr>
      </p:sp>
      <p:sp>
        <p:nvSpPr>
          <p:cNvPr name="AutoShape 30" id="30"/>
          <p:cNvSpPr/>
          <p:nvPr/>
        </p:nvSpPr>
        <p:spPr>
          <a:xfrm flipV="true">
            <a:off x="7520940" y="5110349"/>
            <a:ext cx="1130033" cy="0"/>
          </a:xfrm>
          <a:prstGeom prst="line">
            <a:avLst/>
          </a:prstGeom>
          <a:ln cap="flat" w="552450">
            <a:solidFill>
              <a:srgbClr val="61B069"/>
            </a:solidFill>
            <a:prstDash val="solid"/>
            <a:headEnd type="none" len="sm" w="sm"/>
            <a:tailEnd type="none" len="sm" w="sm"/>
          </a:ln>
        </p:spPr>
      </p:sp>
      <p:sp>
        <p:nvSpPr>
          <p:cNvPr name="TextBox 31" id="31"/>
          <p:cNvSpPr txBox="true"/>
          <p:nvPr/>
        </p:nvSpPr>
        <p:spPr>
          <a:xfrm rot="0">
            <a:off x="9304186" y="7090255"/>
            <a:ext cx="1306425"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13</a:t>
            </a:r>
          </a:p>
        </p:txBody>
      </p:sp>
      <p:sp>
        <p:nvSpPr>
          <p:cNvPr name="AutoShape 32" id="32"/>
          <p:cNvSpPr/>
          <p:nvPr/>
        </p:nvSpPr>
        <p:spPr>
          <a:xfrm flipV="true">
            <a:off x="8650973" y="5894301"/>
            <a:ext cx="1306425" cy="0"/>
          </a:xfrm>
          <a:prstGeom prst="line">
            <a:avLst/>
          </a:prstGeom>
          <a:ln cap="flat" w="552450">
            <a:solidFill>
              <a:srgbClr val="61B069"/>
            </a:solidFill>
            <a:prstDash val="solid"/>
            <a:headEnd type="none" len="sm" w="sm"/>
            <a:tailEnd type="none" len="sm" w="sm"/>
          </a:ln>
        </p:spPr>
      </p:sp>
      <p:sp>
        <p:nvSpPr>
          <p:cNvPr name="AutoShape 33" id="33"/>
          <p:cNvSpPr/>
          <p:nvPr/>
        </p:nvSpPr>
        <p:spPr>
          <a:xfrm flipV="true">
            <a:off x="7520940" y="5894301"/>
            <a:ext cx="1130033" cy="0"/>
          </a:xfrm>
          <a:prstGeom prst="line">
            <a:avLst/>
          </a:prstGeom>
          <a:ln cap="flat" w="552450">
            <a:solidFill>
              <a:srgbClr val="61B069"/>
            </a:solidFill>
            <a:prstDash val="solid"/>
            <a:headEnd type="none" len="sm" w="sm"/>
            <a:tailEnd type="none" len="sm" w="sm"/>
          </a:ln>
        </p:spPr>
      </p:sp>
      <p:sp>
        <p:nvSpPr>
          <p:cNvPr name="AutoShape 34" id="34"/>
          <p:cNvSpPr/>
          <p:nvPr/>
        </p:nvSpPr>
        <p:spPr>
          <a:xfrm>
            <a:off x="9957398" y="5894301"/>
            <a:ext cx="1724663" cy="0"/>
          </a:xfrm>
          <a:prstGeom prst="line">
            <a:avLst/>
          </a:prstGeom>
          <a:ln cap="flat" w="552450">
            <a:solidFill>
              <a:srgbClr val="F68107"/>
            </a:solidFill>
            <a:prstDash val="solid"/>
            <a:headEnd type="none" len="sm" w="sm"/>
            <a:tailEnd type="none" len="sm" w="sm"/>
          </a:ln>
        </p:spPr>
      </p:sp>
      <p:sp>
        <p:nvSpPr>
          <p:cNvPr name="TextBox 35" id="35"/>
          <p:cNvSpPr txBox="true"/>
          <p:nvPr/>
        </p:nvSpPr>
        <p:spPr>
          <a:xfrm rot="0">
            <a:off x="11435155" y="7090255"/>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23</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sp>
        <p:nvSpPr>
          <p:cNvPr name="TextBox 2" id="2"/>
          <p:cNvSpPr txBox="true"/>
          <p:nvPr/>
        </p:nvSpPr>
        <p:spPr>
          <a:xfrm rot="0">
            <a:off x="1260359" y="624956"/>
            <a:ext cx="9087708" cy="709722"/>
          </a:xfrm>
          <a:prstGeom prst="rect">
            <a:avLst/>
          </a:prstGeom>
        </p:spPr>
        <p:txBody>
          <a:bodyPr anchor="t" rtlCol="false" tIns="0" lIns="0" bIns="0" rIns="0">
            <a:spAutoFit/>
          </a:bodyPr>
          <a:lstStyle/>
          <a:p>
            <a:pPr algn="l" marL="0" indent="0" lvl="0">
              <a:lnSpc>
                <a:spcPts val="5588"/>
              </a:lnSpc>
              <a:spcBef>
                <a:spcPct val="0"/>
              </a:spcBef>
            </a:pPr>
            <a:r>
              <a:rPr lang="en-US" sz="4657" strike="noStrike" u="none">
                <a:solidFill>
                  <a:srgbClr val="FFFFFF"/>
                </a:solidFill>
                <a:latin typeface="Open Sans Bold"/>
              </a:rPr>
              <a:t>O que é um Processo?</a:t>
            </a:r>
          </a:p>
        </p:txBody>
      </p:sp>
      <p:sp>
        <p:nvSpPr>
          <p:cNvPr name="TextBox 3" id="3"/>
          <p:cNvSpPr txBox="true"/>
          <p:nvPr/>
        </p:nvSpPr>
        <p:spPr>
          <a:xfrm rot="0">
            <a:off x="650855" y="2456265"/>
            <a:ext cx="16608445" cy="53809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“Um processo é basicamente um programa em execução. Associado a cada processo está o espaço de endereçamento, registradores, uma lista de arquivos abertos, alarmes pendentes, listas de processos relacionados e todas as demais informações necessárias para executar um programa.Um processo é na essência um contêiner que armazena todas as informações necessárias para executar um programa”</a:t>
            </a:r>
          </a:p>
          <a:p>
            <a:pPr>
              <a:lnSpc>
                <a:spcPts val="4759"/>
              </a:lnSpc>
            </a:pPr>
          </a:p>
          <a:p>
            <a:pPr marL="734059" indent="-367030" lvl="1">
              <a:lnSpc>
                <a:spcPts val="4759"/>
              </a:lnSpc>
              <a:buFont typeface="Arial"/>
              <a:buChar char="•"/>
            </a:pPr>
            <a:r>
              <a:rPr lang="en-US" sz="3399">
                <a:solidFill>
                  <a:srgbClr val="FFFFFF"/>
                </a:solidFill>
                <a:latin typeface="Open Sans"/>
              </a:rPr>
              <a:t>Referência: TANENBAUM, A. S.; BOS, H. Sistemas Operacionais Modernos. 4ª Edição. Editora Pearson, 2016.</a:t>
            </a:r>
          </a:p>
        </p:txBody>
      </p:sp>
      <p:grpSp>
        <p:nvGrpSpPr>
          <p:cNvPr name="Group 4" id="4"/>
          <p:cNvGrpSpPr/>
          <p:nvPr/>
        </p:nvGrpSpPr>
        <p:grpSpPr>
          <a:xfrm rot="0">
            <a:off x="650855" y="571500"/>
            <a:ext cx="377845" cy="816635"/>
            <a:chOff x="0" y="0"/>
            <a:chExt cx="99515" cy="215081"/>
          </a:xfrm>
        </p:grpSpPr>
        <p:sp>
          <p:nvSpPr>
            <p:cNvPr name="Freeform 5" id="5"/>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6" id="6"/>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50.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9" id="9"/>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0" id="10"/>
          <p:cNvSpPr txBox="true"/>
          <p:nvPr/>
        </p:nvSpPr>
        <p:spPr>
          <a:xfrm rot="0">
            <a:off x="1260359" y="3347112"/>
            <a:ext cx="164525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Processo</a:t>
            </a:r>
          </a:p>
        </p:txBody>
      </p:sp>
      <p:sp>
        <p:nvSpPr>
          <p:cNvPr name="TextBox 11" id="11"/>
          <p:cNvSpPr txBox="true"/>
          <p:nvPr/>
        </p:nvSpPr>
        <p:spPr>
          <a:xfrm rot="0">
            <a:off x="3877570" y="3347112"/>
            <a:ext cx="126717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Tempo</a:t>
            </a:r>
          </a:p>
        </p:txBody>
      </p:sp>
      <p:sp>
        <p:nvSpPr>
          <p:cNvPr name="TextBox 12" id="12"/>
          <p:cNvSpPr txBox="true"/>
          <p:nvPr/>
        </p:nvSpPr>
        <p:spPr>
          <a:xfrm rot="0">
            <a:off x="1936723"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13" id="13"/>
          <p:cNvSpPr txBox="true"/>
          <p:nvPr/>
        </p:nvSpPr>
        <p:spPr>
          <a:xfrm rot="0">
            <a:off x="1940541"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14" id="14"/>
          <p:cNvSpPr txBox="true"/>
          <p:nvPr/>
        </p:nvSpPr>
        <p:spPr>
          <a:xfrm rot="0">
            <a:off x="1943631"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15" id="15"/>
          <p:cNvSpPr txBox="true"/>
          <p:nvPr/>
        </p:nvSpPr>
        <p:spPr>
          <a:xfrm rot="0">
            <a:off x="1938359"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TextBox 16" id="16"/>
          <p:cNvSpPr txBox="true"/>
          <p:nvPr/>
        </p:nvSpPr>
        <p:spPr>
          <a:xfrm rot="0">
            <a:off x="3974998" y="4070578"/>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12 ms</a:t>
            </a:r>
          </a:p>
        </p:txBody>
      </p:sp>
      <p:sp>
        <p:nvSpPr>
          <p:cNvPr name="TextBox 17" id="17"/>
          <p:cNvSpPr txBox="true"/>
          <p:nvPr/>
        </p:nvSpPr>
        <p:spPr>
          <a:xfrm rot="0">
            <a:off x="4081273" y="4863768"/>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8 ms</a:t>
            </a:r>
          </a:p>
        </p:txBody>
      </p:sp>
      <p:sp>
        <p:nvSpPr>
          <p:cNvPr name="TextBox 18" id="18"/>
          <p:cNvSpPr txBox="true"/>
          <p:nvPr/>
        </p:nvSpPr>
        <p:spPr>
          <a:xfrm rot="0">
            <a:off x="3974998" y="5590655"/>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10 ms</a:t>
            </a:r>
          </a:p>
        </p:txBody>
      </p:sp>
      <p:sp>
        <p:nvSpPr>
          <p:cNvPr name="TextBox 19" id="19"/>
          <p:cNvSpPr txBox="true"/>
          <p:nvPr/>
        </p:nvSpPr>
        <p:spPr>
          <a:xfrm rot="0">
            <a:off x="4081273" y="6356479"/>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5 ms</a:t>
            </a:r>
          </a:p>
        </p:txBody>
      </p:sp>
      <p:sp>
        <p:nvSpPr>
          <p:cNvPr name="TextBox 20" id="20"/>
          <p:cNvSpPr txBox="true"/>
          <p:nvPr/>
        </p:nvSpPr>
        <p:spPr>
          <a:xfrm rot="0">
            <a:off x="6876117"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21" id="21"/>
          <p:cNvSpPr txBox="true"/>
          <p:nvPr/>
        </p:nvSpPr>
        <p:spPr>
          <a:xfrm rot="0">
            <a:off x="6879934"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22" id="22"/>
          <p:cNvSpPr txBox="true"/>
          <p:nvPr/>
        </p:nvSpPr>
        <p:spPr>
          <a:xfrm rot="0">
            <a:off x="6883025"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23" id="23"/>
          <p:cNvSpPr txBox="true"/>
          <p:nvPr/>
        </p:nvSpPr>
        <p:spPr>
          <a:xfrm rot="0">
            <a:off x="6877753"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AutoShape 24" id="24"/>
          <p:cNvSpPr/>
          <p:nvPr/>
        </p:nvSpPr>
        <p:spPr>
          <a:xfrm flipV="true">
            <a:off x="7595713" y="7118831"/>
            <a:ext cx="9663550" cy="19050"/>
          </a:xfrm>
          <a:prstGeom prst="line">
            <a:avLst/>
          </a:prstGeom>
          <a:ln cap="flat" w="38100">
            <a:solidFill>
              <a:srgbClr val="FFFFFF"/>
            </a:solidFill>
            <a:prstDash val="sysDash"/>
            <a:headEnd type="none" len="sm" w="sm"/>
            <a:tailEnd type="none" len="sm" w="sm"/>
          </a:ln>
        </p:spPr>
      </p:sp>
      <p:sp>
        <p:nvSpPr>
          <p:cNvPr name="TextBox 25" id="25"/>
          <p:cNvSpPr txBox="true"/>
          <p:nvPr/>
        </p:nvSpPr>
        <p:spPr>
          <a:xfrm rot="0">
            <a:off x="7348770" y="709025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0</a:t>
            </a:r>
          </a:p>
        </p:txBody>
      </p:sp>
      <p:sp>
        <p:nvSpPr>
          <p:cNvPr name="TextBox 26" id="26"/>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Shortest Job First</a:t>
            </a:r>
          </a:p>
        </p:txBody>
      </p:sp>
      <p:sp>
        <p:nvSpPr>
          <p:cNvPr name="AutoShape 27" id="27"/>
          <p:cNvSpPr/>
          <p:nvPr/>
        </p:nvSpPr>
        <p:spPr>
          <a:xfrm flipV="true">
            <a:off x="7520940" y="6636212"/>
            <a:ext cx="1130033" cy="0"/>
          </a:xfrm>
          <a:prstGeom prst="line">
            <a:avLst/>
          </a:prstGeom>
          <a:ln cap="flat" w="552450">
            <a:solidFill>
              <a:srgbClr val="61B069"/>
            </a:solidFill>
            <a:prstDash val="solid"/>
            <a:headEnd type="none" len="sm" w="sm"/>
            <a:tailEnd type="none" len="sm" w="sm"/>
          </a:ln>
        </p:spPr>
      </p:sp>
      <p:sp>
        <p:nvSpPr>
          <p:cNvPr name="TextBox 28" id="28"/>
          <p:cNvSpPr txBox="true"/>
          <p:nvPr/>
        </p:nvSpPr>
        <p:spPr>
          <a:xfrm rot="0">
            <a:off x="8527521" y="709025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5</a:t>
            </a:r>
          </a:p>
        </p:txBody>
      </p:sp>
      <p:sp>
        <p:nvSpPr>
          <p:cNvPr name="AutoShape 29" id="29"/>
          <p:cNvSpPr/>
          <p:nvPr/>
        </p:nvSpPr>
        <p:spPr>
          <a:xfrm flipV="true">
            <a:off x="8650973" y="5110349"/>
            <a:ext cx="1306425" cy="0"/>
          </a:xfrm>
          <a:prstGeom prst="line">
            <a:avLst/>
          </a:prstGeom>
          <a:ln cap="flat" w="552450">
            <a:solidFill>
              <a:srgbClr val="61B069"/>
            </a:solidFill>
            <a:prstDash val="solid"/>
            <a:headEnd type="none" len="sm" w="sm"/>
            <a:tailEnd type="none" len="sm" w="sm"/>
          </a:ln>
        </p:spPr>
      </p:sp>
      <p:sp>
        <p:nvSpPr>
          <p:cNvPr name="AutoShape 30" id="30"/>
          <p:cNvSpPr/>
          <p:nvPr/>
        </p:nvSpPr>
        <p:spPr>
          <a:xfrm flipV="true">
            <a:off x="7520940" y="5110349"/>
            <a:ext cx="1130033" cy="0"/>
          </a:xfrm>
          <a:prstGeom prst="line">
            <a:avLst/>
          </a:prstGeom>
          <a:ln cap="flat" w="552450">
            <a:solidFill>
              <a:srgbClr val="61B069"/>
            </a:solidFill>
            <a:prstDash val="solid"/>
            <a:headEnd type="none" len="sm" w="sm"/>
            <a:tailEnd type="none" len="sm" w="sm"/>
          </a:ln>
        </p:spPr>
      </p:sp>
      <p:sp>
        <p:nvSpPr>
          <p:cNvPr name="TextBox 31" id="31"/>
          <p:cNvSpPr txBox="true"/>
          <p:nvPr/>
        </p:nvSpPr>
        <p:spPr>
          <a:xfrm rot="0">
            <a:off x="9304186" y="7090255"/>
            <a:ext cx="1306425"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13</a:t>
            </a:r>
          </a:p>
        </p:txBody>
      </p:sp>
      <p:sp>
        <p:nvSpPr>
          <p:cNvPr name="AutoShape 32" id="32"/>
          <p:cNvSpPr/>
          <p:nvPr/>
        </p:nvSpPr>
        <p:spPr>
          <a:xfrm flipV="true">
            <a:off x="8650973" y="5894301"/>
            <a:ext cx="1306425" cy="0"/>
          </a:xfrm>
          <a:prstGeom prst="line">
            <a:avLst/>
          </a:prstGeom>
          <a:ln cap="flat" w="552450">
            <a:solidFill>
              <a:srgbClr val="61B069"/>
            </a:solidFill>
            <a:prstDash val="solid"/>
            <a:headEnd type="none" len="sm" w="sm"/>
            <a:tailEnd type="none" len="sm" w="sm"/>
          </a:ln>
        </p:spPr>
      </p:sp>
      <p:sp>
        <p:nvSpPr>
          <p:cNvPr name="AutoShape 33" id="33"/>
          <p:cNvSpPr/>
          <p:nvPr/>
        </p:nvSpPr>
        <p:spPr>
          <a:xfrm flipV="true">
            <a:off x="7520940" y="5894301"/>
            <a:ext cx="1130033" cy="0"/>
          </a:xfrm>
          <a:prstGeom prst="line">
            <a:avLst/>
          </a:prstGeom>
          <a:ln cap="flat" w="552450">
            <a:solidFill>
              <a:srgbClr val="61B069"/>
            </a:solidFill>
            <a:prstDash val="solid"/>
            <a:headEnd type="none" len="sm" w="sm"/>
            <a:tailEnd type="none" len="sm" w="sm"/>
          </a:ln>
        </p:spPr>
      </p:sp>
      <p:sp>
        <p:nvSpPr>
          <p:cNvPr name="AutoShape 34" id="34"/>
          <p:cNvSpPr/>
          <p:nvPr/>
        </p:nvSpPr>
        <p:spPr>
          <a:xfrm>
            <a:off x="9957398" y="5894301"/>
            <a:ext cx="1724663" cy="0"/>
          </a:xfrm>
          <a:prstGeom prst="line">
            <a:avLst/>
          </a:prstGeom>
          <a:ln cap="flat" w="552450">
            <a:solidFill>
              <a:srgbClr val="61B069"/>
            </a:solidFill>
            <a:prstDash val="solid"/>
            <a:headEnd type="none" len="sm" w="sm"/>
            <a:tailEnd type="none" len="sm" w="sm"/>
          </a:ln>
        </p:spPr>
      </p:sp>
      <p:sp>
        <p:nvSpPr>
          <p:cNvPr name="AutoShape 35" id="35"/>
          <p:cNvSpPr/>
          <p:nvPr/>
        </p:nvSpPr>
        <p:spPr>
          <a:xfrm flipV="true">
            <a:off x="8650973" y="4335834"/>
            <a:ext cx="1306425" cy="0"/>
          </a:xfrm>
          <a:prstGeom prst="line">
            <a:avLst/>
          </a:prstGeom>
          <a:ln cap="flat" w="552450">
            <a:solidFill>
              <a:srgbClr val="61B069"/>
            </a:solidFill>
            <a:prstDash val="solid"/>
            <a:headEnd type="none" len="sm" w="sm"/>
            <a:tailEnd type="none" len="sm" w="sm"/>
          </a:ln>
        </p:spPr>
      </p:sp>
      <p:sp>
        <p:nvSpPr>
          <p:cNvPr name="AutoShape 36" id="36"/>
          <p:cNvSpPr/>
          <p:nvPr/>
        </p:nvSpPr>
        <p:spPr>
          <a:xfrm flipV="true">
            <a:off x="7520940" y="4335834"/>
            <a:ext cx="1130033" cy="0"/>
          </a:xfrm>
          <a:prstGeom prst="line">
            <a:avLst/>
          </a:prstGeom>
          <a:ln cap="flat" w="552450">
            <a:solidFill>
              <a:srgbClr val="61B069"/>
            </a:solidFill>
            <a:prstDash val="solid"/>
            <a:headEnd type="none" len="sm" w="sm"/>
            <a:tailEnd type="none" len="sm" w="sm"/>
          </a:ln>
        </p:spPr>
      </p:sp>
      <p:sp>
        <p:nvSpPr>
          <p:cNvPr name="AutoShape 37" id="37"/>
          <p:cNvSpPr/>
          <p:nvPr/>
        </p:nvSpPr>
        <p:spPr>
          <a:xfrm>
            <a:off x="9957398" y="4335834"/>
            <a:ext cx="1724663" cy="0"/>
          </a:xfrm>
          <a:prstGeom prst="line">
            <a:avLst/>
          </a:prstGeom>
          <a:ln cap="flat" w="552450">
            <a:solidFill>
              <a:srgbClr val="61B069"/>
            </a:solidFill>
            <a:prstDash val="solid"/>
            <a:headEnd type="none" len="sm" w="sm"/>
            <a:tailEnd type="none" len="sm" w="sm"/>
          </a:ln>
        </p:spPr>
      </p:sp>
      <p:sp>
        <p:nvSpPr>
          <p:cNvPr name="AutoShape 38" id="38"/>
          <p:cNvSpPr/>
          <p:nvPr/>
        </p:nvSpPr>
        <p:spPr>
          <a:xfrm>
            <a:off x="11682061" y="4335834"/>
            <a:ext cx="2286534" cy="0"/>
          </a:xfrm>
          <a:prstGeom prst="line">
            <a:avLst/>
          </a:prstGeom>
          <a:ln cap="flat" w="552450">
            <a:solidFill>
              <a:srgbClr val="F68107"/>
            </a:solidFill>
            <a:prstDash val="solid"/>
            <a:headEnd type="none" len="sm" w="sm"/>
            <a:tailEnd type="none" len="sm" w="sm"/>
          </a:ln>
        </p:spPr>
      </p:sp>
      <p:sp>
        <p:nvSpPr>
          <p:cNvPr name="TextBox 39" id="39"/>
          <p:cNvSpPr txBox="true"/>
          <p:nvPr/>
        </p:nvSpPr>
        <p:spPr>
          <a:xfrm rot="0">
            <a:off x="11435155" y="7090255"/>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23</a:t>
            </a:r>
          </a:p>
        </p:txBody>
      </p:sp>
      <p:sp>
        <p:nvSpPr>
          <p:cNvPr name="TextBox 40" id="40"/>
          <p:cNvSpPr txBox="true"/>
          <p:nvPr/>
        </p:nvSpPr>
        <p:spPr>
          <a:xfrm rot="0">
            <a:off x="13474784" y="7033106"/>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35</a:t>
            </a:r>
          </a:p>
        </p:txBody>
      </p:sp>
    </p:spTree>
  </p:cSld>
  <p:clrMapOvr>
    <a:masterClrMapping/>
  </p:clrMapOvr>
</p:sld>
</file>

<file path=ppt/slides/slide51.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9" id="9"/>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0" id="10"/>
          <p:cNvSpPr txBox="true"/>
          <p:nvPr/>
        </p:nvSpPr>
        <p:spPr>
          <a:xfrm rot="0">
            <a:off x="1260359" y="3347112"/>
            <a:ext cx="164525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Processo</a:t>
            </a:r>
          </a:p>
        </p:txBody>
      </p:sp>
      <p:sp>
        <p:nvSpPr>
          <p:cNvPr name="TextBox 11" id="11"/>
          <p:cNvSpPr txBox="true"/>
          <p:nvPr/>
        </p:nvSpPr>
        <p:spPr>
          <a:xfrm rot="0">
            <a:off x="3877570" y="3347112"/>
            <a:ext cx="126717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Tempo</a:t>
            </a:r>
          </a:p>
        </p:txBody>
      </p:sp>
      <p:sp>
        <p:nvSpPr>
          <p:cNvPr name="TextBox 12" id="12"/>
          <p:cNvSpPr txBox="true"/>
          <p:nvPr/>
        </p:nvSpPr>
        <p:spPr>
          <a:xfrm rot="0">
            <a:off x="1936723"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13" id="13"/>
          <p:cNvSpPr txBox="true"/>
          <p:nvPr/>
        </p:nvSpPr>
        <p:spPr>
          <a:xfrm rot="0">
            <a:off x="1940541"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14" id="14"/>
          <p:cNvSpPr txBox="true"/>
          <p:nvPr/>
        </p:nvSpPr>
        <p:spPr>
          <a:xfrm rot="0">
            <a:off x="1943631"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15" id="15"/>
          <p:cNvSpPr txBox="true"/>
          <p:nvPr/>
        </p:nvSpPr>
        <p:spPr>
          <a:xfrm rot="0">
            <a:off x="1938359"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TextBox 16" id="16"/>
          <p:cNvSpPr txBox="true"/>
          <p:nvPr/>
        </p:nvSpPr>
        <p:spPr>
          <a:xfrm rot="0">
            <a:off x="3974998" y="4070578"/>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12 ms</a:t>
            </a:r>
          </a:p>
        </p:txBody>
      </p:sp>
      <p:sp>
        <p:nvSpPr>
          <p:cNvPr name="TextBox 17" id="17"/>
          <p:cNvSpPr txBox="true"/>
          <p:nvPr/>
        </p:nvSpPr>
        <p:spPr>
          <a:xfrm rot="0">
            <a:off x="4081273" y="4863768"/>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8 ms</a:t>
            </a:r>
          </a:p>
        </p:txBody>
      </p:sp>
      <p:sp>
        <p:nvSpPr>
          <p:cNvPr name="TextBox 18" id="18"/>
          <p:cNvSpPr txBox="true"/>
          <p:nvPr/>
        </p:nvSpPr>
        <p:spPr>
          <a:xfrm rot="0">
            <a:off x="3974998" y="5590655"/>
            <a:ext cx="1072319"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10 ms</a:t>
            </a:r>
          </a:p>
        </p:txBody>
      </p:sp>
      <p:sp>
        <p:nvSpPr>
          <p:cNvPr name="TextBox 19" id="19"/>
          <p:cNvSpPr txBox="true"/>
          <p:nvPr/>
        </p:nvSpPr>
        <p:spPr>
          <a:xfrm rot="0">
            <a:off x="4081273" y="6356479"/>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5 ms</a:t>
            </a:r>
          </a:p>
        </p:txBody>
      </p:sp>
      <p:sp>
        <p:nvSpPr>
          <p:cNvPr name="TextBox 20" id="20"/>
          <p:cNvSpPr txBox="true"/>
          <p:nvPr/>
        </p:nvSpPr>
        <p:spPr>
          <a:xfrm rot="0">
            <a:off x="6876117"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21" id="21"/>
          <p:cNvSpPr txBox="true"/>
          <p:nvPr/>
        </p:nvSpPr>
        <p:spPr>
          <a:xfrm rot="0">
            <a:off x="6879934" y="4791362"/>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22" id="22"/>
          <p:cNvSpPr txBox="true"/>
          <p:nvPr/>
        </p:nvSpPr>
        <p:spPr>
          <a:xfrm rot="0">
            <a:off x="6883025" y="5551401"/>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23" id="23"/>
          <p:cNvSpPr txBox="true"/>
          <p:nvPr/>
        </p:nvSpPr>
        <p:spPr>
          <a:xfrm rot="0">
            <a:off x="6877753" y="6311439"/>
            <a:ext cx="313855"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D</a:t>
            </a:r>
          </a:p>
        </p:txBody>
      </p:sp>
      <p:sp>
        <p:nvSpPr>
          <p:cNvPr name="AutoShape 24" id="24"/>
          <p:cNvSpPr/>
          <p:nvPr/>
        </p:nvSpPr>
        <p:spPr>
          <a:xfrm flipV="true">
            <a:off x="7595713" y="7118831"/>
            <a:ext cx="9663550" cy="19050"/>
          </a:xfrm>
          <a:prstGeom prst="line">
            <a:avLst/>
          </a:prstGeom>
          <a:ln cap="flat" w="38100">
            <a:solidFill>
              <a:srgbClr val="FFFFFF"/>
            </a:solidFill>
            <a:prstDash val="sysDash"/>
            <a:headEnd type="none" len="sm" w="sm"/>
            <a:tailEnd type="none" len="sm" w="sm"/>
          </a:ln>
        </p:spPr>
      </p:sp>
      <p:sp>
        <p:nvSpPr>
          <p:cNvPr name="TextBox 25" id="25"/>
          <p:cNvSpPr txBox="true"/>
          <p:nvPr/>
        </p:nvSpPr>
        <p:spPr>
          <a:xfrm rot="0">
            <a:off x="7348770" y="709025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0</a:t>
            </a:r>
          </a:p>
        </p:txBody>
      </p:sp>
      <p:sp>
        <p:nvSpPr>
          <p:cNvPr name="TextBox 26" id="26"/>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Shortest Job First</a:t>
            </a:r>
          </a:p>
        </p:txBody>
      </p:sp>
      <p:sp>
        <p:nvSpPr>
          <p:cNvPr name="AutoShape 27" id="27"/>
          <p:cNvSpPr/>
          <p:nvPr/>
        </p:nvSpPr>
        <p:spPr>
          <a:xfrm flipV="true">
            <a:off x="7520940" y="6636212"/>
            <a:ext cx="1130033" cy="0"/>
          </a:xfrm>
          <a:prstGeom prst="line">
            <a:avLst/>
          </a:prstGeom>
          <a:ln cap="flat" w="552450">
            <a:solidFill>
              <a:srgbClr val="61B069"/>
            </a:solidFill>
            <a:prstDash val="solid"/>
            <a:headEnd type="none" len="sm" w="sm"/>
            <a:tailEnd type="none" len="sm" w="sm"/>
          </a:ln>
        </p:spPr>
      </p:sp>
      <p:sp>
        <p:nvSpPr>
          <p:cNvPr name="TextBox 28" id="28"/>
          <p:cNvSpPr txBox="true"/>
          <p:nvPr/>
        </p:nvSpPr>
        <p:spPr>
          <a:xfrm rot="0">
            <a:off x="8527521" y="709025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5</a:t>
            </a:r>
          </a:p>
        </p:txBody>
      </p:sp>
      <p:sp>
        <p:nvSpPr>
          <p:cNvPr name="AutoShape 29" id="29"/>
          <p:cNvSpPr/>
          <p:nvPr/>
        </p:nvSpPr>
        <p:spPr>
          <a:xfrm flipV="true">
            <a:off x="8650973" y="5110349"/>
            <a:ext cx="1306425" cy="0"/>
          </a:xfrm>
          <a:prstGeom prst="line">
            <a:avLst/>
          </a:prstGeom>
          <a:ln cap="flat" w="552450">
            <a:solidFill>
              <a:srgbClr val="61B069"/>
            </a:solidFill>
            <a:prstDash val="solid"/>
            <a:headEnd type="none" len="sm" w="sm"/>
            <a:tailEnd type="none" len="sm" w="sm"/>
          </a:ln>
        </p:spPr>
      </p:sp>
      <p:sp>
        <p:nvSpPr>
          <p:cNvPr name="AutoShape 30" id="30"/>
          <p:cNvSpPr/>
          <p:nvPr/>
        </p:nvSpPr>
        <p:spPr>
          <a:xfrm flipV="true">
            <a:off x="7520940" y="5110349"/>
            <a:ext cx="1130033" cy="0"/>
          </a:xfrm>
          <a:prstGeom prst="line">
            <a:avLst/>
          </a:prstGeom>
          <a:ln cap="flat" w="552450">
            <a:solidFill>
              <a:srgbClr val="61B069"/>
            </a:solidFill>
            <a:prstDash val="solid"/>
            <a:headEnd type="none" len="sm" w="sm"/>
            <a:tailEnd type="none" len="sm" w="sm"/>
          </a:ln>
        </p:spPr>
      </p:sp>
      <p:sp>
        <p:nvSpPr>
          <p:cNvPr name="TextBox 31" id="31"/>
          <p:cNvSpPr txBox="true"/>
          <p:nvPr/>
        </p:nvSpPr>
        <p:spPr>
          <a:xfrm rot="0">
            <a:off x="9304186" y="7090255"/>
            <a:ext cx="1306425"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13</a:t>
            </a:r>
          </a:p>
        </p:txBody>
      </p:sp>
      <p:sp>
        <p:nvSpPr>
          <p:cNvPr name="AutoShape 32" id="32"/>
          <p:cNvSpPr/>
          <p:nvPr/>
        </p:nvSpPr>
        <p:spPr>
          <a:xfrm flipV="true">
            <a:off x="8650973" y="5894301"/>
            <a:ext cx="1306425" cy="0"/>
          </a:xfrm>
          <a:prstGeom prst="line">
            <a:avLst/>
          </a:prstGeom>
          <a:ln cap="flat" w="552450">
            <a:solidFill>
              <a:srgbClr val="61B069"/>
            </a:solidFill>
            <a:prstDash val="solid"/>
            <a:headEnd type="none" len="sm" w="sm"/>
            <a:tailEnd type="none" len="sm" w="sm"/>
          </a:ln>
        </p:spPr>
      </p:sp>
      <p:sp>
        <p:nvSpPr>
          <p:cNvPr name="AutoShape 33" id="33"/>
          <p:cNvSpPr/>
          <p:nvPr/>
        </p:nvSpPr>
        <p:spPr>
          <a:xfrm flipV="true">
            <a:off x="7520940" y="5894301"/>
            <a:ext cx="1130033" cy="0"/>
          </a:xfrm>
          <a:prstGeom prst="line">
            <a:avLst/>
          </a:prstGeom>
          <a:ln cap="flat" w="552450">
            <a:solidFill>
              <a:srgbClr val="61B069"/>
            </a:solidFill>
            <a:prstDash val="solid"/>
            <a:headEnd type="none" len="sm" w="sm"/>
            <a:tailEnd type="none" len="sm" w="sm"/>
          </a:ln>
        </p:spPr>
      </p:sp>
      <p:sp>
        <p:nvSpPr>
          <p:cNvPr name="AutoShape 34" id="34"/>
          <p:cNvSpPr/>
          <p:nvPr/>
        </p:nvSpPr>
        <p:spPr>
          <a:xfrm>
            <a:off x="9957398" y="5894301"/>
            <a:ext cx="1724663" cy="0"/>
          </a:xfrm>
          <a:prstGeom prst="line">
            <a:avLst/>
          </a:prstGeom>
          <a:ln cap="flat" w="552450">
            <a:solidFill>
              <a:srgbClr val="61B069"/>
            </a:solidFill>
            <a:prstDash val="solid"/>
            <a:headEnd type="none" len="sm" w="sm"/>
            <a:tailEnd type="none" len="sm" w="sm"/>
          </a:ln>
        </p:spPr>
      </p:sp>
      <p:sp>
        <p:nvSpPr>
          <p:cNvPr name="AutoShape 35" id="35"/>
          <p:cNvSpPr/>
          <p:nvPr/>
        </p:nvSpPr>
        <p:spPr>
          <a:xfrm flipV="true">
            <a:off x="8650973" y="4335834"/>
            <a:ext cx="1306425" cy="0"/>
          </a:xfrm>
          <a:prstGeom prst="line">
            <a:avLst/>
          </a:prstGeom>
          <a:ln cap="flat" w="552450">
            <a:solidFill>
              <a:srgbClr val="61B069"/>
            </a:solidFill>
            <a:prstDash val="solid"/>
            <a:headEnd type="none" len="sm" w="sm"/>
            <a:tailEnd type="none" len="sm" w="sm"/>
          </a:ln>
        </p:spPr>
      </p:sp>
      <p:sp>
        <p:nvSpPr>
          <p:cNvPr name="AutoShape 36" id="36"/>
          <p:cNvSpPr/>
          <p:nvPr/>
        </p:nvSpPr>
        <p:spPr>
          <a:xfrm flipV="true">
            <a:off x="7520940" y="4335834"/>
            <a:ext cx="1130033" cy="0"/>
          </a:xfrm>
          <a:prstGeom prst="line">
            <a:avLst/>
          </a:prstGeom>
          <a:ln cap="flat" w="552450">
            <a:solidFill>
              <a:srgbClr val="61B069"/>
            </a:solidFill>
            <a:prstDash val="solid"/>
            <a:headEnd type="none" len="sm" w="sm"/>
            <a:tailEnd type="none" len="sm" w="sm"/>
          </a:ln>
        </p:spPr>
      </p:sp>
      <p:sp>
        <p:nvSpPr>
          <p:cNvPr name="AutoShape 37" id="37"/>
          <p:cNvSpPr/>
          <p:nvPr/>
        </p:nvSpPr>
        <p:spPr>
          <a:xfrm>
            <a:off x="9957398" y="4335834"/>
            <a:ext cx="1724663" cy="0"/>
          </a:xfrm>
          <a:prstGeom prst="line">
            <a:avLst/>
          </a:prstGeom>
          <a:ln cap="flat" w="552450">
            <a:solidFill>
              <a:srgbClr val="61B069"/>
            </a:solidFill>
            <a:prstDash val="solid"/>
            <a:headEnd type="none" len="sm" w="sm"/>
            <a:tailEnd type="none" len="sm" w="sm"/>
          </a:ln>
        </p:spPr>
      </p:sp>
      <p:sp>
        <p:nvSpPr>
          <p:cNvPr name="AutoShape 38" id="38"/>
          <p:cNvSpPr/>
          <p:nvPr/>
        </p:nvSpPr>
        <p:spPr>
          <a:xfrm>
            <a:off x="11682061" y="4335834"/>
            <a:ext cx="2286534" cy="0"/>
          </a:xfrm>
          <a:prstGeom prst="line">
            <a:avLst/>
          </a:prstGeom>
          <a:ln cap="flat" w="552450">
            <a:solidFill>
              <a:srgbClr val="61B069"/>
            </a:solidFill>
            <a:prstDash val="solid"/>
            <a:headEnd type="none" len="sm" w="sm"/>
            <a:tailEnd type="none" len="sm" w="sm"/>
          </a:ln>
        </p:spPr>
      </p:sp>
      <p:sp>
        <p:nvSpPr>
          <p:cNvPr name="TextBox 39" id="39"/>
          <p:cNvSpPr txBox="true"/>
          <p:nvPr/>
        </p:nvSpPr>
        <p:spPr>
          <a:xfrm rot="0">
            <a:off x="11435155" y="7090255"/>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23</a:t>
            </a:r>
          </a:p>
        </p:txBody>
      </p:sp>
      <p:sp>
        <p:nvSpPr>
          <p:cNvPr name="TextBox 40" id="40"/>
          <p:cNvSpPr txBox="true"/>
          <p:nvPr/>
        </p:nvSpPr>
        <p:spPr>
          <a:xfrm rot="0">
            <a:off x="13474784" y="7033106"/>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35</a:t>
            </a:r>
          </a:p>
        </p:txBody>
      </p:sp>
      <p:sp>
        <p:nvSpPr>
          <p:cNvPr name="TextBox 41" id="41"/>
          <p:cNvSpPr txBox="true"/>
          <p:nvPr/>
        </p:nvSpPr>
        <p:spPr>
          <a:xfrm rot="0">
            <a:off x="1040543" y="8373992"/>
            <a:ext cx="9144000"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Tempo médio: (0 + 5 + 13 + 23)/ 4 = </a:t>
            </a:r>
            <a:r>
              <a:rPr lang="en-US" sz="3399">
                <a:solidFill>
                  <a:srgbClr val="61B069"/>
                </a:solidFill>
                <a:latin typeface="Open Sans"/>
              </a:rPr>
              <a:t>8.75 ms</a:t>
            </a: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9" id="9"/>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0" id="10"/>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Shortest Remaining Time Next</a:t>
            </a:r>
          </a:p>
        </p:txBody>
      </p:sp>
      <p:sp>
        <p:nvSpPr>
          <p:cNvPr name="TextBox 11" id="11"/>
          <p:cNvSpPr txBox="true"/>
          <p:nvPr/>
        </p:nvSpPr>
        <p:spPr>
          <a:xfrm rot="0">
            <a:off x="1028700" y="3000574"/>
            <a:ext cx="16230600" cy="238061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É uma variação preemptiva do SJF.</a:t>
            </a:r>
          </a:p>
          <a:p>
            <a:pPr>
              <a:lnSpc>
                <a:spcPts val="4759"/>
              </a:lnSpc>
            </a:pPr>
          </a:p>
          <a:p>
            <a:pPr marL="734059" indent="-367030" lvl="1">
              <a:lnSpc>
                <a:spcPts val="4759"/>
              </a:lnSpc>
              <a:buFont typeface="Arial"/>
              <a:buChar char="•"/>
            </a:pPr>
            <a:r>
              <a:rPr lang="en-US" sz="3399">
                <a:solidFill>
                  <a:srgbClr val="FFFFFF"/>
                </a:solidFill>
                <a:latin typeface="Open Sans"/>
                <a:hlinkClick r:id="rId2" tooltip="https://www.studytonight.com/operating-system/shortest-remaining-time-first-scheduling-algorithm"/>
              </a:rPr>
              <a:t>No SRTF, o processo com a menor quantidade de tempo restante até a conclusão é selecionado primeiro para execução</a:t>
            </a:r>
            <a:r>
              <a:rPr lang="en-US" sz="3399">
                <a:solidFill>
                  <a:srgbClr val="FFFFFF"/>
                </a:solidFill>
                <a:latin typeface="Open Sans"/>
              </a:rPr>
              <a:t>.</a:t>
            </a:r>
          </a:p>
        </p:txBody>
      </p:sp>
    </p:spTree>
  </p:cSld>
  <p:clrMapOvr>
    <a:masterClrMapping/>
  </p:clrMapOvr>
</p:sld>
</file>

<file path=ppt/slides/slide53.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AutoShape 9" id="9"/>
          <p:cNvSpPr/>
          <p:nvPr/>
        </p:nvSpPr>
        <p:spPr>
          <a:xfrm flipV="true">
            <a:off x="3819199" y="9220200"/>
            <a:ext cx="9663550" cy="19050"/>
          </a:xfrm>
          <a:prstGeom prst="line">
            <a:avLst/>
          </a:prstGeom>
          <a:ln cap="flat" w="38100">
            <a:solidFill>
              <a:srgbClr val="FFFFFF"/>
            </a:solidFill>
            <a:prstDash val="sysDash"/>
            <a:headEnd type="none" len="sm" w="sm"/>
            <a:tailEnd type="none" len="sm" w="sm"/>
          </a:ln>
        </p:spPr>
      </p:sp>
      <p:sp>
        <p:nvSpPr>
          <p:cNvPr name="TextBox 10" id="10"/>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sp>
        <p:nvSpPr>
          <p:cNvPr name="TextBox 11" id="11"/>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Shortest Remaining Time Next</a:t>
            </a:r>
          </a:p>
        </p:txBody>
      </p:sp>
      <p:sp>
        <p:nvSpPr>
          <p:cNvPr name="TextBox 12" id="12"/>
          <p:cNvSpPr txBox="true"/>
          <p:nvPr/>
        </p:nvSpPr>
        <p:spPr>
          <a:xfrm rot="0">
            <a:off x="6058961" y="3347112"/>
            <a:ext cx="164525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Processo</a:t>
            </a:r>
          </a:p>
        </p:txBody>
      </p:sp>
      <p:sp>
        <p:nvSpPr>
          <p:cNvPr name="TextBox 13" id="13"/>
          <p:cNvSpPr txBox="true"/>
          <p:nvPr/>
        </p:nvSpPr>
        <p:spPr>
          <a:xfrm rot="0">
            <a:off x="8676172" y="3347112"/>
            <a:ext cx="126717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Tempo</a:t>
            </a:r>
          </a:p>
        </p:txBody>
      </p:sp>
      <p:sp>
        <p:nvSpPr>
          <p:cNvPr name="TextBox 14" id="14"/>
          <p:cNvSpPr txBox="true"/>
          <p:nvPr/>
        </p:nvSpPr>
        <p:spPr>
          <a:xfrm rot="0">
            <a:off x="6735325"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15" id="15"/>
          <p:cNvSpPr txBox="true"/>
          <p:nvPr/>
        </p:nvSpPr>
        <p:spPr>
          <a:xfrm rot="0">
            <a:off x="8879875" y="4070578"/>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7 ms</a:t>
            </a:r>
          </a:p>
        </p:txBody>
      </p:sp>
      <p:sp>
        <p:nvSpPr>
          <p:cNvPr name="TextBox 16" id="16"/>
          <p:cNvSpPr txBox="true"/>
          <p:nvPr/>
        </p:nvSpPr>
        <p:spPr>
          <a:xfrm rot="0">
            <a:off x="3819161" y="919162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0</a:t>
            </a:r>
          </a:p>
        </p:txBody>
      </p:sp>
    </p:spTree>
  </p:cSld>
  <p:clrMapOvr>
    <a:masterClrMapping/>
  </p:clrMapOvr>
</p:sld>
</file>

<file path=ppt/slides/slide54.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AutoShape 9" id="9"/>
          <p:cNvSpPr/>
          <p:nvPr/>
        </p:nvSpPr>
        <p:spPr>
          <a:xfrm flipV="true">
            <a:off x="3819199" y="9220200"/>
            <a:ext cx="9663550" cy="19050"/>
          </a:xfrm>
          <a:prstGeom prst="line">
            <a:avLst/>
          </a:prstGeom>
          <a:ln cap="flat" w="38100">
            <a:solidFill>
              <a:srgbClr val="FFFFFF"/>
            </a:solidFill>
            <a:prstDash val="sysDash"/>
            <a:headEnd type="none" len="sm" w="sm"/>
            <a:tailEnd type="none" len="sm" w="sm"/>
          </a:ln>
        </p:spPr>
      </p:sp>
      <p:sp>
        <p:nvSpPr>
          <p:cNvPr name="TextBox 10" id="10"/>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sp>
        <p:nvSpPr>
          <p:cNvPr name="TextBox 11" id="11"/>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Shortest Remaining Time Next</a:t>
            </a:r>
          </a:p>
        </p:txBody>
      </p:sp>
      <p:sp>
        <p:nvSpPr>
          <p:cNvPr name="TextBox 12" id="12"/>
          <p:cNvSpPr txBox="true"/>
          <p:nvPr/>
        </p:nvSpPr>
        <p:spPr>
          <a:xfrm rot="0">
            <a:off x="6058961" y="3347112"/>
            <a:ext cx="164525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Processo</a:t>
            </a:r>
          </a:p>
        </p:txBody>
      </p:sp>
      <p:sp>
        <p:nvSpPr>
          <p:cNvPr name="TextBox 13" id="13"/>
          <p:cNvSpPr txBox="true"/>
          <p:nvPr/>
        </p:nvSpPr>
        <p:spPr>
          <a:xfrm rot="0">
            <a:off x="8676172" y="3347112"/>
            <a:ext cx="126717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Tempo</a:t>
            </a:r>
          </a:p>
        </p:txBody>
      </p:sp>
      <p:sp>
        <p:nvSpPr>
          <p:cNvPr name="TextBox 14" id="14"/>
          <p:cNvSpPr txBox="true"/>
          <p:nvPr/>
        </p:nvSpPr>
        <p:spPr>
          <a:xfrm rot="0">
            <a:off x="6735325"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15" id="15"/>
          <p:cNvSpPr txBox="true"/>
          <p:nvPr/>
        </p:nvSpPr>
        <p:spPr>
          <a:xfrm rot="0">
            <a:off x="8879875" y="4070578"/>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7 ms</a:t>
            </a:r>
          </a:p>
        </p:txBody>
      </p:sp>
      <p:sp>
        <p:nvSpPr>
          <p:cNvPr name="TextBox 16" id="16"/>
          <p:cNvSpPr txBox="true"/>
          <p:nvPr/>
        </p:nvSpPr>
        <p:spPr>
          <a:xfrm rot="0">
            <a:off x="3819161" y="919162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0</a:t>
            </a:r>
          </a:p>
        </p:txBody>
      </p:sp>
      <p:sp>
        <p:nvSpPr>
          <p:cNvPr name="AutoShape 17" id="17"/>
          <p:cNvSpPr/>
          <p:nvPr/>
        </p:nvSpPr>
        <p:spPr>
          <a:xfrm flipV="true">
            <a:off x="3819161" y="8924925"/>
            <a:ext cx="1130033" cy="0"/>
          </a:xfrm>
          <a:prstGeom prst="line">
            <a:avLst/>
          </a:prstGeom>
          <a:ln cap="flat" w="552450">
            <a:solidFill>
              <a:srgbClr val="61B069"/>
            </a:solidFill>
            <a:prstDash val="solid"/>
            <a:headEnd type="none" len="sm" w="sm"/>
            <a:tailEnd type="none" len="sm" w="sm"/>
          </a:ln>
        </p:spPr>
      </p:sp>
      <p:sp>
        <p:nvSpPr>
          <p:cNvPr name="TextBox 18" id="18"/>
          <p:cNvSpPr txBox="true"/>
          <p:nvPr/>
        </p:nvSpPr>
        <p:spPr>
          <a:xfrm rot="0">
            <a:off x="4825742" y="919162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1</a:t>
            </a:r>
          </a:p>
        </p:txBody>
      </p:sp>
    </p:spTree>
  </p:cSld>
  <p:clrMapOvr>
    <a:masterClrMapping/>
  </p:clrMapOvr>
</p:sld>
</file>

<file path=ppt/slides/slide55.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AutoShape 9" id="9"/>
          <p:cNvSpPr/>
          <p:nvPr/>
        </p:nvSpPr>
        <p:spPr>
          <a:xfrm flipV="true">
            <a:off x="3819199" y="9220200"/>
            <a:ext cx="9663550" cy="19050"/>
          </a:xfrm>
          <a:prstGeom prst="line">
            <a:avLst/>
          </a:prstGeom>
          <a:ln cap="flat" w="38100">
            <a:solidFill>
              <a:srgbClr val="FFFFFF"/>
            </a:solidFill>
            <a:prstDash val="sysDash"/>
            <a:headEnd type="none" len="sm" w="sm"/>
            <a:tailEnd type="none" len="sm" w="sm"/>
          </a:ln>
        </p:spPr>
      </p:sp>
      <p:sp>
        <p:nvSpPr>
          <p:cNvPr name="TextBox 10" id="10"/>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sp>
        <p:nvSpPr>
          <p:cNvPr name="TextBox 11" id="11"/>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Shortest Remaining Time Next</a:t>
            </a:r>
          </a:p>
        </p:txBody>
      </p:sp>
      <p:sp>
        <p:nvSpPr>
          <p:cNvPr name="TextBox 12" id="12"/>
          <p:cNvSpPr txBox="true"/>
          <p:nvPr/>
        </p:nvSpPr>
        <p:spPr>
          <a:xfrm rot="0">
            <a:off x="6058961" y="3347112"/>
            <a:ext cx="164525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Processo</a:t>
            </a:r>
          </a:p>
        </p:txBody>
      </p:sp>
      <p:sp>
        <p:nvSpPr>
          <p:cNvPr name="TextBox 13" id="13"/>
          <p:cNvSpPr txBox="true"/>
          <p:nvPr/>
        </p:nvSpPr>
        <p:spPr>
          <a:xfrm rot="0">
            <a:off x="8676172" y="3347112"/>
            <a:ext cx="126717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Tempo</a:t>
            </a:r>
          </a:p>
        </p:txBody>
      </p:sp>
      <p:sp>
        <p:nvSpPr>
          <p:cNvPr name="TextBox 14" id="14"/>
          <p:cNvSpPr txBox="true"/>
          <p:nvPr/>
        </p:nvSpPr>
        <p:spPr>
          <a:xfrm rot="0">
            <a:off x="6735325"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15" id="15"/>
          <p:cNvSpPr txBox="true"/>
          <p:nvPr/>
        </p:nvSpPr>
        <p:spPr>
          <a:xfrm rot="0">
            <a:off x="8879875" y="4070578"/>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6 ms</a:t>
            </a:r>
          </a:p>
        </p:txBody>
      </p:sp>
      <p:sp>
        <p:nvSpPr>
          <p:cNvPr name="TextBox 16" id="16"/>
          <p:cNvSpPr txBox="true"/>
          <p:nvPr/>
        </p:nvSpPr>
        <p:spPr>
          <a:xfrm rot="0">
            <a:off x="3819161" y="919162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0</a:t>
            </a:r>
          </a:p>
        </p:txBody>
      </p:sp>
      <p:sp>
        <p:nvSpPr>
          <p:cNvPr name="AutoShape 17" id="17"/>
          <p:cNvSpPr/>
          <p:nvPr/>
        </p:nvSpPr>
        <p:spPr>
          <a:xfrm flipV="true">
            <a:off x="3819161" y="8924925"/>
            <a:ext cx="1130033" cy="0"/>
          </a:xfrm>
          <a:prstGeom prst="line">
            <a:avLst/>
          </a:prstGeom>
          <a:ln cap="flat" w="552450">
            <a:solidFill>
              <a:srgbClr val="61B069"/>
            </a:solidFill>
            <a:prstDash val="solid"/>
            <a:headEnd type="none" len="sm" w="sm"/>
            <a:tailEnd type="none" len="sm" w="sm"/>
          </a:ln>
        </p:spPr>
      </p:sp>
      <p:sp>
        <p:nvSpPr>
          <p:cNvPr name="TextBox 18" id="18"/>
          <p:cNvSpPr txBox="true"/>
          <p:nvPr/>
        </p:nvSpPr>
        <p:spPr>
          <a:xfrm rot="0">
            <a:off x="4825742" y="919162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1</a:t>
            </a:r>
          </a:p>
        </p:txBody>
      </p:sp>
      <p:sp>
        <p:nvSpPr>
          <p:cNvPr name="TextBox 19" id="19"/>
          <p:cNvSpPr txBox="true"/>
          <p:nvPr/>
        </p:nvSpPr>
        <p:spPr>
          <a:xfrm rot="0">
            <a:off x="6739142" y="4783598"/>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20" id="20"/>
          <p:cNvSpPr txBox="true"/>
          <p:nvPr/>
        </p:nvSpPr>
        <p:spPr>
          <a:xfrm rot="0">
            <a:off x="8879875" y="4822852"/>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3 ms</a:t>
            </a:r>
          </a:p>
        </p:txBody>
      </p:sp>
      <p:sp>
        <p:nvSpPr>
          <p:cNvPr name="TextBox 21" id="21"/>
          <p:cNvSpPr txBox="true"/>
          <p:nvPr/>
        </p:nvSpPr>
        <p:spPr>
          <a:xfrm rot="-5400000">
            <a:off x="4001729" y="7767538"/>
            <a:ext cx="363291" cy="1284734"/>
          </a:xfrm>
          <a:prstGeom prst="rect">
            <a:avLst/>
          </a:prstGeom>
        </p:spPr>
        <p:txBody>
          <a:bodyPr anchor="t" rtlCol="false" tIns="0" lIns="0" bIns="0" rIns="0">
            <a:spAutoFit/>
          </a:bodyPr>
          <a:lstStyle/>
          <a:p>
            <a:pPr algn="ctr">
              <a:lnSpc>
                <a:spcPts val="10562"/>
              </a:lnSpc>
            </a:pPr>
            <a:r>
              <a:rPr lang="en-US" sz="7544">
                <a:solidFill>
                  <a:srgbClr val="FFFFFF"/>
                </a:solidFill>
                <a:latin typeface="Open Sans"/>
              </a:rPr>
              <a:t>}</a:t>
            </a:r>
          </a:p>
        </p:txBody>
      </p:sp>
      <p:sp>
        <p:nvSpPr>
          <p:cNvPr name="TextBox 22" id="22"/>
          <p:cNvSpPr txBox="true"/>
          <p:nvPr/>
        </p:nvSpPr>
        <p:spPr>
          <a:xfrm rot="0">
            <a:off x="4183803" y="7322439"/>
            <a:ext cx="400749" cy="848670"/>
          </a:xfrm>
          <a:prstGeom prst="rect">
            <a:avLst/>
          </a:prstGeom>
        </p:spPr>
        <p:txBody>
          <a:bodyPr anchor="t" rtlCol="false" tIns="0" lIns="0" bIns="0" rIns="0">
            <a:spAutoFit/>
          </a:bodyPr>
          <a:lstStyle/>
          <a:p>
            <a:pPr algn="ctr">
              <a:lnSpc>
                <a:spcPts val="6981"/>
              </a:lnSpc>
            </a:pPr>
            <a:r>
              <a:rPr lang="en-US" sz="4986">
                <a:solidFill>
                  <a:srgbClr val="FFFFFF"/>
                </a:solidFill>
                <a:latin typeface="Open Sans"/>
              </a:rPr>
              <a:t>A</a:t>
            </a:r>
          </a:p>
        </p:txBody>
      </p:sp>
    </p:spTree>
  </p:cSld>
  <p:clrMapOvr>
    <a:masterClrMapping/>
  </p:clrMapOvr>
</p:sld>
</file>

<file path=ppt/slides/slide56.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AutoShape 9" id="9"/>
          <p:cNvSpPr/>
          <p:nvPr/>
        </p:nvSpPr>
        <p:spPr>
          <a:xfrm flipV="true">
            <a:off x="3819199" y="9220200"/>
            <a:ext cx="9663550" cy="19050"/>
          </a:xfrm>
          <a:prstGeom prst="line">
            <a:avLst/>
          </a:prstGeom>
          <a:ln cap="flat" w="38100">
            <a:solidFill>
              <a:srgbClr val="FFFFFF"/>
            </a:solidFill>
            <a:prstDash val="sysDash"/>
            <a:headEnd type="none" len="sm" w="sm"/>
            <a:tailEnd type="none" len="sm" w="sm"/>
          </a:ln>
        </p:spPr>
      </p:sp>
      <p:sp>
        <p:nvSpPr>
          <p:cNvPr name="TextBox 10" id="10"/>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sp>
        <p:nvSpPr>
          <p:cNvPr name="TextBox 11" id="11"/>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Shortest Remaining Time Next</a:t>
            </a:r>
          </a:p>
        </p:txBody>
      </p:sp>
      <p:sp>
        <p:nvSpPr>
          <p:cNvPr name="TextBox 12" id="12"/>
          <p:cNvSpPr txBox="true"/>
          <p:nvPr/>
        </p:nvSpPr>
        <p:spPr>
          <a:xfrm rot="0">
            <a:off x="6058961" y="3347112"/>
            <a:ext cx="164525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Processo</a:t>
            </a:r>
          </a:p>
        </p:txBody>
      </p:sp>
      <p:sp>
        <p:nvSpPr>
          <p:cNvPr name="TextBox 13" id="13"/>
          <p:cNvSpPr txBox="true"/>
          <p:nvPr/>
        </p:nvSpPr>
        <p:spPr>
          <a:xfrm rot="0">
            <a:off x="8676172" y="3347112"/>
            <a:ext cx="126717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Tempo</a:t>
            </a:r>
          </a:p>
        </p:txBody>
      </p:sp>
      <p:sp>
        <p:nvSpPr>
          <p:cNvPr name="TextBox 14" id="14"/>
          <p:cNvSpPr txBox="true"/>
          <p:nvPr/>
        </p:nvSpPr>
        <p:spPr>
          <a:xfrm rot="0">
            <a:off x="6735325"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15" id="15"/>
          <p:cNvSpPr txBox="true"/>
          <p:nvPr/>
        </p:nvSpPr>
        <p:spPr>
          <a:xfrm rot="0">
            <a:off x="8879875" y="4070578"/>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6 ms</a:t>
            </a:r>
          </a:p>
        </p:txBody>
      </p:sp>
      <p:sp>
        <p:nvSpPr>
          <p:cNvPr name="TextBox 16" id="16"/>
          <p:cNvSpPr txBox="true"/>
          <p:nvPr/>
        </p:nvSpPr>
        <p:spPr>
          <a:xfrm rot="0">
            <a:off x="3819161" y="919162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0</a:t>
            </a:r>
          </a:p>
        </p:txBody>
      </p:sp>
      <p:sp>
        <p:nvSpPr>
          <p:cNvPr name="AutoShape 17" id="17"/>
          <p:cNvSpPr/>
          <p:nvPr/>
        </p:nvSpPr>
        <p:spPr>
          <a:xfrm flipV="true">
            <a:off x="3819161" y="8924925"/>
            <a:ext cx="1130033" cy="0"/>
          </a:xfrm>
          <a:prstGeom prst="line">
            <a:avLst/>
          </a:prstGeom>
          <a:ln cap="flat" w="552450">
            <a:solidFill>
              <a:srgbClr val="61B069"/>
            </a:solidFill>
            <a:prstDash val="solid"/>
            <a:headEnd type="none" len="sm" w="sm"/>
            <a:tailEnd type="none" len="sm" w="sm"/>
          </a:ln>
        </p:spPr>
      </p:sp>
      <p:sp>
        <p:nvSpPr>
          <p:cNvPr name="TextBox 18" id="18"/>
          <p:cNvSpPr txBox="true"/>
          <p:nvPr/>
        </p:nvSpPr>
        <p:spPr>
          <a:xfrm rot="0">
            <a:off x="4825742" y="919162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1</a:t>
            </a:r>
          </a:p>
        </p:txBody>
      </p:sp>
      <p:sp>
        <p:nvSpPr>
          <p:cNvPr name="TextBox 19" id="19"/>
          <p:cNvSpPr txBox="true"/>
          <p:nvPr/>
        </p:nvSpPr>
        <p:spPr>
          <a:xfrm rot="0">
            <a:off x="6739142" y="4783598"/>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20" id="20"/>
          <p:cNvSpPr txBox="true"/>
          <p:nvPr/>
        </p:nvSpPr>
        <p:spPr>
          <a:xfrm rot="0">
            <a:off x="8879875" y="4822852"/>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 ms</a:t>
            </a:r>
          </a:p>
        </p:txBody>
      </p:sp>
      <p:sp>
        <p:nvSpPr>
          <p:cNvPr name="TextBox 21" id="21"/>
          <p:cNvSpPr txBox="true"/>
          <p:nvPr/>
        </p:nvSpPr>
        <p:spPr>
          <a:xfrm rot="-5400000">
            <a:off x="4001729" y="7767538"/>
            <a:ext cx="363291" cy="1284734"/>
          </a:xfrm>
          <a:prstGeom prst="rect">
            <a:avLst/>
          </a:prstGeom>
        </p:spPr>
        <p:txBody>
          <a:bodyPr anchor="t" rtlCol="false" tIns="0" lIns="0" bIns="0" rIns="0">
            <a:spAutoFit/>
          </a:bodyPr>
          <a:lstStyle/>
          <a:p>
            <a:pPr algn="ctr">
              <a:lnSpc>
                <a:spcPts val="10562"/>
              </a:lnSpc>
            </a:pPr>
            <a:r>
              <a:rPr lang="en-US" sz="7544">
                <a:solidFill>
                  <a:srgbClr val="FFFFFF"/>
                </a:solidFill>
                <a:latin typeface="Open Sans"/>
              </a:rPr>
              <a:t>}</a:t>
            </a:r>
          </a:p>
        </p:txBody>
      </p:sp>
      <p:sp>
        <p:nvSpPr>
          <p:cNvPr name="TextBox 22" id="22"/>
          <p:cNvSpPr txBox="true"/>
          <p:nvPr/>
        </p:nvSpPr>
        <p:spPr>
          <a:xfrm rot="0">
            <a:off x="4183803" y="7322439"/>
            <a:ext cx="400749" cy="848670"/>
          </a:xfrm>
          <a:prstGeom prst="rect">
            <a:avLst/>
          </a:prstGeom>
        </p:spPr>
        <p:txBody>
          <a:bodyPr anchor="t" rtlCol="false" tIns="0" lIns="0" bIns="0" rIns="0">
            <a:spAutoFit/>
          </a:bodyPr>
          <a:lstStyle/>
          <a:p>
            <a:pPr algn="ctr">
              <a:lnSpc>
                <a:spcPts val="6981"/>
              </a:lnSpc>
            </a:pPr>
            <a:r>
              <a:rPr lang="en-US" sz="4986">
                <a:solidFill>
                  <a:srgbClr val="FFFFFF"/>
                </a:solidFill>
                <a:latin typeface="Open Sans"/>
              </a:rPr>
              <a:t>A</a:t>
            </a:r>
          </a:p>
        </p:txBody>
      </p:sp>
      <p:sp>
        <p:nvSpPr>
          <p:cNvPr name="AutoShape 23" id="23"/>
          <p:cNvSpPr/>
          <p:nvPr/>
        </p:nvSpPr>
        <p:spPr>
          <a:xfrm flipV="true">
            <a:off x="4949438" y="8923844"/>
            <a:ext cx="1225288" cy="1081"/>
          </a:xfrm>
          <a:prstGeom prst="line">
            <a:avLst/>
          </a:prstGeom>
          <a:ln cap="flat" w="552450">
            <a:solidFill>
              <a:srgbClr val="CACD52"/>
            </a:solidFill>
            <a:prstDash val="solid"/>
            <a:headEnd type="none" len="sm" w="sm"/>
            <a:tailEnd type="none" len="sm" w="sm"/>
          </a:ln>
        </p:spPr>
      </p:sp>
      <p:sp>
        <p:nvSpPr>
          <p:cNvPr name="TextBox 24" id="24"/>
          <p:cNvSpPr txBox="true"/>
          <p:nvPr/>
        </p:nvSpPr>
        <p:spPr>
          <a:xfrm rot="0">
            <a:off x="6051517" y="919162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3</a:t>
            </a:r>
          </a:p>
        </p:txBody>
      </p:sp>
      <p:sp>
        <p:nvSpPr>
          <p:cNvPr name="TextBox 25" id="25"/>
          <p:cNvSpPr txBox="true"/>
          <p:nvPr/>
        </p:nvSpPr>
        <p:spPr>
          <a:xfrm rot="0">
            <a:off x="6753805" y="5535872"/>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26" id="26"/>
          <p:cNvSpPr txBox="true"/>
          <p:nvPr/>
        </p:nvSpPr>
        <p:spPr>
          <a:xfrm rot="0">
            <a:off x="8879875" y="5545397"/>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4 ms</a:t>
            </a:r>
          </a:p>
        </p:txBody>
      </p:sp>
      <p:sp>
        <p:nvSpPr>
          <p:cNvPr name="TextBox 27" id="27"/>
          <p:cNvSpPr txBox="true"/>
          <p:nvPr/>
        </p:nvSpPr>
        <p:spPr>
          <a:xfrm rot="-5400000">
            <a:off x="5309000" y="7824688"/>
            <a:ext cx="363291" cy="1284734"/>
          </a:xfrm>
          <a:prstGeom prst="rect">
            <a:avLst/>
          </a:prstGeom>
        </p:spPr>
        <p:txBody>
          <a:bodyPr anchor="t" rtlCol="false" tIns="0" lIns="0" bIns="0" rIns="0">
            <a:spAutoFit/>
          </a:bodyPr>
          <a:lstStyle/>
          <a:p>
            <a:pPr algn="ctr">
              <a:lnSpc>
                <a:spcPts val="10562"/>
              </a:lnSpc>
            </a:pPr>
            <a:r>
              <a:rPr lang="en-US" sz="7544">
                <a:solidFill>
                  <a:srgbClr val="FFFFFF"/>
                </a:solidFill>
                <a:latin typeface="Open Sans"/>
              </a:rPr>
              <a:t>}</a:t>
            </a:r>
          </a:p>
        </p:txBody>
      </p:sp>
      <p:sp>
        <p:nvSpPr>
          <p:cNvPr name="TextBox 28" id="28"/>
          <p:cNvSpPr txBox="true"/>
          <p:nvPr/>
        </p:nvSpPr>
        <p:spPr>
          <a:xfrm rot="0">
            <a:off x="5486271" y="7379589"/>
            <a:ext cx="410353" cy="848670"/>
          </a:xfrm>
          <a:prstGeom prst="rect">
            <a:avLst/>
          </a:prstGeom>
        </p:spPr>
        <p:txBody>
          <a:bodyPr anchor="t" rtlCol="false" tIns="0" lIns="0" bIns="0" rIns="0">
            <a:spAutoFit/>
          </a:bodyPr>
          <a:lstStyle/>
          <a:p>
            <a:pPr algn="ctr">
              <a:lnSpc>
                <a:spcPts val="6981"/>
              </a:lnSpc>
            </a:pPr>
            <a:r>
              <a:rPr lang="en-US" sz="4986">
                <a:solidFill>
                  <a:srgbClr val="FFFFFF"/>
                </a:solidFill>
                <a:latin typeface="Open Sans"/>
              </a:rPr>
              <a:t>B</a:t>
            </a:r>
          </a:p>
        </p:txBody>
      </p:sp>
    </p:spTree>
  </p:cSld>
  <p:clrMapOvr>
    <a:masterClrMapping/>
  </p:clrMapOvr>
</p:sld>
</file>

<file path=ppt/slides/slide57.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AutoShape 9" id="9"/>
          <p:cNvSpPr/>
          <p:nvPr/>
        </p:nvSpPr>
        <p:spPr>
          <a:xfrm flipV="true">
            <a:off x="3819199" y="9220200"/>
            <a:ext cx="9663550" cy="19050"/>
          </a:xfrm>
          <a:prstGeom prst="line">
            <a:avLst/>
          </a:prstGeom>
          <a:ln cap="flat" w="38100">
            <a:solidFill>
              <a:srgbClr val="FFFFFF"/>
            </a:solidFill>
            <a:prstDash val="sysDash"/>
            <a:headEnd type="none" len="sm" w="sm"/>
            <a:tailEnd type="none" len="sm" w="sm"/>
          </a:ln>
        </p:spPr>
      </p:sp>
      <p:sp>
        <p:nvSpPr>
          <p:cNvPr name="TextBox 10" id="10"/>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Batch</a:t>
            </a:r>
          </a:p>
        </p:txBody>
      </p:sp>
      <p:sp>
        <p:nvSpPr>
          <p:cNvPr name="TextBox 11" id="11"/>
          <p:cNvSpPr txBox="true"/>
          <p:nvPr/>
        </p:nvSpPr>
        <p:spPr>
          <a:xfrm rot="0">
            <a:off x="1910178"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Shortest Remaining Time Next</a:t>
            </a:r>
          </a:p>
        </p:txBody>
      </p:sp>
      <p:sp>
        <p:nvSpPr>
          <p:cNvPr name="TextBox 12" id="12"/>
          <p:cNvSpPr txBox="true"/>
          <p:nvPr/>
        </p:nvSpPr>
        <p:spPr>
          <a:xfrm rot="0">
            <a:off x="6058961" y="3347112"/>
            <a:ext cx="164525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Processo</a:t>
            </a:r>
          </a:p>
        </p:txBody>
      </p:sp>
      <p:sp>
        <p:nvSpPr>
          <p:cNvPr name="TextBox 13" id="13"/>
          <p:cNvSpPr txBox="true"/>
          <p:nvPr/>
        </p:nvSpPr>
        <p:spPr>
          <a:xfrm rot="0">
            <a:off x="8676172" y="3347112"/>
            <a:ext cx="1267176"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Tempo</a:t>
            </a:r>
          </a:p>
        </p:txBody>
      </p:sp>
      <p:sp>
        <p:nvSpPr>
          <p:cNvPr name="TextBox 14" id="14"/>
          <p:cNvSpPr txBox="true"/>
          <p:nvPr/>
        </p:nvSpPr>
        <p:spPr>
          <a:xfrm rot="0">
            <a:off x="6735325" y="4031324"/>
            <a:ext cx="292528"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A</a:t>
            </a:r>
          </a:p>
        </p:txBody>
      </p:sp>
      <p:sp>
        <p:nvSpPr>
          <p:cNvPr name="TextBox 15" id="15"/>
          <p:cNvSpPr txBox="true"/>
          <p:nvPr/>
        </p:nvSpPr>
        <p:spPr>
          <a:xfrm rot="0">
            <a:off x="8879875" y="4070578"/>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6 ms</a:t>
            </a:r>
          </a:p>
        </p:txBody>
      </p:sp>
      <p:sp>
        <p:nvSpPr>
          <p:cNvPr name="TextBox 16" id="16"/>
          <p:cNvSpPr txBox="true"/>
          <p:nvPr/>
        </p:nvSpPr>
        <p:spPr>
          <a:xfrm rot="0">
            <a:off x="3819161" y="919162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0</a:t>
            </a:r>
          </a:p>
        </p:txBody>
      </p:sp>
      <p:sp>
        <p:nvSpPr>
          <p:cNvPr name="AutoShape 17" id="17"/>
          <p:cNvSpPr/>
          <p:nvPr/>
        </p:nvSpPr>
        <p:spPr>
          <a:xfrm flipV="true">
            <a:off x="3819161" y="8924925"/>
            <a:ext cx="1130033" cy="0"/>
          </a:xfrm>
          <a:prstGeom prst="line">
            <a:avLst/>
          </a:prstGeom>
          <a:ln cap="flat" w="552450">
            <a:solidFill>
              <a:srgbClr val="61B069"/>
            </a:solidFill>
            <a:prstDash val="solid"/>
            <a:headEnd type="none" len="sm" w="sm"/>
            <a:tailEnd type="none" len="sm" w="sm"/>
          </a:ln>
        </p:spPr>
      </p:sp>
      <p:sp>
        <p:nvSpPr>
          <p:cNvPr name="TextBox 18" id="18"/>
          <p:cNvSpPr txBox="true"/>
          <p:nvPr/>
        </p:nvSpPr>
        <p:spPr>
          <a:xfrm rot="0">
            <a:off x="4825742" y="919162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1</a:t>
            </a:r>
          </a:p>
        </p:txBody>
      </p:sp>
      <p:sp>
        <p:nvSpPr>
          <p:cNvPr name="TextBox 19" id="19"/>
          <p:cNvSpPr txBox="true"/>
          <p:nvPr/>
        </p:nvSpPr>
        <p:spPr>
          <a:xfrm rot="0">
            <a:off x="6739142" y="4783598"/>
            <a:ext cx="284893"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B</a:t>
            </a:r>
          </a:p>
        </p:txBody>
      </p:sp>
      <p:sp>
        <p:nvSpPr>
          <p:cNvPr name="TextBox 20" id="20"/>
          <p:cNvSpPr txBox="true"/>
          <p:nvPr/>
        </p:nvSpPr>
        <p:spPr>
          <a:xfrm rot="0">
            <a:off x="8879875" y="4822852"/>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1 ms</a:t>
            </a:r>
          </a:p>
        </p:txBody>
      </p:sp>
      <p:sp>
        <p:nvSpPr>
          <p:cNvPr name="TextBox 21" id="21"/>
          <p:cNvSpPr txBox="true"/>
          <p:nvPr/>
        </p:nvSpPr>
        <p:spPr>
          <a:xfrm rot="-5400000">
            <a:off x="4001729" y="7767538"/>
            <a:ext cx="363291" cy="1284734"/>
          </a:xfrm>
          <a:prstGeom prst="rect">
            <a:avLst/>
          </a:prstGeom>
        </p:spPr>
        <p:txBody>
          <a:bodyPr anchor="t" rtlCol="false" tIns="0" lIns="0" bIns="0" rIns="0">
            <a:spAutoFit/>
          </a:bodyPr>
          <a:lstStyle/>
          <a:p>
            <a:pPr algn="ctr">
              <a:lnSpc>
                <a:spcPts val="10562"/>
              </a:lnSpc>
            </a:pPr>
            <a:r>
              <a:rPr lang="en-US" sz="7544">
                <a:solidFill>
                  <a:srgbClr val="FFFFFF"/>
                </a:solidFill>
                <a:latin typeface="Open Sans"/>
              </a:rPr>
              <a:t>}</a:t>
            </a:r>
          </a:p>
        </p:txBody>
      </p:sp>
      <p:sp>
        <p:nvSpPr>
          <p:cNvPr name="TextBox 22" id="22"/>
          <p:cNvSpPr txBox="true"/>
          <p:nvPr/>
        </p:nvSpPr>
        <p:spPr>
          <a:xfrm rot="0">
            <a:off x="4183803" y="7182200"/>
            <a:ext cx="400749" cy="848670"/>
          </a:xfrm>
          <a:prstGeom prst="rect">
            <a:avLst/>
          </a:prstGeom>
        </p:spPr>
        <p:txBody>
          <a:bodyPr anchor="t" rtlCol="false" tIns="0" lIns="0" bIns="0" rIns="0">
            <a:spAutoFit/>
          </a:bodyPr>
          <a:lstStyle/>
          <a:p>
            <a:pPr algn="ctr">
              <a:lnSpc>
                <a:spcPts val="6981"/>
              </a:lnSpc>
            </a:pPr>
            <a:r>
              <a:rPr lang="en-US" sz="4986">
                <a:solidFill>
                  <a:srgbClr val="FFFFFF"/>
                </a:solidFill>
                <a:latin typeface="Open Sans"/>
              </a:rPr>
              <a:t>A</a:t>
            </a:r>
          </a:p>
        </p:txBody>
      </p:sp>
      <p:sp>
        <p:nvSpPr>
          <p:cNvPr name="AutoShape 23" id="23"/>
          <p:cNvSpPr/>
          <p:nvPr/>
        </p:nvSpPr>
        <p:spPr>
          <a:xfrm flipV="true">
            <a:off x="4949438" y="8923844"/>
            <a:ext cx="1225288" cy="1081"/>
          </a:xfrm>
          <a:prstGeom prst="line">
            <a:avLst/>
          </a:prstGeom>
          <a:ln cap="flat" w="552450">
            <a:solidFill>
              <a:srgbClr val="CACD52"/>
            </a:solidFill>
            <a:prstDash val="solid"/>
            <a:headEnd type="none" len="sm" w="sm"/>
            <a:tailEnd type="none" len="sm" w="sm"/>
          </a:ln>
        </p:spPr>
      </p:sp>
      <p:sp>
        <p:nvSpPr>
          <p:cNvPr name="TextBox 24" id="24"/>
          <p:cNvSpPr txBox="true"/>
          <p:nvPr/>
        </p:nvSpPr>
        <p:spPr>
          <a:xfrm rot="0">
            <a:off x="6753805" y="5535872"/>
            <a:ext cx="270231" cy="571299"/>
          </a:xfrm>
          <a:prstGeom prst="rect">
            <a:avLst/>
          </a:prstGeom>
        </p:spPr>
        <p:txBody>
          <a:bodyPr anchor="t" rtlCol="false" tIns="0" lIns="0" bIns="0" rIns="0">
            <a:spAutoFit/>
          </a:bodyPr>
          <a:lstStyle/>
          <a:p>
            <a:pPr algn="ctr">
              <a:lnSpc>
                <a:spcPts val="4673"/>
              </a:lnSpc>
            </a:pPr>
            <a:r>
              <a:rPr lang="en-US" sz="3338">
                <a:solidFill>
                  <a:srgbClr val="FFFFFF"/>
                </a:solidFill>
                <a:latin typeface="Open Sans Bold"/>
              </a:rPr>
              <a:t>C</a:t>
            </a:r>
          </a:p>
        </p:txBody>
      </p:sp>
      <p:sp>
        <p:nvSpPr>
          <p:cNvPr name="TextBox 25" id="25"/>
          <p:cNvSpPr txBox="true"/>
          <p:nvPr/>
        </p:nvSpPr>
        <p:spPr>
          <a:xfrm rot="0">
            <a:off x="8879875" y="5545397"/>
            <a:ext cx="859770" cy="502315"/>
          </a:xfrm>
          <a:prstGeom prst="rect">
            <a:avLst/>
          </a:prstGeom>
        </p:spPr>
        <p:txBody>
          <a:bodyPr anchor="t" rtlCol="false" tIns="0" lIns="0" bIns="0" rIns="0">
            <a:spAutoFit/>
          </a:bodyPr>
          <a:lstStyle/>
          <a:p>
            <a:pPr algn="ctr">
              <a:lnSpc>
                <a:spcPts val="4103"/>
              </a:lnSpc>
            </a:pPr>
            <a:r>
              <a:rPr lang="en-US" sz="2931">
                <a:solidFill>
                  <a:srgbClr val="FFFFFF"/>
                </a:solidFill>
                <a:latin typeface="Open Sans Bold"/>
              </a:rPr>
              <a:t>4 ms</a:t>
            </a:r>
          </a:p>
        </p:txBody>
      </p:sp>
      <p:sp>
        <p:nvSpPr>
          <p:cNvPr name="TextBox 26" id="26"/>
          <p:cNvSpPr txBox="true"/>
          <p:nvPr/>
        </p:nvSpPr>
        <p:spPr>
          <a:xfrm rot="-5400000">
            <a:off x="5115750" y="7387134"/>
            <a:ext cx="578074" cy="2045542"/>
          </a:xfrm>
          <a:prstGeom prst="rect">
            <a:avLst/>
          </a:prstGeom>
        </p:spPr>
        <p:txBody>
          <a:bodyPr anchor="t" rtlCol="false" tIns="0" lIns="0" bIns="0" rIns="0">
            <a:spAutoFit/>
          </a:bodyPr>
          <a:lstStyle/>
          <a:p>
            <a:pPr algn="ctr">
              <a:lnSpc>
                <a:spcPts val="16807"/>
              </a:lnSpc>
            </a:pPr>
            <a:r>
              <a:rPr lang="en-US" sz="12005">
                <a:solidFill>
                  <a:srgbClr val="FFFFFF"/>
                </a:solidFill>
                <a:latin typeface="Open Sans"/>
              </a:rPr>
              <a:t>}</a:t>
            </a:r>
          </a:p>
        </p:txBody>
      </p:sp>
      <p:sp>
        <p:nvSpPr>
          <p:cNvPr name="TextBox 27" id="27"/>
          <p:cNvSpPr txBox="true"/>
          <p:nvPr/>
        </p:nvSpPr>
        <p:spPr>
          <a:xfrm rot="0">
            <a:off x="5519087" y="7182200"/>
            <a:ext cx="410353" cy="848670"/>
          </a:xfrm>
          <a:prstGeom prst="rect">
            <a:avLst/>
          </a:prstGeom>
        </p:spPr>
        <p:txBody>
          <a:bodyPr anchor="t" rtlCol="false" tIns="0" lIns="0" bIns="0" rIns="0">
            <a:spAutoFit/>
          </a:bodyPr>
          <a:lstStyle/>
          <a:p>
            <a:pPr algn="ctr">
              <a:lnSpc>
                <a:spcPts val="6981"/>
              </a:lnSpc>
            </a:pPr>
            <a:r>
              <a:rPr lang="en-US" sz="4986">
                <a:solidFill>
                  <a:srgbClr val="FFFFFF"/>
                </a:solidFill>
                <a:latin typeface="Open Sans"/>
              </a:rPr>
              <a:t>B</a:t>
            </a:r>
          </a:p>
        </p:txBody>
      </p:sp>
      <p:sp>
        <p:nvSpPr>
          <p:cNvPr name="AutoShape 28" id="28"/>
          <p:cNvSpPr/>
          <p:nvPr/>
        </p:nvSpPr>
        <p:spPr>
          <a:xfrm>
            <a:off x="6174970" y="8924925"/>
            <a:ext cx="252344" cy="0"/>
          </a:xfrm>
          <a:prstGeom prst="line">
            <a:avLst/>
          </a:prstGeom>
          <a:ln cap="flat" w="552450">
            <a:solidFill>
              <a:srgbClr val="DADADA"/>
            </a:solidFill>
            <a:prstDash val="solid"/>
            <a:headEnd type="none" len="sm" w="sm"/>
            <a:tailEnd type="none" len="sm" w="sm"/>
          </a:ln>
        </p:spPr>
      </p:sp>
      <p:sp>
        <p:nvSpPr>
          <p:cNvPr name="AutoShape 29" id="29"/>
          <p:cNvSpPr/>
          <p:nvPr/>
        </p:nvSpPr>
        <p:spPr>
          <a:xfrm flipV="true">
            <a:off x="6427558" y="8924925"/>
            <a:ext cx="1372032" cy="0"/>
          </a:xfrm>
          <a:prstGeom prst="line">
            <a:avLst/>
          </a:prstGeom>
          <a:ln cap="flat" w="552450">
            <a:solidFill>
              <a:srgbClr val="7086EC"/>
            </a:solidFill>
            <a:prstDash val="solid"/>
            <a:headEnd type="none" len="sm" w="sm"/>
            <a:tailEnd type="none" len="sm" w="sm"/>
          </a:ln>
        </p:spPr>
      </p:sp>
      <p:sp>
        <p:nvSpPr>
          <p:cNvPr name="AutoShape 30" id="30"/>
          <p:cNvSpPr/>
          <p:nvPr/>
        </p:nvSpPr>
        <p:spPr>
          <a:xfrm flipV="true">
            <a:off x="7799590" y="8924925"/>
            <a:ext cx="1832275" cy="0"/>
          </a:xfrm>
          <a:prstGeom prst="line">
            <a:avLst/>
          </a:prstGeom>
          <a:ln cap="flat" w="552450">
            <a:solidFill>
              <a:srgbClr val="F23436"/>
            </a:solidFill>
            <a:prstDash val="solid"/>
            <a:headEnd type="none" len="sm" w="sm"/>
            <a:tailEnd type="none" len="sm" w="sm"/>
          </a:ln>
        </p:spPr>
      </p:sp>
      <p:sp>
        <p:nvSpPr>
          <p:cNvPr name="TextBox 31" id="31"/>
          <p:cNvSpPr txBox="true"/>
          <p:nvPr/>
        </p:nvSpPr>
        <p:spPr>
          <a:xfrm rot="0">
            <a:off x="6298423" y="919162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4</a:t>
            </a:r>
          </a:p>
        </p:txBody>
      </p:sp>
      <p:sp>
        <p:nvSpPr>
          <p:cNvPr name="TextBox 32" id="32"/>
          <p:cNvSpPr txBox="true"/>
          <p:nvPr/>
        </p:nvSpPr>
        <p:spPr>
          <a:xfrm rot="0">
            <a:off x="7676137" y="9191625"/>
            <a:ext cx="246906"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8</a:t>
            </a:r>
          </a:p>
        </p:txBody>
      </p:sp>
      <p:sp>
        <p:nvSpPr>
          <p:cNvPr name="TextBox 33" id="33"/>
          <p:cNvSpPr txBox="true"/>
          <p:nvPr/>
        </p:nvSpPr>
        <p:spPr>
          <a:xfrm rot="0">
            <a:off x="9384959" y="9191625"/>
            <a:ext cx="49381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14</a:t>
            </a:r>
          </a:p>
        </p:txBody>
      </p:sp>
      <p:sp>
        <p:nvSpPr>
          <p:cNvPr name="TextBox 34" id="34"/>
          <p:cNvSpPr txBox="true"/>
          <p:nvPr/>
        </p:nvSpPr>
        <p:spPr>
          <a:xfrm rot="-5400000">
            <a:off x="6564095" y="7387134"/>
            <a:ext cx="578074" cy="2045542"/>
          </a:xfrm>
          <a:prstGeom prst="rect">
            <a:avLst/>
          </a:prstGeom>
        </p:spPr>
        <p:txBody>
          <a:bodyPr anchor="t" rtlCol="false" tIns="0" lIns="0" bIns="0" rIns="0">
            <a:spAutoFit/>
          </a:bodyPr>
          <a:lstStyle/>
          <a:p>
            <a:pPr algn="ctr">
              <a:lnSpc>
                <a:spcPts val="16807"/>
              </a:lnSpc>
            </a:pPr>
            <a:r>
              <a:rPr lang="en-US" sz="12005">
                <a:solidFill>
                  <a:srgbClr val="FFFFFF"/>
                </a:solidFill>
                <a:latin typeface="Open Sans"/>
              </a:rPr>
              <a:t>}</a:t>
            </a:r>
          </a:p>
        </p:txBody>
      </p:sp>
      <p:sp>
        <p:nvSpPr>
          <p:cNvPr name="TextBox 35" id="35"/>
          <p:cNvSpPr txBox="true"/>
          <p:nvPr/>
        </p:nvSpPr>
        <p:spPr>
          <a:xfrm rot="0">
            <a:off x="6967432" y="7182200"/>
            <a:ext cx="399658" cy="848670"/>
          </a:xfrm>
          <a:prstGeom prst="rect">
            <a:avLst/>
          </a:prstGeom>
        </p:spPr>
        <p:txBody>
          <a:bodyPr anchor="t" rtlCol="false" tIns="0" lIns="0" bIns="0" rIns="0">
            <a:spAutoFit/>
          </a:bodyPr>
          <a:lstStyle/>
          <a:p>
            <a:pPr algn="ctr">
              <a:lnSpc>
                <a:spcPts val="6981"/>
              </a:lnSpc>
            </a:pPr>
            <a:r>
              <a:rPr lang="en-US" sz="4986">
                <a:solidFill>
                  <a:srgbClr val="FFFFFF"/>
                </a:solidFill>
                <a:latin typeface="Open Sans"/>
              </a:rPr>
              <a:t>C</a:t>
            </a:r>
          </a:p>
        </p:txBody>
      </p:sp>
      <p:sp>
        <p:nvSpPr>
          <p:cNvPr name="TextBox 36" id="36"/>
          <p:cNvSpPr txBox="true"/>
          <p:nvPr/>
        </p:nvSpPr>
        <p:spPr>
          <a:xfrm rot="-5400000">
            <a:off x="8011916" y="7080994"/>
            <a:ext cx="714845" cy="2521048"/>
          </a:xfrm>
          <a:prstGeom prst="rect">
            <a:avLst/>
          </a:prstGeom>
        </p:spPr>
        <p:txBody>
          <a:bodyPr anchor="t" rtlCol="false" tIns="0" lIns="0" bIns="0" rIns="0">
            <a:spAutoFit/>
          </a:bodyPr>
          <a:lstStyle/>
          <a:p>
            <a:pPr algn="ctr">
              <a:lnSpc>
                <a:spcPts val="20644"/>
              </a:lnSpc>
            </a:pPr>
            <a:r>
              <a:rPr lang="en-US" sz="14746">
                <a:solidFill>
                  <a:srgbClr val="FFFFFF"/>
                </a:solidFill>
                <a:latin typeface="Open Sans"/>
              </a:rPr>
              <a:t>}</a:t>
            </a:r>
          </a:p>
        </p:txBody>
      </p:sp>
      <p:sp>
        <p:nvSpPr>
          <p:cNvPr name="TextBox 37" id="37"/>
          <p:cNvSpPr txBox="true"/>
          <p:nvPr/>
        </p:nvSpPr>
        <p:spPr>
          <a:xfrm rot="0">
            <a:off x="8508451" y="7182200"/>
            <a:ext cx="400749" cy="848670"/>
          </a:xfrm>
          <a:prstGeom prst="rect">
            <a:avLst/>
          </a:prstGeom>
        </p:spPr>
        <p:txBody>
          <a:bodyPr anchor="t" rtlCol="false" tIns="0" lIns="0" bIns="0" rIns="0">
            <a:spAutoFit/>
          </a:bodyPr>
          <a:lstStyle/>
          <a:p>
            <a:pPr algn="ctr">
              <a:lnSpc>
                <a:spcPts val="6981"/>
              </a:lnSpc>
            </a:pPr>
            <a:r>
              <a:rPr lang="en-US" sz="4986">
                <a:solidFill>
                  <a:srgbClr val="FFFFFF"/>
                </a:solidFill>
                <a:latin typeface="Open Sans"/>
              </a:rPr>
              <a:t>A</a:t>
            </a:r>
          </a:p>
        </p:txBody>
      </p:sp>
    </p:spTree>
  </p:cSld>
  <p:clrMapOvr>
    <a:masterClrMapping/>
  </p:clrMapOvr>
</p:sld>
</file>

<file path=ppt/slides/slide58.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sp>
        <p:nvSpPr>
          <p:cNvPr name="TextBox 2" id="2"/>
          <p:cNvSpPr txBox="true"/>
          <p:nvPr/>
        </p:nvSpPr>
        <p:spPr>
          <a:xfrm rot="0">
            <a:off x="1028700" y="593115"/>
            <a:ext cx="6764912" cy="795020"/>
          </a:xfrm>
          <a:prstGeom prst="rect">
            <a:avLst/>
          </a:prstGeom>
        </p:spPr>
        <p:txBody>
          <a:bodyPr anchor="t" rtlCol="false" tIns="0" lIns="0" bIns="0" rIns="0">
            <a:spAutoFit/>
          </a:bodyPr>
          <a:lstStyle/>
          <a:p>
            <a:pPr algn="ctr">
              <a:lnSpc>
                <a:spcPts val="6580"/>
              </a:lnSpc>
              <a:spcBef>
                <a:spcPct val="0"/>
              </a:spcBef>
            </a:pPr>
            <a:r>
              <a:rPr lang="en-US" sz="4700">
                <a:solidFill>
                  <a:srgbClr val="FFFFFF"/>
                </a:solidFill>
                <a:latin typeface="Open Sans Bold"/>
              </a:rPr>
              <a:t>Sistemas Interativos</a:t>
            </a:r>
          </a:p>
        </p:txBody>
      </p:sp>
      <p:sp>
        <p:nvSpPr>
          <p:cNvPr name="TextBox 3" id="3"/>
          <p:cNvSpPr txBox="true"/>
          <p:nvPr/>
        </p:nvSpPr>
        <p:spPr>
          <a:xfrm rot="0">
            <a:off x="572125" y="2301259"/>
            <a:ext cx="15872304" cy="47809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FFFFFF"/>
                </a:solidFill>
                <a:latin typeface="Open Sans"/>
              </a:rPr>
              <a:t>sistema que permite a interação e comunicação entre o usuário e o computador. Esses sistemas possibilitam a entrada de dados pelos usuários e proporcionam respostas imediatas, promovendo uma interação ativa e dinâmica. </a:t>
            </a:r>
          </a:p>
          <a:p>
            <a:pPr algn="just">
              <a:lnSpc>
                <a:spcPts val="4759"/>
              </a:lnSpc>
            </a:pPr>
          </a:p>
          <a:p>
            <a:pPr algn="just" marL="734059" indent="-367030" lvl="1">
              <a:lnSpc>
                <a:spcPts val="4759"/>
              </a:lnSpc>
              <a:buFont typeface="Arial"/>
              <a:buChar char="•"/>
            </a:pPr>
            <a:r>
              <a:rPr lang="en-US" sz="3399">
                <a:solidFill>
                  <a:srgbClr val="FFFFFF"/>
                </a:solidFill>
                <a:latin typeface="Open Sans"/>
              </a:rPr>
              <a:t>Permitem a execução de múltiplos processos.</a:t>
            </a:r>
          </a:p>
          <a:p>
            <a:pPr algn="just">
              <a:lnSpc>
                <a:spcPts val="4759"/>
              </a:lnSpc>
            </a:pPr>
          </a:p>
          <a:p>
            <a:pPr algn="just" marL="734059" indent="-367030" lvl="1">
              <a:lnSpc>
                <a:spcPts val="4759"/>
              </a:lnSpc>
              <a:buFont typeface="Arial"/>
              <a:buChar char="•"/>
            </a:pPr>
            <a:r>
              <a:rPr lang="en-US" sz="3399">
                <a:solidFill>
                  <a:srgbClr val="FFFFFF"/>
                </a:solidFill>
                <a:latin typeface="Open Sans"/>
              </a:rPr>
              <a:t>O Usuário têm a sensação que o sistema está dedicado a ele.</a:t>
            </a:r>
          </a:p>
        </p:txBody>
      </p:sp>
      <p:grpSp>
        <p:nvGrpSpPr>
          <p:cNvPr name="Group 4" id="4"/>
          <p:cNvGrpSpPr/>
          <p:nvPr/>
        </p:nvGrpSpPr>
        <p:grpSpPr>
          <a:xfrm rot="0">
            <a:off x="650855" y="571500"/>
            <a:ext cx="377845" cy="816635"/>
            <a:chOff x="0" y="0"/>
            <a:chExt cx="99515" cy="215081"/>
          </a:xfrm>
        </p:grpSpPr>
        <p:sp>
          <p:nvSpPr>
            <p:cNvPr name="Freeform 5" id="5"/>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6" id="6"/>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59.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sp>
        <p:nvSpPr>
          <p:cNvPr name="TextBox 2" id="2"/>
          <p:cNvSpPr txBox="true"/>
          <p:nvPr/>
        </p:nvSpPr>
        <p:spPr>
          <a:xfrm rot="0">
            <a:off x="1028700" y="3294929"/>
            <a:ext cx="15102512" cy="53809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Cada processo recebe um tempo fixo para utilizar a CPU chamado de Quantum .</a:t>
            </a:r>
          </a:p>
          <a:p>
            <a:pPr>
              <a:lnSpc>
                <a:spcPts val="4759"/>
              </a:lnSpc>
            </a:pPr>
          </a:p>
          <a:p>
            <a:pPr marL="734059" indent="-367030" lvl="1">
              <a:lnSpc>
                <a:spcPts val="4759"/>
              </a:lnSpc>
              <a:buFont typeface="Arial"/>
              <a:buChar char="•"/>
            </a:pPr>
            <a:r>
              <a:rPr lang="en-US" sz="3399">
                <a:solidFill>
                  <a:srgbClr val="FFFFFF"/>
                </a:solidFill>
                <a:latin typeface="Open Sans"/>
              </a:rPr>
              <a:t>Preemptivo.</a:t>
            </a:r>
          </a:p>
          <a:p>
            <a:pPr>
              <a:lnSpc>
                <a:spcPts val="4759"/>
              </a:lnSpc>
            </a:pPr>
          </a:p>
          <a:p>
            <a:pPr marL="734059" indent="-367030" lvl="1">
              <a:lnSpc>
                <a:spcPts val="4759"/>
              </a:lnSpc>
              <a:buFont typeface="Arial"/>
              <a:buChar char="•"/>
            </a:pPr>
            <a:r>
              <a:rPr lang="en-US" sz="3399">
                <a:solidFill>
                  <a:srgbClr val="FFFFFF"/>
                </a:solidFill>
                <a:latin typeface="Open Sans"/>
              </a:rPr>
              <a:t>O Sistema mantém uma lista de pronto.</a:t>
            </a:r>
          </a:p>
          <a:p>
            <a:pPr>
              <a:lnSpc>
                <a:spcPts val="4759"/>
              </a:lnSpc>
            </a:pPr>
          </a:p>
          <a:p>
            <a:pPr marL="734059" indent="-367030" lvl="1">
              <a:lnSpc>
                <a:spcPts val="4759"/>
              </a:lnSpc>
              <a:buFont typeface="Arial"/>
              <a:buChar char="•"/>
            </a:pPr>
            <a:r>
              <a:rPr lang="en-US" sz="3399">
                <a:solidFill>
                  <a:srgbClr val="FFFFFF"/>
                </a:solidFill>
                <a:latin typeface="Open Sans"/>
              </a:rPr>
              <a:t>Possui um melhor tempo de resposta.</a:t>
            </a:r>
          </a:p>
          <a:p>
            <a:pPr>
              <a:lnSpc>
                <a:spcPts val="4759"/>
              </a:lnSpc>
            </a:pPr>
          </a:p>
        </p:txBody>
      </p:sp>
      <p:grpSp>
        <p:nvGrpSpPr>
          <p:cNvPr name="Group 3" id="3"/>
          <p:cNvGrpSpPr/>
          <p:nvPr/>
        </p:nvGrpSpPr>
        <p:grpSpPr>
          <a:xfrm rot="0">
            <a:off x="650855" y="571500"/>
            <a:ext cx="377845" cy="816635"/>
            <a:chOff x="0" y="0"/>
            <a:chExt cx="99515" cy="215081"/>
          </a:xfrm>
        </p:grpSpPr>
        <p:sp>
          <p:nvSpPr>
            <p:cNvPr name="Freeform 4" id="4"/>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5" id="5"/>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6" id="6"/>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7" id="7"/>
          <p:cNvGrpSpPr/>
          <p:nvPr/>
        </p:nvGrpSpPr>
        <p:grpSpPr>
          <a:xfrm rot="0">
            <a:off x="1260359" y="1495047"/>
            <a:ext cx="377845" cy="816635"/>
            <a:chOff x="0" y="0"/>
            <a:chExt cx="99515" cy="215081"/>
          </a:xfrm>
        </p:grpSpPr>
        <p:sp>
          <p:nvSpPr>
            <p:cNvPr name="Freeform 8" id="8"/>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9" id="9"/>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10" id="1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Round Robin</a:t>
            </a:r>
          </a:p>
        </p:txBody>
      </p:sp>
      <p:sp>
        <p:nvSpPr>
          <p:cNvPr name="AutoShape 11" id="11"/>
          <p:cNvSpPr/>
          <p:nvPr/>
        </p:nvSpPr>
        <p:spPr>
          <a:xfrm>
            <a:off x="839778" y="1388135"/>
            <a:ext cx="420582" cy="51523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315075" y="2768891"/>
            <a:ext cx="5657850" cy="565785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8418430" y="4517130"/>
            <a:ext cx="1527337" cy="2161373"/>
            <a:chOff x="0" y="0"/>
            <a:chExt cx="402262" cy="569250"/>
          </a:xfrm>
        </p:grpSpPr>
        <p:sp>
          <p:nvSpPr>
            <p:cNvPr name="Freeform 6" id="6"/>
            <p:cNvSpPr/>
            <p:nvPr/>
          </p:nvSpPr>
          <p:spPr>
            <a:xfrm flipH="false" flipV="false" rot="0">
              <a:off x="0" y="0"/>
              <a:ext cx="402262" cy="569250"/>
            </a:xfrm>
            <a:custGeom>
              <a:avLst/>
              <a:gdLst/>
              <a:ahLst/>
              <a:cxnLst/>
              <a:rect r="r" b="b" t="t" l="l"/>
              <a:pathLst>
                <a:path h="569250" w="402262">
                  <a:moveTo>
                    <a:pt x="0" y="0"/>
                  </a:moveTo>
                  <a:lnTo>
                    <a:pt x="402262" y="0"/>
                  </a:lnTo>
                  <a:lnTo>
                    <a:pt x="402262" y="569250"/>
                  </a:lnTo>
                  <a:lnTo>
                    <a:pt x="0" y="569250"/>
                  </a:lnTo>
                  <a:close/>
                </a:path>
              </a:pathLst>
            </a:custGeom>
            <a:solidFill>
              <a:srgbClr val="DADADA"/>
            </a:solidFill>
            <a:ln w="38100" cap="sq">
              <a:solidFill>
                <a:srgbClr val="000000"/>
              </a:solidFill>
              <a:prstDash val="solid"/>
              <a:miter/>
            </a:ln>
          </p:spPr>
        </p:sp>
        <p:sp>
          <p:nvSpPr>
            <p:cNvPr name="TextBox 7" id="7"/>
            <p:cNvSpPr txBox="true"/>
            <p:nvPr/>
          </p:nvSpPr>
          <p:spPr>
            <a:xfrm>
              <a:off x="0" y="-38100"/>
              <a:ext cx="402262" cy="607350"/>
            </a:xfrm>
            <a:prstGeom prst="rect">
              <a:avLst/>
            </a:prstGeom>
          </p:spPr>
          <p:txBody>
            <a:bodyPr anchor="ctr" rtlCol="false" tIns="50800" lIns="50800" bIns="50800" rIns="50800"/>
            <a:lstStyle/>
            <a:p>
              <a:pPr algn="ctr">
                <a:lnSpc>
                  <a:spcPts val="2940"/>
                </a:lnSpc>
              </a:pPr>
              <a:r>
                <a:rPr lang="en-US" sz="2100">
                  <a:solidFill>
                    <a:srgbClr val="000000"/>
                  </a:solidFill>
                  <a:latin typeface="Open Sans"/>
                </a:rPr>
                <a:t>--------------------------------------------------------------------------------</a:t>
              </a:r>
            </a:p>
          </p:txBody>
        </p:sp>
      </p:grpSp>
      <p:sp>
        <p:nvSpPr>
          <p:cNvPr name="AutoShape 8" id="8"/>
          <p:cNvSpPr/>
          <p:nvPr/>
        </p:nvSpPr>
        <p:spPr>
          <a:xfrm>
            <a:off x="9144000" y="2768891"/>
            <a:ext cx="23544" cy="1748239"/>
          </a:xfrm>
          <a:prstGeom prst="line">
            <a:avLst/>
          </a:prstGeom>
          <a:ln cap="flat" w="38100">
            <a:solidFill>
              <a:srgbClr val="000000"/>
            </a:solidFill>
            <a:prstDash val="solid"/>
            <a:headEnd type="diamond" len="lg" w="lg"/>
            <a:tailEnd type="diamond" len="lg" w="lg"/>
          </a:ln>
        </p:spPr>
      </p:sp>
      <p:sp>
        <p:nvSpPr>
          <p:cNvPr name="AutoShape 9" id="9"/>
          <p:cNvSpPr/>
          <p:nvPr/>
        </p:nvSpPr>
        <p:spPr>
          <a:xfrm flipH="true">
            <a:off x="6601850" y="5997332"/>
            <a:ext cx="1816580" cy="950351"/>
          </a:xfrm>
          <a:prstGeom prst="line">
            <a:avLst/>
          </a:prstGeom>
          <a:ln cap="flat" w="38100">
            <a:solidFill>
              <a:srgbClr val="000000"/>
            </a:solidFill>
            <a:prstDash val="solid"/>
            <a:headEnd type="diamond" len="lg" w="lg"/>
            <a:tailEnd type="diamond" len="lg" w="lg"/>
          </a:ln>
        </p:spPr>
      </p:sp>
      <p:sp>
        <p:nvSpPr>
          <p:cNvPr name="AutoShape 10" id="10"/>
          <p:cNvSpPr/>
          <p:nvPr/>
        </p:nvSpPr>
        <p:spPr>
          <a:xfrm flipH="true" flipV="true">
            <a:off x="9945767" y="6022454"/>
            <a:ext cx="1696723" cy="943463"/>
          </a:xfrm>
          <a:prstGeom prst="line">
            <a:avLst/>
          </a:prstGeom>
          <a:ln cap="flat" w="38100">
            <a:solidFill>
              <a:srgbClr val="000000"/>
            </a:solidFill>
            <a:prstDash val="solid"/>
            <a:headEnd type="diamond" len="lg" w="lg"/>
            <a:tailEnd type="diamond" len="lg" w="lg"/>
          </a:ln>
        </p:spPr>
      </p:sp>
      <p:sp>
        <p:nvSpPr>
          <p:cNvPr name="TextBox 11" id="11"/>
          <p:cNvSpPr txBox="true"/>
          <p:nvPr/>
        </p:nvSpPr>
        <p:spPr>
          <a:xfrm rot="0">
            <a:off x="8577703" y="6633318"/>
            <a:ext cx="1246882" cy="349248"/>
          </a:xfrm>
          <a:prstGeom prst="rect">
            <a:avLst/>
          </a:prstGeom>
        </p:spPr>
        <p:txBody>
          <a:bodyPr anchor="t" rtlCol="false" tIns="0" lIns="0" bIns="0" rIns="0">
            <a:spAutoFit/>
          </a:bodyPr>
          <a:lstStyle/>
          <a:p>
            <a:pPr algn="ctr">
              <a:lnSpc>
                <a:spcPts val="2800"/>
              </a:lnSpc>
            </a:pPr>
            <a:r>
              <a:rPr lang="en-US" sz="2000">
                <a:solidFill>
                  <a:srgbClr val="616FB0"/>
                </a:solidFill>
                <a:latin typeface="Open Sans Bold"/>
              </a:rPr>
              <a:t>Programa</a:t>
            </a:r>
          </a:p>
        </p:txBody>
      </p:sp>
      <p:sp>
        <p:nvSpPr>
          <p:cNvPr name="TextBox 12" id="12"/>
          <p:cNvSpPr txBox="true"/>
          <p:nvPr/>
        </p:nvSpPr>
        <p:spPr>
          <a:xfrm rot="0">
            <a:off x="6793396" y="4773855"/>
            <a:ext cx="1433488" cy="611504"/>
          </a:xfrm>
          <a:prstGeom prst="rect">
            <a:avLst/>
          </a:prstGeom>
        </p:spPr>
        <p:txBody>
          <a:bodyPr anchor="t" rtlCol="false" tIns="0" lIns="0" bIns="0" rIns="0">
            <a:spAutoFit/>
          </a:bodyPr>
          <a:lstStyle/>
          <a:p>
            <a:pPr algn="ctr">
              <a:lnSpc>
                <a:spcPts val="2520"/>
              </a:lnSpc>
            </a:pPr>
            <a:r>
              <a:rPr lang="en-US" sz="1800">
                <a:solidFill>
                  <a:srgbClr val="000000"/>
                </a:solidFill>
                <a:latin typeface="Open Sans Bold"/>
              </a:rPr>
              <a:t>Contexto de Software</a:t>
            </a:r>
          </a:p>
        </p:txBody>
      </p:sp>
      <p:sp>
        <p:nvSpPr>
          <p:cNvPr name="TextBox 13" id="13"/>
          <p:cNvSpPr txBox="true"/>
          <p:nvPr/>
        </p:nvSpPr>
        <p:spPr>
          <a:xfrm rot="0">
            <a:off x="10136267" y="4773855"/>
            <a:ext cx="1433488" cy="611504"/>
          </a:xfrm>
          <a:prstGeom prst="rect">
            <a:avLst/>
          </a:prstGeom>
        </p:spPr>
        <p:txBody>
          <a:bodyPr anchor="t" rtlCol="false" tIns="0" lIns="0" bIns="0" rIns="0">
            <a:spAutoFit/>
          </a:bodyPr>
          <a:lstStyle/>
          <a:p>
            <a:pPr algn="ctr">
              <a:lnSpc>
                <a:spcPts val="2520"/>
              </a:lnSpc>
            </a:pPr>
            <a:r>
              <a:rPr lang="en-US" sz="1800">
                <a:solidFill>
                  <a:srgbClr val="000000"/>
                </a:solidFill>
                <a:latin typeface="Open Sans Bold"/>
              </a:rPr>
              <a:t>Contexto de Hardware</a:t>
            </a:r>
          </a:p>
        </p:txBody>
      </p:sp>
      <p:sp>
        <p:nvSpPr>
          <p:cNvPr name="TextBox 14" id="14"/>
          <p:cNvSpPr txBox="true"/>
          <p:nvPr/>
        </p:nvSpPr>
        <p:spPr>
          <a:xfrm rot="0">
            <a:off x="8148644" y="7102912"/>
            <a:ext cx="1990712" cy="611504"/>
          </a:xfrm>
          <a:prstGeom prst="rect">
            <a:avLst/>
          </a:prstGeom>
        </p:spPr>
        <p:txBody>
          <a:bodyPr anchor="t" rtlCol="false" tIns="0" lIns="0" bIns="0" rIns="0">
            <a:spAutoFit/>
          </a:bodyPr>
          <a:lstStyle/>
          <a:p>
            <a:pPr algn="ctr">
              <a:lnSpc>
                <a:spcPts val="2520"/>
              </a:lnSpc>
            </a:pPr>
            <a:r>
              <a:rPr lang="en-US" sz="1800">
                <a:solidFill>
                  <a:srgbClr val="000000"/>
                </a:solidFill>
                <a:latin typeface="Open Sans Bold"/>
              </a:rPr>
              <a:t>Espaço de endereçamento</a:t>
            </a:r>
          </a:p>
        </p:txBody>
      </p:sp>
      <p:sp>
        <p:nvSpPr>
          <p:cNvPr name="TextBox 15" id="15"/>
          <p:cNvSpPr txBox="true"/>
          <p:nvPr/>
        </p:nvSpPr>
        <p:spPr>
          <a:xfrm rot="0">
            <a:off x="1260359" y="624956"/>
            <a:ext cx="9087708" cy="709722"/>
          </a:xfrm>
          <a:prstGeom prst="rect">
            <a:avLst/>
          </a:prstGeom>
        </p:spPr>
        <p:txBody>
          <a:bodyPr anchor="t" rtlCol="false" tIns="0" lIns="0" bIns="0" rIns="0">
            <a:spAutoFit/>
          </a:bodyPr>
          <a:lstStyle/>
          <a:p>
            <a:pPr algn="l" marL="0" indent="0" lvl="0">
              <a:lnSpc>
                <a:spcPts val="5588"/>
              </a:lnSpc>
              <a:spcBef>
                <a:spcPct val="0"/>
              </a:spcBef>
            </a:pPr>
            <a:r>
              <a:rPr lang="en-US" sz="4657" strike="noStrike" u="none">
                <a:solidFill>
                  <a:srgbClr val="FFFFFF"/>
                </a:solidFill>
                <a:latin typeface="Open Sans Bold"/>
              </a:rPr>
              <a:t>O que é um Processo?</a:t>
            </a:r>
          </a:p>
        </p:txBody>
      </p:sp>
      <p:grpSp>
        <p:nvGrpSpPr>
          <p:cNvPr name="Group 16" id="16"/>
          <p:cNvGrpSpPr/>
          <p:nvPr/>
        </p:nvGrpSpPr>
        <p:grpSpPr>
          <a:xfrm rot="0">
            <a:off x="650855" y="571500"/>
            <a:ext cx="377845" cy="816635"/>
            <a:chOff x="0" y="0"/>
            <a:chExt cx="99515" cy="215081"/>
          </a:xfrm>
        </p:grpSpPr>
        <p:sp>
          <p:nvSpPr>
            <p:cNvPr name="Freeform 17" id="1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18" id="1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60.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sp>
        <p:nvSpPr>
          <p:cNvPr name="TextBox 2" id="2"/>
          <p:cNvSpPr txBox="true"/>
          <p:nvPr/>
        </p:nvSpPr>
        <p:spPr>
          <a:xfrm rot="0">
            <a:off x="1028700" y="3470249"/>
            <a:ext cx="16753154" cy="47809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FFFFFF"/>
                </a:solidFill>
                <a:latin typeface="Open Sans"/>
              </a:rPr>
              <a:t>É possivel calcular o tempo máximo de espera de um processo, ele vai ser igual (n - 1)q  unidades de tempo .</a:t>
            </a:r>
          </a:p>
          <a:p>
            <a:pPr algn="just">
              <a:lnSpc>
                <a:spcPts val="4759"/>
              </a:lnSpc>
            </a:pPr>
          </a:p>
          <a:p>
            <a:pPr algn="just" marL="734059" indent="-367030" lvl="1">
              <a:lnSpc>
                <a:spcPts val="4759"/>
              </a:lnSpc>
              <a:buFont typeface="Arial"/>
              <a:buChar char="•"/>
            </a:pPr>
            <a:r>
              <a:rPr lang="en-US" sz="3399">
                <a:solidFill>
                  <a:srgbClr val="FFFFFF"/>
                </a:solidFill>
                <a:latin typeface="Open Sans"/>
              </a:rPr>
              <a:t>Quando menor for o quantum maior o número de troca de contexto, diminuindo a eficiência da CPU.</a:t>
            </a:r>
          </a:p>
          <a:p>
            <a:pPr algn="just">
              <a:lnSpc>
                <a:spcPts val="4759"/>
              </a:lnSpc>
            </a:pPr>
          </a:p>
          <a:p>
            <a:pPr algn="just" marL="734059" indent="-367030" lvl="1">
              <a:lnSpc>
                <a:spcPts val="4759"/>
              </a:lnSpc>
              <a:buFont typeface="Arial"/>
              <a:buChar char="•"/>
            </a:pPr>
            <a:r>
              <a:rPr lang="en-US" sz="3399">
                <a:solidFill>
                  <a:srgbClr val="FFFFFF"/>
                </a:solidFill>
                <a:latin typeface="Open Sans"/>
              </a:rPr>
              <a:t>Quanto maior o quantum mais próximo do funcioncionamento de um algoritmo FiFO.</a:t>
            </a:r>
          </a:p>
        </p:txBody>
      </p:sp>
      <p:grpSp>
        <p:nvGrpSpPr>
          <p:cNvPr name="Group 3" id="3"/>
          <p:cNvGrpSpPr/>
          <p:nvPr/>
        </p:nvGrpSpPr>
        <p:grpSpPr>
          <a:xfrm rot="0">
            <a:off x="650855" y="571500"/>
            <a:ext cx="377845" cy="816635"/>
            <a:chOff x="0" y="0"/>
            <a:chExt cx="99515" cy="215081"/>
          </a:xfrm>
        </p:grpSpPr>
        <p:sp>
          <p:nvSpPr>
            <p:cNvPr name="Freeform 4" id="4"/>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5" id="5"/>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6" id="6"/>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7" id="7"/>
          <p:cNvGrpSpPr/>
          <p:nvPr/>
        </p:nvGrpSpPr>
        <p:grpSpPr>
          <a:xfrm rot="0">
            <a:off x="1260359" y="1495047"/>
            <a:ext cx="377845" cy="816635"/>
            <a:chOff x="0" y="0"/>
            <a:chExt cx="99515" cy="215081"/>
          </a:xfrm>
        </p:grpSpPr>
        <p:sp>
          <p:nvSpPr>
            <p:cNvPr name="Freeform 8" id="8"/>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9" id="9"/>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10" id="1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Round Robin</a:t>
            </a:r>
          </a:p>
        </p:txBody>
      </p:sp>
      <p:sp>
        <p:nvSpPr>
          <p:cNvPr name="AutoShape 11" id="11"/>
          <p:cNvSpPr/>
          <p:nvPr/>
        </p:nvSpPr>
        <p:spPr>
          <a:xfrm>
            <a:off x="839778" y="1388135"/>
            <a:ext cx="420582" cy="51523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61.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Round Robin</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839778" y="2559332"/>
            <a:ext cx="5929242" cy="613410"/>
          </a:xfrm>
          <a:prstGeom prst="rect">
            <a:avLst/>
          </a:prstGeom>
        </p:spPr>
        <p:txBody>
          <a:bodyPr anchor="t" rtlCol="false" tIns="0" lIns="0" bIns="0" rIns="0">
            <a:spAutoFit/>
          </a:bodyPr>
          <a:lstStyle/>
          <a:p>
            <a:pPr algn="ctr">
              <a:lnSpc>
                <a:spcPts val="5040"/>
              </a:lnSpc>
              <a:spcBef>
                <a:spcPct val="0"/>
              </a:spcBef>
            </a:pPr>
            <a:r>
              <a:rPr lang="en-US" sz="3600">
                <a:solidFill>
                  <a:srgbClr val="FFFFFF"/>
                </a:solidFill>
                <a:latin typeface="Open Sans"/>
              </a:rPr>
              <a:t>EXEMPLO (Quantum = 2) .</a:t>
            </a:r>
          </a:p>
        </p:txBody>
      </p:sp>
      <p:graphicFrame>
        <p:nvGraphicFramePr>
          <p:cNvPr name="Table 12" id="12"/>
          <p:cNvGraphicFramePr>
            <a:graphicFrameLocks noGrp="true"/>
          </p:cNvGraphicFramePr>
          <p:nvPr/>
        </p:nvGraphicFramePr>
        <p:xfrm>
          <a:off x="1028700" y="3554850"/>
          <a:ext cx="5137434" cy="4114800"/>
        </p:xfrm>
        <a:graphic>
          <a:graphicData uri="http://schemas.openxmlformats.org/drawingml/2006/table">
            <a:tbl>
              <a:tblPr/>
              <a:tblGrid>
                <a:gridCol w="2568717"/>
                <a:gridCol w="2568717"/>
              </a:tblGrid>
              <a:tr h="1028700">
                <a:tc>
                  <a:txBody>
                    <a:bodyPr anchor="t" rtlCol="false"/>
                    <a:lstStyle/>
                    <a:p>
                      <a:pPr algn="ctr">
                        <a:lnSpc>
                          <a:spcPts val="2940"/>
                        </a:lnSpc>
                        <a:defRPr/>
                      </a:pPr>
                      <a:r>
                        <a:rPr lang="en-US" sz="2100">
                          <a:solidFill>
                            <a:srgbClr val="FFFFFF"/>
                          </a:solidFill>
                          <a:latin typeface="Open Sans Bold"/>
                        </a:rPr>
                        <a:t>Processos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Tempo de CPU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8</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13" id="13"/>
          <p:cNvSpPr/>
          <p:nvPr/>
        </p:nvSpPr>
        <p:spPr>
          <a:xfrm flipV="true">
            <a:off x="6977307" y="6052659"/>
            <a:ext cx="10281993" cy="0"/>
          </a:xfrm>
          <a:prstGeom prst="line">
            <a:avLst/>
          </a:prstGeom>
          <a:ln cap="flat" w="38100">
            <a:solidFill>
              <a:srgbClr val="FFFFFF"/>
            </a:solidFill>
            <a:prstDash val="solid"/>
            <a:headEnd type="none" len="sm" w="sm"/>
            <a:tailEnd type="arrow" len="sm" w="med"/>
          </a:ln>
        </p:spPr>
      </p:sp>
      <p:grpSp>
        <p:nvGrpSpPr>
          <p:cNvPr name="Group 14" id="14"/>
          <p:cNvGrpSpPr/>
          <p:nvPr/>
        </p:nvGrpSpPr>
        <p:grpSpPr>
          <a:xfrm rot="0">
            <a:off x="6977307" y="5143500"/>
            <a:ext cx="921314" cy="890109"/>
            <a:chOff x="0" y="0"/>
            <a:chExt cx="242650" cy="234432"/>
          </a:xfrm>
        </p:grpSpPr>
        <p:sp>
          <p:nvSpPr>
            <p:cNvPr name="Freeform 15" id="15"/>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2B4BDD"/>
            </a:solidFill>
          </p:spPr>
        </p:sp>
        <p:sp>
          <p:nvSpPr>
            <p:cNvPr name="TextBox 16" id="16"/>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17" id="17"/>
          <p:cNvSpPr txBox="true"/>
          <p:nvPr/>
        </p:nvSpPr>
        <p:spPr>
          <a:xfrm rot="0">
            <a:off x="6977307"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0</a:t>
            </a:r>
          </a:p>
        </p:txBody>
      </p:sp>
      <p:sp>
        <p:nvSpPr>
          <p:cNvPr name="TextBox 18" id="18"/>
          <p:cNvSpPr txBox="true"/>
          <p:nvPr/>
        </p:nvSpPr>
        <p:spPr>
          <a:xfrm rot="0">
            <a:off x="7822346"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2</a:t>
            </a:r>
          </a:p>
        </p:txBody>
      </p:sp>
      <p:sp>
        <p:nvSpPr>
          <p:cNvPr name="TextBox 19" id="19"/>
          <p:cNvSpPr txBox="true"/>
          <p:nvPr/>
        </p:nvSpPr>
        <p:spPr>
          <a:xfrm rot="0">
            <a:off x="16368576" y="6265961"/>
            <a:ext cx="869900"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Tempo</a:t>
            </a:r>
          </a:p>
        </p:txBody>
      </p:sp>
    </p:spTree>
  </p:cSld>
  <p:clrMapOvr>
    <a:masterClrMapping/>
  </p:clrMapOvr>
</p:sld>
</file>

<file path=ppt/slides/slide62.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Round Robin</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839778" y="2559332"/>
            <a:ext cx="5929242" cy="613410"/>
          </a:xfrm>
          <a:prstGeom prst="rect">
            <a:avLst/>
          </a:prstGeom>
        </p:spPr>
        <p:txBody>
          <a:bodyPr anchor="t" rtlCol="false" tIns="0" lIns="0" bIns="0" rIns="0">
            <a:spAutoFit/>
          </a:bodyPr>
          <a:lstStyle/>
          <a:p>
            <a:pPr algn="ctr">
              <a:lnSpc>
                <a:spcPts val="5040"/>
              </a:lnSpc>
              <a:spcBef>
                <a:spcPct val="0"/>
              </a:spcBef>
            </a:pPr>
            <a:r>
              <a:rPr lang="en-US" sz="3600">
                <a:solidFill>
                  <a:srgbClr val="FFFFFF"/>
                </a:solidFill>
                <a:latin typeface="Open Sans"/>
              </a:rPr>
              <a:t>EXEMPLO (Quantum = 2) .</a:t>
            </a:r>
          </a:p>
        </p:txBody>
      </p:sp>
      <p:graphicFrame>
        <p:nvGraphicFramePr>
          <p:cNvPr name="Table 12" id="12"/>
          <p:cNvGraphicFramePr>
            <a:graphicFrameLocks noGrp="true"/>
          </p:cNvGraphicFramePr>
          <p:nvPr/>
        </p:nvGraphicFramePr>
        <p:xfrm>
          <a:off x="1028700" y="3554850"/>
          <a:ext cx="5137434" cy="4114800"/>
        </p:xfrm>
        <a:graphic>
          <a:graphicData uri="http://schemas.openxmlformats.org/drawingml/2006/table">
            <a:tbl>
              <a:tblPr/>
              <a:tblGrid>
                <a:gridCol w="2568717"/>
                <a:gridCol w="2568717"/>
              </a:tblGrid>
              <a:tr h="1028700">
                <a:tc>
                  <a:txBody>
                    <a:bodyPr anchor="t" rtlCol="false"/>
                    <a:lstStyle/>
                    <a:p>
                      <a:pPr algn="ctr">
                        <a:lnSpc>
                          <a:spcPts val="2940"/>
                        </a:lnSpc>
                        <a:defRPr/>
                      </a:pPr>
                      <a:r>
                        <a:rPr lang="en-US" sz="2100">
                          <a:solidFill>
                            <a:srgbClr val="FFFFFF"/>
                          </a:solidFill>
                          <a:latin typeface="Open Sans Bold"/>
                        </a:rPr>
                        <a:t>Processos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Tempo de CPU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8</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13" id="13"/>
          <p:cNvSpPr/>
          <p:nvPr/>
        </p:nvSpPr>
        <p:spPr>
          <a:xfrm flipV="true">
            <a:off x="6977307" y="6052659"/>
            <a:ext cx="10281993" cy="0"/>
          </a:xfrm>
          <a:prstGeom prst="line">
            <a:avLst/>
          </a:prstGeom>
          <a:ln cap="flat" w="38100">
            <a:solidFill>
              <a:srgbClr val="FFFFFF"/>
            </a:solidFill>
            <a:prstDash val="solid"/>
            <a:headEnd type="none" len="sm" w="sm"/>
            <a:tailEnd type="arrow" len="sm" w="med"/>
          </a:ln>
        </p:spPr>
      </p:sp>
      <p:grpSp>
        <p:nvGrpSpPr>
          <p:cNvPr name="Group 14" id="14"/>
          <p:cNvGrpSpPr/>
          <p:nvPr/>
        </p:nvGrpSpPr>
        <p:grpSpPr>
          <a:xfrm rot="0">
            <a:off x="6977307" y="5143500"/>
            <a:ext cx="921314" cy="890109"/>
            <a:chOff x="0" y="0"/>
            <a:chExt cx="242650" cy="234432"/>
          </a:xfrm>
        </p:grpSpPr>
        <p:sp>
          <p:nvSpPr>
            <p:cNvPr name="Freeform 15" id="15"/>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2B4BDD"/>
            </a:solidFill>
          </p:spPr>
        </p:sp>
        <p:sp>
          <p:nvSpPr>
            <p:cNvPr name="TextBox 16" id="16"/>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17" id="17"/>
          <p:cNvSpPr txBox="true"/>
          <p:nvPr/>
        </p:nvSpPr>
        <p:spPr>
          <a:xfrm rot="0">
            <a:off x="6977307"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0</a:t>
            </a:r>
          </a:p>
        </p:txBody>
      </p:sp>
      <p:sp>
        <p:nvSpPr>
          <p:cNvPr name="TextBox 18" id="18"/>
          <p:cNvSpPr txBox="true"/>
          <p:nvPr/>
        </p:nvSpPr>
        <p:spPr>
          <a:xfrm rot="0">
            <a:off x="7822346"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2</a:t>
            </a:r>
          </a:p>
        </p:txBody>
      </p:sp>
      <p:grpSp>
        <p:nvGrpSpPr>
          <p:cNvPr name="Group 19" id="19"/>
          <p:cNvGrpSpPr/>
          <p:nvPr/>
        </p:nvGrpSpPr>
        <p:grpSpPr>
          <a:xfrm rot="0">
            <a:off x="7886485" y="5143500"/>
            <a:ext cx="921314" cy="890109"/>
            <a:chOff x="0" y="0"/>
            <a:chExt cx="242650" cy="234432"/>
          </a:xfrm>
        </p:grpSpPr>
        <p:sp>
          <p:nvSpPr>
            <p:cNvPr name="Freeform 20" id="20"/>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7086EC"/>
            </a:solidFill>
          </p:spPr>
        </p:sp>
        <p:sp>
          <p:nvSpPr>
            <p:cNvPr name="TextBox 21" id="21"/>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B</a:t>
              </a:r>
            </a:p>
          </p:txBody>
        </p:sp>
      </p:grpSp>
      <p:sp>
        <p:nvSpPr>
          <p:cNvPr name="TextBox 22" id="22"/>
          <p:cNvSpPr txBox="true"/>
          <p:nvPr/>
        </p:nvSpPr>
        <p:spPr>
          <a:xfrm rot="0">
            <a:off x="8670220"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4</a:t>
            </a:r>
          </a:p>
        </p:txBody>
      </p:sp>
      <p:sp>
        <p:nvSpPr>
          <p:cNvPr name="TextBox 23" id="23"/>
          <p:cNvSpPr txBox="true"/>
          <p:nvPr/>
        </p:nvSpPr>
        <p:spPr>
          <a:xfrm rot="0">
            <a:off x="16368576" y="6265961"/>
            <a:ext cx="869900"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Tempo</a:t>
            </a:r>
          </a:p>
        </p:txBody>
      </p:sp>
    </p:spTree>
  </p:cSld>
  <p:clrMapOvr>
    <a:masterClrMapping/>
  </p:clrMapOvr>
</p:sld>
</file>

<file path=ppt/slides/slide63.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Round Robin</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839778" y="2559332"/>
            <a:ext cx="5929242" cy="613410"/>
          </a:xfrm>
          <a:prstGeom prst="rect">
            <a:avLst/>
          </a:prstGeom>
        </p:spPr>
        <p:txBody>
          <a:bodyPr anchor="t" rtlCol="false" tIns="0" lIns="0" bIns="0" rIns="0">
            <a:spAutoFit/>
          </a:bodyPr>
          <a:lstStyle/>
          <a:p>
            <a:pPr algn="ctr">
              <a:lnSpc>
                <a:spcPts val="5040"/>
              </a:lnSpc>
              <a:spcBef>
                <a:spcPct val="0"/>
              </a:spcBef>
            </a:pPr>
            <a:r>
              <a:rPr lang="en-US" sz="3600">
                <a:solidFill>
                  <a:srgbClr val="FFFFFF"/>
                </a:solidFill>
                <a:latin typeface="Open Sans"/>
              </a:rPr>
              <a:t>EXEMPLO (Quantum = 2) .</a:t>
            </a:r>
          </a:p>
        </p:txBody>
      </p:sp>
      <p:graphicFrame>
        <p:nvGraphicFramePr>
          <p:cNvPr name="Table 12" id="12"/>
          <p:cNvGraphicFramePr>
            <a:graphicFrameLocks noGrp="true"/>
          </p:cNvGraphicFramePr>
          <p:nvPr/>
        </p:nvGraphicFramePr>
        <p:xfrm>
          <a:off x="1028700" y="3554850"/>
          <a:ext cx="5137434" cy="4114800"/>
        </p:xfrm>
        <a:graphic>
          <a:graphicData uri="http://schemas.openxmlformats.org/drawingml/2006/table">
            <a:tbl>
              <a:tblPr/>
              <a:tblGrid>
                <a:gridCol w="2568717"/>
                <a:gridCol w="2568717"/>
              </a:tblGrid>
              <a:tr h="1028700">
                <a:tc>
                  <a:txBody>
                    <a:bodyPr anchor="t" rtlCol="false"/>
                    <a:lstStyle/>
                    <a:p>
                      <a:pPr algn="ctr">
                        <a:lnSpc>
                          <a:spcPts val="2940"/>
                        </a:lnSpc>
                        <a:defRPr/>
                      </a:pPr>
                      <a:r>
                        <a:rPr lang="en-US" sz="2100">
                          <a:solidFill>
                            <a:srgbClr val="FFFFFF"/>
                          </a:solidFill>
                          <a:latin typeface="Open Sans Bold"/>
                        </a:rPr>
                        <a:t>Processos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Tempo de CPU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6</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13" id="13"/>
          <p:cNvSpPr/>
          <p:nvPr/>
        </p:nvSpPr>
        <p:spPr>
          <a:xfrm flipV="true">
            <a:off x="6977307" y="6052659"/>
            <a:ext cx="10281993" cy="0"/>
          </a:xfrm>
          <a:prstGeom prst="line">
            <a:avLst/>
          </a:prstGeom>
          <a:ln cap="flat" w="38100">
            <a:solidFill>
              <a:srgbClr val="FFFFFF"/>
            </a:solidFill>
            <a:prstDash val="solid"/>
            <a:headEnd type="none" len="sm" w="sm"/>
            <a:tailEnd type="arrow" len="sm" w="med"/>
          </a:ln>
        </p:spPr>
      </p:sp>
      <p:grpSp>
        <p:nvGrpSpPr>
          <p:cNvPr name="Group 14" id="14"/>
          <p:cNvGrpSpPr/>
          <p:nvPr/>
        </p:nvGrpSpPr>
        <p:grpSpPr>
          <a:xfrm rot="0">
            <a:off x="6977307" y="5143500"/>
            <a:ext cx="921314" cy="890109"/>
            <a:chOff x="0" y="0"/>
            <a:chExt cx="242650" cy="234432"/>
          </a:xfrm>
        </p:grpSpPr>
        <p:sp>
          <p:nvSpPr>
            <p:cNvPr name="Freeform 15" id="15"/>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2B4BDD"/>
            </a:solidFill>
          </p:spPr>
        </p:sp>
        <p:sp>
          <p:nvSpPr>
            <p:cNvPr name="TextBox 16" id="16"/>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17" id="17"/>
          <p:cNvSpPr txBox="true"/>
          <p:nvPr/>
        </p:nvSpPr>
        <p:spPr>
          <a:xfrm rot="0">
            <a:off x="6977307"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0</a:t>
            </a:r>
          </a:p>
        </p:txBody>
      </p:sp>
      <p:sp>
        <p:nvSpPr>
          <p:cNvPr name="TextBox 18" id="18"/>
          <p:cNvSpPr txBox="true"/>
          <p:nvPr/>
        </p:nvSpPr>
        <p:spPr>
          <a:xfrm rot="0">
            <a:off x="7822346"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2</a:t>
            </a:r>
          </a:p>
        </p:txBody>
      </p:sp>
      <p:grpSp>
        <p:nvGrpSpPr>
          <p:cNvPr name="Group 19" id="19"/>
          <p:cNvGrpSpPr/>
          <p:nvPr/>
        </p:nvGrpSpPr>
        <p:grpSpPr>
          <a:xfrm rot="0">
            <a:off x="7886485" y="5143500"/>
            <a:ext cx="921314" cy="890109"/>
            <a:chOff x="0" y="0"/>
            <a:chExt cx="242650" cy="234432"/>
          </a:xfrm>
        </p:grpSpPr>
        <p:sp>
          <p:nvSpPr>
            <p:cNvPr name="Freeform 20" id="20"/>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7086EC"/>
            </a:solidFill>
          </p:spPr>
        </p:sp>
        <p:sp>
          <p:nvSpPr>
            <p:cNvPr name="TextBox 21" id="21"/>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B</a:t>
              </a:r>
            </a:p>
          </p:txBody>
        </p:sp>
      </p:grpSp>
      <p:sp>
        <p:nvSpPr>
          <p:cNvPr name="TextBox 22" id="22"/>
          <p:cNvSpPr txBox="true"/>
          <p:nvPr/>
        </p:nvSpPr>
        <p:spPr>
          <a:xfrm rot="0">
            <a:off x="8670220"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4</a:t>
            </a:r>
          </a:p>
        </p:txBody>
      </p:sp>
      <p:grpSp>
        <p:nvGrpSpPr>
          <p:cNvPr name="Group 23" id="23"/>
          <p:cNvGrpSpPr/>
          <p:nvPr/>
        </p:nvGrpSpPr>
        <p:grpSpPr>
          <a:xfrm rot="0">
            <a:off x="8800885" y="5143500"/>
            <a:ext cx="921314" cy="890109"/>
            <a:chOff x="0" y="0"/>
            <a:chExt cx="242650" cy="234432"/>
          </a:xfrm>
        </p:grpSpPr>
        <p:sp>
          <p:nvSpPr>
            <p:cNvPr name="Freeform 24" id="24"/>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A8AFD2"/>
            </a:solidFill>
          </p:spPr>
        </p:sp>
        <p:sp>
          <p:nvSpPr>
            <p:cNvPr name="TextBox 25" id="25"/>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26" id="26"/>
          <p:cNvSpPr txBox="true"/>
          <p:nvPr/>
        </p:nvSpPr>
        <p:spPr>
          <a:xfrm rot="0">
            <a:off x="9569649"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6</a:t>
            </a:r>
          </a:p>
        </p:txBody>
      </p:sp>
      <p:sp>
        <p:nvSpPr>
          <p:cNvPr name="TextBox 27" id="27"/>
          <p:cNvSpPr txBox="true"/>
          <p:nvPr/>
        </p:nvSpPr>
        <p:spPr>
          <a:xfrm rot="0">
            <a:off x="16368576" y="6265961"/>
            <a:ext cx="869900"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Tempo</a:t>
            </a:r>
          </a:p>
        </p:txBody>
      </p:sp>
    </p:spTree>
  </p:cSld>
  <p:clrMapOvr>
    <a:masterClrMapping/>
  </p:clrMapOvr>
</p:sld>
</file>

<file path=ppt/slides/slide64.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Round Robin</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839778" y="2559332"/>
            <a:ext cx="5929242" cy="613410"/>
          </a:xfrm>
          <a:prstGeom prst="rect">
            <a:avLst/>
          </a:prstGeom>
        </p:spPr>
        <p:txBody>
          <a:bodyPr anchor="t" rtlCol="false" tIns="0" lIns="0" bIns="0" rIns="0">
            <a:spAutoFit/>
          </a:bodyPr>
          <a:lstStyle/>
          <a:p>
            <a:pPr algn="ctr">
              <a:lnSpc>
                <a:spcPts val="5040"/>
              </a:lnSpc>
              <a:spcBef>
                <a:spcPct val="0"/>
              </a:spcBef>
            </a:pPr>
            <a:r>
              <a:rPr lang="en-US" sz="3600">
                <a:solidFill>
                  <a:srgbClr val="FFFFFF"/>
                </a:solidFill>
                <a:latin typeface="Open Sans"/>
              </a:rPr>
              <a:t>EXEMPLO (Quantum = 2) .</a:t>
            </a:r>
          </a:p>
        </p:txBody>
      </p:sp>
      <p:graphicFrame>
        <p:nvGraphicFramePr>
          <p:cNvPr name="Table 12" id="12"/>
          <p:cNvGraphicFramePr>
            <a:graphicFrameLocks noGrp="true"/>
          </p:cNvGraphicFramePr>
          <p:nvPr/>
        </p:nvGraphicFramePr>
        <p:xfrm>
          <a:off x="1028700" y="3554850"/>
          <a:ext cx="5137434" cy="4114800"/>
        </p:xfrm>
        <a:graphic>
          <a:graphicData uri="http://schemas.openxmlformats.org/drawingml/2006/table">
            <a:tbl>
              <a:tblPr/>
              <a:tblGrid>
                <a:gridCol w="2568717"/>
                <a:gridCol w="2568717"/>
              </a:tblGrid>
              <a:tr h="1028700">
                <a:tc>
                  <a:txBody>
                    <a:bodyPr anchor="t" rtlCol="false"/>
                    <a:lstStyle/>
                    <a:p>
                      <a:pPr algn="ctr">
                        <a:lnSpc>
                          <a:spcPts val="2940"/>
                        </a:lnSpc>
                        <a:defRPr/>
                      </a:pPr>
                      <a:r>
                        <a:rPr lang="en-US" sz="2100">
                          <a:solidFill>
                            <a:srgbClr val="FFFFFF"/>
                          </a:solidFill>
                          <a:latin typeface="Open Sans Bold"/>
                        </a:rPr>
                        <a:t>Processos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Tempo de CPU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8</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13" id="13"/>
          <p:cNvSpPr/>
          <p:nvPr/>
        </p:nvSpPr>
        <p:spPr>
          <a:xfrm flipV="true">
            <a:off x="6977307" y="6052659"/>
            <a:ext cx="10281993" cy="0"/>
          </a:xfrm>
          <a:prstGeom prst="line">
            <a:avLst/>
          </a:prstGeom>
          <a:ln cap="flat" w="38100">
            <a:solidFill>
              <a:srgbClr val="FFFFFF"/>
            </a:solidFill>
            <a:prstDash val="solid"/>
            <a:headEnd type="none" len="sm" w="sm"/>
            <a:tailEnd type="arrow" len="sm" w="med"/>
          </a:ln>
        </p:spPr>
      </p:sp>
      <p:grpSp>
        <p:nvGrpSpPr>
          <p:cNvPr name="Group 14" id="14"/>
          <p:cNvGrpSpPr/>
          <p:nvPr/>
        </p:nvGrpSpPr>
        <p:grpSpPr>
          <a:xfrm rot="0">
            <a:off x="6977307" y="5143500"/>
            <a:ext cx="921314" cy="890109"/>
            <a:chOff x="0" y="0"/>
            <a:chExt cx="242650" cy="234432"/>
          </a:xfrm>
        </p:grpSpPr>
        <p:sp>
          <p:nvSpPr>
            <p:cNvPr name="Freeform 15" id="15"/>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2B4BDD"/>
            </a:solidFill>
          </p:spPr>
        </p:sp>
        <p:sp>
          <p:nvSpPr>
            <p:cNvPr name="TextBox 16" id="16"/>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17" id="17"/>
          <p:cNvSpPr txBox="true"/>
          <p:nvPr/>
        </p:nvSpPr>
        <p:spPr>
          <a:xfrm rot="0">
            <a:off x="6977307"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0</a:t>
            </a:r>
          </a:p>
        </p:txBody>
      </p:sp>
      <p:sp>
        <p:nvSpPr>
          <p:cNvPr name="TextBox 18" id="18"/>
          <p:cNvSpPr txBox="true"/>
          <p:nvPr/>
        </p:nvSpPr>
        <p:spPr>
          <a:xfrm rot="0">
            <a:off x="7822346"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2</a:t>
            </a:r>
          </a:p>
        </p:txBody>
      </p:sp>
      <p:grpSp>
        <p:nvGrpSpPr>
          <p:cNvPr name="Group 19" id="19"/>
          <p:cNvGrpSpPr/>
          <p:nvPr/>
        </p:nvGrpSpPr>
        <p:grpSpPr>
          <a:xfrm rot="0">
            <a:off x="7886485" y="5143500"/>
            <a:ext cx="921314" cy="890109"/>
            <a:chOff x="0" y="0"/>
            <a:chExt cx="242650" cy="234432"/>
          </a:xfrm>
        </p:grpSpPr>
        <p:sp>
          <p:nvSpPr>
            <p:cNvPr name="Freeform 20" id="20"/>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7086EC"/>
            </a:solidFill>
          </p:spPr>
        </p:sp>
        <p:sp>
          <p:nvSpPr>
            <p:cNvPr name="TextBox 21" id="21"/>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B</a:t>
              </a:r>
            </a:p>
          </p:txBody>
        </p:sp>
      </p:grpSp>
      <p:sp>
        <p:nvSpPr>
          <p:cNvPr name="TextBox 22" id="22"/>
          <p:cNvSpPr txBox="true"/>
          <p:nvPr/>
        </p:nvSpPr>
        <p:spPr>
          <a:xfrm rot="0">
            <a:off x="8670220"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4</a:t>
            </a:r>
          </a:p>
        </p:txBody>
      </p:sp>
      <p:grpSp>
        <p:nvGrpSpPr>
          <p:cNvPr name="Group 23" id="23"/>
          <p:cNvGrpSpPr/>
          <p:nvPr/>
        </p:nvGrpSpPr>
        <p:grpSpPr>
          <a:xfrm rot="0">
            <a:off x="8800885" y="5143500"/>
            <a:ext cx="921314" cy="890109"/>
            <a:chOff x="0" y="0"/>
            <a:chExt cx="242650" cy="234432"/>
          </a:xfrm>
        </p:grpSpPr>
        <p:sp>
          <p:nvSpPr>
            <p:cNvPr name="Freeform 24" id="24"/>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A8AFD2"/>
            </a:solidFill>
          </p:spPr>
        </p:sp>
        <p:sp>
          <p:nvSpPr>
            <p:cNvPr name="TextBox 25" id="25"/>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26" id="26"/>
          <p:cNvSpPr txBox="true"/>
          <p:nvPr/>
        </p:nvSpPr>
        <p:spPr>
          <a:xfrm rot="0">
            <a:off x="9569649"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6</a:t>
            </a:r>
          </a:p>
        </p:txBody>
      </p:sp>
      <p:grpSp>
        <p:nvGrpSpPr>
          <p:cNvPr name="Group 27" id="27"/>
          <p:cNvGrpSpPr/>
          <p:nvPr/>
        </p:nvGrpSpPr>
        <p:grpSpPr>
          <a:xfrm rot="0">
            <a:off x="9712673" y="5143500"/>
            <a:ext cx="921314" cy="890109"/>
            <a:chOff x="0" y="0"/>
            <a:chExt cx="242650" cy="234432"/>
          </a:xfrm>
        </p:grpSpPr>
        <p:sp>
          <p:nvSpPr>
            <p:cNvPr name="Freeform 28" id="28"/>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2B4BDD"/>
            </a:solidFill>
          </p:spPr>
        </p:sp>
        <p:sp>
          <p:nvSpPr>
            <p:cNvPr name="TextBox 29" id="29"/>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30" id="30"/>
          <p:cNvSpPr txBox="true"/>
          <p:nvPr/>
        </p:nvSpPr>
        <p:spPr>
          <a:xfrm rot="0">
            <a:off x="10481438"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8</a:t>
            </a:r>
          </a:p>
        </p:txBody>
      </p:sp>
      <p:sp>
        <p:nvSpPr>
          <p:cNvPr name="TextBox 31" id="31"/>
          <p:cNvSpPr txBox="true"/>
          <p:nvPr/>
        </p:nvSpPr>
        <p:spPr>
          <a:xfrm rot="0">
            <a:off x="16368576" y="6265961"/>
            <a:ext cx="869900"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Tempo</a:t>
            </a:r>
          </a:p>
        </p:txBody>
      </p:sp>
    </p:spTree>
  </p:cSld>
  <p:clrMapOvr>
    <a:masterClrMapping/>
  </p:clrMapOvr>
</p:sld>
</file>

<file path=ppt/slides/slide65.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Round Robin</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839778" y="2559332"/>
            <a:ext cx="5929242" cy="613410"/>
          </a:xfrm>
          <a:prstGeom prst="rect">
            <a:avLst/>
          </a:prstGeom>
        </p:spPr>
        <p:txBody>
          <a:bodyPr anchor="t" rtlCol="false" tIns="0" lIns="0" bIns="0" rIns="0">
            <a:spAutoFit/>
          </a:bodyPr>
          <a:lstStyle/>
          <a:p>
            <a:pPr algn="ctr">
              <a:lnSpc>
                <a:spcPts val="5040"/>
              </a:lnSpc>
              <a:spcBef>
                <a:spcPct val="0"/>
              </a:spcBef>
            </a:pPr>
            <a:r>
              <a:rPr lang="en-US" sz="3600">
                <a:solidFill>
                  <a:srgbClr val="FFFFFF"/>
                </a:solidFill>
                <a:latin typeface="Open Sans"/>
              </a:rPr>
              <a:t>EXEMPLO (Quantum = 2) .</a:t>
            </a:r>
          </a:p>
        </p:txBody>
      </p:sp>
      <p:graphicFrame>
        <p:nvGraphicFramePr>
          <p:cNvPr name="Table 12" id="12"/>
          <p:cNvGraphicFramePr>
            <a:graphicFrameLocks noGrp="true"/>
          </p:cNvGraphicFramePr>
          <p:nvPr/>
        </p:nvGraphicFramePr>
        <p:xfrm>
          <a:off x="1028700" y="3554850"/>
          <a:ext cx="5137434" cy="4114800"/>
        </p:xfrm>
        <a:graphic>
          <a:graphicData uri="http://schemas.openxmlformats.org/drawingml/2006/table">
            <a:tbl>
              <a:tblPr/>
              <a:tblGrid>
                <a:gridCol w="2568717"/>
                <a:gridCol w="2568717"/>
              </a:tblGrid>
              <a:tr h="1028700">
                <a:tc>
                  <a:txBody>
                    <a:bodyPr anchor="t" rtlCol="false"/>
                    <a:lstStyle/>
                    <a:p>
                      <a:pPr algn="ctr">
                        <a:lnSpc>
                          <a:spcPts val="2940"/>
                        </a:lnSpc>
                        <a:defRPr/>
                      </a:pPr>
                      <a:r>
                        <a:rPr lang="en-US" sz="2100">
                          <a:solidFill>
                            <a:srgbClr val="FFFFFF"/>
                          </a:solidFill>
                          <a:latin typeface="Open Sans Bold"/>
                        </a:rPr>
                        <a:t>Processos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Tempo de CPU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8</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13" id="13"/>
          <p:cNvSpPr/>
          <p:nvPr/>
        </p:nvSpPr>
        <p:spPr>
          <a:xfrm flipV="true">
            <a:off x="6977307" y="6052659"/>
            <a:ext cx="10281993" cy="0"/>
          </a:xfrm>
          <a:prstGeom prst="line">
            <a:avLst/>
          </a:prstGeom>
          <a:ln cap="flat" w="38100">
            <a:solidFill>
              <a:srgbClr val="FFFFFF"/>
            </a:solidFill>
            <a:prstDash val="solid"/>
            <a:headEnd type="none" len="sm" w="sm"/>
            <a:tailEnd type="arrow" len="sm" w="med"/>
          </a:ln>
        </p:spPr>
      </p:sp>
      <p:grpSp>
        <p:nvGrpSpPr>
          <p:cNvPr name="Group 14" id="14"/>
          <p:cNvGrpSpPr/>
          <p:nvPr/>
        </p:nvGrpSpPr>
        <p:grpSpPr>
          <a:xfrm rot="0">
            <a:off x="6977307" y="5143500"/>
            <a:ext cx="921314" cy="890109"/>
            <a:chOff x="0" y="0"/>
            <a:chExt cx="242650" cy="234432"/>
          </a:xfrm>
        </p:grpSpPr>
        <p:sp>
          <p:nvSpPr>
            <p:cNvPr name="Freeform 15" id="15"/>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2B4BDD"/>
            </a:solidFill>
          </p:spPr>
        </p:sp>
        <p:sp>
          <p:nvSpPr>
            <p:cNvPr name="TextBox 16" id="16"/>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17" id="17"/>
          <p:cNvSpPr txBox="true"/>
          <p:nvPr/>
        </p:nvSpPr>
        <p:spPr>
          <a:xfrm rot="0">
            <a:off x="6977307"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0</a:t>
            </a:r>
          </a:p>
        </p:txBody>
      </p:sp>
      <p:sp>
        <p:nvSpPr>
          <p:cNvPr name="TextBox 18" id="18"/>
          <p:cNvSpPr txBox="true"/>
          <p:nvPr/>
        </p:nvSpPr>
        <p:spPr>
          <a:xfrm rot="0">
            <a:off x="7822346"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2</a:t>
            </a:r>
          </a:p>
        </p:txBody>
      </p:sp>
      <p:grpSp>
        <p:nvGrpSpPr>
          <p:cNvPr name="Group 19" id="19"/>
          <p:cNvGrpSpPr/>
          <p:nvPr/>
        </p:nvGrpSpPr>
        <p:grpSpPr>
          <a:xfrm rot="0">
            <a:off x="7886485" y="5143500"/>
            <a:ext cx="921314" cy="890109"/>
            <a:chOff x="0" y="0"/>
            <a:chExt cx="242650" cy="234432"/>
          </a:xfrm>
        </p:grpSpPr>
        <p:sp>
          <p:nvSpPr>
            <p:cNvPr name="Freeform 20" id="20"/>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7086EC"/>
            </a:solidFill>
          </p:spPr>
        </p:sp>
        <p:sp>
          <p:nvSpPr>
            <p:cNvPr name="TextBox 21" id="21"/>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B</a:t>
              </a:r>
            </a:p>
          </p:txBody>
        </p:sp>
      </p:grpSp>
      <p:sp>
        <p:nvSpPr>
          <p:cNvPr name="TextBox 22" id="22"/>
          <p:cNvSpPr txBox="true"/>
          <p:nvPr/>
        </p:nvSpPr>
        <p:spPr>
          <a:xfrm rot="0">
            <a:off x="8670220"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4</a:t>
            </a:r>
          </a:p>
        </p:txBody>
      </p:sp>
      <p:grpSp>
        <p:nvGrpSpPr>
          <p:cNvPr name="Group 23" id="23"/>
          <p:cNvGrpSpPr/>
          <p:nvPr/>
        </p:nvGrpSpPr>
        <p:grpSpPr>
          <a:xfrm rot="0">
            <a:off x="8800885" y="5143500"/>
            <a:ext cx="921314" cy="890109"/>
            <a:chOff x="0" y="0"/>
            <a:chExt cx="242650" cy="234432"/>
          </a:xfrm>
        </p:grpSpPr>
        <p:sp>
          <p:nvSpPr>
            <p:cNvPr name="Freeform 24" id="24"/>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A8AFD2"/>
            </a:solidFill>
          </p:spPr>
        </p:sp>
        <p:sp>
          <p:nvSpPr>
            <p:cNvPr name="TextBox 25" id="25"/>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26" id="26"/>
          <p:cNvSpPr txBox="true"/>
          <p:nvPr/>
        </p:nvSpPr>
        <p:spPr>
          <a:xfrm rot="0">
            <a:off x="9569649"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6</a:t>
            </a:r>
          </a:p>
        </p:txBody>
      </p:sp>
      <p:grpSp>
        <p:nvGrpSpPr>
          <p:cNvPr name="Group 27" id="27"/>
          <p:cNvGrpSpPr/>
          <p:nvPr/>
        </p:nvGrpSpPr>
        <p:grpSpPr>
          <a:xfrm rot="0">
            <a:off x="9712673" y="5143500"/>
            <a:ext cx="921314" cy="890109"/>
            <a:chOff x="0" y="0"/>
            <a:chExt cx="242650" cy="234432"/>
          </a:xfrm>
        </p:grpSpPr>
        <p:sp>
          <p:nvSpPr>
            <p:cNvPr name="Freeform 28" id="28"/>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2B4BDD"/>
            </a:solidFill>
          </p:spPr>
        </p:sp>
        <p:sp>
          <p:nvSpPr>
            <p:cNvPr name="TextBox 29" id="29"/>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30" id="30"/>
          <p:cNvSpPr txBox="true"/>
          <p:nvPr/>
        </p:nvSpPr>
        <p:spPr>
          <a:xfrm rot="0">
            <a:off x="10633987"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8</a:t>
            </a:r>
          </a:p>
        </p:txBody>
      </p:sp>
      <p:grpSp>
        <p:nvGrpSpPr>
          <p:cNvPr name="Group 31" id="31"/>
          <p:cNvGrpSpPr/>
          <p:nvPr/>
        </p:nvGrpSpPr>
        <p:grpSpPr>
          <a:xfrm rot="0">
            <a:off x="10614937" y="5143500"/>
            <a:ext cx="921314" cy="890109"/>
            <a:chOff x="0" y="0"/>
            <a:chExt cx="242650" cy="234432"/>
          </a:xfrm>
        </p:grpSpPr>
        <p:sp>
          <p:nvSpPr>
            <p:cNvPr name="Freeform 32" id="32"/>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7086EC"/>
            </a:solidFill>
          </p:spPr>
        </p:sp>
        <p:sp>
          <p:nvSpPr>
            <p:cNvPr name="TextBox 33" id="33"/>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B</a:t>
              </a:r>
            </a:p>
          </p:txBody>
        </p:sp>
      </p:grpSp>
      <p:sp>
        <p:nvSpPr>
          <p:cNvPr name="TextBox 34" id="34"/>
          <p:cNvSpPr txBox="true"/>
          <p:nvPr/>
        </p:nvSpPr>
        <p:spPr>
          <a:xfrm rot="0">
            <a:off x="11383701" y="6106894"/>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10</a:t>
            </a:r>
          </a:p>
        </p:txBody>
      </p:sp>
      <p:sp>
        <p:nvSpPr>
          <p:cNvPr name="TextBox 35" id="35"/>
          <p:cNvSpPr txBox="true"/>
          <p:nvPr/>
        </p:nvSpPr>
        <p:spPr>
          <a:xfrm rot="0">
            <a:off x="16368576" y="6265961"/>
            <a:ext cx="869900"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Tempo</a:t>
            </a:r>
          </a:p>
        </p:txBody>
      </p:sp>
    </p:spTree>
  </p:cSld>
  <p:clrMapOvr>
    <a:masterClrMapping/>
  </p:clrMapOvr>
</p:sld>
</file>

<file path=ppt/slides/slide66.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Round Robin</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839778" y="2559332"/>
            <a:ext cx="5929242" cy="613410"/>
          </a:xfrm>
          <a:prstGeom prst="rect">
            <a:avLst/>
          </a:prstGeom>
        </p:spPr>
        <p:txBody>
          <a:bodyPr anchor="t" rtlCol="false" tIns="0" lIns="0" bIns="0" rIns="0">
            <a:spAutoFit/>
          </a:bodyPr>
          <a:lstStyle/>
          <a:p>
            <a:pPr algn="ctr">
              <a:lnSpc>
                <a:spcPts val="5040"/>
              </a:lnSpc>
              <a:spcBef>
                <a:spcPct val="0"/>
              </a:spcBef>
            </a:pPr>
            <a:r>
              <a:rPr lang="en-US" sz="3600">
                <a:solidFill>
                  <a:srgbClr val="FFFFFF"/>
                </a:solidFill>
                <a:latin typeface="Open Sans"/>
              </a:rPr>
              <a:t>EXEMPLO (Quantum = 2) .</a:t>
            </a:r>
          </a:p>
        </p:txBody>
      </p:sp>
      <p:graphicFrame>
        <p:nvGraphicFramePr>
          <p:cNvPr name="Table 12" id="12"/>
          <p:cNvGraphicFramePr>
            <a:graphicFrameLocks noGrp="true"/>
          </p:cNvGraphicFramePr>
          <p:nvPr/>
        </p:nvGraphicFramePr>
        <p:xfrm>
          <a:off x="1028700" y="3554850"/>
          <a:ext cx="5137434" cy="4114800"/>
        </p:xfrm>
        <a:graphic>
          <a:graphicData uri="http://schemas.openxmlformats.org/drawingml/2006/table">
            <a:tbl>
              <a:tblPr/>
              <a:tblGrid>
                <a:gridCol w="2568717"/>
                <a:gridCol w="2568717"/>
              </a:tblGrid>
              <a:tr h="1028700">
                <a:tc>
                  <a:txBody>
                    <a:bodyPr anchor="t" rtlCol="false"/>
                    <a:lstStyle/>
                    <a:p>
                      <a:pPr algn="ctr">
                        <a:lnSpc>
                          <a:spcPts val="2940"/>
                        </a:lnSpc>
                        <a:defRPr/>
                      </a:pPr>
                      <a:r>
                        <a:rPr lang="en-US" sz="2100">
                          <a:solidFill>
                            <a:srgbClr val="FFFFFF"/>
                          </a:solidFill>
                          <a:latin typeface="Open Sans Bold"/>
                        </a:rPr>
                        <a:t>Processos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Tempo de CPU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6</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13" id="13"/>
          <p:cNvSpPr/>
          <p:nvPr/>
        </p:nvSpPr>
        <p:spPr>
          <a:xfrm flipV="true">
            <a:off x="6977307" y="6052659"/>
            <a:ext cx="10281993" cy="0"/>
          </a:xfrm>
          <a:prstGeom prst="line">
            <a:avLst/>
          </a:prstGeom>
          <a:ln cap="flat" w="38100">
            <a:solidFill>
              <a:srgbClr val="FFFFFF"/>
            </a:solidFill>
            <a:prstDash val="solid"/>
            <a:headEnd type="none" len="sm" w="sm"/>
            <a:tailEnd type="arrow" len="sm" w="med"/>
          </a:ln>
        </p:spPr>
      </p:sp>
      <p:grpSp>
        <p:nvGrpSpPr>
          <p:cNvPr name="Group 14" id="14"/>
          <p:cNvGrpSpPr/>
          <p:nvPr/>
        </p:nvGrpSpPr>
        <p:grpSpPr>
          <a:xfrm rot="0">
            <a:off x="6977307" y="5143500"/>
            <a:ext cx="921314" cy="890109"/>
            <a:chOff x="0" y="0"/>
            <a:chExt cx="242650" cy="234432"/>
          </a:xfrm>
        </p:grpSpPr>
        <p:sp>
          <p:nvSpPr>
            <p:cNvPr name="Freeform 15" id="15"/>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2B4BDD"/>
            </a:solidFill>
          </p:spPr>
        </p:sp>
        <p:sp>
          <p:nvSpPr>
            <p:cNvPr name="TextBox 16" id="16"/>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17" id="17"/>
          <p:cNvSpPr txBox="true"/>
          <p:nvPr/>
        </p:nvSpPr>
        <p:spPr>
          <a:xfrm rot="0">
            <a:off x="6977307"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0</a:t>
            </a:r>
          </a:p>
        </p:txBody>
      </p:sp>
      <p:sp>
        <p:nvSpPr>
          <p:cNvPr name="TextBox 18" id="18"/>
          <p:cNvSpPr txBox="true"/>
          <p:nvPr/>
        </p:nvSpPr>
        <p:spPr>
          <a:xfrm rot="0">
            <a:off x="7822346"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2</a:t>
            </a:r>
          </a:p>
        </p:txBody>
      </p:sp>
      <p:grpSp>
        <p:nvGrpSpPr>
          <p:cNvPr name="Group 19" id="19"/>
          <p:cNvGrpSpPr/>
          <p:nvPr/>
        </p:nvGrpSpPr>
        <p:grpSpPr>
          <a:xfrm rot="0">
            <a:off x="7886485" y="5143500"/>
            <a:ext cx="921314" cy="890109"/>
            <a:chOff x="0" y="0"/>
            <a:chExt cx="242650" cy="234432"/>
          </a:xfrm>
        </p:grpSpPr>
        <p:sp>
          <p:nvSpPr>
            <p:cNvPr name="Freeform 20" id="20"/>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7086EC"/>
            </a:solidFill>
          </p:spPr>
        </p:sp>
        <p:sp>
          <p:nvSpPr>
            <p:cNvPr name="TextBox 21" id="21"/>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B</a:t>
              </a:r>
            </a:p>
          </p:txBody>
        </p:sp>
      </p:grpSp>
      <p:sp>
        <p:nvSpPr>
          <p:cNvPr name="TextBox 22" id="22"/>
          <p:cNvSpPr txBox="true"/>
          <p:nvPr/>
        </p:nvSpPr>
        <p:spPr>
          <a:xfrm rot="0">
            <a:off x="8670220"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4</a:t>
            </a:r>
          </a:p>
        </p:txBody>
      </p:sp>
      <p:grpSp>
        <p:nvGrpSpPr>
          <p:cNvPr name="Group 23" id="23"/>
          <p:cNvGrpSpPr/>
          <p:nvPr/>
        </p:nvGrpSpPr>
        <p:grpSpPr>
          <a:xfrm rot="0">
            <a:off x="8800885" y="5143500"/>
            <a:ext cx="921314" cy="890109"/>
            <a:chOff x="0" y="0"/>
            <a:chExt cx="242650" cy="234432"/>
          </a:xfrm>
        </p:grpSpPr>
        <p:sp>
          <p:nvSpPr>
            <p:cNvPr name="Freeform 24" id="24"/>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A8AFD2"/>
            </a:solidFill>
          </p:spPr>
        </p:sp>
        <p:sp>
          <p:nvSpPr>
            <p:cNvPr name="TextBox 25" id="25"/>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26" id="26"/>
          <p:cNvSpPr txBox="true"/>
          <p:nvPr/>
        </p:nvSpPr>
        <p:spPr>
          <a:xfrm rot="0">
            <a:off x="9569649"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6</a:t>
            </a:r>
          </a:p>
        </p:txBody>
      </p:sp>
      <p:grpSp>
        <p:nvGrpSpPr>
          <p:cNvPr name="Group 27" id="27"/>
          <p:cNvGrpSpPr/>
          <p:nvPr/>
        </p:nvGrpSpPr>
        <p:grpSpPr>
          <a:xfrm rot="0">
            <a:off x="9712673" y="5143500"/>
            <a:ext cx="921314" cy="890109"/>
            <a:chOff x="0" y="0"/>
            <a:chExt cx="242650" cy="234432"/>
          </a:xfrm>
        </p:grpSpPr>
        <p:sp>
          <p:nvSpPr>
            <p:cNvPr name="Freeform 28" id="28"/>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2B4BDD"/>
            </a:solidFill>
          </p:spPr>
        </p:sp>
        <p:sp>
          <p:nvSpPr>
            <p:cNvPr name="TextBox 29" id="29"/>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30" id="30"/>
          <p:cNvSpPr txBox="true"/>
          <p:nvPr/>
        </p:nvSpPr>
        <p:spPr>
          <a:xfrm rot="0">
            <a:off x="10633987"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8</a:t>
            </a:r>
          </a:p>
        </p:txBody>
      </p:sp>
      <p:grpSp>
        <p:nvGrpSpPr>
          <p:cNvPr name="Group 31" id="31"/>
          <p:cNvGrpSpPr/>
          <p:nvPr/>
        </p:nvGrpSpPr>
        <p:grpSpPr>
          <a:xfrm rot="0">
            <a:off x="10614937" y="5143500"/>
            <a:ext cx="921314" cy="890109"/>
            <a:chOff x="0" y="0"/>
            <a:chExt cx="242650" cy="234432"/>
          </a:xfrm>
        </p:grpSpPr>
        <p:sp>
          <p:nvSpPr>
            <p:cNvPr name="Freeform 32" id="32"/>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7086EC"/>
            </a:solidFill>
          </p:spPr>
        </p:sp>
        <p:sp>
          <p:nvSpPr>
            <p:cNvPr name="TextBox 33" id="33"/>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B</a:t>
              </a:r>
            </a:p>
          </p:txBody>
        </p:sp>
      </p:grpSp>
      <p:sp>
        <p:nvSpPr>
          <p:cNvPr name="TextBox 34" id="34"/>
          <p:cNvSpPr txBox="true"/>
          <p:nvPr/>
        </p:nvSpPr>
        <p:spPr>
          <a:xfrm rot="0">
            <a:off x="11376788" y="6106894"/>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10</a:t>
            </a:r>
          </a:p>
        </p:txBody>
      </p:sp>
      <p:grpSp>
        <p:nvGrpSpPr>
          <p:cNvPr name="Group 35" id="35"/>
          <p:cNvGrpSpPr/>
          <p:nvPr/>
        </p:nvGrpSpPr>
        <p:grpSpPr>
          <a:xfrm rot="0">
            <a:off x="11529337" y="5143500"/>
            <a:ext cx="921314" cy="890109"/>
            <a:chOff x="0" y="0"/>
            <a:chExt cx="242650" cy="234432"/>
          </a:xfrm>
        </p:grpSpPr>
        <p:sp>
          <p:nvSpPr>
            <p:cNvPr name="Freeform 36" id="36"/>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A8AFD2"/>
            </a:solidFill>
          </p:spPr>
        </p:sp>
        <p:sp>
          <p:nvSpPr>
            <p:cNvPr name="TextBox 37" id="37"/>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38" id="38"/>
          <p:cNvSpPr txBox="true"/>
          <p:nvPr/>
        </p:nvSpPr>
        <p:spPr>
          <a:xfrm rot="0">
            <a:off x="12145553" y="6106894"/>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12</a:t>
            </a:r>
          </a:p>
        </p:txBody>
      </p:sp>
      <p:sp>
        <p:nvSpPr>
          <p:cNvPr name="TextBox 39" id="39"/>
          <p:cNvSpPr txBox="true"/>
          <p:nvPr/>
        </p:nvSpPr>
        <p:spPr>
          <a:xfrm rot="0">
            <a:off x="16368576" y="6265961"/>
            <a:ext cx="869900"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Tempo</a:t>
            </a:r>
          </a:p>
        </p:txBody>
      </p:sp>
    </p:spTree>
  </p:cSld>
  <p:clrMapOvr>
    <a:masterClrMapping/>
  </p:clrMapOvr>
</p:sld>
</file>

<file path=ppt/slides/slide67.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Round Robin</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839778" y="2559332"/>
            <a:ext cx="5929242" cy="613410"/>
          </a:xfrm>
          <a:prstGeom prst="rect">
            <a:avLst/>
          </a:prstGeom>
        </p:spPr>
        <p:txBody>
          <a:bodyPr anchor="t" rtlCol="false" tIns="0" lIns="0" bIns="0" rIns="0">
            <a:spAutoFit/>
          </a:bodyPr>
          <a:lstStyle/>
          <a:p>
            <a:pPr algn="ctr">
              <a:lnSpc>
                <a:spcPts val="5040"/>
              </a:lnSpc>
              <a:spcBef>
                <a:spcPct val="0"/>
              </a:spcBef>
            </a:pPr>
            <a:r>
              <a:rPr lang="en-US" sz="3600">
                <a:solidFill>
                  <a:srgbClr val="FFFFFF"/>
                </a:solidFill>
                <a:latin typeface="Open Sans"/>
              </a:rPr>
              <a:t>EXEMPLO (Quantum = 2) .</a:t>
            </a:r>
          </a:p>
        </p:txBody>
      </p:sp>
      <p:graphicFrame>
        <p:nvGraphicFramePr>
          <p:cNvPr name="Table 12" id="12"/>
          <p:cNvGraphicFramePr>
            <a:graphicFrameLocks noGrp="true"/>
          </p:cNvGraphicFramePr>
          <p:nvPr/>
        </p:nvGraphicFramePr>
        <p:xfrm>
          <a:off x="1028700" y="3554850"/>
          <a:ext cx="5137434" cy="4114800"/>
        </p:xfrm>
        <a:graphic>
          <a:graphicData uri="http://schemas.openxmlformats.org/drawingml/2006/table">
            <a:tbl>
              <a:tblPr/>
              <a:tblGrid>
                <a:gridCol w="2568717"/>
                <a:gridCol w="2568717"/>
              </a:tblGrid>
              <a:tr h="1028700">
                <a:tc>
                  <a:txBody>
                    <a:bodyPr anchor="t" rtlCol="false"/>
                    <a:lstStyle/>
                    <a:p>
                      <a:pPr algn="ctr">
                        <a:lnSpc>
                          <a:spcPts val="2940"/>
                        </a:lnSpc>
                        <a:defRPr/>
                      </a:pPr>
                      <a:r>
                        <a:rPr lang="en-US" sz="2100">
                          <a:solidFill>
                            <a:srgbClr val="FFFFFF"/>
                          </a:solidFill>
                          <a:latin typeface="Open Sans Bold"/>
                        </a:rPr>
                        <a:t>Processos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Tempo de CPU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6</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13" id="13"/>
          <p:cNvSpPr/>
          <p:nvPr/>
        </p:nvSpPr>
        <p:spPr>
          <a:xfrm flipV="true">
            <a:off x="6977307" y="6052659"/>
            <a:ext cx="10281993" cy="0"/>
          </a:xfrm>
          <a:prstGeom prst="line">
            <a:avLst/>
          </a:prstGeom>
          <a:ln cap="flat" w="38100">
            <a:solidFill>
              <a:srgbClr val="FFFFFF"/>
            </a:solidFill>
            <a:prstDash val="solid"/>
            <a:headEnd type="none" len="sm" w="sm"/>
            <a:tailEnd type="arrow" len="sm" w="med"/>
          </a:ln>
        </p:spPr>
      </p:sp>
      <p:grpSp>
        <p:nvGrpSpPr>
          <p:cNvPr name="Group 14" id="14"/>
          <p:cNvGrpSpPr/>
          <p:nvPr/>
        </p:nvGrpSpPr>
        <p:grpSpPr>
          <a:xfrm rot="0">
            <a:off x="6977307" y="5143500"/>
            <a:ext cx="921314" cy="890109"/>
            <a:chOff x="0" y="0"/>
            <a:chExt cx="242650" cy="234432"/>
          </a:xfrm>
        </p:grpSpPr>
        <p:sp>
          <p:nvSpPr>
            <p:cNvPr name="Freeform 15" id="15"/>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2B4BDD"/>
            </a:solidFill>
          </p:spPr>
        </p:sp>
        <p:sp>
          <p:nvSpPr>
            <p:cNvPr name="TextBox 16" id="16"/>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17" id="17"/>
          <p:cNvSpPr txBox="true"/>
          <p:nvPr/>
        </p:nvSpPr>
        <p:spPr>
          <a:xfrm rot="0">
            <a:off x="6977307"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0</a:t>
            </a:r>
          </a:p>
        </p:txBody>
      </p:sp>
      <p:sp>
        <p:nvSpPr>
          <p:cNvPr name="TextBox 18" id="18"/>
          <p:cNvSpPr txBox="true"/>
          <p:nvPr/>
        </p:nvSpPr>
        <p:spPr>
          <a:xfrm rot="0">
            <a:off x="7822346"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2</a:t>
            </a:r>
          </a:p>
        </p:txBody>
      </p:sp>
      <p:grpSp>
        <p:nvGrpSpPr>
          <p:cNvPr name="Group 19" id="19"/>
          <p:cNvGrpSpPr/>
          <p:nvPr/>
        </p:nvGrpSpPr>
        <p:grpSpPr>
          <a:xfrm rot="0">
            <a:off x="7886485" y="5143500"/>
            <a:ext cx="921314" cy="890109"/>
            <a:chOff x="0" y="0"/>
            <a:chExt cx="242650" cy="234432"/>
          </a:xfrm>
        </p:grpSpPr>
        <p:sp>
          <p:nvSpPr>
            <p:cNvPr name="Freeform 20" id="20"/>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7086EC"/>
            </a:solidFill>
          </p:spPr>
        </p:sp>
        <p:sp>
          <p:nvSpPr>
            <p:cNvPr name="TextBox 21" id="21"/>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B</a:t>
              </a:r>
            </a:p>
          </p:txBody>
        </p:sp>
      </p:grpSp>
      <p:sp>
        <p:nvSpPr>
          <p:cNvPr name="TextBox 22" id="22"/>
          <p:cNvSpPr txBox="true"/>
          <p:nvPr/>
        </p:nvSpPr>
        <p:spPr>
          <a:xfrm rot="0">
            <a:off x="8670220"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4</a:t>
            </a:r>
          </a:p>
        </p:txBody>
      </p:sp>
      <p:grpSp>
        <p:nvGrpSpPr>
          <p:cNvPr name="Group 23" id="23"/>
          <p:cNvGrpSpPr/>
          <p:nvPr/>
        </p:nvGrpSpPr>
        <p:grpSpPr>
          <a:xfrm rot="0">
            <a:off x="8800885" y="5143500"/>
            <a:ext cx="921314" cy="890109"/>
            <a:chOff x="0" y="0"/>
            <a:chExt cx="242650" cy="234432"/>
          </a:xfrm>
        </p:grpSpPr>
        <p:sp>
          <p:nvSpPr>
            <p:cNvPr name="Freeform 24" id="24"/>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A8AFD2"/>
            </a:solidFill>
          </p:spPr>
        </p:sp>
        <p:sp>
          <p:nvSpPr>
            <p:cNvPr name="TextBox 25" id="25"/>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26" id="26"/>
          <p:cNvSpPr txBox="true"/>
          <p:nvPr/>
        </p:nvSpPr>
        <p:spPr>
          <a:xfrm rot="0">
            <a:off x="9569649"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6</a:t>
            </a:r>
          </a:p>
        </p:txBody>
      </p:sp>
      <p:grpSp>
        <p:nvGrpSpPr>
          <p:cNvPr name="Group 27" id="27"/>
          <p:cNvGrpSpPr/>
          <p:nvPr/>
        </p:nvGrpSpPr>
        <p:grpSpPr>
          <a:xfrm rot="0">
            <a:off x="9712673" y="5143500"/>
            <a:ext cx="921314" cy="890109"/>
            <a:chOff x="0" y="0"/>
            <a:chExt cx="242650" cy="234432"/>
          </a:xfrm>
        </p:grpSpPr>
        <p:sp>
          <p:nvSpPr>
            <p:cNvPr name="Freeform 28" id="28"/>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2B4BDD"/>
            </a:solidFill>
          </p:spPr>
        </p:sp>
        <p:sp>
          <p:nvSpPr>
            <p:cNvPr name="TextBox 29" id="29"/>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30" id="30"/>
          <p:cNvSpPr txBox="true"/>
          <p:nvPr/>
        </p:nvSpPr>
        <p:spPr>
          <a:xfrm rot="0">
            <a:off x="10633987"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8</a:t>
            </a:r>
          </a:p>
        </p:txBody>
      </p:sp>
      <p:grpSp>
        <p:nvGrpSpPr>
          <p:cNvPr name="Group 31" id="31"/>
          <p:cNvGrpSpPr/>
          <p:nvPr/>
        </p:nvGrpSpPr>
        <p:grpSpPr>
          <a:xfrm rot="0">
            <a:off x="10614937" y="5143500"/>
            <a:ext cx="921314" cy="890109"/>
            <a:chOff x="0" y="0"/>
            <a:chExt cx="242650" cy="234432"/>
          </a:xfrm>
        </p:grpSpPr>
        <p:sp>
          <p:nvSpPr>
            <p:cNvPr name="Freeform 32" id="32"/>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7086EC"/>
            </a:solidFill>
          </p:spPr>
        </p:sp>
        <p:sp>
          <p:nvSpPr>
            <p:cNvPr name="TextBox 33" id="33"/>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B</a:t>
              </a:r>
            </a:p>
          </p:txBody>
        </p:sp>
      </p:grpSp>
      <p:sp>
        <p:nvSpPr>
          <p:cNvPr name="TextBox 34" id="34"/>
          <p:cNvSpPr txBox="true"/>
          <p:nvPr/>
        </p:nvSpPr>
        <p:spPr>
          <a:xfrm rot="0">
            <a:off x="11376788" y="6106894"/>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10</a:t>
            </a:r>
          </a:p>
        </p:txBody>
      </p:sp>
      <p:grpSp>
        <p:nvGrpSpPr>
          <p:cNvPr name="Group 35" id="35"/>
          <p:cNvGrpSpPr/>
          <p:nvPr/>
        </p:nvGrpSpPr>
        <p:grpSpPr>
          <a:xfrm rot="0">
            <a:off x="11529337" y="5143500"/>
            <a:ext cx="921314" cy="890109"/>
            <a:chOff x="0" y="0"/>
            <a:chExt cx="242650" cy="234432"/>
          </a:xfrm>
        </p:grpSpPr>
        <p:sp>
          <p:nvSpPr>
            <p:cNvPr name="Freeform 36" id="36"/>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A8AFD2"/>
            </a:solidFill>
          </p:spPr>
        </p:sp>
        <p:sp>
          <p:nvSpPr>
            <p:cNvPr name="TextBox 37" id="37"/>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38" id="38"/>
          <p:cNvSpPr txBox="true"/>
          <p:nvPr/>
        </p:nvSpPr>
        <p:spPr>
          <a:xfrm rot="0">
            <a:off x="12145553" y="6106894"/>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12</a:t>
            </a:r>
          </a:p>
        </p:txBody>
      </p:sp>
      <p:grpSp>
        <p:nvGrpSpPr>
          <p:cNvPr name="Group 39" id="39"/>
          <p:cNvGrpSpPr/>
          <p:nvPr/>
        </p:nvGrpSpPr>
        <p:grpSpPr>
          <a:xfrm rot="0">
            <a:off x="12441125" y="5143500"/>
            <a:ext cx="550994" cy="890109"/>
            <a:chOff x="0" y="0"/>
            <a:chExt cx="145118" cy="234432"/>
          </a:xfrm>
        </p:grpSpPr>
        <p:sp>
          <p:nvSpPr>
            <p:cNvPr name="Freeform 40" id="40"/>
            <p:cNvSpPr/>
            <p:nvPr/>
          </p:nvSpPr>
          <p:spPr>
            <a:xfrm flipH="false" flipV="false" rot="0">
              <a:off x="0" y="0"/>
              <a:ext cx="145118" cy="234432"/>
            </a:xfrm>
            <a:custGeom>
              <a:avLst/>
              <a:gdLst/>
              <a:ahLst/>
              <a:cxnLst/>
              <a:rect r="r" b="b" t="t" l="l"/>
              <a:pathLst>
                <a:path h="234432" w="145118">
                  <a:moveTo>
                    <a:pt x="0" y="0"/>
                  </a:moveTo>
                  <a:lnTo>
                    <a:pt x="145118" y="0"/>
                  </a:lnTo>
                  <a:lnTo>
                    <a:pt x="145118" y="234432"/>
                  </a:lnTo>
                  <a:lnTo>
                    <a:pt x="0" y="234432"/>
                  </a:lnTo>
                  <a:close/>
                </a:path>
              </a:pathLst>
            </a:custGeom>
            <a:solidFill>
              <a:srgbClr val="2B4BDD"/>
            </a:solidFill>
          </p:spPr>
        </p:sp>
        <p:sp>
          <p:nvSpPr>
            <p:cNvPr name="TextBox 41" id="41"/>
            <p:cNvSpPr txBox="true"/>
            <p:nvPr/>
          </p:nvSpPr>
          <p:spPr>
            <a:xfrm>
              <a:off x="0" y="-38100"/>
              <a:ext cx="145118"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42" id="42"/>
          <p:cNvSpPr txBox="true"/>
          <p:nvPr/>
        </p:nvSpPr>
        <p:spPr>
          <a:xfrm rot="0">
            <a:off x="12839571" y="6106894"/>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13</a:t>
            </a:r>
          </a:p>
        </p:txBody>
      </p:sp>
      <p:sp>
        <p:nvSpPr>
          <p:cNvPr name="TextBox 43" id="43"/>
          <p:cNvSpPr txBox="true"/>
          <p:nvPr/>
        </p:nvSpPr>
        <p:spPr>
          <a:xfrm rot="0">
            <a:off x="16368576" y="6265961"/>
            <a:ext cx="869900"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Tempo</a:t>
            </a:r>
          </a:p>
        </p:txBody>
      </p:sp>
    </p:spTree>
  </p:cSld>
  <p:clrMapOvr>
    <a:masterClrMapping/>
  </p:clrMapOvr>
</p:sld>
</file>

<file path=ppt/slides/slide68.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Round Robin</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839778" y="2559332"/>
            <a:ext cx="5929242" cy="613410"/>
          </a:xfrm>
          <a:prstGeom prst="rect">
            <a:avLst/>
          </a:prstGeom>
        </p:spPr>
        <p:txBody>
          <a:bodyPr anchor="t" rtlCol="false" tIns="0" lIns="0" bIns="0" rIns="0">
            <a:spAutoFit/>
          </a:bodyPr>
          <a:lstStyle/>
          <a:p>
            <a:pPr algn="ctr">
              <a:lnSpc>
                <a:spcPts val="5040"/>
              </a:lnSpc>
              <a:spcBef>
                <a:spcPct val="0"/>
              </a:spcBef>
            </a:pPr>
            <a:r>
              <a:rPr lang="en-US" sz="3600">
                <a:solidFill>
                  <a:srgbClr val="FFFFFF"/>
                </a:solidFill>
                <a:latin typeface="Open Sans"/>
              </a:rPr>
              <a:t>EXEMPLO (Quantum = 2) .</a:t>
            </a:r>
          </a:p>
        </p:txBody>
      </p:sp>
      <p:graphicFrame>
        <p:nvGraphicFramePr>
          <p:cNvPr name="Table 12" id="12"/>
          <p:cNvGraphicFramePr>
            <a:graphicFrameLocks noGrp="true"/>
          </p:cNvGraphicFramePr>
          <p:nvPr/>
        </p:nvGraphicFramePr>
        <p:xfrm>
          <a:off x="1028700" y="3554850"/>
          <a:ext cx="5137434" cy="4114800"/>
        </p:xfrm>
        <a:graphic>
          <a:graphicData uri="http://schemas.openxmlformats.org/drawingml/2006/table">
            <a:tbl>
              <a:tblPr/>
              <a:tblGrid>
                <a:gridCol w="2568717"/>
                <a:gridCol w="2568717"/>
              </a:tblGrid>
              <a:tr h="1028700">
                <a:tc>
                  <a:txBody>
                    <a:bodyPr anchor="t" rtlCol="false"/>
                    <a:lstStyle/>
                    <a:p>
                      <a:pPr algn="ctr">
                        <a:lnSpc>
                          <a:spcPts val="2940"/>
                        </a:lnSpc>
                        <a:defRPr/>
                      </a:pPr>
                      <a:r>
                        <a:rPr lang="en-US" sz="2100">
                          <a:solidFill>
                            <a:srgbClr val="FFFFFF"/>
                          </a:solidFill>
                          <a:latin typeface="Open Sans Bold"/>
                        </a:rPr>
                        <a:t>Processos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Tempo de CPU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13" id="13"/>
          <p:cNvSpPr/>
          <p:nvPr/>
        </p:nvSpPr>
        <p:spPr>
          <a:xfrm flipV="true">
            <a:off x="6977307" y="6052659"/>
            <a:ext cx="10281993" cy="0"/>
          </a:xfrm>
          <a:prstGeom prst="line">
            <a:avLst/>
          </a:prstGeom>
          <a:ln cap="flat" w="38100">
            <a:solidFill>
              <a:srgbClr val="FFFFFF"/>
            </a:solidFill>
            <a:prstDash val="solid"/>
            <a:headEnd type="none" len="sm" w="sm"/>
            <a:tailEnd type="arrow" len="sm" w="med"/>
          </a:ln>
        </p:spPr>
      </p:sp>
      <p:grpSp>
        <p:nvGrpSpPr>
          <p:cNvPr name="Group 14" id="14"/>
          <p:cNvGrpSpPr/>
          <p:nvPr/>
        </p:nvGrpSpPr>
        <p:grpSpPr>
          <a:xfrm rot="0">
            <a:off x="6977307" y="5143500"/>
            <a:ext cx="921314" cy="890109"/>
            <a:chOff x="0" y="0"/>
            <a:chExt cx="242650" cy="234432"/>
          </a:xfrm>
        </p:grpSpPr>
        <p:sp>
          <p:nvSpPr>
            <p:cNvPr name="Freeform 15" id="15"/>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2B4BDD"/>
            </a:solidFill>
          </p:spPr>
        </p:sp>
        <p:sp>
          <p:nvSpPr>
            <p:cNvPr name="TextBox 16" id="16"/>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17" id="17"/>
          <p:cNvSpPr txBox="true"/>
          <p:nvPr/>
        </p:nvSpPr>
        <p:spPr>
          <a:xfrm rot="0">
            <a:off x="6977307"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0</a:t>
            </a:r>
          </a:p>
        </p:txBody>
      </p:sp>
      <p:sp>
        <p:nvSpPr>
          <p:cNvPr name="TextBox 18" id="18"/>
          <p:cNvSpPr txBox="true"/>
          <p:nvPr/>
        </p:nvSpPr>
        <p:spPr>
          <a:xfrm rot="0">
            <a:off x="7822346"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2</a:t>
            </a:r>
          </a:p>
        </p:txBody>
      </p:sp>
      <p:grpSp>
        <p:nvGrpSpPr>
          <p:cNvPr name="Group 19" id="19"/>
          <p:cNvGrpSpPr/>
          <p:nvPr/>
        </p:nvGrpSpPr>
        <p:grpSpPr>
          <a:xfrm rot="0">
            <a:off x="7886485" y="5143500"/>
            <a:ext cx="921314" cy="890109"/>
            <a:chOff x="0" y="0"/>
            <a:chExt cx="242650" cy="234432"/>
          </a:xfrm>
        </p:grpSpPr>
        <p:sp>
          <p:nvSpPr>
            <p:cNvPr name="Freeform 20" id="20"/>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7086EC"/>
            </a:solidFill>
          </p:spPr>
        </p:sp>
        <p:sp>
          <p:nvSpPr>
            <p:cNvPr name="TextBox 21" id="21"/>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B</a:t>
              </a:r>
            </a:p>
          </p:txBody>
        </p:sp>
      </p:grpSp>
      <p:sp>
        <p:nvSpPr>
          <p:cNvPr name="TextBox 22" id="22"/>
          <p:cNvSpPr txBox="true"/>
          <p:nvPr/>
        </p:nvSpPr>
        <p:spPr>
          <a:xfrm rot="0">
            <a:off x="8670220"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4</a:t>
            </a:r>
          </a:p>
        </p:txBody>
      </p:sp>
      <p:grpSp>
        <p:nvGrpSpPr>
          <p:cNvPr name="Group 23" id="23"/>
          <p:cNvGrpSpPr/>
          <p:nvPr/>
        </p:nvGrpSpPr>
        <p:grpSpPr>
          <a:xfrm rot="0">
            <a:off x="8800885" y="5143500"/>
            <a:ext cx="921314" cy="890109"/>
            <a:chOff x="0" y="0"/>
            <a:chExt cx="242650" cy="234432"/>
          </a:xfrm>
        </p:grpSpPr>
        <p:sp>
          <p:nvSpPr>
            <p:cNvPr name="Freeform 24" id="24"/>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A8AFD2"/>
            </a:solidFill>
          </p:spPr>
        </p:sp>
        <p:sp>
          <p:nvSpPr>
            <p:cNvPr name="TextBox 25" id="25"/>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26" id="26"/>
          <p:cNvSpPr txBox="true"/>
          <p:nvPr/>
        </p:nvSpPr>
        <p:spPr>
          <a:xfrm rot="0">
            <a:off x="9569649"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6</a:t>
            </a:r>
          </a:p>
        </p:txBody>
      </p:sp>
      <p:grpSp>
        <p:nvGrpSpPr>
          <p:cNvPr name="Group 27" id="27"/>
          <p:cNvGrpSpPr/>
          <p:nvPr/>
        </p:nvGrpSpPr>
        <p:grpSpPr>
          <a:xfrm rot="0">
            <a:off x="9712673" y="5143500"/>
            <a:ext cx="921314" cy="890109"/>
            <a:chOff x="0" y="0"/>
            <a:chExt cx="242650" cy="234432"/>
          </a:xfrm>
        </p:grpSpPr>
        <p:sp>
          <p:nvSpPr>
            <p:cNvPr name="Freeform 28" id="28"/>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2B4BDD"/>
            </a:solidFill>
          </p:spPr>
        </p:sp>
        <p:sp>
          <p:nvSpPr>
            <p:cNvPr name="TextBox 29" id="29"/>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30" id="30"/>
          <p:cNvSpPr txBox="true"/>
          <p:nvPr/>
        </p:nvSpPr>
        <p:spPr>
          <a:xfrm rot="0">
            <a:off x="10633987"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8</a:t>
            </a:r>
          </a:p>
        </p:txBody>
      </p:sp>
      <p:grpSp>
        <p:nvGrpSpPr>
          <p:cNvPr name="Group 31" id="31"/>
          <p:cNvGrpSpPr/>
          <p:nvPr/>
        </p:nvGrpSpPr>
        <p:grpSpPr>
          <a:xfrm rot="0">
            <a:off x="10614937" y="5143500"/>
            <a:ext cx="921314" cy="890109"/>
            <a:chOff x="0" y="0"/>
            <a:chExt cx="242650" cy="234432"/>
          </a:xfrm>
        </p:grpSpPr>
        <p:sp>
          <p:nvSpPr>
            <p:cNvPr name="Freeform 32" id="32"/>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7086EC"/>
            </a:solidFill>
          </p:spPr>
        </p:sp>
        <p:sp>
          <p:nvSpPr>
            <p:cNvPr name="TextBox 33" id="33"/>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B</a:t>
              </a:r>
            </a:p>
          </p:txBody>
        </p:sp>
      </p:grpSp>
      <p:sp>
        <p:nvSpPr>
          <p:cNvPr name="TextBox 34" id="34"/>
          <p:cNvSpPr txBox="true"/>
          <p:nvPr/>
        </p:nvSpPr>
        <p:spPr>
          <a:xfrm rot="0">
            <a:off x="11376788" y="6106894"/>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10</a:t>
            </a:r>
          </a:p>
        </p:txBody>
      </p:sp>
      <p:grpSp>
        <p:nvGrpSpPr>
          <p:cNvPr name="Group 35" id="35"/>
          <p:cNvGrpSpPr/>
          <p:nvPr/>
        </p:nvGrpSpPr>
        <p:grpSpPr>
          <a:xfrm rot="0">
            <a:off x="11529337" y="5143500"/>
            <a:ext cx="921314" cy="890109"/>
            <a:chOff x="0" y="0"/>
            <a:chExt cx="242650" cy="234432"/>
          </a:xfrm>
        </p:grpSpPr>
        <p:sp>
          <p:nvSpPr>
            <p:cNvPr name="Freeform 36" id="36"/>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A8AFD2"/>
            </a:solidFill>
          </p:spPr>
        </p:sp>
        <p:sp>
          <p:nvSpPr>
            <p:cNvPr name="TextBox 37" id="37"/>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38" id="38"/>
          <p:cNvSpPr txBox="true"/>
          <p:nvPr/>
        </p:nvSpPr>
        <p:spPr>
          <a:xfrm rot="0">
            <a:off x="12145553" y="6106894"/>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12</a:t>
            </a:r>
          </a:p>
        </p:txBody>
      </p:sp>
      <p:grpSp>
        <p:nvGrpSpPr>
          <p:cNvPr name="Group 39" id="39"/>
          <p:cNvGrpSpPr/>
          <p:nvPr/>
        </p:nvGrpSpPr>
        <p:grpSpPr>
          <a:xfrm rot="0">
            <a:off x="12441125" y="5143500"/>
            <a:ext cx="550994" cy="890109"/>
            <a:chOff x="0" y="0"/>
            <a:chExt cx="145118" cy="234432"/>
          </a:xfrm>
        </p:grpSpPr>
        <p:sp>
          <p:nvSpPr>
            <p:cNvPr name="Freeform 40" id="40"/>
            <p:cNvSpPr/>
            <p:nvPr/>
          </p:nvSpPr>
          <p:spPr>
            <a:xfrm flipH="false" flipV="false" rot="0">
              <a:off x="0" y="0"/>
              <a:ext cx="145118" cy="234432"/>
            </a:xfrm>
            <a:custGeom>
              <a:avLst/>
              <a:gdLst/>
              <a:ahLst/>
              <a:cxnLst/>
              <a:rect r="r" b="b" t="t" l="l"/>
              <a:pathLst>
                <a:path h="234432" w="145118">
                  <a:moveTo>
                    <a:pt x="0" y="0"/>
                  </a:moveTo>
                  <a:lnTo>
                    <a:pt x="145118" y="0"/>
                  </a:lnTo>
                  <a:lnTo>
                    <a:pt x="145118" y="234432"/>
                  </a:lnTo>
                  <a:lnTo>
                    <a:pt x="0" y="234432"/>
                  </a:lnTo>
                  <a:close/>
                </a:path>
              </a:pathLst>
            </a:custGeom>
            <a:solidFill>
              <a:srgbClr val="2B4BDD"/>
            </a:solidFill>
          </p:spPr>
        </p:sp>
        <p:sp>
          <p:nvSpPr>
            <p:cNvPr name="TextBox 41" id="41"/>
            <p:cNvSpPr txBox="true"/>
            <p:nvPr/>
          </p:nvSpPr>
          <p:spPr>
            <a:xfrm>
              <a:off x="0" y="-38100"/>
              <a:ext cx="145118"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42" id="42"/>
          <p:cNvSpPr txBox="true"/>
          <p:nvPr/>
        </p:nvSpPr>
        <p:spPr>
          <a:xfrm rot="0">
            <a:off x="12839571" y="6106894"/>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13</a:t>
            </a:r>
          </a:p>
        </p:txBody>
      </p:sp>
      <p:grpSp>
        <p:nvGrpSpPr>
          <p:cNvPr name="Group 43" id="43"/>
          <p:cNvGrpSpPr/>
          <p:nvPr/>
        </p:nvGrpSpPr>
        <p:grpSpPr>
          <a:xfrm rot="0">
            <a:off x="12985206" y="5143500"/>
            <a:ext cx="921314" cy="890109"/>
            <a:chOff x="0" y="0"/>
            <a:chExt cx="242650" cy="234432"/>
          </a:xfrm>
        </p:grpSpPr>
        <p:sp>
          <p:nvSpPr>
            <p:cNvPr name="Freeform 44" id="44"/>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A8AFD2"/>
            </a:solidFill>
          </p:spPr>
        </p:sp>
        <p:sp>
          <p:nvSpPr>
            <p:cNvPr name="TextBox 45" id="45"/>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grpSp>
        <p:nvGrpSpPr>
          <p:cNvPr name="Group 46" id="46"/>
          <p:cNvGrpSpPr/>
          <p:nvPr/>
        </p:nvGrpSpPr>
        <p:grpSpPr>
          <a:xfrm rot="0">
            <a:off x="13887470" y="5143500"/>
            <a:ext cx="921314" cy="890109"/>
            <a:chOff x="0" y="0"/>
            <a:chExt cx="242650" cy="234432"/>
          </a:xfrm>
        </p:grpSpPr>
        <p:sp>
          <p:nvSpPr>
            <p:cNvPr name="Freeform 47" id="47"/>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A8AFD2"/>
            </a:solidFill>
          </p:spPr>
        </p:sp>
        <p:sp>
          <p:nvSpPr>
            <p:cNvPr name="TextBox 48" id="48"/>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49" id="49"/>
          <p:cNvSpPr txBox="true"/>
          <p:nvPr/>
        </p:nvSpPr>
        <p:spPr>
          <a:xfrm rot="0">
            <a:off x="13734921" y="6106894"/>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15</a:t>
            </a:r>
          </a:p>
        </p:txBody>
      </p:sp>
      <p:sp>
        <p:nvSpPr>
          <p:cNvPr name="TextBox 50" id="50"/>
          <p:cNvSpPr txBox="true"/>
          <p:nvPr/>
        </p:nvSpPr>
        <p:spPr>
          <a:xfrm rot="0">
            <a:off x="14656234" y="6106894"/>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17</a:t>
            </a:r>
          </a:p>
        </p:txBody>
      </p:sp>
      <p:sp>
        <p:nvSpPr>
          <p:cNvPr name="TextBox 51" id="51"/>
          <p:cNvSpPr txBox="true"/>
          <p:nvPr/>
        </p:nvSpPr>
        <p:spPr>
          <a:xfrm rot="0">
            <a:off x="16368576" y="6265961"/>
            <a:ext cx="869900"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Tempo</a:t>
            </a:r>
          </a:p>
        </p:txBody>
      </p:sp>
    </p:spTree>
  </p:cSld>
  <p:clrMapOvr>
    <a:masterClrMapping/>
  </p:clrMapOvr>
</p:sld>
</file>

<file path=ppt/slides/slide69.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Round Robin</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839778" y="2559332"/>
            <a:ext cx="5929242" cy="613410"/>
          </a:xfrm>
          <a:prstGeom prst="rect">
            <a:avLst/>
          </a:prstGeom>
        </p:spPr>
        <p:txBody>
          <a:bodyPr anchor="t" rtlCol="false" tIns="0" lIns="0" bIns="0" rIns="0">
            <a:spAutoFit/>
          </a:bodyPr>
          <a:lstStyle/>
          <a:p>
            <a:pPr algn="ctr">
              <a:lnSpc>
                <a:spcPts val="5040"/>
              </a:lnSpc>
              <a:spcBef>
                <a:spcPct val="0"/>
              </a:spcBef>
            </a:pPr>
            <a:r>
              <a:rPr lang="en-US" sz="3600">
                <a:solidFill>
                  <a:srgbClr val="FFFFFF"/>
                </a:solidFill>
                <a:latin typeface="Open Sans"/>
              </a:rPr>
              <a:t>EXEMPLO (Quantum = 2) .</a:t>
            </a:r>
          </a:p>
        </p:txBody>
      </p:sp>
      <p:graphicFrame>
        <p:nvGraphicFramePr>
          <p:cNvPr name="Table 12" id="12"/>
          <p:cNvGraphicFramePr>
            <a:graphicFrameLocks noGrp="true"/>
          </p:cNvGraphicFramePr>
          <p:nvPr/>
        </p:nvGraphicFramePr>
        <p:xfrm>
          <a:off x="1028700" y="3554850"/>
          <a:ext cx="5137434" cy="4114800"/>
        </p:xfrm>
        <a:graphic>
          <a:graphicData uri="http://schemas.openxmlformats.org/drawingml/2006/table">
            <a:tbl>
              <a:tblPr/>
              <a:tblGrid>
                <a:gridCol w="2568717"/>
                <a:gridCol w="2568717"/>
              </a:tblGrid>
              <a:tr h="1028700">
                <a:tc>
                  <a:txBody>
                    <a:bodyPr anchor="t" rtlCol="false"/>
                    <a:lstStyle/>
                    <a:p>
                      <a:pPr algn="ctr">
                        <a:lnSpc>
                          <a:spcPts val="2940"/>
                        </a:lnSpc>
                        <a:defRPr/>
                      </a:pPr>
                      <a:r>
                        <a:rPr lang="en-US" sz="2100">
                          <a:solidFill>
                            <a:srgbClr val="FFFFFF"/>
                          </a:solidFill>
                          <a:latin typeface="Open Sans Bold"/>
                        </a:rPr>
                        <a:t>Processos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Tempo de CPU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8700">
                <a:tc>
                  <a:txBody>
                    <a:bodyPr anchor="t" rtlCol="false"/>
                    <a:lstStyle/>
                    <a:p>
                      <a:pPr algn="ctr">
                        <a:lnSpc>
                          <a:spcPts val="2940"/>
                        </a:lnSpc>
                        <a:defRPr/>
                      </a:pPr>
                      <a:r>
                        <a:rPr lang="en-US" sz="2100">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13" id="13"/>
          <p:cNvSpPr/>
          <p:nvPr/>
        </p:nvSpPr>
        <p:spPr>
          <a:xfrm flipV="true">
            <a:off x="6977307" y="6052659"/>
            <a:ext cx="10281993" cy="0"/>
          </a:xfrm>
          <a:prstGeom prst="line">
            <a:avLst/>
          </a:prstGeom>
          <a:ln cap="flat" w="38100">
            <a:solidFill>
              <a:srgbClr val="FFFFFF"/>
            </a:solidFill>
            <a:prstDash val="solid"/>
            <a:headEnd type="none" len="sm" w="sm"/>
            <a:tailEnd type="arrow" len="sm" w="med"/>
          </a:ln>
        </p:spPr>
      </p:sp>
      <p:grpSp>
        <p:nvGrpSpPr>
          <p:cNvPr name="Group 14" id="14"/>
          <p:cNvGrpSpPr/>
          <p:nvPr/>
        </p:nvGrpSpPr>
        <p:grpSpPr>
          <a:xfrm rot="0">
            <a:off x="6977307" y="5143500"/>
            <a:ext cx="921314" cy="890109"/>
            <a:chOff x="0" y="0"/>
            <a:chExt cx="242650" cy="234432"/>
          </a:xfrm>
        </p:grpSpPr>
        <p:sp>
          <p:nvSpPr>
            <p:cNvPr name="Freeform 15" id="15"/>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2B4BDD"/>
            </a:solidFill>
          </p:spPr>
        </p:sp>
        <p:sp>
          <p:nvSpPr>
            <p:cNvPr name="TextBox 16" id="16"/>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17" id="17"/>
          <p:cNvSpPr txBox="true"/>
          <p:nvPr/>
        </p:nvSpPr>
        <p:spPr>
          <a:xfrm rot="0">
            <a:off x="6977307"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0</a:t>
            </a:r>
          </a:p>
        </p:txBody>
      </p:sp>
      <p:sp>
        <p:nvSpPr>
          <p:cNvPr name="TextBox 18" id="18"/>
          <p:cNvSpPr txBox="true"/>
          <p:nvPr/>
        </p:nvSpPr>
        <p:spPr>
          <a:xfrm rot="0">
            <a:off x="7822346"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2</a:t>
            </a:r>
          </a:p>
        </p:txBody>
      </p:sp>
      <p:grpSp>
        <p:nvGrpSpPr>
          <p:cNvPr name="Group 19" id="19"/>
          <p:cNvGrpSpPr/>
          <p:nvPr/>
        </p:nvGrpSpPr>
        <p:grpSpPr>
          <a:xfrm rot="0">
            <a:off x="7886485" y="5143500"/>
            <a:ext cx="921314" cy="890109"/>
            <a:chOff x="0" y="0"/>
            <a:chExt cx="242650" cy="234432"/>
          </a:xfrm>
        </p:grpSpPr>
        <p:sp>
          <p:nvSpPr>
            <p:cNvPr name="Freeform 20" id="20"/>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7086EC"/>
            </a:solidFill>
          </p:spPr>
        </p:sp>
        <p:sp>
          <p:nvSpPr>
            <p:cNvPr name="TextBox 21" id="21"/>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B</a:t>
              </a:r>
            </a:p>
          </p:txBody>
        </p:sp>
      </p:grpSp>
      <p:sp>
        <p:nvSpPr>
          <p:cNvPr name="TextBox 22" id="22"/>
          <p:cNvSpPr txBox="true"/>
          <p:nvPr/>
        </p:nvSpPr>
        <p:spPr>
          <a:xfrm rot="0">
            <a:off x="8670220"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4</a:t>
            </a:r>
          </a:p>
        </p:txBody>
      </p:sp>
      <p:grpSp>
        <p:nvGrpSpPr>
          <p:cNvPr name="Group 23" id="23"/>
          <p:cNvGrpSpPr/>
          <p:nvPr/>
        </p:nvGrpSpPr>
        <p:grpSpPr>
          <a:xfrm rot="0">
            <a:off x="8800885" y="5143500"/>
            <a:ext cx="921314" cy="890109"/>
            <a:chOff x="0" y="0"/>
            <a:chExt cx="242650" cy="234432"/>
          </a:xfrm>
        </p:grpSpPr>
        <p:sp>
          <p:nvSpPr>
            <p:cNvPr name="Freeform 24" id="24"/>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A8AFD2"/>
            </a:solidFill>
          </p:spPr>
        </p:sp>
        <p:sp>
          <p:nvSpPr>
            <p:cNvPr name="TextBox 25" id="25"/>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26" id="26"/>
          <p:cNvSpPr txBox="true"/>
          <p:nvPr/>
        </p:nvSpPr>
        <p:spPr>
          <a:xfrm rot="0">
            <a:off x="9569649"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6</a:t>
            </a:r>
          </a:p>
        </p:txBody>
      </p:sp>
      <p:grpSp>
        <p:nvGrpSpPr>
          <p:cNvPr name="Group 27" id="27"/>
          <p:cNvGrpSpPr/>
          <p:nvPr/>
        </p:nvGrpSpPr>
        <p:grpSpPr>
          <a:xfrm rot="0">
            <a:off x="9712673" y="5143500"/>
            <a:ext cx="921314" cy="890109"/>
            <a:chOff x="0" y="0"/>
            <a:chExt cx="242650" cy="234432"/>
          </a:xfrm>
        </p:grpSpPr>
        <p:sp>
          <p:nvSpPr>
            <p:cNvPr name="Freeform 28" id="28"/>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2B4BDD"/>
            </a:solidFill>
          </p:spPr>
        </p:sp>
        <p:sp>
          <p:nvSpPr>
            <p:cNvPr name="TextBox 29" id="29"/>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30" id="30"/>
          <p:cNvSpPr txBox="true"/>
          <p:nvPr/>
        </p:nvSpPr>
        <p:spPr>
          <a:xfrm rot="0">
            <a:off x="10633987" y="6106894"/>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8</a:t>
            </a:r>
          </a:p>
        </p:txBody>
      </p:sp>
      <p:grpSp>
        <p:nvGrpSpPr>
          <p:cNvPr name="Group 31" id="31"/>
          <p:cNvGrpSpPr/>
          <p:nvPr/>
        </p:nvGrpSpPr>
        <p:grpSpPr>
          <a:xfrm rot="0">
            <a:off x="10614937" y="5143500"/>
            <a:ext cx="921314" cy="890109"/>
            <a:chOff x="0" y="0"/>
            <a:chExt cx="242650" cy="234432"/>
          </a:xfrm>
        </p:grpSpPr>
        <p:sp>
          <p:nvSpPr>
            <p:cNvPr name="Freeform 32" id="32"/>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7086EC"/>
            </a:solidFill>
          </p:spPr>
        </p:sp>
        <p:sp>
          <p:nvSpPr>
            <p:cNvPr name="TextBox 33" id="33"/>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B</a:t>
              </a:r>
            </a:p>
          </p:txBody>
        </p:sp>
      </p:grpSp>
      <p:sp>
        <p:nvSpPr>
          <p:cNvPr name="TextBox 34" id="34"/>
          <p:cNvSpPr txBox="true"/>
          <p:nvPr/>
        </p:nvSpPr>
        <p:spPr>
          <a:xfrm rot="0">
            <a:off x="11376788" y="6106894"/>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10</a:t>
            </a:r>
          </a:p>
        </p:txBody>
      </p:sp>
      <p:grpSp>
        <p:nvGrpSpPr>
          <p:cNvPr name="Group 35" id="35"/>
          <p:cNvGrpSpPr/>
          <p:nvPr/>
        </p:nvGrpSpPr>
        <p:grpSpPr>
          <a:xfrm rot="0">
            <a:off x="11529337" y="5143500"/>
            <a:ext cx="921314" cy="890109"/>
            <a:chOff x="0" y="0"/>
            <a:chExt cx="242650" cy="234432"/>
          </a:xfrm>
        </p:grpSpPr>
        <p:sp>
          <p:nvSpPr>
            <p:cNvPr name="Freeform 36" id="36"/>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A8AFD2"/>
            </a:solidFill>
          </p:spPr>
        </p:sp>
        <p:sp>
          <p:nvSpPr>
            <p:cNvPr name="TextBox 37" id="37"/>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38" id="38"/>
          <p:cNvSpPr txBox="true"/>
          <p:nvPr/>
        </p:nvSpPr>
        <p:spPr>
          <a:xfrm rot="0">
            <a:off x="12145553" y="6106894"/>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12</a:t>
            </a:r>
          </a:p>
        </p:txBody>
      </p:sp>
      <p:grpSp>
        <p:nvGrpSpPr>
          <p:cNvPr name="Group 39" id="39"/>
          <p:cNvGrpSpPr/>
          <p:nvPr/>
        </p:nvGrpSpPr>
        <p:grpSpPr>
          <a:xfrm rot="0">
            <a:off x="12441125" y="5143500"/>
            <a:ext cx="550994" cy="890109"/>
            <a:chOff x="0" y="0"/>
            <a:chExt cx="145118" cy="234432"/>
          </a:xfrm>
        </p:grpSpPr>
        <p:sp>
          <p:nvSpPr>
            <p:cNvPr name="Freeform 40" id="40"/>
            <p:cNvSpPr/>
            <p:nvPr/>
          </p:nvSpPr>
          <p:spPr>
            <a:xfrm flipH="false" flipV="false" rot="0">
              <a:off x="0" y="0"/>
              <a:ext cx="145118" cy="234432"/>
            </a:xfrm>
            <a:custGeom>
              <a:avLst/>
              <a:gdLst/>
              <a:ahLst/>
              <a:cxnLst/>
              <a:rect r="r" b="b" t="t" l="l"/>
              <a:pathLst>
                <a:path h="234432" w="145118">
                  <a:moveTo>
                    <a:pt x="0" y="0"/>
                  </a:moveTo>
                  <a:lnTo>
                    <a:pt x="145118" y="0"/>
                  </a:lnTo>
                  <a:lnTo>
                    <a:pt x="145118" y="234432"/>
                  </a:lnTo>
                  <a:lnTo>
                    <a:pt x="0" y="234432"/>
                  </a:lnTo>
                  <a:close/>
                </a:path>
              </a:pathLst>
            </a:custGeom>
            <a:solidFill>
              <a:srgbClr val="2B4BDD"/>
            </a:solidFill>
          </p:spPr>
        </p:sp>
        <p:sp>
          <p:nvSpPr>
            <p:cNvPr name="TextBox 41" id="41"/>
            <p:cNvSpPr txBox="true"/>
            <p:nvPr/>
          </p:nvSpPr>
          <p:spPr>
            <a:xfrm>
              <a:off x="0" y="-38100"/>
              <a:ext cx="145118"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42" id="42"/>
          <p:cNvSpPr txBox="true"/>
          <p:nvPr/>
        </p:nvSpPr>
        <p:spPr>
          <a:xfrm rot="0">
            <a:off x="12839571" y="6106894"/>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13</a:t>
            </a:r>
          </a:p>
        </p:txBody>
      </p:sp>
      <p:grpSp>
        <p:nvGrpSpPr>
          <p:cNvPr name="Group 43" id="43"/>
          <p:cNvGrpSpPr/>
          <p:nvPr/>
        </p:nvGrpSpPr>
        <p:grpSpPr>
          <a:xfrm rot="0">
            <a:off x="12985206" y="5143500"/>
            <a:ext cx="921314" cy="890109"/>
            <a:chOff x="0" y="0"/>
            <a:chExt cx="242650" cy="234432"/>
          </a:xfrm>
        </p:grpSpPr>
        <p:sp>
          <p:nvSpPr>
            <p:cNvPr name="Freeform 44" id="44"/>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A8AFD2"/>
            </a:solidFill>
          </p:spPr>
        </p:sp>
        <p:sp>
          <p:nvSpPr>
            <p:cNvPr name="TextBox 45" id="45"/>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grpSp>
        <p:nvGrpSpPr>
          <p:cNvPr name="Group 46" id="46"/>
          <p:cNvGrpSpPr/>
          <p:nvPr/>
        </p:nvGrpSpPr>
        <p:grpSpPr>
          <a:xfrm rot="0">
            <a:off x="13887470" y="5143500"/>
            <a:ext cx="921314" cy="890109"/>
            <a:chOff x="0" y="0"/>
            <a:chExt cx="242650" cy="234432"/>
          </a:xfrm>
        </p:grpSpPr>
        <p:sp>
          <p:nvSpPr>
            <p:cNvPr name="Freeform 47" id="47"/>
            <p:cNvSpPr/>
            <p:nvPr/>
          </p:nvSpPr>
          <p:spPr>
            <a:xfrm flipH="false" flipV="false" rot="0">
              <a:off x="0" y="0"/>
              <a:ext cx="242650" cy="234432"/>
            </a:xfrm>
            <a:custGeom>
              <a:avLst/>
              <a:gdLst/>
              <a:ahLst/>
              <a:cxnLst/>
              <a:rect r="r" b="b" t="t" l="l"/>
              <a:pathLst>
                <a:path h="234432" w="242650">
                  <a:moveTo>
                    <a:pt x="0" y="0"/>
                  </a:moveTo>
                  <a:lnTo>
                    <a:pt x="242650" y="0"/>
                  </a:lnTo>
                  <a:lnTo>
                    <a:pt x="242650" y="234432"/>
                  </a:lnTo>
                  <a:lnTo>
                    <a:pt x="0" y="234432"/>
                  </a:lnTo>
                  <a:close/>
                </a:path>
              </a:pathLst>
            </a:custGeom>
            <a:solidFill>
              <a:srgbClr val="A8AFD2"/>
            </a:solidFill>
          </p:spPr>
        </p:sp>
        <p:sp>
          <p:nvSpPr>
            <p:cNvPr name="TextBox 48" id="48"/>
            <p:cNvSpPr txBox="true"/>
            <p:nvPr/>
          </p:nvSpPr>
          <p:spPr>
            <a:xfrm>
              <a:off x="0" y="-38100"/>
              <a:ext cx="242650"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49" id="49"/>
          <p:cNvSpPr txBox="true"/>
          <p:nvPr/>
        </p:nvSpPr>
        <p:spPr>
          <a:xfrm rot="0">
            <a:off x="13734921" y="6106894"/>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15</a:t>
            </a:r>
          </a:p>
        </p:txBody>
      </p:sp>
      <p:sp>
        <p:nvSpPr>
          <p:cNvPr name="TextBox 50" id="50"/>
          <p:cNvSpPr txBox="true"/>
          <p:nvPr/>
        </p:nvSpPr>
        <p:spPr>
          <a:xfrm rot="0">
            <a:off x="14656234" y="6106894"/>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17</a:t>
            </a:r>
          </a:p>
        </p:txBody>
      </p:sp>
      <p:sp>
        <p:nvSpPr>
          <p:cNvPr name="TextBox 51" id="51"/>
          <p:cNvSpPr txBox="true"/>
          <p:nvPr/>
        </p:nvSpPr>
        <p:spPr>
          <a:xfrm rot="0">
            <a:off x="16368576" y="6265961"/>
            <a:ext cx="869900"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Tempo</a:t>
            </a:r>
          </a:p>
        </p:txBody>
      </p:sp>
      <p:sp>
        <p:nvSpPr>
          <p:cNvPr name="TextBox 52" id="52"/>
          <p:cNvSpPr txBox="true"/>
          <p:nvPr/>
        </p:nvSpPr>
        <p:spPr>
          <a:xfrm rot="0">
            <a:off x="7266533" y="7472482"/>
            <a:ext cx="3754934"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Tempo Maximo de Espera =  4</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315075" y="2768891"/>
            <a:ext cx="5657850" cy="565785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8418430" y="4517130"/>
            <a:ext cx="1527337" cy="2161373"/>
            <a:chOff x="0" y="0"/>
            <a:chExt cx="402262" cy="569250"/>
          </a:xfrm>
        </p:grpSpPr>
        <p:sp>
          <p:nvSpPr>
            <p:cNvPr name="Freeform 6" id="6"/>
            <p:cNvSpPr/>
            <p:nvPr/>
          </p:nvSpPr>
          <p:spPr>
            <a:xfrm flipH="false" flipV="false" rot="0">
              <a:off x="0" y="0"/>
              <a:ext cx="402262" cy="569250"/>
            </a:xfrm>
            <a:custGeom>
              <a:avLst/>
              <a:gdLst/>
              <a:ahLst/>
              <a:cxnLst/>
              <a:rect r="r" b="b" t="t" l="l"/>
              <a:pathLst>
                <a:path h="569250" w="402262">
                  <a:moveTo>
                    <a:pt x="0" y="0"/>
                  </a:moveTo>
                  <a:lnTo>
                    <a:pt x="402262" y="0"/>
                  </a:lnTo>
                  <a:lnTo>
                    <a:pt x="402262" y="569250"/>
                  </a:lnTo>
                  <a:lnTo>
                    <a:pt x="0" y="569250"/>
                  </a:lnTo>
                  <a:close/>
                </a:path>
              </a:pathLst>
            </a:custGeom>
            <a:solidFill>
              <a:srgbClr val="DADADA"/>
            </a:solidFill>
            <a:ln w="38100" cap="sq">
              <a:solidFill>
                <a:srgbClr val="000000"/>
              </a:solidFill>
              <a:prstDash val="solid"/>
              <a:miter/>
            </a:ln>
          </p:spPr>
        </p:sp>
        <p:sp>
          <p:nvSpPr>
            <p:cNvPr name="TextBox 7" id="7"/>
            <p:cNvSpPr txBox="true"/>
            <p:nvPr/>
          </p:nvSpPr>
          <p:spPr>
            <a:xfrm>
              <a:off x="0" y="-38100"/>
              <a:ext cx="402262" cy="607350"/>
            </a:xfrm>
            <a:prstGeom prst="rect">
              <a:avLst/>
            </a:prstGeom>
          </p:spPr>
          <p:txBody>
            <a:bodyPr anchor="ctr" rtlCol="false" tIns="50800" lIns="50800" bIns="50800" rIns="50800"/>
            <a:lstStyle/>
            <a:p>
              <a:pPr algn="ctr">
                <a:lnSpc>
                  <a:spcPts val="2940"/>
                </a:lnSpc>
              </a:pPr>
              <a:r>
                <a:rPr lang="en-US" sz="2100">
                  <a:solidFill>
                    <a:srgbClr val="000000"/>
                  </a:solidFill>
                  <a:latin typeface="Open Sans"/>
                </a:rPr>
                <a:t>--------------------------------------------------------------------------------</a:t>
              </a:r>
            </a:p>
          </p:txBody>
        </p:sp>
      </p:grpSp>
      <p:sp>
        <p:nvSpPr>
          <p:cNvPr name="AutoShape 8" id="8"/>
          <p:cNvSpPr/>
          <p:nvPr/>
        </p:nvSpPr>
        <p:spPr>
          <a:xfrm>
            <a:off x="9144000" y="2768891"/>
            <a:ext cx="23544" cy="1748239"/>
          </a:xfrm>
          <a:prstGeom prst="line">
            <a:avLst/>
          </a:prstGeom>
          <a:ln cap="flat" w="38100">
            <a:solidFill>
              <a:srgbClr val="000000"/>
            </a:solidFill>
            <a:prstDash val="solid"/>
            <a:headEnd type="diamond" len="lg" w="lg"/>
            <a:tailEnd type="diamond" len="lg" w="lg"/>
          </a:ln>
        </p:spPr>
      </p:sp>
      <p:sp>
        <p:nvSpPr>
          <p:cNvPr name="AutoShape 9" id="9"/>
          <p:cNvSpPr/>
          <p:nvPr/>
        </p:nvSpPr>
        <p:spPr>
          <a:xfrm flipH="true">
            <a:off x="6601850" y="5997332"/>
            <a:ext cx="1816580" cy="950351"/>
          </a:xfrm>
          <a:prstGeom prst="line">
            <a:avLst/>
          </a:prstGeom>
          <a:ln cap="flat" w="38100">
            <a:solidFill>
              <a:srgbClr val="000000"/>
            </a:solidFill>
            <a:prstDash val="solid"/>
            <a:headEnd type="diamond" len="lg" w="lg"/>
            <a:tailEnd type="diamond" len="lg" w="lg"/>
          </a:ln>
        </p:spPr>
      </p:sp>
      <p:sp>
        <p:nvSpPr>
          <p:cNvPr name="AutoShape 10" id="10"/>
          <p:cNvSpPr/>
          <p:nvPr/>
        </p:nvSpPr>
        <p:spPr>
          <a:xfrm flipH="true" flipV="true">
            <a:off x="9945767" y="6022454"/>
            <a:ext cx="1696723" cy="943463"/>
          </a:xfrm>
          <a:prstGeom prst="line">
            <a:avLst/>
          </a:prstGeom>
          <a:ln cap="flat" w="38100">
            <a:solidFill>
              <a:srgbClr val="000000"/>
            </a:solidFill>
            <a:prstDash val="solid"/>
            <a:headEnd type="diamond" len="lg" w="lg"/>
            <a:tailEnd type="diamond" len="lg" w="lg"/>
          </a:ln>
        </p:spPr>
      </p:sp>
      <p:sp>
        <p:nvSpPr>
          <p:cNvPr name="TextBox 11" id="11"/>
          <p:cNvSpPr txBox="true"/>
          <p:nvPr/>
        </p:nvSpPr>
        <p:spPr>
          <a:xfrm rot="0">
            <a:off x="8577703" y="6633318"/>
            <a:ext cx="1246882" cy="349248"/>
          </a:xfrm>
          <a:prstGeom prst="rect">
            <a:avLst/>
          </a:prstGeom>
        </p:spPr>
        <p:txBody>
          <a:bodyPr anchor="t" rtlCol="false" tIns="0" lIns="0" bIns="0" rIns="0">
            <a:spAutoFit/>
          </a:bodyPr>
          <a:lstStyle/>
          <a:p>
            <a:pPr algn="ctr">
              <a:lnSpc>
                <a:spcPts val="2800"/>
              </a:lnSpc>
            </a:pPr>
            <a:r>
              <a:rPr lang="en-US" sz="2000">
                <a:solidFill>
                  <a:srgbClr val="616FB0"/>
                </a:solidFill>
                <a:latin typeface="Open Sans Bold"/>
              </a:rPr>
              <a:t>Programa</a:t>
            </a:r>
          </a:p>
        </p:txBody>
      </p:sp>
      <p:sp>
        <p:nvSpPr>
          <p:cNvPr name="TextBox 12" id="12"/>
          <p:cNvSpPr txBox="true"/>
          <p:nvPr/>
        </p:nvSpPr>
        <p:spPr>
          <a:xfrm rot="0">
            <a:off x="6793396" y="4773855"/>
            <a:ext cx="1433488" cy="611504"/>
          </a:xfrm>
          <a:prstGeom prst="rect">
            <a:avLst/>
          </a:prstGeom>
        </p:spPr>
        <p:txBody>
          <a:bodyPr anchor="t" rtlCol="false" tIns="0" lIns="0" bIns="0" rIns="0">
            <a:spAutoFit/>
          </a:bodyPr>
          <a:lstStyle/>
          <a:p>
            <a:pPr algn="ctr">
              <a:lnSpc>
                <a:spcPts val="2520"/>
              </a:lnSpc>
            </a:pPr>
            <a:r>
              <a:rPr lang="en-US" sz="1800">
                <a:solidFill>
                  <a:srgbClr val="000000"/>
                </a:solidFill>
                <a:latin typeface="Open Sans Bold"/>
              </a:rPr>
              <a:t>Contexto de Software</a:t>
            </a:r>
          </a:p>
        </p:txBody>
      </p:sp>
      <p:sp>
        <p:nvSpPr>
          <p:cNvPr name="TextBox 13" id="13"/>
          <p:cNvSpPr txBox="true"/>
          <p:nvPr/>
        </p:nvSpPr>
        <p:spPr>
          <a:xfrm rot="0">
            <a:off x="10136267" y="4773855"/>
            <a:ext cx="1433488" cy="611504"/>
          </a:xfrm>
          <a:prstGeom prst="rect">
            <a:avLst/>
          </a:prstGeom>
        </p:spPr>
        <p:txBody>
          <a:bodyPr anchor="t" rtlCol="false" tIns="0" lIns="0" bIns="0" rIns="0">
            <a:spAutoFit/>
          </a:bodyPr>
          <a:lstStyle/>
          <a:p>
            <a:pPr algn="ctr">
              <a:lnSpc>
                <a:spcPts val="2520"/>
              </a:lnSpc>
            </a:pPr>
            <a:r>
              <a:rPr lang="en-US" sz="1800">
                <a:solidFill>
                  <a:srgbClr val="000000"/>
                </a:solidFill>
                <a:latin typeface="Open Sans Bold"/>
              </a:rPr>
              <a:t>Contexto de Hardware</a:t>
            </a:r>
          </a:p>
        </p:txBody>
      </p:sp>
      <p:sp>
        <p:nvSpPr>
          <p:cNvPr name="TextBox 14" id="14"/>
          <p:cNvSpPr txBox="true"/>
          <p:nvPr/>
        </p:nvSpPr>
        <p:spPr>
          <a:xfrm rot="0">
            <a:off x="8148644" y="7102912"/>
            <a:ext cx="1990712" cy="611504"/>
          </a:xfrm>
          <a:prstGeom prst="rect">
            <a:avLst/>
          </a:prstGeom>
        </p:spPr>
        <p:txBody>
          <a:bodyPr anchor="t" rtlCol="false" tIns="0" lIns="0" bIns="0" rIns="0">
            <a:spAutoFit/>
          </a:bodyPr>
          <a:lstStyle/>
          <a:p>
            <a:pPr algn="ctr">
              <a:lnSpc>
                <a:spcPts val="2520"/>
              </a:lnSpc>
            </a:pPr>
            <a:r>
              <a:rPr lang="en-US" sz="1800">
                <a:solidFill>
                  <a:srgbClr val="000000"/>
                </a:solidFill>
                <a:latin typeface="Open Sans Bold"/>
              </a:rPr>
              <a:t>Espaço de endereçamento</a:t>
            </a:r>
          </a:p>
        </p:txBody>
      </p:sp>
      <p:sp>
        <p:nvSpPr>
          <p:cNvPr name="TextBox 15" id="15"/>
          <p:cNvSpPr txBox="true"/>
          <p:nvPr/>
        </p:nvSpPr>
        <p:spPr>
          <a:xfrm rot="0">
            <a:off x="1260359" y="624956"/>
            <a:ext cx="9087708" cy="709722"/>
          </a:xfrm>
          <a:prstGeom prst="rect">
            <a:avLst/>
          </a:prstGeom>
        </p:spPr>
        <p:txBody>
          <a:bodyPr anchor="t" rtlCol="false" tIns="0" lIns="0" bIns="0" rIns="0">
            <a:spAutoFit/>
          </a:bodyPr>
          <a:lstStyle/>
          <a:p>
            <a:pPr algn="l" marL="0" indent="0" lvl="0">
              <a:lnSpc>
                <a:spcPts val="5588"/>
              </a:lnSpc>
              <a:spcBef>
                <a:spcPct val="0"/>
              </a:spcBef>
            </a:pPr>
            <a:r>
              <a:rPr lang="en-US" sz="4657" strike="noStrike" u="none">
                <a:solidFill>
                  <a:srgbClr val="FFFFFF"/>
                </a:solidFill>
                <a:latin typeface="Open Sans Bold"/>
              </a:rPr>
              <a:t>O que é um Processo?</a:t>
            </a:r>
          </a:p>
        </p:txBody>
      </p:sp>
      <p:grpSp>
        <p:nvGrpSpPr>
          <p:cNvPr name="Group 16" id="16"/>
          <p:cNvGrpSpPr/>
          <p:nvPr/>
        </p:nvGrpSpPr>
        <p:grpSpPr>
          <a:xfrm rot="0">
            <a:off x="650855" y="571500"/>
            <a:ext cx="377845" cy="816635"/>
            <a:chOff x="0" y="0"/>
            <a:chExt cx="99515" cy="215081"/>
          </a:xfrm>
        </p:grpSpPr>
        <p:sp>
          <p:nvSpPr>
            <p:cNvPr name="Freeform 17" id="1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18" id="1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19" id="19"/>
          <p:cNvSpPr/>
          <p:nvPr/>
        </p:nvSpPr>
        <p:spPr>
          <a:xfrm flipV="true">
            <a:off x="4436638" y="6964563"/>
            <a:ext cx="2156381" cy="1262438"/>
          </a:xfrm>
          <a:prstGeom prst="line">
            <a:avLst/>
          </a:prstGeom>
          <a:ln cap="flat" w="38100">
            <a:solidFill>
              <a:srgbClr val="DADADA"/>
            </a:solidFill>
            <a:prstDash val="sysDash"/>
            <a:headEnd type="none" len="sm" w="sm"/>
            <a:tailEnd type="none" len="sm" w="sm"/>
          </a:ln>
        </p:spPr>
      </p:sp>
      <p:sp>
        <p:nvSpPr>
          <p:cNvPr name="AutoShape 20" id="20"/>
          <p:cNvSpPr/>
          <p:nvPr/>
        </p:nvSpPr>
        <p:spPr>
          <a:xfrm>
            <a:off x="11651747" y="6982566"/>
            <a:ext cx="2529276" cy="1243818"/>
          </a:xfrm>
          <a:prstGeom prst="line">
            <a:avLst/>
          </a:prstGeom>
          <a:ln cap="flat" w="38100">
            <a:solidFill>
              <a:srgbClr val="DADADA"/>
            </a:solidFill>
            <a:prstDash val="sysDash"/>
            <a:headEnd type="none" len="sm" w="sm"/>
            <a:tailEnd type="none" len="sm" w="sm"/>
          </a:ln>
        </p:spPr>
      </p:sp>
      <p:sp>
        <p:nvSpPr>
          <p:cNvPr name="AutoShape 21" id="21"/>
          <p:cNvSpPr/>
          <p:nvPr/>
        </p:nvSpPr>
        <p:spPr>
          <a:xfrm flipH="true">
            <a:off x="9144000" y="1388135"/>
            <a:ext cx="11772" cy="1380756"/>
          </a:xfrm>
          <a:prstGeom prst="line">
            <a:avLst/>
          </a:prstGeom>
          <a:ln cap="flat" w="38100">
            <a:solidFill>
              <a:srgbClr val="DADADA"/>
            </a:solidFill>
            <a:prstDash val="sysDash"/>
            <a:headEnd type="none" len="sm" w="sm"/>
            <a:tailEnd type="none" len="sm" w="sm"/>
          </a:ln>
        </p:spPr>
      </p:sp>
      <p:sp>
        <p:nvSpPr>
          <p:cNvPr name="TextBox 22" id="22"/>
          <p:cNvSpPr txBox="true"/>
          <p:nvPr/>
        </p:nvSpPr>
        <p:spPr>
          <a:xfrm rot="0">
            <a:off x="7166124" y="1774030"/>
            <a:ext cx="688032" cy="349249"/>
          </a:xfrm>
          <a:prstGeom prst="rect">
            <a:avLst/>
          </a:prstGeom>
        </p:spPr>
        <p:txBody>
          <a:bodyPr anchor="t" rtlCol="false" tIns="0" lIns="0" bIns="0" rIns="0">
            <a:spAutoFit/>
          </a:bodyPr>
          <a:lstStyle/>
          <a:p>
            <a:pPr algn="ctr" marL="0" indent="0" lvl="0">
              <a:lnSpc>
                <a:spcPts val="2800"/>
              </a:lnSpc>
              <a:spcBef>
                <a:spcPct val="0"/>
              </a:spcBef>
            </a:pPr>
            <a:r>
              <a:rPr lang="en-US" sz="2000" strike="noStrike" u="none">
                <a:solidFill>
                  <a:srgbClr val="DADADA"/>
                </a:solidFill>
                <a:latin typeface="Open Sans"/>
              </a:rPr>
              <a:t>nome</a:t>
            </a:r>
          </a:p>
        </p:txBody>
      </p:sp>
      <p:sp>
        <p:nvSpPr>
          <p:cNvPr name="TextBox 23" id="23"/>
          <p:cNvSpPr txBox="true"/>
          <p:nvPr/>
        </p:nvSpPr>
        <p:spPr>
          <a:xfrm rot="0">
            <a:off x="5906532" y="2231230"/>
            <a:ext cx="408831" cy="349249"/>
          </a:xfrm>
          <a:prstGeom prst="rect">
            <a:avLst/>
          </a:prstGeom>
        </p:spPr>
        <p:txBody>
          <a:bodyPr anchor="t" rtlCol="false" tIns="0" lIns="0" bIns="0" rIns="0">
            <a:spAutoFit/>
          </a:bodyPr>
          <a:lstStyle/>
          <a:p>
            <a:pPr algn="ctr" marL="0" indent="0" lvl="0">
              <a:lnSpc>
                <a:spcPts val="2800"/>
              </a:lnSpc>
              <a:spcBef>
                <a:spcPct val="0"/>
              </a:spcBef>
            </a:pPr>
            <a:r>
              <a:rPr lang="en-US" sz="2000" strike="noStrike" u="none">
                <a:solidFill>
                  <a:srgbClr val="DADADA"/>
                </a:solidFill>
                <a:latin typeface="Open Sans"/>
              </a:rPr>
              <a:t>PID</a:t>
            </a:r>
          </a:p>
        </p:txBody>
      </p:sp>
      <p:sp>
        <p:nvSpPr>
          <p:cNvPr name="TextBox 24" id="24"/>
          <p:cNvSpPr txBox="true"/>
          <p:nvPr/>
        </p:nvSpPr>
        <p:spPr>
          <a:xfrm rot="0">
            <a:off x="3499026" y="3072025"/>
            <a:ext cx="2816049" cy="349249"/>
          </a:xfrm>
          <a:prstGeom prst="rect">
            <a:avLst/>
          </a:prstGeom>
        </p:spPr>
        <p:txBody>
          <a:bodyPr anchor="t" rtlCol="false" tIns="0" lIns="0" bIns="0" rIns="0">
            <a:spAutoFit/>
          </a:bodyPr>
          <a:lstStyle/>
          <a:p>
            <a:pPr algn="ctr">
              <a:lnSpc>
                <a:spcPts val="2800"/>
              </a:lnSpc>
            </a:pPr>
            <a:r>
              <a:rPr lang="en-US" sz="2000">
                <a:solidFill>
                  <a:srgbClr val="DADADA"/>
                </a:solidFill>
                <a:latin typeface="Open Sans"/>
              </a:rPr>
              <a:t>prioridade de execução</a:t>
            </a:r>
          </a:p>
        </p:txBody>
      </p:sp>
      <p:sp>
        <p:nvSpPr>
          <p:cNvPr name="TextBox 25" id="25"/>
          <p:cNvSpPr txBox="true"/>
          <p:nvPr/>
        </p:nvSpPr>
        <p:spPr>
          <a:xfrm rot="0">
            <a:off x="3308526" y="3945149"/>
            <a:ext cx="2816049" cy="349249"/>
          </a:xfrm>
          <a:prstGeom prst="rect">
            <a:avLst/>
          </a:prstGeom>
        </p:spPr>
        <p:txBody>
          <a:bodyPr anchor="t" rtlCol="false" tIns="0" lIns="0" bIns="0" rIns="0">
            <a:spAutoFit/>
          </a:bodyPr>
          <a:lstStyle/>
          <a:p>
            <a:pPr algn="ctr">
              <a:lnSpc>
                <a:spcPts val="2800"/>
              </a:lnSpc>
            </a:pPr>
            <a:r>
              <a:rPr lang="en-US" sz="2000">
                <a:solidFill>
                  <a:srgbClr val="DADADA"/>
                </a:solidFill>
                <a:latin typeface="Open Sans"/>
              </a:rPr>
              <a:t>Data/Hora de criação</a:t>
            </a:r>
          </a:p>
        </p:txBody>
      </p:sp>
      <p:sp>
        <p:nvSpPr>
          <p:cNvPr name="TextBox 26" id="26"/>
          <p:cNvSpPr txBox="true"/>
          <p:nvPr/>
        </p:nvSpPr>
        <p:spPr>
          <a:xfrm rot="0">
            <a:off x="3018989" y="4818274"/>
            <a:ext cx="2816049" cy="349249"/>
          </a:xfrm>
          <a:prstGeom prst="rect">
            <a:avLst/>
          </a:prstGeom>
        </p:spPr>
        <p:txBody>
          <a:bodyPr anchor="t" rtlCol="false" tIns="0" lIns="0" bIns="0" rIns="0">
            <a:spAutoFit/>
          </a:bodyPr>
          <a:lstStyle/>
          <a:p>
            <a:pPr algn="ctr">
              <a:lnSpc>
                <a:spcPts val="2800"/>
              </a:lnSpc>
            </a:pPr>
            <a:r>
              <a:rPr lang="en-US" sz="2000">
                <a:solidFill>
                  <a:srgbClr val="DADADA"/>
                </a:solidFill>
                <a:latin typeface="Open Sans"/>
              </a:rPr>
              <a:t>Tempo de processador</a:t>
            </a:r>
          </a:p>
        </p:txBody>
      </p:sp>
      <p:sp>
        <p:nvSpPr>
          <p:cNvPr name="TextBox 27" id="27"/>
          <p:cNvSpPr txBox="true"/>
          <p:nvPr/>
        </p:nvSpPr>
        <p:spPr>
          <a:xfrm rot="0">
            <a:off x="3018989" y="5550191"/>
            <a:ext cx="2816049" cy="349249"/>
          </a:xfrm>
          <a:prstGeom prst="rect">
            <a:avLst/>
          </a:prstGeom>
        </p:spPr>
        <p:txBody>
          <a:bodyPr anchor="t" rtlCol="false" tIns="0" lIns="0" bIns="0" rIns="0">
            <a:spAutoFit/>
          </a:bodyPr>
          <a:lstStyle/>
          <a:p>
            <a:pPr algn="ctr">
              <a:lnSpc>
                <a:spcPts val="2800"/>
              </a:lnSpc>
            </a:pPr>
            <a:r>
              <a:rPr lang="en-US" sz="2000">
                <a:solidFill>
                  <a:srgbClr val="DADADA"/>
                </a:solidFill>
                <a:latin typeface="Open Sans"/>
              </a:rPr>
              <a:t>Quotas</a:t>
            </a:r>
          </a:p>
        </p:txBody>
      </p:sp>
      <p:sp>
        <p:nvSpPr>
          <p:cNvPr name="TextBox 28" id="28"/>
          <p:cNvSpPr txBox="true"/>
          <p:nvPr/>
        </p:nvSpPr>
        <p:spPr>
          <a:xfrm rot="0">
            <a:off x="3308526" y="6274071"/>
            <a:ext cx="2816049" cy="349249"/>
          </a:xfrm>
          <a:prstGeom prst="rect">
            <a:avLst/>
          </a:prstGeom>
        </p:spPr>
        <p:txBody>
          <a:bodyPr anchor="t" rtlCol="false" tIns="0" lIns="0" bIns="0" rIns="0">
            <a:spAutoFit/>
          </a:bodyPr>
          <a:lstStyle/>
          <a:p>
            <a:pPr algn="ctr">
              <a:lnSpc>
                <a:spcPts val="2800"/>
              </a:lnSpc>
            </a:pPr>
            <a:r>
              <a:rPr lang="en-US" sz="2000">
                <a:solidFill>
                  <a:srgbClr val="DADADA"/>
                </a:solidFill>
                <a:latin typeface="Open Sans"/>
              </a:rPr>
              <a:t>Privilégios</a:t>
            </a:r>
          </a:p>
        </p:txBody>
      </p:sp>
      <p:sp>
        <p:nvSpPr>
          <p:cNvPr name="TextBox 29" id="29"/>
          <p:cNvSpPr txBox="true"/>
          <p:nvPr/>
        </p:nvSpPr>
        <p:spPr>
          <a:xfrm rot="0">
            <a:off x="7793120" y="8664866"/>
            <a:ext cx="2816049" cy="701674"/>
          </a:xfrm>
          <a:prstGeom prst="rect">
            <a:avLst/>
          </a:prstGeom>
        </p:spPr>
        <p:txBody>
          <a:bodyPr anchor="t" rtlCol="false" tIns="0" lIns="0" bIns="0" rIns="0">
            <a:spAutoFit/>
          </a:bodyPr>
          <a:lstStyle/>
          <a:p>
            <a:pPr algn="ctr">
              <a:lnSpc>
                <a:spcPts val="2800"/>
              </a:lnSpc>
            </a:pPr>
            <a:r>
              <a:rPr lang="en-US" sz="2000">
                <a:solidFill>
                  <a:srgbClr val="DADADA"/>
                </a:solidFill>
                <a:latin typeface="Open Sans"/>
              </a:rPr>
              <a:t>Endereços de memória principal alocados</a:t>
            </a:r>
          </a:p>
        </p:txBody>
      </p:sp>
      <p:sp>
        <p:nvSpPr>
          <p:cNvPr name="TextBox 30" id="30"/>
          <p:cNvSpPr txBox="true"/>
          <p:nvPr/>
        </p:nvSpPr>
        <p:spPr>
          <a:xfrm rot="0">
            <a:off x="10348067" y="2030888"/>
            <a:ext cx="2816049" cy="349249"/>
          </a:xfrm>
          <a:prstGeom prst="rect">
            <a:avLst/>
          </a:prstGeom>
        </p:spPr>
        <p:txBody>
          <a:bodyPr anchor="t" rtlCol="false" tIns="0" lIns="0" bIns="0" rIns="0">
            <a:spAutoFit/>
          </a:bodyPr>
          <a:lstStyle/>
          <a:p>
            <a:pPr algn="ctr">
              <a:lnSpc>
                <a:spcPts val="2800"/>
              </a:lnSpc>
            </a:pPr>
            <a:r>
              <a:rPr lang="en-US" sz="2000">
                <a:solidFill>
                  <a:srgbClr val="DADADA"/>
                </a:solidFill>
                <a:latin typeface="Open Sans"/>
              </a:rPr>
              <a:t>registradores gerais</a:t>
            </a:r>
          </a:p>
        </p:txBody>
      </p:sp>
      <p:sp>
        <p:nvSpPr>
          <p:cNvPr name="TextBox 31" id="31"/>
          <p:cNvSpPr txBox="true"/>
          <p:nvPr/>
        </p:nvSpPr>
        <p:spPr>
          <a:xfrm rot="0">
            <a:off x="12252231" y="3373649"/>
            <a:ext cx="2816049" cy="349249"/>
          </a:xfrm>
          <a:prstGeom prst="rect">
            <a:avLst/>
          </a:prstGeom>
        </p:spPr>
        <p:txBody>
          <a:bodyPr anchor="t" rtlCol="false" tIns="0" lIns="0" bIns="0" rIns="0">
            <a:spAutoFit/>
          </a:bodyPr>
          <a:lstStyle/>
          <a:p>
            <a:pPr algn="ctr">
              <a:lnSpc>
                <a:spcPts val="2800"/>
              </a:lnSpc>
            </a:pPr>
            <a:r>
              <a:rPr lang="en-US" sz="2000">
                <a:solidFill>
                  <a:srgbClr val="DADADA"/>
                </a:solidFill>
                <a:latin typeface="Open Sans"/>
              </a:rPr>
              <a:t>registrador pc</a:t>
            </a:r>
          </a:p>
        </p:txBody>
      </p:sp>
      <p:sp>
        <p:nvSpPr>
          <p:cNvPr name="TextBox 32" id="32"/>
          <p:cNvSpPr txBox="true"/>
          <p:nvPr/>
        </p:nvSpPr>
        <p:spPr>
          <a:xfrm rot="0">
            <a:off x="13164115" y="4969086"/>
            <a:ext cx="2816049" cy="349249"/>
          </a:xfrm>
          <a:prstGeom prst="rect">
            <a:avLst/>
          </a:prstGeom>
        </p:spPr>
        <p:txBody>
          <a:bodyPr anchor="t" rtlCol="false" tIns="0" lIns="0" bIns="0" rIns="0">
            <a:spAutoFit/>
          </a:bodyPr>
          <a:lstStyle/>
          <a:p>
            <a:pPr algn="ctr">
              <a:lnSpc>
                <a:spcPts val="2800"/>
              </a:lnSpc>
            </a:pPr>
            <a:r>
              <a:rPr lang="en-US" sz="2000">
                <a:solidFill>
                  <a:srgbClr val="DADADA"/>
                </a:solidFill>
                <a:latin typeface="Open Sans"/>
              </a:rPr>
              <a:t>registrador SP</a:t>
            </a:r>
          </a:p>
        </p:txBody>
      </p:sp>
      <p:sp>
        <p:nvSpPr>
          <p:cNvPr name="TextBox 33" id="33"/>
          <p:cNvSpPr txBox="true"/>
          <p:nvPr/>
        </p:nvSpPr>
        <p:spPr>
          <a:xfrm rot="0">
            <a:off x="12439650" y="6274071"/>
            <a:ext cx="2816049" cy="349249"/>
          </a:xfrm>
          <a:prstGeom prst="rect">
            <a:avLst/>
          </a:prstGeom>
        </p:spPr>
        <p:txBody>
          <a:bodyPr anchor="t" rtlCol="false" tIns="0" lIns="0" bIns="0" rIns="0">
            <a:spAutoFit/>
          </a:bodyPr>
          <a:lstStyle/>
          <a:p>
            <a:pPr algn="ctr">
              <a:lnSpc>
                <a:spcPts val="2800"/>
              </a:lnSpc>
            </a:pPr>
            <a:r>
              <a:rPr lang="en-US" sz="2000">
                <a:solidFill>
                  <a:srgbClr val="DADADA"/>
                </a:solidFill>
                <a:latin typeface="Open Sans"/>
              </a:rPr>
              <a:t>Registrador de status</a:t>
            </a:r>
          </a:p>
        </p:txBody>
      </p:sp>
    </p:spTree>
  </p:cSld>
  <p:clrMapOvr>
    <a:masterClrMapping/>
  </p:clrMapOvr>
</p:sld>
</file>

<file path=ppt/slides/slide70.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sp>
        <p:nvSpPr>
          <p:cNvPr name="TextBox 2" id="2"/>
          <p:cNvSpPr txBox="true"/>
          <p:nvPr/>
        </p:nvSpPr>
        <p:spPr>
          <a:xfrm rot="0">
            <a:off x="839778" y="2677160"/>
            <a:ext cx="17289323" cy="658114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Cada processo recebe um número(inteiro) de prioridade. Quanto menor o número, maior a prioridade .</a:t>
            </a:r>
          </a:p>
          <a:p>
            <a:pPr>
              <a:lnSpc>
                <a:spcPts val="4759"/>
              </a:lnSpc>
            </a:pPr>
          </a:p>
          <a:p>
            <a:pPr marL="734059" indent="-367030" lvl="1">
              <a:lnSpc>
                <a:spcPts val="4759"/>
              </a:lnSpc>
              <a:buFont typeface="Arial"/>
              <a:buChar char="•"/>
            </a:pPr>
            <a:r>
              <a:rPr lang="en-US" sz="3399">
                <a:solidFill>
                  <a:srgbClr val="FFFFFF"/>
                </a:solidFill>
                <a:latin typeface="Open Sans"/>
              </a:rPr>
              <a:t>As prioridades podem ser atribuídas dinâmica ou estaticamente.</a:t>
            </a:r>
          </a:p>
          <a:p>
            <a:pPr>
              <a:lnSpc>
                <a:spcPts val="4759"/>
              </a:lnSpc>
            </a:pPr>
          </a:p>
          <a:p>
            <a:pPr marL="734059" indent="-367030" lvl="1">
              <a:lnSpc>
                <a:spcPts val="4759"/>
              </a:lnSpc>
              <a:buFont typeface="Arial"/>
              <a:buChar char="•"/>
            </a:pPr>
            <a:r>
              <a:rPr lang="en-US" sz="3399">
                <a:solidFill>
                  <a:srgbClr val="FFFFFF"/>
                </a:solidFill>
                <a:latin typeface="Open Sans"/>
              </a:rPr>
              <a:t>Problema = estagnação , processos com baixa prioridade podem nunca ser executados.</a:t>
            </a:r>
          </a:p>
          <a:p>
            <a:pPr>
              <a:lnSpc>
                <a:spcPts val="4759"/>
              </a:lnSpc>
            </a:pPr>
          </a:p>
          <a:p>
            <a:pPr marL="734059" indent="-367030" lvl="1">
              <a:lnSpc>
                <a:spcPts val="4759"/>
              </a:lnSpc>
              <a:buFont typeface="Arial"/>
              <a:buChar char="•"/>
            </a:pPr>
            <a:r>
              <a:rPr lang="en-US" sz="3399">
                <a:solidFill>
                  <a:srgbClr val="FFFFFF"/>
                </a:solidFill>
                <a:latin typeface="Open Sans"/>
              </a:rPr>
              <a:t>Solução: envelhecimento(aging) - a medida que o tempo vai passando, aumenta a prioridade do processo .</a:t>
            </a:r>
          </a:p>
          <a:p>
            <a:pPr>
              <a:lnSpc>
                <a:spcPts val="4759"/>
              </a:lnSpc>
            </a:pPr>
          </a:p>
        </p:txBody>
      </p:sp>
      <p:grpSp>
        <p:nvGrpSpPr>
          <p:cNvPr name="Group 3" id="3"/>
          <p:cNvGrpSpPr/>
          <p:nvPr/>
        </p:nvGrpSpPr>
        <p:grpSpPr>
          <a:xfrm rot="0">
            <a:off x="650855" y="571500"/>
            <a:ext cx="377845" cy="816635"/>
            <a:chOff x="0" y="0"/>
            <a:chExt cx="99515" cy="215081"/>
          </a:xfrm>
        </p:grpSpPr>
        <p:sp>
          <p:nvSpPr>
            <p:cNvPr name="Freeform 4" id="4"/>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5" id="5"/>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6" id="6"/>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7" id="7"/>
          <p:cNvGrpSpPr/>
          <p:nvPr/>
        </p:nvGrpSpPr>
        <p:grpSpPr>
          <a:xfrm rot="0">
            <a:off x="1260359" y="1495047"/>
            <a:ext cx="377845" cy="816635"/>
            <a:chOff x="0" y="0"/>
            <a:chExt cx="99515" cy="215081"/>
          </a:xfrm>
        </p:grpSpPr>
        <p:sp>
          <p:nvSpPr>
            <p:cNvPr name="Freeform 8" id="8"/>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9" id="9"/>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10" id="1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Prioridade</a:t>
            </a:r>
          </a:p>
        </p:txBody>
      </p:sp>
      <p:sp>
        <p:nvSpPr>
          <p:cNvPr name="AutoShape 11" id="11"/>
          <p:cNvSpPr/>
          <p:nvPr/>
        </p:nvSpPr>
        <p:spPr>
          <a:xfrm>
            <a:off x="839778" y="1388135"/>
            <a:ext cx="420582" cy="51523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71.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50855" y="3464842"/>
          <a:ext cx="5704514" cy="3838575"/>
        </p:xfrm>
        <a:graphic>
          <a:graphicData uri="http://schemas.openxmlformats.org/drawingml/2006/table">
            <a:tbl>
              <a:tblPr/>
              <a:tblGrid>
                <a:gridCol w="1842808"/>
                <a:gridCol w="1692472"/>
                <a:gridCol w="2169234"/>
              </a:tblGrid>
              <a:tr h="1241043">
                <a:tc>
                  <a:txBody>
                    <a:bodyPr anchor="t" rtlCol="false"/>
                    <a:lstStyle/>
                    <a:p>
                      <a:pPr algn="ctr">
                        <a:lnSpc>
                          <a:spcPts val="2940"/>
                        </a:lnSpc>
                        <a:defRPr/>
                      </a:pPr>
                      <a:r>
                        <a:rPr lang="en-US" sz="2100">
                          <a:solidFill>
                            <a:srgbClr val="FFFFFF"/>
                          </a:solidFill>
                          <a:latin typeface="Open Sans Bold"/>
                        </a:rPr>
                        <a:t>processos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Tempo de CPU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Prioridade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5844">
                <a:tc>
                  <a:txBody>
                    <a:bodyPr anchor="t" rtlCol="false"/>
                    <a:lstStyle/>
                    <a:p>
                      <a:pPr algn="ctr">
                        <a:lnSpc>
                          <a:spcPts val="2940"/>
                        </a:lnSpc>
                        <a:defRPr/>
                      </a:pPr>
                      <a:r>
                        <a:rPr lang="en-US" sz="2100">
                          <a:solidFill>
                            <a:srgbClr val="FFFFFF"/>
                          </a:solidFill>
                          <a:latin typeface="Open Sans"/>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14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5844">
                <a:tc>
                  <a:txBody>
                    <a:bodyPr anchor="t" rtlCol="false"/>
                    <a:lstStyle/>
                    <a:p>
                      <a:pPr algn="ctr">
                        <a:lnSpc>
                          <a:spcPts val="2940"/>
                        </a:lnSpc>
                        <a:defRPr/>
                      </a:pPr>
                      <a:r>
                        <a:rPr lang="en-US" sz="2100">
                          <a:solidFill>
                            <a:srgbClr val="FFFFFF"/>
                          </a:solidFill>
                          <a:latin typeface="Open Sans"/>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5844">
                <a:tc>
                  <a:txBody>
                    <a:bodyPr anchor="t" rtlCol="false"/>
                    <a:lstStyle/>
                    <a:p>
                      <a:pPr algn="ctr">
                        <a:lnSpc>
                          <a:spcPts val="2940"/>
                        </a:lnSpc>
                        <a:defRPr/>
                      </a:pPr>
                      <a:r>
                        <a:rPr lang="en-US" sz="2100">
                          <a:solidFill>
                            <a:srgbClr val="FFFFFF"/>
                          </a:solidFill>
                          <a:latin typeface="Open Sans"/>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10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3" id="3"/>
          <p:cNvSpPr txBox="true"/>
          <p:nvPr/>
        </p:nvSpPr>
        <p:spPr>
          <a:xfrm rot="0">
            <a:off x="1040543" y="2397407"/>
            <a:ext cx="3848797" cy="695960"/>
          </a:xfrm>
          <a:prstGeom prst="rect">
            <a:avLst/>
          </a:prstGeom>
        </p:spPr>
        <p:txBody>
          <a:bodyPr anchor="t" rtlCol="false" tIns="0" lIns="0" bIns="0" rIns="0">
            <a:spAutoFit/>
          </a:bodyPr>
          <a:lstStyle/>
          <a:p>
            <a:pPr>
              <a:lnSpc>
                <a:spcPts val="5740"/>
              </a:lnSpc>
              <a:spcBef>
                <a:spcPct val="0"/>
              </a:spcBef>
            </a:pPr>
            <a:r>
              <a:rPr lang="en-US" sz="4100">
                <a:solidFill>
                  <a:srgbClr val="FFFFFF"/>
                </a:solidFill>
                <a:latin typeface="Open Sans"/>
              </a:rPr>
              <a:t>Exemplo :</a:t>
            </a:r>
          </a:p>
        </p:txBody>
      </p:sp>
      <p:grpSp>
        <p:nvGrpSpPr>
          <p:cNvPr name="Group 4" id="4"/>
          <p:cNvGrpSpPr/>
          <p:nvPr/>
        </p:nvGrpSpPr>
        <p:grpSpPr>
          <a:xfrm rot="0">
            <a:off x="650855" y="571500"/>
            <a:ext cx="377845" cy="816635"/>
            <a:chOff x="0" y="0"/>
            <a:chExt cx="99515" cy="215081"/>
          </a:xfrm>
        </p:grpSpPr>
        <p:sp>
          <p:nvSpPr>
            <p:cNvPr name="Freeform 5" id="5"/>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6" id="6"/>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7" id="7"/>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8" id="8"/>
          <p:cNvGrpSpPr/>
          <p:nvPr/>
        </p:nvGrpSpPr>
        <p:grpSpPr>
          <a:xfrm rot="0">
            <a:off x="1260359" y="1495047"/>
            <a:ext cx="377845" cy="816635"/>
            <a:chOff x="0" y="0"/>
            <a:chExt cx="99515" cy="215081"/>
          </a:xfrm>
        </p:grpSpPr>
        <p:sp>
          <p:nvSpPr>
            <p:cNvPr name="Freeform 9" id="9"/>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10" id="10"/>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11" id="11"/>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Prioridade</a:t>
            </a:r>
          </a:p>
        </p:txBody>
      </p:sp>
      <p:sp>
        <p:nvSpPr>
          <p:cNvPr name="AutoShape 12" id="12"/>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AutoShape 13" id="13"/>
          <p:cNvSpPr/>
          <p:nvPr/>
        </p:nvSpPr>
        <p:spPr>
          <a:xfrm>
            <a:off x="6601018" y="6544839"/>
            <a:ext cx="11374630" cy="0"/>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72.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50855" y="3464842"/>
          <a:ext cx="5704514" cy="3838575"/>
        </p:xfrm>
        <a:graphic>
          <a:graphicData uri="http://schemas.openxmlformats.org/drawingml/2006/table">
            <a:tbl>
              <a:tblPr/>
              <a:tblGrid>
                <a:gridCol w="1842808"/>
                <a:gridCol w="1692472"/>
                <a:gridCol w="2169234"/>
              </a:tblGrid>
              <a:tr h="1241043">
                <a:tc>
                  <a:txBody>
                    <a:bodyPr anchor="t" rtlCol="false"/>
                    <a:lstStyle/>
                    <a:p>
                      <a:pPr algn="ctr">
                        <a:lnSpc>
                          <a:spcPts val="2940"/>
                        </a:lnSpc>
                        <a:defRPr/>
                      </a:pPr>
                      <a:r>
                        <a:rPr lang="en-US" sz="2100">
                          <a:solidFill>
                            <a:srgbClr val="FFFFFF"/>
                          </a:solidFill>
                          <a:latin typeface="Open Sans Bold"/>
                        </a:rPr>
                        <a:t>processos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Tempo de CPU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Prioridade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5844">
                <a:tc>
                  <a:txBody>
                    <a:bodyPr anchor="t" rtlCol="false"/>
                    <a:lstStyle/>
                    <a:p>
                      <a:pPr algn="ctr">
                        <a:lnSpc>
                          <a:spcPts val="2940"/>
                        </a:lnSpc>
                        <a:defRPr/>
                      </a:pPr>
                      <a:r>
                        <a:rPr lang="en-US" sz="2100">
                          <a:solidFill>
                            <a:srgbClr val="FFFFFF"/>
                          </a:solidFill>
                          <a:latin typeface="Open Sans"/>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14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5844">
                <a:tc>
                  <a:txBody>
                    <a:bodyPr anchor="t" rtlCol="false"/>
                    <a:lstStyle/>
                    <a:p>
                      <a:pPr algn="ctr">
                        <a:lnSpc>
                          <a:spcPts val="2940"/>
                        </a:lnSpc>
                        <a:defRPr/>
                      </a:pPr>
                      <a:r>
                        <a:rPr lang="en-US" sz="2100">
                          <a:solidFill>
                            <a:srgbClr val="FFFFFF"/>
                          </a:solidFill>
                          <a:latin typeface="Open Sans"/>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5844">
                <a:tc>
                  <a:txBody>
                    <a:bodyPr anchor="t" rtlCol="false"/>
                    <a:lstStyle/>
                    <a:p>
                      <a:pPr algn="ctr">
                        <a:lnSpc>
                          <a:spcPts val="2940"/>
                        </a:lnSpc>
                        <a:defRPr/>
                      </a:pPr>
                      <a:r>
                        <a:rPr lang="en-US" sz="2100">
                          <a:solidFill>
                            <a:srgbClr val="FFFFFF"/>
                          </a:solidFill>
                          <a:latin typeface="Open Sans"/>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3" id="3"/>
          <p:cNvSpPr txBox="true"/>
          <p:nvPr/>
        </p:nvSpPr>
        <p:spPr>
          <a:xfrm rot="0">
            <a:off x="1040543" y="2397407"/>
            <a:ext cx="3848797" cy="695960"/>
          </a:xfrm>
          <a:prstGeom prst="rect">
            <a:avLst/>
          </a:prstGeom>
        </p:spPr>
        <p:txBody>
          <a:bodyPr anchor="t" rtlCol="false" tIns="0" lIns="0" bIns="0" rIns="0">
            <a:spAutoFit/>
          </a:bodyPr>
          <a:lstStyle/>
          <a:p>
            <a:pPr>
              <a:lnSpc>
                <a:spcPts val="5740"/>
              </a:lnSpc>
              <a:spcBef>
                <a:spcPct val="0"/>
              </a:spcBef>
            </a:pPr>
            <a:r>
              <a:rPr lang="en-US" sz="4100">
                <a:solidFill>
                  <a:srgbClr val="FFFFFF"/>
                </a:solidFill>
                <a:latin typeface="Open Sans"/>
              </a:rPr>
              <a:t>Exemplo :</a:t>
            </a:r>
          </a:p>
        </p:txBody>
      </p:sp>
      <p:grpSp>
        <p:nvGrpSpPr>
          <p:cNvPr name="Group 4" id="4"/>
          <p:cNvGrpSpPr/>
          <p:nvPr/>
        </p:nvGrpSpPr>
        <p:grpSpPr>
          <a:xfrm rot="0">
            <a:off x="650855" y="571500"/>
            <a:ext cx="377845" cy="816635"/>
            <a:chOff x="0" y="0"/>
            <a:chExt cx="99515" cy="215081"/>
          </a:xfrm>
        </p:grpSpPr>
        <p:sp>
          <p:nvSpPr>
            <p:cNvPr name="Freeform 5" id="5"/>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6" id="6"/>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7" id="7"/>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8" id="8"/>
          <p:cNvGrpSpPr/>
          <p:nvPr/>
        </p:nvGrpSpPr>
        <p:grpSpPr>
          <a:xfrm rot="0">
            <a:off x="1260359" y="1495047"/>
            <a:ext cx="377845" cy="816635"/>
            <a:chOff x="0" y="0"/>
            <a:chExt cx="99515" cy="215081"/>
          </a:xfrm>
        </p:grpSpPr>
        <p:sp>
          <p:nvSpPr>
            <p:cNvPr name="Freeform 9" id="9"/>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10" id="10"/>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11" id="11"/>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Prioridade</a:t>
            </a:r>
          </a:p>
        </p:txBody>
      </p:sp>
      <p:sp>
        <p:nvSpPr>
          <p:cNvPr name="AutoShape 12" id="12"/>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AutoShape 13" id="13"/>
          <p:cNvSpPr/>
          <p:nvPr/>
        </p:nvSpPr>
        <p:spPr>
          <a:xfrm>
            <a:off x="6601018" y="6544839"/>
            <a:ext cx="11374630" cy="0"/>
          </a:xfrm>
          <a:prstGeom prst="line">
            <a:avLst/>
          </a:prstGeom>
          <a:ln cap="flat" w="38100">
            <a:solidFill>
              <a:srgbClr val="FFFFFF"/>
            </a:solidFill>
            <a:prstDash val="solid"/>
            <a:headEnd type="none" len="sm" w="sm"/>
            <a:tailEnd type="arrow" len="sm" w="med"/>
          </a:ln>
        </p:spPr>
      </p:sp>
      <p:grpSp>
        <p:nvGrpSpPr>
          <p:cNvPr name="Group 14" id="14"/>
          <p:cNvGrpSpPr/>
          <p:nvPr/>
        </p:nvGrpSpPr>
        <p:grpSpPr>
          <a:xfrm rot="0">
            <a:off x="6601018" y="5635680"/>
            <a:ext cx="2233831" cy="890109"/>
            <a:chOff x="0" y="0"/>
            <a:chExt cx="588334" cy="234432"/>
          </a:xfrm>
        </p:grpSpPr>
        <p:sp>
          <p:nvSpPr>
            <p:cNvPr name="Freeform 15" id="15"/>
            <p:cNvSpPr/>
            <p:nvPr/>
          </p:nvSpPr>
          <p:spPr>
            <a:xfrm flipH="false" flipV="false" rot="0">
              <a:off x="0" y="0"/>
              <a:ext cx="588334" cy="234432"/>
            </a:xfrm>
            <a:custGeom>
              <a:avLst/>
              <a:gdLst/>
              <a:ahLst/>
              <a:cxnLst/>
              <a:rect r="r" b="b" t="t" l="l"/>
              <a:pathLst>
                <a:path h="234432" w="588334">
                  <a:moveTo>
                    <a:pt x="0" y="0"/>
                  </a:moveTo>
                  <a:lnTo>
                    <a:pt x="588334" y="0"/>
                  </a:lnTo>
                  <a:lnTo>
                    <a:pt x="588334" y="234432"/>
                  </a:lnTo>
                  <a:lnTo>
                    <a:pt x="0" y="234432"/>
                  </a:lnTo>
                  <a:close/>
                </a:path>
              </a:pathLst>
            </a:custGeom>
            <a:solidFill>
              <a:srgbClr val="A8AFD2"/>
            </a:solidFill>
          </p:spPr>
        </p:sp>
        <p:sp>
          <p:nvSpPr>
            <p:cNvPr name="TextBox 16" id="16"/>
            <p:cNvSpPr txBox="true"/>
            <p:nvPr/>
          </p:nvSpPr>
          <p:spPr>
            <a:xfrm>
              <a:off x="0" y="-38100"/>
              <a:ext cx="588334"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17" id="17"/>
          <p:cNvSpPr txBox="true"/>
          <p:nvPr/>
        </p:nvSpPr>
        <p:spPr>
          <a:xfrm rot="0">
            <a:off x="6601018" y="6691456"/>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0</a:t>
            </a:r>
          </a:p>
        </p:txBody>
      </p:sp>
      <p:sp>
        <p:nvSpPr>
          <p:cNvPr name="TextBox 18" id="18"/>
          <p:cNvSpPr txBox="true"/>
          <p:nvPr/>
        </p:nvSpPr>
        <p:spPr>
          <a:xfrm rot="0">
            <a:off x="8606026" y="6691456"/>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10</a:t>
            </a:r>
          </a:p>
        </p:txBody>
      </p:sp>
    </p:spTree>
  </p:cSld>
  <p:clrMapOvr>
    <a:masterClrMapping/>
  </p:clrMapOvr>
</p:sld>
</file>

<file path=ppt/slides/slide73.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50855" y="3464842"/>
          <a:ext cx="5704514" cy="3838575"/>
        </p:xfrm>
        <a:graphic>
          <a:graphicData uri="http://schemas.openxmlformats.org/drawingml/2006/table">
            <a:tbl>
              <a:tblPr/>
              <a:tblGrid>
                <a:gridCol w="1842808"/>
                <a:gridCol w="1692472"/>
                <a:gridCol w="2169234"/>
              </a:tblGrid>
              <a:tr h="1241043">
                <a:tc>
                  <a:txBody>
                    <a:bodyPr anchor="t" rtlCol="false"/>
                    <a:lstStyle/>
                    <a:p>
                      <a:pPr algn="ctr">
                        <a:lnSpc>
                          <a:spcPts val="2940"/>
                        </a:lnSpc>
                        <a:defRPr/>
                      </a:pPr>
                      <a:r>
                        <a:rPr lang="en-US" sz="2100">
                          <a:solidFill>
                            <a:srgbClr val="FFFFFF"/>
                          </a:solidFill>
                          <a:latin typeface="Open Sans Bold"/>
                        </a:rPr>
                        <a:t>processos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Tempo de CPU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Prioridade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5844">
                <a:tc>
                  <a:txBody>
                    <a:bodyPr anchor="t" rtlCol="false"/>
                    <a:lstStyle/>
                    <a:p>
                      <a:pPr algn="ctr">
                        <a:lnSpc>
                          <a:spcPts val="2940"/>
                        </a:lnSpc>
                        <a:defRPr/>
                      </a:pPr>
                      <a:r>
                        <a:rPr lang="en-US" sz="2100">
                          <a:solidFill>
                            <a:srgbClr val="FFFFFF"/>
                          </a:solidFill>
                          <a:latin typeface="Open Sans"/>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14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5844">
                <a:tc>
                  <a:txBody>
                    <a:bodyPr anchor="t" rtlCol="false"/>
                    <a:lstStyle/>
                    <a:p>
                      <a:pPr algn="ctr">
                        <a:lnSpc>
                          <a:spcPts val="2940"/>
                        </a:lnSpc>
                        <a:defRPr/>
                      </a:pPr>
                      <a:r>
                        <a:rPr lang="en-US" sz="2100">
                          <a:solidFill>
                            <a:srgbClr val="FFFFFF"/>
                          </a:solidFill>
                          <a:latin typeface="Open Sans"/>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finalizado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5844">
                <a:tc>
                  <a:txBody>
                    <a:bodyPr anchor="t" rtlCol="false"/>
                    <a:lstStyle/>
                    <a:p>
                      <a:pPr algn="ctr">
                        <a:lnSpc>
                          <a:spcPts val="2940"/>
                        </a:lnSpc>
                        <a:defRPr/>
                      </a:pPr>
                      <a:r>
                        <a:rPr lang="en-US" sz="2100">
                          <a:solidFill>
                            <a:srgbClr val="FFFFFF"/>
                          </a:solidFill>
                          <a:latin typeface="Open Sans"/>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finalizado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3" id="3"/>
          <p:cNvSpPr txBox="true"/>
          <p:nvPr/>
        </p:nvSpPr>
        <p:spPr>
          <a:xfrm rot="0">
            <a:off x="1040543" y="2397407"/>
            <a:ext cx="3848797" cy="695960"/>
          </a:xfrm>
          <a:prstGeom prst="rect">
            <a:avLst/>
          </a:prstGeom>
        </p:spPr>
        <p:txBody>
          <a:bodyPr anchor="t" rtlCol="false" tIns="0" lIns="0" bIns="0" rIns="0">
            <a:spAutoFit/>
          </a:bodyPr>
          <a:lstStyle/>
          <a:p>
            <a:pPr>
              <a:lnSpc>
                <a:spcPts val="5740"/>
              </a:lnSpc>
              <a:spcBef>
                <a:spcPct val="0"/>
              </a:spcBef>
            </a:pPr>
            <a:r>
              <a:rPr lang="en-US" sz="4100">
                <a:solidFill>
                  <a:srgbClr val="FFFFFF"/>
                </a:solidFill>
                <a:latin typeface="Open Sans"/>
              </a:rPr>
              <a:t>Exemplo :</a:t>
            </a:r>
          </a:p>
        </p:txBody>
      </p:sp>
      <p:grpSp>
        <p:nvGrpSpPr>
          <p:cNvPr name="Group 4" id="4"/>
          <p:cNvGrpSpPr/>
          <p:nvPr/>
        </p:nvGrpSpPr>
        <p:grpSpPr>
          <a:xfrm rot="0">
            <a:off x="650855" y="571500"/>
            <a:ext cx="377845" cy="816635"/>
            <a:chOff x="0" y="0"/>
            <a:chExt cx="99515" cy="215081"/>
          </a:xfrm>
        </p:grpSpPr>
        <p:sp>
          <p:nvSpPr>
            <p:cNvPr name="Freeform 5" id="5"/>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6" id="6"/>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7" id="7"/>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8" id="8"/>
          <p:cNvGrpSpPr/>
          <p:nvPr/>
        </p:nvGrpSpPr>
        <p:grpSpPr>
          <a:xfrm rot="0">
            <a:off x="1260359" y="1495047"/>
            <a:ext cx="377845" cy="816635"/>
            <a:chOff x="0" y="0"/>
            <a:chExt cx="99515" cy="215081"/>
          </a:xfrm>
        </p:grpSpPr>
        <p:sp>
          <p:nvSpPr>
            <p:cNvPr name="Freeform 9" id="9"/>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10" id="10"/>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11" id="11"/>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Prioridade</a:t>
            </a:r>
          </a:p>
        </p:txBody>
      </p:sp>
      <p:sp>
        <p:nvSpPr>
          <p:cNvPr name="AutoShape 12" id="12"/>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AutoShape 13" id="13"/>
          <p:cNvSpPr/>
          <p:nvPr/>
        </p:nvSpPr>
        <p:spPr>
          <a:xfrm>
            <a:off x="6601018" y="6544839"/>
            <a:ext cx="11374630" cy="0"/>
          </a:xfrm>
          <a:prstGeom prst="line">
            <a:avLst/>
          </a:prstGeom>
          <a:ln cap="flat" w="38100">
            <a:solidFill>
              <a:srgbClr val="FFFFFF"/>
            </a:solidFill>
            <a:prstDash val="solid"/>
            <a:headEnd type="none" len="sm" w="sm"/>
            <a:tailEnd type="arrow" len="sm" w="med"/>
          </a:ln>
        </p:spPr>
      </p:sp>
      <p:grpSp>
        <p:nvGrpSpPr>
          <p:cNvPr name="Group 14" id="14"/>
          <p:cNvGrpSpPr/>
          <p:nvPr/>
        </p:nvGrpSpPr>
        <p:grpSpPr>
          <a:xfrm rot="0">
            <a:off x="6601018" y="5635680"/>
            <a:ext cx="2233831" cy="890109"/>
            <a:chOff x="0" y="0"/>
            <a:chExt cx="588334" cy="234432"/>
          </a:xfrm>
        </p:grpSpPr>
        <p:sp>
          <p:nvSpPr>
            <p:cNvPr name="Freeform 15" id="15"/>
            <p:cNvSpPr/>
            <p:nvPr/>
          </p:nvSpPr>
          <p:spPr>
            <a:xfrm flipH="false" flipV="false" rot="0">
              <a:off x="0" y="0"/>
              <a:ext cx="588334" cy="234432"/>
            </a:xfrm>
            <a:custGeom>
              <a:avLst/>
              <a:gdLst/>
              <a:ahLst/>
              <a:cxnLst/>
              <a:rect r="r" b="b" t="t" l="l"/>
              <a:pathLst>
                <a:path h="234432" w="588334">
                  <a:moveTo>
                    <a:pt x="0" y="0"/>
                  </a:moveTo>
                  <a:lnTo>
                    <a:pt x="588334" y="0"/>
                  </a:lnTo>
                  <a:lnTo>
                    <a:pt x="588334" y="234432"/>
                  </a:lnTo>
                  <a:lnTo>
                    <a:pt x="0" y="234432"/>
                  </a:lnTo>
                  <a:close/>
                </a:path>
              </a:pathLst>
            </a:custGeom>
            <a:solidFill>
              <a:srgbClr val="A8AFD2"/>
            </a:solidFill>
          </p:spPr>
        </p:sp>
        <p:sp>
          <p:nvSpPr>
            <p:cNvPr name="TextBox 16" id="16"/>
            <p:cNvSpPr txBox="true"/>
            <p:nvPr/>
          </p:nvSpPr>
          <p:spPr>
            <a:xfrm>
              <a:off x="0" y="-38100"/>
              <a:ext cx="588334"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17" id="17"/>
          <p:cNvSpPr txBox="true"/>
          <p:nvPr/>
        </p:nvSpPr>
        <p:spPr>
          <a:xfrm rot="0">
            <a:off x="6601018" y="6691456"/>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0</a:t>
            </a:r>
          </a:p>
        </p:txBody>
      </p:sp>
      <p:sp>
        <p:nvSpPr>
          <p:cNvPr name="TextBox 18" id="18"/>
          <p:cNvSpPr txBox="true"/>
          <p:nvPr/>
        </p:nvSpPr>
        <p:spPr>
          <a:xfrm rot="0">
            <a:off x="8606026" y="6691456"/>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10</a:t>
            </a:r>
          </a:p>
        </p:txBody>
      </p:sp>
      <p:grpSp>
        <p:nvGrpSpPr>
          <p:cNvPr name="Group 19" id="19"/>
          <p:cNvGrpSpPr/>
          <p:nvPr/>
        </p:nvGrpSpPr>
        <p:grpSpPr>
          <a:xfrm rot="0">
            <a:off x="8815799" y="5645205"/>
            <a:ext cx="1792740" cy="890109"/>
            <a:chOff x="0" y="0"/>
            <a:chExt cx="472162" cy="234432"/>
          </a:xfrm>
        </p:grpSpPr>
        <p:sp>
          <p:nvSpPr>
            <p:cNvPr name="Freeform 20" id="20"/>
            <p:cNvSpPr/>
            <p:nvPr/>
          </p:nvSpPr>
          <p:spPr>
            <a:xfrm flipH="false" flipV="false" rot="0">
              <a:off x="0" y="0"/>
              <a:ext cx="472162" cy="234432"/>
            </a:xfrm>
            <a:custGeom>
              <a:avLst/>
              <a:gdLst/>
              <a:ahLst/>
              <a:cxnLst/>
              <a:rect r="r" b="b" t="t" l="l"/>
              <a:pathLst>
                <a:path h="234432" w="472162">
                  <a:moveTo>
                    <a:pt x="0" y="0"/>
                  </a:moveTo>
                  <a:lnTo>
                    <a:pt x="472162" y="0"/>
                  </a:lnTo>
                  <a:lnTo>
                    <a:pt x="472162" y="234432"/>
                  </a:lnTo>
                  <a:lnTo>
                    <a:pt x="0" y="234432"/>
                  </a:lnTo>
                  <a:close/>
                </a:path>
              </a:pathLst>
            </a:custGeom>
            <a:solidFill>
              <a:srgbClr val="7086EC"/>
            </a:solidFill>
          </p:spPr>
        </p:sp>
        <p:sp>
          <p:nvSpPr>
            <p:cNvPr name="TextBox 21" id="21"/>
            <p:cNvSpPr txBox="true"/>
            <p:nvPr/>
          </p:nvSpPr>
          <p:spPr>
            <a:xfrm>
              <a:off x="0" y="-38100"/>
              <a:ext cx="472162"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B</a:t>
              </a:r>
            </a:p>
          </p:txBody>
        </p:sp>
      </p:grpSp>
      <p:sp>
        <p:nvSpPr>
          <p:cNvPr name="TextBox 22" id="22"/>
          <p:cNvSpPr txBox="true"/>
          <p:nvPr/>
        </p:nvSpPr>
        <p:spPr>
          <a:xfrm rot="0">
            <a:off x="10312967" y="6691456"/>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19</a:t>
            </a:r>
          </a:p>
        </p:txBody>
      </p:sp>
    </p:spTree>
  </p:cSld>
  <p:clrMapOvr>
    <a:masterClrMapping/>
  </p:clrMapOvr>
</p:sld>
</file>

<file path=ppt/slides/slide74.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sp>
        <p:nvSpPr>
          <p:cNvPr name="TextBox 2" id="2"/>
          <p:cNvSpPr txBox="true"/>
          <p:nvPr/>
        </p:nvSpPr>
        <p:spPr>
          <a:xfrm rot="0">
            <a:off x="1040543" y="2397407"/>
            <a:ext cx="3848797" cy="695960"/>
          </a:xfrm>
          <a:prstGeom prst="rect">
            <a:avLst/>
          </a:prstGeom>
        </p:spPr>
        <p:txBody>
          <a:bodyPr anchor="t" rtlCol="false" tIns="0" lIns="0" bIns="0" rIns="0">
            <a:spAutoFit/>
          </a:bodyPr>
          <a:lstStyle/>
          <a:p>
            <a:pPr>
              <a:lnSpc>
                <a:spcPts val="5740"/>
              </a:lnSpc>
              <a:spcBef>
                <a:spcPct val="0"/>
              </a:spcBef>
            </a:pPr>
            <a:r>
              <a:rPr lang="en-US" sz="4100">
                <a:solidFill>
                  <a:srgbClr val="FFFFFF"/>
                </a:solidFill>
                <a:latin typeface="Open Sans"/>
              </a:rPr>
              <a:t>Exemplo :</a:t>
            </a:r>
          </a:p>
        </p:txBody>
      </p:sp>
      <p:grpSp>
        <p:nvGrpSpPr>
          <p:cNvPr name="Group 3" id="3"/>
          <p:cNvGrpSpPr/>
          <p:nvPr/>
        </p:nvGrpSpPr>
        <p:grpSpPr>
          <a:xfrm rot="0">
            <a:off x="650855" y="571500"/>
            <a:ext cx="377845" cy="816635"/>
            <a:chOff x="0" y="0"/>
            <a:chExt cx="99515" cy="215081"/>
          </a:xfrm>
        </p:grpSpPr>
        <p:sp>
          <p:nvSpPr>
            <p:cNvPr name="Freeform 4" id="4"/>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5" id="5"/>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6" id="6"/>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7" id="7"/>
          <p:cNvGrpSpPr/>
          <p:nvPr/>
        </p:nvGrpSpPr>
        <p:grpSpPr>
          <a:xfrm rot="0">
            <a:off x="1260359" y="1495047"/>
            <a:ext cx="377845" cy="816635"/>
            <a:chOff x="0" y="0"/>
            <a:chExt cx="99515" cy="215081"/>
          </a:xfrm>
        </p:grpSpPr>
        <p:sp>
          <p:nvSpPr>
            <p:cNvPr name="Freeform 8" id="8"/>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9" id="9"/>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10" id="1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Prioridade</a:t>
            </a:r>
          </a:p>
        </p:txBody>
      </p:sp>
      <p:sp>
        <p:nvSpPr>
          <p:cNvPr name="AutoShape 11" id="11"/>
          <p:cNvSpPr/>
          <p:nvPr/>
        </p:nvSpPr>
        <p:spPr>
          <a:xfrm>
            <a:off x="839778" y="1388135"/>
            <a:ext cx="420582" cy="515230"/>
          </a:xfrm>
          <a:prstGeom prst="line">
            <a:avLst/>
          </a:prstGeom>
          <a:ln cap="flat" w="38100">
            <a:solidFill>
              <a:srgbClr val="FFFFFF"/>
            </a:solidFill>
            <a:prstDash val="solid"/>
            <a:headEnd type="none" len="sm" w="sm"/>
            <a:tailEnd type="none" len="sm" w="sm"/>
          </a:ln>
        </p:spPr>
      </p:sp>
      <p:graphicFrame>
        <p:nvGraphicFramePr>
          <p:cNvPr name="Table 12" id="12"/>
          <p:cNvGraphicFramePr>
            <a:graphicFrameLocks noGrp="true"/>
          </p:cNvGraphicFramePr>
          <p:nvPr/>
        </p:nvGraphicFramePr>
        <p:xfrm>
          <a:off x="650855" y="3464842"/>
          <a:ext cx="5704514" cy="4695825"/>
        </p:xfrm>
        <a:graphic>
          <a:graphicData uri="http://schemas.openxmlformats.org/drawingml/2006/table">
            <a:tbl>
              <a:tblPr/>
              <a:tblGrid>
                <a:gridCol w="1842808"/>
                <a:gridCol w="1692472"/>
                <a:gridCol w="2169234"/>
              </a:tblGrid>
              <a:tr h="1238776">
                <a:tc>
                  <a:txBody>
                    <a:bodyPr anchor="t" rtlCol="false"/>
                    <a:lstStyle/>
                    <a:p>
                      <a:pPr algn="ctr">
                        <a:lnSpc>
                          <a:spcPts val="2940"/>
                        </a:lnSpc>
                        <a:defRPr/>
                      </a:pPr>
                      <a:r>
                        <a:rPr lang="en-US" sz="2100">
                          <a:solidFill>
                            <a:srgbClr val="FFFFFF"/>
                          </a:solidFill>
                          <a:latin typeface="Open Sans Bold"/>
                        </a:rPr>
                        <a:t>processos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Tempo de CPU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Prioridade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4262">
                <a:tc>
                  <a:txBody>
                    <a:bodyPr anchor="t" rtlCol="false"/>
                    <a:lstStyle/>
                    <a:p>
                      <a:pPr algn="ctr">
                        <a:lnSpc>
                          <a:spcPts val="2940"/>
                        </a:lnSpc>
                        <a:defRPr/>
                      </a:pPr>
                      <a:r>
                        <a:rPr lang="en-US" sz="2100">
                          <a:solidFill>
                            <a:srgbClr val="FFFFFF"/>
                          </a:solidFill>
                          <a:latin typeface="Open Sans"/>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14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4262">
                <a:tc>
                  <a:txBody>
                    <a:bodyPr anchor="t" rtlCol="false"/>
                    <a:lstStyle/>
                    <a:p>
                      <a:pPr algn="ctr">
                        <a:lnSpc>
                          <a:spcPts val="2940"/>
                        </a:lnSpc>
                        <a:defRPr/>
                      </a:pPr>
                      <a:r>
                        <a:rPr lang="en-US" sz="2100">
                          <a:solidFill>
                            <a:srgbClr val="FFFFFF"/>
                          </a:solidFill>
                          <a:latin typeface="Open Sans"/>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finalizado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4262">
                <a:tc>
                  <a:txBody>
                    <a:bodyPr anchor="t" rtlCol="false"/>
                    <a:lstStyle/>
                    <a:p>
                      <a:pPr algn="ctr">
                        <a:lnSpc>
                          <a:spcPts val="2940"/>
                        </a:lnSpc>
                        <a:defRPr/>
                      </a:pPr>
                      <a:r>
                        <a:rPr lang="en-US" sz="2100">
                          <a:solidFill>
                            <a:srgbClr val="FFFFFF"/>
                          </a:solidFill>
                          <a:latin typeface="Open Sans"/>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finalizado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4262">
                <a:tc>
                  <a:txBody>
                    <a:bodyPr anchor="t" rtlCol="false"/>
                    <a:lstStyle/>
                    <a:p>
                      <a:pPr algn="ctr">
                        <a:lnSpc>
                          <a:spcPts val="2940"/>
                        </a:lnSpc>
                        <a:defRPr/>
                      </a:pPr>
                      <a:r>
                        <a:rPr lang="en-US" sz="2100">
                          <a:solidFill>
                            <a:srgbClr val="FFFFFF"/>
                          </a:solidFill>
                          <a:latin typeface="Open Sans"/>
                        </a:rPr>
                        <a:t>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12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13" id="13"/>
          <p:cNvSpPr/>
          <p:nvPr/>
        </p:nvSpPr>
        <p:spPr>
          <a:xfrm>
            <a:off x="6601018" y="6544839"/>
            <a:ext cx="11374630" cy="0"/>
          </a:xfrm>
          <a:prstGeom prst="line">
            <a:avLst/>
          </a:prstGeom>
          <a:ln cap="flat" w="38100">
            <a:solidFill>
              <a:srgbClr val="FFFFFF"/>
            </a:solidFill>
            <a:prstDash val="solid"/>
            <a:headEnd type="none" len="sm" w="sm"/>
            <a:tailEnd type="arrow" len="sm" w="med"/>
          </a:ln>
        </p:spPr>
      </p:sp>
      <p:grpSp>
        <p:nvGrpSpPr>
          <p:cNvPr name="Group 14" id="14"/>
          <p:cNvGrpSpPr/>
          <p:nvPr/>
        </p:nvGrpSpPr>
        <p:grpSpPr>
          <a:xfrm rot="0">
            <a:off x="6601018" y="5635680"/>
            <a:ext cx="2233831" cy="890109"/>
            <a:chOff x="0" y="0"/>
            <a:chExt cx="588334" cy="234432"/>
          </a:xfrm>
        </p:grpSpPr>
        <p:sp>
          <p:nvSpPr>
            <p:cNvPr name="Freeform 15" id="15"/>
            <p:cNvSpPr/>
            <p:nvPr/>
          </p:nvSpPr>
          <p:spPr>
            <a:xfrm flipH="false" flipV="false" rot="0">
              <a:off x="0" y="0"/>
              <a:ext cx="588334" cy="234432"/>
            </a:xfrm>
            <a:custGeom>
              <a:avLst/>
              <a:gdLst/>
              <a:ahLst/>
              <a:cxnLst/>
              <a:rect r="r" b="b" t="t" l="l"/>
              <a:pathLst>
                <a:path h="234432" w="588334">
                  <a:moveTo>
                    <a:pt x="0" y="0"/>
                  </a:moveTo>
                  <a:lnTo>
                    <a:pt x="588334" y="0"/>
                  </a:lnTo>
                  <a:lnTo>
                    <a:pt x="588334" y="234432"/>
                  </a:lnTo>
                  <a:lnTo>
                    <a:pt x="0" y="234432"/>
                  </a:lnTo>
                  <a:close/>
                </a:path>
              </a:pathLst>
            </a:custGeom>
            <a:solidFill>
              <a:srgbClr val="A8AFD2"/>
            </a:solidFill>
          </p:spPr>
        </p:sp>
        <p:sp>
          <p:nvSpPr>
            <p:cNvPr name="TextBox 16" id="16"/>
            <p:cNvSpPr txBox="true"/>
            <p:nvPr/>
          </p:nvSpPr>
          <p:spPr>
            <a:xfrm>
              <a:off x="0" y="-38100"/>
              <a:ext cx="588334"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17" id="17"/>
          <p:cNvSpPr txBox="true"/>
          <p:nvPr/>
        </p:nvSpPr>
        <p:spPr>
          <a:xfrm rot="0">
            <a:off x="6601018" y="6691456"/>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0</a:t>
            </a:r>
          </a:p>
        </p:txBody>
      </p:sp>
      <p:sp>
        <p:nvSpPr>
          <p:cNvPr name="TextBox 18" id="18"/>
          <p:cNvSpPr txBox="true"/>
          <p:nvPr/>
        </p:nvSpPr>
        <p:spPr>
          <a:xfrm rot="0">
            <a:off x="8606026" y="6691456"/>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10</a:t>
            </a:r>
          </a:p>
        </p:txBody>
      </p:sp>
      <p:grpSp>
        <p:nvGrpSpPr>
          <p:cNvPr name="Group 19" id="19"/>
          <p:cNvGrpSpPr/>
          <p:nvPr/>
        </p:nvGrpSpPr>
        <p:grpSpPr>
          <a:xfrm rot="0">
            <a:off x="8815799" y="5645205"/>
            <a:ext cx="1792740" cy="890109"/>
            <a:chOff x="0" y="0"/>
            <a:chExt cx="472162" cy="234432"/>
          </a:xfrm>
        </p:grpSpPr>
        <p:sp>
          <p:nvSpPr>
            <p:cNvPr name="Freeform 20" id="20"/>
            <p:cNvSpPr/>
            <p:nvPr/>
          </p:nvSpPr>
          <p:spPr>
            <a:xfrm flipH="false" flipV="false" rot="0">
              <a:off x="0" y="0"/>
              <a:ext cx="472162" cy="234432"/>
            </a:xfrm>
            <a:custGeom>
              <a:avLst/>
              <a:gdLst/>
              <a:ahLst/>
              <a:cxnLst/>
              <a:rect r="r" b="b" t="t" l="l"/>
              <a:pathLst>
                <a:path h="234432" w="472162">
                  <a:moveTo>
                    <a:pt x="0" y="0"/>
                  </a:moveTo>
                  <a:lnTo>
                    <a:pt x="472162" y="0"/>
                  </a:lnTo>
                  <a:lnTo>
                    <a:pt x="472162" y="234432"/>
                  </a:lnTo>
                  <a:lnTo>
                    <a:pt x="0" y="234432"/>
                  </a:lnTo>
                  <a:close/>
                </a:path>
              </a:pathLst>
            </a:custGeom>
            <a:solidFill>
              <a:srgbClr val="7086EC"/>
            </a:solidFill>
          </p:spPr>
        </p:sp>
        <p:sp>
          <p:nvSpPr>
            <p:cNvPr name="TextBox 21" id="21"/>
            <p:cNvSpPr txBox="true"/>
            <p:nvPr/>
          </p:nvSpPr>
          <p:spPr>
            <a:xfrm>
              <a:off x="0" y="-38100"/>
              <a:ext cx="472162"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B</a:t>
              </a:r>
            </a:p>
          </p:txBody>
        </p:sp>
      </p:grpSp>
      <p:sp>
        <p:nvSpPr>
          <p:cNvPr name="TextBox 22" id="22"/>
          <p:cNvSpPr txBox="true"/>
          <p:nvPr/>
        </p:nvSpPr>
        <p:spPr>
          <a:xfrm rot="0">
            <a:off x="10312967" y="6691456"/>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19</a:t>
            </a:r>
          </a:p>
        </p:txBody>
      </p:sp>
    </p:spTree>
  </p:cSld>
  <p:clrMapOvr>
    <a:masterClrMapping/>
  </p:clrMapOvr>
</p:sld>
</file>

<file path=ppt/slides/slide75.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sp>
        <p:nvSpPr>
          <p:cNvPr name="TextBox 2" id="2"/>
          <p:cNvSpPr txBox="true"/>
          <p:nvPr/>
        </p:nvSpPr>
        <p:spPr>
          <a:xfrm rot="0">
            <a:off x="1040543" y="2397407"/>
            <a:ext cx="3848797" cy="695960"/>
          </a:xfrm>
          <a:prstGeom prst="rect">
            <a:avLst/>
          </a:prstGeom>
        </p:spPr>
        <p:txBody>
          <a:bodyPr anchor="t" rtlCol="false" tIns="0" lIns="0" bIns="0" rIns="0">
            <a:spAutoFit/>
          </a:bodyPr>
          <a:lstStyle/>
          <a:p>
            <a:pPr>
              <a:lnSpc>
                <a:spcPts val="5740"/>
              </a:lnSpc>
              <a:spcBef>
                <a:spcPct val="0"/>
              </a:spcBef>
            </a:pPr>
            <a:r>
              <a:rPr lang="en-US" sz="4100">
                <a:solidFill>
                  <a:srgbClr val="FFFFFF"/>
                </a:solidFill>
                <a:latin typeface="Open Sans"/>
              </a:rPr>
              <a:t>Exemplo :</a:t>
            </a:r>
          </a:p>
        </p:txBody>
      </p:sp>
      <p:grpSp>
        <p:nvGrpSpPr>
          <p:cNvPr name="Group 3" id="3"/>
          <p:cNvGrpSpPr/>
          <p:nvPr/>
        </p:nvGrpSpPr>
        <p:grpSpPr>
          <a:xfrm rot="0">
            <a:off x="650855" y="571500"/>
            <a:ext cx="377845" cy="816635"/>
            <a:chOff x="0" y="0"/>
            <a:chExt cx="99515" cy="215081"/>
          </a:xfrm>
        </p:grpSpPr>
        <p:sp>
          <p:nvSpPr>
            <p:cNvPr name="Freeform 4" id="4"/>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5" id="5"/>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6" id="6"/>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7" id="7"/>
          <p:cNvGrpSpPr/>
          <p:nvPr/>
        </p:nvGrpSpPr>
        <p:grpSpPr>
          <a:xfrm rot="0">
            <a:off x="1260359" y="1495047"/>
            <a:ext cx="377845" cy="816635"/>
            <a:chOff x="0" y="0"/>
            <a:chExt cx="99515" cy="215081"/>
          </a:xfrm>
        </p:grpSpPr>
        <p:sp>
          <p:nvSpPr>
            <p:cNvPr name="Freeform 8" id="8"/>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9" id="9"/>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10" id="1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Prioridade</a:t>
            </a:r>
          </a:p>
        </p:txBody>
      </p:sp>
      <p:sp>
        <p:nvSpPr>
          <p:cNvPr name="AutoShape 11" id="11"/>
          <p:cNvSpPr/>
          <p:nvPr/>
        </p:nvSpPr>
        <p:spPr>
          <a:xfrm>
            <a:off x="839778" y="1388135"/>
            <a:ext cx="420582" cy="515230"/>
          </a:xfrm>
          <a:prstGeom prst="line">
            <a:avLst/>
          </a:prstGeom>
          <a:ln cap="flat" w="38100">
            <a:solidFill>
              <a:srgbClr val="FFFFFF"/>
            </a:solidFill>
            <a:prstDash val="solid"/>
            <a:headEnd type="none" len="sm" w="sm"/>
            <a:tailEnd type="none" len="sm" w="sm"/>
          </a:ln>
        </p:spPr>
      </p:sp>
      <p:graphicFrame>
        <p:nvGraphicFramePr>
          <p:cNvPr name="Table 12" id="12"/>
          <p:cNvGraphicFramePr>
            <a:graphicFrameLocks noGrp="true"/>
          </p:cNvGraphicFramePr>
          <p:nvPr/>
        </p:nvGraphicFramePr>
        <p:xfrm>
          <a:off x="650855" y="3464842"/>
          <a:ext cx="5704514" cy="4695825"/>
        </p:xfrm>
        <a:graphic>
          <a:graphicData uri="http://schemas.openxmlformats.org/drawingml/2006/table">
            <a:tbl>
              <a:tblPr/>
              <a:tblGrid>
                <a:gridCol w="1842808"/>
                <a:gridCol w="1692472"/>
                <a:gridCol w="2169234"/>
              </a:tblGrid>
              <a:tr h="1238776">
                <a:tc>
                  <a:txBody>
                    <a:bodyPr anchor="t" rtlCol="false"/>
                    <a:lstStyle/>
                    <a:p>
                      <a:pPr algn="ctr">
                        <a:lnSpc>
                          <a:spcPts val="2940"/>
                        </a:lnSpc>
                        <a:defRPr/>
                      </a:pPr>
                      <a:r>
                        <a:rPr lang="en-US" sz="2100">
                          <a:solidFill>
                            <a:srgbClr val="FFFFFF"/>
                          </a:solidFill>
                          <a:latin typeface="Open Sans Bold"/>
                        </a:rPr>
                        <a:t>processos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Tempo de CPU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Prioridade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4262">
                <a:tc>
                  <a:txBody>
                    <a:bodyPr anchor="t" rtlCol="false"/>
                    <a:lstStyle/>
                    <a:p>
                      <a:pPr algn="ctr">
                        <a:lnSpc>
                          <a:spcPts val="2940"/>
                        </a:lnSpc>
                        <a:defRPr/>
                      </a:pPr>
                      <a:r>
                        <a:rPr lang="en-US" sz="2100">
                          <a:solidFill>
                            <a:srgbClr val="FFFFFF"/>
                          </a:solidFill>
                          <a:latin typeface="Open Sans"/>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finalizado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4262">
                <a:tc>
                  <a:txBody>
                    <a:bodyPr anchor="t" rtlCol="false"/>
                    <a:lstStyle/>
                    <a:p>
                      <a:pPr algn="ctr">
                        <a:lnSpc>
                          <a:spcPts val="2940"/>
                        </a:lnSpc>
                        <a:defRPr/>
                      </a:pPr>
                      <a:r>
                        <a:rPr lang="en-US" sz="2100">
                          <a:solidFill>
                            <a:srgbClr val="FFFFFF"/>
                          </a:solidFill>
                          <a:latin typeface="Open Sans"/>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finalizado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4262">
                <a:tc>
                  <a:txBody>
                    <a:bodyPr anchor="t" rtlCol="false"/>
                    <a:lstStyle/>
                    <a:p>
                      <a:pPr algn="ctr">
                        <a:lnSpc>
                          <a:spcPts val="2940"/>
                        </a:lnSpc>
                        <a:defRPr/>
                      </a:pPr>
                      <a:r>
                        <a:rPr lang="en-US" sz="2100">
                          <a:solidFill>
                            <a:srgbClr val="FFFFFF"/>
                          </a:solidFill>
                          <a:latin typeface="Open Sans"/>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finalizado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4262">
                <a:tc>
                  <a:txBody>
                    <a:bodyPr anchor="t" rtlCol="false"/>
                    <a:lstStyle/>
                    <a:p>
                      <a:pPr algn="ctr">
                        <a:lnSpc>
                          <a:spcPts val="2940"/>
                        </a:lnSpc>
                        <a:defRPr/>
                      </a:pPr>
                      <a:r>
                        <a:rPr lang="en-US" sz="2100">
                          <a:solidFill>
                            <a:srgbClr val="FFFFFF"/>
                          </a:solidFill>
                          <a:latin typeface="Open Sans"/>
                        </a:rPr>
                        <a:t>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12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13" id="13"/>
          <p:cNvSpPr/>
          <p:nvPr/>
        </p:nvSpPr>
        <p:spPr>
          <a:xfrm>
            <a:off x="6601018" y="6544839"/>
            <a:ext cx="11374630" cy="0"/>
          </a:xfrm>
          <a:prstGeom prst="line">
            <a:avLst/>
          </a:prstGeom>
          <a:ln cap="flat" w="38100">
            <a:solidFill>
              <a:srgbClr val="FFFFFF"/>
            </a:solidFill>
            <a:prstDash val="solid"/>
            <a:headEnd type="none" len="sm" w="sm"/>
            <a:tailEnd type="arrow" len="sm" w="med"/>
          </a:ln>
        </p:spPr>
      </p:sp>
      <p:grpSp>
        <p:nvGrpSpPr>
          <p:cNvPr name="Group 14" id="14"/>
          <p:cNvGrpSpPr/>
          <p:nvPr/>
        </p:nvGrpSpPr>
        <p:grpSpPr>
          <a:xfrm rot="0">
            <a:off x="6601018" y="5635680"/>
            <a:ext cx="2233831" cy="890109"/>
            <a:chOff x="0" y="0"/>
            <a:chExt cx="588334" cy="234432"/>
          </a:xfrm>
        </p:grpSpPr>
        <p:sp>
          <p:nvSpPr>
            <p:cNvPr name="Freeform 15" id="15"/>
            <p:cNvSpPr/>
            <p:nvPr/>
          </p:nvSpPr>
          <p:spPr>
            <a:xfrm flipH="false" flipV="false" rot="0">
              <a:off x="0" y="0"/>
              <a:ext cx="588334" cy="234432"/>
            </a:xfrm>
            <a:custGeom>
              <a:avLst/>
              <a:gdLst/>
              <a:ahLst/>
              <a:cxnLst/>
              <a:rect r="r" b="b" t="t" l="l"/>
              <a:pathLst>
                <a:path h="234432" w="588334">
                  <a:moveTo>
                    <a:pt x="0" y="0"/>
                  </a:moveTo>
                  <a:lnTo>
                    <a:pt x="588334" y="0"/>
                  </a:lnTo>
                  <a:lnTo>
                    <a:pt x="588334" y="234432"/>
                  </a:lnTo>
                  <a:lnTo>
                    <a:pt x="0" y="234432"/>
                  </a:lnTo>
                  <a:close/>
                </a:path>
              </a:pathLst>
            </a:custGeom>
            <a:solidFill>
              <a:srgbClr val="A8AFD2"/>
            </a:solidFill>
          </p:spPr>
        </p:sp>
        <p:sp>
          <p:nvSpPr>
            <p:cNvPr name="TextBox 16" id="16"/>
            <p:cNvSpPr txBox="true"/>
            <p:nvPr/>
          </p:nvSpPr>
          <p:spPr>
            <a:xfrm>
              <a:off x="0" y="-38100"/>
              <a:ext cx="588334"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17" id="17"/>
          <p:cNvSpPr txBox="true"/>
          <p:nvPr/>
        </p:nvSpPr>
        <p:spPr>
          <a:xfrm rot="0">
            <a:off x="6601018" y="6691456"/>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0</a:t>
            </a:r>
          </a:p>
        </p:txBody>
      </p:sp>
      <p:sp>
        <p:nvSpPr>
          <p:cNvPr name="TextBox 18" id="18"/>
          <p:cNvSpPr txBox="true"/>
          <p:nvPr/>
        </p:nvSpPr>
        <p:spPr>
          <a:xfrm rot="0">
            <a:off x="8606026" y="6691456"/>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10</a:t>
            </a:r>
          </a:p>
        </p:txBody>
      </p:sp>
      <p:sp>
        <p:nvSpPr>
          <p:cNvPr name="TextBox 19" id="19"/>
          <p:cNvSpPr txBox="true"/>
          <p:nvPr/>
        </p:nvSpPr>
        <p:spPr>
          <a:xfrm rot="0">
            <a:off x="10312967" y="6691456"/>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19</a:t>
            </a:r>
          </a:p>
        </p:txBody>
      </p:sp>
      <p:grpSp>
        <p:nvGrpSpPr>
          <p:cNvPr name="Group 20" id="20"/>
          <p:cNvGrpSpPr/>
          <p:nvPr/>
        </p:nvGrpSpPr>
        <p:grpSpPr>
          <a:xfrm rot="0">
            <a:off x="10599014" y="5635680"/>
            <a:ext cx="2881319" cy="899634"/>
            <a:chOff x="0" y="0"/>
            <a:chExt cx="758866" cy="236941"/>
          </a:xfrm>
        </p:grpSpPr>
        <p:sp>
          <p:nvSpPr>
            <p:cNvPr name="Freeform 21" id="21"/>
            <p:cNvSpPr/>
            <p:nvPr/>
          </p:nvSpPr>
          <p:spPr>
            <a:xfrm flipH="false" flipV="false" rot="0">
              <a:off x="0" y="0"/>
              <a:ext cx="758866" cy="236941"/>
            </a:xfrm>
            <a:custGeom>
              <a:avLst/>
              <a:gdLst/>
              <a:ahLst/>
              <a:cxnLst/>
              <a:rect r="r" b="b" t="t" l="l"/>
              <a:pathLst>
                <a:path h="236941" w="758866">
                  <a:moveTo>
                    <a:pt x="0" y="0"/>
                  </a:moveTo>
                  <a:lnTo>
                    <a:pt x="758866" y="0"/>
                  </a:lnTo>
                  <a:lnTo>
                    <a:pt x="758866" y="236941"/>
                  </a:lnTo>
                  <a:lnTo>
                    <a:pt x="0" y="236941"/>
                  </a:lnTo>
                  <a:close/>
                </a:path>
              </a:pathLst>
            </a:custGeom>
            <a:solidFill>
              <a:srgbClr val="2B4BDD"/>
            </a:solidFill>
          </p:spPr>
        </p:sp>
        <p:sp>
          <p:nvSpPr>
            <p:cNvPr name="TextBox 22" id="22"/>
            <p:cNvSpPr txBox="true"/>
            <p:nvPr/>
          </p:nvSpPr>
          <p:spPr>
            <a:xfrm>
              <a:off x="0" y="-38100"/>
              <a:ext cx="758866" cy="275041"/>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
        <p:nvSpPr>
          <p:cNvPr name="TextBox 23" id="23"/>
          <p:cNvSpPr txBox="true"/>
          <p:nvPr/>
        </p:nvSpPr>
        <p:spPr>
          <a:xfrm rot="0">
            <a:off x="13337310" y="6691456"/>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33</a:t>
            </a:r>
          </a:p>
        </p:txBody>
      </p:sp>
      <p:grpSp>
        <p:nvGrpSpPr>
          <p:cNvPr name="Group 24" id="24"/>
          <p:cNvGrpSpPr/>
          <p:nvPr/>
        </p:nvGrpSpPr>
        <p:grpSpPr>
          <a:xfrm rot="0">
            <a:off x="8815799" y="5645205"/>
            <a:ext cx="1792740" cy="890109"/>
            <a:chOff x="0" y="0"/>
            <a:chExt cx="472162" cy="234432"/>
          </a:xfrm>
        </p:grpSpPr>
        <p:sp>
          <p:nvSpPr>
            <p:cNvPr name="Freeform 25" id="25"/>
            <p:cNvSpPr/>
            <p:nvPr/>
          </p:nvSpPr>
          <p:spPr>
            <a:xfrm flipH="false" flipV="false" rot="0">
              <a:off x="0" y="0"/>
              <a:ext cx="472162" cy="234432"/>
            </a:xfrm>
            <a:custGeom>
              <a:avLst/>
              <a:gdLst/>
              <a:ahLst/>
              <a:cxnLst/>
              <a:rect r="r" b="b" t="t" l="l"/>
              <a:pathLst>
                <a:path h="234432" w="472162">
                  <a:moveTo>
                    <a:pt x="0" y="0"/>
                  </a:moveTo>
                  <a:lnTo>
                    <a:pt x="472162" y="0"/>
                  </a:lnTo>
                  <a:lnTo>
                    <a:pt x="472162" y="234432"/>
                  </a:lnTo>
                  <a:lnTo>
                    <a:pt x="0" y="234432"/>
                  </a:lnTo>
                  <a:close/>
                </a:path>
              </a:pathLst>
            </a:custGeom>
            <a:solidFill>
              <a:srgbClr val="7086EC"/>
            </a:solidFill>
          </p:spPr>
        </p:sp>
        <p:sp>
          <p:nvSpPr>
            <p:cNvPr name="TextBox 26" id="26"/>
            <p:cNvSpPr txBox="true"/>
            <p:nvPr/>
          </p:nvSpPr>
          <p:spPr>
            <a:xfrm>
              <a:off x="0" y="-38100"/>
              <a:ext cx="472162"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B</a:t>
              </a:r>
            </a:p>
          </p:txBody>
        </p:sp>
      </p:grpSp>
    </p:spTree>
  </p:cSld>
  <p:clrMapOvr>
    <a:masterClrMapping/>
  </p:clrMapOvr>
</p:sld>
</file>

<file path=ppt/slides/slide76.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sp>
        <p:nvSpPr>
          <p:cNvPr name="TextBox 2" id="2"/>
          <p:cNvSpPr txBox="true"/>
          <p:nvPr/>
        </p:nvSpPr>
        <p:spPr>
          <a:xfrm rot="0">
            <a:off x="1040543" y="2397407"/>
            <a:ext cx="3848797" cy="695960"/>
          </a:xfrm>
          <a:prstGeom prst="rect">
            <a:avLst/>
          </a:prstGeom>
        </p:spPr>
        <p:txBody>
          <a:bodyPr anchor="t" rtlCol="false" tIns="0" lIns="0" bIns="0" rIns="0">
            <a:spAutoFit/>
          </a:bodyPr>
          <a:lstStyle/>
          <a:p>
            <a:pPr>
              <a:lnSpc>
                <a:spcPts val="5740"/>
              </a:lnSpc>
              <a:spcBef>
                <a:spcPct val="0"/>
              </a:spcBef>
            </a:pPr>
            <a:r>
              <a:rPr lang="en-US" sz="4100">
                <a:solidFill>
                  <a:srgbClr val="FFFFFF"/>
                </a:solidFill>
                <a:latin typeface="Open Sans"/>
              </a:rPr>
              <a:t>Exemplo :</a:t>
            </a:r>
          </a:p>
        </p:txBody>
      </p:sp>
      <p:grpSp>
        <p:nvGrpSpPr>
          <p:cNvPr name="Group 3" id="3"/>
          <p:cNvGrpSpPr/>
          <p:nvPr/>
        </p:nvGrpSpPr>
        <p:grpSpPr>
          <a:xfrm rot="0">
            <a:off x="650855" y="571500"/>
            <a:ext cx="377845" cy="816635"/>
            <a:chOff x="0" y="0"/>
            <a:chExt cx="99515" cy="215081"/>
          </a:xfrm>
        </p:grpSpPr>
        <p:sp>
          <p:nvSpPr>
            <p:cNvPr name="Freeform 4" id="4"/>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5" id="5"/>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6" id="6"/>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7" id="7"/>
          <p:cNvGrpSpPr/>
          <p:nvPr/>
        </p:nvGrpSpPr>
        <p:grpSpPr>
          <a:xfrm rot="0">
            <a:off x="1260359" y="1495047"/>
            <a:ext cx="377845" cy="816635"/>
            <a:chOff x="0" y="0"/>
            <a:chExt cx="99515" cy="215081"/>
          </a:xfrm>
        </p:grpSpPr>
        <p:sp>
          <p:nvSpPr>
            <p:cNvPr name="Freeform 8" id="8"/>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9" id="9"/>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10" id="1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Prioridade</a:t>
            </a:r>
          </a:p>
        </p:txBody>
      </p:sp>
      <p:sp>
        <p:nvSpPr>
          <p:cNvPr name="AutoShape 11" id="11"/>
          <p:cNvSpPr/>
          <p:nvPr/>
        </p:nvSpPr>
        <p:spPr>
          <a:xfrm>
            <a:off x="839778" y="1388135"/>
            <a:ext cx="420582" cy="515230"/>
          </a:xfrm>
          <a:prstGeom prst="line">
            <a:avLst/>
          </a:prstGeom>
          <a:ln cap="flat" w="38100">
            <a:solidFill>
              <a:srgbClr val="FFFFFF"/>
            </a:solidFill>
            <a:prstDash val="solid"/>
            <a:headEnd type="none" len="sm" w="sm"/>
            <a:tailEnd type="none" len="sm" w="sm"/>
          </a:ln>
        </p:spPr>
      </p:sp>
      <p:graphicFrame>
        <p:nvGraphicFramePr>
          <p:cNvPr name="Table 12" id="12"/>
          <p:cNvGraphicFramePr>
            <a:graphicFrameLocks noGrp="true"/>
          </p:cNvGraphicFramePr>
          <p:nvPr/>
        </p:nvGraphicFramePr>
        <p:xfrm>
          <a:off x="650855" y="3464842"/>
          <a:ext cx="5704514" cy="4695825"/>
        </p:xfrm>
        <a:graphic>
          <a:graphicData uri="http://schemas.openxmlformats.org/drawingml/2006/table">
            <a:tbl>
              <a:tblPr/>
              <a:tblGrid>
                <a:gridCol w="1842808"/>
                <a:gridCol w="1692472"/>
                <a:gridCol w="2169234"/>
              </a:tblGrid>
              <a:tr h="1238776">
                <a:tc>
                  <a:txBody>
                    <a:bodyPr anchor="t" rtlCol="false"/>
                    <a:lstStyle/>
                    <a:p>
                      <a:pPr algn="ctr">
                        <a:lnSpc>
                          <a:spcPts val="2940"/>
                        </a:lnSpc>
                        <a:defRPr/>
                      </a:pPr>
                      <a:r>
                        <a:rPr lang="en-US" sz="2100">
                          <a:solidFill>
                            <a:srgbClr val="FFFFFF"/>
                          </a:solidFill>
                          <a:latin typeface="Open Sans Bold"/>
                        </a:rPr>
                        <a:t>processos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Tempo de CPU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Bold"/>
                        </a:rPr>
                        <a:t>Prioridade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4262">
                <a:tc>
                  <a:txBody>
                    <a:bodyPr anchor="t" rtlCol="false"/>
                    <a:lstStyle/>
                    <a:p>
                      <a:pPr algn="ctr">
                        <a:lnSpc>
                          <a:spcPts val="2940"/>
                        </a:lnSpc>
                        <a:defRPr/>
                      </a:pPr>
                      <a:r>
                        <a:rPr lang="en-US" sz="2100">
                          <a:solidFill>
                            <a:srgbClr val="FFFFFF"/>
                          </a:solidFill>
                          <a:latin typeface="Open Sans"/>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finalizado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4262">
                <a:tc>
                  <a:txBody>
                    <a:bodyPr anchor="t" rtlCol="false"/>
                    <a:lstStyle/>
                    <a:p>
                      <a:pPr algn="ctr">
                        <a:lnSpc>
                          <a:spcPts val="2940"/>
                        </a:lnSpc>
                        <a:defRPr/>
                      </a:pPr>
                      <a:r>
                        <a:rPr lang="en-US" sz="2100">
                          <a:solidFill>
                            <a:srgbClr val="FFFFFF"/>
                          </a:solidFill>
                          <a:latin typeface="Open Sans"/>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finalizado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4262">
                <a:tc>
                  <a:txBody>
                    <a:bodyPr anchor="t" rtlCol="false"/>
                    <a:lstStyle/>
                    <a:p>
                      <a:pPr algn="ctr">
                        <a:lnSpc>
                          <a:spcPts val="2940"/>
                        </a:lnSpc>
                        <a:defRPr/>
                      </a:pPr>
                      <a:r>
                        <a:rPr lang="en-US" sz="2100">
                          <a:solidFill>
                            <a:srgbClr val="FFFFFF"/>
                          </a:solidFill>
                          <a:latin typeface="Open Sans"/>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finalizado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4262">
                <a:tc>
                  <a:txBody>
                    <a:bodyPr anchor="t" rtlCol="false"/>
                    <a:lstStyle/>
                    <a:p>
                      <a:pPr algn="ctr">
                        <a:lnSpc>
                          <a:spcPts val="2940"/>
                        </a:lnSpc>
                        <a:defRPr/>
                      </a:pPr>
                      <a:r>
                        <a:rPr lang="en-US" sz="2100">
                          <a:solidFill>
                            <a:srgbClr val="FFFFFF"/>
                          </a:solidFill>
                          <a:latin typeface="Open Sans"/>
                        </a:rPr>
                        <a:t>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12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13" id="13"/>
          <p:cNvSpPr/>
          <p:nvPr/>
        </p:nvSpPr>
        <p:spPr>
          <a:xfrm>
            <a:off x="6601018" y="6544839"/>
            <a:ext cx="11374630" cy="0"/>
          </a:xfrm>
          <a:prstGeom prst="line">
            <a:avLst/>
          </a:prstGeom>
          <a:ln cap="flat" w="38100">
            <a:solidFill>
              <a:srgbClr val="FFFFFF"/>
            </a:solidFill>
            <a:prstDash val="solid"/>
            <a:headEnd type="none" len="sm" w="sm"/>
            <a:tailEnd type="arrow" len="sm" w="med"/>
          </a:ln>
        </p:spPr>
      </p:sp>
      <p:grpSp>
        <p:nvGrpSpPr>
          <p:cNvPr name="Group 14" id="14"/>
          <p:cNvGrpSpPr/>
          <p:nvPr/>
        </p:nvGrpSpPr>
        <p:grpSpPr>
          <a:xfrm rot="0">
            <a:off x="6601018" y="5635680"/>
            <a:ext cx="2233831" cy="890109"/>
            <a:chOff x="0" y="0"/>
            <a:chExt cx="588334" cy="234432"/>
          </a:xfrm>
        </p:grpSpPr>
        <p:sp>
          <p:nvSpPr>
            <p:cNvPr name="Freeform 15" id="15"/>
            <p:cNvSpPr/>
            <p:nvPr/>
          </p:nvSpPr>
          <p:spPr>
            <a:xfrm flipH="false" flipV="false" rot="0">
              <a:off x="0" y="0"/>
              <a:ext cx="588334" cy="234432"/>
            </a:xfrm>
            <a:custGeom>
              <a:avLst/>
              <a:gdLst/>
              <a:ahLst/>
              <a:cxnLst/>
              <a:rect r="r" b="b" t="t" l="l"/>
              <a:pathLst>
                <a:path h="234432" w="588334">
                  <a:moveTo>
                    <a:pt x="0" y="0"/>
                  </a:moveTo>
                  <a:lnTo>
                    <a:pt x="588334" y="0"/>
                  </a:lnTo>
                  <a:lnTo>
                    <a:pt x="588334" y="234432"/>
                  </a:lnTo>
                  <a:lnTo>
                    <a:pt x="0" y="234432"/>
                  </a:lnTo>
                  <a:close/>
                </a:path>
              </a:pathLst>
            </a:custGeom>
            <a:solidFill>
              <a:srgbClr val="A8AFD2"/>
            </a:solidFill>
          </p:spPr>
        </p:sp>
        <p:sp>
          <p:nvSpPr>
            <p:cNvPr name="TextBox 16" id="16"/>
            <p:cNvSpPr txBox="true"/>
            <p:nvPr/>
          </p:nvSpPr>
          <p:spPr>
            <a:xfrm>
              <a:off x="0" y="-38100"/>
              <a:ext cx="588334"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C</a:t>
              </a:r>
            </a:p>
          </p:txBody>
        </p:sp>
      </p:grpSp>
      <p:sp>
        <p:nvSpPr>
          <p:cNvPr name="TextBox 17" id="17"/>
          <p:cNvSpPr txBox="true"/>
          <p:nvPr/>
        </p:nvSpPr>
        <p:spPr>
          <a:xfrm rot="0">
            <a:off x="6601018" y="6691456"/>
            <a:ext cx="152549"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0</a:t>
            </a:r>
          </a:p>
        </p:txBody>
      </p:sp>
      <p:sp>
        <p:nvSpPr>
          <p:cNvPr name="TextBox 18" id="18"/>
          <p:cNvSpPr txBox="true"/>
          <p:nvPr/>
        </p:nvSpPr>
        <p:spPr>
          <a:xfrm rot="0">
            <a:off x="8606026" y="6691456"/>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10</a:t>
            </a:r>
          </a:p>
        </p:txBody>
      </p:sp>
      <p:sp>
        <p:nvSpPr>
          <p:cNvPr name="TextBox 19" id="19"/>
          <p:cNvSpPr txBox="true"/>
          <p:nvPr/>
        </p:nvSpPr>
        <p:spPr>
          <a:xfrm rot="0">
            <a:off x="10312967" y="6691456"/>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19</a:t>
            </a:r>
          </a:p>
        </p:txBody>
      </p:sp>
      <p:sp>
        <p:nvSpPr>
          <p:cNvPr name="TextBox 20" id="20"/>
          <p:cNvSpPr txBox="true"/>
          <p:nvPr/>
        </p:nvSpPr>
        <p:spPr>
          <a:xfrm rot="0">
            <a:off x="13337310" y="6691456"/>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33</a:t>
            </a:r>
          </a:p>
        </p:txBody>
      </p:sp>
      <p:grpSp>
        <p:nvGrpSpPr>
          <p:cNvPr name="Group 21" id="21"/>
          <p:cNvGrpSpPr/>
          <p:nvPr/>
        </p:nvGrpSpPr>
        <p:grpSpPr>
          <a:xfrm rot="0">
            <a:off x="13470809" y="5635680"/>
            <a:ext cx="2881319" cy="890109"/>
            <a:chOff x="0" y="0"/>
            <a:chExt cx="758866" cy="234432"/>
          </a:xfrm>
        </p:grpSpPr>
        <p:sp>
          <p:nvSpPr>
            <p:cNvPr name="Freeform 22" id="22"/>
            <p:cNvSpPr/>
            <p:nvPr/>
          </p:nvSpPr>
          <p:spPr>
            <a:xfrm flipH="false" flipV="false" rot="0">
              <a:off x="0" y="0"/>
              <a:ext cx="758866" cy="234432"/>
            </a:xfrm>
            <a:custGeom>
              <a:avLst/>
              <a:gdLst/>
              <a:ahLst/>
              <a:cxnLst/>
              <a:rect r="r" b="b" t="t" l="l"/>
              <a:pathLst>
                <a:path h="234432" w="758866">
                  <a:moveTo>
                    <a:pt x="0" y="0"/>
                  </a:moveTo>
                  <a:lnTo>
                    <a:pt x="758866" y="0"/>
                  </a:lnTo>
                  <a:lnTo>
                    <a:pt x="758866" y="234432"/>
                  </a:lnTo>
                  <a:lnTo>
                    <a:pt x="0" y="234432"/>
                  </a:lnTo>
                  <a:close/>
                </a:path>
              </a:pathLst>
            </a:custGeom>
            <a:solidFill>
              <a:srgbClr val="616FB0"/>
            </a:solidFill>
          </p:spPr>
        </p:sp>
        <p:sp>
          <p:nvSpPr>
            <p:cNvPr name="TextBox 23" id="23"/>
            <p:cNvSpPr txBox="true"/>
            <p:nvPr/>
          </p:nvSpPr>
          <p:spPr>
            <a:xfrm>
              <a:off x="0" y="-38100"/>
              <a:ext cx="758866"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D</a:t>
              </a:r>
            </a:p>
          </p:txBody>
        </p:sp>
      </p:grpSp>
      <p:sp>
        <p:nvSpPr>
          <p:cNvPr name="TextBox 24" id="24"/>
          <p:cNvSpPr txBox="true"/>
          <p:nvPr/>
        </p:nvSpPr>
        <p:spPr>
          <a:xfrm rot="0">
            <a:off x="16056555" y="6691456"/>
            <a:ext cx="305098"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45</a:t>
            </a:r>
          </a:p>
        </p:txBody>
      </p:sp>
      <p:grpSp>
        <p:nvGrpSpPr>
          <p:cNvPr name="Group 25" id="25"/>
          <p:cNvGrpSpPr/>
          <p:nvPr/>
        </p:nvGrpSpPr>
        <p:grpSpPr>
          <a:xfrm rot="0">
            <a:off x="8815799" y="5645205"/>
            <a:ext cx="1792740" cy="890109"/>
            <a:chOff x="0" y="0"/>
            <a:chExt cx="472162" cy="234432"/>
          </a:xfrm>
        </p:grpSpPr>
        <p:sp>
          <p:nvSpPr>
            <p:cNvPr name="Freeform 26" id="26"/>
            <p:cNvSpPr/>
            <p:nvPr/>
          </p:nvSpPr>
          <p:spPr>
            <a:xfrm flipH="false" flipV="false" rot="0">
              <a:off x="0" y="0"/>
              <a:ext cx="472162" cy="234432"/>
            </a:xfrm>
            <a:custGeom>
              <a:avLst/>
              <a:gdLst/>
              <a:ahLst/>
              <a:cxnLst/>
              <a:rect r="r" b="b" t="t" l="l"/>
              <a:pathLst>
                <a:path h="234432" w="472162">
                  <a:moveTo>
                    <a:pt x="0" y="0"/>
                  </a:moveTo>
                  <a:lnTo>
                    <a:pt x="472162" y="0"/>
                  </a:lnTo>
                  <a:lnTo>
                    <a:pt x="472162" y="234432"/>
                  </a:lnTo>
                  <a:lnTo>
                    <a:pt x="0" y="234432"/>
                  </a:lnTo>
                  <a:close/>
                </a:path>
              </a:pathLst>
            </a:custGeom>
            <a:solidFill>
              <a:srgbClr val="7086EC"/>
            </a:solidFill>
          </p:spPr>
        </p:sp>
        <p:sp>
          <p:nvSpPr>
            <p:cNvPr name="TextBox 27" id="27"/>
            <p:cNvSpPr txBox="true"/>
            <p:nvPr/>
          </p:nvSpPr>
          <p:spPr>
            <a:xfrm>
              <a:off x="0" y="-38100"/>
              <a:ext cx="472162" cy="272532"/>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B</a:t>
              </a:r>
            </a:p>
          </p:txBody>
        </p:sp>
      </p:grpSp>
      <p:grpSp>
        <p:nvGrpSpPr>
          <p:cNvPr name="Group 28" id="28"/>
          <p:cNvGrpSpPr/>
          <p:nvPr/>
        </p:nvGrpSpPr>
        <p:grpSpPr>
          <a:xfrm rot="0">
            <a:off x="10599014" y="5635680"/>
            <a:ext cx="2881319" cy="899634"/>
            <a:chOff x="0" y="0"/>
            <a:chExt cx="758866" cy="236941"/>
          </a:xfrm>
        </p:grpSpPr>
        <p:sp>
          <p:nvSpPr>
            <p:cNvPr name="Freeform 29" id="29"/>
            <p:cNvSpPr/>
            <p:nvPr/>
          </p:nvSpPr>
          <p:spPr>
            <a:xfrm flipH="false" flipV="false" rot="0">
              <a:off x="0" y="0"/>
              <a:ext cx="758866" cy="236941"/>
            </a:xfrm>
            <a:custGeom>
              <a:avLst/>
              <a:gdLst/>
              <a:ahLst/>
              <a:cxnLst/>
              <a:rect r="r" b="b" t="t" l="l"/>
              <a:pathLst>
                <a:path h="236941" w="758866">
                  <a:moveTo>
                    <a:pt x="0" y="0"/>
                  </a:moveTo>
                  <a:lnTo>
                    <a:pt x="758866" y="0"/>
                  </a:lnTo>
                  <a:lnTo>
                    <a:pt x="758866" y="236941"/>
                  </a:lnTo>
                  <a:lnTo>
                    <a:pt x="0" y="236941"/>
                  </a:lnTo>
                  <a:close/>
                </a:path>
              </a:pathLst>
            </a:custGeom>
            <a:solidFill>
              <a:srgbClr val="2B4BDD"/>
            </a:solidFill>
          </p:spPr>
        </p:sp>
        <p:sp>
          <p:nvSpPr>
            <p:cNvPr name="TextBox 30" id="30"/>
            <p:cNvSpPr txBox="true"/>
            <p:nvPr/>
          </p:nvSpPr>
          <p:spPr>
            <a:xfrm>
              <a:off x="0" y="-38100"/>
              <a:ext cx="758866" cy="275041"/>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A</a:t>
              </a:r>
            </a:p>
          </p:txBody>
        </p:sp>
      </p:grpSp>
    </p:spTree>
  </p:cSld>
  <p:clrMapOvr>
    <a:masterClrMapping/>
  </p:clrMapOvr>
</p:sld>
</file>

<file path=ppt/slides/slide77.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grpSp>
        <p:nvGrpSpPr>
          <p:cNvPr name="Group 6" id="6"/>
          <p:cNvGrpSpPr/>
          <p:nvPr/>
        </p:nvGrpSpPr>
        <p:grpSpPr>
          <a:xfrm rot="0">
            <a:off x="1260359" y="1495047"/>
            <a:ext cx="377845" cy="816635"/>
            <a:chOff x="0" y="0"/>
            <a:chExt cx="99515" cy="215081"/>
          </a:xfrm>
        </p:grpSpPr>
        <p:sp>
          <p:nvSpPr>
            <p:cNvPr name="Freeform 7" id="7"/>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8" id="8"/>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Multiplas filas</a:t>
            </a:r>
          </a:p>
        </p:txBody>
      </p:sp>
      <p:sp>
        <p:nvSpPr>
          <p:cNvPr name="AutoShape 10" id="10"/>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650855" y="3281930"/>
            <a:ext cx="17289323" cy="478091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existes diversos processos no estado de pronto, cada qual com uma prioridade especifica. </a:t>
            </a:r>
          </a:p>
          <a:p>
            <a:pPr>
              <a:lnSpc>
                <a:spcPts val="4759"/>
              </a:lnSpc>
            </a:pPr>
          </a:p>
          <a:p>
            <a:pPr marL="734059" indent="-367030" lvl="1">
              <a:lnSpc>
                <a:spcPts val="4759"/>
              </a:lnSpc>
              <a:buFont typeface="Arial"/>
              <a:buChar char="•"/>
            </a:pPr>
            <a:r>
              <a:rPr lang="en-US" sz="3399">
                <a:solidFill>
                  <a:srgbClr val="FFFFFF"/>
                </a:solidFill>
                <a:latin typeface="Open Sans"/>
              </a:rPr>
              <a:t>cada fila possui um mecanismo proprio de escalonamento.</a:t>
            </a:r>
          </a:p>
          <a:p>
            <a:pPr>
              <a:lnSpc>
                <a:spcPts val="4759"/>
              </a:lnSpc>
            </a:pPr>
          </a:p>
          <a:p>
            <a:pPr marL="734059" indent="-367030" lvl="1">
              <a:lnSpc>
                <a:spcPts val="4759"/>
              </a:lnSpc>
              <a:buFont typeface="Arial"/>
              <a:buChar char="•"/>
            </a:pPr>
            <a:r>
              <a:rPr lang="en-US" sz="3399">
                <a:solidFill>
                  <a:srgbClr val="FFFFFF"/>
                </a:solidFill>
                <a:latin typeface="Open Sans"/>
              </a:rPr>
              <a:t>o sistema só passa para a proxima fila, caso a fila de maior prioriade esteja vazia.</a:t>
            </a:r>
          </a:p>
          <a:p>
            <a:pPr>
              <a:lnSpc>
                <a:spcPts val="4759"/>
              </a:lnSpc>
            </a:pPr>
          </a:p>
          <a:p>
            <a:pPr>
              <a:lnSpc>
                <a:spcPts val="4759"/>
              </a:lnSpc>
            </a:pPr>
          </a:p>
        </p:txBody>
      </p:sp>
    </p:spTree>
  </p:cSld>
  <p:clrMapOvr>
    <a:masterClrMapping/>
  </p:clrMapOvr>
</p:sld>
</file>

<file path=ppt/slides/slide78.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grpSp>
        <p:nvGrpSpPr>
          <p:cNvPr name="Group 9" id="9"/>
          <p:cNvGrpSpPr/>
          <p:nvPr/>
        </p:nvGrpSpPr>
        <p:grpSpPr>
          <a:xfrm rot="0">
            <a:off x="4722755" y="3311563"/>
            <a:ext cx="921688" cy="92168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12" id="12"/>
          <p:cNvGrpSpPr/>
          <p:nvPr/>
        </p:nvGrpSpPr>
        <p:grpSpPr>
          <a:xfrm rot="0">
            <a:off x="5068831" y="3624593"/>
            <a:ext cx="225878" cy="325105"/>
            <a:chOff x="0" y="0"/>
            <a:chExt cx="76827" cy="110576"/>
          </a:xfrm>
        </p:grpSpPr>
        <p:sp>
          <p:nvSpPr>
            <p:cNvPr name="Freeform 13" id="13"/>
            <p:cNvSpPr/>
            <p:nvPr/>
          </p:nvSpPr>
          <p:spPr>
            <a:xfrm flipH="false" flipV="false" rot="0">
              <a:off x="0" y="0"/>
              <a:ext cx="76827" cy="110576"/>
            </a:xfrm>
            <a:custGeom>
              <a:avLst/>
              <a:gdLst/>
              <a:ahLst/>
              <a:cxnLst/>
              <a:rect r="r" b="b" t="t" l="l"/>
              <a:pathLst>
                <a:path h="110576" w="76827">
                  <a:moveTo>
                    <a:pt x="0" y="0"/>
                  </a:moveTo>
                  <a:lnTo>
                    <a:pt x="76827" y="0"/>
                  </a:lnTo>
                  <a:lnTo>
                    <a:pt x="76827" y="110576"/>
                  </a:lnTo>
                  <a:lnTo>
                    <a:pt x="0" y="110576"/>
                  </a:lnTo>
                  <a:close/>
                </a:path>
              </a:pathLst>
            </a:custGeom>
            <a:solidFill>
              <a:srgbClr val="DADADA"/>
            </a:solidFill>
            <a:ln w="19050" cap="sq">
              <a:solidFill>
                <a:srgbClr val="000000"/>
              </a:solidFill>
              <a:prstDash val="solid"/>
              <a:miter/>
            </a:ln>
          </p:spPr>
        </p:sp>
        <p:sp>
          <p:nvSpPr>
            <p:cNvPr name="TextBox 14" id="14"/>
            <p:cNvSpPr txBox="true"/>
            <p:nvPr/>
          </p:nvSpPr>
          <p:spPr>
            <a:xfrm>
              <a:off x="0" y="-38100"/>
              <a:ext cx="76827" cy="148676"/>
            </a:xfrm>
            <a:prstGeom prst="rect">
              <a:avLst/>
            </a:prstGeom>
          </p:spPr>
          <p:txBody>
            <a:bodyPr anchor="ctr" rtlCol="false" tIns="50800" lIns="50800" bIns="50800" rIns="50800"/>
            <a:lstStyle/>
            <a:p>
              <a:pPr algn="ctr">
                <a:lnSpc>
                  <a:spcPts val="2940"/>
                </a:lnSpc>
              </a:pPr>
            </a:p>
          </p:txBody>
        </p:sp>
      </p:grpSp>
      <p:sp>
        <p:nvSpPr>
          <p:cNvPr name="AutoShape 15" id="15"/>
          <p:cNvSpPr/>
          <p:nvPr/>
        </p:nvSpPr>
        <p:spPr>
          <a:xfrm>
            <a:off x="4722755" y="3772407"/>
            <a:ext cx="346076" cy="11112"/>
          </a:xfrm>
          <a:prstGeom prst="line">
            <a:avLst/>
          </a:prstGeom>
          <a:ln cap="flat" w="28575">
            <a:solidFill>
              <a:srgbClr val="000000"/>
            </a:solidFill>
            <a:prstDash val="solid"/>
            <a:headEnd type="none" len="sm" w="sm"/>
            <a:tailEnd type="none" len="sm" w="sm"/>
          </a:ln>
        </p:spPr>
      </p:sp>
      <p:sp>
        <p:nvSpPr>
          <p:cNvPr name="AutoShape 16" id="16"/>
          <p:cNvSpPr/>
          <p:nvPr/>
        </p:nvSpPr>
        <p:spPr>
          <a:xfrm flipV="true">
            <a:off x="5181770" y="3311563"/>
            <a:ext cx="1829" cy="313030"/>
          </a:xfrm>
          <a:prstGeom prst="line">
            <a:avLst/>
          </a:prstGeom>
          <a:ln cap="flat" w="28575">
            <a:solidFill>
              <a:srgbClr val="000000"/>
            </a:solidFill>
            <a:prstDash val="solid"/>
            <a:headEnd type="none" len="sm" w="sm"/>
            <a:tailEnd type="none" len="sm" w="sm"/>
          </a:ln>
        </p:spPr>
      </p:sp>
      <p:sp>
        <p:nvSpPr>
          <p:cNvPr name="AutoShape 17" id="17"/>
          <p:cNvSpPr/>
          <p:nvPr/>
        </p:nvSpPr>
        <p:spPr>
          <a:xfrm flipH="true">
            <a:off x="5294709" y="3772407"/>
            <a:ext cx="349734" cy="14738"/>
          </a:xfrm>
          <a:prstGeom prst="line">
            <a:avLst/>
          </a:prstGeom>
          <a:ln cap="flat" w="28575">
            <a:solidFill>
              <a:srgbClr val="000000"/>
            </a:solidFill>
            <a:prstDash val="solid"/>
            <a:headEnd type="none" len="sm" w="sm"/>
            <a:tailEnd type="none" len="sm" w="sm"/>
          </a:ln>
        </p:spPr>
      </p:sp>
      <p:grpSp>
        <p:nvGrpSpPr>
          <p:cNvPr name="Group 18" id="18"/>
          <p:cNvGrpSpPr/>
          <p:nvPr/>
        </p:nvGrpSpPr>
        <p:grpSpPr>
          <a:xfrm rot="0">
            <a:off x="7350478" y="3325802"/>
            <a:ext cx="921688" cy="92168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21" id="21"/>
          <p:cNvGrpSpPr/>
          <p:nvPr/>
        </p:nvGrpSpPr>
        <p:grpSpPr>
          <a:xfrm rot="0">
            <a:off x="7696554" y="3638831"/>
            <a:ext cx="225878" cy="325105"/>
            <a:chOff x="0" y="0"/>
            <a:chExt cx="76827" cy="110576"/>
          </a:xfrm>
        </p:grpSpPr>
        <p:sp>
          <p:nvSpPr>
            <p:cNvPr name="Freeform 22" id="22"/>
            <p:cNvSpPr/>
            <p:nvPr/>
          </p:nvSpPr>
          <p:spPr>
            <a:xfrm flipH="false" flipV="false" rot="0">
              <a:off x="0" y="0"/>
              <a:ext cx="76827" cy="110576"/>
            </a:xfrm>
            <a:custGeom>
              <a:avLst/>
              <a:gdLst/>
              <a:ahLst/>
              <a:cxnLst/>
              <a:rect r="r" b="b" t="t" l="l"/>
              <a:pathLst>
                <a:path h="110576" w="76827">
                  <a:moveTo>
                    <a:pt x="0" y="0"/>
                  </a:moveTo>
                  <a:lnTo>
                    <a:pt x="76827" y="0"/>
                  </a:lnTo>
                  <a:lnTo>
                    <a:pt x="76827" y="110576"/>
                  </a:lnTo>
                  <a:lnTo>
                    <a:pt x="0" y="110576"/>
                  </a:lnTo>
                  <a:close/>
                </a:path>
              </a:pathLst>
            </a:custGeom>
            <a:solidFill>
              <a:srgbClr val="DADADA"/>
            </a:solidFill>
            <a:ln w="19050" cap="sq">
              <a:solidFill>
                <a:srgbClr val="000000"/>
              </a:solidFill>
              <a:prstDash val="solid"/>
              <a:miter/>
            </a:ln>
          </p:spPr>
        </p:sp>
        <p:sp>
          <p:nvSpPr>
            <p:cNvPr name="TextBox 23" id="23"/>
            <p:cNvSpPr txBox="true"/>
            <p:nvPr/>
          </p:nvSpPr>
          <p:spPr>
            <a:xfrm>
              <a:off x="0" y="-38100"/>
              <a:ext cx="76827" cy="148676"/>
            </a:xfrm>
            <a:prstGeom prst="rect">
              <a:avLst/>
            </a:prstGeom>
          </p:spPr>
          <p:txBody>
            <a:bodyPr anchor="ctr" rtlCol="false" tIns="50800" lIns="50800" bIns="50800" rIns="50800"/>
            <a:lstStyle/>
            <a:p>
              <a:pPr algn="ctr">
                <a:lnSpc>
                  <a:spcPts val="2940"/>
                </a:lnSpc>
              </a:pPr>
            </a:p>
          </p:txBody>
        </p:sp>
      </p:grpSp>
      <p:sp>
        <p:nvSpPr>
          <p:cNvPr name="AutoShape 24" id="24"/>
          <p:cNvSpPr/>
          <p:nvPr/>
        </p:nvSpPr>
        <p:spPr>
          <a:xfrm>
            <a:off x="7350478" y="3786646"/>
            <a:ext cx="346076" cy="11112"/>
          </a:xfrm>
          <a:prstGeom prst="line">
            <a:avLst/>
          </a:prstGeom>
          <a:ln cap="flat" w="28575">
            <a:solidFill>
              <a:srgbClr val="000000"/>
            </a:solidFill>
            <a:prstDash val="solid"/>
            <a:headEnd type="none" len="sm" w="sm"/>
            <a:tailEnd type="none" len="sm" w="sm"/>
          </a:ln>
        </p:spPr>
      </p:sp>
      <p:sp>
        <p:nvSpPr>
          <p:cNvPr name="AutoShape 25" id="25"/>
          <p:cNvSpPr/>
          <p:nvPr/>
        </p:nvSpPr>
        <p:spPr>
          <a:xfrm flipV="true">
            <a:off x="7809493" y="3325802"/>
            <a:ext cx="1829" cy="313030"/>
          </a:xfrm>
          <a:prstGeom prst="line">
            <a:avLst/>
          </a:prstGeom>
          <a:ln cap="flat" w="28575">
            <a:solidFill>
              <a:srgbClr val="000000"/>
            </a:solidFill>
            <a:prstDash val="solid"/>
            <a:headEnd type="none" len="sm" w="sm"/>
            <a:tailEnd type="none" len="sm" w="sm"/>
          </a:ln>
        </p:spPr>
      </p:sp>
      <p:sp>
        <p:nvSpPr>
          <p:cNvPr name="AutoShape 26" id="26"/>
          <p:cNvSpPr/>
          <p:nvPr/>
        </p:nvSpPr>
        <p:spPr>
          <a:xfrm flipH="true">
            <a:off x="7922432" y="3786646"/>
            <a:ext cx="349734" cy="14738"/>
          </a:xfrm>
          <a:prstGeom prst="line">
            <a:avLst/>
          </a:prstGeom>
          <a:ln cap="flat" w="28575">
            <a:solidFill>
              <a:srgbClr val="000000"/>
            </a:solidFill>
            <a:prstDash val="solid"/>
            <a:headEnd type="none" len="sm" w="sm"/>
            <a:tailEnd type="none" len="sm" w="sm"/>
          </a:ln>
        </p:spPr>
      </p:sp>
      <p:sp>
        <p:nvSpPr>
          <p:cNvPr name="AutoShape 27" id="27"/>
          <p:cNvSpPr/>
          <p:nvPr/>
        </p:nvSpPr>
        <p:spPr>
          <a:xfrm>
            <a:off x="6015009" y="3836365"/>
            <a:ext cx="905882" cy="0"/>
          </a:xfrm>
          <a:prstGeom prst="line">
            <a:avLst/>
          </a:prstGeom>
          <a:ln cap="flat" w="38100">
            <a:solidFill>
              <a:srgbClr val="FFFFFF"/>
            </a:solidFill>
            <a:prstDash val="solid"/>
            <a:headEnd type="none" len="sm" w="sm"/>
            <a:tailEnd type="arrow" len="sm" w="med"/>
          </a:ln>
        </p:spPr>
      </p:sp>
      <p:sp>
        <p:nvSpPr>
          <p:cNvPr name="AutoShape 28" id="28"/>
          <p:cNvSpPr/>
          <p:nvPr/>
        </p:nvSpPr>
        <p:spPr>
          <a:xfrm>
            <a:off x="8485110" y="3834708"/>
            <a:ext cx="905882" cy="0"/>
          </a:xfrm>
          <a:prstGeom prst="line">
            <a:avLst/>
          </a:prstGeom>
          <a:ln cap="flat" w="38100">
            <a:solidFill>
              <a:srgbClr val="FFFFFF"/>
            </a:solidFill>
            <a:prstDash val="solid"/>
            <a:headEnd type="none" len="sm" w="sm"/>
            <a:tailEnd type="arrow" len="sm" w="med"/>
          </a:ln>
        </p:spPr>
      </p:sp>
      <p:grpSp>
        <p:nvGrpSpPr>
          <p:cNvPr name="Group 29" id="29"/>
          <p:cNvGrpSpPr/>
          <p:nvPr/>
        </p:nvGrpSpPr>
        <p:grpSpPr>
          <a:xfrm rot="0">
            <a:off x="4720951" y="5629178"/>
            <a:ext cx="921688" cy="921688"/>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32" id="32"/>
          <p:cNvGrpSpPr/>
          <p:nvPr/>
        </p:nvGrpSpPr>
        <p:grpSpPr>
          <a:xfrm rot="0">
            <a:off x="5067026" y="5942207"/>
            <a:ext cx="225878" cy="325105"/>
            <a:chOff x="0" y="0"/>
            <a:chExt cx="76827" cy="110576"/>
          </a:xfrm>
        </p:grpSpPr>
        <p:sp>
          <p:nvSpPr>
            <p:cNvPr name="Freeform 33" id="33"/>
            <p:cNvSpPr/>
            <p:nvPr/>
          </p:nvSpPr>
          <p:spPr>
            <a:xfrm flipH="false" flipV="false" rot="0">
              <a:off x="0" y="0"/>
              <a:ext cx="76827" cy="110576"/>
            </a:xfrm>
            <a:custGeom>
              <a:avLst/>
              <a:gdLst/>
              <a:ahLst/>
              <a:cxnLst/>
              <a:rect r="r" b="b" t="t" l="l"/>
              <a:pathLst>
                <a:path h="110576" w="76827">
                  <a:moveTo>
                    <a:pt x="0" y="0"/>
                  </a:moveTo>
                  <a:lnTo>
                    <a:pt x="76827" y="0"/>
                  </a:lnTo>
                  <a:lnTo>
                    <a:pt x="76827" y="110576"/>
                  </a:lnTo>
                  <a:lnTo>
                    <a:pt x="0" y="110576"/>
                  </a:lnTo>
                  <a:close/>
                </a:path>
              </a:pathLst>
            </a:custGeom>
            <a:solidFill>
              <a:srgbClr val="DADADA"/>
            </a:solidFill>
            <a:ln w="19050" cap="sq">
              <a:solidFill>
                <a:srgbClr val="000000"/>
              </a:solidFill>
              <a:prstDash val="solid"/>
              <a:miter/>
            </a:ln>
          </p:spPr>
        </p:sp>
        <p:sp>
          <p:nvSpPr>
            <p:cNvPr name="TextBox 34" id="34"/>
            <p:cNvSpPr txBox="true"/>
            <p:nvPr/>
          </p:nvSpPr>
          <p:spPr>
            <a:xfrm>
              <a:off x="0" y="-38100"/>
              <a:ext cx="76827" cy="148676"/>
            </a:xfrm>
            <a:prstGeom prst="rect">
              <a:avLst/>
            </a:prstGeom>
          </p:spPr>
          <p:txBody>
            <a:bodyPr anchor="ctr" rtlCol="false" tIns="50800" lIns="50800" bIns="50800" rIns="50800"/>
            <a:lstStyle/>
            <a:p>
              <a:pPr algn="ctr">
                <a:lnSpc>
                  <a:spcPts val="2940"/>
                </a:lnSpc>
              </a:pPr>
            </a:p>
          </p:txBody>
        </p:sp>
      </p:grpSp>
      <p:sp>
        <p:nvSpPr>
          <p:cNvPr name="AutoShape 35" id="35"/>
          <p:cNvSpPr/>
          <p:nvPr/>
        </p:nvSpPr>
        <p:spPr>
          <a:xfrm>
            <a:off x="4720951" y="6090022"/>
            <a:ext cx="346076" cy="11112"/>
          </a:xfrm>
          <a:prstGeom prst="line">
            <a:avLst/>
          </a:prstGeom>
          <a:ln cap="flat" w="28575">
            <a:solidFill>
              <a:srgbClr val="000000"/>
            </a:solidFill>
            <a:prstDash val="solid"/>
            <a:headEnd type="none" len="sm" w="sm"/>
            <a:tailEnd type="none" len="sm" w="sm"/>
          </a:ln>
        </p:spPr>
      </p:sp>
      <p:sp>
        <p:nvSpPr>
          <p:cNvPr name="AutoShape 36" id="36"/>
          <p:cNvSpPr/>
          <p:nvPr/>
        </p:nvSpPr>
        <p:spPr>
          <a:xfrm flipV="true">
            <a:off x="5179965" y="5629178"/>
            <a:ext cx="1829" cy="313030"/>
          </a:xfrm>
          <a:prstGeom prst="line">
            <a:avLst/>
          </a:prstGeom>
          <a:ln cap="flat" w="28575">
            <a:solidFill>
              <a:srgbClr val="000000"/>
            </a:solidFill>
            <a:prstDash val="solid"/>
            <a:headEnd type="none" len="sm" w="sm"/>
            <a:tailEnd type="none" len="sm" w="sm"/>
          </a:ln>
        </p:spPr>
      </p:sp>
      <p:sp>
        <p:nvSpPr>
          <p:cNvPr name="AutoShape 37" id="37"/>
          <p:cNvSpPr/>
          <p:nvPr/>
        </p:nvSpPr>
        <p:spPr>
          <a:xfrm flipH="true">
            <a:off x="5292904" y="6090022"/>
            <a:ext cx="349734" cy="14738"/>
          </a:xfrm>
          <a:prstGeom prst="line">
            <a:avLst/>
          </a:prstGeom>
          <a:ln cap="flat" w="28575">
            <a:solidFill>
              <a:srgbClr val="000000"/>
            </a:solidFill>
            <a:prstDash val="solid"/>
            <a:headEnd type="none" len="sm" w="sm"/>
            <a:tailEnd type="none" len="sm" w="sm"/>
          </a:ln>
        </p:spPr>
      </p:sp>
      <p:grpSp>
        <p:nvGrpSpPr>
          <p:cNvPr name="Group 38" id="38"/>
          <p:cNvGrpSpPr/>
          <p:nvPr/>
        </p:nvGrpSpPr>
        <p:grpSpPr>
          <a:xfrm rot="0">
            <a:off x="7348674" y="5643416"/>
            <a:ext cx="921688" cy="921688"/>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41" id="41"/>
          <p:cNvGrpSpPr/>
          <p:nvPr/>
        </p:nvGrpSpPr>
        <p:grpSpPr>
          <a:xfrm rot="0">
            <a:off x="7694749" y="5956446"/>
            <a:ext cx="225878" cy="325105"/>
            <a:chOff x="0" y="0"/>
            <a:chExt cx="76827" cy="110576"/>
          </a:xfrm>
        </p:grpSpPr>
        <p:sp>
          <p:nvSpPr>
            <p:cNvPr name="Freeform 42" id="42"/>
            <p:cNvSpPr/>
            <p:nvPr/>
          </p:nvSpPr>
          <p:spPr>
            <a:xfrm flipH="false" flipV="false" rot="0">
              <a:off x="0" y="0"/>
              <a:ext cx="76827" cy="110576"/>
            </a:xfrm>
            <a:custGeom>
              <a:avLst/>
              <a:gdLst/>
              <a:ahLst/>
              <a:cxnLst/>
              <a:rect r="r" b="b" t="t" l="l"/>
              <a:pathLst>
                <a:path h="110576" w="76827">
                  <a:moveTo>
                    <a:pt x="0" y="0"/>
                  </a:moveTo>
                  <a:lnTo>
                    <a:pt x="76827" y="0"/>
                  </a:lnTo>
                  <a:lnTo>
                    <a:pt x="76827" y="110576"/>
                  </a:lnTo>
                  <a:lnTo>
                    <a:pt x="0" y="110576"/>
                  </a:lnTo>
                  <a:close/>
                </a:path>
              </a:pathLst>
            </a:custGeom>
            <a:solidFill>
              <a:srgbClr val="DADADA"/>
            </a:solidFill>
            <a:ln w="19050" cap="sq">
              <a:solidFill>
                <a:srgbClr val="000000"/>
              </a:solidFill>
              <a:prstDash val="solid"/>
              <a:miter/>
            </a:ln>
          </p:spPr>
        </p:sp>
        <p:sp>
          <p:nvSpPr>
            <p:cNvPr name="TextBox 43" id="43"/>
            <p:cNvSpPr txBox="true"/>
            <p:nvPr/>
          </p:nvSpPr>
          <p:spPr>
            <a:xfrm>
              <a:off x="0" y="-38100"/>
              <a:ext cx="76827" cy="148676"/>
            </a:xfrm>
            <a:prstGeom prst="rect">
              <a:avLst/>
            </a:prstGeom>
          </p:spPr>
          <p:txBody>
            <a:bodyPr anchor="ctr" rtlCol="false" tIns="50800" lIns="50800" bIns="50800" rIns="50800"/>
            <a:lstStyle/>
            <a:p>
              <a:pPr algn="ctr">
                <a:lnSpc>
                  <a:spcPts val="2940"/>
                </a:lnSpc>
              </a:pPr>
            </a:p>
          </p:txBody>
        </p:sp>
      </p:grpSp>
      <p:sp>
        <p:nvSpPr>
          <p:cNvPr name="AutoShape 44" id="44"/>
          <p:cNvSpPr/>
          <p:nvPr/>
        </p:nvSpPr>
        <p:spPr>
          <a:xfrm>
            <a:off x="7348674" y="6104260"/>
            <a:ext cx="346076" cy="11112"/>
          </a:xfrm>
          <a:prstGeom prst="line">
            <a:avLst/>
          </a:prstGeom>
          <a:ln cap="flat" w="28575">
            <a:solidFill>
              <a:srgbClr val="000000"/>
            </a:solidFill>
            <a:prstDash val="solid"/>
            <a:headEnd type="none" len="sm" w="sm"/>
            <a:tailEnd type="none" len="sm" w="sm"/>
          </a:ln>
        </p:spPr>
      </p:sp>
      <p:sp>
        <p:nvSpPr>
          <p:cNvPr name="AutoShape 45" id="45"/>
          <p:cNvSpPr/>
          <p:nvPr/>
        </p:nvSpPr>
        <p:spPr>
          <a:xfrm flipV="true">
            <a:off x="7807688" y="5643416"/>
            <a:ext cx="1829" cy="313030"/>
          </a:xfrm>
          <a:prstGeom prst="line">
            <a:avLst/>
          </a:prstGeom>
          <a:ln cap="flat" w="28575">
            <a:solidFill>
              <a:srgbClr val="000000"/>
            </a:solidFill>
            <a:prstDash val="solid"/>
            <a:headEnd type="none" len="sm" w="sm"/>
            <a:tailEnd type="none" len="sm" w="sm"/>
          </a:ln>
        </p:spPr>
      </p:sp>
      <p:sp>
        <p:nvSpPr>
          <p:cNvPr name="AutoShape 46" id="46"/>
          <p:cNvSpPr/>
          <p:nvPr/>
        </p:nvSpPr>
        <p:spPr>
          <a:xfrm flipH="true">
            <a:off x="7920627" y="6104260"/>
            <a:ext cx="349734" cy="14738"/>
          </a:xfrm>
          <a:prstGeom prst="line">
            <a:avLst/>
          </a:prstGeom>
          <a:ln cap="flat" w="28575">
            <a:solidFill>
              <a:srgbClr val="000000"/>
            </a:solidFill>
            <a:prstDash val="solid"/>
            <a:headEnd type="none" len="sm" w="sm"/>
            <a:tailEnd type="none" len="sm" w="sm"/>
          </a:ln>
        </p:spPr>
      </p:sp>
      <p:grpSp>
        <p:nvGrpSpPr>
          <p:cNvPr name="Group 47" id="47"/>
          <p:cNvGrpSpPr/>
          <p:nvPr/>
        </p:nvGrpSpPr>
        <p:grpSpPr>
          <a:xfrm rot="0">
            <a:off x="9743659" y="5672471"/>
            <a:ext cx="921688" cy="921688"/>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9" id="49"/>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50" id="50"/>
          <p:cNvGrpSpPr/>
          <p:nvPr/>
        </p:nvGrpSpPr>
        <p:grpSpPr>
          <a:xfrm rot="0">
            <a:off x="10089735" y="5985500"/>
            <a:ext cx="225878" cy="325105"/>
            <a:chOff x="0" y="0"/>
            <a:chExt cx="76827" cy="110576"/>
          </a:xfrm>
        </p:grpSpPr>
        <p:sp>
          <p:nvSpPr>
            <p:cNvPr name="Freeform 51" id="51"/>
            <p:cNvSpPr/>
            <p:nvPr/>
          </p:nvSpPr>
          <p:spPr>
            <a:xfrm flipH="false" flipV="false" rot="0">
              <a:off x="0" y="0"/>
              <a:ext cx="76827" cy="110576"/>
            </a:xfrm>
            <a:custGeom>
              <a:avLst/>
              <a:gdLst/>
              <a:ahLst/>
              <a:cxnLst/>
              <a:rect r="r" b="b" t="t" l="l"/>
              <a:pathLst>
                <a:path h="110576" w="76827">
                  <a:moveTo>
                    <a:pt x="0" y="0"/>
                  </a:moveTo>
                  <a:lnTo>
                    <a:pt x="76827" y="0"/>
                  </a:lnTo>
                  <a:lnTo>
                    <a:pt x="76827" y="110576"/>
                  </a:lnTo>
                  <a:lnTo>
                    <a:pt x="0" y="110576"/>
                  </a:lnTo>
                  <a:close/>
                </a:path>
              </a:pathLst>
            </a:custGeom>
            <a:solidFill>
              <a:srgbClr val="DADADA"/>
            </a:solidFill>
            <a:ln w="19050" cap="sq">
              <a:solidFill>
                <a:srgbClr val="000000"/>
              </a:solidFill>
              <a:prstDash val="solid"/>
              <a:miter/>
            </a:ln>
          </p:spPr>
        </p:sp>
        <p:sp>
          <p:nvSpPr>
            <p:cNvPr name="TextBox 52" id="52"/>
            <p:cNvSpPr txBox="true"/>
            <p:nvPr/>
          </p:nvSpPr>
          <p:spPr>
            <a:xfrm>
              <a:off x="0" y="-38100"/>
              <a:ext cx="76827" cy="148676"/>
            </a:xfrm>
            <a:prstGeom prst="rect">
              <a:avLst/>
            </a:prstGeom>
          </p:spPr>
          <p:txBody>
            <a:bodyPr anchor="ctr" rtlCol="false" tIns="50800" lIns="50800" bIns="50800" rIns="50800"/>
            <a:lstStyle/>
            <a:p>
              <a:pPr algn="ctr">
                <a:lnSpc>
                  <a:spcPts val="2940"/>
                </a:lnSpc>
              </a:pPr>
            </a:p>
          </p:txBody>
        </p:sp>
      </p:grpSp>
      <p:sp>
        <p:nvSpPr>
          <p:cNvPr name="AutoShape 53" id="53"/>
          <p:cNvSpPr/>
          <p:nvPr/>
        </p:nvSpPr>
        <p:spPr>
          <a:xfrm>
            <a:off x="9743659" y="6133315"/>
            <a:ext cx="346076" cy="11112"/>
          </a:xfrm>
          <a:prstGeom prst="line">
            <a:avLst/>
          </a:prstGeom>
          <a:ln cap="flat" w="28575">
            <a:solidFill>
              <a:srgbClr val="000000"/>
            </a:solidFill>
            <a:prstDash val="solid"/>
            <a:headEnd type="none" len="sm" w="sm"/>
            <a:tailEnd type="none" len="sm" w="sm"/>
          </a:ln>
        </p:spPr>
      </p:sp>
      <p:sp>
        <p:nvSpPr>
          <p:cNvPr name="AutoShape 54" id="54"/>
          <p:cNvSpPr/>
          <p:nvPr/>
        </p:nvSpPr>
        <p:spPr>
          <a:xfrm flipV="true">
            <a:off x="10202674" y="5672471"/>
            <a:ext cx="1829" cy="313030"/>
          </a:xfrm>
          <a:prstGeom prst="line">
            <a:avLst/>
          </a:prstGeom>
          <a:ln cap="flat" w="28575">
            <a:solidFill>
              <a:srgbClr val="000000"/>
            </a:solidFill>
            <a:prstDash val="solid"/>
            <a:headEnd type="none" len="sm" w="sm"/>
            <a:tailEnd type="none" len="sm" w="sm"/>
          </a:ln>
        </p:spPr>
      </p:sp>
      <p:sp>
        <p:nvSpPr>
          <p:cNvPr name="AutoShape 55" id="55"/>
          <p:cNvSpPr/>
          <p:nvPr/>
        </p:nvSpPr>
        <p:spPr>
          <a:xfrm flipH="true">
            <a:off x="10315613" y="6133315"/>
            <a:ext cx="349734" cy="14738"/>
          </a:xfrm>
          <a:prstGeom prst="line">
            <a:avLst/>
          </a:prstGeom>
          <a:ln cap="flat" w="28575">
            <a:solidFill>
              <a:srgbClr val="000000"/>
            </a:solidFill>
            <a:prstDash val="solid"/>
            <a:headEnd type="none" len="sm" w="sm"/>
            <a:tailEnd type="none" len="sm" w="sm"/>
          </a:ln>
        </p:spPr>
      </p:sp>
      <p:sp>
        <p:nvSpPr>
          <p:cNvPr name="AutoShape 56" id="56"/>
          <p:cNvSpPr/>
          <p:nvPr/>
        </p:nvSpPr>
        <p:spPr>
          <a:xfrm>
            <a:off x="6013204" y="6153979"/>
            <a:ext cx="905882" cy="0"/>
          </a:xfrm>
          <a:prstGeom prst="line">
            <a:avLst/>
          </a:prstGeom>
          <a:ln cap="flat" w="38100">
            <a:solidFill>
              <a:srgbClr val="FFFFFF"/>
            </a:solidFill>
            <a:prstDash val="solid"/>
            <a:headEnd type="none" len="sm" w="sm"/>
            <a:tailEnd type="arrow" len="sm" w="med"/>
          </a:ln>
        </p:spPr>
      </p:sp>
      <p:sp>
        <p:nvSpPr>
          <p:cNvPr name="AutoShape 57" id="57"/>
          <p:cNvSpPr/>
          <p:nvPr/>
        </p:nvSpPr>
        <p:spPr>
          <a:xfrm>
            <a:off x="8483305" y="6152323"/>
            <a:ext cx="905882" cy="0"/>
          </a:xfrm>
          <a:prstGeom prst="line">
            <a:avLst/>
          </a:prstGeom>
          <a:ln cap="flat" w="38100">
            <a:solidFill>
              <a:srgbClr val="FFFFFF"/>
            </a:solidFill>
            <a:prstDash val="solid"/>
            <a:headEnd type="none" len="sm" w="sm"/>
            <a:tailEnd type="arrow" len="sm" w="med"/>
          </a:ln>
        </p:spPr>
      </p:sp>
      <p:grpSp>
        <p:nvGrpSpPr>
          <p:cNvPr name="Group 58" id="58"/>
          <p:cNvGrpSpPr/>
          <p:nvPr/>
        </p:nvGrpSpPr>
        <p:grpSpPr>
          <a:xfrm rot="0">
            <a:off x="4721552" y="7782635"/>
            <a:ext cx="921688" cy="921688"/>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0" id="60"/>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61" id="61"/>
          <p:cNvGrpSpPr/>
          <p:nvPr/>
        </p:nvGrpSpPr>
        <p:grpSpPr>
          <a:xfrm rot="0">
            <a:off x="5067628" y="8095665"/>
            <a:ext cx="225878" cy="325105"/>
            <a:chOff x="0" y="0"/>
            <a:chExt cx="76827" cy="110576"/>
          </a:xfrm>
        </p:grpSpPr>
        <p:sp>
          <p:nvSpPr>
            <p:cNvPr name="Freeform 62" id="62"/>
            <p:cNvSpPr/>
            <p:nvPr/>
          </p:nvSpPr>
          <p:spPr>
            <a:xfrm flipH="false" flipV="false" rot="0">
              <a:off x="0" y="0"/>
              <a:ext cx="76827" cy="110576"/>
            </a:xfrm>
            <a:custGeom>
              <a:avLst/>
              <a:gdLst/>
              <a:ahLst/>
              <a:cxnLst/>
              <a:rect r="r" b="b" t="t" l="l"/>
              <a:pathLst>
                <a:path h="110576" w="76827">
                  <a:moveTo>
                    <a:pt x="0" y="0"/>
                  </a:moveTo>
                  <a:lnTo>
                    <a:pt x="76827" y="0"/>
                  </a:lnTo>
                  <a:lnTo>
                    <a:pt x="76827" y="110576"/>
                  </a:lnTo>
                  <a:lnTo>
                    <a:pt x="0" y="110576"/>
                  </a:lnTo>
                  <a:close/>
                </a:path>
              </a:pathLst>
            </a:custGeom>
            <a:solidFill>
              <a:srgbClr val="DADADA"/>
            </a:solidFill>
            <a:ln w="19050" cap="sq">
              <a:solidFill>
                <a:srgbClr val="000000"/>
              </a:solidFill>
              <a:prstDash val="solid"/>
              <a:miter/>
            </a:ln>
          </p:spPr>
        </p:sp>
        <p:sp>
          <p:nvSpPr>
            <p:cNvPr name="TextBox 63" id="63"/>
            <p:cNvSpPr txBox="true"/>
            <p:nvPr/>
          </p:nvSpPr>
          <p:spPr>
            <a:xfrm>
              <a:off x="0" y="-38100"/>
              <a:ext cx="76827" cy="148676"/>
            </a:xfrm>
            <a:prstGeom prst="rect">
              <a:avLst/>
            </a:prstGeom>
          </p:spPr>
          <p:txBody>
            <a:bodyPr anchor="ctr" rtlCol="false" tIns="50800" lIns="50800" bIns="50800" rIns="50800"/>
            <a:lstStyle/>
            <a:p>
              <a:pPr algn="ctr">
                <a:lnSpc>
                  <a:spcPts val="2940"/>
                </a:lnSpc>
              </a:pPr>
            </a:p>
          </p:txBody>
        </p:sp>
      </p:grpSp>
      <p:sp>
        <p:nvSpPr>
          <p:cNvPr name="AutoShape 64" id="64"/>
          <p:cNvSpPr/>
          <p:nvPr/>
        </p:nvSpPr>
        <p:spPr>
          <a:xfrm>
            <a:off x="4721552" y="8243479"/>
            <a:ext cx="346076" cy="11112"/>
          </a:xfrm>
          <a:prstGeom prst="line">
            <a:avLst/>
          </a:prstGeom>
          <a:ln cap="flat" w="28575">
            <a:solidFill>
              <a:srgbClr val="000000"/>
            </a:solidFill>
            <a:prstDash val="solid"/>
            <a:headEnd type="none" len="sm" w="sm"/>
            <a:tailEnd type="none" len="sm" w="sm"/>
          </a:ln>
        </p:spPr>
      </p:sp>
      <p:sp>
        <p:nvSpPr>
          <p:cNvPr name="AutoShape 65" id="65"/>
          <p:cNvSpPr/>
          <p:nvPr/>
        </p:nvSpPr>
        <p:spPr>
          <a:xfrm flipV="true">
            <a:off x="5180567" y="7782635"/>
            <a:ext cx="1829" cy="313030"/>
          </a:xfrm>
          <a:prstGeom prst="line">
            <a:avLst/>
          </a:prstGeom>
          <a:ln cap="flat" w="28575">
            <a:solidFill>
              <a:srgbClr val="000000"/>
            </a:solidFill>
            <a:prstDash val="solid"/>
            <a:headEnd type="none" len="sm" w="sm"/>
            <a:tailEnd type="none" len="sm" w="sm"/>
          </a:ln>
        </p:spPr>
      </p:sp>
      <p:sp>
        <p:nvSpPr>
          <p:cNvPr name="AutoShape 66" id="66"/>
          <p:cNvSpPr/>
          <p:nvPr/>
        </p:nvSpPr>
        <p:spPr>
          <a:xfrm flipH="true">
            <a:off x="5293506" y="8243479"/>
            <a:ext cx="349734" cy="14738"/>
          </a:xfrm>
          <a:prstGeom prst="line">
            <a:avLst/>
          </a:prstGeom>
          <a:ln cap="flat" w="28575">
            <a:solidFill>
              <a:srgbClr val="000000"/>
            </a:solidFill>
            <a:prstDash val="solid"/>
            <a:headEnd type="none" len="sm" w="sm"/>
            <a:tailEnd type="none" len="sm" w="sm"/>
          </a:ln>
        </p:spPr>
      </p:sp>
      <p:grpSp>
        <p:nvGrpSpPr>
          <p:cNvPr name="Group 67" id="67"/>
          <p:cNvGrpSpPr/>
          <p:nvPr/>
        </p:nvGrpSpPr>
        <p:grpSpPr>
          <a:xfrm rot="0">
            <a:off x="7349275" y="7796874"/>
            <a:ext cx="921688" cy="921688"/>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9" id="69"/>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70" id="70"/>
          <p:cNvGrpSpPr/>
          <p:nvPr/>
        </p:nvGrpSpPr>
        <p:grpSpPr>
          <a:xfrm rot="0">
            <a:off x="7695351" y="8109903"/>
            <a:ext cx="225878" cy="325105"/>
            <a:chOff x="0" y="0"/>
            <a:chExt cx="76827" cy="110576"/>
          </a:xfrm>
        </p:grpSpPr>
        <p:sp>
          <p:nvSpPr>
            <p:cNvPr name="Freeform 71" id="71"/>
            <p:cNvSpPr/>
            <p:nvPr/>
          </p:nvSpPr>
          <p:spPr>
            <a:xfrm flipH="false" flipV="false" rot="0">
              <a:off x="0" y="0"/>
              <a:ext cx="76827" cy="110576"/>
            </a:xfrm>
            <a:custGeom>
              <a:avLst/>
              <a:gdLst/>
              <a:ahLst/>
              <a:cxnLst/>
              <a:rect r="r" b="b" t="t" l="l"/>
              <a:pathLst>
                <a:path h="110576" w="76827">
                  <a:moveTo>
                    <a:pt x="0" y="0"/>
                  </a:moveTo>
                  <a:lnTo>
                    <a:pt x="76827" y="0"/>
                  </a:lnTo>
                  <a:lnTo>
                    <a:pt x="76827" y="110576"/>
                  </a:lnTo>
                  <a:lnTo>
                    <a:pt x="0" y="110576"/>
                  </a:lnTo>
                  <a:close/>
                </a:path>
              </a:pathLst>
            </a:custGeom>
            <a:solidFill>
              <a:srgbClr val="DADADA"/>
            </a:solidFill>
            <a:ln w="19050" cap="sq">
              <a:solidFill>
                <a:srgbClr val="000000"/>
              </a:solidFill>
              <a:prstDash val="solid"/>
              <a:miter/>
            </a:ln>
          </p:spPr>
        </p:sp>
        <p:sp>
          <p:nvSpPr>
            <p:cNvPr name="TextBox 72" id="72"/>
            <p:cNvSpPr txBox="true"/>
            <p:nvPr/>
          </p:nvSpPr>
          <p:spPr>
            <a:xfrm>
              <a:off x="0" y="-38100"/>
              <a:ext cx="76827" cy="148676"/>
            </a:xfrm>
            <a:prstGeom prst="rect">
              <a:avLst/>
            </a:prstGeom>
          </p:spPr>
          <p:txBody>
            <a:bodyPr anchor="ctr" rtlCol="false" tIns="50800" lIns="50800" bIns="50800" rIns="50800"/>
            <a:lstStyle/>
            <a:p>
              <a:pPr algn="ctr">
                <a:lnSpc>
                  <a:spcPts val="2940"/>
                </a:lnSpc>
              </a:pPr>
            </a:p>
          </p:txBody>
        </p:sp>
      </p:grpSp>
      <p:sp>
        <p:nvSpPr>
          <p:cNvPr name="AutoShape 73" id="73"/>
          <p:cNvSpPr/>
          <p:nvPr/>
        </p:nvSpPr>
        <p:spPr>
          <a:xfrm>
            <a:off x="7349275" y="8257718"/>
            <a:ext cx="346076" cy="11112"/>
          </a:xfrm>
          <a:prstGeom prst="line">
            <a:avLst/>
          </a:prstGeom>
          <a:ln cap="flat" w="28575">
            <a:solidFill>
              <a:srgbClr val="000000"/>
            </a:solidFill>
            <a:prstDash val="solid"/>
            <a:headEnd type="none" len="sm" w="sm"/>
            <a:tailEnd type="none" len="sm" w="sm"/>
          </a:ln>
        </p:spPr>
      </p:sp>
      <p:sp>
        <p:nvSpPr>
          <p:cNvPr name="AutoShape 74" id="74"/>
          <p:cNvSpPr/>
          <p:nvPr/>
        </p:nvSpPr>
        <p:spPr>
          <a:xfrm flipV="true">
            <a:off x="7808290" y="7796874"/>
            <a:ext cx="1829" cy="313030"/>
          </a:xfrm>
          <a:prstGeom prst="line">
            <a:avLst/>
          </a:prstGeom>
          <a:ln cap="flat" w="28575">
            <a:solidFill>
              <a:srgbClr val="000000"/>
            </a:solidFill>
            <a:prstDash val="solid"/>
            <a:headEnd type="none" len="sm" w="sm"/>
            <a:tailEnd type="none" len="sm" w="sm"/>
          </a:ln>
        </p:spPr>
      </p:sp>
      <p:sp>
        <p:nvSpPr>
          <p:cNvPr name="AutoShape 75" id="75"/>
          <p:cNvSpPr/>
          <p:nvPr/>
        </p:nvSpPr>
        <p:spPr>
          <a:xfrm flipH="true">
            <a:off x="7921229" y="8257718"/>
            <a:ext cx="349734" cy="14738"/>
          </a:xfrm>
          <a:prstGeom prst="line">
            <a:avLst/>
          </a:prstGeom>
          <a:ln cap="flat" w="28575">
            <a:solidFill>
              <a:srgbClr val="000000"/>
            </a:solidFill>
            <a:prstDash val="solid"/>
            <a:headEnd type="none" len="sm" w="sm"/>
            <a:tailEnd type="none" len="sm" w="sm"/>
          </a:ln>
        </p:spPr>
      </p:sp>
      <p:grpSp>
        <p:nvGrpSpPr>
          <p:cNvPr name="Group 76" id="76"/>
          <p:cNvGrpSpPr/>
          <p:nvPr/>
        </p:nvGrpSpPr>
        <p:grpSpPr>
          <a:xfrm rot="0">
            <a:off x="9744261" y="7825928"/>
            <a:ext cx="921688" cy="921688"/>
            <a:chOff x="0" y="0"/>
            <a:chExt cx="812800" cy="812800"/>
          </a:xfrm>
        </p:grpSpPr>
        <p:sp>
          <p:nvSpPr>
            <p:cNvPr name="Freeform 77" id="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8" id="7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79" id="79"/>
          <p:cNvGrpSpPr/>
          <p:nvPr/>
        </p:nvGrpSpPr>
        <p:grpSpPr>
          <a:xfrm rot="0">
            <a:off x="10090336" y="8138958"/>
            <a:ext cx="225878" cy="325105"/>
            <a:chOff x="0" y="0"/>
            <a:chExt cx="76827" cy="110576"/>
          </a:xfrm>
        </p:grpSpPr>
        <p:sp>
          <p:nvSpPr>
            <p:cNvPr name="Freeform 80" id="80"/>
            <p:cNvSpPr/>
            <p:nvPr/>
          </p:nvSpPr>
          <p:spPr>
            <a:xfrm flipH="false" flipV="false" rot="0">
              <a:off x="0" y="0"/>
              <a:ext cx="76827" cy="110576"/>
            </a:xfrm>
            <a:custGeom>
              <a:avLst/>
              <a:gdLst/>
              <a:ahLst/>
              <a:cxnLst/>
              <a:rect r="r" b="b" t="t" l="l"/>
              <a:pathLst>
                <a:path h="110576" w="76827">
                  <a:moveTo>
                    <a:pt x="0" y="0"/>
                  </a:moveTo>
                  <a:lnTo>
                    <a:pt x="76827" y="0"/>
                  </a:lnTo>
                  <a:lnTo>
                    <a:pt x="76827" y="110576"/>
                  </a:lnTo>
                  <a:lnTo>
                    <a:pt x="0" y="110576"/>
                  </a:lnTo>
                  <a:close/>
                </a:path>
              </a:pathLst>
            </a:custGeom>
            <a:solidFill>
              <a:srgbClr val="DADADA"/>
            </a:solidFill>
            <a:ln w="19050" cap="sq">
              <a:solidFill>
                <a:srgbClr val="000000"/>
              </a:solidFill>
              <a:prstDash val="solid"/>
              <a:miter/>
            </a:ln>
          </p:spPr>
        </p:sp>
        <p:sp>
          <p:nvSpPr>
            <p:cNvPr name="TextBox 81" id="81"/>
            <p:cNvSpPr txBox="true"/>
            <p:nvPr/>
          </p:nvSpPr>
          <p:spPr>
            <a:xfrm>
              <a:off x="0" y="-38100"/>
              <a:ext cx="76827" cy="148676"/>
            </a:xfrm>
            <a:prstGeom prst="rect">
              <a:avLst/>
            </a:prstGeom>
          </p:spPr>
          <p:txBody>
            <a:bodyPr anchor="ctr" rtlCol="false" tIns="50800" lIns="50800" bIns="50800" rIns="50800"/>
            <a:lstStyle/>
            <a:p>
              <a:pPr algn="ctr">
                <a:lnSpc>
                  <a:spcPts val="2940"/>
                </a:lnSpc>
              </a:pPr>
            </a:p>
          </p:txBody>
        </p:sp>
      </p:grpSp>
      <p:sp>
        <p:nvSpPr>
          <p:cNvPr name="AutoShape 82" id="82"/>
          <p:cNvSpPr/>
          <p:nvPr/>
        </p:nvSpPr>
        <p:spPr>
          <a:xfrm>
            <a:off x="9744261" y="8286772"/>
            <a:ext cx="346076" cy="11112"/>
          </a:xfrm>
          <a:prstGeom prst="line">
            <a:avLst/>
          </a:prstGeom>
          <a:ln cap="flat" w="28575">
            <a:solidFill>
              <a:srgbClr val="000000"/>
            </a:solidFill>
            <a:prstDash val="solid"/>
            <a:headEnd type="none" len="sm" w="sm"/>
            <a:tailEnd type="none" len="sm" w="sm"/>
          </a:ln>
        </p:spPr>
      </p:sp>
      <p:sp>
        <p:nvSpPr>
          <p:cNvPr name="AutoShape 83" id="83"/>
          <p:cNvSpPr/>
          <p:nvPr/>
        </p:nvSpPr>
        <p:spPr>
          <a:xfrm flipV="true">
            <a:off x="10203275" y="7825928"/>
            <a:ext cx="1829" cy="313030"/>
          </a:xfrm>
          <a:prstGeom prst="line">
            <a:avLst/>
          </a:prstGeom>
          <a:ln cap="flat" w="28575">
            <a:solidFill>
              <a:srgbClr val="000000"/>
            </a:solidFill>
            <a:prstDash val="solid"/>
            <a:headEnd type="none" len="sm" w="sm"/>
            <a:tailEnd type="none" len="sm" w="sm"/>
          </a:ln>
        </p:spPr>
      </p:sp>
      <p:sp>
        <p:nvSpPr>
          <p:cNvPr name="AutoShape 84" id="84"/>
          <p:cNvSpPr/>
          <p:nvPr/>
        </p:nvSpPr>
        <p:spPr>
          <a:xfrm flipH="true">
            <a:off x="10316214" y="8286772"/>
            <a:ext cx="349734" cy="14738"/>
          </a:xfrm>
          <a:prstGeom prst="line">
            <a:avLst/>
          </a:prstGeom>
          <a:ln cap="flat" w="28575">
            <a:solidFill>
              <a:srgbClr val="000000"/>
            </a:solidFill>
            <a:prstDash val="solid"/>
            <a:headEnd type="none" len="sm" w="sm"/>
            <a:tailEnd type="none" len="sm" w="sm"/>
          </a:ln>
        </p:spPr>
      </p:sp>
      <p:sp>
        <p:nvSpPr>
          <p:cNvPr name="AutoShape 85" id="85"/>
          <p:cNvSpPr/>
          <p:nvPr/>
        </p:nvSpPr>
        <p:spPr>
          <a:xfrm>
            <a:off x="6013806" y="8307437"/>
            <a:ext cx="905882" cy="0"/>
          </a:xfrm>
          <a:prstGeom prst="line">
            <a:avLst/>
          </a:prstGeom>
          <a:ln cap="flat" w="38100">
            <a:solidFill>
              <a:srgbClr val="FFFFFF"/>
            </a:solidFill>
            <a:prstDash val="solid"/>
            <a:headEnd type="none" len="sm" w="sm"/>
            <a:tailEnd type="arrow" len="sm" w="med"/>
          </a:ln>
        </p:spPr>
      </p:sp>
      <p:sp>
        <p:nvSpPr>
          <p:cNvPr name="AutoShape 86" id="86"/>
          <p:cNvSpPr/>
          <p:nvPr/>
        </p:nvSpPr>
        <p:spPr>
          <a:xfrm>
            <a:off x="8483907" y="8305781"/>
            <a:ext cx="905882" cy="0"/>
          </a:xfrm>
          <a:prstGeom prst="line">
            <a:avLst/>
          </a:prstGeom>
          <a:ln cap="flat" w="38100">
            <a:solidFill>
              <a:srgbClr val="FFFFFF"/>
            </a:solidFill>
            <a:prstDash val="solid"/>
            <a:headEnd type="none" len="sm" w="sm"/>
            <a:tailEnd type="arrow" len="sm" w="med"/>
          </a:ln>
        </p:spPr>
      </p:sp>
      <p:grpSp>
        <p:nvGrpSpPr>
          <p:cNvPr name="Group 87" id="87"/>
          <p:cNvGrpSpPr/>
          <p:nvPr/>
        </p:nvGrpSpPr>
        <p:grpSpPr>
          <a:xfrm rot="0">
            <a:off x="13940901" y="4984432"/>
            <a:ext cx="1951556" cy="1707611"/>
            <a:chOff x="0" y="0"/>
            <a:chExt cx="812800" cy="711200"/>
          </a:xfrm>
        </p:grpSpPr>
        <p:sp>
          <p:nvSpPr>
            <p:cNvPr name="Freeform 88" id="88"/>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A8AFD2"/>
            </a:solidFill>
          </p:spPr>
        </p:sp>
        <p:sp>
          <p:nvSpPr>
            <p:cNvPr name="TextBox 89" id="89"/>
            <p:cNvSpPr txBox="true"/>
            <p:nvPr/>
          </p:nvSpPr>
          <p:spPr>
            <a:xfrm>
              <a:off x="127000" y="292100"/>
              <a:ext cx="558800" cy="368300"/>
            </a:xfrm>
            <a:prstGeom prst="rect">
              <a:avLst/>
            </a:prstGeom>
          </p:spPr>
          <p:txBody>
            <a:bodyPr anchor="ctr" rtlCol="false" tIns="50800" lIns="50800" bIns="50800" rIns="50800"/>
            <a:lstStyle/>
            <a:p>
              <a:pPr algn="ctr">
                <a:lnSpc>
                  <a:spcPts val="3359"/>
                </a:lnSpc>
              </a:pPr>
              <a:r>
                <a:rPr lang="en-US" sz="2399">
                  <a:solidFill>
                    <a:srgbClr val="000000"/>
                  </a:solidFill>
                  <a:latin typeface="Open Sans Bold"/>
                </a:rPr>
                <a:t>CPU</a:t>
              </a:r>
            </a:p>
          </p:txBody>
        </p:sp>
      </p:grpSp>
      <p:sp>
        <p:nvSpPr>
          <p:cNvPr name="TextBox 90" id="90"/>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Interativos</a:t>
            </a:r>
          </a:p>
        </p:txBody>
      </p:sp>
      <p:sp>
        <p:nvSpPr>
          <p:cNvPr name="TextBox 91" id="91"/>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Multiplas filas</a:t>
            </a:r>
          </a:p>
        </p:txBody>
      </p:sp>
      <p:sp>
        <p:nvSpPr>
          <p:cNvPr name="TextBox 92" id="92"/>
          <p:cNvSpPr txBox="true"/>
          <p:nvPr/>
        </p:nvSpPr>
        <p:spPr>
          <a:xfrm rot="0">
            <a:off x="303292" y="3466834"/>
            <a:ext cx="2396728" cy="396240"/>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Open Sans"/>
              </a:rPr>
              <a:t>Maoir prioridade</a:t>
            </a:r>
          </a:p>
        </p:txBody>
      </p:sp>
      <p:sp>
        <p:nvSpPr>
          <p:cNvPr name="TextBox 93" id="93"/>
          <p:cNvSpPr txBox="true"/>
          <p:nvPr/>
        </p:nvSpPr>
        <p:spPr>
          <a:xfrm rot="0">
            <a:off x="296520" y="8191099"/>
            <a:ext cx="2504926" cy="396240"/>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Open Sans"/>
              </a:rPr>
              <a:t>Menor Prioridade</a:t>
            </a:r>
          </a:p>
        </p:txBody>
      </p:sp>
      <p:sp>
        <p:nvSpPr>
          <p:cNvPr name="TextBox 94" id="94"/>
          <p:cNvSpPr txBox="true"/>
          <p:nvPr/>
        </p:nvSpPr>
        <p:spPr>
          <a:xfrm rot="0">
            <a:off x="6175795" y="2621532"/>
            <a:ext cx="2968205"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Fila 1(FiFO)</a:t>
            </a:r>
          </a:p>
        </p:txBody>
      </p:sp>
      <p:sp>
        <p:nvSpPr>
          <p:cNvPr name="TextBox 95" id="95"/>
          <p:cNvSpPr txBox="true"/>
          <p:nvPr/>
        </p:nvSpPr>
        <p:spPr>
          <a:xfrm rot="0">
            <a:off x="6327220" y="4946332"/>
            <a:ext cx="2968205"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FIla 2 ( Round Robin)</a:t>
            </a:r>
          </a:p>
        </p:txBody>
      </p:sp>
      <p:sp>
        <p:nvSpPr>
          <p:cNvPr name="TextBox 96" id="96"/>
          <p:cNvSpPr txBox="true"/>
          <p:nvPr/>
        </p:nvSpPr>
        <p:spPr>
          <a:xfrm rot="0">
            <a:off x="6422788" y="7184229"/>
            <a:ext cx="2968205" cy="35623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Open Sans"/>
              </a:rPr>
              <a:t>Fila 3 (prioridade)</a:t>
            </a:r>
          </a:p>
        </p:txBody>
      </p:sp>
      <p:sp>
        <p:nvSpPr>
          <p:cNvPr name="AutoShape 97" id="97"/>
          <p:cNvSpPr/>
          <p:nvPr/>
        </p:nvSpPr>
        <p:spPr>
          <a:xfrm>
            <a:off x="12149608" y="3823069"/>
            <a:ext cx="67270" cy="4469259"/>
          </a:xfrm>
          <a:prstGeom prst="line">
            <a:avLst/>
          </a:prstGeom>
          <a:ln cap="flat" w="38100">
            <a:solidFill>
              <a:srgbClr val="FFFFFF"/>
            </a:solidFill>
            <a:prstDash val="solid"/>
            <a:headEnd type="none" len="sm" w="sm"/>
            <a:tailEnd type="none" len="sm" w="sm"/>
          </a:ln>
        </p:spPr>
      </p:sp>
      <p:sp>
        <p:nvSpPr>
          <p:cNvPr name="AutoShape 98" id="98"/>
          <p:cNvSpPr/>
          <p:nvPr/>
        </p:nvSpPr>
        <p:spPr>
          <a:xfrm flipV="true">
            <a:off x="10491081" y="8292328"/>
            <a:ext cx="1725367" cy="1813"/>
          </a:xfrm>
          <a:prstGeom prst="line">
            <a:avLst/>
          </a:prstGeom>
          <a:ln cap="flat" w="38100">
            <a:solidFill>
              <a:srgbClr val="FFFFFF"/>
            </a:solidFill>
            <a:prstDash val="solid"/>
            <a:headEnd type="none" len="sm" w="sm"/>
            <a:tailEnd type="none" len="sm" w="sm"/>
          </a:ln>
        </p:spPr>
      </p:sp>
      <p:sp>
        <p:nvSpPr>
          <p:cNvPr name="AutoShape 99" id="99"/>
          <p:cNvSpPr/>
          <p:nvPr/>
        </p:nvSpPr>
        <p:spPr>
          <a:xfrm flipV="true">
            <a:off x="10490480" y="6120813"/>
            <a:ext cx="1726280" cy="19871"/>
          </a:xfrm>
          <a:prstGeom prst="line">
            <a:avLst/>
          </a:prstGeom>
          <a:ln cap="flat" w="38100">
            <a:solidFill>
              <a:srgbClr val="FFFFFF"/>
            </a:solidFill>
            <a:prstDash val="solid"/>
            <a:headEnd type="none" len="sm" w="sm"/>
            <a:tailEnd type="none" len="sm" w="sm"/>
          </a:ln>
        </p:spPr>
      </p:sp>
      <p:grpSp>
        <p:nvGrpSpPr>
          <p:cNvPr name="Group 100" id="100"/>
          <p:cNvGrpSpPr/>
          <p:nvPr/>
        </p:nvGrpSpPr>
        <p:grpSpPr>
          <a:xfrm rot="0">
            <a:off x="9710024" y="3356512"/>
            <a:ext cx="921688" cy="921688"/>
            <a:chOff x="0" y="0"/>
            <a:chExt cx="812800" cy="812800"/>
          </a:xfrm>
        </p:grpSpPr>
        <p:sp>
          <p:nvSpPr>
            <p:cNvPr name="Freeform 101" id="10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2" id="102"/>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103" id="103"/>
          <p:cNvGrpSpPr/>
          <p:nvPr/>
        </p:nvGrpSpPr>
        <p:grpSpPr>
          <a:xfrm rot="0">
            <a:off x="10056099" y="3669542"/>
            <a:ext cx="225878" cy="325105"/>
            <a:chOff x="0" y="0"/>
            <a:chExt cx="76827" cy="110576"/>
          </a:xfrm>
        </p:grpSpPr>
        <p:sp>
          <p:nvSpPr>
            <p:cNvPr name="Freeform 104" id="104"/>
            <p:cNvSpPr/>
            <p:nvPr/>
          </p:nvSpPr>
          <p:spPr>
            <a:xfrm flipH="false" flipV="false" rot="0">
              <a:off x="0" y="0"/>
              <a:ext cx="76827" cy="110576"/>
            </a:xfrm>
            <a:custGeom>
              <a:avLst/>
              <a:gdLst/>
              <a:ahLst/>
              <a:cxnLst/>
              <a:rect r="r" b="b" t="t" l="l"/>
              <a:pathLst>
                <a:path h="110576" w="76827">
                  <a:moveTo>
                    <a:pt x="0" y="0"/>
                  </a:moveTo>
                  <a:lnTo>
                    <a:pt x="76827" y="0"/>
                  </a:lnTo>
                  <a:lnTo>
                    <a:pt x="76827" y="110576"/>
                  </a:lnTo>
                  <a:lnTo>
                    <a:pt x="0" y="110576"/>
                  </a:lnTo>
                  <a:close/>
                </a:path>
              </a:pathLst>
            </a:custGeom>
            <a:solidFill>
              <a:srgbClr val="DADADA"/>
            </a:solidFill>
            <a:ln w="19050" cap="sq">
              <a:solidFill>
                <a:srgbClr val="000000"/>
              </a:solidFill>
              <a:prstDash val="solid"/>
              <a:miter/>
            </a:ln>
          </p:spPr>
        </p:sp>
        <p:sp>
          <p:nvSpPr>
            <p:cNvPr name="TextBox 105" id="105"/>
            <p:cNvSpPr txBox="true"/>
            <p:nvPr/>
          </p:nvSpPr>
          <p:spPr>
            <a:xfrm>
              <a:off x="0" y="-38100"/>
              <a:ext cx="76827" cy="148676"/>
            </a:xfrm>
            <a:prstGeom prst="rect">
              <a:avLst/>
            </a:prstGeom>
          </p:spPr>
          <p:txBody>
            <a:bodyPr anchor="ctr" rtlCol="false" tIns="50800" lIns="50800" bIns="50800" rIns="50800"/>
            <a:lstStyle/>
            <a:p>
              <a:pPr algn="ctr">
                <a:lnSpc>
                  <a:spcPts val="2940"/>
                </a:lnSpc>
              </a:pPr>
            </a:p>
          </p:txBody>
        </p:sp>
      </p:grpSp>
      <p:sp>
        <p:nvSpPr>
          <p:cNvPr name="AutoShape 106" id="106"/>
          <p:cNvSpPr/>
          <p:nvPr/>
        </p:nvSpPr>
        <p:spPr>
          <a:xfrm>
            <a:off x="9710024" y="3817356"/>
            <a:ext cx="346076" cy="11112"/>
          </a:xfrm>
          <a:prstGeom prst="line">
            <a:avLst/>
          </a:prstGeom>
          <a:ln cap="flat" w="28575">
            <a:solidFill>
              <a:srgbClr val="000000"/>
            </a:solidFill>
            <a:prstDash val="solid"/>
            <a:headEnd type="none" len="sm" w="sm"/>
            <a:tailEnd type="none" len="sm" w="sm"/>
          </a:ln>
        </p:spPr>
      </p:sp>
      <p:sp>
        <p:nvSpPr>
          <p:cNvPr name="AutoShape 107" id="107"/>
          <p:cNvSpPr/>
          <p:nvPr/>
        </p:nvSpPr>
        <p:spPr>
          <a:xfrm flipV="true">
            <a:off x="10169038" y="3356512"/>
            <a:ext cx="1829" cy="313030"/>
          </a:xfrm>
          <a:prstGeom prst="line">
            <a:avLst/>
          </a:prstGeom>
          <a:ln cap="flat" w="28575">
            <a:solidFill>
              <a:srgbClr val="000000"/>
            </a:solidFill>
            <a:prstDash val="solid"/>
            <a:headEnd type="none" len="sm" w="sm"/>
            <a:tailEnd type="none" len="sm" w="sm"/>
          </a:ln>
        </p:spPr>
      </p:sp>
      <p:sp>
        <p:nvSpPr>
          <p:cNvPr name="AutoShape 108" id="108"/>
          <p:cNvSpPr/>
          <p:nvPr/>
        </p:nvSpPr>
        <p:spPr>
          <a:xfrm flipH="true">
            <a:off x="10281977" y="3817356"/>
            <a:ext cx="349734" cy="14738"/>
          </a:xfrm>
          <a:prstGeom prst="line">
            <a:avLst/>
          </a:prstGeom>
          <a:ln cap="flat" w="28575">
            <a:solidFill>
              <a:srgbClr val="000000"/>
            </a:solidFill>
            <a:prstDash val="solid"/>
            <a:headEnd type="none" len="sm" w="sm"/>
            <a:tailEnd type="none" len="sm" w="sm"/>
          </a:ln>
        </p:spPr>
      </p:sp>
      <p:sp>
        <p:nvSpPr>
          <p:cNvPr name="AutoShape 109" id="109"/>
          <p:cNvSpPr/>
          <p:nvPr/>
        </p:nvSpPr>
        <p:spPr>
          <a:xfrm flipV="true">
            <a:off x="10631703" y="3804855"/>
            <a:ext cx="1551422" cy="9639"/>
          </a:xfrm>
          <a:prstGeom prst="line">
            <a:avLst/>
          </a:prstGeom>
          <a:ln cap="flat" w="38100">
            <a:solidFill>
              <a:srgbClr val="FFFFFF"/>
            </a:solidFill>
            <a:prstDash val="solid"/>
            <a:headEnd type="none" len="sm" w="sm"/>
            <a:tailEnd type="none" len="sm" w="sm"/>
          </a:ln>
        </p:spPr>
      </p:sp>
      <p:sp>
        <p:nvSpPr>
          <p:cNvPr name="AutoShape 110" id="110"/>
          <p:cNvSpPr/>
          <p:nvPr/>
        </p:nvSpPr>
        <p:spPr>
          <a:xfrm>
            <a:off x="12235926" y="6116441"/>
            <a:ext cx="1849287" cy="0"/>
          </a:xfrm>
          <a:prstGeom prst="line">
            <a:avLst/>
          </a:prstGeom>
          <a:ln cap="flat" w="38100">
            <a:solidFill>
              <a:srgbClr val="FFFFFF"/>
            </a:solidFill>
            <a:prstDash val="solid"/>
            <a:headEnd type="none" len="sm" w="sm"/>
            <a:tailEnd type="arrow" len="sm" w="med"/>
          </a:ln>
        </p:spPr>
      </p:sp>
      <p:sp>
        <p:nvSpPr>
          <p:cNvPr name="AutoShape 111" id="111"/>
          <p:cNvSpPr/>
          <p:nvPr/>
        </p:nvSpPr>
        <p:spPr>
          <a:xfrm>
            <a:off x="1501656" y="5302568"/>
            <a:ext cx="6643" cy="1248032"/>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79.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820947" y="620383"/>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430451" y="673839"/>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de Tempo Real</a:t>
            </a:r>
          </a:p>
        </p:txBody>
      </p:sp>
      <p:sp>
        <p:nvSpPr>
          <p:cNvPr name="TextBox 6" id="6"/>
          <p:cNvSpPr txBox="true"/>
          <p:nvPr/>
        </p:nvSpPr>
        <p:spPr>
          <a:xfrm rot="0">
            <a:off x="820947" y="2719705"/>
            <a:ext cx="17289323" cy="53809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É aquele em que o tempo de resposta é crucial, possuem requisitos rigoroso de temporização, garantindo que certas operações ocorram dentro dos prazos especificos. </a:t>
            </a:r>
          </a:p>
          <a:p>
            <a:pPr>
              <a:lnSpc>
                <a:spcPts val="4759"/>
              </a:lnSpc>
            </a:pPr>
          </a:p>
          <a:p>
            <a:pPr marL="734059" indent="-367030" lvl="1">
              <a:lnSpc>
                <a:spcPts val="4759"/>
              </a:lnSpc>
              <a:buFont typeface="Arial"/>
              <a:buChar char="•"/>
            </a:pPr>
            <a:r>
              <a:rPr lang="en-US" sz="3399">
                <a:solidFill>
                  <a:srgbClr val="FFFFFF"/>
                </a:solidFill>
                <a:latin typeface="Open Sans"/>
              </a:rPr>
              <a:t>a prioridade de escalonamento podem ser fixa ou dinâmica.</a:t>
            </a:r>
          </a:p>
          <a:p>
            <a:pPr>
              <a:lnSpc>
                <a:spcPts val="4759"/>
              </a:lnSpc>
            </a:pPr>
          </a:p>
          <a:p>
            <a:pPr marL="734059" indent="-367030" lvl="1">
              <a:lnSpc>
                <a:spcPts val="4759"/>
              </a:lnSpc>
              <a:buFont typeface="Arial"/>
              <a:buChar char="•"/>
            </a:pPr>
            <a:r>
              <a:rPr lang="en-US" sz="3399">
                <a:solidFill>
                  <a:srgbClr val="FFFFFF"/>
                </a:solidFill>
                <a:latin typeface="Open Sans"/>
              </a:rPr>
              <a:t>Tipos de STR:</a:t>
            </a:r>
          </a:p>
          <a:p>
            <a:pPr>
              <a:lnSpc>
                <a:spcPts val="4759"/>
              </a:lnSpc>
            </a:pPr>
          </a:p>
          <a:p>
            <a:pPr>
              <a:lnSpc>
                <a:spcPts val="4759"/>
              </a:lnSpc>
            </a:pPr>
          </a:p>
        </p:txBody>
      </p:sp>
      <p:sp>
        <p:nvSpPr>
          <p:cNvPr name="TextBox 7" id="7"/>
          <p:cNvSpPr txBox="true"/>
          <p:nvPr/>
        </p:nvSpPr>
        <p:spPr>
          <a:xfrm rot="0">
            <a:off x="1757618" y="7223526"/>
            <a:ext cx="9386514" cy="1099821"/>
          </a:xfrm>
          <a:prstGeom prst="rect">
            <a:avLst/>
          </a:prstGeom>
        </p:spPr>
        <p:txBody>
          <a:bodyPr anchor="t" rtlCol="false" tIns="0" lIns="0" bIns="0" rIns="0">
            <a:spAutoFit/>
          </a:bodyPr>
          <a:lstStyle/>
          <a:p>
            <a:pPr marL="690874" indent="-345437" lvl="1">
              <a:lnSpc>
                <a:spcPts val="4479"/>
              </a:lnSpc>
              <a:buFont typeface="Arial"/>
              <a:buChar char="•"/>
            </a:pPr>
            <a:r>
              <a:rPr lang="en-US" sz="3199">
                <a:solidFill>
                  <a:srgbClr val="FFFFFF"/>
                </a:solidFill>
                <a:latin typeface="Open Sans"/>
              </a:rPr>
              <a:t>Hard Real Time: atrasos não sao tolerados.</a:t>
            </a:r>
          </a:p>
          <a:p>
            <a:pPr marL="690874" indent="-345437" lvl="1">
              <a:lnSpc>
                <a:spcPts val="4479"/>
              </a:lnSpc>
              <a:buFont typeface="Arial"/>
              <a:buChar char="•"/>
            </a:pPr>
            <a:r>
              <a:rPr lang="en-US" sz="3199">
                <a:solidFill>
                  <a:srgbClr val="FFFFFF"/>
                </a:solidFill>
                <a:latin typeface="Open Sans"/>
              </a:rPr>
              <a:t>Soft Real Time:atrasos são tolerados.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TextBox 2" id="2"/>
          <p:cNvSpPr txBox="true"/>
          <p:nvPr/>
        </p:nvSpPr>
        <p:spPr>
          <a:xfrm rot="0">
            <a:off x="1260359" y="624956"/>
            <a:ext cx="9087708"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Ciclo de vida de um processo</a:t>
            </a:r>
          </a:p>
        </p:txBody>
      </p:sp>
      <p:grpSp>
        <p:nvGrpSpPr>
          <p:cNvPr name="Group 3" id="3"/>
          <p:cNvGrpSpPr/>
          <p:nvPr/>
        </p:nvGrpSpPr>
        <p:grpSpPr>
          <a:xfrm rot="0">
            <a:off x="650855" y="571500"/>
            <a:ext cx="377845" cy="816635"/>
            <a:chOff x="0" y="0"/>
            <a:chExt cx="99515" cy="215081"/>
          </a:xfrm>
        </p:grpSpPr>
        <p:sp>
          <p:nvSpPr>
            <p:cNvPr name="Freeform 4" id="4"/>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5" id="5"/>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6" id="6"/>
          <p:cNvSpPr txBox="true"/>
          <p:nvPr/>
        </p:nvSpPr>
        <p:spPr>
          <a:xfrm rot="0">
            <a:off x="1144530" y="2323099"/>
            <a:ext cx="15998941" cy="29806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O ciclo de vida de um processo é uma sequência de estados pelos quais um processo passa desde o momento de sua criação até o término de sua execução. </a:t>
            </a:r>
            <a:r>
              <a:rPr lang="en-US" sz="3399" u="sng">
                <a:solidFill>
                  <a:srgbClr val="FFFFFF"/>
                </a:solidFill>
                <a:latin typeface="Open Sans"/>
                <a:hlinkClick r:id="rId2" tooltip="https://blog.cronapp.io/ciclo-de-vida-do-software/"/>
              </a:rPr>
              <a:t>Ele descreve as fases de transição de um processo durante sua vida útil</a:t>
            </a:r>
          </a:p>
          <a:p>
            <a:pPr>
              <a:lnSpc>
                <a:spcPts val="4759"/>
              </a:lnSpc>
            </a:pPr>
          </a:p>
        </p:txBody>
      </p:sp>
    </p:spTree>
  </p:cSld>
  <p:clrMapOvr>
    <a:masterClrMapping/>
  </p:clrMapOvr>
</p:sld>
</file>

<file path=ppt/slides/slide80.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820947" y="620383"/>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1430451" y="673839"/>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Sistemas de Tempo Real</a:t>
            </a:r>
          </a:p>
        </p:txBody>
      </p:sp>
      <p:sp>
        <p:nvSpPr>
          <p:cNvPr name="TextBox 6" id="6"/>
          <p:cNvSpPr txBox="true"/>
          <p:nvPr/>
        </p:nvSpPr>
        <p:spPr>
          <a:xfrm rot="0">
            <a:off x="1430451" y="2304413"/>
            <a:ext cx="13653123" cy="2980691"/>
          </a:xfrm>
          <a:prstGeom prst="rect">
            <a:avLst/>
          </a:prstGeom>
        </p:spPr>
        <p:txBody>
          <a:bodyPr anchor="t" rtlCol="false" tIns="0" lIns="0" bIns="0" rIns="0">
            <a:spAutoFit/>
          </a:bodyPr>
          <a:lstStyle/>
          <a:p>
            <a:pPr marL="734053" indent="-367026" lvl="1">
              <a:lnSpc>
                <a:spcPts val="4759"/>
              </a:lnSpc>
              <a:buFont typeface="Arial"/>
              <a:buChar char="•"/>
            </a:pPr>
            <a:r>
              <a:rPr lang="en-US" sz="3399">
                <a:solidFill>
                  <a:srgbClr val="FFFFFF"/>
                </a:solidFill>
                <a:latin typeface="Open Sans"/>
              </a:rPr>
              <a:t>Periodo:  É o tempo decorrido entre duas execuções consecutivas da mesma instância de uma tarefa periódica.</a:t>
            </a:r>
          </a:p>
          <a:p>
            <a:pPr>
              <a:lnSpc>
                <a:spcPts val="4759"/>
              </a:lnSpc>
            </a:pPr>
          </a:p>
          <a:p>
            <a:pPr marL="734053" indent="-367026" lvl="1">
              <a:lnSpc>
                <a:spcPts val="4759"/>
              </a:lnSpc>
              <a:buFont typeface="Arial"/>
              <a:buChar char="•"/>
            </a:pPr>
            <a:r>
              <a:rPr lang="en-US" sz="3399">
                <a:solidFill>
                  <a:srgbClr val="FFFFFF"/>
                </a:solidFill>
                <a:latin typeface="Open Sans"/>
              </a:rPr>
              <a:t>DeadLine: refere-se ao tempo limite que uma tarefa deve ser concluida.</a:t>
            </a:r>
          </a:p>
        </p:txBody>
      </p:sp>
    </p:spTree>
  </p:cSld>
  <p:clrMapOvr>
    <a:masterClrMapping/>
  </p:clrMapOvr>
</p:sld>
</file>

<file path=ppt/slides/slide81.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9" id="9"/>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10" id="1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Rate Monotonic</a:t>
            </a:r>
          </a:p>
        </p:txBody>
      </p:sp>
      <p:sp>
        <p:nvSpPr>
          <p:cNvPr name="TextBox 11" id="11"/>
          <p:cNvSpPr txBox="true"/>
          <p:nvPr/>
        </p:nvSpPr>
        <p:spPr>
          <a:xfrm rot="0">
            <a:off x="1040543" y="2984278"/>
            <a:ext cx="10857697" cy="3580766"/>
          </a:xfrm>
          <a:prstGeom prst="rect">
            <a:avLst/>
          </a:prstGeom>
        </p:spPr>
        <p:txBody>
          <a:bodyPr anchor="t" rtlCol="false" tIns="0" lIns="0" bIns="0" rIns="0">
            <a:spAutoFit/>
          </a:bodyPr>
          <a:lstStyle/>
          <a:p>
            <a:pPr algn="l" marL="734053" indent="-367026" lvl="1">
              <a:lnSpc>
                <a:spcPts val="4759"/>
              </a:lnSpc>
              <a:buFont typeface="Arial"/>
              <a:buChar char="•"/>
            </a:pPr>
            <a:r>
              <a:rPr lang="en-US" sz="3399">
                <a:solidFill>
                  <a:srgbClr val="FFFFFF"/>
                </a:solidFill>
                <a:latin typeface="Open Sans"/>
              </a:rPr>
              <a:t>Preemptivo e Fixo .</a:t>
            </a:r>
          </a:p>
          <a:p>
            <a:pPr algn="just">
              <a:lnSpc>
                <a:spcPts val="4759"/>
              </a:lnSpc>
            </a:pPr>
          </a:p>
          <a:p>
            <a:pPr algn="just" marL="734053" indent="-367026" lvl="1">
              <a:lnSpc>
                <a:spcPts val="4759"/>
              </a:lnSpc>
              <a:buFont typeface="Arial"/>
              <a:buChar char="•"/>
            </a:pPr>
            <a:r>
              <a:rPr lang="en-US" sz="3399">
                <a:solidFill>
                  <a:srgbClr val="FFFFFF"/>
                </a:solidFill>
                <a:latin typeface="Open Sans"/>
              </a:rPr>
              <a:t>Quanto menor o periodo, maior a prioridade.</a:t>
            </a:r>
          </a:p>
          <a:p>
            <a:pPr algn="just">
              <a:lnSpc>
                <a:spcPts val="4759"/>
              </a:lnSpc>
            </a:pPr>
          </a:p>
          <a:p>
            <a:pPr algn="just" marL="734053" indent="-367026" lvl="1">
              <a:lnSpc>
                <a:spcPts val="4759"/>
              </a:lnSpc>
              <a:buFont typeface="Arial"/>
              <a:buChar char="•"/>
            </a:pPr>
            <a:r>
              <a:rPr lang="en-US" sz="3399">
                <a:solidFill>
                  <a:srgbClr val="FFFFFF"/>
                </a:solidFill>
                <a:latin typeface="Open Sans"/>
              </a:rPr>
              <a:t>Premissas:</a:t>
            </a:r>
          </a:p>
          <a:p>
            <a:pPr algn="just">
              <a:lnSpc>
                <a:spcPts val="4759"/>
              </a:lnSpc>
            </a:pPr>
          </a:p>
        </p:txBody>
      </p:sp>
      <p:sp>
        <p:nvSpPr>
          <p:cNvPr name="TextBox 12" id="12"/>
          <p:cNvSpPr txBox="true"/>
          <p:nvPr/>
        </p:nvSpPr>
        <p:spPr>
          <a:xfrm rot="0">
            <a:off x="1467633" y="6144039"/>
            <a:ext cx="12326038" cy="1780541"/>
          </a:xfrm>
          <a:prstGeom prst="rect">
            <a:avLst/>
          </a:prstGeom>
        </p:spPr>
        <p:txBody>
          <a:bodyPr anchor="t" rtlCol="false" tIns="0" lIns="0" bIns="0" rIns="0">
            <a:spAutoFit/>
          </a:bodyPr>
          <a:lstStyle/>
          <a:p>
            <a:pPr marL="734053" indent="-367026" lvl="1">
              <a:lnSpc>
                <a:spcPts val="4759"/>
              </a:lnSpc>
              <a:buFont typeface="Arial"/>
              <a:buChar char="•"/>
            </a:pPr>
            <a:r>
              <a:rPr lang="en-US" sz="3399">
                <a:solidFill>
                  <a:srgbClr val="FFFFFF"/>
                </a:solidFill>
                <a:latin typeface="Open Sans"/>
              </a:rPr>
              <a:t>Tarefas Periodicas. </a:t>
            </a:r>
          </a:p>
          <a:p>
            <a:pPr marL="734053" indent="-367026" lvl="1">
              <a:lnSpc>
                <a:spcPts val="4759"/>
              </a:lnSpc>
              <a:buFont typeface="Arial"/>
              <a:buChar char="•"/>
            </a:pPr>
            <a:r>
              <a:rPr lang="en-US" sz="3399">
                <a:solidFill>
                  <a:srgbClr val="FFFFFF"/>
                </a:solidFill>
                <a:latin typeface="Open Sans"/>
              </a:rPr>
              <a:t>DeadLine = Periodo.</a:t>
            </a:r>
          </a:p>
          <a:p>
            <a:pPr marL="734053" indent="-367026" lvl="1">
              <a:lnSpc>
                <a:spcPts val="4759"/>
              </a:lnSpc>
              <a:buFont typeface="Arial"/>
              <a:buChar char="•"/>
            </a:pPr>
            <a:r>
              <a:rPr lang="en-US" sz="3399">
                <a:solidFill>
                  <a:srgbClr val="FFFFFF"/>
                </a:solidFill>
                <a:latin typeface="Open Sans"/>
              </a:rPr>
              <a:t>Tempo de computação é conhecido e constante.</a:t>
            </a:r>
          </a:p>
        </p:txBody>
      </p:sp>
    </p:spTree>
  </p:cSld>
  <p:clrMapOvr>
    <a:masterClrMapping/>
  </p:clrMapOvr>
</p:sld>
</file>

<file path=ppt/slides/slide82.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graphicFrame>
        <p:nvGraphicFramePr>
          <p:cNvPr name="Table 9" id="9"/>
          <p:cNvGraphicFramePr>
            <a:graphicFrameLocks noGrp="true"/>
          </p:cNvGraphicFramePr>
          <p:nvPr/>
        </p:nvGraphicFramePr>
        <p:xfrm>
          <a:off x="4203470" y="2683157"/>
          <a:ext cx="10188402" cy="4156882"/>
        </p:xfrm>
        <a:graphic>
          <a:graphicData uri="http://schemas.openxmlformats.org/drawingml/2006/table">
            <a:tbl>
              <a:tblPr/>
              <a:tblGrid>
                <a:gridCol w="2681748"/>
                <a:gridCol w="3147144"/>
                <a:gridCol w="2428633"/>
                <a:gridCol w="1930877"/>
              </a:tblGrid>
              <a:tr h="1301789">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Prioridade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169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Alta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359"/>
                        </a:lnSpc>
                        <a:defRPr/>
                      </a:pPr>
                      <a:r>
                        <a:rPr lang="en-US" sz="23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Open Sans"/>
                        </a:rPr>
                        <a:t>150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40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Média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499"/>
                        </a:lnSpc>
                        <a:defRPr/>
                      </a:pPr>
                      <a:r>
                        <a:rPr lang="en-US" sz="2499">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300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Baixa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10" id="10"/>
          <p:cNvGrpSpPr/>
          <p:nvPr/>
        </p:nvGrpSpPr>
        <p:grpSpPr>
          <a:xfrm rot="0">
            <a:off x="4640438" y="4198626"/>
            <a:ext cx="469126" cy="430392"/>
            <a:chOff x="0" y="0"/>
            <a:chExt cx="123556" cy="113354"/>
          </a:xfrm>
        </p:grpSpPr>
        <p:sp>
          <p:nvSpPr>
            <p:cNvPr name="Freeform 11" id="11"/>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2" id="12"/>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3" id="13"/>
          <p:cNvGrpSpPr/>
          <p:nvPr/>
        </p:nvGrpSpPr>
        <p:grpSpPr>
          <a:xfrm rot="0">
            <a:off x="4640438" y="5143500"/>
            <a:ext cx="469126" cy="430392"/>
            <a:chOff x="0" y="0"/>
            <a:chExt cx="123556" cy="113354"/>
          </a:xfrm>
        </p:grpSpPr>
        <p:sp>
          <p:nvSpPr>
            <p:cNvPr name="Freeform 14" id="14"/>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5" id="15"/>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6" id="16"/>
          <p:cNvGrpSpPr/>
          <p:nvPr/>
        </p:nvGrpSpPr>
        <p:grpSpPr>
          <a:xfrm rot="0">
            <a:off x="4640438" y="6088374"/>
            <a:ext cx="469126" cy="430392"/>
            <a:chOff x="0" y="0"/>
            <a:chExt cx="123556" cy="113354"/>
          </a:xfrm>
        </p:grpSpPr>
        <p:sp>
          <p:nvSpPr>
            <p:cNvPr name="Freeform 17" id="17"/>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21ADBB"/>
            </a:solidFill>
          </p:spPr>
        </p:sp>
        <p:sp>
          <p:nvSpPr>
            <p:cNvPr name="TextBox 18" id="18"/>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sp>
        <p:nvSpPr>
          <p:cNvPr name="TextBox 19" id="19"/>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20" id="2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Rate Monotonic</a:t>
            </a:r>
          </a:p>
        </p:txBody>
      </p:sp>
      <p:sp>
        <p:nvSpPr>
          <p:cNvPr name="TextBox 21" id="21"/>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sp>
        <p:nvSpPr>
          <p:cNvPr name="AutoShape 22" id="22"/>
          <p:cNvSpPr/>
          <p:nvPr/>
        </p:nvSpPr>
        <p:spPr>
          <a:xfrm>
            <a:off x="2489962" y="8696114"/>
            <a:ext cx="13366173" cy="0"/>
          </a:xfrm>
          <a:prstGeom prst="line">
            <a:avLst/>
          </a:prstGeom>
          <a:ln cap="flat" w="38100">
            <a:solidFill>
              <a:srgbClr val="FFFFFF"/>
            </a:solidFill>
            <a:prstDash val="solid"/>
            <a:headEnd type="none" len="sm" w="sm"/>
            <a:tailEnd type="arrow" len="sm" w="med"/>
          </a:ln>
        </p:spPr>
      </p:sp>
      <p:sp>
        <p:nvSpPr>
          <p:cNvPr name="TextBox 23" id="23"/>
          <p:cNvSpPr txBox="true"/>
          <p:nvPr/>
        </p:nvSpPr>
        <p:spPr>
          <a:xfrm rot="0">
            <a:off x="2508119" y="8732506"/>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sp>
        <p:nvSpPr>
          <p:cNvPr name="TextBox 24" id="24"/>
          <p:cNvSpPr txBox="true"/>
          <p:nvPr/>
        </p:nvSpPr>
        <p:spPr>
          <a:xfrm rot="0">
            <a:off x="3583484" y="8734214"/>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5" id="25"/>
          <p:cNvSpPr txBox="true"/>
          <p:nvPr/>
        </p:nvSpPr>
        <p:spPr>
          <a:xfrm rot="0">
            <a:off x="4716966" y="873250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26" id="26"/>
          <p:cNvSpPr txBox="true"/>
          <p:nvPr/>
        </p:nvSpPr>
        <p:spPr>
          <a:xfrm rot="0">
            <a:off x="5792406"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120</a:t>
            </a:r>
          </a:p>
        </p:txBody>
      </p:sp>
      <p:sp>
        <p:nvSpPr>
          <p:cNvPr name="TextBox 27" id="27"/>
          <p:cNvSpPr txBox="true"/>
          <p:nvPr/>
        </p:nvSpPr>
        <p:spPr>
          <a:xfrm rot="0">
            <a:off x="6925888" y="8732506"/>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160</a:t>
            </a:r>
          </a:p>
        </p:txBody>
      </p:sp>
      <p:sp>
        <p:nvSpPr>
          <p:cNvPr name="TextBox 28" id="28"/>
          <p:cNvSpPr txBox="true"/>
          <p:nvPr/>
        </p:nvSpPr>
        <p:spPr>
          <a:xfrm rot="0">
            <a:off x="805562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200</a:t>
            </a:r>
          </a:p>
        </p:txBody>
      </p:sp>
      <p:sp>
        <p:nvSpPr>
          <p:cNvPr name="TextBox 29" id="29"/>
          <p:cNvSpPr txBox="true"/>
          <p:nvPr/>
        </p:nvSpPr>
        <p:spPr>
          <a:xfrm rot="0">
            <a:off x="9198471"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240</a:t>
            </a:r>
          </a:p>
        </p:txBody>
      </p:sp>
      <p:sp>
        <p:nvSpPr>
          <p:cNvPr name="TextBox 30" id="30"/>
          <p:cNvSpPr txBox="true"/>
          <p:nvPr/>
        </p:nvSpPr>
        <p:spPr>
          <a:xfrm rot="0">
            <a:off x="1032633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280</a:t>
            </a:r>
          </a:p>
        </p:txBody>
      </p:sp>
      <p:sp>
        <p:nvSpPr>
          <p:cNvPr name="TextBox 31" id="31"/>
          <p:cNvSpPr txBox="true"/>
          <p:nvPr/>
        </p:nvSpPr>
        <p:spPr>
          <a:xfrm rot="0">
            <a:off x="11469633"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320</a:t>
            </a:r>
          </a:p>
        </p:txBody>
      </p:sp>
      <p:sp>
        <p:nvSpPr>
          <p:cNvPr name="TextBox 32" id="32"/>
          <p:cNvSpPr txBox="true"/>
          <p:nvPr/>
        </p:nvSpPr>
        <p:spPr>
          <a:xfrm rot="0">
            <a:off x="12592541" y="8734214"/>
            <a:ext cx="370284"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360</a:t>
            </a:r>
          </a:p>
        </p:txBody>
      </p:sp>
    </p:spTree>
  </p:cSld>
  <p:clrMapOvr>
    <a:masterClrMapping/>
  </p:clrMapOvr>
</p:sld>
</file>

<file path=ppt/slides/slide83.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graphicFrame>
        <p:nvGraphicFramePr>
          <p:cNvPr name="Table 9" id="9"/>
          <p:cNvGraphicFramePr>
            <a:graphicFrameLocks noGrp="true"/>
          </p:cNvGraphicFramePr>
          <p:nvPr/>
        </p:nvGraphicFramePr>
        <p:xfrm>
          <a:off x="4203470" y="2683157"/>
          <a:ext cx="10188402" cy="4156882"/>
        </p:xfrm>
        <a:graphic>
          <a:graphicData uri="http://schemas.openxmlformats.org/drawingml/2006/table">
            <a:tbl>
              <a:tblPr/>
              <a:tblGrid>
                <a:gridCol w="2681748"/>
                <a:gridCol w="3147144"/>
                <a:gridCol w="2428633"/>
                <a:gridCol w="1930877"/>
              </a:tblGrid>
              <a:tr h="1301789">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Prioridade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169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Alta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359"/>
                        </a:lnSpc>
                        <a:defRPr/>
                      </a:pPr>
                      <a:r>
                        <a:rPr lang="en-US" sz="23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Open Sans"/>
                        </a:rPr>
                        <a:t>150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40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Média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499"/>
                        </a:lnSpc>
                        <a:defRPr/>
                      </a:pPr>
                      <a:r>
                        <a:rPr lang="en-US" sz="2499">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300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Baixa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10" id="10"/>
          <p:cNvGrpSpPr/>
          <p:nvPr/>
        </p:nvGrpSpPr>
        <p:grpSpPr>
          <a:xfrm rot="0">
            <a:off x="4640438" y="4198626"/>
            <a:ext cx="469126" cy="430392"/>
            <a:chOff x="0" y="0"/>
            <a:chExt cx="123556" cy="113354"/>
          </a:xfrm>
        </p:grpSpPr>
        <p:sp>
          <p:nvSpPr>
            <p:cNvPr name="Freeform 11" id="11"/>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2" id="12"/>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3" id="13"/>
          <p:cNvGrpSpPr/>
          <p:nvPr/>
        </p:nvGrpSpPr>
        <p:grpSpPr>
          <a:xfrm rot="0">
            <a:off x="4640438" y="5143500"/>
            <a:ext cx="469126" cy="430392"/>
            <a:chOff x="0" y="0"/>
            <a:chExt cx="123556" cy="113354"/>
          </a:xfrm>
        </p:grpSpPr>
        <p:sp>
          <p:nvSpPr>
            <p:cNvPr name="Freeform 14" id="14"/>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5" id="15"/>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6" id="16"/>
          <p:cNvGrpSpPr/>
          <p:nvPr/>
        </p:nvGrpSpPr>
        <p:grpSpPr>
          <a:xfrm rot="0">
            <a:off x="4640438" y="6088374"/>
            <a:ext cx="469126" cy="430392"/>
            <a:chOff x="0" y="0"/>
            <a:chExt cx="123556" cy="113354"/>
          </a:xfrm>
        </p:grpSpPr>
        <p:sp>
          <p:nvSpPr>
            <p:cNvPr name="Freeform 17" id="17"/>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21ADBB"/>
            </a:solidFill>
          </p:spPr>
        </p:sp>
        <p:sp>
          <p:nvSpPr>
            <p:cNvPr name="TextBox 18" id="18"/>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sp>
        <p:nvSpPr>
          <p:cNvPr name="TextBox 19" id="19"/>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20" id="2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Rate Monotonic</a:t>
            </a:r>
          </a:p>
        </p:txBody>
      </p:sp>
      <p:sp>
        <p:nvSpPr>
          <p:cNvPr name="TextBox 21" id="21"/>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sp>
        <p:nvSpPr>
          <p:cNvPr name="AutoShape 22" id="22"/>
          <p:cNvSpPr/>
          <p:nvPr/>
        </p:nvSpPr>
        <p:spPr>
          <a:xfrm>
            <a:off x="2489962" y="8696114"/>
            <a:ext cx="13366173" cy="0"/>
          </a:xfrm>
          <a:prstGeom prst="line">
            <a:avLst/>
          </a:prstGeom>
          <a:ln cap="flat" w="38100">
            <a:solidFill>
              <a:srgbClr val="FFFFFF"/>
            </a:solidFill>
            <a:prstDash val="solid"/>
            <a:headEnd type="none" len="sm" w="sm"/>
            <a:tailEnd type="arrow" len="sm" w="med"/>
          </a:ln>
        </p:spPr>
      </p:sp>
      <p:sp>
        <p:nvSpPr>
          <p:cNvPr name="TextBox 23" id="23"/>
          <p:cNvSpPr txBox="true"/>
          <p:nvPr/>
        </p:nvSpPr>
        <p:spPr>
          <a:xfrm rot="0">
            <a:off x="2508119" y="8732506"/>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sp>
        <p:nvSpPr>
          <p:cNvPr name="TextBox 24" id="24"/>
          <p:cNvSpPr txBox="true"/>
          <p:nvPr/>
        </p:nvSpPr>
        <p:spPr>
          <a:xfrm rot="0">
            <a:off x="3583484" y="8734214"/>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5" id="25"/>
          <p:cNvSpPr txBox="true"/>
          <p:nvPr/>
        </p:nvSpPr>
        <p:spPr>
          <a:xfrm rot="0">
            <a:off x="4716966" y="873250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26" id="26"/>
          <p:cNvSpPr txBox="true"/>
          <p:nvPr/>
        </p:nvSpPr>
        <p:spPr>
          <a:xfrm rot="0">
            <a:off x="5792406"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120</a:t>
            </a:r>
          </a:p>
        </p:txBody>
      </p:sp>
      <p:sp>
        <p:nvSpPr>
          <p:cNvPr name="TextBox 27" id="27"/>
          <p:cNvSpPr txBox="true"/>
          <p:nvPr/>
        </p:nvSpPr>
        <p:spPr>
          <a:xfrm rot="0">
            <a:off x="6925888" y="8732506"/>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160</a:t>
            </a:r>
          </a:p>
        </p:txBody>
      </p:sp>
      <p:sp>
        <p:nvSpPr>
          <p:cNvPr name="TextBox 28" id="28"/>
          <p:cNvSpPr txBox="true"/>
          <p:nvPr/>
        </p:nvSpPr>
        <p:spPr>
          <a:xfrm rot="0">
            <a:off x="805562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200</a:t>
            </a:r>
          </a:p>
        </p:txBody>
      </p:sp>
      <p:sp>
        <p:nvSpPr>
          <p:cNvPr name="TextBox 29" id="29"/>
          <p:cNvSpPr txBox="true"/>
          <p:nvPr/>
        </p:nvSpPr>
        <p:spPr>
          <a:xfrm rot="0">
            <a:off x="9198471"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240</a:t>
            </a:r>
          </a:p>
        </p:txBody>
      </p:sp>
      <p:sp>
        <p:nvSpPr>
          <p:cNvPr name="TextBox 30" id="30"/>
          <p:cNvSpPr txBox="true"/>
          <p:nvPr/>
        </p:nvSpPr>
        <p:spPr>
          <a:xfrm rot="0">
            <a:off x="1032633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280</a:t>
            </a:r>
          </a:p>
        </p:txBody>
      </p:sp>
      <p:sp>
        <p:nvSpPr>
          <p:cNvPr name="TextBox 31" id="31"/>
          <p:cNvSpPr txBox="true"/>
          <p:nvPr/>
        </p:nvSpPr>
        <p:spPr>
          <a:xfrm rot="0">
            <a:off x="11469633"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320</a:t>
            </a:r>
          </a:p>
        </p:txBody>
      </p:sp>
      <p:sp>
        <p:nvSpPr>
          <p:cNvPr name="TextBox 32" id="32"/>
          <p:cNvSpPr txBox="true"/>
          <p:nvPr/>
        </p:nvSpPr>
        <p:spPr>
          <a:xfrm rot="0">
            <a:off x="12592541" y="8734214"/>
            <a:ext cx="370284"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360</a:t>
            </a:r>
          </a:p>
        </p:txBody>
      </p:sp>
      <p:grpSp>
        <p:nvGrpSpPr>
          <p:cNvPr name="Group 33" id="33"/>
          <p:cNvGrpSpPr/>
          <p:nvPr/>
        </p:nvGrpSpPr>
        <p:grpSpPr>
          <a:xfrm rot="0">
            <a:off x="2499487" y="7972276"/>
            <a:ext cx="566741" cy="704788"/>
            <a:chOff x="0" y="0"/>
            <a:chExt cx="149265" cy="185623"/>
          </a:xfrm>
        </p:grpSpPr>
        <p:sp>
          <p:nvSpPr>
            <p:cNvPr name="Freeform 34" id="34"/>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35" id="35"/>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84.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graphicFrame>
        <p:nvGraphicFramePr>
          <p:cNvPr name="Table 9" id="9"/>
          <p:cNvGraphicFramePr>
            <a:graphicFrameLocks noGrp="true"/>
          </p:cNvGraphicFramePr>
          <p:nvPr/>
        </p:nvGraphicFramePr>
        <p:xfrm>
          <a:off x="4203470" y="2683157"/>
          <a:ext cx="10188402" cy="4156882"/>
        </p:xfrm>
        <a:graphic>
          <a:graphicData uri="http://schemas.openxmlformats.org/drawingml/2006/table">
            <a:tbl>
              <a:tblPr/>
              <a:tblGrid>
                <a:gridCol w="2681748"/>
                <a:gridCol w="3147144"/>
                <a:gridCol w="2428633"/>
                <a:gridCol w="1930877"/>
              </a:tblGrid>
              <a:tr h="1301789">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Prioridade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169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Alta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359"/>
                        </a:lnSpc>
                        <a:defRPr/>
                      </a:pPr>
                      <a:r>
                        <a:rPr lang="en-US" sz="23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Open Sans"/>
                        </a:rPr>
                        <a:t>150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40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Média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499"/>
                        </a:lnSpc>
                        <a:defRPr/>
                      </a:pPr>
                      <a:r>
                        <a:rPr lang="en-US" sz="2499">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300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Baixa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10" id="10"/>
          <p:cNvGrpSpPr/>
          <p:nvPr/>
        </p:nvGrpSpPr>
        <p:grpSpPr>
          <a:xfrm rot="0">
            <a:off x="4640438" y="4198626"/>
            <a:ext cx="469126" cy="430392"/>
            <a:chOff x="0" y="0"/>
            <a:chExt cx="123556" cy="113354"/>
          </a:xfrm>
        </p:grpSpPr>
        <p:sp>
          <p:nvSpPr>
            <p:cNvPr name="Freeform 11" id="11"/>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2" id="12"/>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3" id="13"/>
          <p:cNvGrpSpPr/>
          <p:nvPr/>
        </p:nvGrpSpPr>
        <p:grpSpPr>
          <a:xfrm rot="0">
            <a:off x="4640438" y="5143500"/>
            <a:ext cx="469126" cy="430392"/>
            <a:chOff x="0" y="0"/>
            <a:chExt cx="123556" cy="113354"/>
          </a:xfrm>
        </p:grpSpPr>
        <p:sp>
          <p:nvSpPr>
            <p:cNvPr name="Freeform 14" id="14"/>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5" id="15"/>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6" id="16"/>
          <p:cNvGrpSpPr/>
          <p:nvPr/>
        </p:nvGrpSpPr>
        <p:grpSpPr>
          <a:xfrm rot="0">
            <a:off x="4640438" y="6088374"/>
            <a:ext cx="469126" cy="430392"/>
            <a:chOff x="0" y="0"/>
            <a:chExt cx="123556" cy="113354"/>
          </a:xfrm>
        </p:grpSpPr>
        <p:sp>
          <p:nvSpPr>
            <p:cNvPr name="Freeform 17" id="17"/>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21ADBB"/>
            </a:solidFill>
          </p:spPr>
        </p:sp>
        <p:sp>
          <p:nvSpPr>
            <p:cNvPr name="TextBox 18" id="18"/>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sp>
        <p:nvSpPr>
          <p:cNvPr name="TextBox 19" id="19"/>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20" id="2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Rate Monotonic</a:t>
            </a:r>
          </a:p>
        </p:txBody>
      </p:sp>
      <p:sp>
        <p:nvSpPr>
          <p:cNvPr name="TextBox 21" id="21"/>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sp>
        <p:nvSpPr>
          <p:cNvPr name="AutoShape 22" id="22"/>
          <p:cNvSpPr/>
          <p:nvPr/>
        </p:nvSpPr>
        <p:spPr>
          <a:xfrm>
            <a:off x="2489962" y="8696114"/>
            <a:ext cx="13366173" cy="0"/>
          </a:xfrm>
          <a:prstGeom prst="line">
            <a:avLst/>
          </a:prstGeom>
          <a:ln cap="flat" w="38100">
            <a:solidFill>
              <a:srgbClr val="FFFFFF"/>
            </a:solidFill>
            <a:prstDash val="solid"/>
            <a:headEnd type="none" len="sm" w="sm"/>
            <a:tailEnd type="arrow" len="sm" w="med"/>
          </a:ln>
        </p:spPr>
      </p:sp>
      <p:sp>
        <p:nvSpPr>
          <p:cNvPr name="TextBox 23" id="23"/>
          <p:cNvSpPr txBox="true"/>
          <p:nvPr/>
        </p:nvSpPr>
        <p:spPr>
          <a:xfrm rot="0">
            <a:off x="2508119" y="8732506"/>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sp>
        <p:nvSpPr>
          <p:cNvPr name="TextBox 24" id="24"/>
          <p:cNvSpPr txBox="true"/>
          <p:nvPr/>
        </p:nvSpPr>
        <p:spPr>
          <a:xfrm rot="0">
            <a:off x="3583484" y="8734214"/>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5" id="25"/>
          <p:cNvSpPr txBox="true"/>
          <p:nvPr/>
        </p:nvSpPr>
        <p:spPr>
          <a:xfrm rot="0">
            <a:off x="4716966" y="873250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26" id="26"/>
          <p:cNvSpPr txBox="true"/>
          <p:nvPr/>
        </p:nvSpPr>
        <p:spPr>
          <a:xfrm rot="0">
            <a:off x="5792406"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120</a:t>
            </a:r>
          </a:p>
        </p:txBody>
      </p:sp>
      <p:sp>
        <p:nvSpPr>
          <p:cNvPr name="TextBox 27" id="27"/>
          <p:cNvSpPr txBox="true"/>
          <p:nvPr/>
        </p:nvSpPr>
        <p:spPr>
          <a:xfrm rot="0">
            <a:off x="6925888" y="8732506"/>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160</a:t>
            </a:r>
          </a:p>
        </p:txBody>
      </p:sp>
      <p:sp>
        <p:nvSpPr>
          <p:cNvPr name="TextBox 28" id="28"/>
          <p:cNvSpPr txBox="true"/>
          <p:nvPr/>
        </p:nvSpPr>
        <p:spPr>
          <a:xfrm rot="0">
            <a:off x="805562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200</a:t>
            </a:r>
          </a:p>
        </p:txBody>
      </p:sp>
      <p:sp>
        <p:nvSpPr>
          <p:cNvPr name="TextBox 29" id="29"/>
          <p:cNvSpPr txBox="true"/>
          <p:nvPr/>
        </p:nvSpPr>
        <p:spPr>
          <a:xfrm rot="0">
            <a:off x="9198471"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240</a:t>
            </a:r>
          </a:p>
        </p:txBody>
      </p:sp>
      <p:sp>
        <p:nvSpPr>
          <p:cNvPr name="TextBox 30" id="30"/>
          <p:cNvSpPr txBox="true"/>
          <p:nvPr/>
        </p:nvSpPr>
        <p:spPr>
          <a:xfrm rot="0">
            <a:off x="1032633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280</a:t>
            </a:r>
          </a:p>
        </p:txBody>
      </p:sp>
      <p:sp>
        <p:nvSpPr>
          <p:cNvPr name="TextBox 31" id="31"/>
          <p:cNvSpPr txBox="true"/>
          <p:nvPr/>
        </p:nvSpPr>
        <p:spPr>
          <a:xfrm rot="0">
            <a:off x="11469633"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320</a:t>
            </a:r>
          </a:p>
        </p:txBody>
      </p:sp>
      <p:sp>
        <p:nvSpPr>
          <p:cNvPr name="TextBox 32" id="32"/>
          <p:cNvSpPr txBox="true"/>
          <p:nvPr/>
        </p:nvSpPr>
        <p:spPr>
          <a:xfrm rot="0">
            <a:off x="12592541" y="8734214"/>
            <a:ext cx="370284"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360</a:t>
            </a:r>
          </a:p>
        </p:txBody>
      </p:sp>
      <p:grpSp>
        <p:nvGrpSpPr>
          <p:cNvPr name="Group 33" id="33"/>
          <p:cNvGrpSpPr/>
          <p:nvPr/>
        </p:nvGrpSpPr>
        <p:grpSpPr>
          <a:xfrm rot="0">
            <a:off x="2499487" y="7972276"/>
            <a:ext cx="566741" cy="704788"/>
            <a:chOff x="0" y="0"/>
            <a:chExt cx="149265" cy="185623"/>
          </a:xfrm>
        </p:grpSpPr>
        <p:sp>
          <p:nvSpPr>
            <p:cNvPr name="Freeform 34" id="34"/>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35" id="35"/>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grpSp>
        <p:nvGrpSpPr>
          <p:cNvPr name="Group 36" id="36"/>
          <p:cNvGrpSpPr/>
          <p:nvPr/>
        </p:nvGrpSpPr>
        <p:grpSpPr>
          <a:xfrm rot="0">
            <a:off x="3056703" y="7972276"/>
            <a:ext cx="1147868" cy="704788"/>
            <a:chOff x="0" y="0"/>
            <a:chExt cx="302319" cy="185623"/>
          </a:xfrm>
        </p:grpSpPr>
        <p:sp>
          <p:nvSpPr>
            <p:cNvPr name="Freeform 37" id="37"/>
            <p:cNvSpPr/>
            <p:nvPr/>
          </p:nvSpPr>
          <p:spPr>
            <a:xfrm flipH="false" flipV="false" rot="0">
              <a:off x="0" y="0"/>
              <a:ext cx="302319" cy="185623"/>
            </a:xfrm>
            <a:custGeom>
              <a:avLst/>
              <a:gdLst/>
              <a:ahLst/>
              <a:cxnLst/>
              <a:rect r="r" b="b" t="t" l="l"/>
              <a:pathLst>
                <a:path h="185623" w="302319">
                  <a:moveTo>
                    <a:pt x="0" y="0"/>
                  </a:moveTo>
                  <a:lnTo>
                    <a:pt x="302319" y="0"/>
                  </a:lnTo>
                  <a:lnTo>
                    <a:pt x="302319" y="185623"/>
                  </a:lnTo>
                  <a:lnTo>
                    <a:pt x="0" y="185623"/>
                  </a:lnTo>
                  <a:close/>
                </a:path>
              </a:pathLst>
            </a:custGeom>
            <a:solidFill>
              <a:srgbClr val="61B069"/>
            </a:solidFill>
          </p:spPr>
        </p:sp>
        <p:sp>
          <p:nvSpPr>
            <p:cNvPr name="TextBox 38" id="38"/>
            <p:cNvSpPr txBox="true"/>
            <p:nvPr/>
          </p:nvSpPr>
          <p:spPr>
            <a:xfrm>
              <a:off x="0" y="-38100"/>
              <a:ext cx="302319" cy="223723"/>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85.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graphicFrame>
        <p:nvGraphicFramePr>
          <p:cNvPr name="Table 9" id="9"/>
          <p:cNvGraphicFramePr>
            <a:graphicFrameLocks noGrp="true"/>
          </p:cNvGraphicFramePr>
          <p:nvPr/>
        </p:nvGraphicFramePr>
        <p:xfrm>
          <a:off x="4203470" y="2683157"/>
          <a:ext cx="10188402" cy="4156882"/>
        </p:xfrm>
        <a:graphic>
          <a:graphicData uri="http://schemas.openxmlformats.org/drawingml/2006/table">
            <a:tbl>
              <a:tblPr/>
              <a:tblGrid>
                <a:gridCol w="2681748"/>
                <a:gridCol w="3147144"/>
                <a:gridCol w="2428633"/>
                <a:gridCol w="1930877"/>
              </a:tblGrid>
              <a:tr h="1301789">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Prioridade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169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Alta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359"/>
                        </a:lnSpc>
                        <a:defRPr/>
                      </a:pPr>
                      <a:r>
                        <a:rPr lang="en-US" sz="23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Open Sans"/>
                        </a:rPr>
                        <a:t>150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40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Média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499"/>
                        </a:lnSpc>
                        <a:defRPr/>
                      </a:pPr>
                      <a:r>
                        <a:rPr lang="en-US" sz="2499">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300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Baixa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10" id="10"/>
          <p:cNvGrpSpPr/>
          <p:nvPr/>
        </p:nvGrpSpPr>
        <p:grpSpPr>
          <a:xfrm rot="0">
            <a:off x="4640438" y="4198626"/>
            <a:ext cx="469126" cy="430392"/>
            <a:chOff x="0" y="0"/>
            <a:chExt cx="123556" cy="113354"/>
          </a:xfrm>
        </p:grpSpPr>
        <p:sp>
          <p:nvSpPr>
            <p:cNvPr name="Freeform 11" id="11"/>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2" id="12"/>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3" id="13"/>
          <p:cNvGrpSpPr/>
          <p:nvPr/>
        </p:nvGrpSpPr>
        <p:grpSpPr>
          <a:xfrm rot="0">
            <a:off x="4640438" y="5143500"/>
            <a:ext cx="469126" cy="430392"/>
            <a:chOff x="0" y="0"/>
            <a:chExt cx="123556" cy="113354"/>
          </a:xfrm>
        </p:grpSpPr>
        <p:sp>
          <p:nvSpPr>
            <p:cNvPr name="Freeform 14" id="14"/>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5" id="15"/>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6" id="16"/>
          <p:cNvGrpSpPr/>
          <p:nvPr/>
        </p:nvGrpSpPr>
        <p:grpSpPr>
          <a:xfrm rot="0">
            <a:off x="4640438" y="6088374"/>
            <a:ext cx="469126" cy="430392"/>
            <a:chOff x="0" y="0"/>
            <a:chExt cx="123556" cy="113354"/>
          </a:xfrm>
        </p:grpSpPr>
        <p:sp>
          <p:nvSpPr>
            <p:cNvPr name="Freeform 17" id="17"/>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21ADBB"/>
            </a:solidFill>
          </p:spPr>
        </p:sp>
        <p:sp>
          <p:nvSpPr>
            <p:cNvPr name="TextBox 18" id="18"/>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sp>
        <p:nvSpPr>
          <p:cNvPr name="TextBox 19" id="19"/>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20" id="2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Rate Monotonic</a:t>
            </a:r>
          </a:p>
        </p:txBody>
      </p:sp>
      <p:sp>
        <p:nvSpPr>
          <p:cNvPr name="TextBox 21" id="21"/>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sp>
        <p:nvSpPr>
          <p:cNvPr name="AutoShape 22" id="22"/>
          <p:cNvSpPr/>
          <p:nvPr/>
        </p:nvSpPr>
        <p:spPr>
          <a:xfrm>
            <a:off x="2489962" y="8696114"/>
            <a:ext cx="13366173" cy="0"/>
          </a:xfrm>
          <a:prstGeom prst="line">
            <a:avLst/>
          </a:prstGeom>
          <a:ln cap="flat" w="38100">
            <a:solidFill>
              <a:srgbClr val="FFFFFF"/>
            </a:solidFill>
            <a:prstDash val="solid"/>
            <a:headEnd type="none" len="sm" w="sm"/>
            <a:tailEnd type="arrow" len="sm" w="med"/>
          </a:ln>
        </p:spPr>
      </p:sp>
      <p:sp>
        <p:nvSpPr>
          <p:cNvPr name="TextBox 23" id="23"/>
          <p:cNvSpPr txBox="true"/>
          <p:nvPr/>
        </p:nvSpPr>
        <p:spPr>
          <a:xfrm rot="0">
            <a:off x="2508119" y="8732506"/>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sp>
        <p:nvSpPr>
          <p:cNvPr name="TextBox 24" id="24"/>
          <p:cNvSpPr txBox="true"/>
          <p:nvPr/>
        </p:nvSpPr>
        <p:spPr>
          <a:xfrm rot="0">
            <a:off x="3583484" y="8734214"/>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5" id="25"/>
          <p:cNvSpPr txBox="true"/>
          <p:nvPr/>
        </p:nvSpPr>
        <p:spPr>
          <a:xfrm rot="0">
            <a:off x="4716966" y="873250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26" id="26"/>
          <p:cNvSpPr txBox="true"/>
          <p:nvPr/>
        </p:nvSpPr>
        <p:spPr>
          <a:xfrm rot="0">
            <a:off x="5792406"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120</a:t>
            </a:r>
          </a:p>
        </p:txBody>
      </p:sp>
      <p:sp>
        <p:nvSpPr>
          <p:cNvPr name="TextBox 27" id="27"/>
          <p:cNvSpPr txBox="true"/>
          <p:nvPr/>
        </p:nvSpPr>
        <p:spPr>
          <a:xfrm rot="0">
            <a:off x="6925888" y="8732506"/>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160</a:t>
            </a:r>
          </a:p>
        </p:txBody>
      </p:sp>
      <p:sp>
        <p:nvSpPr>
          <p:cNvPr name="TextBox 28" id="28"/>
          <p:cNvSpPr txBox="true"/>
          <p:nvPr/>
        </p:nvSpPr>
        <p:spPr>
          <a:xfrm rot="0">
            <a:off x="805562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200</a:t>
            </a:r>
          </a:p>
        </p:txBody>
      </p:sp>
      <p:sp>
        <p:nvSpPr>
          <p:cNvPr name="TextBox 29" id="29"/>
          <p:cNvSpPr txBox="true"/>
          <p:nvPr/>
        </p:nvSpPr>
        <p:spPr>
          <a:xfrm rot="0">
            <a:off x="9198471"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240</a:t>
            </a:r>
          </a:p>
        </p:txBody>
      </p:sp>
      <p:sp>
        <p:nvSpPr>
          <p:cNvPr name="TextBox 30" id="30"/>
          <p:cNvSpPr txBox="true"/>
          <p:nvPr/>
        </p:nvSpPr>
        <p:spPr>
          <a:xfrm rot="0">
            <a:off x="1032633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280</a:t>
            </a:r>
          </a:p>
        </p:txBody>
      </p:sp>
      <p:sp>
        <p:nvSpPr>
          <p:cNvPr name="TextBox 31" id="31"/>
          <p:cNvSpPr txBox="true"/>
          <p:nvPr/>
        </p:nvSpPr>
        <p:spPr>
          <a:xfrm rot="0">
            <a:off x="11469633"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320</a:t>
            </a:r>
          </a:p>
        </p:txBody>
      </p:sp>
      <p:sp>
        <p:nvSpPr>
          <p:cNvPr name="TextBox 32" id="32"/>
          <p:cNvSpPr txBox="true"/>
          <p:nvPr/>
        </p:nvSpPr>
        <p:spPr>
          <a:xfrm rot="0">
            <a:off x="12592541" y="8734214"/>
            <a:ext cx="370284"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360</a:t>
            </a:r>
          </a:p>
        </p:txBody>
      </p:sp>
      <p:grpSp>
        <p:nvGrpSpPr>
          <p:cNvPr name="Group 33" id="33"/>
          <p:cNvGrpSpPr/>
          <p:nvPr/>
        </p:nvGrpSpPr>
        <p:grpSpPr>
          <a:xfrm rot="0">
            <a:off x="2499487" y="7972276"/>
            <a:ext cx="566741" cy="704788"/>
            <a:chOff x="0" y="0"/>
            <a:chExt cx="149265" cy="185623"/>
          </a:xfrm>
        </p:grpSpPr>
        <p:sp>
          <p:nvSpPr>
            <p:cNvPr name="Freeform 34" id="34"/>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35" id="35"/>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grpSp>
        <p:nvGrpSpPr>
          <p:cNvPr name="Group 36" id="36"/>
          <p:cNvGrpSpPr/>
          <p:nvPr/>
        </p:nvGrpSpPr>
        <p:grpSpPr>
          <a:xfrm rot="0">
            <a:off x="3056703" y="7972276"/>
            <a:ext cx="1147868" cy="704788"/>
            <a:chOff x="0" y="0"/>
            <a:chExt cx="302319" cy="185623"/>
          </a:xfrm>
        </p:grpSpPr>
        <p:sp>
          <p:nvSpPr>
            <p:cNvPr name="Freeform 37" id="37"/>
            <p:cNvSpPr/>
            <p:nvPr/>
          </p:nvSpPr>
          <p:spPr>
            <a:xfrm flipH="false" flipV="false" rot="0">
              <a:off x="0" y="0"/>
              <a:ext cx="302319" cy="185623"/>
            </a:xfrm>
            <a:custGeom>
              <a:avLst/>
              <a:gdLst/>
              <a:ahLst/>
              <a:cxnLst/>
              <a:rect r="r" b="b" t="t" l="l"/>
              <a:pathLst>
                <a:path h="185623" w="302319">
                  <a:moveTo>
                    <a:pt x="0" y="0"/>
                  </a:moveTo>
                  <a:lnTo>
                    <a:pt x="302319" y="0"/>
                  </a:lnTo>
                  <a:lnTo>
                    <a:pt x="302319" y="185623"/>
                  </a:lnTo>
                  <a:lnTo>
                    <a:pt x="0" y="185623"/>
                  </a:lnTo>
                  <a:close/>
                </a:path>
              </a:pathLst>
            </a:custGeom>
            <a:solidFill>
              <a:srgbClr val="61B069"/>
            </a:solidFill>
          </p:spPr>
        </p:sp>
        <p:sp>
          <p:nvSpPr>
            <p:cNvPr name="TextBox 38" id="38"/>
            <p:cNvSpPr txBox="true"/>
            <p:nvPr/>
          </p:nvSpPr>
          <p:spPr>
            <a:xfrm>
              <a:off x="0" y="-38100"/>
              <a:ext cx="302319" cy="223723"/>
            </a:xfrm>
            <a:prstGeom prst="rect">
              <a:avLst/>
            </a:prstGeom>
          </p:spPr>
          <p:txBody>
            <a:bodyPr anchor="ctr" rtlCol="false" tIns="50800" lIns="50800" bIns="50800" rIns="50800"/>
            <a:lstStyle/>
            <a:p>
              <a:pPr algn="ctr">
                <a:lnSpc>
                  <a:spcPts val="2940"/>
                </a:lnSpc>
              </a:pPr>
            </a:p>
          </p:txBody>
        </p:sp>
      </p:grpSp>
      <p:grpSp>
        <p:nvGrpSpPr>
          <p:cNvPr name="Group 39" id="39"/>
          <p:cNvGrpSpPr/>
          <p:nvPr/>
        </p:nvGrpSpPr>
        <p:grpSpPr>
          <a:xfrm rot="0">
            <a:off x="4195046" y="7972276"/>
            <a:ext cx="1257260" cy="704788"/>
            <a:chOff x="0" y="0"/>
            <a:chExt cx="331130" cy="185623"/>
          </a:xfrm>
        </p:grpSpPr>
        <p:sp>
          <p:nvSpPr>
            <p:cNvPr name="Freeform 40" id="40"/>
            <p:cNvSpPr/>
            <p:nvPr/>
          </p:nvSpPr>
          <p:spPr>
            <a:xfrm flipH="false" flipV="false" rot="0">
              <a:off x="0" y="0"/>
              <a:ext cx="331130" cy="185623"/>
            </a:xfrm>
            <a:custGeom>
              <a:avLst/>
              <a:gdLst/>
              <a:ahLst/>
              <a:cxnLst/>
              <a:rect r="r" b="b" t="t" l="l"/>
              <a:pathLst>
                <a:path h="185623" w="331130">
                  <a:moveTo>
                    <a:pt x="0" y="0"/>
                  </a:moveTo>
                  <a:lnTo>
                    <a:pt x="331130" y="0"/>
                  </a:lnTo>
                  <a:lnTo>
                    <a:pt x="331130" y="185623"/>
                  </a:lnTo>
                  <a:lnTo>
                    <a:pt x="0" y="185623"/>
                  </a:lnTo>
                  <a:close/>
                </a:path>
              </a:pathLst>
            </a:custGeom>
            <a:solidFill>
              <a:srgbClr val="21ADBB"/>
            </a:solidFill>
          </p:spPr>
        </p:sp>
        <p:sp>
          <p:nvSpPr>
            <p:cNvPr name="TextBox 41" id="41"/>
            <p:cNvSpPr txBox="true"/>
            <p:nvPr/>
          </p:nvSpPr>
          <p:spPr>
            <a:xfrm>
              <a:off x="0" y="-38100"/>
              <a:ext cx="331130"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40</a:t>
              </a:r>
            </a:p>
          </p:txBody>
        </p:sp>
      </p:grpSp>
    </p:spTree>
  </p:cSld>
  <p:clrMapOvr>
    <a:masterClrMapping/>
  </p:clrMapOvr>
</p:sld>
</file>

<file path=ppt/slides/slide86.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graphicFrame>
        <p:nvGraphicFramePr>
          <p:cNvPr name="Table 9" id="9"/>
          <p:cNvGraphicFramePr>
            <a:graphicFrameLocks noGrp="true"/>
          </p:cNvGraphicFramePr>
          <p:nvPr/>
        </p:nvGraphicFramePr>
        <p:xfrm>
          <a:off x="4203470" y="2683157"/>
          <a:ext cx="10188402" cy="4156882"/>
        </p:xfrm>
        <a:graphic>
          <a:graphicData uri="http://schemas.openxmlformats.org/drawingml/2006/table">
            <a:tbl>
              <a:tblPr/>
              <a:tblGrid>
                <a:gridCol w="2681748"/>
                <a:gridCol w="3147144"/>
                <a:gridCol w="2428633"/>
                <a:gridCol w="1930877"/>
              </a:tblGrid>
              <a:tr h="1301789">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Prioridade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169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Alta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359"/>
                        </a:lnSpc>
                        <a:defRPr/>
                      </a:pPr>
                      <a:r>
                        <a:rPr lang="en-US" sz="23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Open Sans"/>
                        </a:rPr>
                        <a:t>150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40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Média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499"/>
                        </a:lnSpc>
                        <a:defRPr/>
                      </a:pPr>
                      <a:r>
                        <a:rPr lang="en-US" sz="2499">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300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Baixa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10" id="10"/>
          <p:cNvGrpSpPr/>
          <p:nvPr/>
        </p:nvGrpSpPr>
        <p:grpSpPr>
          <a:xfrm rot="0">
            <a:off x="4640438" y="4198626"/>
            <a:ext cx="469126" cy="430392"/>
            <a:chOff x="0" y="0"/>
            <a:chExt cx="123556" cy="113354"/>
          </a:xfrm>
        </p:grpSpPr>
        <p:sp>
          <p:nvSpPr>
            <p:cNvPr name="Freeform 11" id="11"/>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2" id="12"/>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3" id="13"/>
          <p:cNvGrpSpPr/>
          <p:nvPr/>
        </p:nvGrpSpPr>
        <p:grpSpPr>
          <a:xfrm rot="0">
            <a:off x="4640438" y="5143500"/>
            <a:ext cx="469126" cy="430392"/>
            <a:chOff x="0" y="0"/>
            <a:chExt cx="123556" cy="113354"/>
          </a:xfrm>
        </p:grpSpPr>
        <p:sp>
          <p:nvSpPr>
            <p:cNvPr name="Freeform 14" id="14"/>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5" id="15"/>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6" id="16"/>
          <p:cNvGrpSpPr/>
          <p:nvPr/>
        </p:nvGrpSpPr>
        <p:grpSpPr>
          <a:xfrm rot="0">
            <a:off x="4640438" y="6088374"/>
            <a:ext cx="469126" cy="430392"/>
            <a:chOff x="0" y="0"/>
            <a:chExt cx="123556" cy="113354"/>
          </a:xfrm>
        </p:grpSpPr>
        <p:sp>
          <p:nvSpPr>
            <p:cNvPr name="Freeform 17" id="17"/>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21ADBB"/>
            </a:solidFill>
          </p:spPr>
        </p:sp>
        <p:sp>
          <p:nvSpPr>
            <p:cNvPr name="TextBox 18" id="18"/>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sp>
        <p:nvSpPr>
          <p:cNvPr name="TextBox 19" id="19"/>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20" id="2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Rate Monotonic</a:t>
            </a:r>
          </a:p>
        </p:txBody>
      </p:sp>
      <p:sp>
        <p:nvSpPr>
          <p:cNvPr name="TextBox 21" id="21"/>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sp>
        <p:nvSpPr>
          <p:cNvPr name="AutoShape 22" id="22"/>
          <p:cNvSpPr/>
          <p:nvPr/>
        </p:nvSpPr>
        <p:spPr>
          <a:xfrm>
            <a:off x="2489962" y="8696114"/>
            <a:ext cx="13366173" cy="0"/>
          </a:xfrm>
          <a:prstGeom prst="line">
            <a:avLst/>
          </a:prstGeom>
          <a:ln cap="flat" w="38100">
            <a:solidFill>
              <a:srgbClr val="FFFFFF"/>
            </a:solidFill>
            <a:prstDash val="solid"/>
            <a:headEnd type="none" len="sm" w="sm"/>
            <a:tailEnd type="arrow" len="sm" w="med"/>
          </a:ln>
        </p:spPr>
      </p:sp>
      <p:sp>
        <p:nvSpPr>
          <p:cNvPr name="TextBox 23" id="23"/>
          <p:cNvSpPr txBox="true"/>
          <p:nvPr/>
        </p:nvSpPr>
        <p:spPr>
          <a:xfrm rot="0">
            <a:off x="2508119" y="8732506"/>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sp>
        <p:nvSpPr>
          <p:cNvPr name="TextBox 24" id="24"/>
          <p:cNvSpPr txBox="true"/>
          <p:nvPr/>
        </p:nvSpPr>
        <p:spPr>
          <a:xfrm rot="0">
            <a:off x="3583484" y="8734214"/>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5" id="25"/>
          <p:cNvSpPr txBox="true"/>
          <p:nvPr/>
        </p:nvSpPr>
        <p:spPr>
          <a:xfrm rot="0">
            <a:off x="4716966" y="873250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26" id="26"/>
          <p:cNvSpPr txBox="true"/>
          <p:nvPr/>
        </p:nvSpPr>
        <p:spPr>
          <a:xfrm rot="0">
            <a:off x="5792406"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120</a:t>
            </a:r>
          </a:p>
        </p:txBody>
      </p:sp>
      <p:sp>
        <p:nvSpPr>
          <p:cNvPr name="TextBox 27" id="27"/>
          <p:cNvSpPr txBox="true"/>
          <p:nvPr/>
        </p:nvSpPr>
        <p:spPr>
          <a:xfrm rot="0">
            <a:off x="6925888" y="8732506"/>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160</a:t>
            </a:r>
          </a:p>
        </p:txBody>
      </p:sp>
      <p:sp>
        <p:nvSpPr>
          <p:cNvPr name="TextBox 28" id="28"/>
          <p:cNvSpPr txBox="true"/>
          <p:nvPr/>
        </p:nvSpPr>
        <p:spPr>
          <a:xfrm rot="0">
            <a:off x="805562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200</a:t>
            </a:r>
          </a:p>
        </p:txBody>
      </p:sp>
      <p:sp>
        <p:nvSpPr>
          <p:cNvPr name="TextBox 29" id="29"/>
          <p:cNvSpPr txBox="true"/>
          <p:nvPr/>
        </p:nvSpPr>
        <p:spPr>
          <a:xfrm rot="0">
            <a:off x="9198471"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240</a:t>
            </a:r>
          </a:p>
        </p:txBody>
      </p:sp>
      <p:sp>
        <p:nvSpPr>
          <p:cNvPr name="TextBox 30" id="30"/>
          <p:cNvSpPr txBox="true"/>
          <p:nvPr/>
        </p:nvSpPr>
        <p:spPr>
          <a:xfrm rot="0">
            <a:off x="1032633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280</a:t>
            </a:r>
          </a:p>
        </p:txBody>
      </p:sp>
      <p:sp>
        <p:nvSpPr>
          <p:cNvPr name="TextBox 31" id="31"/>
          <p:cNvSpPr txBox="true"/>
          <p:nvPr/>
        </p:nvSpPr>
        <p:spPr>
          <a:xfrm rot="0">
            <a:off x="11469633"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320</a:t>
            </a:r>
          </a:p>
        </p:txBody>
      </p:sp>
      <p:sp>
        <p:nvSpPr>
          <p:cNvPr name="TextBox 32" id="32"/>
          <p:cNvSpPr txBox="true"/>
          <p:nvPr/>
        </p:nvSpPr>
        <p:spPr>
          <a:xfrm rot="0">
            <a:off x="12592541" y="8734214"/>
            <a:ext cx="370284"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360</a:t>
            </a:r>
          </a:p>
        </p:txBody>
      </p:sp>
      <p:grpSp>
        <p:nvGrpSpPr>
          <p:cNvPr name="Group 33" id="33"/>
          <p:cNvGrpSpPr/>
          <p:nvPr/>
        </p:nvGrpSpPr>
        <p:grpSpPr>
          <a:xfrm rot="0">
            <a:off x="2499487" y="7972276"/>
            <a:ext cx="566741" cy="704788"/>
            <a:chOff x="0" y="0"/>
            <a:chExt cx="149265" cy="185623"/>
          </a:xfrm>
        </p:grpSpPr>
        <p:sp>
          <p:nvSpPr>
            <p:cNvPr name="Freeform 34" id="34"/>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35" id="35"/>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grpSp>
        <p:nvGrpSpPr>
          <p:cNvPr name="Group 36" id="36"/>
          <p:cNvGrpSpPr/>
          <p:nvPr/>
        </p:nvGrpSpPr>
        <p:grpSpPr>
          <a:xfrm rot="0">
            <a:off x="3056703" y="7972276"/>
            <a:ext cx="1147868" cy="704788"/>
            <a:chOff x="0" y="0"/>
            <a:chExt cx="302319" cy="185623"/>
          </a:xfrm>
        </p:grpSpPr>
        <p:sp>
          <p:nvSpPr>
            <p:cNvPr name="Freeform 37" id="37"/>
            <p:cNvSpPr/>
            <p:nvPr/>
          </p:nvSpPr>
          <p:spPr>
            <a:xfrm flipH="false" flipV="false" rot="0">
              <a:off x="0" y="0"/>
              <a:ext cx="302319" cy="185623"/>
            </a:xfrm>
            <a:custGeom>
              <a:avLst/>
              <a:gdLst/>
              <a:ahLst/>
              <a:cxnLst/>
              <a:rect r="r" b="b" t="t" l="l"/>
              <a:pathLst>
                <a:path h="185623" w="302319">
                  <a:moveTo>
                    <a:pt x="0" y="0"/>
                  </a:moveTo>
                  <a:lnTo>
                    <a:pt x="302319" y="0"/>
                  </a:lnTo>
                  <a:lnTo>
                    <a:pt x="302319" y="185623"/>
                  </a:lnTo>
                  <a:lnTo>
                    <a:pt x="0" y="185623"/>
                  </a:lnTo>
                  <a:close/>
                </a:path>
              </a:pathLst>
            </a:custGeom>
            <a:solidFill>
              <a:srgbClr val="61B069"/>
            </a:solidFill>
          </p:spPr>
        </p:sp>
        <p:sp>
          <p:nvSpPr>
            <p:cNvPr name="TextBox 38" id="38"/>
            <p:cNvSpPr txBox="true"/>
            <p:nvPr/>
          </p:nvSpPr>
          <p:spPr>
            <a:xfrm>
              <a:off x="0" y="-38100"/>
              <a:ext cx="302319" cy="223723"/>
            </a:xfrm>
            <a:prstGeom prst="rect">
              <a:avLst/>
            </a:prstGeom>
          </p:spPr>
          <p:txBody>
            <a:bodyPr anchor="ctr" rtlCol="false" tIns="50800" lIns="50800" bIns="50800" rIns="50800"/>
            <a:lstStyle/>
            <a:p>
              <a:pPr algn="ctr">
                <a:lnSpc>
                  <a:spcPts val="2940"/>
                </a:lnSpc>
              </a:pPr>
            </a:p>
          </p:txBody>
        </p:sp>
      </p:grpSp>
      <p:grpSp>
        <p:nvGrpSpPr>
          <p:cNvPr name="Group 39" id="39"/>
          <p:cNvGrpSpPr/>
          <p:nvPr/>
        </p:nvGrpSpPr>
        <p:grpSpPr>
          <a:xfrm rot="0">
            <a:off x="4195046" y="7972276"/>
            <a:ext cx="1257260" cy="704788"/>
            <a:chOff x="0" y="0"/>
            <a:chExt cx="331130" cy="185623"/>
          </a:xfrm>
        </p:grpSpPr>
        <p:sp>
          <p:nvSpPr>
            <p:cNvPr name="Freeform 40" id="40"/>
            <p:cNvSpPr/>
            <p:nvPr/>
          </p:nvSpPr>
          <p:spPr>
            <a:xfrm flipH="false" flipV="false" rot="0">
              <a:off x="0" y="0"/>
              <a:ext cx="331130" cy="185623"/>
            </a:xfrm>
            <a:custGeom>
              <a:avLst/>
              <a:gdLst/>
              <a:ahLst/>
              <a:cxnLst/>
              <a:rect r="r" b="b" t="t" l="l"/>
              <a:pathLst>
                <a:path h="185623" w="331130">
                  <a:moveTo>
                    <a:pt x="0" y="0"/>
                  </a:moveTo>
                  <a:lnTo>
                    <a:pt x="331130" y="0"/>
                  </a:lnTo>
                  <a:lnTo>
                    <a:pt x="331130" y="185623"/>
                  </a:lnTo>
                  <a:lnTo>
                    <a:pt x="0" y="185623"/>
                  </a:lnTo>
                  <a:close/>
                </a:path>
              </a:pathLst>
            </a:custGeom>
            <a:solidFill>
              <a:srgbClr val="21ADBB"/>
            </a:solidFill>
          </p:spPr>
        </p:sp>
        <p:sp>
          <p:nvSpPr>
            <p:cNvPr name="TextBox 41" id="41"/>
            <p:cNvSpPr txBox="true"/>
            <p:nvPr/>
          </p:nvSpPr>
          <p:spPr>
            <a:xfrm>
              <a:off x="0" y="-38100"/>
              <a:ext cx="331130"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40</a:t>
              </a:r>
            </a:p>
          </p:txBody>
        </p:sp>
      </p:grpSp>
      <p:grpSp>
        <p:nvGrpSpPr>
          <p:cNvPr name="Group 42" id="42"/>
          <p:cNvGrpSpPr/>
          <p:nvPr/>
        </p:nvGrpSpPr>
        <p:grpSpPr>
          <a:xfrm rot="0">
            <a:off x="5442781" y="7972276"/>
            <a:ext cx="566741" cy="704788"/>
            <a:chOff x="0" y="0"/>
            <a:chExt cx="149265" cy="185623"/>
          </a:xfrm>
        </p:grpSpPr>
        <p:sp>
          <p:nvSpPr>
            <p:cNvPr name="Freeform 43" id="43"/>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44" id="44"/>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87.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graphicFrame>
        <p:nvGraphicFramePr>
          <p:cNvPr name="Table 9" id="9"/>
          <p:cNvGraphicFramePr>
            <a:graphicFrameLocks noGrp="true"/>
          </p:cNvGraphicFramePr>
          <p:nvPr/>
        </p:nvGraphicFramePr>
        <p:xfrm>
          <a:off x="4203470" y="2683157"/>
          <a:ext cx="10188402" cy="4156882"/>
        </p:xfrm>
        <a:graphic>
          <a:graphicData uri="http://schemas.openxmlformats.org/drawingml/2006/table">
            <a:tbl>
              <a:tblPr/>
              <a:tblGrid>
                <a:gridCol w="2681748"/>
                <a:gridCol w="3147144"/>
                <a:gridCol w="2428633"/>
                <a:gridCol w="1930877"/>
              </a:tblGrid>
              <a:tr h="1301789">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Prioridade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169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Alta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359"/>
                        </a:lnSpc>
                        <a:defRPr/>
                      </a:pPr>
                      <a:r>
                        <a:rPr lang="en-US" sz="23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Open Sans"/>
                        </a:rPr>
                        <a:t>150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40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Média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499"/>
                        </a:lnSpc>
                        <a:defRPr/>
                      </a:pPr>
                      <a:r>
                        <a:rPr lang="en-US" sz="2499">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300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Baixa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10" id="10"/>
          <p:cNvGrpSpPr/>
          <p:nvPr/>
        </p:nvGrpSpPr>
        <p:grpSpPr>
          <a:xfrm rot="0">
            <a:off x="4640438" y="4198626"/>
            <a:ext cx="469126" cy="430392"/>
            <a:chOff x="0" y="0"/>
            <a:chExt cx="123556" cy="113354"/>
          </a:xfrm>
        </p:grpSpPr>
        <p:sp>
          <p:nvSpPr>
            <p:cNvPr name="Freeform 11" id="11"/>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2" id="12"/>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3" id="13"/>
          <p:cNvGrpSpPr/>
          <p:nvPr/>
        </p:nvGrpSpPr>
        <p:grpSpPr>
          <a:xfrm rot="0">
            <a:off x="4640438" y="5143500"/>
            <a:ext cx="469126" cy="430392"/>
            <a:chOff x="0" y="0"/>
            <a:chExt cx="123556" cy="113354"/>
          </a:xfrm>
        </p:grpSpPr>
        <p:sp>
          <p:nvSpPr>
            <p:cNvPr name="Freeform 14" id="14"/>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5" id="15"/>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6" id="16"/>
          <p:cNvGrpSpPr/>
          <p:nvPr/>
        </p:nvGrpSpPr>
        <p:grpSpPr>
          <a:xfrm rot="0">
            <a:off x="4640438" y="6088374"/>
            <a:ext cx="469126" cy="430392"/>
            <a:chOff x="0" y="0"/>
            <a:chExt cx="123556" cy="113354"/>
          </a:xfrm>
        </p:grpSpPr>
        <p:sp>
          <p:nvSpPr>
            <p:cNvPr name="Freeform 17" id="17"/>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21ADBB"/>
            </a:solidFill>
          </p:spPr>
        </p:sp>
        <p:sp>
          <p:nvSpPr>
            <p:cNvPr name="TextBox 18" id="18"/>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sp>
        <p:nvSpPr>
          <p:cNvPr name="TextBox 19" id="19"/>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20" id="2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Rate Monotonic</a:t>
            </a:r>
          </a:p>
        </p:txBody>
      </p:sp>
      <p:sp>
        <p:nvSpPr>
          <p:cNvPr name="TextBox 21" id="21"/>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sp>
        <p:nvSpPr>
          <p:cNvPr name="AutoShape 22" id="22"/>
          <p:cNvSpPr/>
          <p:nvPr/>
        </p:nvSpPr>
        <p:spPr>
          <a:xfrm>
            <a:off x="2489962" y="8696114"/>
            <a:ext cx="13366173" cy="0"/>
          </a:xfrm>
          <a:prstGeom prst="line">
            <a:avLst/>
          </a:prstGeom>
          <a:ln cap="flat" w="38100">
            <a:solidFill>
              <a:srgbClr val="FFFFFF"/>
            </a:solidFill>
            <a:prstDash val="solid"/>
            <a:headEnd type="none" len="sm" w="sm"/>
            <a:tailEnd type="arrow" len="sm" w="med"/>
          </a:ln>
        </p:spPr>
      </p:sp>
      <p:sp>
        <p:nvSpPr>
          <p:cNvPr name="TextBox 23" id="23"/>
          <p:cNvSpPr txBox="true"/>
          <p:nvPr/>
        </p:nvSpPr>
        <p:spPr>
          <a:xfrm rot="0">
            <a:off x="2508119" y="8732506"/>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sp>
        <p:nvSpPr>
          <p:cNvPr name="TextBox 24" id="24"/>
          <p:cNvSpPr txBox="true"/>
          <p:nvPr/>
        </p:nvSpPr>
        <p:spPr>
          <a:xfrm rot="0">
            <a:off x="3583484" y="8734214"/>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5" id="25"/>
          <p:cNvSpPr txBox="true"/>
          <p:nvPr/>
        </p:nvSpPr>
        <p:spPr>
          <a:xfrm rot="0">
            <a:off x="4716966" y="873250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26" id="26"/>
          <p:cNvSpPr txBox="true"/>
          <p:nvPr/>
        </p:nvSpPr>
        <p:spPr>
          <a:xfrm rot="0">
            <a:off x="5792406"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120</a:t>
            </a:r>
          </a:p>
        </p:txBody>
      </p:sp>
      <p:sp>
        <p:nvSpPr>
          <p:cNvPr name="TextBox 27" id="27"/>
          <p:cNvSpPr txBox="true"/>
          <p:nvPr/>
        </p:nvSpPr>
        <p:spPr>
          <a:xfrm rot="0">
            <a:off x="6925888" y="8732506"/>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160</a:t>
            </a:r>
          </a:p>
        </p:txBody>
      </p:sp>
      <p:sp>
        <p:nvSpPr>
          <p:cNvPr name="TextBox 28" id="28"/>
          <p:cNvSpPr txBox="true"/>
          <p:nvPr/>
        </p:nvSpPr>
        <p:spPr>
          <a:xfrm rot="0">
            <a:off x="805562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200</a:t>
            </a:r>
          </a:p>
        </p:txBody>
      </p:sp>
      <p:sp>
        <p:nvSpPr>
          <p:cNvPr name="TextBox 29" id="29"/>
          <p:cNvSpPr txBox="true"/>
          <p:nvPr/>
        </p:nvSpPr>
        <p:spPr>
          <a:xfrm rot="0">
            <a:off x="9198471"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240</a:t>
            </a:r>
          </a:p>
        </p:txBody>
      </p:sp>
      <p:sp>
        <p:nvSpPr>
          <p:cNvPr name="TextBox 30" id="30"/>
          <p:cNvSpPr txBox="true"/>
          <p:nvPr/>
        </p:nvSpPr>
        <p:spPr>
          <a:xfrm rot="0">
            <a:off x="1032633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280</a:t>
            </a:r>
          </a:p>
        </p:txBody>
      </p:sp>
      <p:sp>
        <p:nvSpPr>
          <p:cNvPr name="TextBox 31" id="31"/>
          <p:cNvSpPr txBox="true"/>
          <p:nvPr/>
        </p:nvSpPr>
        <p:spPr>
          <a:xfrm rot="0">
            <a:off x="11469633"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320</a:t>
            </a:r>
          </a:p>
        </p:txBody>
      </p:sp>
      <p:sp>
        <p:nvSpPr>
          <p:cNvPr name="TextBox 32" id="32"/>
          <p:cNvSpPr txBox="true"/>
          <p:nvPr/>
        </p:nvSpPr>
        <p:spPr>
          <a:xfrm rot="0">
            <a:off x="12592541" y="8734214"/>
            <a:ext cx="370284"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360</a:t>
            </a:r>
          </a:p>
        </p:txBody>
      </p:sp>
      <p:grpSp>
        <p:nvGrpSpPr>
          <p:cNvPr name="Group 33" id="33"/>
          <p:cNvGrpSpPr/>
          <p:nvPr/>
        </p:nvGrpSpPr>
        <p:grpSpPr>
          <a:xfrm rot="0">
            <a:off x="2499487" y="7972276"/>
            <a:ext cx="566741" cy="704788"/>
            <a:chOff x="0" y="0"/>
            <a:chExt cx="149265" cy="185623"/>
          </a:xfrm>
        </p:grpSpPr>
        <p:sp>
          <p:nvSpPr>
            <p:cNvPr name="Freeform 34" id="34"/>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35" id="35"/>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grpSp>
        <p:nvGrpSpPr>
          <p:cNvPr name="Group 36" id="36"/>
          <p:cNvGrpSpPr/>
          <p:nvPr/>
        </p:nvGrpSpPr>
        <p:grpSpPr>
          <a:xfrm rot="0">
            <a:off x="3056703" y="7972276"/>
            <a:ext cx="1147868" cy="704788"/>
            <a:chOff x="0" y="0"/>
            <a:chExt cx="302319" cy="185623"/>
          </a:xfrm>
        </p:grpSpPr>
        <p:sp>
          <p:nvSpPr>
            <p:cNvPr name="Freeform 37" id="37"/>
            <p:cNvSpPr/>
            <p:nvPr/>
          </p:nvSpPr>
          <p:spPr>
            <a:xfrm flipH="false" flipV="false" rot="0">
              <a:off x="0" y="0"/>
              <a:ext cx="302319" cy="185623"/>
            </a:xfrm>
            <a:custGeom>
              <a:avLst/>
              <a:gdLst/>
              <a:ahLst/>
              <a:cxnLst/>
              <a:rect r="r" b="b" t="t" l="l"/>
              <a:pathLst>
                <a:path h="185623" w="302319">
                  <a:moveTo>
                    <a:pt x="0" y="0"/>
                  </a:moveTo>
                  <a:lnTo>
                    <a:pt x="302319" y="0"/>
                  </a:lnTo>
                  <a:lnTo>
                    <a:pt x="302319" y="185623"/>
                  </a:lnTo>
                  <a:lnTo>
                    <a:pt x="0" y="185623"/>
                  </a:lnTo>
                  <a:close/>
                </a:path>
              </a:pathLst>
            </a:custGeom>
            <a:solidFill>
              <a:srgbClr val="61B069"/>
            </a:solidFill>
          </p:spPr>
        </p:sp>
        <p:sp>
          <p:nvSpPr>
            <p:cNvPr name="TextBox 38" id="38"/>
            <p:cNvSpPr txBox="true"/>
            <p:nvPr/>
          </p:nvSpPr>
          <p:spPr>
            <a:xfrm>
              <a:off x="0" y="-38100"/>
              <a:ext cx="302319" cy="223723"/>
            </a:xfrm>
            <a:prstGeom prst="rect">
              <a:avLst/>
            </a:prstGeom>
          </p:spPr>
          <p:txBody>
            <a:bodyPr anchor="ctr" rtlCol="false" tIns="50800" lIns="50800" bIns="50800" rIns="50800"/>
            <a:lstStyle/>
            <a:p>
              <a:pPr algn="ctr">
                <a:lnSpc>
                  <a:spcPts val="2940"/>
                </a:lnSpc>
              </a:pPr>
            </a:p>
          </p:txBody>
        </p:sp>
      </p:grpSp>
      <p:grpSp>
        <p:nvGrpSpPr>
          <p:cNvPr name="Group 39" id="39"/>
          <p:cNvGrpSpPr/>
          <p:nvPr/>
        </p:nvGrpSpPr>
        <p:grpSpPr>
          <a:xfrm rot="0">
            <a:off x="4195046" y="7972276"/>
            <a:ext cx="1257260" cy="704788"/>
            <a:chOff x="0" y="0"/>
            <a:chExt cx="331130" cy="185623"/>
          </a:xfrm>
        </p:grpSpPr>
        <p:sp>
          <p:nvSpPr>
            <p:cNvPr name="Freeform 40" id="40"/>
            <p:cNvSpPr/>
            <p:nvPr/>
          </p:nvSpPr>
          <p:spPr>
            <a:xfrm flipH="false" flipV="false" rot="0">
              <a:off x="0" y="0"/>
              <a:ext cx="331130" cy="185623"/>
            </a:xfrm>
            <a:custGeom>
              <a:avLst/>
              <a:gdLst/>
              <a:ahLst/>
              <a:cxnLst/>
              <a:rect r="r" b="b" t="t" l="l"/>
              <a:pathLst>
                <a:path h="185623" w="331130">
                  <a:moveTo>
                    <a:pt x="0" y="0"/>
                  </a:moveTo>
                  <a:lnTo>
                    <a:pt x="331130" y="0"/>
                  </a:lnTo>
                  <a:lnTo>
                    <a:pt x="331130" y="185623"/>
                  </a:lnTo>
                  <a:lnTo>
                    <a:pt x="0" y="185623"/>
                  </a:lnTo>
                  <a:close/>
                </a:path>
              </a:pathLst>
            </a:custGeom>
            <a:solidFill>
              <a:srgbClr val="21ADBB"/>
            </a:solidFill>
          </p:spPr>
        </p:sp>
        <p:sp>
          <p:nvSpPr>
            <p:cNvPr name="TextBox 41" id="41"/>
            <p:cNvSpPr txBox="true"/>
            <p:nvPr/>
          </p:nvSpPr>
          <p:spPr>
            <a:xfrm>
              <a:off x="0" y="-38100"/>
              <a:ext cx="331130"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40</a:t>
              </a:r>
            </a:p>
          </p:txBody>
        </p:sp>
      </p:grpSp>
      <p:grpSp>
        <p:nvGrpSpPr>
          <p:cNvPr name="Group 42" id="42"/>
          <p:cNvGrpSpPr/>
          <p:nvPr/>
        </p:nvGrpSpPr>
        <p:grpSpPr>
          <a:xfrm rot="0">
            <a:off x="5442781" y="7972276"/>
            <a:ext cx="566741" cy="704788"/>
            <a:chOff x="0" y="0"/>
            <a:chExt cx="149265" cy="185623"/>
          </a:xfrm>
        </p:grpSpPr>
        <p:sp>
          <p:nvSpPr>
            <p:cNvPr name="Freeform 43" id="43"/>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44" id="44"/>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grpSp>
        <p:nvGrpSpPr>
          <p:cNvPr name="Group 45" id="45"/>
          <p:cNvGrpSpPr/>
          <p:nvPr/>
        </p:nvGrpSpPr>
        <p:grpSpPr>
          <a:xfrm rot="0">
            <a:off x="5999997" y="7972276"/>
            <a:ext cx="758478" cy="704788"/>
            <a:chOff x="0" y="0"/>
            <a:chExt cx="199764" cy="185623"/>
          </a:xfrm>
        </p:grpSpPr>
        <p:sp>
          <p:nvSpPr>
            <p:cNvPr name="Freeform 46" id="46"/>
            <p:cNvSpPr/>
            <p:nvPr/>
          </p:nvSpPr>
          <p:spPr>
            <a:xfrm flipH="false" flipV="false" rot="0">
              <a:off x="0" y="0"/>
              <a:ext cx="199764" cy="185623"/>
            </a:xfrm>
            <a:custGeom>
              <a:avLst/>
              <a:gdLst/>
              <a:ahLst/>
              <a:cxnLst/>
              <a:rect r="r" b="b" t="t" l="l"/>
              <a:pathLst>
                <a:path h="185623" w="199764">
                  <a:moveTo>
                    <a:pt x="0" y="0"/>
                  </a:moveTo>
                  <a:lnTo>
                    <a:pt x="199764" y="0"/>
                  </a:lnTo>
                  <a:lnTo>
                    <a:pt x="199764" y="185623"/>
                  </a:lnTo>
                  <a:lnTo>
                    <a:pt x="0" y="185623"/>
                  </a:lnTo>
                  <a:close/>
                </a:path>
              </a:pathLst>
            </a:custGeom>
            <a:solidFill>
              <a:srgbClr val="21ADBB"/>
            </a:solidFill>
          </p:spPr>
        </p:sp>
        <p:sp>
          <p:nvSpPr>
            <p:cNvPr name="TextBox 47" id="47"/>
            <p:cNvSpPr txBox="true"/>
            <p:nvPr/>
          </p:nvSpPr>
          <p:spPr>
            <a:xfrm>
              <a:off x="0" y="-38100"/>
              <a:ext cx="199764"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30</a:t>
              </a:r>
            </a:p>
          </p:txBody>
        </p:sp>
      </p:grpSp>
    </p:spTree>
  </p:cSld>
  <p:clrMapOvr>
    <a:masterClrMapping/>
  </p:clrMapOvr>
</p:sld>
</file>

<file path=ppt/slides/slide88.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graphicFrame>
        <p:nvGraphicFramePr>
          <p:cNvPr name="Table 9" id="9"/>
          <p:cNvGraphicFramePr>
            <a:graphicFrameLocks noGrp="true"/>
          </p:cNvGraphicFramePr>
          <p:nvPr/>
        </p:nvGraphicFramePr>
        <p:xfrm>
          <a:off x="4203470" y="2683157"/>
          <a:ext cx="10188402" cy="4156882"/>
        </p:xfrm>
        <a:graphic>
          <a:graphicData uri="http://schemas.openxmlformats.org/drawingml/2006/table">
            <a:tbl>
              <a:tblPr/>
              <a:tblGrid>
                <a:gridCol w="2681748"/>
                <a:gridCol w="3147144"/>
                <a:gridCol w="2428633"/>
                <a:gridCol w="1930877"/>
              </a:tblGrid>
              <a:tr h="1301789">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Prioridade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169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Alta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359"/>
                        </a:lnSpc>
                        <a:defRPr/>
                      </a:pPr>
                      <a:r>
                        <a:rPr lang="en-US" sz="23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Open Sans"/>
                        </a:rPr>
                        <a:t>150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40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Média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499"/>
                        </a:lnSpc>
                        <a:defRPr/>
                      </a:pPr>
                      <a:r>
                        <a:rPr lang="en-US" sz="2499">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300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Baixa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10" id="10"/>
          <p:cNvGrpSpPr/>
          <p:nvPr/>
        </p:nvGrpSpPr>
        <p:grpSpPr>
          <a:xfrm rot="0">
            <a:off x="4640438" y="4198626"/>
            <a:ext cx="469126" cy="430392"/>
            <a:chOff x="0" y="0"/>
            <a:chExt cx="123556" cy="113354"/>
          </a:xfrm>
        </p:grpSpPr>
        <p:sp>
          <p:nvSpPr>
            <p:cNvPr name="Freeform 11" id="11"/>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2" id="12"/>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3" id="13"/>
          <p:cNvGrpSpPr/>
          <p:nvPr/>
        </p:nvGrpSpPr>
        <p:grpSpPr>
          <a:xfrm rot="0">
            <a:off x="4640438" y="5143500"/>
            <a:ext cx="469126" cy="430392"/>
            <a:chOff x="0" y="0"/>
            <a:chExt cx="123556" cy="113354"/>
          </a:xfrm>
        </p:grpSpPr>
        <p:sp>
          <p:nvSpPr>
            <p:cNvPr name="Freeform 14" id="14"/>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5" id="15"/>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6" id="16"/>
          <p:cNvGrpSpPr/>
          <p:nvPr/>
        </p:nvGrpSpPr>
        <p:grpSpPr>
          <a:xfrm rot="0">
            <a:off x="4640438" y="6088374"/>
            <a:ext cx="469126" cy="430392"/>
            <a:chOff x="0" y="0"/>
            <a:chExt cx="123556" cy="113354"/>
          </a:xfrm>
        </p:grpSpPr>
        <p:sp>
          <p:nvSpPr>
            <p:cNvPr name="Freeform 17" id="17"/>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21ADBB"/>
            </a:solidFill>
          </p:spPr>
        </p:sp>
        <p:sp>
          <p:nvSpPr>
            <p:cNvPr name="TextBox 18" id="18"/>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sp>
        <p:nvSpPr>
          <p:cNvPr name="TextBox 19" id="19"/>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20" id="2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Rate Monotonic</a:t>
            </a:r>
          </a:p>
        </p:txBody>
      </p:sp>
      <p:sp>
        <p:nvSpPr>
          <p:cNvPr name="TextBox 21" id="21"/>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sp>
        <p:nvSpPr>
          <p:cNvPr name="AutoShape 22" id="22"/>
          <p:cNvSpPr/>
          <p:nvPr/>
        </p:nvSpPr>
        <p:spPr>
          <a:xfrm>
            <a:off x="2489962" y="8696114"/>
            <a:ext cx="13366173" cy="0"/>
          </a:xfrm>
          <a:prstGeom prst="line">
            <a:avLst/>
          </a:prstGeom>
          <a:ln cap="flat" w="38100">
            <a:solidFill>
              <a:srgbClr val="FFFFFF"/>
            </a:solidFill>
            <a:prstDash val="solid"/>
            <a:headEnd type="none" len="sm" w="sm"/>
            <a:tailEnd type="arrow" len="sm" w="med"/>
          </a:ln>
        </p:spPr>
      </p:sp>
      <p:sp>
        <p:nvSpPr>
          <p:cNvPr name="TextBox 23" id="23"/>
          <p:cNvSpPr txBox="true"/>
          <p:nvPr/>
        </p:nvSpPr>
        <p:spPr>
          <a:xfrm rot="0">
            <a:off x="2508119" y="8732506"/>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sp>
        <p:nvSpPr>
          <p:cNvPr name="TextBox 24" id="24"/>
          <p:cNvSpPr txBox="true"/>
          <p:nvPr/>
        </p:nvSpPr>
        <p:spPr>
          <a:xfrm rot="0">
            <a:off x="3583484" y="8734214"/>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5" id="25"/>
          <p:cNvSpPr txBox="true"/>
          <p:nvPr/>
        </p:nvSpPr>
        <p:spPr>
          <a:xfrm rot="0">
            <a:off x="4716966" y="873250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26" id="26"/>
          <p:cNvSpPr txBox="true"/>
          <p:nvPr/>
        </p:nvSpPr>
        <p:spPr>
          <a:xfrm rot="0">
            <a:off x="5792406"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120</a:t>
            </a:r>
          </a:p>
        </p:txBody>
      </p:sp>
      <p:sp>
        <p:nvSpPr>
          <p:cNvPr name="TextBox 27" id="27"/>
          <p:cNvSpPr txBox="true"/>
          <p:nvPr/>
        </p:nvSpPr>
        <p:spPr>
          <a:xfrm rot="0">
            <a:off x="6925888" y="8732506"/>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160</a:t>
            </a:r>
          </a:p>
        </p:txBody>
      </p:sp>
      <p:sp>
        <p:nvSpPr>
          <p:cNvPr name="TextBox 28" id="28"/>
          <p:cNvSpPr txBox="true"/>
          <p:nvPr/>
        </p:nvSpPr>
        <p:spPr>
          <a:xfrm rot="0">
            <a:off x="805562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200</a:t>
            </a:r>
          </a:p>
        </p:txBody>
      </p:sp>
      <p:sp>
        <p:nvSpPr>
          <p:cNvPr name="TextBox 29" id="29"/>
          <p:cNvSpPr txBox="true"/>
          <p:nvPr/>
        </p:nvSpPr>
        <p:spPr>
          <a:xfrm rot="0">
            <a:off x="9198471"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240</a:t>
            </a:r>
          </a:p>
        </p:txBody>
      </p:sp>
      <p:sp>
        <p:nvSpPr>
          <p:cNvPr name="TextBox 30" id="30"/>
          <p:cNvSpPr txBox="true"/>
          <p:nvPr/>
        </p:nvSpPr>
        <p:spPr>
          <a:xfrm rot="0">
            <a:off x="1032633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280</a:t>
            </a:r>
          </a:p>
        </p:txBody>
      </p:sp>
      <p:sp>
        <p:nvSpPr>
          <p:cNvPr name="TextBox 31" id="31"/>
          <p:cNvSpPr txBox="true"/>
          <p:nvPr/>
        </p:nvSpPr>
        <p:spPr>
          <a:xfrm rot="0">
            <a:off x="11469633"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320</a:t>
            </a:r>
          </a:p>
        </p:txBody>
      </p:sp>
      <p:sp>
        <p:nvSpPr>
          <p:cNvPr name="TextBox 32" id="32"/>
          <p:cNvSpPr txBox="true"/>
          <p:nvPr/>
        </p:nvSpPr>
        <p:spPr>
          <a:xfrm rot="0">
            <a:off x="12592541" y="8734214"/>
            <a:ext cx="370284"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360</a:t>
            </a:r>
          </a:p>
        </p:txBody>
      </p:sp>
      <p:grpSp>
        <p:nvGrpSpPr>
          <p:cNvPr name="Group 33" id="33"/>
          <p:cNvGrpSpPr/>
          <p:nvPr/>
        </p:nvGrpSpPr>
        <p:grpSpPr>
          <a:xfrm rot="0">
            <a:off x="2499487" y="7972276"/>
            <a:ext cx="566741" cy="704788"/>
            <a:chOff x="0" y="0"/>
            <a:chExt cx="149265" cy="185623"/>
          </a:xfrm>
        </p:grpSpPr>
        <p:sp>
          <p:nvSpPr>
            <p:cNvPr name="Freeform 34" id="34"/>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35" id="35"/>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grpSp>
        <p:nvGrpSpPr>
          <p:cNvPr name="Group 36" id="36"/>
          <p:cNvGrpSpPr/>
          <p:nvPr/>
        </p:nvGrpSpPr>
        <p:grpSpPr>
          <a:xfrm rot="0">
            <a:off x="3056703" y="7972276"/>
            <a:ext cx="1147868" cy="704788"/>
            <a:chOff x="0" y="0"/>
            <a:chExt cx="302319" cy="185623"/>
          </a:xfrm>
        </p:grpSpPr>
        <p:sp>
          <p:nvSpPr>
            <p:cNvPr name="Freeform 37" id="37"/>
            <p:cNvSpPr/>
            <p:nvPr/>
          </p:nvSpPr>
          <p:spPr>
            <a:xfrm flipH="false" flipV="false" rot="0">
              <a:off x="0" y="0"/>
              <a:ext cx="302319" cy="185623"/>
            </a:xfrm>
            <a:custGeom>
              <a:avLst/>
              <a:gdLst/>
              <a:ahLst/>
              <a:cxnLst/>
              <a:rect r="r" b="b" t="t" l="l"/>
              <a:pathLst>
                <a:path h="185623" w="302319">
                  <a:moveTo>
                    <a:pt x="0" y="0"/>
                  </a:moveTo>
                  <a:lnTo>
                    <a:pt x="302319" y="0"/>
                  </a:lnTo>
                  <a:lnTo>
                    <a:pt x="302319" y="185623"/>
                  </a:lnTo>
                  <a:lnTo>
                    <a:pt x="0" y="185623"/>
                  </a:lnTo>
                  <a:close/>
                </a:path>
              </a:pathLst>
            </a:custGeom>
            <a:solidFill>
              <a:srgbClr val="61B069"/>
            </a:solidFill>
          </p:spPr>
        </p:sp>
        <p:sp>
          <p:nvSpPr>
            <p:cNvPr name="TextBox 38" id="38"/>
            <p:cNvSpPr txBox="true"/>
            <p:nvPr/>
          </p:nvSpPr>
          <p:spPr>
            <a:xfrm>
              <a:off x="0" y="-38100"/>
              <a:ext cx="302319" cy="223723"/>
            </a:xfrm>
            <a:prstGeom prst="rect">
              <a:avLst/>
            </a:prstGeom>
          </p:spPr>
          <p:txBody>
            <a:bodyPr anchor="ctr" rtlCol="false" tIns="50800" lIns="50800" bIns="50800" rIns="50800"/>
            <a:lstStyle/>
            <a:p>
              <a:pPr algn="ctr">
                <a:lnSpc>
                  <a:spcPts val="2940"/>
                </a:lnSpc>
              </a:pPr>
            </a:p>
          </p:txBody>
        </p:sp>
      </p:grpSp>
      <p:grpSp>
        <p:nvGrpSpPr>
          <p:cNvPr name="Group 39" id="39"/>
          <p:cNvGrpSpPr/>
          <p:nvPr/>
        </p:nvGrpSpPr>
        <p:grpSpPr>
          <a:xfrm rot="0">
            <a:off x="4195046" y="7972276"/>
            <a:ext cx="1257260" cy="704788"/>
            <a:chOff x="0" y="0"/>
            <a:chExt cx="331130" cy="185623"/>
          </a:xfrm>
        </p:grpSpPr>
        <p:sp>
          <p:nvSpPr>
            <p:cNvPr name="Freeform 40" id="40"/>
            <p:cNvSpPr/>
            <p:nvPr/>
          </p:nvSpPr>
          <p:spPr>
            <a:xfrm flipH="false" flipV="false" rot="0">
              <a:off x="0" y="0"/>
              <a:ext cx="331130" cy="185623"/>
            </a:xfrm>
            <a:custGeom>
              <a:avLst/>
              <a:gdLst/>
              <a:ahLst/>
              <a:cxnLst/>
              <a:rect r="r" b="b" t="t" l="l"/>
              <a:pathLst>
                <a:path h="185623" w="331130">
                  <a:moveTo>
                    <a:pt x="0" y="0"/>
                  </a:moveTo>
                  <a:lnTo>
                    <a:pt x="331130" y="0"/>
                  </a:lnTo>
                  <a:lnTo>
                    <a:pt x="331130" y="185623"/>
                  </a:lnTo>
                  <a:lnTo>
                    <a:pt x="0" y="185623"/>
                  </a:lnTo>
                  <a:close/>
                </a:path>
              </a:pathLst>
            </a:custGeom>
            <a:solidFill>
              <a:srgbClr val="21ADBB"/>
            </a:solidFill>
          </p:spPr>
        </p:sp>
        <p:sp>
          <p:nvSpPr>
            <p:cNvPr name="TextBox 41" id="41"/>
            <p:cNvSpPr txBox="true"/>
            <p:nvPr/>
          </p:nvSpPr>
          <p:spPr>
            <a:xfrm>
              <a:off x="0" y="-38100"/>
              <a:ext cx="331130"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40</a:t>
              </a:r>
            </a:p>
          </p:txBody>
        </p:sp>
      </p:grpSp>
      <p:grpSp>
        <p:nvGrpSpPr>
          <p:cNvPr name="Group 42" id="42"/>
          <p:cNvGrpSpPr/>
          <p:nvPr/>
        </p:nvGrpSpPr>
        <p:grpSpPr>
          <a:xfrm rot="0">
            <a:off x="5442781" y="7972276"/>
            <a:ext cx="566741" cy="704788"/>
            <a:chOff x="0" y="0"/>
            <a:chExt cx="149265" cy="185623"/>
          </a:xfrm>
        </p:grpSpPr>
        <p:sp>
          <p:nvSpPr>
            <p:cNvPr name="Freeform 43" id="43"/>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44" id="44"/>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grpSp>
        <p:nvGrpSpPr>
          <p:cNvPr name="Group 45" id="45"/>
          <p:cNvGrpSpPr/>
          <p:nvPr/>
        </p:nvGrpSpPr>
        <p:grpSpPr>
          <a:xfrm rot="0">
            <a:off x="5999997" y="7972276"/>
            <a:ext cx="758478" cy="704788"/>
            <a:chOff x="0" y="0"/>
            <a:chExt cx="199764" cy="185623"/>
          </a:xfrm>
        </p:grpSpPr>
        <p:sp>
          <p:nvSpPr>
            <p:cNvPr name="Freeform 46" id="46"/>
            <p:cNvSpPr/>
            <p:nvPr/>
          </p:nvSpPr>
          <p:spPr>
            <a:xfrm flipH="false" flipV="false" rot="0">
              <a:off x="0" y="0"/>
              <a:ext cx="199764" cy="185623"/>
            </a:xfrm>
            <a:custGeom>
              <a:avLst/>
              <a:gdLst/>
              <a:ahLst/>
              <a:cxnLst/>
              <a:rect r="r" b="b" t="t" l="l"/>
              <a:pathLst>
                <a:path h="185623" w="199764">
                  <a:moveTo>
                    <a:pt x="0" y="0"/>
                  </a:moveTo>
                  <a:lnTo>
                    <a:pt x="199764" y="0"/>
                  </a:lnTo>
                  <a:lnTo>
                    <a:pt x="199764" y="185623"/>
                  </a:lnTo>
                  <a:lnTo>
                    <a:pt x="0" y="185623"/>
                  </a:lnTo>
                  <a:close/>
                </a:path>
              </a:pathLst>
            </a:custGeom>
            <a:solidFill>
              <a:srgbClr val="21ADBB"/>
            </a:solidFill>
          </p:spPr>
        </p:sp>
        <p:sp>
          <p:nvSpPr>
            <p:cNvPr name="TextBox 47" id="47"/>
            <p:cNvSpPr txBox="true"/>
            <p:nvPr/>
          </p:nvSpPr>
          <p:spPr>
            <a:xfrm>
              <a:off x="0" y="-38100"/>
              <a:ext cx="199764"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30</a:t>
              </a:r>
            </a:p>
          </p:txBody>
        </p:sp>
      </p:grpSp>
      <p:grpSp>
        <p:nvGrpSpPr>
          <p:cNvPr name="Group 48" id="48"/>
          <p:cNvGrpSpPr/>
          <p:nvPr/>
        </p:nvGrpSpPr>
        <p:grpSpPr>
          <a:xfrm rot="0">
            <a:off x="6748950" y="7972276"/>
            <a:ext cx="1021028" cy="704788"/>
            <a:chOff x="0" y="0"/>
            <a:chExt cx="268913" cy="185623"/>
          </a:xfrm>
        </p:grpSpPr>
        <p:sp>
          <p:nvSpPr>
            <p:cNvPr name="Freeform 49" id="49"/>
            <p:cNvSpPr/>
            <p:nvPr/>
          </p:nvSpPr>
          <p:spPr>
            <a:xfrm flipH="false" flipV="false" rot="0">
              <a:off x="0" y="0"/>
              <a:ext cx="268913" cy="185623"/>
            </a:xfrm>
            <a:custGeom>
              <a:avLst/>
              <a:gdLst/>
              <a:ahLst/>
              <a:cxnLst/>
              <a:rect r="r" b="b" t="t" l="l"/>
              <a:pathLst>
                <a:path h="185623" w="268913">
                  <a:moveTo>
                    <a:pt x="0" y="0"/>
                  </a:moveTo>
                  <a:lnTo>
                    <a:pt x="268913" y="0"/>
                  </a:lnTo>
                  <a:lnTo>
                    <a:pt x="268913" y="185623"/>
                  </a:lnTo>
                  <a:lnTo>
                    <a:pt x="0" y="185623"/>
                  </a:lnTo>
                  <a:close/>
                </a:path>
              </a:pathLst>
            </a:custGeom>
            <a:solidFill>
              <a:srgbClr val="61B069"/>
            </a:solidFill>
          </p:spPr>
        </p:sp>
        <p:sp>
          <p:nvSpPr>
            <p:cNvPr name="TextBox 50" id="50"/>
            <p:cNvSpPr txBox="true"/>
            <p:nvPr/>
          </p:nvSpPr>
          <p:spPr>
            <a:xfrm>
              <a:off x="0" y="-38100"/>
              <a:ext cx="268913" cy="223723"/>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89.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graphicFrame>
        <p:nvGraphicFramePr>
          <p:cNvPr name="Table 9" id="9"/>
          <p:cNvGraphicFramePr>
            <a:graphicFrameLocks noGrp="true"/>
          </p:cNvGraphicFramePr>
          <p:nvPr/>
        </p:nvGraphicFramePr>
        <p:xfrm>
          <a:off x="4203470" y="2683157"/>
          <a:ext cx="10188402" cy="4156882"/>
        </p:xfrm>
        <a:graphic>
          <a:graphicData uri="http://schemas.openxmlformats.org/drawingml/2006/table">
            <a:tbl>
              <a:tblPr/>
              <a:tblGrid>
                <a:gridCol w="2681748"/>
                <a:gridCol w="3147144"/>
                <a:gridCol w="2428633"/>
                <a:gridCol w="1930877"/>
              </a:tblGrid>
              <a:tr h="1301789">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Prioridade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169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Alta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359"/>
                        </a:lnSpc>
                        <a:defRPr/>
                      </a:pPr>
                      <a:r>
                        <a:rPr lang="en-US" sz="23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Open Sans"/>
                        </a:rPr>
                        <a:t>150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40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Média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499"/>
                        </a:lnSpc>
                        <a:defRPr/>
                      </a:pPr>
                      <a:r>
                        <a:rPr lang="en-US" sz="2499">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300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Baixa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10" id="10"/>
          <p:cNvGrpSpPr/>
          <p:nvPr/>
        </p:nvGrpSpPr>
        <p:grpSpPr>
          <a:xfrm rot="0">
            <a:off x="4640438" y="4198626"/>
            <a:ext cx="469126" cy="430392"/>
            <a:chOff x="0" y="0"/>
            <a:chExt cx="123556" cy="113354"/>
          </a:xfrm>
        </p:grpSpPr>
        <p:sp>
          <p:nvSpPr>
            <p:cNvPr name="Freeform 11" id="11"/>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2" id="12"/>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3" id="13"/>
          <p:cNvGrpSpPr/>
          <p:nvPr/>
        </p:nvGrpSpPr>
        <p:grpSpPr>
          <a:xfrm rot="0">
            <a:off x="4640438" y="5143500"/>
            <a:ext cx="469126" cy="430392"/>
            <a:chOff x="0" y="0"/>
            <a:chExt cx="123556" cy="113354"/>
          </a:xfrm>
        </p:grpSpPr>
        <p:sp>
          <p:nvSpPr>
            <p:cNvPr name="Freeform 14" id="14"/>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5" id="15"/>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6" id="16"/>
          <p:cNvGrpSpPr/>
          <p:nvPr/>
        </p:nvGrpSpPr>
        <p:grpSpPr>
          <a:xfrm rot="0">
            <a:off x="4640438" y="6088374"/>
            <a:ext cx="469126" cy="430392"/>
            <a:chOff x="0" y="0"/>
            <a:chExt cx="123556" cy="113354"/>
          </a:xfrm>
        </p:grpSpPr>
        <p:sp>
          <p:nvSpPr>
            <p:cNvPr name="Freeform 17" id="17"/>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21ADBB"/>
            </a:solidFill>
          </p:spPr>
        </p:sp>
        <p:sp>
          <p:nvSpPr>
            <p:cNvPr name="TextBox 18" id="18"/>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sp>
        <p:nvSpPr>
          <p:cNvPr name="TextBox 19" id="19"/>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20" id="2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Rate Monotonic</a:t>
            </a:r>
          </a:p>
        </p:txBody>
      </p:sp>
      <p:sp>
        <p:nvSpPr>
          <p:cNvPr name="TextBox 21" id="21"/>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sp>
        <p:nvSpPr>
          <p:cNvPr name="AutoShape 22" id="22"/>
          <p:cNvSpPr/>
          <p:nvPr/>
        </p:nvSpPr>
        <p:spPr>
          <a:xfrm>
            <a:off x="2489962" y="8696114"/>
            <a:ext cx="13366173" cy="0"/>
          </a:xfrm>
          <a:prstGeom prst="line">
            <a:avLst/>
          </a:prstGeom>
          <a:ln cap="flat" w="38100">
            <a:solidFill>
              <a:srgbClr val="FFFFFF"/>
            </a:solidFill>
            <a:prstDash val="solid"/>
            <a:headEnd type="none" len="sm" w="sm"/>
            <a:tailEnd type="arrow" len="sm" w="med"/>
          </a:ln>
        </p:spPr>
      </p:sp>
      <p:sp>
        <p:nvSpPr>
          <p:cNvPr name="TextBox 23" id="23"/>
          <p:cNvSpPr txBox="true"/>
          <p:nvPr/>
        </p:nvSpPr>
        <p:spPr>
          <a:xfrm rot="0">
            <a:off x="2508119" y="8732506"/>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sp>
        <p:nvSpPr>
          <p:cNvPr name="TextBox 24" id="24"/>
          <p:cNvSpPr txBox="true"/>
          <p:nvPr/>
        </p:nvSpPr>
        <p:spPr>
          <a:xfrm rot="0">
            <a:off x="3583484" y="8734214"/>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5" id="25"/>
          <p:cNvSpPr txBox="true"/>
          <p:nvPr/>
        </p:nvSpPr>
        <p:spPr>
          <a:xfrm rot="0">
            <a:off x="4716966" y="873250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26" id="26"/>
          <p:cNvSpPr txBox="true"/>
          <p:nvPr/>
        </p:nvSpPr>
        <p:spPr>
          <a:xfrm rot="0">
            <a:off x="5792406"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120</a:t>
            </a:r>
          </a:p>
        </p:txBody>
      </p:sp>
      <p:sp>
        <p:nvSpPr>
          <p:cNvPr name="TextBox 27" id="27"/>
          <p:cNvSpPr txBox="true"/>
          <p:nvPr/>
        </p:nvSpPr>
        <p:spPr>
          <a:xfrm rot="0">
            <a:off x="6925888" y="8732506"/>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160</a:t>
            </a:r>
          </a:p>
        </p:txBody>
      </p:sp>
      <p:sp>
        <p:nvSpPr>
          <p:cNvPr name="TextBox 28" id="28"/>
          <p:cNvSpPr txBox="true"/>
          <p:nvPr/>
        </p:nvSpPr>
        <p:spPr>
          <a:xfrm rot="0">
            <a:off x="805562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200</a:t>
            </a:r>
          </a:p>
        </p:txBody>
      </p:sp>
      <p:sp>
        <p:nvSpPr>
          <p:cNvPr name="TextBox 29" id="29"/>
          <p:cNvSpPr txBox="true"/>
          <p:nvPr/>
        </p:nvSpPr>
        <p:spPr>
          <a:xfrm rot="0">
            <a:off x="9198471"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240</a:t>
            </a:r>
          </a:p>
        </p:txBody>
      </p:sp>
      <p:sp>
        <p:nvSpPr>
          <p:cNvPr name="TextBox 30" id="30"/>
          <p:cNvSpPr txBox="true"/>
          <p:nvPr/>
        </p:nvSpPr>
        <p:spPr>
          <a:xfrm rot="0">
            <a:off x="1032633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280</a:t>
            </a:r>
          </a:p>
        </p:txBody>
      </p:sp>
      <p:sp>
        <p:nvSpPr>
          <p:cNvPr name="TextBox 31" id="31"/>
          <p:cNvSpPr txBox="true"/>
          <p:nvPr/>
        </p:nvSpPr>
        <p:spPr>
          <a:xfrm rot="0">
            <a:off x="11469633"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320</a:t>
            </a:r>
          </a:p>
        </p:txBody>
      </p:sp>
      <p:sp>
        <p:nvSpPr>
          <p:cNvPr name="TextBox 32" id="32"/>
          <p:cNvSpPr txBox="true"/>
          <p:nvPr/>
        </p:nvSpPr>
        <p:spPr>
          <a:xfrm rot="0">
            <a:off x="12592541" y="8734214"/>
            <a:ext cx="370284"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360</a:t>
            </a:r>
          </a:p>
        </p:txBody>
      </p:sp>
      <p:grpSp>
        <p:nvGrpSpPr>
          <p:cNvPr name="Group 33" id="33"/>
          <p:cNvGrpSpPr/>
          <p:nvPr/>
        </p:nvGrpSpPr>
        <p:grpSpPr>
          <a:xfrm rot="0">
            <a:off x="2499487" y="7972276"/>
            <a:ext cx="566741" cy="704788"/>
            <a:chOff x="0" y="0"/>
            <a:chExt cx="149265" cy="185623"/>
          </a:xfrm>
        </p:grpSpPr>
        <p:sp>
          <p:nvSpPr>
            <p:cNvPr name="Freeform 34" id="34"/>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35" id="35"/>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grpSp>
        <p:nvGrpSpPr>
          <p:cNvPr name="Group 36" id="36"/>
          <p:cNvGrpSpPr/>
          <p:nvPr/>
        </p:nvGrpSpPr>
        <p:grpSpPr>
          <a:xfrm rot="0">
            <a:off x="3056703" y="7972276"/>
            <a:ext cx="1147868" cy="704788"/>
            <a:chOff x="0" y="0"/>
            <a:chExt cx="302319" cy="185623"/>
          </a:xfrm>
        </p:grpSpPr>
        <p:sp>
          <p:nvSpPr>
            <p:cNvPr name="Freeform 37" id="37"/>
            <p:cNvSpPr/>
            <p:nvPr/>
          </p:nvSpPr>
          <p:spPr>
            <a:xfrm flipH="false" flipV="false" rot="0">
              <a:off x="0" y="0"/>
              <a:ext cx="302319" cy="185623"/>
            </a:xfrm>
            <a:custGeom>
              <a:avLst/>
              <a:gdLst/>
              <a:ahLst/>
              <a:cxnLst/>
              <a:rect r="r" b="b" t="t" l="l"/>
              <a:pathLst>
                <a:path h="185623" w="302319">
                  <a:moveTo>
                    <a:pt x="0" y="0"/>
                  </a:moveTo>
                  <a:lnTo>
                    <a:pt x="302319" y="0"/>
                  </a:lnTo>
                  <a:lnTo>
                    <a:pt x="302319" y="185623"/>
                  </a:lnTo>
                  <a:lnTo>
                    <a:pt x="0" y="185623"/>
                  </a:lnTo>
                  <a:close/>
                </a:path>
              </a:pathLst>
            </a:custGeom>
            <a:solidFill>
              <a:srgbClr val="61B069"/>
            </a:solidFill>
          </p:spPr>
        </p:sp>
        <p:sp>
          <p:nvSpPr>
            <p:cNvPr name="TextBox 38" id="38"/>
            <p:cNvSpPr txBox="true"/>
            <p:nvPr/>
          </p:nvSpPr>
          <p:spPr>
            <a:xfrm>
              <a:off x="0" y="-38100"/>
              <a:ext cx="302319" cy="223723"/>
            </a:xfrm>
            <a:prstGeom prst="rect">
              <a:avLst/>
            </a:prstGeom>
          </p:spPr>
          <p:txBody>
            <a:bodyPr anchor="ctr" rtlCol="false" tIns="50800" lIns="50800" bIns="50800" rIns="50800"/>
            <a:lstStyle/>
            <a:p>
              <a:pPr algn="ctr">
                <a:lnSpc>
                  <a:spcPts val="2940"/>
                </a:lnSpc>
              </a:pPr>
            </a:p>
          </p:txBody>
        </p:sp>
      </p:grpSp>
      <p:grpSp>
        <p:nvGrpSpPr>
          <p:cNvPr name="Group 39" id="39"/>
          <p:cNvGrpSpPr/>
          <p:nvPr/>
        </p:nvGrpSpPr>
        <p:grpSpPr>
          <a:xfrm rot="0">
            <a:off x="4195046" y="7972276"/>
            <a:ext cx="1257260" cy="704788"/>
            <a:chOff x="0" y="0"/>
            <a:chExt cx="331130" cy="185623"/>
          </a:xfrm>
        </p:grpSpPr>
        <p:sp>
          <p:nvSpPr>
            <p:cNvPr name="Freeform 40" id="40"/>
            <p:cNvSpPr/>
            <p:nvPr/>
          </p:nvSpPr>
          <p:spPr>
            <a:xfrm flipH="false" flipV="false" rot="0">
              <a:off x="0" y="0"/>
              <a:ext cx="331130" cy="185623"/>
            </a:xfrm>
            <a:custGeom>
              <a:avLst/>
              <a:gdLst/>
              <a:ahLst/>
              <a:cxnLst/>
              <a:rect r="r" b="b" t="t" l="l"/>
              <a:pathLst>
                <a:path h="185623" w="331130">
                  <a:moveTo>
                    <a:pt x="0" y="0"/>
                  </a:moveTo>
                  <a:lnTo>
                    <a:pt x="331130" y="0"/>
                  </a:lnTo>
                  <a:lnTo>
                    <a:pt x="331130" y="185623"/>
                  </a:lnTo>
                  <a:lnTo>
                    <a:pt x="0" y="185623"/>
                  </a:lnTo>
                  <a:close/>
                </a:path>
              </a:pathLst>
            </a:custGeom>
            <a:solidFill>
              <a:srgbClr val="21ADBB"/>
            </a:solidFill>
          </p:spPr>
        </p:sp>
        <p:sp>
          <p:nvSpPr>
            <p:cNvPr name="TextBox 41" id="41"/>
            <p:cNvSpPr txBox="true"/>
            <p:nvPr/>
          </p:nvSpPr>
          <p:spPr>
            <a:xfrm>
              <a:off x="0" y="-38100"/>
              <a:ext cx="331130"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40</a:t>
              </a:r>
            </a:p>
          </p:txBody>
        </p:sp>
      </p:grpSp>
      <p:grpSp>
        <p:nvGrpSpPr>
          <p:cNvPr name="Group 42" id="42"/>
          <p:cNvGrpSpPr/>
          <p:nvPr/>
        </p:nvGrpSpPr>
        <p:grpSpPr>
          <a:xfrm rot="0">
            <a:off x="5442781" y="7972276"/>
            <a:ext cx="566741" cy="704788"/>
            <a:chOff x="0" y="0"/>
            <a:chExt cx="149265" cy="185623"/>
          </a:xfrm>
        </p:grpSpPr>
        <p:sp>
          <p:nvSpPr>
            <p:cNvPr name="Freeform 43" id="43"/>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44" id="44"/>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grpSp>
        <p:nvGrpSpPr>
          <p:cNvPr name="Group 45" id="45"/>
          <p:cNvGrpSpPr/>
          <p:nvPr/>
        </p:nvGrpSpPr>
        <p:grpSpPr>
          <a:xfrm rot="0">
            <a:off x="5999997" y="7972276"/>
            <a:ext cx="758478" cy="704788"/>
            <a:chOff x="0" y="0"/>
            <a:chExt cx="199764" cy="185623"/>
          </a:xfrm>
        </p:grpSpPr>
        <p:sp>
          <p:nvSpPr>
            <p:cNvPr name="Freeform 46" id="46"/>
            <p:cNvSpPr/>
            <p:nvPr/>
          </p:nvSpPr>
          <p:spPr>
            <a:xfrm flipH="false" flipV="false" rot="0">
              <a:off x="0" y="0"/>
              <a:ext cx="199764" cy="185623"/>
            </a:xfrm>
            <a:custGeom>
              <a:avLst/>
              <a:gdLst/>
              <a:ahLst/>
              <a:cxnLst/>
              <a:rect r="r" b="b" t="t" l="l"/>
              <a:pathLst>
                <a:path h="185623" w="199764">
                  <a:moveTo>
                    <a:pt x="0" y="0"/>
                  </a:moveTo>
                  <a:lnTo>
                    <a:pt x="199764" y="0"/>
                  </a:lnTo>
                  <a:lnTo>
                    <a:pt x="199764" y="185623"/>
                  </a:lnTo>
                  <a:lnTo>
                    <a:pt x="0" y="185623"/>
                  </a:lnTo>
                  <a:close/>
                </a:path>
              </a:pathLst>
            </a:custGeom>
            <a:solidFill>
              <a:srgbClr val="21ADBB"/>
            </a:solidFill>
          </p:spPr>
        </p:sp>
        <p:sp>
          <p:nvSpPr>
            <p:cNvPr name="TextBox 47" id="47"/>
            <p:cNvSpPr txBox="true"/>
            <p:nvPr/>
          </p:nvSpPr>
          <p:spPr>
            <a:xfrm>
              <a:off x="0" y="-38100"/>
              <a:ext cx="199764"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30</a:t>
              </a:r>
            </a:p>
          </p:txBody>
        </p:sp>
      </p:grpSp>
      <p:grpSp>
        <p:nvGrpSpPr>
          <p:cNvPr name="Group 48" id="48"/>
          <p:cNvGrpSpPr/>
          <p:nvPr/>
        </p:nvGrpSpPr>
        <p:grpSpPr>
          <a:xfrm rot="0">
            <a:off x="6748950" y="7972276"/>
            <a:ext cx="1021028" cy="704788"/>
            <a:chOff x="0" y="0"/>
            <a:chExt cx="268913" cy="185623"/>
          </a:xfrm>
        </p:grpSpPr>
        <p:sp>
          <p:nvSpPr>
            <p:cNvPr name="Freeform 49" id="49"/>
            <p:cNvSpPr/>
            <p:nvPr/>
          </p:nvSpPr>
          <p:spPr>
            <a:xfrm flipH="false" flipV="false" rot="0">
              <a:off x="0" y="0"/>
              <a:ext cx="268913" cy="185623"/>
            </a:xfrm>
            <a:custGeom>
              <a:avLst/>
              <a:gdLst/>
              <a:ahLst/>
              <a:cxnLst/>
              <a:rect r="r" b="b" t="t" l="l"/>
              <a:pathLst>
                <a:path h="185623" w="268913">
                  <a:moveTo>
                    <a:pt x="0" y="0"/>
                  </a:moveTo>
                  <a:lnTo>
                    <a:pt x="268913" y="0"/>
                  </a:lnTo>
                  <a:lnTo>
                    <a:pt x="268913" y="185623"/>
                  </a:lnTo>
                  <a:lnTo>
                    <a:pt x="0" y="185623"/>
                  </a:lnTo>
                  <a:close/>
                </a:path>
              </a:pathLst>
            </a:custGeom>
            <a:solidFill>
              <a:srgbClr val="61B069"/>
            </a:solidFill>
          </p:spPr>
        </p:sp>
        <p:sp>
          <p:nvSpPr>
            <p:cNvPr name="TextBox 50" id="50"/>
            <p:cNvSpPr txBox="true"/>
            <p:nvPr/>
          </p:nvSpPr>
          <p:spPr>
            <a:xfrm>
              <a:off x="0" y="-38100"/>
              <a:ext cx="268913" cy="223723"/>
            </a:xfrm>
            <a:prstGeom prst="rect">
              <a:avLst/>
            </a:prstGeom>
          </p:spPr>
          <p:txBody>
            <a:bodyPr anchor="ctr" rtlCol="false" tIns="50800" lIns="50800" bIns="50800" rIns="50800"/>
            <a:lstStyle/>
            <a:p>
              <a:pPr algn="ctr">
                <a:lnSpc>
                  <a:spcPts val="2940"/>
                </a:lnSpc>
              </a:pPr>
            </a:p>
          </p:txBody>
        </p:sp>
      </p:grpSp>
      <p:grpSp>
        <p:nvGrpSpPr>
          <p:cNvPr name="Group 51" id="51"/>
          <p:cNvGrpSpPr/>
          <p:nvPr/>
        </p:nvGrpSpPr>
        <p:grpSpPr>
          <a:xfrm rot="0">
            <a:off x="7764938" y="7972276"/>
            <a:ext cx="421826" cy="704788"/>
            <a:chOff x="0" y="0"/>
            <a:chExt cx="111098" cy="185623"/>
          </a:xfrm>
        </p:grpSpPr>
        <p:sp>
          <p:nvSpPr>
            <p:cNvPr name="Freeform 52" id="52"/>
            <p:cNvSpPr/>
            <p:nvPr/>
          </p:nvSpPr>
          <p:spPr>
            <a:xfrm flipH="false" flipV="false" rot="0">
              <a:off x="0" y="0"/>
              <a:ext cx="111098" cy="185623"/>
            </a:xfrm>
            <a:custGeom>
              <a:avLst/>
              <a:gdLst/>
              <a:ahLst/>
              <a:cxnLst/>
              <a:rect r="r" b="b" t="t" l="l"/>
              <a:pathLst>
                <a:path h="185623" w="111098">
                  <a:moveTo>
                    <a:pt x="0" y="0"/>
                  </a:moveTo>
                  <a:lnTo>
                    <a:pt x="111098" y="0"/>
                  </a:lnTo>
                  <a:lnTo>
                    <a:pt x="111098" y="185623"/>
                  </a:lnTo>
                  <a:lnTo>
                    <a:pt x="0" y="185623"/>
                  </a:lnTo>
                  <a:close/>
                </a:path>
              </a:pathLst>
            </a:custGeom>
            <a:solidFill>
              <a:srgbClr val="21ADBB"/>
            </a:solidFill>
          </p:spPr>
        </p:sp>
        <p:sp>
          <p:nvSpPr>
            <p:cNvPr name="TextBox 53" id="53"/>
            <p:cNvSpPr txBox="true"/>
            <p:nvPr/>
          </p:nvSpPr>
          <p:spPr>
            <a:xfrm>
              <a:off x="0" y="-38100"/>
              <a:ext cx="111098"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10</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TextBox 2" id="2"/>
          <p:cNvSpPr txBox="true"/>
          <p:nvPr/>
        </p:nvSpPr>
        <p:spPr>
          <a:xfrm rot="0">
            <a:off x="1260359" y="624956"/>
            <a:ext cx="9087708"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Ciclo de vida de um processo</a:t>
            </a:r>
          </a:p>
        </p:txBody>
      </p:sp>
      <p:grpSp>
        <p:nvGrpSpPr>
          <p:cNvPr name="Group 3" id="3"/>
          <p:cNvGrpSpPr/>
          <p:nvPr/>
        </p:nvGrpSpPr>
        <p:grpSpPr>
          <a:xfrm rot="0">
            <a:off x="650855" y="571500"/>
            <a:ext cx="377845" cy="816635"/>
            <a:chOff x="0" y="0"/>
            <a:chExt cx="99515" cy="215081"/>
          </a:xfrm>
        </p:grpSpPr>
        <p:sp>
          <p:nvSpPr>
            <p:cNvPr name="Freeform 4" id="4"/>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5" id="5"/>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TextBox 6" id="6"/>
          <p:cNvSpPr txBox="true"/>
          <p:nvPr/>
        </p:nvSpPr>
        <p:spPr>
          <a:xfrm rot="0">
            <a:off x="1144530" y="2323099"/>
            <a:ext cx="15998941" cy="29806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a:rPr>
              <a:t>O ciclo de vida de um processo é uma sequência de estados pelos quais um processo passa desde o momento de sua criação até o término de sua execução. </a:t>
            </a:r>
            <a:r>
              <a:rPr lang="en-US" sz="3399" u="sng">
                <a:solidFill>
                  <a:srgbClr val="FFFFFF"/>
                </a:solidFill>
                <a:latin typeface="Open Sans"/>
                <a:hlinkClick r:id="rId2" tooltip="https://blog.cronapp.io/ciclo-de-vida-do-software/"/>
              </a:rPr>
              <a:t>Ele descreve as fases de transição de um processo durante sua vida útil</a:t>
            </a:r>
          </a:p>
          <a:p>
            <a:pPr>
              <a:lnSpc>
                <a:spcPts val="4759"/>
              </a:lnSpc>
            </a:pPr>
          </a:p>
        </p:txBody>
      </p:sp>
      <p:sp>
        <p:nvSpPr>
          <p:cNvPr name="TextBox 7" id="7"/>
          <p:cNvSpPr txBox="true"/>
          <p:nvPr/>
        </p:nvSpPr>
        <p:spPr>
          <a:xfrm rot="0">
            <a:off x="1742182" y="5452507"/>
            <a:ext cx="15402223" cy="29806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Bold"/>
              </a:rPr>
              <a:t>Novo</a:t>
            </a:r>
            <a:r>
              <a:rPr lang="en-US" sz="3399">
                <a:solidFill>
                  <a:srgbClr val="FFFFFF"/>
                </a:solidFill>
                <a:latin typeface="Open Sans"/>
              </a:rPr>
              <a:t>: O processo está sendo criado.</a:t>
            </a:r>
          </a:p>
          <a:p>
            <a:pPr marL="734059" indent="-367030" lvl="1">
              <a:lnSpc>
                <a:spcPts val="4759"/>
              </a:lnSpc>
              <a:buFont typeface="Arial"/>
              <a:buChar char="•"/>
            </a:pPr>
            <a:r>
              <a:rPr lang="en-US" sz="3399">
                <a:solidFill>
                  <a:srgbClr val="FFFFFF"/>
                </a:solidFill>
                <a:latin typeface="Open Sans Bold"/>
              </a:rPr>
              <a:t>Em execução</a:t>
            </a:r>
            <a:r>
              <a:rPr lang="en-US" sz="3399">
                <a:solidFill>
                  <a:srgbClr val="FFFFFF"/>
                </a:solidFill>
                <a:latin typeface="Open Sans"/>
              </a:rPr>
              <a:t>: Instruções estão sendo executadas.</a:t>
            </a:r>
          </a:p>
          <a:p>
            <a:pPr marL="734059" indent="-367030" lvl="1">
              <a:lnSpc>
                <a:spcPts val="4759"/>
              </a:lnSpc>
              <a:buFont typeface="Arial"/>
              <a:buChar char="•"/>
            </a:pPr>
            <a:r>
              <a:rPr lang="en-US" sz="3399">
                <a:solidFill>
                  <a:srgbClr val="FFFFFF"/>
                </a:solidFill>
                <a:latin typeface="Open Sans Bold"/>
              </a:rPr>
              <a:t>Em espera</a:t>
            </a:r>
            <a:r>
              <a:rPr lang="en-US" sz="3399">
                <a:solidFill>
                  <a:srgbClr val="FFFFFF"/>
                </a:solidFill>
                <a:latin typeface="Open Sans"/>
              </a:rPr>
              <a:t>: O processo está esperando por algum evento para ocorrer</a:t>
            </a:r>
          </a:p>
          <a:p>
            <a:pPr marL="734059" indent="-367030" lvl="1">
              <a:lnSpc>
                <a:spcPts val="4759"/>
              </a:lnSpc>
              <a:buFont typeface="Arial"/>
              <a:buChar char="•"/>
            </a:pPr>
            <a:r>
              <a:rPr lang="en-US" sz="3399">
                <a:solidFill>
                  <a:srgbClr val="FFFFFF"/>
                </a:solidFill>
                <a:latin typeface="Open Sans Bold"/>
              </a:rPr>
              <a:t>Pronto</a:t>
            </a:r>
            <a:r>
              <a:rPr lang="en-US" sz="3399">
                <a:solidFill>
                  <a:srgbClr val="FFFFFF"/>
                </a:solidFill>
                <a:latin typeface="Open Sans"/>
              </a:rPr>
              <a:t>: O processo está esperando para ser atribuído a um processador</a:t>
            </a:r>
          </a:p>
          <a:p>
            <a:pPr marL="734059" indent="-367030" lvl="1">
              <a:lnSpc>
                <a:spcPts val="4759"/>
              </a:lnSpc>
              <a:buFont typeface="Arial"/>
              <a:buChar char="•"/>
            </a:pPr>
            <a:r>
              <a:rPr lang="en-US" sz="3399">
                <a:solidFill>
                  <a:srgbClr val="FFFFFF"/>
                </a:solidFill>
                <a:latin typeface="Open Sans Bold"/>
                <a:hlinkClick r:id="rId3" tooltip="https://brainly.com.br/tarefa/56575225"/>
              </a:rPr>
              <a:t>Terminado</a:t>
            </a:r>
            <a:r>
              <a:rPr lang="en-US" sz="3399">
                <a:solidFill>
                  <a:srgbClr val="FFFFFF"/>
                </a:solidFill>
                <a:latin typeface="Open Sans"/>
                <a:hlinkClick r:id="rId4" tooltip="https://brainly.com.br/tarefa/56575225"/>
              </a:rPr>
              <a:t>: O processo concluiu a execução</a:t>
            </a:r>
          </a:p>
        </p:txBody>
      </p:sp>
      <p:sp>
        <p:nvSpPr>
          <p:cNvPr name="TextBox 8" id="8"/>
          <p:cNvSpPr txBox="true"/>
          <p:nvPr/>
        </p:nvSpPr>
        <p:spPr>
          <a:xfrm rot="0">
            <a:off x="1260359" y="4819967"/>
            <a:ext cx="3299966"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Open Sans"/>
              </a:rPr>
              <a:t>As fases são:</a:t>
            </a:r>
          </a:p>
        </p:txBody>
      </p:sp>
    </p:spTree>
  </p:cSld>
  <p:clrMapOvr>
    <a:masterClrMapping/>
  </p:clrMapOvr>
</p:sld>
</file>

<file path=ppt/slides/slide90.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graphicFrame>
        <p:nvGraphicFramePr>
          <p:cNvPr name="Table 9" id="9"/>
          <p:cNvGraphicFramePr>
            <a:graphicFrameLocks noGrp="true"/>
          </p:cNvGraphicFramePr>
          <p:nvPr/>
        </p:nvGraphicFramePr>
        <p:xfrm>
          <a:off x="4203470" y="2683157"/>
          <a:ext cx="10188402" cy="4156882"/>
        </p:xfrm>
        <a:graphic>
          <a:graphicData uri="http://schemas.openxmlformats.org/drawingml/2006/table">
            <a:tbl>
              <a:tblPr/>
              <a:tblGrid>
                <a:gridCol w="2681748"/>
                <a:gridCol w="3147144"/>
                <a:gridCol w="2428633"/>
                <a:gridCol w="1930877"/>
              </a:tblGrid>
              <a:tr h="1301789">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Prioridade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169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Alta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359"/>
                        </a:lnSpc>
                        <a:defRPr/>
                      </a:pPr>
                      <a:r>
                        <a:rPr lang="en-US" sz="23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Open Sans"/>
                        </a:rPr>
                        <a:t>150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40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Média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499"/>
                        </a:lnSpc>
                        <a:defRPr/>
                      </a:pPr>
                      <a:r>
                        <a:rPr lang="en-US" sz="2499">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300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Baixa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10" id="10"/>
          <p:cNvGrpSpPr/>
          <p:nvPr/>
        </p:nvGrpSpPr>
        <p:grpSpPr>
          <a:xfrm rot="0">
            <a:off x="4640438" y="4198626"/>
            <a:ext cx="469126" cy="430392"/>
            <a:chOff x="0" y="0"/>
            <a:chExt cx="123556" cy="113354"/>
          </a:xfrm>
        </p:grpSpPr>
        <p:sp>
          <p:nvSpPr>
            <p:cNvPr name="Freeform 11" id="11"/>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2" id="12"/>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3" id="13"/>
          <p:cNvGrpSpPr/>
          <p:nvPr/>
        </p:nvGrpSpPr>
        <p:grpSpPr>
          <a:xfrm rot="0">
            <a:off x="4640438" y="5143500"/>
            <a:ext cx="469126" cy="430392"/>
            <a:chOff x="0" y="0"/>
            <a:chExt cx="123556" cy="113354"/>
          </a:xfrm>
        </p:grpSpPr>
        <p:sp>
          <p:nvSpPr>
            <p:cNvPr name="Freeform 14" id="14"/>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5" id="15"/>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6" id="16"/>
          <p:cNvGrpSpPr/>
          <p:nvPr/>
        </p:nvGrpSpPr>
        <p:grpSpPr>
          <a:xfrm rot="0">
            <a:off x="4640438" y="6088374"/>
            <a:ext cx="469126" cy="430392"/>
            <a:chOff x="0" y="0"/>
            <a:chExt cx="123556" cy="113354"/>
          </a:xfrm>
        </p:grpSpPr>
        <p:sp>
          <p:nvSpPr>
            <p:cNvPr name="Freeform 17" id="17"/>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21ADBB"/>
            </a:solidFill>
          </p:spPr>
        </p:sp>
        <p:sp>
          <p:nvSpPr>
            <p:cNvPr name="TextBox 18" id="18"/>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sp>
        <p:nvSpPr>
          <p:cNvPr name="TextBox 19" id="19"/>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20" id="2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Rate Monotonic</a:t>
            </a:r>
          </a:p>
        </p:txBody>
      </p:sp>
      <p:sp>
        <p:nvSpPr>
          <p:cNvPr name="TextBox 21" id="21"/>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sp>
        <p:nvSpPr>
          <p:cNvPr name="AutoShape 22" id="22"/>
          <p:cNvSpPr/>
          <p:nvPr/>
        </p:nvSpPr>
        <p:spPr>
          <a:xfrm>
            <a:off x="2489962" y="8696114"/>
            <a:ext cx="13366173" cy="0"/>
          </a:xfrm>
          <a:prstGeom prst="line">
            <a:avLst/>
          </a:prstGeom>
          <a:ln cap="flat" w="38100">
            <a:solidFill>
              <a:srgbClr val="FFFFFF"/>
            </a:solidFill>
            <a:prstDash val="solid"/>
            <a:headEnd type="none" len="sm" w="sm"/>
            <a:tailEnd type="arrow" len="sm" w="med"/>
          </a:ln>
        </p:spPr>
      </p:sp>
      <p:sp>
        <p:nvSpPr>
          <p:cNvPr name="TextBox 23" id="23"/>
          <p:cNvSpPr txBox="true"/>
          <p:nvPr/>
        </p:nvSpPr>
        <p:spPr>
          <a:xfrm rot="0">
            <a:off x="2508119" y="8732506"/>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sp>
        <p:nvSpPr>
          <p:cNvPr name="TextBox 24" id="24"/>
          <p:cNvSpPr txBox="true"/>
          <p:nvPr/>
        </p:nvSpPr>
        <p:spPr>
          <a:xfrm rot="0">
            <a:off x="3583484" y="8734214"/>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5" id="25"/>
          <p:cNvSpPr txBox="true"/>
          <p:nvPr/>
        </p:nvSpPr>
        <p:spPr>
          <a:xfrm rot="0">
            <a:off x="4716966" y="873250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26" id="26"/>
          <p:cNvSpPr txBox="true"/>
          <p:nvPr/>
        </p:nvSpPr>
        <p:spPr>
          <a:xfrm rot="0">
            <a:off x="5792406"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120</a:t>
            </a:r>
          </a:p>
        </p:txBody>
      </p:sp>
      <p:sp>
        <p:nvSpPr>
          <p:cNvPr name="TextBox 27" id="27"/>
          <p:cNvSpPr txBox="true"/>
          <p:nvPr/>
        </p:nvSpPr>
        <p:spPr>
          <a:xfrm rot="0">
            <a:off x="6925888" y="8732506"/>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160</a:t>
            </a:r>
          </a:p>
        </p:txBody>
      </p:sp>
      <p:sp>
        <p:nvSpPr>
          <p:cNvPr name="TextBox 28" id="28"/>
          <p:cNvSpPr txBox="true"/>
          <p:nvPr/>
        </p:nvSpPr>
        <p:spPr>
          <a:xfrm rot="0">
            <a:off x="805562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200</a:t>
            </a:r>
          </a:p>
        </p:txBody>
      </p:sp>
      <p:sp>
        <p:nvSpPr>
          <p:cNvPr name="TextBox 29" id="29"/>
          <p:cNvSpPr txBox="true"/>
          <p:nvPr/>
        </p:nvSpPr>
        <p:spPr>
          <a:xfrm rot="0">
            <a:off x="9198471"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240</a:t>
            </a:r>
          </a:p>
        </p:txBody>
      </p:sp>
      <p:sp>
        <p:nvSpPr>
          <p:cNvPr name="TextBox 30" id="30"/>
          <p:cNvSpPr txBox="true"/>
          <p:nvPr/>
        </p:nvSpPr>
        <p:spPr>
          <a:xfrm rot="0">
            <a:off x="1032633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280</a:t>
            </a:r>
          </a:p>
        </p:txBody>
      </p:sp>
      <p:sp>
        <p:nvSpPr>
          <p:cNvPr name="TextBox 31" id="31"/>
          <p:cNvSpPr txBox="true"/>
          <p:nvPr/>
        </p:nvSpPr>
        <p:spPr>
          <a:xfrm rot="0">
            <a:off x="11469633"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320</a:t>
            </a:r>
          </a:p>
        </p:txBody>
      </p:sp>
      <p:sp>
        <p:nvSpPr>
          <p:cNvPr name="TextBox 32" id="32"/>
          <p:cNvSpPr txBox="true"/>
          <p:nvPr/>
        </p:nvSpPr>
        <p:spPr>
          <a:xfrm rot="0">
            <a:off x="12592541" y="8734214"/>
            <a:ext cx="370284"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360</a:t>
            </a:r>
          </a:p>
        </p:txBody>
      </p:sp>
      <p:grpSp>
        <p:nvGrpSpPr>
          <p:cNvPr name="Group 33" id="33"/>
          <p:cNvGrpSpPr/>
          <p:nvPr/>
        </p:nvGrpSpPr>
        <p:grpSpPr>
          <a:xfrm rot="0">
            <a:off x="2499487" y="7972276"/>
            <a:ext cx="566741" cy="704788"/>
            <a:chOff x="0" y="0"/>
            <a:chExt cx="149265" cy="185623"/>
          </a:xfrm>
        </p:grpSpPr>
        <p:sp>
          <p:nvSpPr>
            <p:cNvPr name="Freeform 34" id="34"/>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35" id="35"/>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grpSp>
        <p:nvGrpSpPr>
          <p:cNvPr name="Group 36" id="36"/>
          <p:cNvGrpSpPr/>
          <p:nvPr/>
        </p:nvGrpSpPr>
        <p:grpSpPr>
          <a:xfrm rot="0">
            <a:off x="3056703" y="7972276"/>
            <a:ext cx="1147868" cy="704788"/>
            <a:chOff x="0" y="0"/>
            <a:chExt cx="302319" cy="185623"/>
          </a:xfrm>
        </p:grpSpPr>
        <p:sp>
          <p:nvSpPr>
            <p:cNvPr name="Freeform 37" id="37"/>
            <p:cNvSpPr/>
            <p:nvPr/>
          </p:nvSpPr>
          <p:spPr>
            <a:xfrm flipH="false" flipV="false" rot="0">
              <a:off x="0" y="0"/>
              <a:ext cx="302319" cy="185623"/>
            </a:xfrm>
            <a:custGeom>
              <a:avLst/>
              <a:gdLst/>
              <a:ahLst/>
              <a:cxnLst/>
              <a:rect r="r" b="b" t="t" l="l"/>
              <a:pathLst>
                <a:path h="185623" w="302319">
                  <a:moveTo>
                    <a:pt x="0" y="0"/>
                  </a:moveTo>
                  <a:lnTo>
                    <a:pt x="302319" y="0"/>
                  </a:lnTo>
                  <a:lnTo>
                    <a:pt x="302319" y="185623"/>
                  </a:lnTo>
                  <a:lnTo>
                    <a:pt x="0" y="185623"/>
                  </a:lnTo>
                  <a:close/>
                </a:path>
              </a:pathLst>
            </a:custGeom>
            <a:solidFill>
              <a:srgbClr val="61B069"/>
            </a:solidFill>
          </p:spPr>
        </p:sp>
        <p:sp>
          <p:nvSpPr>
            <p:cNvPr name="TextBox 38" id="38"/>
            <p:cNvSpPr txBox="true"/>
            <p:nvPr/>
          </p:nvSpPr>
          <p:spPr>
            <a:xfrm>
              <a:off x="0" y="-38100"/>
              <a:ext cx="302319" cy="223723"/>
            </a:xfrm>
            <a:prstGeom prst="rect">
              <a:avLst/>
            </a:prstGeom>
          </p:spPr>
          <p:txBody>
            <a:bodyPr anchor="ctr" rtlCol="false" tIns="50800" lIns="50800" bIns="50800" rIns="50800"/>
            <a:lstStyle/>
            <a:p>
              <a:pPr algn="ctr">
                <a:lnSpc>
                  <a:spcPts val="2940"/>
                </a:lnSpc>
              </a:pPr>
            </a:p>
          </p:txBody>
        </p:sp>
      </p:grpSp>
      <p:grpSp>
        <p:nvGrpSpPr>
          <p:cNvPr name="Group 39" id="39"/>
          <p:cNvGrpSpPr/>
          <p:nvPr/>
        </p:nvGrpSpPr>
        <p:grpSpPr>
          <a:xfrm rot="0">
            <a:off x="4195046" y="7972276"/>
            <a:ext cx="1257260" cy="704788"/>
            <a:chOff x="0" y="0"/>
            <a:chExt cx="331130" cy="185623"/>
          </a:xfrm>
        </p:grpSpPr>
        <p:sp>
          <p:nvSpPr>
            <p:cNvPr name="Freeform 40" id="40"/>
            <p:cNvSpPr/>
            <p:nvPr/>
          </p:nvSpPr>
          <p:spPr>
            <a:xfrm flipH="false" flipV="false" rot="0">
              <a:off x="0" y="0"/>
              <a:ext cx="331130" cy="185623"/>
            </a:xfrm>
            <a:custGeom>
              <a:avLst/>
              <a:gdLst/>
              <a:ahLst/>
              <a:cxnLst/>
              <a:rect r="r" b="b" t="t" l="l"/>
              <a:pathLst>
                <a:path h="185623" w="331130">
                  <a:moveTo>
                    <a:pt x="0" y="0"/>
                  </a:moveTo>
                  <a:lnTo>
                    <a:pt x="331130" y="0"/>
                  </a:lnTo>
                  <a:lnTo>
                    <a:pt x="331130" y="185623"/>
                  </a:lnTo>
                  <a:lnTo>
                    <a:pt x="0" y="185623"/>
                  </a:lnTo>
                  <a:close/>
                </a:path>
              </a:pathLst>
            </a:custGeom>
            <a:solidFill>
              <a:srgbClr val="21ADBB"/>
            </a:solidFill>
          </p:spPr>
        </p:sp>
        <p:sp>
          <p:nvSpPr>
            <p:cNvPr name="TextBox 41" id="41"/>
            <p:cNvSpPr txBox="true"/>
            <p:nvPr/>
          </p:nvSpPr>
          <p:spPr>
            <a:xfrm>
              <a:off x="0" y="-38100"/>
              <a:ext cx="331130"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40</a:t>
              </a:r>
            </a:p>
          </p:txBody>
        </p:sp>
      </p:grpSp>
      <p:grpSp>
        <p:nvGrpSpPr>
          <p:cNvPr name="Group 42" id="42"/>
          <p:cNvGrpSpPr/>
          <p:nvPr/>
        </p:nvGrpSpPr>
        <p:grpSpPr>
          <a:xfrm rot="0">
            <a:off x="5442781" y="7972276"/>
            <a:ext cx="566741" cy="704788"/>
            <a:chOff x="0" y="0"/>
            <a:chExt cx="149265" cy="185623"/>
          </a:xfrm>
        </p:grpSpPr>
        <p:sp>
          <p:nvSpPr>
            <p:cNvPr name="Freeform 43" id="43"/>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44" id="44"/>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grpSp>
        <p:nvGrpSpPr>
          <p:cNvPr name="Group 45" id="45"/>
          <p:cNvGrpSpPr/>
          <p:nvPr/>
        </p:nvGrpSpPr>
        <p:grpSpPr>
          <a:xfrm rot="0">
            <a:off x="5999997" y="7972276"/>
            <a:ext cx="758478" cy="704788"/>
            <a:chOff x="0" y="0"/>
            <a:chExt cx="199764" cy="185623"/>
          </a:xfrm>
        </p:grpSpPr>
        <p:sp>
          <p:nvSpPr>
            <p:cNvPr name="Freeform 46" id="46"/>
            <p:cNvSpPr/>
            <p:nvPr/>
          </p:nvSpPr>
          <p:spPr>
            <a:xfrm flipH="false" flipV="false" rot="0">
              <a:off x="0" y="0"/>
              <a:ext cx="199764" cy="185623"/>
            </a:xfrm>
            <a:custGeom>
              <a:avLst/>
              <a:gdLst/>
              <a:ahLst/>
              <a:cxnLst/>
              <a:rect r="r" b="b" t="t" l="l"/>
              <a:pathLst>
                <a:path h="185623" w="199764">
                  <a:moveTo>
                    <a:pt x="0" y="0"/>
                  </a:moveTo>
                  <a:lnTo>
                    <a:pt x="199764" y="0"/>
                  </a:lnTo>
                  <a:lnTo>
                    <a:pt x="199764" y="185623"/>
                  </a:lnTo>
                  <a:lnTo>
                    <a:pt x="0" y="185623"/>
                  </a:lnTo>
                  <a:close/>
                </a:path>
              </a:pathLst>
            </a:custGeom>
            <a:solidFill>
              <a:srgbClr val="21ADBB"/>
            </a:solidFill>
          </p:spPr>
        </p:sp>
        <p:sp>
          <p:nvSpPr>
            <p:cNvPr name="TextBox 47" id="47"/>
            <p:cNvSpPr txBox="true"/>
            <p:nvPr/>
          </p:nvSpPr>
          <p:spPr>
            <a:xfrm>
              <a:off x="0" y="-38100"/>
              <a:ext cx="199764"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30</a:t>
              </a:r>
            </a:p>
          </p:txBody>
        </p:sp>
      </p:grpSp>
      <p:grpSp>
        <p:nvGrpSpPr>
          <p:cNvPr name="Group 48" id="48"/>
          <p:cNvGrpSpPr/>
          <p:nvPr/>
        </p:nvGrpSpPr>
        <p:grpSpPr>
          <a:xfrm rot="0">
            <a:off x="6748950" y="7972276"/>
            <a:ext cx="1021028" cy="704788"/>
            <a:chOff x="0" y="0"/>
            <a:chExt cx="268913" cy="185623"/>
          </a:xfrm>
        </p:grpSpPr>
        <p:sp>
          <p:nvSpPr>
            <p:cNvPr name="Freeform 49" id="49"/>
            <p:cNvSpPr/>
            <p:nvPr/>
          </p:nvSpPr>
          <p:spPr>
            <a:xfrm flipH="false" flipV="false" rot="0">
              <a:off x="0" y="0"/>
              <a:ext cx="268913" cy="185623"/>
            </a:xfrm>
            <a:custGeom>
              <a:avLst/>
              <a:gdLst/>
              <a:ahLst/>
              <a:cxnLst/>
              <a:rect r="r" b="b" t="t" l="l"/>
              <a:pathLst>
                <a:path h="185623" w="268913">
                  <a:moveTo>
                    <a:pt x="0" y="0"/>
                  </a:moveTo>
                  <a:lnTo>
                    <a:pt x="268913" y="0"/>
                  </a:lnTo>
                  <a:lnTo>
                    <a:pt x="268913" y="185623"/>
                  </a:lnTo>
                  <a:lnTo>
                    <a:pt x="0" y="185623"/>
                  </a:lnTo>
                  <a:close/>
                </a:path>
              </a:pathLst>
            </a:custGeom>
            <a:solidFill>
              <a:srgbClr val="61B069"/>
            </a:solidFill>
          </p:spPr>
        </p:sp>
        <p:sp>
          <p:nvSpPr>
            <p:cNvPr name="TextBox 50" id="50"/>
            <p:cNvSpPr txBox="true"/>
            <p:nvPr/>
          </p:nvSpPr>
          <p:spPr>
            <a:xfrm>
              <a:off x="0" y="-38100"/>
              <a:ext cx="268913" cy="223723"/>
            </a:xfrm>
            <a:prstGeom prst="rect">
              <a:avLst/>
            </a:prstGeom>
          </p:spPr>
          <p:txBody>
            <a:bodyPr anchor="ctr" rtlCol="false" tIns="50800" lIns="50800" bIns="50800" rIns="50800"/>
            <a:lstStyle/>
            <a:p>
              <a:pPr algn="ctr">
                <a:lnSpc>
                  <a:spcPts val="2940"/>
                </a:lnSpc>
              </a:pPr>
            </a:p>
          </p:txBody>
        </p:sp>
      </p:grpSp>
      <p:grpSp>
        <p:nvGrpSpPr>
          <p:cNvPr name="Group 51" id="51"/>
          <p:cNvGrpSpPr/>
          <p:nvPr/>
        </p:nvGrpSpPr>
        <p:grpSpPr>
          <a:xfrm rot="0">
            <a:off x="7764938" y="7972276"/>
            <a:ext cx="421826" cy="704788"/>
            <a:chOff x="0" y="0"/>
            <a:chExt cx="111098" cy="185623"/>
          </a:xfrm>
        </p:grpSpPr>
        <p:sp>
          <p:nvSpPr>
            <p:cNvPr name="Freeform 52" id="52"/>
            <p:cNvSpPr/>
            <p:nvPr/>
          </p:nvSpPr>
          <p:spPr>
            <a:xfrm flipH="false" flipV="false" rot="0">
              <a:off x="0" y="0"/>
              <a:ext cx="111098" cy="185623"/>
            </a:xfrm>
            <a:custGeom>
              <a:avLst/>
              <a:gdLst/>
              <a:ahLst/>
              <a:cxnLst/>
              <a:rect r="r" b="b" t="t" l="l"/>
              <a:pathLst>
                <a:path h="185623" w="111098">
                  <a:moveTo>
                    <a:pt x="0" y="0"/>
                  </a:moveTo>
                  <a:lnTo>
                    <a:pt x="111098" y="0"/>
                  </a:lnTo>
                  <a:lnTo>
                    <a:pt x="111098" y="185623"/>
                  </a:lnTo>
                  <a:lnTo>
                    <a:pt x="0" y="185623"/>
                  </a:lnTo>
                  <a:close/>
                </a:path>
              </a:pathLst>
            </a:custGeom>
            <a:solidFill>
              <a:srgbClr val="21ADBB"/>
            </a:solidFill>
          </p:spPr>
        </p:sp>
        <p:sp>
          <p:nvSpPr>
            <p:cNvPr name="TextBox 53" id="53"/>
            <p:cNvSpPr txBox="true"/>
            <p:nvPr/>
          </p:nvSpPr>
          <p:spPr>
            <a:xfrm>
              <a:off x="0" y="-38100"/>
              <a:ext cx="111098"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10</a:t>
              </a:r>
            </a:p>
          </p:txBody>
        </p:sp>
      </p:grpSp>
      <p:grpSp>
        <p:nvGrpSpPr>
          <p:cNvPr name="Group 54" id="54"/>
          <p:cNvGrpSpPr/>
          <p:nvPr/>
        </p:nvGrpSpPr>
        <p:grpSpPr>
          <a:xfrm rot="0">
            <a:off x="8177239" y="7972276"/>
            <a:ext cx="566741" cy="704788"/>
            <a:chOff x="0" y="0"/>
            <a:chExt cx="149265" cy="185623"/>
          </a:xfrm>
        </p:grpSpPr>
        <p:sp>
          <p:nvSpPr>
            <p:cNvPr name="Freeform 55" id="55"/>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56" id="56"/>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91.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graphicFrame>
        <p:nvGraphicFramePr>
          <p:cNvPr name="Table 9" id="9"/>
          <p:cNvGraphicFramePr>
            <a:graphicFrameLocks noGrp="true"/>
          </p:cNvGraphicFramePr>
          <p:nvPr/>
        </p:nvGraphicFramePr>
        <p:xfrm>
          <a:off x="4203470" y="2683157"/>
          <a:ext cx="10188402" cy="4156882"/>
        </p:xfrm>
        <a:graphic>
          <a:graphicData uri="http://schemas.openxmlformats.org/drawingml/2006/table">
            <a:tbl>
              <a:tblPr/>
              <a:tblGrid>
                <a:gridCol w="2681748"/>
                <a:gridCol w="3147144"/>
                <a:gridCol w="2428633"/>
                <a:gridCol w="1930877"/>
              </a:tblGrid>
              <a:tr h="1301789">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Prioridade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169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Alta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359"/>
                        </a:lnSpc>
                        <a:defRPr/>
                      </a:pPr>
                      <a:r>
                        <a:rPr lang="en-US" sz="23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Open Sans"/>
                        </a:rPr>
                        <a:t>150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40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Média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499"/>
                        </a:lnSpc>
                        <a:defRPr/>
                      </a:pPr>
                      <a:r>
                        <a:rPr lang="en-US" sz="2499">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300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Baixa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10" id="10"/>
          <p:cNvGrpSpPr/>
          <p:nvPr/>
        </p:nvGrpSpPr>
        <p:grpSpPr>
          <a:xfrm rot="0">
            <a:off x="4640438" y="4198626"/>
            <a:ext cx="469126" cy="430392"/>
            <a:chOff x="0" y="0"/>
            <a:chExt cx="123556" cy="113354"/>
          </a:xfrm>
        </p:grpSpPr>
        <p:sp>
          <p:nvSpPr>
            <p:cNvPr name="Freeform 11" id="11"/>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2" id="12"/>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3" id="13"/>
          <p:cNvGrpSpPr/>
          <p:nvPr/>
        </p:nvGrpSpPr>
        <p:grpSpPr>
          <a:xfrm rot="0">
            <a:off x="4640438" y="5143500"/>
            <a:ext cx="469126" cy="430392"/>
            <a:chOff x="0" y="0"/>
            <a:chExt cx="123556" cy="113354"/>
          </a:xfrm>
        </p:grpSpPr>
        <p:sp>
          <p:nvSpPr>
            <p:cNvPr name="Freeform 14" id="14"/>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5" id="15"/>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6" id="16"/>
          <p:cNvGrpSpPr/>
          <p:nvPr/>
        </p:nvGrpSpPr>
        <p:grpSpPr>
          <a:xfrm rot="0">
            <a:off x="4640438" y="6088374"/>
            <a:ext cx="469126" cy="430392"/>
            <a:chOff x="0" y="0"/>
            <a:chExt cx="123556" cy="113354"/>
          </a:xfrm>
        </p:grpSpPr>
        <p:sp>
          <p:nvSpPr>
            <p:cNvPr name="Freeform 17" id="17"/>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21ADBB"/>
            </a:solidFill>
          </p:spPr>
        </p:sp>
        <p:sp>
          <p:nvSpPr>
            <p:cNvPr name="TextBox 18" id="18"/>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sp>
        <p:nvSpPr>
          <p:cNvPr name="TextBox 19" id="19"/>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20" id="2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Rate Monotonic</a:t>
            </a:r>
          </a:p>
        </p:txBody>
      </p:sp>
      <p:sp>
        <p:nvSpPr>
          <p:cNvPr name="TextBox 21" id="21"/>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sp>
        <p:nvSpPr>
          <p:cNvPr name="AutoShape 22" id="22"/>
          <p:cNvSpPr/>
          <p:nvPr/>
        </p:nvSpPr>
        <p:spPr>
          <a:xfrm>
            <a:off x="2489962" y="8696114"/>
            <a:ext cx="13366173" cy="0"/>
          </a:xfrm>
          <a:prstGeom prst="line">
            <a:avLst/>
          </a:prstGeom>
          <a:ln cap="flat" w="38100">
            <a:solidFill>
              <a:srgbClr val="FFFFFF"/>
            </a:solidFill>
            <a:prstDash val="solid"/>
            <a:headEnd type="none" len="sm" w="sm"/>
            <a:tailEnd type="arrow" len="sm" w="med"/>
          </a:ln>
        </p:spPr>
      </p:sp>
      <p:sp>
        <p:nvSpPr>
          <p:cNvPr name="TextBox 23" id="23"/>
          <p:cNvSpPr txBox="true"/>
          <p:nvPr/>
        </p:nvSpPr>
        <p:spPr>
          <a:xfrm rot="0">
            <a:off x="2508119" y="8732506"/>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sp>
        <p:nvSpPr>
          <p:cNvPr name="TextBox 24" id="24"/>
          <p:cNvSpPr txBox="true"/>
          <p:nvPr/>
        </p:nvSpPr>
        <p:spPr>
          <a:xfrm rot="0">
            <a:off x="3583484" y="8734214"/>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5" id="25"/>
          <p:cNvSpPr txBox="true"/>
          <p:nvPr/>
        </p:nvSpPr>
        <p:spPr>
          <a:xfrm rot="0">
            <a:off x="4716966" y="873250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26" id="26"/>
          <p:cNvSpPr txBox="true"/>
          <p:nvPr/>
        </p:nvSpPr>
        <p:spPr>
          <a:xfrm rot="0">
            <a:off x="5792406"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120</a:t>
            </a:r>
          </a:p>
        </p:txBody>
      </p:sp>
      <p:sp>
        <p:nvSpPr>
          <p:cNvPr name="TextBox 27" id="27"/>
          <p:cNvSpPr txBox="true"/>
          <p:nvPr/>
        </p:nvSpPr>
        <p:spPr>
          <a:xfrm rot="0">
            <a:off x="6925888" y="8732506"/>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160</a:t>
            </a:r>
          </a:p>
        </p:txBody>
      </p:sp>
      <p:sp>
        <p:nvSpPr>
          <p:cNvPr name="TextBox 28" id="28"/>
          <p:cNvSpPr txBox="true"/>
          <p:nvPr/>
        </p:nvSpPr>
        <p:spPr>
          <a:xfrm rot="0">
            <a:off x="805562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200</a:t>
            </a:r>
          </a:p>
        </p:txBody>
      </p:sp>
      <p:sp>
        <p:nvSpPr>
          <p:cNvPr name="TextBox 29" id="29"/>
          <p:cNvSpPr txBox="true"/>
          <p:nvPr/>
        </p:nvSpPr>
        <p:spPr>
          <a:xfrm rot="0">
            <a:off x="9198471"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240</a:t>
            </a:r>
          </a:p>
        </p:txBody>
      </p:sp>
      <p:sp>
        <p:nvSpPr>
          <p:cNvPr name="TextBox 30" id="30"/>
          <p:cNvSpPr txBox="true"/>
          <p:nvPr/>
        </p:nvSpPr>
        <p:spPr>
          <a:xfrm rot="0">
            <a:off x="1032633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280</a:t>
            </a:r>
          </a:p>
        </p:txBody>
      </p:sp>
      <p:sp>
        <p:nvSpPr>
          <p:cNvPr name="TextBox 31" id="31"/>
          <p:cNvSpPr txBox="true"/>
          <p:nvPr/>
        </p:nvSpPr>
        <p:spPr>
          <a:xfrm rot="0">
            <a:off x="11469633"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320</a:t>
            </a:r>
          </a:p>
        </p:txBody>
      </p:sp>
      <p:sp>
        <p:nvSpPr>
          <p:cNvPr name="TextBox 32" id="32"/>
          <p:cNvSpPr txBox="true"/>
          <p:nvPr/>
        </p:nvSpPr>
        <p:spPr>
          <a:xfrm rot="0">
            <a:off x="12592541" y="8734214"/>
            <a:ext cx="370284"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360</a:t>
            </a:r>
          </a:p>
        </p:txBody>
      </p:sp>
      <p:grpSp>
        <p:nvGrpSpPr>
          <p:cNvPr name="Group 33" id="33"/>
          <p:cNvGrpSpPr/>
          <p:nvPr/>
        </p:nvGrpSpPr>
        <p:grpSpPr>
          <a:xfrm rot="0">
            <a:off x="2499487" y="7972276"/>
            <a:ext cx="566741" cy="704788"/>
            <a:chOff x="0" y="0"/>
            <a:chExt cx="149265" cy="185623"/>
          </a:xfrm>
        </p:grpSpPr>
        <p:sp>
          <p:nvSpPr>
            <p:cNvPr name="Freeform 34" id="34"/>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35" id="35"/>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grpSp>
        <p:nvGrpSpPr>
          <p:cNvPr name="Group 36" id="36"/>
          <p:cNvGrpSpPr/>
          <p:nvPr/>
        </p:nvGrpSpPr>
        <p:grpSpPr>
          <a:xfrm rot="0">
            <a:off x="3056703" y="7972276"/>
            <a:ext cx="1147868" cy="704788"/>
            <a:chOff x="0" y="0"/>
            <a:chExt cx="302319" cy="185623"/>
          </a:xfrm>
        </p:grpSpPr>
        <p:sp>
          <p:nvSpPr>
            <p:cNvPr name="Freeform 37" id="37"/>
            <p:cNvSpPr/>
            <p:nvPr/>
          </p:nvSpPr>
          <p:spPr>
            <a:xfrm flipH="false" flipV="false" rot="0">
              <a:off x="0" y="0"/>
              <a:ext cx="302319" cy="185623"/>
            </a:xfrm>
            <a:custGeom>
              <a:avLst/>
              <a:gdLst/>
              <a:ahLst/>
              <a:cxnLst/>
              <a:rect r="r" b="b" t="t" l="l"/>
              <a:pathLst>
                <a:path h="185623" w="302319">
                  <a:moveTo>
                    <a:pt x="0" y="0"/>
                  </a:moveTo>
                  <a:lnTo>
                    <a:pt x="302319" y="0"/>
                  </a:lnTo>
                  <a:lnTo>
                    <a:pt x="302319" y="185623"/>
                  </a:lnTo>
                  <a:lnTo>
                    <a:pt x="0" y="185623"/>
                  </a:lnTo>
                  <a:close/>
                </a:path>
              </a:pathLst>
            </a:custGeom>
            <a:solidFill>
              <a:srgbClr val="61B069"/>
            </a:solidFill>
          </p:spPr>
        </p:sp>
        <p:sp>
          <p:nvSpPr>
            <p:cNvPr name="TextBox 38" id="38"/>
            <p:cNvSpPr txBox="true"/>
            <p:nvPr/>
          </p:nvSpPr>
          <p:spPr>
            <a:xfrm>
              <a:off x="0" y="-38100"/>
              <a:ext cx="302319" cy="223723"/>
            </a:xfrm>
            <a:prstGeom prst="rect">
              <a:avLst/>
            </a:prstGeom>
          </p:spPr>
          <p:txBody>
            <a:bodyPr anchor="ctr" rtlCol="false" tIns="50800" lIns="50800" bIns="50800" rIns="50800"/>
            <a:lstStyle/>
            <a:p>
              <a:pPr algn="ctr">
                <a:lnSpc>
                  <a:spcPts val="2940"/>
                </a:lnSpc>
              </a:pPr>
            </a:p>
          </p:txBody>
        </p:sp>
      </p:grpSp>
      <p:grpSp>
        <p:nvGrpSpPr>
          <p:cNvPr name="Group 39" id="39"/>
          <p:cNvGrpSpPr/>
          <p:nvPr/>
        </p:nvGrpSpPr>
        <p:grpSpPr>
          <a:xfrm rot="0">
            <a:off x="4195046" y="7972276"/>
            <a:ext cx="1257260" cy="704788"/>
            <a:chOff x="0" y="0"/>
            <a:chExt cx="331130" cy="185623"/>
          </a:xfrm>
        </p:grpSpPr>
        <p:sp>
          <p:nvSpPr>
            <p:cNvPr name="Freeform 40" id="40"/>
            <p:cNvSpPr/>
            <p:nvPr/>
          </p:nvSpPr>
          <p:spPr>
            <a:xfrm flipH="false" flipV="false" rot="0">
              <a:off x="0" y="0"/>
              <a:ext cx="331130" cy="185623"/>
            </a:xfrm>
            <a:custGeom>
              <a:avLst/>
              <a:gdLst/>
              <a:ahLst/>
              <a:cxnLst/>
              <a:rect r="r" b="b" t="t" l="l"/>
              <a:pathLst>
                <a:path h="185623" w="331130">
                  <a:moveTo>
                    <a:pt x="0" y="0"/>
                  </a:moveTo>
                  <a:lnTo>
                    <a:pt x="331130" y="0"/>
                  </a:lnTo>
                  <a:lnTo>
                    <a:pt x="331130" y="185623"/>
                  </a:lnTo>
                  <a:lnTo>
                    <a:pt x="0" y="185623"/>
                  </a:lnTo>
                  <a:close/>
                </a:path>
              </a:pathLst>
            </a:custGeom>
            <a:solidFill>
              <a:srgbClr val="21ADBB"/>
            </a:solidFill>
          </p:spPr>
        </p:sp>
        <p:sp>
          <p:nvSpPr>
            <p:cNvPr name="TextBox 41" id="41"/>
            <p:cNvSpPr txBox="true"/>
            <p:nvPr/>
          </p:nvSpPr>
          <p:spPr>
            <a:xfrm>
              <a:off x="0" y="-38100"/>
              <a:ext cx="331130"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40</a:t>
              </a:r>
            </a:p>
          </p:txBody>
        </p:sp>
      </p:grpSp>
      <p:grpSp>
        <p:nvGrpSpPr>
          <p:cNvPr name="Group 42" id="42"/>
          <p:cNvGrpSpPr/>
          <p:nvPr/>
        </p:nvGrpSpPr>
        <p:grpSpPr>
          <a:xfrm rot="0">
            <a:off x="5442781" y="7972276"/>
            <a:ext cx="566741" cy="704788"/>
            <a:chOff x="0" y="0"/>
            <a:chExt cx="149265" cy="185623"/>
          </a:xfrm>
        </p:grpSpPr>
        <p:sp>
          <p:nvSpPr>
            <p:cNvPr name="Freeform 43" id="43"/>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44" id="44"/>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grpSp>
        <p:nvGrpSpPr>
          <p:cNvPr name="Group 45" id="45"/>
          <p:cNvGrpSpPr/>
          <p:nvPr/>
        </p:nvGrpSpPr>
        <p:grpSpPr>
          <a:xfrm rot="0">
            <a:off x="5999997" y="7972276"/>
            <a:ext cx="758478" cy="704788"/>
            <a:chOff x="0" y="0"/>
            <a:chExt cx="199764" cy="185623"/>
          </a:xfrm>
        </p:grpSpPr>
        <p:sp>
          <p:nvSpPr>
            <p:cNvPr name="Freeform 46" id="46"/>
            <p:cNvSpPr/>
            <p:nvPr/>
          </p:nvSpPr>
          <p:spPr>
            <a:xfrm flipH="false" flipV="false" rot="0">
              <a:off x="0" y="0"/>
              <a:ext cx="199764" cy="185623"/>
            </a:xfrm>
            <a:custGeom>
              <a:avLst/>
              <a:gdLst/>
              <a:ahLst/>
              <a:cxnLst/>
              <a:rect r="r" b="b" t="t" l="l"/>
              <a:pathLst>
                <a:path h="185623" w="199764">
                  <a:moveTo>
                    <a:pt x="0" y="0"/>
                  </a:moveTo>
                  <a:lnTo>
                    <a:pt x="199764" y="0"/>
                  </a:lnTo>
                  <a:lnTo>
                    <a:pt x="199764" y="185623"/>
                  </a:lnTo>
                  <a:lnTo>
                    <a:pt x="0" y="185623"/>
                  </a:lnTo>
                  <a:close/>
                </a:path>
              </a:pathLst>
            </a:custGeom>
            <a:solidFill>
              <a:srgbClr val="21ADBB"/>
            </a:solidFill>
          </p:spPr>
        </p:sp>
        <p:sp>
          <p:nvSpPr>
            <p:cNvPr name="TextBox 47" id="47"/>
            <p:cNvSpPr txBox="true"/>
            <p:nvPr/>
          </p:nvSpPr>
          <p:spPr>
            <a:xfrm>
              <a:off x="0" y="-38100"/>
              <a:ext cx="199764"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30</a:t>
              </a:r>
            </a:p>
          </p:txBody>
        </p:sp>
      </p:grpSp>
      <p:grpSp>
        <p:nvGrpSpPr>
          <p:cNvPr name="Group 48" id="48"/>
          <p:cNvGrpSpPr/>
          <p:nvPr/>
        </p:nvGrpSpPr>
        <p:grpSpPr>
          <a:xfrm rot="0">
            <a:off x="6748950" y="7972276"/>
            <a:ext cx="1021028" cy="704788"/>
            <a:chOff x="0" y="0"/>
            <a:chExt cx="268913" cy="185623"/>
          </a:xfrm>
        </p:grpSpPr>
        <p:sp>
          <p:nvSpPr>
            <p:cNvPr name="Freeform 49" id="49"/>
            <p:cNvSpPr/>
            <p:nvPr/>
          </p:nvSpPr>
          <p:spPr>
            <a:xfrm flipH="false" flipV="false" rot="0">
              <a:off x="0" y="0"/>
              <a:ext cx="268913" cy="185623"/>
            </a:xfrm>
            <a:custGeom>
              <a:avLst/>
              <a:gdLst/>
              <a:ahLst/>
              <a:cxnLst/>
              <a:rect r="r" b="b" t="t" l="l"/>
              <a:pathLst>
                <a:path h="185623" w="268913">
                  <a:moveTo>
                    <a:pt x="0" y="0"/>
                  </a:moveTo>
                  <a:lnTo>
                    <a:pt x="268913" y="0"/>
                  </a:lnTo>
                  <a:lnTo>
                    <a:pt x="268913" y="185623"/>
                  </a:lnTo>
                  <a:lnTo>
                    <a:pt x="0" y="185623"/>
                  </a:lnTo>
                  <a:close/>
                </a:path>
              </a:pathLst>
            </a:custGeom>
            <a:solidFill>
              <a:srgbClr val="61B069"/>
            </a:solidFill>
          </p:spPr>
        </p:sp>
        <p:sp>
          <p:nvSpPr>
            <p:cNvPr name="TextBox 50" id="50"/>
            <p:cNvSpPr txBox="true"/>
            <p:nvPr/>
          </p:nvSpPr>
          <p:spPr>
            <a:xfrm>
              <a:off x="0" y="-38100"/>
              <a:ext cx="268913" cy="223723"/>
            </a:xfrm>
            <a:prstGeom prst="rect">
              <a:avLst/>
            </a:prstGeom>
          </p:spPr>
          <p:txBody>
            <a:bodyPr anchor="ctr" rtlCol="false" tIns="50800" lIns="50800" bIns="50800" rIns="50800"/>
            <a:lstStyle/>
            <a:p>
              <a:pPr algn="ctr">
                <a:lnSpc>
                  <a:spcPts val="2940"/>
                </a:lnSpc>
              </a:pPr>
            </a:p>
          </p:txBody>
        </p:sp>
      </p:grpSp>
      <p:grpSp>
        <p:nvGrpSpPr>
          <p:cNvPr name="Group 51" id="51"/>
          <p:cNvGrpSpPr/>
          <p:nvPr/>
        </p:nvGrpSpPr>
        <p:grpSpPr>
          <a:xfrm rot="0">
            <a:off x="7764938" y="7972276"/>
            <a:ext cx="421826" cy="704788"/>
            <a:chOff x="0" y="0"/>
            <a:chExt cx="111098" cy="185623"/>
          </a:xfrm>
        </p:grpSpPr>
        <p:sp>
          <p:nvSpPr>
            <p:cNvPr name="Freeform 52" id="52"/>
            <p:cNvSpPr/>
            <p:nvPr/>
          </p:nvSpPr>
          <p:spPr>
            <a:xfrm flipH="false" flipV="false" rot="0">
              <a:off x="0" y="0"/>
              <a:ext cx="111098" cy="185623"/>
            </a:xfrm>
            <a:custGeom>
              <a:avLst/>
              <a:gdLst/>
              <a:ahLst/>
              <a:cxnLst/>
              <a:rect r="r" b="b" t="t" l="l"/>
              <a:pathLst>
                <a:path h="185623" w="111098">
                  <a:moveTo>
                    <a:pt x="0" y="0"/>
                  </a:moveTo>
                  <a:lnTo>
                    <a:pt x="111098" y="0"/>
                  </a:lnTo>
                  <a:lnTo>
                    <a:pt x="111098" y="185623"/>
                  </a:lnTo>
                  <a:lnTo>
                    <a:pt x="0" y="185623"/>
                  </a:lnTo>
                  <a:close/>
                </a:path>
              </a:pathLst>
            </a:custGeom>
            <a:solidFill>
              <a:srgbClr val="21ADBB"/>
            </a:solidFill>
          </p:spPr>
        </p:sp>
        <p:sp>
          <p:nvSpPr>
            <p:cNvPr name="TextBox 53" id="53"/>
            <p:cNvSpPr txBox="true"/>
            <p:nvPr/>
          </p:nvSpPr>
          <p:spPr>
            <a:xfrm>
              <a:off x="0" y="-38100"/>
              <a:ext cx="111098"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10</a:t>
              </a:r>
            </a:p>
          </p:txBody>
        </p:sp>
      </p:grpSp>
      <p:grpSp>
        <p:nvGrpSpPr>
          <p:cNvPr name="Group 54" id="54"/>
          <p:cNvGrpSpPr/>
          <p:nvPr/>
        </p:nvGrpSpPr>
        <p:grpSpPr>
          <a:xfrm rot="0">
            <a:off x="8177239" y="7972276"/>
            <a:ext cx="566741" cy="704788"/>
            <a:chOff x="0" y="0"/>
            <a:chExt cx="149265" cy="185623"/>
          </a:xfrm>
        </p:grpSpPr>
        <p:sp>
          <p:nvSpPr>
            <p:cNvPr name="Freeform 55" id="55"/>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56" id="56"/>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grpSp>
        <p:nvGrpSpPr>
          <p:cNvPr name="Group 57" id="57"/>
          <p:cNvGrpSpPr/>
          <p:nvPr/>
        </p:nvGrpSpPr>
        <p:grpSpPr>
          <a:xfrm rot="0">
            <a:off x="8739214" y="7972276"/>
            <a:ext cx="633535" cy="704788"/>
            <a:chOff x="0" y="0"/>
            <a:chExt cx="166857" cy="185623"/>
          </a:xfrm>
        </p:grpSpPr>
        <p:sp>
          <p:nvSpPr>
            <p:cNvPr name="Freeform 58" id="58"/>
            <p:cNvSpPr/>
            <p:nvPr/>
          </p:nvSpPr>
          <p:spPr>
            <a:xfrm flipH="false" flipV="false" rot="0">
              <a:off x="0" y="0"/>
              <a:ext cx="166857" cy="185623"/>
            </a:xfrm>
            <a:custGeom>
              <a:avLst/>
              <a:gdLst/>
              <a:ahLst/>
              <a:cxnLst/>
              <a:rect r="r" b="b" t="t" l="l"/>
              <a:pathLst>
                <a:path h="185623" w="166857">
                  <a:moveTo>
                    <a:pt x="0" y="0"/>
                  </a:moveTo>
                  <a:lnTo>
                    <a:pt x="166857" y="0"/>
                  </a:lnTo>
                  <a:lnTo>
                    <a:pt x="166857" y="185623"/>
                  </a:lnTo>
                  <a:lnTo>
                    <a:pt x="0" y="185623"/>
                  </a:lnTo>
                  <a:close/>
                </a:path>
              </a:pathLst>
            </a:custGeom>
            <a:solidFill>
              <a:srgbClr val="21ADBB"/>
            </a:solidFill>
          </p:spPr>
        </p:sp>
        <p:sp>
          <p:nvSpPr>
            <p:cNvPr name="TextBox 59" id="59"/>
            <p:cNvSpPr txBox="true"/>
            <p:nvPr/>
          </p:nvSpPr>
          <p:spPr>
            <a:xfrm>
              <a:off x="0" y="-38100"/>
              <a:ext cx="166857"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20</a:t>
              </a:r>
            </a:p>
          </p:txBody>
        </p:sp>
      </p:grpSp>
    </p:spTree>
  </p:cSld>
  <p:clrMapOvr>
    <a:masterClrMapping/>
  </p:clrMapOvr>
</p:sld>
</file>

<file path=ppt/slides/slide92.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graphicFrame>
        <p:nvGraphicFramePr>
          <p:cNvPr name="Table 9" id="9"/>
          <p:cNvGraphicFramePr>
            <a:graphicFrameLocks noGrp="true"/>
          </p:cNvGraphicFramePr>
          <p:nvPr/>
        </p:nvGraphicFramePr>
        <p:xfrm>
          <a:off x="4203470" y="2683157"/>
          <a:ext cx="10188402" cy="4156882"/>
        </p:xfrm>
        <a:graphic>
          <a:graphicData uri="http://schemas.openxmlformats.org/drawingml/2006/table">
            <a:tbl>
              <a:tblPr/>
              <a:tblGrid>
                <a:gridCol w="2681748"/>
                <a:gridCol w="3147144"/>
                <a:gridCol w="2428633"/>
                <a:gridCol w="1930877"/>
              </a:tblGrid>
              <a:tr h="1301789">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Prioridade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169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Alta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359"/>
                        </a:lnSpc>
                        <a:defRPr/>
                      </a:pPr>
                      <a:r>
                        <a:rPr lang="en-US" sz="23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Open Sans"/>
                        </a:rPr>
                        <a:t>150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40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Média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1698">
                <a:tc>
                  <a:txBody>
                    <a:bodyPr anchor="t" rtlCol="false"/>
                    <a:lstStyle/>
                    <a:p>
                      <a:pPr algn="ctr">
                        <a:lnSpc>
                          <a:spcPts val="3499"/>
                        </a:lnSpc>
                        <a:defRPr/>
                      </a:pPr>
                      <a:r>
                        <a:rPr lang="en-US" sz="2499">
                          <a:solidFill>
                            <a:srgbClr val="FFFFFF"/>
                          </a:solidFill>
                          <a:latin typeface="Open Sans Bold"/>
                        </a:rPr>
                        <a:t>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300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Open Sans"/>
                        </a:rPr>
                        <a:t>Baixa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AutoShape 10" id="10"/>
          <p:cNvSpPr/>
          <p:nvPr/>
        </p:nvSpPr>
        <p:spPr>
          <a:xfrm>
            <a:off x="2489962" y="8696114"/>
            <a:ext cx="13366173" cy="0"/>
          </a:xfrm>
          <a:prstGeom prst="line">
            <a:avLst/>
          </a:prstGeom>
          <a:ln cap="flat" w="38100">
            <a:solidFill>
              <a:srgbClr val="FFFFFF"/>
            </a:solidFill>
            <a:prstDash val="solid"/>
            <a:headEnd type="none" len="sm" w="sm"/>
            <a:tailEnd type="arrow" len="sm" w="med"/>
          </a:ln>
        </p:spPr>
      </p:sp>
      <p:grpSp>
        <p:nvGrpSpPr>
          <p:cNvPr name="Group 11" id="11"/>
          <p:cNvGrpSpPr/>
          <p:nvPr/>
        </p:nvGrpSpPr>
        <p:grpSpPr>
          <a:xfrm rot="0">
            <a:off x="4640438" y="4198626"/>
            <a:ext cx="469126" cy="430392"/>
            <a:chOff x="0" y="0"/>
            <a:chExt cx="123556" cy="113354"/>
          </a:xfrm>
        </p:grpSpPr>
        <p:sp>
          <p:nvSpPr>
            <p:cNvPr name="Freeform 12" id="12"/>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3" id="13"/>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4" id="14"/>
          <p:cNvGrpSpPr/>
          <p:nvPr/>
        </p:nvGrpSpPr>
        <p:grpSpPr>
          <a:xfrm rot="0">
            <a:off x="4640438" y="5143500"/>
            <a:ext cx="469126" cy="430392"/>
            <a:chOff x="0" y="0"/>
            <a:chExt cx="123556" cy="113354"/>
          </a:xfrm>
        </p:grpSpPr>
        <p:sp>
          <p:nvSpPr>
            <p:cNvPr name="Freeform 15" id="15"/>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6" id="16"/>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7" id="17"/>
          <p:cNvGrpSpPr/>
          <p:nvPr/>
        </p:nvGrpSpPr>
        <p:grpSpPr>
          <a:xfrm rot="0">
            <a:off x="4640438" y="6088374"/>
            <a:ext cx="469126" cy="430392"/>
            <a:chOff x="0" y="0"/>
            <a:chExt cx="123556" cy="113354"/>
          </a:xfrm>
        </p:grpSpPr>
        <p:sp>
          <p:nvSpPr>
            <p:cNvPr name="Freeform 18" id="18"/>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21ADBB"/>
            </a:solidFill>
          </p:spPr>
        </p:sp>
        <p:sp>
          <p:nvSpPr>
            <p:cNvPr name="TextBox 19" id="19"/>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20" id="20"/>
          <p:cNvGrpSpPr/>
          <p:nvPr/>
        </p:nvGrpSpPr>
        <p:grpSpPr>
          <a:xfrm rot="0">
            <a:off x="2499487" y="7972276"/>
            <a:ext cx="566741" cy="704788"/>
            <a:chOff x="0" y="0"/>
            <a:chExt cx="149265" cy="185623"/>
          </a:xfrm>
        </p:grpSpPr>
        <p:sp>
          <p:nvSpPr>
            <p:cNvPr name="Freeform 21" id="21"/>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22" id="22"/>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sp>
        <p:nvSpPr>
          <p:cNvPr name="TextBox 23" id="23"/>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24" id="24"/>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Rate Monotonic</a:t>
            </a:r>
          </a:p>
        </p:txBody>
      </p:sp>
      <p:sp>
        <p:nvSpPr>
          <p:cNvPr name="TextBox 25" id="25"/>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sp>
        <p:nvSpPr>
          <p:cNvPr name="TextBox 26" id="26"/>
          <p:cNvSpPr txBox="true"/>
          <p:nvPr/>
        </p:nvSpPr>
        <p:spPr>
          <a:xfrm rot="0">
            <a:off x="2508119" y="8732506"/>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sp>
        <p:nvSpPr>
          <p:cNvPr name="TextBox 27" id="27"/>
          <p:cNvSpPr txBox="true"/>
          <p:nvPr/>
        </p:nvSpPr>
        <p:spPr>
          <a:xfrm rot="0">
            <a:off x="3583484" y="8734214"/>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8" id="28"/>
          <p:cNvSpPr txBox="true"/>
          <p:nvPr/>
        </p:nvSpPr>
        <p:spPr>
          <a:xfrm rot="0">
            <a:off x="4716966" y="873250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29" id="29"/>
          <p:cNvSpPr txBox="true"/>
          <p:nvPr/>
        </p:nvSpPr>
        <p:spPr>
          <a:xfrm rot="0">
            <a:off x="5792406"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120</a:t>
            </a:r>
          </a:p>
        </p:txBody>
      </p:sp>
      <p:sp>
        <p:nvSpPr>
          <p:cNvPr name="TextBox 30" id="30"/>
          <p:cNvSpPr txBox="true"/>
          <p:nvPr/>
        </p:nvSpPr>
        <p:spPr>
          <a:xfrm rot="0">
            <a:off x="6925888" y="8732506"/>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160</a:t>
            </a:r>
          </a:p>
        </p:txBody>
      </p:sp>
      <p:sp>
        <p:nvSpPr>
          <p:cNvPr name="TextBox 31" id="31"/>
          <p:cNvSpPr txBox="true"/>
          <p:nvPr/>
        </p:nvSpPr>
        <p:spPr>
          <a:xfrm rot="0">
            <a:off x="805562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200</a:t>
            </a:r>
          </a:p>
        </p:txBody>
      </p:sp>
      <p:sp>
        <p:nvSpPr>
          <p:cNvPr name="TextBox 32" id="32"/>
          <p:cNvSpPr txBox="true"/>
          <p:nvPr/>
        </p:nvSpPr>
        <p:spPr>
          <a:xfrm rot="0">
            <a:off x="9198471"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240</a:t>
            </a:r>
          </a:p>
        </p:txBody>
      </p:sp>
      <p:sp>
        <p:nvSpPr>
          <p:cNvPr name="TextBox 33" id="33"/>
          <p:cNvSpPr txBox="true"/>
          <p:nvPr/>
        </p:nvSpPr>
        <p:spPr>
          <a:xfrm rot="0">
            <a:off x="10326335"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280</a:t>
            </a:r>
          </a:p>
        </p:txBody>
      </p:sp>
      <p:sp>
        <p:nvSpPr>
          <p:cNvPr name="TextBox 34" id="34"/>
          <p:cNvSpPr txBox="true"/>
          <p:nvPr/>
        </p:nvSpPr>
        <p:spPr>
          <a:xfrm rot="0">
            <a:off x="11469633" y="8734214"/>
            <a:ext cx="34855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320</a:t>
            </a:r>
          </a:p>
        </p:txBody>
      </p:sp>
      <p:sp>
        <p:nvSpPr>
          <p:cNvPr name="TextBox 35" id="35"/>
          <p:cNvSpPr txBox="true"/>
          <p:nvPr/>
        </p:nvSpPr>
        <p:spPr>
          <a:xfrm rot="0">
            <a:off x="12592541" y="8734214"/>
            <a:ext cx="370284"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360</a:t>
            </a:r>
          </a:p>
        </p:txBody>
      </p:sp>
      <p:grpSp>
        <p:nvGrpSpPr>
          <p:cNvPr name="Group 36" id="36"/>
          <p:cNvGrpSpPr/>
          <p:nvPr/>
        </p:nvGrpSpPr>
        <p:grpSpPr>
          <a:xfrm rot="0">
            <a:off x="3056703" y="7972276"/>
            <a:ext cx="1147868" cy="704788"/>
            <a:chOff x="0" y="0"/>
            <a:chExt cx="302319" cy="185623"/>
          </a:xfrm>
        </p:grpSpPr>
        <p:sp>
          <p:nvSpPr>
            <p:cNvPr name="Freeform 37" id="37"/>
            <p:cNvSpPr/>
            <p:nvPr/>
          </p:nvSpPr>
          <p:spPr>
            <a:xfrm flipH="false" flipV="false" rot="0">
              <a:off x="0" y="0"/>
              <a:ext cx="302319" cy="185623"/>
            </a:xfrm>
            <a:custGeom>
              <a:avLst/>
              <a:gdLst/>
              <a:ahLst/>
              <a:cxnLst/>
              <a:rect r="r" b="b" t="t" l="l"/>
              <a:pathLst>
                <a:path h="185623" w="302319">
                  <a:moveTo>
                    <a:pt x="0" y="0"/>
                  </a:moveTo>
                  <a:lnTo>
                    <a:pt x="302319" y="0"/>
                  </a:lnTo>
                  <a:lnTo>
                    <a:pt x="302319" y="185623"/>
                  </a:lnTo>
                  <a:lnTo>
                    <a:pt x="0" y="185623"/>
                  </a:lnTo>
                  <a:close/>
                </a:path>
              </a:pathLst>
            </a:custGeom>
            <a:solidFill>
              <a:srgbClr val="61B069"/>
            </a:solidFill>
          </p:spPr>
        </p:sp>
        <p:sp>
          <p:nvSpPr>
            <p:cNvPr name="TextBox 38" id="38"/>
            <p:cNvSpPr txBox="true"/>
            <p:nvPr/>
          </p:nvSpPr>
          <p:spPr>
            <a:xfrm>
              <a:off x="0" y="-38100"/>
              <a:ext cx="302319" cy="223723"/>
            </a:xfrm>
            <a:prstGeom prst="rect">
              <a:avLst/>
            </a:prstGeom>
          </p:spPr>
          <p:txBody>
            <a:bodyPr anchor="ctr" rtlCol="false" tIns="50800" lIns="50800" bIns="50800" rIns="50800"/>
            <a:lstStyle/>
            <a:p>
              <a:pPr algn="ctr">
                <a:lnSpc>
                  <a:spcPts val="2940"/>
                </a:lnSpc>
              </a:pPr>
            </a:p>
          </p:txBody>
        </p:sp>
      </p:grpSp>
      <p:grpSp>
        <p:nvGrpSpPr>
          <p:cNvPr name="Group 39" id="39"/>
          <p:cNvGrpSpPr/>
          <p:nvPr/>
        </p:nvGrpSpPr>
        <p:grpSpPr>
          <a:xfrm rot="0">
            <a:off x="4195046" y="7972276"/>
            <a:ext cx="1257260" cy="704788"/>
            <a:chOff x="0" y="0"/>
            <a:chExt cx="331130" cy="185623"/>
          </a:xfrm>
        </p:grpSpPr>
        <p:sp>
          <p:nvSpPr>
            <p:cNvPr name="Freeform 40" id="40"/>
            <p:cNvSpPr/>
            <p:nvPr/>
          </p:nvSpPr>
          <p:spPr>
            <a:xfrm flipH="false" flipV="false" rot="0">
              <a:off x="0" y="0"/>
              <a:ext cx="331130" cy="185623"/>
            </a:xfrm>
            <a:custGeom>
              <a:avLst/>
              <a:gdLst/>
              <a:ahLst/>
              <a:cxnLst/>
              <a:rect r="r" b="b" t="t" l="l"/>
              <a:pathLst>
                <a:path h="185623" w="331130">
                  <a:moveTo>
                    <a:pt x="0" y="0"/>
                  </a:moveTo>
                  <a:lnTo>
                    <a:pt x="331130" y="0"/>
                  </a:lnTo>
                  <a:lnTo>
                    <a:pt x="331130" y="185623"/>
                  </a:lnTo>
                  <a:lnTo>
                    <a:pt x="0" y="185623"/>
                  </a:lnTo>
                  <a:close/>
                </a:path>
              </a:pathLst>
            </a:custGeom>
            <a:solidFill>
              <a:srgbClr val="21ADBB"/>
            </a:solidFill>
          </p:spPr>
        </p:sp>
        <p:sp>
          <p:nvSpPr>
            <p:cNvPr name="TextBox 41" id="41"/>
            <p:cNvSpPr txBox="true"/>
            <p:nvPr/>
          </p:nvSpPr>
          <p:spPr>
            <a:xfrm>
              <a:off x="0" y="-38100"/>
              <a:ext cx="331130"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40</a:t>
              </a:r>
            </a:p>
          </p:txBody>
        </p:sp>
      </p:grpSp>
      <p:grpSp>
        <p:nvGrpSpPr>
          <p:cNvPr name="Group 42" id="42"/>
          <p:cNvGrpSpPr/>
          <p:nvPr/>
        </p:nvGrpSpPr>
        <p:grpSpPr>
          <a:xfrm rot="0">
            <a:off x="5442781" y="7972276"/>
            <a:ext cx="566741" cy="704788"/>
            <a:chOff x="0" y="0"/>
            <a:chExt cx="149265" cy="185623"/>
          </a:xfrm>
        </p:grpSpPr>
        <p:sp>
          <p:nvSpPr>
            <p:cNvPr name="Freeform 43" id="43"/>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44" id="44"/>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grpSp>
        <p:nvGrpSpPr>
          <p:cNvPr name="Group 45" id="45"/>
          <p:cNvGrpSpPr/>
          <p:nvPr/>
        </p:nvGrpSpPr>
        <p:grpSpPr>
          <a:xfrm rot="0">
            <a:off x="5999997" y="7972276"/>
            <a:ext cx="758478" cy="704788"/>
            <a:chOff x="0" y="0"/>
            <a:chExt cx="199764" cy="185623"/>
          </a:xfrm>
        </p:grpSpPr>
        <p:sp>
          <p:nvSpPr>
            <p:cNvPr name="Freeform 46" id="46"/>
            <p:cNvSpPr/>
            <p:nvPr/>
          </p:nvSpPr>
          <p:spPr>
            <a:xfrm flipH="false" flipV="false" rot="0">
              <a:off x="0" y="0"/>
              <a:ext cx="199764" cy="185623"/>
            </a:xfrm>
            <a:custGeom>
              <a:avLst/>
              <a:gdLst/>
              <a:ahLst/>
              <a:cxnLst/>
              <a:rect r="r" b="b" t="t" l="l"/>
              <a:pathLst>
                <a:path h="185623" w="199764">
                  <a:moveTo>
                    <a:pt x="0" y="0"/>
                  </a:moveTo>
                  <a:lnTo>
                    <a:pt x="199764" y="0"/>
                  </a:lnTo>
                  <a:lnTo>
                    <a:pt x="199764" y="185623"/>
                  </a:lnTo>
                  <a:lnTo>
                    <a:pt x="0" y="185623"/>
                  </a:lnTo>
                  <a:close/>
                </a:path>
              </a:pathLst>
            </a:custGeom>
            <a:solidFill>
              <a:srgbClr val="21ADBB"/>
            </a:solidFill>
          </p:spPr>
        </p:sp>
        <p:sp>
          <p:nvSpPr>
            <p:cNvPr name="TextBox 47" id="47"/>
            <p:cNvSpPr txBox="true"/>
            <p:nvPr/>
          </p:nvSpPr>
          <p:spPr>
            <a:xfrm>
              <a:off x="0" y="-38100"/>
              <a:ext cx="199764"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30</a:t>
              </a:r>
            </a:p>
          </p:txBody>
        </p:sp>
      </p:grpSp>
      <p:grpSp>
        <p:nvGrpSpPr>
          <p:cNvPr name="Group 48" id="48"/>
          <p:cNvGrpSpPr/>
          <p:nvPr/>
        </p:nvGrpSpPr>
        <p:grpSpPr>
          <a:xfrm rot="0">
            <a:off x="6748950" y="7972276"/>
            <a:ext cx="1021028" cy="704788"/>
            <a:chOff x="0" y="0"/>
            <a:chExt cx="268913" cy="185623"/>
          </a:xfrm>
        </p:grpSpPr>
        <p:sp>
          <p:nvSpPr>
            <p:cNvPr name="Freeform 49" id="49"/>
            <p:cNvSpPr/>
            <p:nvPr/>
          </p:nvSpPr>
          <p:spPr>
            <a:xfrm flipH="false" flipV="false" rot="0">
              <a:off x="0" y="0"/>
              <a:ext cx="268913" cy="185623"/>
            </a:xfrm>
            <a:custGeom>
              <a:avLst/>
              <a:gdLst/>
              <a:ahLst/>
              <a:cxnLst/>
              <a:rect r="r" b="b" t="t" l="l"/>
              <a:pathLst>
                <a:path h="185623" w="268913">
                  <a:moveTo>
                    <a:pt x="0" y="0"/>
                  </a:moveTo>
                  <a:lnTo>
                    <a:pt x="268913" y="0"/>
                  </a:lnTo>
                  <a:lnTo>
                    <a:pt x="268913" y="185623"/>
                  </a:lnTo>
                  <a:lnTo>
                    <a:pt x="0" y="185623"/>
                  </a:lnTo>
                  <a:close/>
                </a:path>
              </a:pathLst>
            </a:custGeom>
            <a:solidFill>
              <a:srgbClr val="61B069"/>
            </a:solidFill>
          </p:spPr>
        </p:sp>
        <p:sp>
          <p:nvSpPr>
            <p:cNvPr name="TextBox 50" id="50"/>
            <p:cNvSpPr txBox="true"/>
            <p:nvPr/>
          </p:nvSpPr>
          <p:spPr>
            <a:xfrm>
              <a:off x="0" y="-38100"/>
              <a:ext cx="268913" cy="223723"/>
            </a:xfrm>
            <a:prstGeom prst="rect">
              <a:avLst/>
            </a:prstGeom>
          </p:spPr>
          <p:txBody>
            <a:bodyPr anchor="ctr" rtlCol="false" tIns="50800" lIns="50800" bIns="50800" rIns="50800"/>
            <a:lstStyle/>
            <a:p>
              <a:pPr algn="ctr">
                <a:lnSpc>
                  <a:spcPts val="2940"/>
                </a:lnSpc>
              </a:pPr>
            </a:p>
          </p:txBody>
        </p:sp>
      </p:grpSp>
      <p:grpSp>
        <p:nvGrpSpPr>
          <p:cNvPr name="Group 51" id="51"/>
          <p:cNvGrpSpPr/>
          <p:nvPr/>
        </p:nvGrpSpPr>
        <p:grpSpPr>
          <a:xfrm rot="0">
            <a:off x="7764938" y="7972276"/>
            <a:ext cx="421826" cy="704788"/>
            <a:chOff x="0" y="0"/>
            <a:chExt cx="111098" cy="185623"/>
          </a:xfrm>
        </p:grpSpPr>
        <p:sp>
          <p:nvSpPr>
            <p:cNvPr name="Freeform 52" id="52"/>
            <p:cNvSpPr/>
            <p:nvPr/>
          </p:nvSpPr>
          <p:spPr>
            <a:xfrm flipH="false" flipV="false" rot="0">
              <a:off x="0" y="0"/>
              <a:ext cx="111098" cy="185623"/>
            </a:xfrm>
            <a:custGeom>
              <a:avLst/>
              <a:gdLst/>
              <a:ahLst/>
              <a:cxnLst/>
              <a:rect r="r" b="b" t="t" l="l"/>
              <a:pathLst>
                <a:path h="185623" w="111098">
                  <a:moveTo>
                    <a:pt x="0" y="0"/>
                  </a:moveTo>
                  <a:lnTo>
                    <a:pt x="111098" y="0"/>
                  </a:lnTo>
                  <a:lnTo>
                    <a:pt x="111098" y="185623"/>
                  </a:lnTo>
                  <a:lnTo>
                    <a:pt x="0" y="185623"/>
                  </a:lnTo>
                  <a:close/>
                </a:path>
              </a:pathLst>
            </a:custGeom>
            <a:solidFill>
              <a:srgbClr val="21ADBB"/>
            </a:solidFill>
          </p:spPr>
        </p:sp>
        <p:sp>
          <p:nvSpPr>
            <p:cNvPr name="TextBox 53" id="53"/>
            <p:cNvSpPr txBox="true"/>
            <p:nvPr/>
          </p:nvSpPr>
          <p:spPr>
            <a:xfrm>
              <a:off x="0" y="-38100"/>
              <a:ext cx="111098"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10</a:t>
              </a:r>
            </a:p>
          </p:txBody>
        </p:sp>
      </p:grpSp>
      <p:grpSp>
        <p:nvGrpSpPr>
          <p:cNvPr name="Group 54" id="54"/>
          <p:cNvGrpSpPr/>
          <p:nvPr/>
        </p:nvGrpSpPr>
        <p:grpSpPr>
          <a:xfrm rot="0">
            <a:off x="8177239" y="7972276"/>
            <a:ext cx="566741" cy="704788"/>
            <a:chOff x="0" y="0"/>
            <a:chExt cx="149265" cy="185623"/>
          </a:xfrm>
        </p:grpSpPr>
        <p:sp>
          <p:nvSpPr>
            <p:cNvPr name="Freeform 55" id="55"/>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56" id="56"/>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grpSp>
        <p:nvGrpSpPr>
          <p:cNvPr name="Group 57" id="57"/>
          <p:cNvGrpSpPr/>
          <p:nvPr/>
        </p:nvGrpSpPr>
        <p:grpSpPr>
          <a:xfrm rot="0">
            <a:off x="8739214" y="7972276"/>
            <a:ext cx="633535" cy="704788"/>
            <a:chOff x="0" y="0"/>
            <a:chExt cx="166857" cy="185623"/>
          </a:xfrm>
        </p:grpSpPr>
        <p:sp>
          <p:nvSpPr>
            <p:cNvPr name="Freeform 58" id="58"/>
            <p:cNvSpPr/>
            <p:nvPr/>
          </p:nvSpPr>
          <p:spPr>
            <a:xfrm flipH="false" flipV="false" rot="0">
              <a:off x="0" y="0"/>
              <a:ext cx="166857" cy="185623"/>
            </a:xfrm>
            <a:custGeom>
              <a:avLst/>
              <a:gdLst/>
              <a:ahLst/>
              <a:cxnLst/>
              <a:rect r="r" b="b" t="t" l="l"/>
              <a:pathLst>
                <a:path h="185623" w="166857">
                  <a:moveTo>
                    <a:pt x="0" y="0"/>
                  </a:moveTo>
                  <a:lnTo>
                    <a:pt x="166857" y="0"/>
                  </a:lnTo>
                  <a:lnTo>
                    <a:pt x="166857" y="185623"/>
                  </a:lnTo>
                  <a:lnTo>
                    <a:pt x="0" y="185623"/>
                  </a:lnTo>
                  <a:close/>
                </a:path>
              </a:pathLst>
            </a:custGeom>
            <a:solidFill>
              <a:srgbClr val="21ADBB"/>
            </a:solidFill>
          </p:spPr>
        </p:sp>
        <p:sp>
          <p:nvSpPr>
            <p:cNvPr name="TextBox 59" id="59"/>
            <p:cNvSpPr txBox="true"/>
            <p:nvPr/>
          </p:nvSpPr>
          <p:spPr>
            <a:xfrm>
              <a:off x="0" y="-38100"/>
              <a:ext cx="166857" cy="223723"/>
            </a:xfrm>
            <a:prstGeom prst="rect">
              <a:avLst/>
            </a:prstGeom>
          </p:spPr>
          <p:txBody>
            <a:bodyPr anchor="ctr" rtlCol="false" tIns="50800" lIns="50800" bIns="50800" rIns="50800"/>
            <a:lstStyle/>
            <a:p>
              <a:pPr algn="ctr">
                <a:lnSpc>
                  <a:spcPts val="2940"/>
                </a:lnSpc>
              </a:pPr>
              <a:r>
                <a:rPr lang="en-US" sz="2100">
                  <a:solidFill>
                    <a:srgbClr val="FFFFFF"/>
                  </a:solidFill>
                  <a:latin typeface="Open Sans"/>
                </a:rPr>
                <a:t>20</a:t>
              </a:r>
            </a:p>
          </p:txBody>
        </p:sp>
      </p:grpSp>
      <p:grpSp>
        <p:nvGrpSpPr>
          <p:cNvPr name="Group 60" id="60"/>
          <p:cNvGrpSpPr/>
          <p:nvPr/>
        </p:nvGrpSpPr>
        <p:grpSpPr>
          <a:xfrm rot="0">
            <a:off x="11201549" y="7972276"/>
            <a:ext cx="566741" cy="704788"/>
            <a:chOff x="0" y="0"/>
            <a:chExt cx="149265" cy="185623"/>
          </a:xfrm>
        </p:grpSpPr>
        <p:sp>
          <p:nvSpPr>
            <p:cNvPr name="Freeform 61" id="61"/>
            <p:cNvSpPr/>
            <p:nvPr/>
          </p:nvSpPr>
          <p:spPr>
            <a:xfrm flipH="false" flipV="false" rot="0">
              <a:off x="0" y="0"/>
              <a:ext cx="149265" cy="185623"/>
            </a:xfrm>
            <a:custGeom>
              <a:avLst/>
              <a:gdLst/>
              <a:ahLst/>
              <a:cxnLst/>
              <a:rect r="r" b="b" t="t" l="l"/>
              <a:pathLst>
                <a:path h="185623" w="149265">
                  <a:moveTo>
                    <a:pt x="0" y="0"/>
                  </a:moveTo>
                  <a:lnTo>
                    <a:pt x="149265" y="0"/>
                  </a:lnTo>
                  <a:lnTo>
                    <a:pt x="149265" y="185623"/>
                  </a:lnTo>
                  <a:lnTo>
                    <a:pt x="0" y="185623"/>
                  </a:lnTo>
                  <a:close/>
                </a:path>
              </a:pathLst>
            </a:custGeom>
            <a:solidFill>
              <a:srgbClr val="F23436"/>
            </a:solidFill>
          </p:spPr>
        </p:sp>
        <p:sp>
          <p:nvSpPr>
            <p:cNvPr name="TextBox 62" id="62"/>
            <p:cNvSpPr txBox="true"/>
            <p:nvPr/>
          </p:nvSpPr>
          <p:spPr>
            <a:xfrm>
              <a:off x="0" y="-38100"/>
              <a:ext cx="149265" cy="223723"/>
            </a:xfrm>
            <a:prstGeom prst="rect">
              <a:avLst/>
            </a:prstGeom>
          </p:spPr>
          <p:txBody>
            <a:bodyPr anchor="ctr" rtlCol="false" tIns="50800" lIns="50800" bIns="50800" rIns="50800"/>
            <a:lstStyle/>
            <a:p>
              <a:pPr algn="ctr">
                <a:lnSpc>
                  <a:spcPts val="2940"/>
                </a:lnSpc>
              </a:pPr>
            </a:p>
          </p:txBody>
        </p:sp>
      </p:grpSp>
      <p:grpSp>
        <p:nvGrpSpPr>
          <p:cNvPr name="Group 63" id="63"/>
          <p:cNvGrpSpPr/>
          <p:nvPr/>
        </p:nvGrpSpPr>
        <p:grpSpPr>
          <a:xfrm rot="0">
            <a:off x="11747131" y="7972276"/>
            <a:ext cx="1021028" cy="704788"/>
            <a:chOff x="0" y="0"/>
            <a:chExt cx="268913" cy="185623"/>
          </a:xfrm>
        </p:grpSpPr>
        <p:sp>
          <p:nvSpPr>
            <p:cNvPr name="Freeform 64" id="64"/>
            <p:cNvSpPr/>
            <p:nvPr/>
          </p:nvSpPr>
          <p:spPr>
            <a:xfrm flipH="false" flipV="false" rot="0">
              <a:off x="0" y="0"/>
              <a:ext cx="268913" cy="185623"/>
            </a:xfrm>
            <a:custGeom>
              <a:avLst/>
              <a:gdLst/>
              <a:ahLst/>
              <a:cxnLst/>
              <a:rect r="r" b="b" t="t" l="l"/>
              <a:pathLst>
                <a:path h="185623" w="268913">
                  <a:moveTo>
                    <a:pt x="0" y="0"/>
                  </a:moveTo>
                  <a:lnTo>
                    <a:pt x="268913" y="0"/>
                  </a:lnTo>
                  <a:lnTo>
                    <a:pt x="268913" y="185623"/>
                  </a:lnTo>
                  <a:lnTo>
                    <a:pt x="0" y="185623"/>
                  </a:lnTo>
                  <a:close/>
                </a:path>
              </a:pathLst>
            </a:custGeom>
            <a:solidFill>
              <a:srgbClr val="61B069"/>
            </a:solidFill>
          </p:spPr>
        </p:sp>
        <p:sp>
          <p:nvSpPr>
            <p:cNvPr name="TextBox 65" id="65"/>
            <p:cNvSpPr txBox="true"/>
            <p:nvPr/>
          </p:nvSpPr>
          <p:spPr>
            <a:xfrm>
              <a:off x="0" y="-38100"/>
              <a:ext cx="268913" cy="223723"/>
            </a:xfrm>
            <a:prstGeom prst="rect">
              <a:avLst/>
            </a:prstGeom>
          </p:spPr>
          <p:txBody>
            <a:bodyPr anchor="ctr" rtlCol="false" tIns="50800" lIns="50800" bIns="50800" rIns="50800"/>
            <a:lstStyle/>
            <a:p>
              <a:pPr algn="ctr">
                <a:lnSpc>
                  <a:spcPts val="2940"/>
                </a:lnSpc>
              </a:pPr>
            </a:p>
          </p:txBody>
        </p:sp>
      </p:grpSp>
      <p:grpSp>
        <p:nvGrpSpPr>
          <p:cNvPr name="Group 66" id="66"/>
          <p:cNvGrpSpPr/>
          <p:nvPr/>
        </p:nvGrpSpPr>
        <p:grpSpPr>
          <a:xfrm rot="0">
            <a:off x="12758890" y="7972276"/>
            <a:ext cx="759710" cy="704788"/>
            <a:chOff x="0" y="0"/>
            <a:chExt cx="200088" cy="185623"/>
          </a:xfrm>
        </p:grpSpPr>
        <p:sp>
          <p:nvSpPr>
            <p:cNvPr name="Freeform 67" id="67"/>
            <p:cNvSpPr/>
            <p:nvPr/>
          </p:nvSpPr>
          <p:spPr>
            <a:xfrm flipH="false" flipV="false" rot="0">
              <a:off x="0" y="0"/>
              <a:ext cx="200088" cy="185623"/>
            </a:xfrm>
            <a:custGeom>
              <a:avLst/>
              <a:gdLst/>
              <a:ahLst/>
              <a:cxnLst/>
              <a:rect r="r" b="b" t="t" l="l"/>
              <a:pathLst>
                <a:path h="185623" w="200088">
                  <a:moveTo>
                    <a:pt x="0" y="0"/>
                  </a:moveTo>
                  <a:lnTo>
                    <a:pt x="200088" y="0"/>
                  </a:lnTo>
                  <a:lnTo>
                    <a:pt x="200088" y="185623"/>
                  </a:lnTo>
                  <a:lnTo>
                    <a:pt x="0" y="185623"/>
                  </a:lnTo>
                  <a:close/>
                </a:path>
              </a:pathLst>
            </a:custGeom>
            <a:solidFill>
              <a:srgbClr val="21ADBB"/>
            </a:solidFill>
          </p:spPr>
        </p:sp>
        <p:sp>
          <p:nvSpPr>
            <p:cNvPr name="TextBox 68" id="68"/>
            <p:cNvSpPr txBox="true"/>
            <p:nvPr/>
          </p:nvSpPr>
          <p:spPr>
            <a:xfrm>
              <a:off x="0" y="-38100"/>
              <a:ext cx="200088" cy="223723"/>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93.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9" id="9"/>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10" id="1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Earliest Deadline First</a:t>
            </a:r>
          </a:p>
        </p:txBody>
      </p:sp>
      <p:sp>
        <p:nvSpPr>
          <p:cNvPr name="TextBox 11" id="11"/>
          <p:cNvSpPr txBox="true"/>
          <p:nvPr/>
        </p:nvSpPr>
        <p:spPr>
          <a:xfrm rot="0">
            <a:off x="1040543" y="2984278"/>
            <a:ext cx="10857697" cy="4180841"/>
          </a:xfrm>
          <a:prstGeom prst="rect">
            <a:avLst/>
          </a:prstGeom>
        </p:spPr>
        <p:txBody>
          <a:bodyPr anchor="t" rtlCol="false" tIns="0" lIns="0" bIns="0" rIns="0">
            <a:spAutoFit/>
          </a:bodyPr>
          <a:lstStyle/>
          <a:p>
            <a:pPr marL="734053" indent="-367026" lvl="1">
              <a:lnSpc>
                <a:spcPts val="4759"/>
              </a:lnSpc>
              <a:buFont typeface="Arial"/>
              <a:buChar char="•"/>
            </a:pPr>
            <a:r>
              <a:rPr lang="en-US" sz="3399">
                <a:solidFill>
                  <a:srgbClr val="FFFFFF"/>
                </a:solidFill>
                <a:latin typeface="Open Sans"/>
              </a:rPr>
              <a:t>Preemptivo e Dinâmico.</a:t>
            </a:r>
          </a:p>
          <a:p>
            <a:pPr algn="l">
              <a:lnSpc>
                <a:spcPts val="4759"/>
              </a:lnSpc>
            </a:pPr>
          </a:p>
          <a:p>
            <a:pPr algn="just" marL="734053" indent="-367026" lvl="1">
              <a:lnSpc>
                <a:spcPts val="4759"/>
              </a:lnSpc>
              <a:buFont typeface="Arial"/>
              <a:buChar char="•"/>
            </a:pPr>
            <a:r>
              <a:rPr lang="en-US" sz="3399">
                <a:solidFill>
                  <a:srgbClr val="FFFFFF"/>
                </a:solidFill>
                <a:latin typeface="Open Sans"/>
              </a:rPr>
              <a:t>Quanto menor o DeadLine absoluto, maior a prioridade.</a:t>
            </a:r>
          </a:p>
          <a:p>
            <a:pPr algn="just">
              <a:lnSpc>
                <a:spcPts val="4759"/>
              </a:lnSpc>
            </a:pPr>
          </a:p>
          <a:p>
            <a:pPr algn="just" marL="734053" indent="-367026" lvl="1">
              <a:lnSpc>
                <a:spcPts val="4759"/>
              </a:lnSpc>
              <a:buFont typeface="Arial"/>
              <a:buChar char="•"/>
            </a:pPr>
            <a:r>
              <a:rPr lang="en-US" sz="3399">
                <a:solidFill>
                  <a:srgbClr val="FFFFFF"/>
                </a:solidFill>
                <a:latin typeface="Open Sans"/>
              </a:rPr>
              <a:t>Premissas:</a:t>
            </a:r>
          </a:p>
          <a:p>
            <a:pPr algn="just">
              <a:lnSpc>
                <a:spcPts val="4759"/>
              </a:lnSpc>
            </a:pPr>
          </a:p>
        </p:txBody>
      </p:sp>
      <p:sp>
        <p:nvSpPr>
          <p:cNvPr name="TextBox 12" id="12"/>
          <p:cNvSpPr txBox="true"/>
          <p:nvPr/>
        </p:nvSpPr>
        <p:spPr>
          <a:xfrm rot="0">
            <a:off x="1449282" y="6673213"/>
            <a:ext cx="12326038" cy="1780541"/>
          </a:xfrm>
          <a:prstGeom prst="rect">
            <a:avLst/>
          </a:prstGeom>
        </p:spPr>
        <p:txBody>
          <a:bodyPr anchor="t" rtlCol="false" tIns="0" lIns="0" bIns="0" rIns="0">
            <a:spAutoFit/>
          </a:bodyPr>
          <a:lstStyle/>
          <a:p>
            <a:pPr marL="734053" indent="-367026" lvl="1">
              <a:lnSpc>
                <a:spcPts val="4759"/>
              </a:lnSpc>
              <a:buFont typeface="Arial"/>
              <a:buChar char="•"/>
            </a:pPr>
            <a:r>
              <a:rPr lang="en-US" sz="3399">
                <a:solidFill>
                  <a:srgbClr val="FFFFFF"/>
                </a:solidFill>
                <a:latin typeface="Open Sans"/>
              </a:rPr>
              <a:t>Tarefas Periódicas .</a:t>
            </a:r>
          </a:p>
          <a:p>
            <a:pPr marL="734053" indent="-367026" lvl="1">
              <a:lnSpc>
                <a:spcPts val="4759"/>
              </a:lnSpc>
              <a:buFont typeface="Arial"/>
              <a:buChar char="•"/>
            </a:pPr>
            <a:r>
              <a:rPr lang="en-US" sz="3399">
                <a:solidFill>
                  <a:srgbClr val="FFFFFF"/>
                </a:solidFill>
                <a:latin typeface="Open Sans"/>
              </a:rPr>
              <a:t>DeadLine = Período.</a:t>
            </a:r>
          </a:p>
          <a:p>
            <a:pPr marL="734053" indent="-367026" lvl="1">
              <a:lnSpc>
                <a:spcPts val="4759"/>
              </a:lnSpc>
              <a:buFont typeface="Arial"/>
              <a:buChar char="•"/>
            </a:pPr>
            <a:r>
              <a:rPr lang="en-US" sz="3399">
                <a:solidFill>
                  <a:srgbClr val="FFFFFF"/>
                </a:solidFill>
                <a:latin typeface="Open Sans"/>
              </a:rPr>
              <a:t>Tempo de computação é conhecido e constante.</a:t>
            </a:r>
          </a:p>
        </p:txBody>
      </p:sp>
    </p:spTree>
  </p:cSld>
  <p:clrMapOvr>
    <a:masterClrMapping/>
  </p:clrMapOvr>
</p:sld>
</file>

<file path=ppt/slides/slide94.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graphicFrame>
        <p:nvGraphicFramePr>
          <p:cNvPr name="Table 9" id="9"/>
          <p:cNvGraphicFramePr>
            <a:graphicFrameLocks noGrp="true"/>
          </p:cNvGraphicFramePr>
          <p:nvPr/>
        </p:nvGraphicFramePr>
        <p:xfrm>
          <a:off x="3815954" y="3229258"/>
          <a:ext cx="10188402" cy="3213907"/>
        </p:xfrm>
        <a:graphic>
          <a:graphicData uri="http://schemas.openxmlformats.org/drawingml/2006/table">
            <a:tbl>
              <a:tblPr/>
              <a:tblGrid>
                <a:gridCol w="2556834"/>
                <a:gridCol w="3000551"/>
                <a:gridCol w="2315509"/>
                <a:gridCol w="2315509"/>
              </a:tblGrid>
              <a:tr h="1305332">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DeadLIne Absoluto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428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10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4288">
                <a:tc>
                  <a:txBody>
                    <a:bodyPr anchor="t" rtlCol="false"/>
                    <a:lstStyle/>
                    <a:p>
                      <a:pPr algn="ctr">
                        <a:lnSpc>
                          <a:spcPts val="3499"/>
                        </a:lnSpc>
                        <a:defRPr/>
                      </a:pPr>
                      <a:r>
                        <a:rPr lang="en-US" sz="24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25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10" id="10"/>
          <p:cNvGrpSpPr/>
          <p:nvPr/>
        </p:nvGrpSpPr>
        <p:grpSpPr>
          <a:xfrm rot="0">
            <a:off x="4364075" y="4836212"/>
            <a:ext cx="469126" cy="430392"/>
            <a:chOff x="0" y="0"/>
            <a:chExt cx="123556" cy="113354"/>
          </a:xfrm>
        </p:grpSpPr>
        <p:sp>
          <p:nvSpPr>
            <p:cNvPr name="Freeform 11" id="11"/>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2" id="12"/>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3" id="13"/>
          <p:cNvGrpSpPr/>
          <p:nvPr/>
        </p:nvGrpSpPr>
        <p:grpSpPr>
          <a:xfrm rot="0">
            <a:off x="4364075" y="5682652"/>
            <a:ext cx="469126" cy="430392"/>
            <a:chOff x="0" y="0"/>
            <a:chExt cx="123556" cy="113354"/>
          </a:xfrm>
        </p:grpSpPr>
        <p:sp>
          <p:nvSpPr>
            <p:cNvPr name="Freeform 14" id="14"/>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5" id="15"/>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sp>
        <p:nvSpPr>
          <p:cNvPr name="TextBox 16" id="16"/>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17" id="17"/>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Earliest Deadline First(EDF)</a:t>
            </a:r>
          </a:p>
        </p:txBody>
      </p:sp>
      <p:sp>
        <p:nvSpPr>
          <p:cNvPr name="TextBox 18" id="18"/>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sp>
        <p:nvSpPr>
          <p:cNvPr name="AutoShape 19" id="19"/>
          <p:cNvSpPr/>
          <p:nvPr/>
        </p:nvSpPr>
        <p:spPr>
          <a:xfrm>
            <a:off x="2489962" y="8356796"/>
            <a:ext cx="13366173" cy="0"/>
          </a:xfrm>
          <a:prstGeom prst="line">
            <a:avLst/>
          </a:prstGeom>
          <a:ln cap="flat" w="38100">
            <a:solidFill>
              <a:srgbClr val="FFFFFF"/>
            </a:solidFill>
            <a:prstDash val="solid"/>
            <a:headEnd type="none" len="sm" w="sm"/>
            <a:tailEnd type="arrow" len="sm" w="med"/>
          </a:ln>
        </p:spPr>
      </p:sp>
      <p:sp>
        <p:nvSpPr>
          <p:cNvPr name="TextBox 20" id="20"/>
          <p:cNvSpPr txBox="true"/>
          <p:nvPr/>
        </p:nvSpPr>
        <p:spPr>
          <a:xfrm rot="0">
            <a:off x="2508119" y="8393187"/>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sp>
        <p:nvSpPr>
          <p:cNvPr name="TextBox 21" id="21"/>
          <p:cNvSpPr txBox="true"/>
          <p:nvPr/>
        </p:nvSpPr>
        <p:spPr>
          <a:xfrm rot="0">
            <a:off x="3583484"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10</a:t>
            </a:r>
          </a:p>
        </p:txBody>
      </p:sp>
      <p:sp>
        <p:nvSpPr>
          <p:cNvPr name="TextBox 22" id="22"/>
          <p:cNvSpPr txBox="true"/>
          <p:nvPr/>
        </p:nvSpPr>
        <p:spPr>
          <a:xfrm rot="0">
            <a:off x="4716966" y="8393187"/>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a:t>
            </a:r>
          </a:p>
        </p:txBody>
      </p:sp>
      <p:sp>
        <p:nvSpPr>
          <p:cNvPr name="TextBox 23" id="23"/>
          <p:cNvSpPr txBox="true"/>
          <p:nvPr/>
        </p:nvSpPr>
        <p:spPr>
          <a:xfrm rot="0">
            <a:off x="5850449"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30</a:t>
            </a:r>
          </a:p>
        </p:txBody>
      </p:sp>
      <p:sp>
        <p:nvSpPr>
          <p:cNvPr name="TextBox 24" id="24"/>
          <p:cNvSpPr txBox="true"/>
          <p:nvPr/>
        </p:nvSpPr>
        <p:spPr>
          <a:xfrm rot="0">
            <a:off x="6983931" y="8393187"/>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5" id="25"/>
          <p:cNvSpPr txBox="true"/>
          <p:nvPr/>
        </p:nvSpPr>
        <p:spPr>
          <a:xfrm rot="0">
            <a:off x="8113668"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50</a:t>
            </a:r>
          </a:p>
        </p:txBody>
      </p:sp>
      <p:sp>
        <p:nvSpPr>
          <p:cNvPr name="TextBox 26" id="26"/>
          <p:cNvSpPr txBox="true"/>
          <p:nvPr/>
        </p:nvSpPr>
        <p:spPr>
          <a:xfrm rot="0">
            <a:off x="9256514"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60</a:t>
            </a:r>
          </a:p>
        </p:txBody>
      </p:sp>
      <p:sp>
        <p:nvSpPr>
          <p:cNvPr name="TextBox 27" id="27"/>
          <p:cNvSpPr txBox="true"/>
          <p:nvPr/>
        </p:nvSpPr>
        <p:spPr>
          <a:xfrm rot="0">
            <a:off x="10384378"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70</a:t>
            </a:r>
          </a:p>
        </p:txBody>
      </p:sp>
      <p:sp>
        <p:nvSpPr>
          <p:cNvPr name="TextBox 28" id="28"/>
          <p:cNvSpPr txBox="true"/>
          <p:nvPr/>
        </p:nvSpPr>
        <p:spPr>
          <a:xfrm rot="0">
            <a:off x="11527676"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29" id="29"/>
          <p:cNvSpPr txBox="true"/>
          <p:nvPr/>
        </p:nvSpPr>
        <p:spPr>
          <a:xfrm rot="0">
            <a:off x="12654230" y="8394896"/>
            <a:ext cx="246906"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90</a:t>
            </a:r>
          </a:p>
        </p:txBody>
      </p:sp>
    </p:spTree>
  </p:cSld>
  <p:clrMapOvr>
    <a:masterClrMapping/>
  </p:clrMapOvr>
</p:sld>
</file>

<file path=ppt/slides/slide95.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graphicFrame>
        <p:nvGraphicFramePr>
          <p:cNvPr name="Table 9" id="9"/>
          <p:cNvGraphicFramePr>
            <a:graphicFrameLocks noGrp="true"/>
          </p:cNvGraphicFramePr>
          <p:nvPr/>
        </p:nvGraphicFramePr>
        <p:xfrm>
          <a:off x="3815954" y="3229258"/>
          <a:ext cx="10188402" cy="3213907"/>
        </p:xfrm>
        <a:graphic>
          <a:graphicData uri="http://schemas.openxmlformats.org/drawingml/2006/table">
            <a:tbl>
              <a:tblPr/>
              <a:tblGrid>
                <a:gridCol w="2556834"/>
                <a:gridCol w="3000551"/>
                <a:gridCol w="2315509"/>
                <a:gridCol w="2315509"/>
              </a:tblGrid>
              <a:tr h="1305332">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DeadLIne Absoluto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428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10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4288">
                <a:tc>
                  <a:txBody>
                    <a:bodyPr anchor="t" rtlCol="false"/>
                    <a:lstStyle/>
                    <a:p>
                      <a:pPr algn="ctr">
                        <a:lnSpc>
                          <a:spcPts val="3499"/>
                        </a:lnSpc>
                        <a:defRPr/>
                      </a:pPr>
                      <a:r>
                        <a:rPr lang="en-US" sz="24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25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10" id="10"/>
          <p:cNvGrpSpPr/>
          <p:nvPr/>
        </p:nvGrpSpPr>
        <p:grpSpPr>
          <a:xfrm rot="0">
            <a:off x="4364075" y="4836212"/>
            <a:ext cx="469126" cy="430392"/>
            <a:chOff x="0" y="0"/>
            <a:chExt cx="123556" cy="113354"/>
          </a:xfrm>
        </p:grpSpPr>
        <p:sp>
          <p:nvSpPr>
            <p:cNvPr name="Freeform 11" id="11"/>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2" id="12"/>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3" id="13"/>
          <p:cNvGrpSpPr/>
          <p:nvPr/>
        </p:nvGrpSpPr>
        <p:grpSpPr>
          <a:xfrm rot="0">
            <a:off x="4364075" y="5682652"/>
            <a:ext cx="469126" cy="430392"/>
            <a:chOff x="0" y="0"/>
            <a:chExt cx="123556" cy="113354"/>
          </a:xfrm>
        </p:grpSpPr>
        <p:sp>
          <p:nvSpPr>
            <p:cNvPr name="Freeform 14" id="14"/>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5" id="15"/>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sp>
        <p:nvSpPr>
          <p:cNvPr name="TextBox 16" id="16"/>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17" id="17"/>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Earliest Deadline First(EDF)</a:t>
            </a:r>
          </a:p>
        </p:txBody>
      </p:sp>
      <p:sp>
        <p:nvSpPr>
          <p:cNvPr name="TextBox 18" id="18"/>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sp>
        <p:nvSpPr>
          <p:cNvPr name="AutoShape 19" id="19"/>
          <p:cNvSpPr/>
          <p:nvPr/>
        </p:nvSpPr>
        <p:spPr>
          <a:xfrm>
            <a:off x="2489962" y="8356796"/>
            <a:ext cx="13366173" cy="0"/>
          </a:xfrm>
          <a:prstGeom prst="line">
            <a:avLst/>
          </a:prstGeom>
          <a:ln cap="flat" w="38100">
            <a:solidFill>
              <a:srgbClr val="FFFFFF"/>
            </a:solidFill>
            <a:prstDash val="solid"/>
            <a:headEnd type="none" len="sm" w="sm"/>
            <a:tailEnd type="arrow" len="sm" w="med"/>
          </a:ln>
        </p:spPr>
      </p:sp>
      <p:grpSp>
        <p:nvGrpSpPr>
          <p:cNvPr name="Group 20" id="20"/>
          <p:cNvGrpSpPr/>
          <p:nvPr/>
        </p:nvGrpSpPr>
        <p:grpSpPr>
          <a:xfrm rot="0">
            <a:off x="2508119" y="7610436"/>
            <a:ext cx="1191600" cy="727309"/>
            <a:chOff x="0" y="0"/>
            <a:chExt cx="313837" cy="191555"/>
          </a:xfrm>
        </p:grpSpPr>
        <p:sp>
          <p:nvSpPr>
            <p:cNvPr name="Freeform 21" id="21"/>
            <p:cNvSpPr/>
            <p:nvPr/>
          </p:nvSpPr>
          <p:spPr>
            <a:xfrm flipH="false" flipV="false" rot="0">
              <a:off x="0" y="0"/>
              <a:ext cx="313837" cy="191555"/>
            </a:xfrm>
            <a:custGeom>
              <a:avLst/>
              <a:gdLst/>
              <a:ahLst/>
              <a:cxnLst/>
              <a:rect r="r" b="b" t="t" l="l"/>
              <a:pathLst>
                <a:path h="191555" w="313837">
                  <a:moveTo>
                    <a:pt x="0" y="0"/>
                  </a:moveTo>
                  <a:lnTo>
                    <a:pt x="313837" y="0"/>
                  </a:lnTo>
                  <a:lnTo>
                    <a:pt x="313837" y="191555"/>
                  </a:lnTo>
                  <a:lnTo>
                    <a:pt x="0" y="191555"/>
                  </a:lnTo>
                  <a:close/>
                </a:path>
              </a:pathLst>
            </a:custGeom>
            <a:solidFill>
              <a:srgbClr val="F23436"/>
            </a:solidFill>
          </p:spPr>
        </p:sp>
        <p:sp>
          <p:nvSpPr>
            <p:cNvPr name="TextBox 22" id="22"/>
            <p:cNvSpPr txBox="true"/>
            <p:nvPr/>
          </p:nvSpPr>
          <p:spPr>
            <a:xfrm>
              <a:off x="0" y="-38100"/>
              <a:ext cx="313837" cy="229655"/>
            </a:xfrm>
            <a:prstGeom prst="rect">
              <a:avLst/>
            </a:prstGeom>
          </p:spPr>
          <p:txBody>
            <a:bodyPr anchor="ctr" rtlCol="false" tIns="50800" lIns="50800" bIns="50800" rIns="50800"/>
            <a:lstStyle/>
            <a:p>
              <a:pPr algn="ctr">
                <a:lnSpc>
                  <a:spcPts val="2940"/>
                </a:lnSpc>
              </a:pPr>
            </a:p>
          </p:txBody>
        </p:sp>
      </p:grpSp>
      <p:sp>
        <p:nvSpPr>
          <p:cNvPr name="TextBox 23" id="23"/>
          <p:cNvSpPr txBox="true"/>
          <p:nvPr/>
        </p:nvSpPr>
        <p:spPr>
          <a:xfrm rot="0">
            <a:off x="2508119" y="8393187"/>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sp>
        <p:nvSpPr>
          <p:cNvPr name="TextBox 24" id="24"/>
          <p:cNvSpPr txBox="true"/>
          <p:nvPr/>
        </p:nvSpPr>
        <p:spPr>
          <a:xfrm rot="0">
            <a:off x="3583484"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10</a:t>
            </a:r>
          </a:p>
        </p:txBody>
      </p:sp>
      <p:sp>
        <p:nvSpPr>
          <p:cNvPr name="TextBox 25" id="25"/>
          <p:cNvSpPr txBox="true"/>
          <p:nvPr/>
        </p:nvSpPr>
        <p:spPr>
          <a:xfrm rot="0">
            <a:off x="4716966" y="8393187"/>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a:t>
            </a:r>
          </a:p>
        </p:txBody>
      </p:sp>
      <p:sp>
        <p:nvSpPr>
          <p:cNvPr name="TextBox 26" id="26"/>
          <p:cNvSpPr txBox="true"/>
          <p:nvPr/>
        </p:nvSpPr>
        <p:spPr>
          <a:xfrm rot="0">
            <a:off x="5850449"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30</a:t>
            </a:r>
          </a:p>
        </p:txBody>
      </p:sp>
      <p:sp>
        <p:nvSpPr>
          <p:cNvPr name="TextBox 27" id="27"/>
          <p:cNvSpPr txBox="true"/>
          <p:nvPr/>
        </p:nvSpPr>
        <p:spPr>
          <a:xfrm rot="0">
            <a:off x="6983931" y="8393187"/>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8" id="28"/>
          <p:cNvSpPr txBox="true"/>
          <p:nvPr/>
        </p:nvSpPr>
        <p:spPr>
          <a:xfrm rot="0">
            <a:off x="8113668"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50</a:t>
            </a:r>
          </a:p>
        </p:txBody>
      </p:sp>
      <p:sp>
        <p:nvSpPr>
          <p:cNvPr name="TextBox 29" id="29"/>
          <p:cNvSpPr txBox="true"/>
          <p:nvPr/>
        </p:nvSpPr>
        <p:spPr>
          <a:xfrm rot="0">
            <a:off x="9256514"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60</a:t>
            </a:r>
          </a:p>
        </p:txBody>
      </p:sp>
      <p:sp>
        <p:nvSpPr>
          <p:cNvPr name="TextBox 30" id="30"/>
          <p:cNvSpPr txBox="true"/>
          <p:nvPr/>
        </p:nvSpPr>
        <p:spPr>
          <a:xfrm rot="0">
            <a:off x="10384378"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70</a:t>
            </a:r>
          </a:p>
        </p:txBody>
      </p:sp>
      <p:sp>
        <p:nvSpPr>
          <p:cNvPr name="TextBox 31" id="31"/>
          <p:cNvSpPr txBox="true"/>
          <p:nvPr/>
        </p:nvSpPr>
        <p:spPr>
          <a:xfrm rot="0">
            <a:off x="11527676"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32" id="32"/>
          <p:cNvSpPr txBox="true"/>
          <p:nvPr/>
        </p:nvSpPr>
        <p:spPr>
          <a:xfrm rot="0">
            <a:off x="12654230" y="8394896"/>
            <a:ext cx="246906"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90</a:t>
            </a:r>
          </a:p>
        </p:txBody>
      </p:sp>
    </p:spTree>
  </p:cSld>
  <p:clrMapOvr>
    <a:masterClrMapping/>
  </p:clrMapOvr>
</p:sld>
</file>

<file path=ppt/slides/slide96.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graphicFrame>
        <p:nvGraphicFramePr>
          <p:cNvPr name="Table 9" id="9"/>
          <p:cNvGraphicFramePr>
            <a:graphicFrameLocks noGrp="true"/>
          </p:cNvGraphicFramePr>
          <p:nvPr/>
        </p:nvGraphicFramePr>
        <p:xfrm>
          <a:off x="3815954" y="3229258"/>
          <a:ext cx="10188402" cy="3213907"/>
        </p:xfrm>
        <a:graphic>
          <a:graphicData uri="http://schemas.openxmlformats.org/drawingml/2006/table">
            <a:tbl>
              <a:tblPr/>
              <a:tblGrid>
                <a:gridCol w="2556834"/>
                <a:gridCol w="3000551"/>
                <a:gridCol w="2315509"/>
                <a:gridCol w="2315509"/>
              </a:tblGrid>
              <a:tr h="1305332">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DeadLIne Absoluto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428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10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40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4288">
                <a:tc>
                  <a:txBody>
                    <a:bodyPr anchor="t" rtlCol="false"/>
                    <a:lstStyle/>
                    <a:p>
                      <a:pPr algn="ctr">
                        <a:lnSpc>
                          <a:spcPts val="3499"/>
                        </a:lnSpc>
                        <a:defRPr/>
                      </a:pPr>
                      <a:r>
                        <a:rPr lang="en-US" sz="24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25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10" id="10"/>
          <p:cNvGrpSpPr/>
          <p:nvPr/>
        </p:nvGrpSpPr>
        <p:grpSpPr>
          <a:xfrm rot="0">
            <a:off x="4364075" y="4836212"/>
            <a:ext cx="469126" cy="430392"/>
            <a:chOff x="0" y="0"/>
            <a:chExt cx="123556" cy="113354"/>
          </a:xfrm>
        </p:grpSpPr>
        <p:sp>
          <p:nvSpPr>
            <p:cNvPr name="Freeform 11" id="11"/>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2" id="12"/>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3" id="13"/>
          <p:cNvGrpSpPr/>
          <p:nvPr/>
        </p:nvGrpSpPr>
        <p:grpSpPr>
          <a:xfrm rot="0">
            <a:off x="4364075" y="5682652"/>
            <a:ext cx="469126" cy="430392"/>
            <a:chOff x="0" y="0"/>
            <a:chExt cx="123556" cy="113354"/>
          </a:xfrm>
        </p:grpSpPr>
        <p:sp>
          <p:nvSpPr>
            <p:cNvPr name="Freeform 14" id="14"/>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5" id="15"/>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sp>
        <p:nvSpPr>
          <p:cNvPr name="AutoShape 16" id="16"/>
          <p:cNvSpPr/>
          <p:nvPr/>
        </p:nvSpPr>
        <p:spPr>
          <a:xfrm>
            <a:off x="2489962" y="8356796"/>
            <a:ext cx="13366173" cy="0"/>
          </a:xfrm>
          <a:prstGeom prst="line">
            <a:avLst/>
          </a:prstGeom>
          <a:ln cap="flat" w="38100">
            <a:solidFill>
              <a:srgbClr val="FFFFFF"/>
            </a:solidFill>
            <a:prstDash val="solid"/>
            <a:headEnd type="none" len="sm" w="sm"/>
            <a:tailEnd type="arrow" len="sm" w="med"/>
          </a:ln>
        </p:spPr>
      </p:sp>
      <p:grpSp>
        <p:nvGrpSpPr>
          <p:cNvPr name="Group 17" id="17"/>
          <p:cNvGrpSpPr/>
          <p:nvPr/>
        </p:nvGrpSpPr>
        <p:grpSpPr>
          <a:xfrm rot="0">
            <a:off x="2508119" y="7610436"/>
            <a:ext cx="1191600" cy="727309"/>
            <a:chOff x="0" y="0"/>
            <a:chExt cx="313837" cy="191555"/>
          </a:xfrm>
        </p:grpSpPr>
        <p:sp>
          <p:nvSpPr>
            <p:cNvPr name="Freeform 18" id="18"/>
            <p:cNvSpPr/>
            <p:nvPr/>
          </p:nvSpPr>
          <p:spPr>
            <a:xfrm flipH="false" flipV="false" rot="0">
              <a:off x="0" y="0"/>
              <a:ext cx="313837" cy="191555"/>
            </a:xfrm>
            <a:custGeom>
              <a:avLst/>
              <a:gdLst/>
              <a:ahLst/>
              <a:cxnLst/>
              <a:rect r="r" b="b" t="t" l="l"/>
              <a:pathLst>
                <a:path h="191555" w="313837">
                  <a:moveTo>
                    <a:pt x="0" y="0"/>
                  </a:moveTo>
                  <a:lnTo>
                    <a:pt x="313837" y="0"/>
                  </a:lnTo>
                  <a:lnTo>
                    <a:pt x="313837" y="191555"/>
                  </a:lnTo>
                  <a:lnTo>
                    <a:pt x="0" y="191555"/>
                  </a:lnTo>
                  <a:close/>
                </a:path>
              </a:pathLst>
            </a:custGeom>
            <a:solidFill>
              <a:srgbClr val="F23436"/>
            </a:solidFill>
          </p:spPr>
        </p:sp>
        <p:sp>
          <p:nvSpPr>
            <p:cNvPr name="TextBox 19" id="19"/>
            <p:cNvSpPr txBox="true"/>
            <p:nvPr/>
          </p:nvSpPr>
          <p:spPr>
            <a:xfrm>
              <a:off x="0" y="-38100"/>
              <a:ext cx="313837" cy="229655"/>
            </a:xfrm>
            <a:prstGeom prst="rect">
              <a:avLst/>
            </a:prstGeom>
          </p:spPr>
          <p:txBody>
            <a:bodyPr anchor="ctr" rtlCol="false" tIns="50800" lIns="50800" bIns="50800" rIns="50800"/>
            <a:lstStyle/>
            <a:p>
              <a:pPr algn="ctr">
                <a:lnSpc>
                  <a:spcPts val="2940"/>
                </a:lnSpc>
              </a:pPr>
            </a:p>
          </p:txBody>
        </p:sp>
      </p:grpSp>
      <p:sp>
        <p:nvSpPr>
          <p:cNvPr name="TextBox 20" id="20"/>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21" id="21"/>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Earliest Deadline First(EDF)</a:t>
            </a:r>
          </a:p>
        </p:txBody>
      </p:sp>
      <p:sp>
        <p:nvSpPr>
          <p:cNvPr name="TextBox 22" id="22"/>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sp>
        <p:nvSpPr>
          <p:cNvPr name="TextBox 23" id="23"/>
          <p:cNvSpPr txBox="true"/>
          <p:nvPr/>
        </p:nvSpPr>
        <p:spPr>
          <a:xfrm rot="0">
            <a:off x="2508119" y="8393187"/>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sp>
        <p:nvSpPr>
          <p:cNvPr name="TextBox 24" id="24"/>
          <p:cNvSpPr txBox="true"/>
          <p:nvPr/>
        </p:nvSpPr>
        <p:spPr>
          <a:xfrm rot="0">
            <a:off x="3583484"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10</a:t>
            </a:r>
          </a:p>
        </p:txBody>
      </p:sp>
      <p:sp>
        <p:nvSpPr>
          <p:cNvPr name="TextBox 25" id="25"/>
          <p:cNvSpPr txBox="true"/>
          <p:nvPr/>
        </p:nvSpPr>
        <p:spPr>
          <a:xfrm rot="0">
            <a:off x="4716966" y="8393187"/>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a:t>
            </a:r>
          </a:p>
        </p:txBody>
      </p:sp>
      <p:sp>
        <p:nvSpPr>
          <p:cNvPr name="TextBox 26" id="26"/>
          <p:cNvSpPr txBox="true"/>
          <p:nvPr/>
        </p:nvSpPr>
        <p:spPr>
          <a:xfrm rot="0">
            <a:off x="5850449"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30</a:t>
            </a:r>
          </a:p>
        </p:txBody>
      </p:sp>
      <p:sp>
        <p:nvSpPr>
          <p:cNvPr name="TextBox 27" id="27"/>
          <p:cNvSpPr txBox="true"/>
          <p:nvPr/>
        </p:nvSpPr>
        <p:spPr>
          <a:xfrm rot="0">
            <a:off x="6983931" y="8393187"/>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8" id="28"/>
          <p:cNvSpPr txBox="true"/>
          <p:nvPr/>
        </p:nvSpPr>
        <p:spPr>
          <a:xfrm rot="0">
            <a:off x="8113668"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50</a:t>
            </a:r>
          </a:p>
        </p:txBody>
      </p:sp>
      <p:sp>
        <p:nvSpPr>
          <p:cNvPr name="TextBox 29" id="29"/>
          <p:cNvSpPr txBox="true"/>
          <p:nvPr/>
        </p:nvSpPr>
        <p:spPr>
          <a:xfrm rot="0">
            <a:off x="9256514"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60</a:t>
            </a:r>
          </a:p>
        </p:txBody>
      </p:sp>
      <p:sp>
        <p:nvSpPr>
          <p:cNvPr name="TextBox 30" id="30"/>
          <p:cNvSpPr txBox="true"/>
          <p:nvPr/>
        </p:nvSpPr>
        <p:spPr>
          <a:xfrm rot="0">
            <a:off x="10384378"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70</a:t>
            </a:r>
          </a:p>
        </p:txBody>
      </p:sp>
      <p:sp>
        <p:nvSpPr>
          <p:cNvPr name="TextBox 31" id="31"/>
          <p:cNvSpPr txBox="true"/>
          <p:nvPr/>
        </p:nvSpPr>
        <p:spPr>
          <a:xfrm rot="0">
            <a:off x="11527676"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32" id="32"/>
          <p:cNvSpPr txBox="true"/>
          <p:nvPr/>
        </p:nvSpPr>
        <p:spPr>
          <a:xfrm rot="0">
            <a:off x="12654230" y="8394896"/>
            <a:ext cx="246906"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90</a:t>
            </a:r>
          </a:p>
        </p:txBody>
      </p:sp>
      <p:grpSp>
        <p:nvGrpSpPr>
          <p:cNvPr name="Group 33" id="33"/>
          <p:cNvGrpSpPr/>
          <p:nvPr/>
        </p:nvGrpSpPr>
        <p:grpSpPr>
          <a:xfrm rot="0">
            <a:off x="3690194" y="7610436"/>
            <a:ext cx="1133482" cy="727309"/>
            <a:chOff x="0" y="0"/>
            <a:chExt cx="298530" cy="191555"/>
          </a:xfrm>
        </p:grpSpPr>
        <p:sp>
          <p:nvSpPr>
            <p:cNvPr name="Freeform 34" id="34"/>
            <p:cNvSpPr/>
            <p:nvPr/>
          </p:nvSpPr>
          <p:spPr>
            <a:xfrm flipH="false" flipV="false" rot="0">
              <a:off x="0" y="0"/>
              <a:ext cx="298530" cy="191555"/>
            </a:xfrm>
            <a:custGeom>
              <a:avLst/>
              <a:gdLst/>
              <a:ahLst/>
              <a:cxnLst/>
              <a:rect r="r" b="b" t="t" l="l"/>
              <a:pathLst>
                <a:path h="191555" w="298530">
                  <a:moveTo>
                    <a:pt x="0" y="0"/>
                  </a:moveTo>
                  <a:lnTo>
                    <a:pt x="298530" y="0"/>
                  </a:lnTo>
                  <a:lnTo>
                    <a:pt x="298530" y="191555"/>
                  </a:lnTo>
                  <a:lnTo>
                    <a:pt x="0" y="191555"/>
                  </a:lnTo>
                  <a:close/>
                </a:path>
              </a:pathLst>
            </a:custGeom>
            <a:solidFill>
              <a:srgbClr val="61B069"/>
            </a:solidFill>
          </p:spPr>
        </p:sp>
        <p:sp>
          <p:nvSpPr>
            <p:cNvPr name="TextBox 35" id="35"/>
            <p:cNvSpPr txBox="true"/>
            <p:nvPr/>
          </p:nvSpPr>
          <p:spPr>
            <a:xfrm>
              <a:off x="0" y="-38100"/>
              <a:ext cx="298530" cy="229655"/>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97.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9" id="9"/>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10" id="1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Earliest Deadline First(EDF)</a:t>
            </a:r>
          </a:p>
        </p:txBody>
      </p:sp>
      <p:sp>
        <p:nvSpPr>
          <p:cNvPr name="TextBox 11" id="11"/>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graphicFrame>
        <p:nvGraphicFramePr>
          <p:cNvPr name="Table 12" id="12"/>
          <p:cNvGraphicFramePr>
            <a:graphicFrameLocks noGrp="true"/>
          </p:cNvGraphicFramePr>
          <p:nvPr/>
        </p:nvGraphicFramePr>
        <p:xfrm>
          <a:off x="3815954" y="3229258"/>
          <a:ext cx="10188402" cy="3213907"/>
        </p:xfrm>
        <a:graphic>
          <a:graphicData uri="http://schemas.openxmlformats.org/drawingml/2006/table">
            <a:tbl>
              <a:tblPr/>
              <a:tblGrid>
                <a:gridCol w="2556834"/>
                <a:gridCol w="3000551"/>
                <a:gridCol w="2315509"/>
                <a:gridCol w="2315509"/>
              </a:tblGrid>
              <a:tr h="1305332">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DeadLIne Absoluto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428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10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60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4288">
                <a:tc>
                  <a:txBody>
                    <a:bodyPr anchor="t" rtlCol="false"/>
                    <a:lstStyle/>
                    <a:p>
                      <a:pPr algn="ctr">
                        <a:lnSpc>
                          <a:spcPts val="3499"/>
                        </a:lnSpc>
                        <a:defRPr/>
                      </a:pPr>
                      <a:r>
                        <a:rPr lang="en-US" sz="24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25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13" id="13"/>
          <p:cNvGrpSpPr/>
          <p:nvPr/>
        </p:nvGrpSpPr>
        <p:grpSpPr>
          <a:xfrm rot="0">
            <a:off x="4364075" y="4836212"/>
            <a:ext cx="469126" cy="430392"/>
            <a:chOff x="0" y="0"/>
            <a:chExt cx="123556" cy="113354"/>
          </a:xfrm>
        </p:grpSpPr>
        <p:sp>
          <p:nvSpPr>
            <p:cNvPr name="Freeform 14" id="14"/>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5" id="15"/>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6" id="16"/>
          <p:cNvGrpSpPr/>
          <p:nvPr/>
        </p:nvGrpSpPr>
        <p:grpSpPr>
          <a:xfrm rot="0">
            <a:off x="4364075" y="5682652"/>
            <a:ext cx="469126" cy="430392"/>
            <a:chOff x="0" y="0"/>
            <a:chExt cx="123556" cy="113354"/>
          </a:xfrm>
        </p:grpSpPr>
        <p:sp>
          <p:nvSpPr>
            <p:cNvPr name="Freeform 17" id="17"/>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8" id="18"/>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sp>
        <p:nvSpPr>
          <p:cNvPr name="AutoShape 19" id="19"/>
          <p:cNvSpPr/>
          <p:nvPr/>
        </p:nvSpPr>
        <p:spPr>
          <a:xfrm>
            <a:off x="2489962" y="8356796"/>
            <a:ext cx="13366173" cy="0"/>
          </a:xfrm>
          <a:prstGeom prst="line">
            <a:avLst/>
          </a:prstGeom>
          <a:ln cap="flat" w="38100">
            <a:solidFill>
              <a:srgbClr val="FFFFFF"/>
            </a:solidFill>
            <a:prstDash val="solid"/>
            <a:headEnd type="none" len="sm" w="sm"/>
            <a:tailEnd type="arrow" len="sm" w="med"/>
          </a:ln>
        </p:spPr>
      </p:sp>
      <p:grpSp>
        <p:nvGrpSpPr>
          <p:cNvPr name="Group 20" id="20"/>
          <p:cNvGrpSpPr/>
          <p:nvPr/>
        </p:nvGrpSpPr>
        <p:grpSpPr>
          <a:xfrm rot="0">
            <a:off x="2508119" y="7610436"/>
            <a:ext cx="1191600" cy="727309"/>
            <a:chOff x="0" y="0"/>
            <a:chExt cx="313837" cy="191555"/>
          </a:xfrm>
        </p:grpSpPr>
        <p:sp>
          <p:nvSpPr>
            <p:cNvPr name="Freeform 21" id="21"/>
            <p:cNvSpPr/>
            <p:nvPr/>
          </p:nvSpPr>
          <p:spPr>
            <a:xfrm flipH="false" flipV="false" rot="0">
              <a:off x="0" y="0"/>
              <a:ext cx="313837" cy="191555"/>
            </a:xfrm>
            <a:custGeom>
              <a:avLst/>
              <a:gdLst/>
              <a:ahLst/>
              <a:cxnLst/>
              <a:rect r="r" b="b" t="t" l="l"/>
              <a:pathLst>
                <a:path h="191555" w="313837">
                  <a:moveTo>
                    <a:pt x="0" y="0"/>
                  </a:moveTo>
                  <a:lnTo>
                    <a:pt x="313837" y="0"/>
                  </a:lnTo>
                  <a:lnTo>
                    <a:pt x="313837" y="191555"/>
                  </a:lnTo>
                  <a:lnTo>
                    <a:pt x="0" y="191555"/>
                  </a:lnTo>
                  <a:close/>
                </a:path>
              </a:pathLst>
            </a:custGeom>
            <a:solidFill>
              <a:srgbClr val="F23436"/>
            </a:solidFill>
          </p:spPr>
        </p:sp>
        <p:sp>
          <p:nvSpPr>
            <p:cNvPr name="TextBox 22" id="22"/>
            <p:cNvSpPr txBox="true"/>
            <p:nvPr/>
          </p:nvSpPr>
          <p:spPr>
            <a:xfrm>
              <a:off x="0" y="-38100"/>
              <a:ext cx="313837" cy="229655"/>
            </a:xfrm>
            <a:prstGeom prst="rect">
              <a:avLst/>
            </a:prstGeom>
          </p:spPr>
          <p:txBody>
            <a:bodyPr anchor="ctr" rtlCol="false" tIns="50800" lIns="50800" bIns="50800" rIns="50800"/>
            <a:lstStyle/>
            <a:p>
              <a:pPr algn="ctr">
                <a:lnSpc>
                  <a:spcPts val="2940"/>
                </a:lnSpc>
              </a:pPr>
            </a:p>
          </p:txBody>
        </p:sp>
      </p:grpSp>
      <p:sp>
        <p:nvSpPr>
          <p:cNvPr name="TextBox 23" id="23"/>
          <p:cNvSpPr txBox="true"/>
          <p:nvPr/>
        </p:nvSpPr>
        <p:spPr>
          <a:xfrm rot="0">
            <a:off x="3583484"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10</a:t>
            </a:r>
          </a:p>
        </p:txBody>
      </p:sp>
      <p:sp>
        <p:nvSpPr>
          <p:cNvPr name="TextBox 24" id="24"/>
          <p:cNvSpPr txBox="true"/>
          <p:nvPr/>
        </p:nvSpPr>
        <p:spPr>
          <a:xfrm rot="0">
            <a:off x="4716966" y="8393187"/>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a:t>
            </a:r>
          </a:p>
        </p:txBody>
      </p:sp>
      <p:sp>
        <p:nvSpPr>
          <p:cNvPr name="TextBox 25" id="25"/>
          <p:cNvSpPr txBox="true"/>
          <p:nvPr/>
        </p:nvSpPr>
        <p:spPr>
          <a:xfrm rot="0">
            <a:off x="5850449"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30</a:t>
            </a:r>
          </a:p>
        </p:txBody>
      </p:sp>
      <p:sp>
        <p:nvSpPr>
          <p:cNvPr name="TextBox 26" id="26"/>
          <p:cNvSpPr txBox="true"/>
          <p:nvPr/>
        </p:nvSpPr>
        <p:spPr>
          <a:xfrm rot="0">
            <a:off x="6983931" y="8393187"/>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7" id="27"/>
          <p:cNvSpPr txBox="true"/>
          <p:nvPr/>
        </p:nvSpPr>
        <p:spPr>
          <a:xfrm rot="0">
            <a:off x="8113668"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50</a:t>
            </a:r>
          </a:p>
        </p:txBody>
      </p:sp>
      <p:sp>
        <p:nvSpPr>
          <p:cNvPr name="TextBox 28" id="28"/>
          <p:cNvSpPr txBox="true"/>
          <p:nvPr/>
        </p:nvSpPr>
        <p:spPr>
          <a:xfrm rot="0">
            <a:off x="9256514"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60</a:t>
            </a:r>
          </a:p>
        </p:txBody>
      </p:sp>
      <p:sp>
        <p:nvSpPr>
          <p:cNvPr name="TextBox 29" id="29"/>
          <p:cNvSpPr txBox="true"/>
          <p:nvPr/>
        </p:nvSpPr>
        <p:spPr>
          <a:xfrm rot="0">
            <a:off x="10384378"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70</a:t>
            </a:r>
          </a:p>
        </p:txBody>
      </p:sp>
      <p:sp>
        <p:nvSpPr>
          <p:cNvPr name="TextBox 30" id="30"/>
          <p:cNvSpPr txBox="true"/>
          <p:nvPr/>
        </p:nvSpPr>
        <p:spPr>
          <a:xfrm rot="0">
            <a:off x="11527676"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31" id="31"/>
          <p:cNvSpPr txBox="true"/>
          <p:nvPr/>
        </p:nvSpPr>
        <p:spPr>
          <a:xfrm rot="0">
            <a:off x="12654230" y="8394896"/>
            <a:ext cx="246906"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90</a:t>
            </a:r>
          </a:p>
        </p:txBody>
      </p:sp>
      <p:grpSp>
        <p:nvGrpSpPr>
          <p:cNvPr name="Group 32" id="32"/>
          <p:cNvGrpSpPr/>
          <p:nvPr/>
        </p:nvGrpSpPr>
        <p:grpSpPr>
          <a:xfrm rot="0">
            <a:off x="3690194" y="7610436"/>
            <a:ext cx="1133482" cy="727309"/>
            <a:chOff x="0" y="0"/>
            <a:chExt cx="298530" cy="191555"/>
          </a:xfrm>
        </p:grpSpPr>
        <p:sp>
          <p:nvSpPr>
            <p:cNvPr name="Freeform 33" id="33"/>
            <p:cNvSpPr/>
            <p:nvPr/>
          </p:nvSpPr>
          <p:spPr>
            <a:xfrm flipH="false" flipV="false" rot="0">
              <a:off x="0" y="0"/>
              <a:ext cx="298530" cy="191555"/>
            </a:xfrm>
            <a:custGeom>
              <a:avLst/>
              <a:gdLst/>
              <a:ahLst/>
              <a:cxnLst/>
              <a:rect r="r" b="b" t="t" l="l"/>
              <a:pathLst>
                <a:path h="191555" w="298530">
                  <a:moveTo>
                    <a:pt x="0" y="0"/>
                  </a:moveTo>
                  <a:lnTo>
                    <a:pt x="298530" y="0"/>
                  </a:lnTo>
                  <a:lnTo>
                    <a:pt x="298530" y="191555"/>
                  </a:lnTo>
                  <a:lnTo>
                    <a:pt x="0" y="191555"/>
                  </a:lnTo>
                  <a:close/>
                </a:path>
              </a:pathLst>
            </a:custGeom>
            <a:solidFill>
              <a:srgbClr val="61B069"/>
            </a:solidFill>
          </p:spPr>
        </p:sp>
        <p:sp>
          <p:nvSpPr>
            <p:cNvPr name="TextBox 34" id="34"/>
            <p:cNvSpPr txBox="true"/>
            <p:nvPr/>
          </p:nvSpPr>
          <p:spPr>
            <a:xfrm>
              <a:off x="0" y="-38100"/>
              <a:ext cx="298530" cy="229655"/>
            </a:xfrm>
            <a:prstGeom prst="rect">
              <a:avLst/>
            </a:prstGeom>
          </p:spPr>
          <p:txBody>
            <a:bodyPr anchor="ctr" rtlCol="false" tIns="50800" lIns="50800" bIns="50800" rIns="50800"/>
            <a:lstStyle/>
            <a:p>
              <a:pPr algn="ctr">
                <a:lnSpc>
                  <a:spcPts val="2940"/>
                </a:lnSpc>
              </a:pPr>
            </a:p>
          </p:txBody>
        </p:sp>
      </p:grpSp>
      <p:grpSp>
        <p:nvGrpSpPr>
          <p:cNvPr name="Group 35" id="35"/>
          <p:cNvGrpSpPr/>
          <p:nvPr/>
        </p:nvGrpSpPr>
        <p:grpSpPr>
          <a:xfrm rot="0">
            <a:off x="4814151" y="7610436"/>
            <a:ext cx="1191600" cy="727309"/>
            <a:chOff x="0" y="0"/>
            <a:chExt cx="313837" cy="191555"/>
          </a:xfrm>
        </p:grpSpPr>
        <p:sp>
          <p:nvSpPr>
            <p:cNvPr name="Freeform 36" id="36"/>
            <p:cNvSpPr/>
            <p:nvPr/>
          </p:nvSpPr>
          <p:spPr>
            <a:xfrm flipH="false" flipV="false" rot="0">
              <a:off x="0" y="0"/>
              <a:ext cx="313837" cy="191555"/>
            </a:xfrm>
            <a:custGeom>
              <a:avLst/>
              <a:gdLst/>
              <a:ahLst/>
              <a:cxnLst/>
              <a:rect r="r" b="b" t="t" l="l"/>
              <a:pathLst>
                <a:path h="191555" w="313837">
                  <a:moveTo>
                    <a:pt x="0" y="0"/>
                  </a:moveTo>
                  <a:lnTo>
                    <a:pt x="313837" y="0"/>
                  </a:lnTo>
                  <a:lnTo>
                    <a:pt x="313837" y="191555"/>
                  </a:lnTo>
                  <a:lnTo>
                    <a:pt x="0" y="191555"/>
                  </a:lnTo>
                  <a:close/>
                </a:path>
              </a:pathLst>
            </a:custGeom>
            <a:solidFill>
              <a:srgbClr val="F23436"/>
            </a:solidFill>
          </p:spPr>
        </p:sp>
        <p:sp>
          <p:nvSpPr>
            <p:cNvPr name="TextBox 37" id="37"/>
            <p:cNvSpPr txBox="true"/>
            <p:nvPr/>
          </p:nvSpPr>
          <p:spPr>
            <a:xfrm>
              <a:off x="0" y="-38100"/>
              <a:ext cx="313837" cy="229655"/>
            </a:xfrm>
            <a:prstGeom prst="rect">
              <a:avLst/>
            </a:prstGeom>
          </p:spPr>
          <p:txBody>
            <a:bodyPr anchor="ctr" rtlCol="false" tIns="50800" lIns="50800" bIns="50800" rIns="50800"/>
            <a:lstStyle/>
            <a:p>
              <a:pPr algn="ctr">
                <a:lnSpc>
                  <a:spcPts val="2940"/>
                </a:lnSpc>
              </a:pPr>
            </a:p>
          </p:txBody>
        </p:sp>
      </p:grpSp>
      <p:sp>
        <p:nvSpPr>
          <p:cNvPr name="TextBox 38" id="38"/>
          <p:cNvSpPr txBox="true"/>
          <p:nvPr/>
        </p:nvSpPr>
        <p:spPr>
          <a:xfrm rot="0">
            <a:off x="2508119" y="8393187"/>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spTree>
  </p:cSld>
  <p:clrMapOvr>
    <a:masterClrMapping/>
  </p:clrMapOvr>
</p:sld>
</file>

<file path=ppt/slides/slide98.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9" id="9"/>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10" id="1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Earliest Deadline First(EDF)</a:t>
            </a:r>
          </a:p>
        </p:txBody>
      </p:sp>
      <p:sp>
        <p:nvSpPr>
          <p:cNvPr name="TextBox 11" id="11"/>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graphicFrame>
        <p:nvGraphicFramePr>
          <p:cNvPr name="Table 12" id="12"/>
          <p:cNvGraphicFramePr>
            <a:graphicFrameLocks noGrp="true"/>
          </p:cNvGraphicFramePr>
          <p:nvPr/>
        </p:nvGraphicFramePr>
        <p:xfrm>
          <a:off x="3815954" y="3229258"/>
          <a:ext cx="10188402" cy="3213907"/>
        </p:xfrm>
        <a:graphic>
          <a:graphicData uri="http://schemas.openxmlformats.org/drawingml/2006/table">
            <a:tbl>
              <a:tblPr/>
              <a:tblGrid>
                <a:gridCol w="2556834"/>
                <a:gridCol w="3000551"/>
                <a:gridCol w="2315509"/>
                <a:gridCol w="2315509"/>
              </a:tblGrid>
              <a:tr h="1305332">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DeadLIne Absoluto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428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10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60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4288">
                <a:tc>
                  <a:txBody>
                    <a:bodyPr anchor="t" rtlCol="false"/>
                    <a:lstStyle/>
                    <a:p>
                      <a:pPr algn="ctr">
                        <a:lnSpc>
                          <a:spcPts val="3499"/>
                        </a:lnSpc>
                        <a:defRPr/>
                      </a:pPr>
                      <a:r>
                        <a:rPr lang="en-US" sz="24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25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13" id="13"/>
          <p:cNvGrpSpPr/>
          <p:nvPr/>
        </p:nvGrpSpPr>
        <p:grpSpPr>
          <a:xfrm rot="0">
            <a:off x="4364075" y="4836212"/>
            <a:ext cx="469126" cy="430392"/>
            <a:chOff x="0" y="0"/>
            <a:chExt cx="123556" cy="113354"/>
          </a:xfrm>
        </p:grpSpPr>
        <p:sp>
          <p:nvSpPr>
            <p:cNvPr name="Freeform 14" id="14"/>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5" id="15"/>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6" id="16"/>
          <p:cNvGrpSpPr/>
          <p:nvPr/>
        </p:nvGrpSpPr>
        <p:grpSpPr>
          <a:xfrm rot="0">
            <a:off x="4364075" y="5682652"/>
            <a:ext cx="469126" cy="430392"/>
            <a:chOff x="0" y="0"/>
            <a:chExt cx="123556" cy="113354"/>
          </a:xfrm>
        </p:grpSpPr>
        <p:sp>
          <p:nvSpPr>
            <p:cNvPr name="Freeform 17" id="17"/>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8" id="18"/>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sp>
        <p:nvSpPr>
          <p:cNvPr name="AutoShape 19" id="19"/>
          <p:cNvSpPr/>
          <p:nvPr/>
        </p:nvSpPr>
        <p:spPr>
          <a:xfrm>
            <a:off x="2489962" y="8356796"/>
            <a:ext cx="13366173" cy="0"/>
          </a:xfrm>
          <a:prstGeom prst="line">
            <a:avLst/>
          </a:prstGeom>
          <a:ln cap="flat" w="38100">
            <a:solidFill>
              <a:srgbClr val="FFFFFF"/>
            </a:solidFill>
            <a:prstDash val="solid"/>
            <a:headEnd type="none" len="sm" w="sm"/>
            <a:tailEnd type="arrow" len="sm" w="med"/>
          </a:ln>
        </p:spPr>
      </p:sp>
      <p:grpSp>
        <p:nvGrpSpPr>
          <p:cNvPr name="Group 20" id="20"/>
          <p:cNvGrpSpPr/>
          <p:nvPr/>
        </p:nvGrpSpPr>
        <p:grpSpPr>
          <a:xfrm rot="0">
            <a:off x="2508119" y="7610436"/>
            <a:ext cx="1191600" cy="727309"/>
            <a:chOff x="0" y="0"/>
            <a:chExt cx="313837" cy="191555"/>
          </a:xfrm>
        </p:grpSpPr>
        <p:sp>
          <p:nvSpPr>
            <p:cNvPr name="Freeform 21" id="21"/>
            <p:cNvSpPr/>
            <p:nvPr/>
          </p:nvSpPr>
          <p:spPr>
            <a:xfrm flipH="false" flipV="false" rot="0">
              <a:off x="0" y="0"/>
              <a:ext cx="313837" cy="191555"/>
            </a:xfrm>
            <a:custGeom>
              <a:avLst/>
              <a:gdLst/>
              <a:ahLst/>
              <a:cxnLst/>
              <a:rect r="r" b="b" t="t" l="l"/>
              <a:pathLst>
                <a:path h="191555" w="313837">
                  <a:moveTo>
                    <a:pt x="0" y="0"/>
                  </a:moveTo>
                  <a:lnTo>
                    <a:pt x="313837" y="0"/>
                  </a:lnTo>
                  <a:lnTo>
                    <a:pt x="313837" y="191555"/>
                  </a:lnTo>
                  <a:lnTo>
                    <a:pt x="0" y="191555"/>
                  </a:lnTo>
                  <a:close/>
                </a:path>
              </a:pathLst>
            </a:custGeom>
            <a:solidFill>
              <a:srgbClr val="F23436"/>
            </a:solidFill>
          </p:spPr>
        </p:sp>
        <p:sp>
          <p:nvSpPr>
            <p:cNvPr name="TextBox 22" id="22"/>
            <p:cNvSpPr txBox="true"/>
            <p:nvPr/>
          </p:nvSpPr>
          <p:spPr>
            <a:xfrm>
              <a:off x="0" y="-38100"/>
              <a:ext cx="313837" cy="229655"/>
            </a:xfrm>
            <a:prstGeom prst="rect">
              <a:avLst/>
            </a:prstGeom>
          </p:spPr>
          <p:txBody>
            <a:bodyPr anchor="ctr" rtlCol="false" tIns="50800" lIns="50800" bIns="50800" rIns="50800"/>
            <a:lstStyle/>
            <a:p>
              <a:pPr algn="ctr">
                <a:lnSpc>
                  <a:spcPts val="2940"/>
                </a:lnSpc>
              </a:pPr>
            </a:p>
          </p:txBody>
        </p:sp>
      </p:grpSp>
      <p:sp>
        <p:nvSpPr>
          <p:cNvPr name="TextBox 23" id="23"/>
          <p:cNvSpPr txBox="true"/>
          <p:nvPr/>
        </p:nvSpPr>
        <p:spPr>
          <a:xfrm rot="0">
            <a:off x="3583484"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10</a:t>
            </a:r>
          </a:p>
        </p:txBody>
      </p:sp>
      <p:sp>
        <p:nvSpPr>
          <p:cNvPr name="TextBox 24" id="24"/>
          <p:cNvSpPr txBox="true"/>
          <p:nvPr/>
        </p:nvSpPr>
        <p:spPr>
          <a:xfrm rot="0">
            <a:off x="4716966" y="8393187"/>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a:t>
            </a:r>
          </a:p>
        </p:txBody>
      </p:sp>
      <p:sp>
        <p:nvSpPr>
          <p:cNvPr name="TextBox 25" id="25"/>
          <p:cNvSpPr txBox="true"/>
          <p:nvPr/>
        </p:nvSpPr>
        <p:spPr>
          <a:xfrm rot="0">
            <a:off x="5850449"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30</a:t>
            </a:r>
          </a:p>
        </p:txBody>
      </p:sp>
      <p:sp>
        <p:nvSpPr>
          <p:cNvPr name="TextBox 26" id="26"/>
          <p:cNvSpPr txBox="true"/>
          <p:nvPr/>
        </p:nvSpPr>
        <p:spPr>
          <a:xfrm rot="0">
            <a:off x="6983931" y="8393187"/>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7" id="27"/>
          <p:cNvSpPr txBox="true"/>
          <p:nvPr/>
        </p:nvSpPr>
        <p:spPr>
          <a:xfrm rot="0">
            <a:off x="8113668"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50</a:t>
            </a:r>
          </a:p>
        </p:txBody>
      </p:sp>
      <p:sp>
        <p:nvSpPr>
          <p:cNvPr name="TextBox 28" id="28"/>
          <p:cNvSpPr txBox="true"/>
          <p:nvPr/>
        </p:nvSpPr>
        <p:spPr>
          <a:xfrm rot="0">
            <a:off x="9256514"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60</a:t>
            </a:r>
          </a:p>
        </p:txBody>
      </p:sp>
      <p:sp>
        <p:nvSpPr>
          <p:cNvPr name="TextBox 29" id="29"/>
          <p:cNvSpPr txBox="true"/>
          <p:nvPr/>
        </p:nvSpPr>
        <p:spPr>
          <a:xfrm rot="0">
            <a:off x="10384378"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70</a:t>
            </a:r>
          </a:p>
        </p:txBody>
      </p:sp>
      <p:sp>
        <p:nvSpPr>
          <p:cNvPr name="TextBox 30" id="30"/>
          <p:cNvSpPr txBox="true"/>
          <p:nvPr/>
        </p:nvSpPr>
        <p:spPr>
          <a:xfrm rot="0">
            <a:off x="11527676"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31" id="31"/>
          <p:cNvSpPr txBox="true"/>
          <p:nvPr/>
        </p:nvSpPr>
        <p:spPr>
          <a:xfrm rot="0">
            <a:off x="12654230" y="8394896"/>
            <a:ext cx="246906"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90</a:t>
            </a:r>
          </a:p>
        </p:txBody>
      </p:sp>
      <p:grpSp>
        <p:nvGrpSpPr>
          <p:cNvPr name="Group 32" id="32"/>
          <p:cNvGrpSpPr/>
          <p:nvPr/>
        </p:nvGrpSpPr>
        <p:grpSpPr>
          <a:xfrm rot="0">
            <a:off x="3690194" y="7610436"/>
            <a:ext cx="1133482" cy="727309"/>
            <a:chOff x="0" y="0"/>
            <a:chExt cx="298530" cy="191555"/>
          </a:xfrm>
        </p:grpSpPr>
        <p:sp>
          <p:nvSpPr>
            <p:cNvPr name="Freeform 33" id="33"/>
            <p:cNvSpPr/>
            <p:nvPr/>
          </p:nvSpPr>
          <p:spPr>
            <a:xfrm flipH="false" flipV="false" rot="0">
              <a:off x="0" y="0"/>
              <a:ext cx="298530" cy="191555"/>
            </a:xfrm>
            <a:custGeom>
              <a:avLst/>
              <a:gdLst/>
              <a:ahLst/>
              <a:cxnLst/>
              <a:rect r="r" b="b" t="t" l="l"/>
              <a:pathLst>
                <a:path h="191555" w="298530">
                  <a:moveTo>
                    <a:pt x="0" y="0"/>
                  </a:moveTo>
                  <a:lnTo>
                    <a:pt x="298530" y="0"/>
                  </a:lnTo>
                  <a:lnTo>
                    <a:pt x="298530" y="191555"/>
                  </a:lnTo>
                  <a:lnTo>
                    <a:pt x="0" y="191555"/>
                  </a:lnTo>
                  <a:close/>
                </a:path>
              </a:pathLst>
            </a:custGeom>
            <a:solidFill>
              <a:srgbClr val="61B069"/>
            </a:solidFill>
          </p:spPr>
        </p:sp>
        <p:sp>
          <p:nvSpPr>
            <p:cNvPr name="TextBox 34" id="34"/>
            <p:cNvSpPr txBox="true"/>
            <p:nvPr/>
          </p:nvSpPr>
          <p:spPr>
            <a:xfrm>
              <a:off x="0" y="-38100"/>
              <a:ext cx="298530" cy="229655"/>
            </a:xfrm>
            <a:prstGeom prst="rect">
              <a:avLst/>
            </a:prstGeom>
          </p:spPr>
          <p:txBody>
            <a:bodyPr anchor="ctr" rtlCol="false" tIns="50800" lIns="50800" bIns="50800" rIns="50800"/>
            <a:lstStyle/>
            <a:p>
              <a:pPr algn="ctr">
                <a:lnSpc>
                  <a:spcPts val="2940"/>
                </a:lnSpc>
              </a:pPr>
            </a:p>
          </p:txBody>
        </p:sp>
      </p:grpSp>
      <p:grpSp>
        <p:nvGrpSpPr>
          <p:cNvPr name="Group 35" id="35"/>
          <p:cNvGrpSpPr/>
          <p:nvPr/>
        </p:nvGrpSpPr>
        <p:grpSpPr>
          <a:xfrm rot="0">
            <a:off x="4814151" y="7610436"/>
            <a:ext cx="1191600" cy="727309"/>
            <a:chOff x="0" y="0"/>
            <a:chExt cx="313837" cy="191555"/>
          </a:xfrm>
        </p:grpSpPr>
        <p:sp>
          <p:nvSpPr>
            <p:cNvPr name="Freeform 36" id="36"/>
            <p:cNvSpPr/>
            <p:nvPr/>
          </p:nvSpPr>
          <p:spPr>
            <a:xfrm flipH="false" flipV="false" rot="0">
              <a:off x="0" y="0"/>
              <a:ext cx="313837" cy="191555"/>
            </a:xfrm>
            <a:custGeom>
              <a:avLst/>
              <a:gdLst/>
              <a:ahLst/>
              <a:cxnLst/>
              <a:rect r="r" b="b" t="t" l="l"/>
              <a:pathLst>
                <a:path h="191555" w="313837">
                  <a:moveTo>
                    <a:pt x="0" y="0"/>
                  </a:moveTo>
                  <a:lnTo>
                    <a:pt x="313837" y="0"/>
                  </a:lnTo>
                  <a:lnTo>
                    <a:pt x="313837" y="191555"/>
                  </a:lnTo>
                  <a:lnTo>
                    <a:pt x="0" y="191555"/>
                  </a:lnTo>
                  <a:close/>
                </a:path>
              </a:pathLst>
            </a:custGeom>
            <a:solidFill>
              <a:srgbClr val="F23436"/>
            </a:solidFill>
          </p:spPr>
        </p:sp>
        <p:sp>
          <p:nvSpPr>
            <p:cNvPr name="TextBox 37" id="37"/>
            <p:cNvSpPr txBox="true"/>
            <p:nvPr/>
          </p:nvSpPr>
          <p:spPr>
            <a:xfrm>
              <a:off x="0" y="-38100"/>
              <a:ext cx="313837" cy="229655"/>
            </a:xfrm>
            <a:prstGeom prst="rect">
              <a:avLst/>
            </a:prstGeom>
          </p:spPr>
          <p:txBody>
            <a:bodyPr anchor="ctr" rtlCol="false" tIns="50800" lIns="50800" bIns="50800" rIns="50800"/>
            <a:lstStyle/>
            <a:p>
              <a:pPr algn="ctr">
                <a:lnSpc>
                  <a:spcPts val="2940"/>
                </a:lnSpc>
              </a:pPr>
            </a:p>
          </p:txBody>
        </p:sp>
      </p:grpSp>
      <p:grpSp>
        <p:nvGrpSpPr>
          <p:cNvPr name="Group 38" id="38"/>
          <p:cNvGrpSpPr/>
          <p:nvPr/>
        </p:nvGrpSpPr>
        <p:grpSpPr>
          <a:xfrm rot="0">
            <a:off x="5986701" y="7610436"/>
            <a:ext cx="1640884" cy="727309"/>
            <a:chOff x="0" y="0"/>
            <a:chExt cx="432167" cy="191555"/>
          </a:xfrm>
        </p:grpSpPr>
        <p:sp>
          <p:nvSpPr>
            <p:cNvPr name="Freeform 39" id="39"/>
            <p:cNvSpPr/>
            <p:nvPr/>
          </p:nvSpPr>
          <p:spPr>
            <a:xfrm flipH="false" flipV="false" rot="0">
              <a:off x="0" y="0"/>
              <a:ext cx="432167" cy="191555"/>
            </a:xfrm>
            <a:custGeom>
              <a:avLst/>
              <a:gdLst/>
              <a:ahLst/>
              <a:cxnLst/>
              <a:rect r="r" b="b" t="t" l="l"/>
              <a:pathLst>
                <a:path h="191555" w="432167">
                  <a:moveTo>
                    <a:pt x="0" y="0"/>
                  </a:moveTo>
                  <a:lnTo>
                    <a:pt x="432167" y="0"/>
                  </a:lnTo>
                  <a:lnTo>
                    <a:pt x="432167" y="191555"/>
                  </a:lnTo>
                  <a:lnTo>
                    <a:pt x="0" y="191555"/>
                  </a:lnTo>
                  <a:close/>
                </a:path>
              </a:pathLst>
            </a:custGeom>
            <a:solidFill>
              <a:srgbClr val="61B069"/>
            </a:solidFill>
          </p:spPr>
        </p:sp>
        <p:sp>
          <p:nvSpPr>
            <p:cNvPr name="TextBox 40" id="40"/>
            <p:cNvSpPr txBox="true"/>
            <p:nvPr/>
          </p:nvSpPr>
          <p:spPr>
            <a:xfrm>
              <a:off x="0" y="-38100"/>
              <a:ext cx="432167" cy="229655"/>
            </a:xfrm>
            <a:prstGeom prst="rect">
              <a:avLst/>
            </a:prstGeom>
          </p:spPr>
          <p:txBody>
            <a:bodyPr anchor="ctr" rtlCol="false" tIns="50800" lIns="50800" bIns="50800" rIns="50800"/>
            <a:lstStyle/>
            <a:p>
              <a:pPr algn="ctr">
                <a:lnSpc>
                  <a:spcPts val="2940"/>
                </a:lnSpc>
              </a:pPr>
            </a:p>
          </p:txBody>
        </p:sp>
      </p:grpSp>
      <p:sp>
        <p:nvSpPr>
          <p:cNvPr name="TextBox 41" id="41"/>
          <p:cNvSpPr txBox="true"/>
          <p:nvPr/>
        </p:nvSpPr>
        <p:spPr>
          <a:xfrm rot="0">
            <a:off x="2508119" y="8393187"/>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spTree>
  </p:cSld>
  <p:clrMapOvr>
    <a:masterClrMapping/>
  </p:clrMapOvr>
</p:sld>
</file>

<file path=ppt/slides/slide99.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650855" y="571500"/>
            <a:ext cx="377845" cy="816635"/>
            <a:chOff x="0" y="0"/>
            <a:chExt cx="99515" cy="215081"/>
          </a:xfrm>
        </p:grpSpPr>
        <p:sp>
          <p:nvSpPr>
            <p:cNvPr name="Freeform 3" id="3"/>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23436"/>
            </a:solidFill>
          </p:spPr>
        </p:sp>
        <p:sp>
          <p:nvSpPr>
            <p:cNvPr name="TextBox 4" id="4"/>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260359" y="1495047"/>
            <a:ext cx="377845" cy="816635"/>
            <a:chOff x="0" y="0"/>
            <a:chExt cx="99515" cy="215081"/>
          </a:xfrm>
        </p:grpSpPr>
        <p:sp>
          <p:nvSpPr>
            <p:cNvPr name="Freeform 6" id="6"/>
            <p:cNvSpPr/>
            <p:nvPr/>
          </p:nvSpPr>
          <p:spPr>
            <a:xfrm flipH="false" flipV="false" rot="0">
              <a:off x="0" y="0"/>
              <a:ext cx="99515" cy="215081"/>
            </a:xfrm>
            <a:custGeom>
              <a:avLst/>
              <a:gdLst/>
              <a:ahLst/>
              <a:cxnLst/>
              <a:rect r="r" b="b" t="t" l="l"/>
              <a:pathLst>
                <a:path h="215081" w="99515">
                  <a:moveTo>
                    <a:pt x="0" y="0"/>
                  </a:moveTo>
                  <a:lnTo>
                    <a:pt x="99515" y="0"/>
                  </a:lnTo>
                  <a:lnTo>
                    <a:pt x="99515" y="215081"/>
                  </a:lnTo>
                  <a:lnTo>
                    <a:pt x="0" y="215081"/>
                  </a:lnTo>
                  <a:close/>
                </a:path>
              </a:pathLst>
            </a:custGeom>
            <a:solidFill>
              <a:srgbClr val="F68107"/>
            </a:solidFill>
          </p:spPr>
        </p:sp>
        <p:sp>
          <p:nvSpPr>
            <p:cNvPr name="TextBox 7" id="7"/>
            <p:cNvSpPr txBox="true"/>
            <p:nvPr/>
          </p:nvSpPr>
          <p:spPr>
            <a:xfrm>
              <a:off x="0" y="-38100"/>
              <a:ext cx="99515" cy="253181"/>
            </a:xfrm>
            <a:prstGeom prst="rect">
              <a:avLst/>
            </a:prstGeom>
          </p:spPr>
          <p:txBody>
            <a:bodyPr anchor="ctr" rtlCol="false" tIns="50800" lIns="50800" bIns="50800" rIns="50800"/>
            <a:lstStyle/>
            <a:p>
              <a:pPr algn="ctr">
                <a:lnSpc>
                  <a:spcPts val="2940"/>
                </a:lnSpc>
              </a:pPr>
            </a:p>
          </p:txBody>
        </p:sp>
      </p:grpSp>
      <p:sp>
        <p:nvSpPr>
          <p:cNvPr name="AutoShape 8" id="8"/>
          <p:cNvSpPr/>
          <p:nvPr/>
        </p:nvSpPr>
        <p:spPr>
          <a:xfrm>
            <a:off x="839778" y="1388135"/>
            <a:ext cx="420582" cy="515230"/>
          </a:xfrm>
          <a:prstGeom prst="line">
            <a:avLst/>
          </a:prstGeom>
          <a:ln cap="flat" w="38100">
            <a:solidFill>
              <a:srgbClr val="FFFFFF"/>
            </a:solidFill>
            <a:prstDash val="solid"/>
            <a:headEnd type="none" len="sm" w="sm"/>
            <a:tailEnd type="none" len="sm" w="sm"/>
          </a:ln>
        </p:spPr>
      </p:sp>
      <p:sp>
        <p:nvSpPr>
          <p:cNvPr name="TextBox 9" id="9"/>
          <p:cNvSpPr txBox="true"/>
          <p:nvPr/>
        </p:nvSpPr>
        <p:spPr>
          <a:xfrm rot="0">
            <a:off x="1260359" y="624956"/>
            <a:ext cx="13481590" cy="709722"/>
          </a:xfrm>
          <a:prstGeom prst="rect">
            <a:avLst/>
          </a:prstGeom>
        </p:spPr>
        <p:txBody>
          <a:bodyPr anchor="t" rtlCol="false" tIns="0" lIns="0" bIns="0" rIns="0">
            <a:spAutoFit/>
          </a:bodyPr>
          <a:lstStyle/>
          <a:p>
            <a:pPr algn="l" marL="0" indent="0" lvl="0">
              <a:lnSpc>
                <a:spcPts val="5588"/>
              </a:lnSpc>
              <a:spcBef>
                <a:spcPct val="0"/>
              </a:spcBef>
            </a:pPr>
            <a:r>
              <a:rPr lang="en-US" sz="4657">
                <a:solidFill>
                  <a:srgbClr val="FFFFFF"/>
                </a:solidFill>
                <a:latin typeface="Open Sans Bold"/>
              </a:rPr>
              <a:t>Sistema de Tempo Real</a:t>
            </a:r>
          </a:p>
        </p:txBody>
      </p:sp>
      <p:sp>
        <p:nvSpPr>
          <p:cNvPr name="TextBox 10" id="10"/>
          <p:cNvSpPr txBox="true"/>
          <p:nvPr/>
        </p:nvSpPr>
        <p:spPr>
          <a:xfrm rot="0">
            <a:off x="1638204" y="1702082"/>
            <a:ext cx="13481590" cy="609600"/>
          </a:xfrm>
          <a:prstGeom prst="rect">
            <a:avLst/>
          </a:prstGeom>
        </p:spPr>
        <p:txBody>
          <a:bodyPr anchor="t" rtlCol="false" tIns="0" lIns="0" bIns="0" rIns="0">
            <a:spAutoFit/>
          </a:bodyPr>
          <a:lstStyle/>
          <a:p>
            <a:pPr algn="l" marL="0" indent="0" lvl="0">
              <a:lnSpc>
                <a:spcPts val="4868"/>
              </a:lnSpc>
              <a:spcBef>
                <a:spcPct val="0"/>
              </a:spcBef>
            </a:pPr>
            <a:r>
              <a:rPr lang="en-US" sz="4057">
                <a:solidFill>
                  <a:srgbClr val="FFFFFF"/>
                </a:solidFill>
                <a:latin typeface="Open Sans Bold"/>
              </a:rPr>
              <a:t>Earliest Deadline First(EDF)</a:t>
            </a:r>
          </a:p>
        </p:txBody>
      </p:sp>
      <p:sp>
        <p:nvSpPr>
          <p:cNvPr name="TextBox 11" id="11"/>
          <p:cNvSpPr txBox="true"/>
          <p:nvPr/>
        </p:nvSpPr>
        <p:spPr>
          <a:xfrm rot="0">
            <a:off x="1449282" y="2616482"/>
            <a:ext cx="2081361" cy="613411"/>
          </a:xfrm>
          <a:prstGeom prst="rect">
            <a:avLst/>
          </a:prstGeom>
        </p:spPr>
        <p:txBody>
          <a:bodyPr anchor="t" rtlCol="false" tIns="0" lIns="0" bIns="0" rIns="0">
            <a:spAutoFit/>
          </a:bodyPr>
          <a:lstStyle/>
          <a:p>
            <a:pPr algn="ctr">
              <a:lnSpc>
                <a:spcPts val="5039"/>
              </a:lnSpc>
              <a:spcBef>
                <a:spcPct val="0"/>
              </a:spcBef>
            </a:pPr>
            <a:r>
              <a:rPr lang="en-US" sz="3599">
                <a:solidFill>
                  <a:srgbClr val="FFFFFF"/>
                </a:solidFill>
                <a:latin typeface="Open Sans Bold"/>
              </a:rPr>
              <a:t>Exemplo:</a:t>
            </a:r>
          </a:p>
        </p:txBody>
      </p:sp>
      <p:graphicFrame>
        <p:nvGraphicFramePr>
          <p:cNvPr name="Table 12" id="12"/>
          <p:cNvGraphicFramePr>
            <a:graphicFrameLocks noGrp="true"/>
          </p:cNvGraphicFramePr>
          <p:nvPr/>
        </p:nvGraphicFramePr>
        <p:xfrm>
          <a:off x="3815954" y="3229258"/>
          <a:ext cx="10188402" cy="3213907"/>
        </p:xfrm>
        <a:graphic>
          <a:graphicData uri="http://schemas.openxmlformats.org/drawingml/2006/table">
            <a:tbl>
              <a:tblPr/>
              <a:tblGrid>
                <a:gridCol w="2556834"/>
                <a:gridCol w="3000551"/>
                <a:gridCol w="2315509"/>
                <a:gridCol w="2315509"/>
              </a:tblGrid>
              <a:tr h="1305332">
                <a:tc>
                  <a:txBody>
                    <a:bodyPr anchor="t" rtlCol="false"/>
                    <a:lstStyle/>
                    <a:p>
                      <a:pPr algn="ctr">
                        <a:lnSpc>
                          <a:spcPts val="3219"/>
                        </a:lnSpc>
                        <a:defRPr/>
                      </a:pPr>
                      <a:r>
                        <a:rPr lang="en-US" sz="2299">
                          <a:solidFill>
                            <a:srgbClr val="000000"/>
                          </a:solidFill>
                          <a:latin typeface="Open Sans Bold"/>
                        </a:rPr>
                        <a:t>Tarefas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l">
                        <a:lnSpc>
                          <a:spcPts val="3079"/>
                        </a:lnSpc>
                        <a:defRPr/>
                      </a:pPr>
                      <a:r>
                        <a:rPr lang="en-US" sz="2199">
                          <a:solidFill>
                            <a:srgbClr val="000000"/>
                          </a:solidFill>
                          <a:latin typeface="Open Sans Bold"/>
                        </a:rPr>
                        <a:t>Periodo/deadLine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Tempo de computação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c>
                  <a:txBody>
                    <a:bodyPr anchor="t" rtlCol="false"/>
                    <a:lstStyle/>
                    <a:p>
                      <a:pPr algn="ctr">
                        <a:lnSpc>
                          <a:spcPts val="2940"/>
                        </a:lnSpc>
                        <a:defRPr/>
                      </a:pPr>
                      <a:r>
                        <a:rPr lang="en-US" sz="2100">
                          <a:solidFill>
                            <a:srgbClr val="000000"/>
                          </a:solidFill>
                          <a:latin typeface="Open Sans Bold"/>
                        </a:rPr>
                        <a:t>DeadLIne Absoluto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A8AFD2"/>
                    </a:solidFill>
                  </a:tcPr>
                </a:tc>
              </a:tr>
              <a:tr h="954288">
                <a:tc>
                  <a:txBody>
                    <a:bodyPr anchor="t" rtlCol="false"/>
                    <a:lstStyle/>
                    <a:p>
                      <a:pPr algn="ctr">
                        <a:lnSpc>
                          <a:spcPts val="3499"/>
                        </a:lnSpc>
                        <a:defRPr/>
                      </a:pPr>
                      <a:r>
                        <a:rPr lang="en-US" sz="2499">
                          <a:solidFill>
                            <a:srgbClr val="FFFFFF"/>
                          </a:solidFill>
                          <a:latin typeface="Open Sans Bold"/>
                        </a:rPr>
                        <a: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10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19"/>
                        </a:lnSpc>
                        <a:defRPr/>
                      </a:pPr>
                      <a:r>
                        <a:rPr lang="en-US" sz="2299">
                          <a:solidFill>
                            <a:srgbClr val="FFFFFF"/>
                          </a:solidFill>
                          <a:latin typeface="Open Sans"/>
                        </a:rPr>
                        <a:t>80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4288">
                <a:tc>
                  <a:txBody>
                    <a:bodyPr anchor="t" rtlCol="false"/>
                    <a:lstStyle/>
                    <a:p>
                      <a:pPr algn="ctr">
                        <a:lnSpc>
                          <a:spcPts val="3499"/>
                        </a:lnSpc>
                        <a:defRPr/>
                      </a:pPr>
                      <a:r>
                        <a:rPr lang="en-US" sz="2499">
                          <a:solidFill>
                            <a:srgbClr val="FFFFFF"/>
                          </a:solidFill>
                          <a:latin typeface="Open Sans Bold"/>
                        </a:rPr>
                        <a:t>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25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359"/>
                        </a:lnSpc>
                        <a:defRPr/>
                      </a:pPr>
                      <a:r>
                        <a:rPr lang="en-US" sz="2399">
                          <a:solidFill>
                            <a:srgbClr val="FFFFFF"/>
                          </a:solidFill>
                          <a:latin typeface="Open Sans"/>
                        </a:rPr>
                        <a:t>100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13" id="13"/>
          <p:cNvGrpSpPr/>
          <p:nvPr/>
        </p:nvGrpSpPr>
        <p:grpSpPr>
          <a:xfrm rot="0">
            <a:off x="4364075" y="4836212"/>
            <a:ext cx="469126" cy="430392"/>
            <a:chOff x="0" y="0"/>
            <a:chExt cx="123556" cy="113354"/>
          </a:xfrm>
        </p:grpSpPr>
        <p:sp>
          <p:nvSpPr>
            <p:cNvPr name="Freeform 14" id="14"/>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F23436"/>
            </a:solidFill>
          </p:spPr>
        </p:sp>
        <p:sp>
          <p:nvSpPr>
            <p:cNvPr name="TextBox 15" id="15"/>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grpSp>
        <p:nvGrpSpPr>
          <p:cNvPr name="Group 16" id="16"/>
          <p:cNvGrpSpPr/>
          <p:nvPr/>
        </p:nvGrpSpPr>
        <p:grpSpPr>
          <a:xfrm rot="0">
            <a:off x="4364075" y="5682652"/>
            <a:ext cx="469126" cy="430392"/>
            <a:chOff x="0" y="0"/>
            <a:chExt cx="123556" cy="113354"/>
          </a:xfrm>
        </p:grpSpPr>
        <p:sp>
          <p:nvSpPr>
            <p:cNvPr name="Freeform 17" id="17"/>
            <p:cNvSpPr/>
            <p:nvPr/>
          </p:nvSpPr>
          <p:spPr>
            <a:xfrm flipH="false" flipV="false" rot="0">
              <a:off x="0" y="0"/>
              <a:ext cx="123556" cy="113354"/>
            </a:xfrm>
            <a:custGeom>
              <a:avLst/>
              <a:gdLst/>
              <a:ahLst/>
              <a:cxnLst/>
              <a:rect r="r" b="b" t="t" l="l"/>
              <a:pathLst>
                <a:path h="113354" w="123556">
                  <a:moveTo>
                    <a:pt x="0" y="0"/>
                  </a:moveTo>
                  <a:lnTo>
                    <a:pt x="123556" y="0"/>
                  </a:lnTo>
                  <a:lnTo>
                    <a:pt x="123556" y="113354"/>
                  </a:lnTo>
                  <a:lnTo>
                    <a:pt x="0" y="113354"/>
                  </a:lnTo>
                  <a:close/>
                </a:path>
              </a:pathLst>
            </a:custGeom>
            <a:solidFill>
              <a:srgbClr val="61B069"/>
            </a:solidFill>
          </p:spPr>
        </p:sp>
        <p:sp>
          <p:nvSpPr>
            <p:cNvPr name="TextBox 18" id="18"/>
            <p:cNvSpPr txBox="true"/>
            <p:nvPr/>
          </p:nvSpPr>
          <p:spPr>
            <a:xfrm>
              <a:off x="0" y="-38100"/>
              <a:ext cx="123556" cy="151454"/>
            </a:xfrm>
            <a:prstGeom prst="rect">
              <a:avLst/>
            </a:prstGeom>
          </p:spPr>
          <p:txBody>
            <a:bodyPr anchor="ctr" rtlCol="false" tIns="50800" lIns="50800" bIns="50800" rIns="50800"/>
            <a:lstStyle/>
            <a:p>
              <a:pPr algn="ctr">
                <a:lnSpc>
                  <a:spcPts val="2940"/>
                </a:lnSpc>
              </a:pPr>
            </a:p>
          </p:txBody>
        </p:sp>
      </p:grpSp>
      <p:sp>
        <p:nvSpPr>
          <p:cNvPr name="AutoShape 19" id="19"/>
          <p:cNvSpPr/>
          <p:nvPr/>
        </p:nvSpPr>
        <p:spPr>
          <a:xfrm>
            <a:off x="2489962" y="8356796"/>
            <a:ext cx="13366173" cy="0"/>
          </a:xfrm>
          <a:prstGeom prst="line">
            <a:avLst/>
          </a:prstGeom>
          <a:ln cap="flat" w="38100">
            <a:solidFill>
              <a:srgbClr val="FFFFFF"/>
            </a:solidFill>
            <a:prstDash val="solid"/>
            <a:headEnd type="none" len="sm" w="sm"/>
            <a:tailEnd type="arrow" len="sm" w="med"/>
          </a:ln>
        </p:spPr>
      </p:sp>
      <p:grpSp>
        <p:nvGrpSpPr>
          <p:cNvPr name="Group 20" id="20"/>
          <p:cNvGrpSpPr/>
          <p:nvPr/>
        </p:nvGrpSpPr>
        <p:grpSpPr>
          <a:xfrm rot="0">
            <a:off x="2508119" y="7610436"/>
            <a:ext cx="1191600" cy="727309"/>
            <a:chOff x="0" y="0"/>
            <a:chExt cx="313837" cy="191555"/>
          </a:xfrm>
        </p:grpSpPr>
        <p:sp>
          <p:nvSpPr>
            <p:cNvPr name="Freeform 21" id="21"/>
            <p:cNvSpPr/>
            <p:nvPr/>
          </p:nvSpPr>
          <p:spPr>
            <a:xfrm flipH="false" flipV="false" rot="0">
              <a:off x="0" y="0"/>
              <a:ext cx="313837" cy="191555"/>
            </a:xfrm>
            <a:custGeom>
              <a:avLst/>
              <a:gdLst/>
              <a:ahLst/>
              <a:cxnLst/>
              <a:rect r="r" b="b" t="t" l="l"/>
              <a:pathLst>
                <a:path h="191555" w="313837">
                  <a:moveTo>
                    <a:pt x="0" y="0"/>
                  </a:moveTo>
                  <a:lnTo>
                    <a:pt x="313837" y="0"/>
                  </a:lnTo>
                  <a:lnTo>
                    <a:pt x="313837" y="191555"/>
                  </a:lnTo>
                  <a:lnTo>
                    <a:pt x="0" y="191555"/>
                  </a:lnTo>
                  <a:close/>
                </a:path>
              </a:pathLst>
            </a:custGeom>
            <a:solidFill>
              <a:srgbClr val="F23436"/>
            </a:solidFill>
          </p:spPr>
        </p:sp>
        <p:sp>
          <p:nvSpPr>
            <p:cNvPr name="TextBox 22" id="22"/>
            <p:cNvSpPr txBox="true"/>
            <p:nvPr/>
          </p:nvSpPr>
          <p:spPr>
            <a:xfrm>
              <a:off x="0" y="-38100"/>
              <a:ext cx="313837" cy="229655"/>
            </a:xfrm>
            <a:prstGeom prst="rect">
              <a:avLst/>
            </a:prstGeom>
          </p:spPr>
          <p:txBody>
            <a:bodyPr anchor="ctr" rtlCol="false" tIns="50800" lIns="50800" bIns="50800" rIns="50800"/>
            <a:lstStyle/>
            <a:p>
              <a:pPr algn="ctr">
                <a:lnSpc>
                  <a:spcPts val="2940"/>
                </a:lnSpc>
              </a:pPr>
            </a:p>
          </p:txBody>
        </p:sp>
      </p:grpSp>
      <p:sp>
        <p:nvSpPr>
          <p:cNvPr name="TextBox 23" id="23"/>
          <p:cNvSpPr txBox="true"/>
          <p:nvPr/>
        </p:nvSpPr>
        <p:spPr>
          <a:xfrm rot="0">
            <a:off x="3583484"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10</a:t>
            </a:r>
          </a:p>
        </p:txBody>
      </p:sp>
      <p:sp>
        <p:nvSpPr>
          <p:cNvPr name="TextBox 24" id="24"/>
          <p:cNvSpPr txBox="true"/>
          <p:nvPr/>
        </p:nvSpPr>
        <p:spPr>
          <a:xfrm rot="0">
            <a:off x="4716966" y="8393187"/>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20</a:t>
            </a:r>
          </a:p>
        </p:txBody>
      </p:sp>
      <p:sp>
        <p:nvSpPr>
          <p:cNvPr name="TextBox 25" id="25"/>
          <p:cNvSpPr txBox="true"/>
          <p:nvPr/>
        </p:nvSpPr>
        <p:spPr>
          <a:xfrm rot="0">
            <a:off x="5850449"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30</a:t>
            </a:r>
          </a:p>
        </p:txBody>
      </p:sp>
      <p:sp>
        <p:nvSpPr>
          <p:cNvPr name="TextBox 26" id="26"/>
          <p:cNvSpPr txBox="true"/>
          <p:nvPr/>
        </p:nvSpPr>
        <p:spPr>
          <a:xfrm rot="0">
            <a:off x="6983931" y="8393187"/>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40</a:t>
            </a:r>
          </a:p>
        </p:txBody>
      </p:sp>
      <p:sp>
        <p:nvSpPr>
          <p:cNvPr name="TextBox 27" id="27"/>
          <p:cNvSpPr txBox="true"/>
          <p:nvPr/>
        </p:nvSpPr>
        <p:spPr>
          <a:xfrm rot="0">
            <a:off x="8113668"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50</a:t>
            </a:r>
          </a:p>
        </p:txBody>
      </p:sp>
      <p:sp>
        <p:nvSpPr>
          <p:cNvPr name="TextBox 28" id="28"/>
          <p:cNvSpPr txBox="true"/>
          <p:nvPr/>
        </p:nvSpPr>
        <p:spPr>
          <a:xfrm rot="0">
            <a:off x="9256514"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60</a:t>
            </a:r>
          </a:p>
        </p:txBody>
      </p:sp>
      <p:sp>
        <p:nvSpPr>
          <p:cNvPr name="TextBox 29" id="29"/>
          <p:cNvSpPr txBox="true"/>
          <p:nvPr/>
        </p:nvSpPr>
        <p:spPr>
          <a:xfrm rot="0">
            <a:off x="10384378"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70</a:t>
            </a:r>
          </a:p>
        </p:txBody>
      </p:sp>
      <p:sp>
        <p:nvSpPr>
          <p:cNvPr name="TextBox 30" id="30"/>
          <p:cNvSpPr txBox="true"/>
          <p:nvPr/>
        </p:nvSpPr>
        <p:spPr>
          <a:xfrm rot="0">
            <a:off x="11527676" y="8394896"/>
            <a:ext cx="232470"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80</a:t>
            </a:r>
          </a:p>
        </p:txBody>
      </p:sp>
      <p:sp>
        <p:nvSpPr>
          <p:cNvPr name="TextBox 31" id="31"/>
          <p:cNvSpPr txBox="true"/>
          <p:nvPr/>
        </p:nvSpPr>
        <p:spPr>
          <a:xfrm rot="0">
            <a:off x="12654230" y="8394896"/>
            <a:ext cx="246906" cy="280670"/>
          </a:xfrm>
          <a:prstGeom prst="rect">
            <a:avLst/>
          </a:prstGeom>
        </p:spPr>
        <p:txBody>
          <a:bodyPr anchor="t" rtlCol="false" tIns="0" lIns="0" bIns="0" rIns="0">
            <a:spAutoFit/>
          </a:bodyPr>
          <a:lstStyle/>
          <a:p>
            <a:pPr algn="ctr">
              <a:lnSpc>
                <a:spcPts val="2380"/>
              </a:lnSpc>
              <a:spcBef>
                <a:spcPct val="0"/>
              </a:spcBef>
            </a:pPr>
            <a:r>
              <a:rPr lang="en-US" sz="1700">
                <a:solidFill>
                  <a:srgbClr val="FFFFFF"/>
                </a:solidFill>
                <a:latin typeface="Open Sans"/>
              </a:rPr>
              <a:t>90</a:t>
            </a:r>
          </a:p>
        </p:txBody>
      </p:sp>
      <p:grpSp>
        <p:nvGrpSpPr>
          <p:cNvPr name="Group 32" id="32"/>
          <p:cNvGrpSpPr/>
          <p:nvPr/>
        </p:nvGrpSpPr>
        <p:grpSpPr>
          <a:xfrm rot="0">
            <a:off x="3690194" y="7610436"/>
            <a:ext cx="1133482" cy="727309"/>
            <a:chOff x="0" y="0"/>
            <a:chExt cx="298530" cy="191555"/>
          </a:xfrm>
        </p:grpSpPr>
        <p:sp>
          <p:nvSpPr>
            <p:cNvPr name="Freeform 33" id="33"/>
            <p:cNvSpPr/>
            <p:nvPr/>
          </p:nvSpPr>
          <p:spPr>
            <a:xfrm flipH="false" flipV="false" rot="0">
              <a:off x="0" y="0"/>
              <a:ext cx="298530" cy="191555"/>
            </a:xfrm>
            <a:custGeom>
              <a:avLst/>
              <a:gdLst/>
              <a:ahLst/>
              <a:cxnLst/>
              <a:rect r="r" b="b" t="t" l="l"/>
              <a:pathLst>
                <a:path h="191555" w="298530">
                  <a:moveTo>
                    <a:pt x="0" y="0"/>
                  </a:moveTo>
                  <a:lnTo>
                    <a:pt x="298530" y="0"/>
                  </a:lnTo>
                  <a:lnTo>
                    <a:pt x="298530" y="191555"/>
                  </a:lnTo>
                  <a:lnTo>
                    <a:pt x="0" y="191555"/>
                  </a:lnTo>
                  <a:close/>
                </a:path>
              </a:pathLst>
            </a:custGeom>
            <a:solidFill>
              <a:srgbClr val="61B069"/>
            </a:solidFill>
          </p:spPr>
        </p:sp>
        <p:sp>
          <p:nvSpPr>
            <p:cNvPr name="TextBox 34" id="34"/>
            <p:cNvSpPr txBox="true"/>
            <p:nvPr/>
          </p:nvSpPr>
          <p:spPr>
            <a:xfrm>
              <a:off x="0" y="-38100"/>
              <a:ext cx="298530" cy="229655"/>
            </a:xfrm>
            <a:prstGeom prst="rect">
              <a:avLst/>
            </a:prstGeom>
          </p:spPr>
          <p:txBody>
            <a:bodyPr anchor="ctr" rtlCol="false" tIns="50800" lIns="50800" bIns="50800" rIns="50800"/>
            <a:lstStyle/>
            <a:p>
              <a:pPr algn="ctr">
                <a:lnSpc>
                  <a:spcPts val="2940"/>
                </a:lnSpc>
              </a:pPr>
            </a:p>
          </p:txBody>
        </p:sp>
      </p:grpSp>
      <p:grpSp>
        <p:nvGrpSpPr>
          <p:cNvPr name="Group 35" id="35"/>
          <p:cNvGrpSpPr/>
          <p:nvPr/>
        </p:nvGrpSpPr>
        <p:grpSpPr>
          <a:xfrm rot="0">
            <a:off x="4814151" y="7610436"/>
            <a:ext cx="1191600" cy="727309"/>
            <a:chOff x="0" y="0"/>
            <a:chExt cx="313837" cy="191555"/>
          </a:xfrm>
        </p:grpSpPr>
        <p:sp>
          <p:nvSpPr>
            <p:cNvPr name="Freeform 36" id="36"/>
            <p:cNvSpPr/>
            <p:nvPr/>
          </p:nvSpPr>
          <p:spPr>
            <a:xfrm flipH="false" flipV="false" rot="0">
              <a:off x="0" y="0"/>
              <a:ext cx="313837" cy="191555"/>
            </a:xfrm>
            <a:custGeom>
              <a:avLst/>
              <a:gdLst/>
              <a:ahLst/>
              <a:cxnLst/>
              <a:rect r="r" b="b" t="t" l="l"/>
              <a:pathLst>
                <a:path h="191555" w="313837">
                  <a:moveTo>
                    <a:pt x="0" y="0"/>
                  </a:moveTo>
                  <a:lnTo>
                    <a:pt x="313837" y="0"/>
                  </a:lnTo>
                  <a:lnTo>
                    <a:pt x="313837" y="191555"/>
                  </a:lnTo>
                  <a:lnTo>
                    <a:pt x="0" y="191555"/>
                  </a:lnTo>
                  <a:close/>
                </a:path>
              </a:pathLst>
            </a:custGeom>
            <a:solidFill>
              <a:srgbClr val="F23436"/>
            </a:solidFill>
          </p:spPr>
        </p:sp>
        <p:sp>
          <p:nvSpPr>
            <p:cNvPr name="TextBox 37" id="37"/>
            <p:cNvSpPr txBox="true"/>
            <p:nvPr/>
          </p:nvSpPr>
          <p:spPr>
            <a:xfrm>
              <a:off x="0" y="-38100"/>
              <a:ext cx="313837" cy="229655"/>
            </a:xfrm>
            <a:prstGeom prst="rect">
              <a:avLst/>
            </a:prstGeom>
          </p:spPr>
          <p:txBody>
            <a:bodyPr anchor="ctr" rtlCol="false" tIns="50800" lIns="50800" bIns="50800" rIns="50800"/>
            <a:lstStyle/>
            <a:p>
              <a:pPr algn="ctr">
                <a:lnSpc>
                  <a:spcPts val="2940"/>
                </a:lnSpc>
              </a:pPr>
            </a:p>
          </p:txBody>
        </p:sp>
      </p:grpSp>
      <p:grpSp>
        <p:nvGrpSpPr>
          <p:cNvPr name="Group 38" id="38"/>
          <p:cNvGrpSpPr/>
          <p:nvPr/>
        </p:nvGrpSpPr>
        <p:grpSpPr>
          <a:xfrm rot="0">
            <a:off x="5986701" y="7610436"/>
            <a:ext cx="1640884" cy="727309"/>
            <a:chOff x="0" y="0"/>
            <a:chExt cx="432167" cy="191555"/>
          </a:xfrm>
        </p:grpSpPr>
        <p:sp>
          <p:nvSpPr>
            <p:cNvPr name="Freeform 39" id="39"/>
            <p:cNvSpPr/>
            <p:nvPr/>
          </p:nvSpPr>
          <p:spPr>
            <a:xfrm flipH="false" flipV="false" rot="0">
              <a:off x="0" y="0"/>
              <a:ext cx="432167" cy="191555"/>
            </a:xfrm>
            <a:custGeom>
              <a:avLst/>
              <a:gdLst/>
              <a:ahLst/>
              <a:cxnLst/>
              <a:rect r="r" b="b" t="t" l="l"/>
              <a:pathLst>
                <a:path h="191555" w="432167">
                  <a:moveTo>
                    <a:pt x="0" y="0"/>
                  </a:moveTo>
                  <a:lnTo>
                    <a:pt x="432167" y="0"/>
                  </a:lnTo>
                  <a:lnTo>
                    <a:pt x="432167" y="191555"/>
                  </a:lnTo>
                  <a:lnTo>
                    <a:pt x="0" y="191555"/>
                  </a:lnTo>
                  <a:close/>
                </a:path>
              </a:pathLst>
            </a:custGeom>
            <a:solidFill>
              <a:srgbClr val="61B069"/>
            </a:solidFill>
          </p:spPr>
        </p:sp>
        <p:sp>
          <p:nvSpPr>
            <p:cNvPr name="TextBox 40" id="40"/>
            <p:cNvSpPr txBox="true"/>
            <p:nvPr/>
          </p:nvSpPr>
          <p:spPr>
            <a:xfrm>
              <a:off x="0" y="-38100"/>
              <a:ext cx="432167" cy="229655"/>
            </a:xfrm>
            <a:prstGeom prst="rect">
              <a:avLst/>
            </a:prstGeom>
          </p:spPr>
          <p:txBody>
            <a:bodyPr anchor="ctr" rtlCol="false" tIns="50800" lIns="50800" bIns="50800" rIns="50800"/>
            <a:lstStyle/>
            <a:p>
              <a:pPr algn="ctr">
                <a:lnSpc>
                  <a:spcPts val="2940"/>
                </a:lnSpc>
              </a:pPr>
            </a:p>
          </p:txBody>
        </p:sp>
      </p:grpSp>
      <p:grpSp>
        <p:nvGrpSpPr>
          <p:cNvPr name="Group 41" id="41"/>
          <p:cNvGrpSpPr/>
          <p:nvPr/>
        </p:nvGrpSpPr>
        <p:grpSpPr>
          <a:xfrm rot="0">
            <a:off x="7627585" y="7610436"/>
            <a:ext cx="1191600" cy="727309"/>
            <a:chOff x="0" y="0"/>
            <a:chExt cx="313837" cy="191555"/>
          </a:xfrm>
        </p:grpSpPr>
        <p:sp>
          <p:nvSpPr>
            <p:cNvPr name="Freeform 42" id="42"/>
            <p:cNvSpPr/>
            <p:nvPr/>
          </p:nvSpPr>
          <p:spPr>
            <a:xfrm flipH="false" flipV="false" rot="0">
              <a:off x="0" y="0"/>
              <a:ext cx="313837" cy="191555"/>
            </a:xfrm>
            <a:custGeom>
              <a:avLst/>
              <a:gdLst/>
              <a:ahLst/>
              <a:cxnLst/>
              <a:rect r="r" b="b" t="t" l="l"/>
              <a:pathLst>
                <a:path h="191555" w="313837">
                  <a:moveTo>
                    <a:pt x="0" y="0"/>
                  </a:moveTo>
                  <a:lnTo>
                    <a:pt x="313837" y="0"/>
                  </a:lnTo>
                  <a:lnTo>
                    <a:pt x="313837" y="191555"/>
                  </a:lnTo>
                  <a:lnTo>
                    <a:pt x="0" y="191555"/>
                  </a:lnTo>
                  <a:close/>
                </a:path>
              </a:pathLst>
            </a:custGeom>
            <a:solidFill>
              <a:srgbClr val="F23436"/>
            </a:solidFill>
          </p:spPr>
        </p:sp>
        <p:sp>
          <p:nvSpPr>
            <p:cNvPr name="TextBox 43" id="43"/>
            <p:cNvSpPr txBox="true"/>
            <p:nvPr/>
          </p:nvSpPr>
          <p:spPr>
            <a:xfrm>
              <a:off x="0" y="-38100"/>
              <a:ext cx="313837" cy="229655"/>
            </a:xfrm>
            <a:prstGeom prst="rect">
              <a:avLst/>
            </a:prstGeom>
          </p:spPr>
          <p:txBody>
            <a:bodyPr anchor="ctr" rtlCol="false" tIns="50800" lIns="50800" bIns="50800" rIns="50800"/>
            <a:lstStyle/>
            <a:p>
              <a:pPr algn="ctr">
                <a:lnSpc>
                  <a:spcPts val="2940"/>
                </a:lnSpc>
              </a:pPr>
            </a:p>
          </p:txBody>
        </p:sp>
      </p:grpSp>
      <p:sp>
        <p:nvSpPr>
          <p:cNvPr name="TextBox 44" id="44"/>
          <p:cNvSpPr txBox="true"/>
          <p:nvPr/>
        </p:nvSpPr>
        <p:spPr>
          <a:xfrm rot="0">
            <a:off x="2508119" y="8393187"/>
            <a:ext cx="116235" cy="264160"/>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Open Sans"/>
              </a:rPr>
              <a:t>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DAFyeOKYHu4</dc:identifier>
  <dcterms:modified xsi:type="dcterms:W3CDTF">2011-08-01T06:04:30Z</dcterms:modified>
  <cp:revision>1</cp:revision>
  <dc:title>Sistemas</dc:title>
</cp:coreProperties>
</file>