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5143500" cx="9144000"/>
  <p:notesSz cx="6858000" cy="9144000"/>
  <p:embeddedFontLst>
    <p:embeddedFont>
      <p:font typeface="Montserrat"/>
      <p:regular r:id="rId91"/>
      <p:bold r:id="rId92"/>
      <p:italic r:id="rId93"/>
      <p:boldItalic r:id="rId94"/>
    </p:embeddedFont>
    <p:embeddedFont>
      <p:font typeface="Lato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Lato-regular.fntdata"/><Relationship Id="rId94" Type="http://schemas.openxmlformats.org/officeDocument/2006/relationships/font" Target="fonts/Montserrat-boldItalic.fntdata"/><Relationship Id="rId97" Type="http://schemas.openxmlformats.org/officeDocument/2006/relationships/font" Target="fonts/Lato-italic.fntdata"/><Relationship Id="rId96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Montserrat-regular.fntdata"/><Relationship Id="rId90" Type="http://schemas.openxmlformats.org/officeDocument/2006/relationships/slide" Target="slides/slide84.xml"/><Relationship Id="rId93" Type="http://schemas.openxmlformats.org/officeDocument/2006/relationships/font" Target="fonts/Montserrat-italic.fntdata"/><Relationship Id="rId92" Type="http://schemas.openxmlformats.org/officeDocument/2006/relationships/font" Target="fonts/Montserra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b57b6a411_1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b57b6a411_1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b57b6a411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b57b6a411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b57b6a411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b57b6a411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b57b6a411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b57b6a411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eb57b6a411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eb57b6a411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b57b6a411_1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b57b6a411_1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b57b6a411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b57b6a411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b57b6a411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b57b6a411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eb57b6a411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eb57b6a411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eb57b6a411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eb57b6a411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b1304b36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b1304b36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b57b6a411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eb57b6a411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b57b6a411_1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b57b6a411_1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eb57b6a411_1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eb57b6a411_1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b57b6a411_1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b57b6a411_1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b57b6a411_1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b57b6a411_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b57b6a411_1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b57b6a411_1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b57b6a411_1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b57b6a411_1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b57b6a411_1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b57b6a411_1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b57b6a411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b57b6a411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b57b6a411_1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b57b6a411_1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b57b6a41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b57b6a41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eb57e28f0c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eb57e28f0c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eb57e28f0c_7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eb57e28f0c_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eb57e28f0c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eb57e28f0c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eb57e28f0c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eb57e28f0c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eb57e28f0c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eb57e28f0c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eb57e28f0c_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eb57e28f0c_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b57e28f0c_7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b57e28f0c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eb57e28f0c_7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eb57e28f0c_7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b57e28f0c_7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b57e28f0c_7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b57b6a411_1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eb57b6a411_1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b1304b36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b1304b36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b57b6a411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b57b6a411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b57b6a411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eb57b6a411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eb57b6a411_1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eb57b6a411_1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eb57b6a411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eb57b6a411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eb57b6a411_1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eb57b6a411_1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b57b6a411_1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eb57b6a411_1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c0b372be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c0b372be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9c0b372be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9c0b372be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eb619ec6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eb619ec6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c5775a8fb_3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29c5775a8fb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b57b6a41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b57b6a41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9c5775a8fb_3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g29c5775a8fb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9c5775a8fb_3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29c5775a8fb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9c5775a8fb_3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29c5775a8fb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9c5775a8fb_3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29c5775a8fb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9c5775a8fb_3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29c5775a8fb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9c5775a8fb_3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29c5775a8fb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9c5775a8fb_3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29c5775a8fb_3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9c5775a8fb_3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g29c5775a8fb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9c5775a8fb_3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29c5775a8fb_3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9c5775a8fb_3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9c5775a8fb_3_20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b4ff8896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b4ff8896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9c5775a8fb_3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3" name="Google Shape;713;g29c5775a8fb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9c5775a8fb_3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29c5775a8fb_3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9c5775a8fb_3_2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g29c5775a8fb_3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9c5775a8fb_3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29c5775a8fb_3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9c5775a8fb_3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29c5775a8fb_3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9c5775a8fb_3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g29c5775a8fb_3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9c5775a8fb_3_2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g29c5775a8fb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9c5775a8fb_3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g29c5775a8fb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9c5775a8fb_3_3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g29c5775a8fb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9c5775a8fb_3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29c5775a8fb_3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b57b6a41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b57b6a41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9c5775a8fb_3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29c5775a8fb_3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9c5775a8fb_3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g29c5775a8fb_3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eb5b883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eb5b883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eb5b8839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eb5b8839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eb5b88399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eb5b88399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eb619ec6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eb619ec6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eb619ec6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eb619ec6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eb619ec60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eb619ec6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eb619ec60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eb619ec60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eb619ec60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eb619ec60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b57b6a41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b57b6a41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eb619ec60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eb619ec60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9c0b372be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9c0b372be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9c0b372be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9c0b372be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eb57e28f0c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eb57e28f0c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eb619ec6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eb619ec6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b57b6a411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b57b6a41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36" name="Google Shape;136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58" name="Google Shape;158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66" name="Google Shape;166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2" name="Google Shape;172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79" name="Google Shape;179;p1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01" name="Google Shape;201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1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05" name="Google Shape;205;p1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09" name="Google Shape;209;p2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5" name="Google Shape;215;p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gif"/><Relationship Id="rId4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gif"/><Relationship Id="rId4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gif"/><Relationship Id="rId4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Relationship Id="rId4" Type="http://schemas.openxmlformats.org/officeDocument/2006/relationships/image" Target="../media/image28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para</a:t>
            </a:r>
            <a:r>
              <a:rPr lang="pt-BR"/>
              <a:t> </a:t>
            </a:r>
            <a:r>
              <a:rPr b="1" lang="pt-BR"/>
              <a:t>Gestão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 Locadora de Veículos</a:t>
            </a:r>
            <a:endParaRPr b="1"/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3537150" y="3783800"/>
            <a:ext cx="50175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pt-BR" sz="1212"/>
              <a:t>Equipe:</a:t>
            </a:r>
            <a:r>
              <a:rPr lang="pt-BR" sz="1212"/>
              <a:t> </a:t>
            </a:r>
            <a:r>
              <a:rPr lang="pt-BR" sz="1212"/>
              <a:t>Alexandre Wesley dos Santos Silva, Alyson Clenardo Souza Pereira, Guilherme de Aquino Pacheco, João Manoel Torres Padilha</a:t>
            </a:r>
            <a:endParaRPr sz="1212"/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075" y="240600"/>
            <a:ext cx="938450" cy="9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823850" y="2053000"/>
            <a:ext cx="5821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3. Importância das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  Etapas</a:t>
            </a:r>
            <a:endParaRPr b="1" sz="3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3.1. Importância das Etapas</a:t>
            </a:r>
            <a:endParaRPr b="1"/>
          </a:p>
        </p:txBody>
      </p:sp>
      <p:sp>
        <p:nvSpPr>
          <p:cNvPr id="318" name="Google Shape;318;p33"/>
          <p:cNvSpPr txBox="1"/>
          <p:nvPr/>
        </p:nvSpPr>
        <p:spPr>
          <a:xfrm>
            <a:off x="1297500" y="1307850"/>
            <a:ext cx="39372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Organização e Estruturação: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Controle de Qualidade: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Economia de Recursos: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Comunicação Eficiente: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Maior Rastreabilidade: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Aprimoramento Contínuo: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Gerenciamento de Riscos: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Previsibilidade e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Cumprimento de Prazos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823850" y="2053000"/>
            <a:ext cx="5702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4. Requisitos: Funcionais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  e Não Funcionais</a:t>
            </a:r>
            <a:endParaRPr b="1" sz="3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 Requisitos</a:t>
            </a:r>
            <a:endParaRPr b="1"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Funcionais: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Descrição de Funcionalidades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Requisitos de Sistema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Cenários de Uso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Regras de Negócios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Interações com Usuário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00" y="1136863"/>
            <a:ext cx="5101824" cy="28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 Requisitos</a:t>
            </a:r>
            <a:endParaRPr b="1"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Não Funcionais: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Desempenho: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Segurança: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Usabilidade: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Confiabilidade: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Manutenibilidade: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Compatibilidade: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Escalabilidade: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00" y="1136863"/>
            <a:ext cx="5101824" cy="28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823850" y="2053000"/>
            <a:ext cx="5702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    </a:t>
            </a:r>
            <a:r>
              <a:rPr b="1" lang="pt-BR"/>
              <a:t>Funcionais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RF1. Cadastro de Veículos: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Montserrat"/>
                <a:ea typeface="Montserrat"/>
                <a:cs typeface="Montserrat"/>
                <a:sym typeface="Montserrat"/>
              </a:rPr>
              <a:t>O sistema deve permitir o cadastramento de veículos, incluindo informações como placa, modelo, ano, quilometragem atual, e dados de revisão como data da última revisão e quilometragem correspondente. Além disso, deve ser possível associar cada veículo a uma unidade específica da locadora e definir a taxa de locação diária por classe de veículo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575" y="2117375"/>
            <a:ext cx="4047175" cy="1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RF2. Cadastro de Clientes: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possibilitar o registro completo dos clientes, incluindo nome, telefone, endereço e CPF, facilitando o processo de atendimento e comunicação com os clientes.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460250"/>
            <a:ext cx="4138500" cy="314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62" name="Google Shape;362;p40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RF3. Cadastro de Locação:</a:t>
            </a:r>
            <a:endParaRPr b="1" sz="1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O sistema deve permitir o cadastro detalhado das locações, incluindo informações como funcionário responsável, unidade da locadora, quilometragem de saída e chegada, detalhes do carro alugado (incluindo a placa), datas de saída e chegada, bem como os valores da locação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3" name="Google Shape;3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975" y="1657413"/>
            <a:ext cx="3403200" cy="221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69" name="Google Shape;369;p4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RF4. Cadastro de Funcionários: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permitir o registro completo dos funcionários da locadora, incluindo nome, cargo e unidade de trabalho de cada funcionário, garantindo um controle eficaz sobre a equipe.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525" y="1617325"/>
            <a:ext cx="2301000" cy="2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Sumário</a:t>
            </a:r>
            <a:endParaRPr b="1"/>
          </a:p>
        </p:txBody>
      </p: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Introdução e Contextualização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Processo de Desenvolvimento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Requisitos: Funcionais e Não Funcionais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Diagrama de Casos de Uso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Diagrama de Classes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Diagramas de Sequência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Diagrama de Atividades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-32029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pt-BR" sz="5775"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sz="577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RF5. Reservas Online: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permitir que os clientes façam reservas de veículos online, escolhendo a unidade, datas de locação e devolução, classe de veículo e fornecendo informações de contato.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7" name="Google Shape;3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725" y="1507375"/>
            <a:ext cx="2497000" cy="24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83" name="Google Shape;383;p4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RF6. Avaliações e Feedback: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Após a devolução do veículo, os clientes devem ter a opção de fornecer feedback e avaliações sobre a experiência de locação.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575" y="1460275"/>
            <a:ext cx="2421650" cy="24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RF7. Cadastro de Unidade da Locadora: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possibilitar o cadastro das unidades da locadora, incluindo informações de localização, nome e detalhes sobre os veículos disponíveis em cada unidade, bem como a pessoa responsável por cada unidade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1" name="Google Shape;3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750" y="1625150"/>
            <a:ext cx="2364000" cy="23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Funcionais (RF)</a:t>
            </a:r>
            <a:endParaRPr b="1"/>
          </a:p>
        </p:txBody>
      </p:sp>
      <p:sp>
        <p:nvSpPr>
          <p:cNvPr id="397" name="Google Shape;397;p45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RF8.1 Relatório de Locação:</a:t>
            </a:r>
            <a:endParaRPr b="1" sz="2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Montserrat"/>
                <a:ea typeface="Montserrat"/>
                <a:cs typeface="Montserrat"/>
                <a:sym typeface="Montserrat"/>
              </a:rPr>
              <a:t>O sistema deve gerar relatórios de locações com a capacidade de aplicar filtros, permitindo segmentar as locações por unidade, datas de saída e chegada, cliente, funcionário e veículo, assim como por valor de locação.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45"/>
          <p:cNvSpPr txBox="1"/>
          <p:nvPr>
            <p:ph idx="1" type="body"/>
          </p:nvPr>
        </p:nvSpPr>
        <p:spPr>
          <a:xfrm>
            <a:off x="50619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RF8.2 Relatório de Veículos: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gerar relatórios sobre veículos disponíveis e alugados, segmentados por unidade, com um filtro especial para identificar veículos com mais de 30 mil quilômetros rodados, indicando sua possibilidade de revenda.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title"/>
          </p:nvPr>
        </p:nvSpPr>
        <p:spPr>
          <a:xfrm>
            <a:off x="823850" y="2053000"/>
            <a:ext cx="6397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4.1. Requisitos:  </a:t>
            </a:r>
            <a:endParaRPr b="1" sz="3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Não Funcionais</a:t>
            </a:r>
            <a:endParaRPr b="1" sz="3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Não Funcionais (RNF)</a:t>
            </a:r>
            <a:endParaRPr b="1"/>
          </a:p>
        </p:txBody>
      </p:sp>
      <p:sp>
        <p:nvSpPr>
          <p:cNvPr id="409" name="Google Shape;409;p47"/>
          <p:cNvSpPr txBox="1"/>
          <p:nvPr>
            <p:ph idx="1" type="body"/>
          </p:nvPr>
        </p:nvSpPr>
        <p:spPr>
          <a:xfrm>
            <a:off x="1297500" y="1567550"/>
            <a:ext cx="398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RNF1. Segurança e Autenticação: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oferecer segurança com um sistema de login e senha, garantindo acesso restrito e exclusivo para gestores, funcionários e clientes. As informações devem ser protegidas por criptografia</a:t>
            </a: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375" y="1567550"/>
            <a:ext cx="2260300" cy="2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Não Funcionais (RNF)</a:t>
            </a:r>
            <a:endParaRPr b="1"/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1297500" y="1567550"/>
            <a:ext cx="398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RNF2. Interface do Usuário: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fornecer uma interface com boa experiência do usuário e  de uso intuitivo.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450" y="1541561"/>
            <a:ext cx="3219350" cy="20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Não Funcionais (RNF)</a:t>
            </a:r>
            <a:endParaRPr b="1"/>
          </a:p>
        </p:txBody>
      </p:sp>
      <p:sp>
        <p:nvSpPr>
          <p:cNvPr id="423" name="Google Shape;423;p49"/>
          <p:cNvSpPr txBox="1"/>
          <p:nvPr>
            <p:ph idx="1" type="body"/>
          </p:nvPr>
        </p:nvSpPr>
        <p:spPr>
          <a:xfrm>
            <a:off x="1297500" y="1567550"/>
            <a:ext cx="398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RNF3. Desempenho: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sistema deve ser capaz de lidar com um grande volume de transações simultâneas, garantindo resposta rápida mesmo durante períodos de alta demanda, como feriados ou estações turísticas.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4" name="Google Shape;4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400" y="1625150"/>
            <a:ext cx="3556200" cy="180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4.1. Requisitos Não Funcionais (RNF)</a:t>
            </a:r>
            <a:endParaRPr b="1"/>
          </a:p>
        </p:txBody>
      </p:sp>
      <p:sp>
        <p:nvSpPr>
          <p:cNvPr id="430" name="Google Shape;430;p50"/>
          <p:cNvSpPr txBox="1"/>
          <p:nvPr>
            <p:ph idx="1" type="body"/>
          </p:nvPr>
        </p:nvSpPr>
        <p:spPr>
          <a:xfrm>
            <a:off x="1297500" y="1567550"/>
            <a:ext cx="398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RNF4. Manutenibilidade: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código-fonte do sistema deve ser bem estruturado e comentado para facilitar a manutenção contínua. Além disso, deve ser implementado um sistema eficiente de controle de versão para acompanhar as alterações no código.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450" y="1743300"/>
            <a:ext cx="2164150" cy="21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/>
          <p:nvPr>
            <p:ph type="title"/>
          </p:nvPr>
        </p:nvSpPr>
        <p:spPr>
          <a:xfrm>
            <a:off x="823850" y="2053000"/>
            <a:ext cx="5702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5</a:t>
            </a:r>
            <a:r>
              <a:rPr b="1" lang="pt-BR" sz="3300"/>
              <a:t>. Diagrama de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  Casos de Uso</a:t>
            </a:r>
            <a:endParaRPr b="1"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arabicPeriod"/>
            </a:pPr>
            <a:r>
              <a:rPr b="1" lang="pt-BR" sz="3300"/>
              <a:t>Introdução e Contextualização</a:t>
            </a:r>
            <a:endParaRPr sz="3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</a:t>
            </a:r>
            <a:r>
              <a:rPr b="1" lang="pt-BR"/>
              <a:t>. Diagrama de Casos de Uso</a:t>
            </a:r>
            <a:endParaRPr b="1"/>
          </a:p>
        </p:txBody>
      </p:sp>
      <p:sp>
        <p:nvSpPr>
          <p:cNvPr id="442" name="Google Shape;442;p52"/>
          <p:cNvSpPr txBox="1"/>
          <p:nvPr>
            <p:ph idx="1" type="body"/>
          </p:nvPr>
        </p:nvSpPr>
        <p:spPr>
          <a:xfrm>
            <a:off x="1297500" y="1307850"/>
            <a:ext cx="34032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Definição 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Os diagramas de caso de uso servem para modelar o comportamento de um sistema e desempenham um papel crucial na captura dos requisitos desse sistema. Esses diagramas oferecem uma visão de alto nível ao descrever as funcionalidades principais e o escopo do sistema, focando nas interações entre o sistema em questão e os seus agentes externos.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Propósito 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escrever o que o sistema faz e como os agentes o usam, mas não como o sistema opera internamente.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3" name="Google Shape;4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25" y="2238525"/>
            <a:ext cx="1709800" cy="17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325" y="1680072"/>
            <a:ext cx="3051950" cy="305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52"/>
          <p:cNvCxnSpPr/>
          <p:nvPr/>
        </p:nvCxnSpPr>
        <p:spPr>
          <a:xfrm>
            <a:off x="6004325" y="3163385"/>
            <a:ext cx="996000" cy="393600"/>
          </a:xfrm>
          <a:prstGeom prst="bentConnector3">
            <a:avLst>
              <a:gd fmla="val 692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3"/>
          <p:cNvSpPr txBox="1"/>
          <p:nvPr>
            <p:ph type="title"/>
          </p:nvPr>
        </p:nvSpPr>
        <p:spPr>
          <a:xfrm>
            <a:off x="823850" y="2053000"/>
            <a:ext cx="6652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5</a:t>
            </a:r>
            <a:r>
              <a:rPr b="1" lang="pt-BR" sz="3300"/>
              <a:t>.1. Elementos do                      </a:t>
            </a:r>
            <a:endParaRPr b="1" sz="3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Diagrama de Casos </a:t>
            </a:r>
            <a:endParaRPr b="1" sz="3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de Uso </a:t>
            </a:r>
            <a:endParaRPr b="1" sz="3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</a:t>
            </a:r>
            <a:r>
              <a:rPr b="1" lang="pt-BR" sz="2800"/>
              <a:t>.1. Elementos do Diagrama de Casos de Uso </a:t>
            </a:r>
            <a:endParaRPr b="1"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1297500" y="1492800"/>
            <a:ext cx="36183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Casos de Uso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Agentes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Subsistemas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Relacionamentos em Diagrama de Casos de Uso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5.1. Elementos do Diagrama de Casos de Uso </a:t>
            </a:r>
            <a:endParaRPr b="1"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1297500" y="1492800"/>
            <a:ext cx="36183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Casos de Uso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3" name="Google Shape;46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950" y="1684900"/>
            <a:ext cx="2748200" cy="27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5"/>
          <p:cNvSpPr txBox="1"/>
          <p:nvPr/>
        </p:nvSpPr>
        <p:spPr>
          <a:xfrm>
            <a:off x="1558000" y="2141350"/>
            <a:ext cx="28173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Descreve uma função que um sistema desempenha para alcançar a meta do usuário. Um caso de uso deve produzir um resultado observável que seja valioso para o usuário do sistema.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5.1. Elementos do Diagrama de Casos de Uso </a:t>
            </a:r>
            <a:endParaRPr b="1"/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1297500" y="1492800"/>
            <a:ext cx="36183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Agentes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1558000" y="2141350"/>
            <a:ext cx="28173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Representam uma função de um usuário que interage com o sistema.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50" y="1439463"/>
            <a:ext cx="1792880" cy="385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5.1. Elementos do Diagrama de Casos de Uso </a:t>
            </a:r>
            <a:endParaRPr b="1"/>
          </a:p>
        </p:txBody>
      </p:sp>
      <p:sp>
        <p:nvSpPr>
          <p:cNvPr id="478" name="Google Shape;478;p57"/>
          <p:cNvSpPr txBox="1"/>
          <p:nvPr>
            <p:ph idx="1" type="body"/>
          </p:nvPr>
        </p:nvSpPr>
        <p:spPr>
          <a:xfrm>
            <a:off x="1297500" y="1492800"/>
            <a:ext cx="36183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Subsistemas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1558000" y="2141350"/>
            <a:ext cx="28173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Representam componentes de larga escala no sistema que está sendo modelado.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025" y="1695000"/>
            <a:ext cx="3721825" cy="309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5.1. Elementos do Diagrama de Casos de Uso </a:t>
            </a:r>
            <a:endParaRPr b="1"/>
          </a:p>
        </p:txBody>
      </p:sp>
      <p:sp>
        <p:nvSpPr>
          <p:cNvPr id="486" name="Google Shape;486;p58"/>
          <p:cNvSpPr txBox="1"/>
          <p:nvPr>
            <p:ph idx="1" type="body"/>
          </p:nvPr>
        </p:nvSpPr>
        <p:spPr>
          <a:xfrm>
            <a:off x="1297500" y="1492800"/>
            <a:ext cx="36183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Relacionamento em Diagrama de Casos de Uso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58"/>
          <p:cNvSpPr txBox="1"/>
          <p:nvPr/>
        </p:nvSpPr>
        <p:spPr>
          <a:xfrm>
            <a:off x="1558000" y="2262300"/>
            <a:ext cx="28173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UML, um relacionamento é uma conexão entre elementos de modelo.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8" name="Google Shape;4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825" y="1887100"/>
            <a:ext cx="3618300" cy="247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5.1. Elementos do Diagrama de Casos de Uso </a:t>
            </a:r>
            <a:endParaRPr b="1"/>
          </a:p>
        </p:txBody>
      </p:sp>
      <p:grpSp>
        <p:nvGrpSpPr>
          <p:cNvPr id="494" name="Google Shape;494;p59"/>
          <p:cNvGrpSpPr/>
          <p:nvPr/>
        </p:nvGrpSpPr>
        <p:grpSpPr>
          <a:xfrm>
            <a:off x="4572008" y="1629163"/>
            <a:ext cx="4128580" cy="3066142"/>
            <a:chOff x="1280550" y="3180000"/>
            <a:chExt cx="2916900" cy="2034600"/>
          </a:xfrm>
        </p:grpSpPr>
        <p:sp>
          <p:nvSpPr>
            <p:cNvPr id="495" name="Google Shape;495;p59"/>
            <p:cNvSpPr/>
            <p:nvPr/>
          </p:nvSpPr>
          <p:spPr>
            <a:xfrm>
              <a:off x="1280550" y="3180000"/>
              <a:ext cx="2916900" cy="2034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96" name="Google Shape;496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30200" y="3305175"/>
              <a:ext cx="2584404" cy="187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1297500" y="1492800"/>
            <a:ext cx="36183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Notação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5.1. Elementos do Diagrama de Casos de Uso </a:t>
            </a:r>
            <a:endParaRPr b="1"/>
          </a:p>
        </p:txBody>
      </p:sp>
      <p:pic>
        <p:nvPicPr>
          <p:cNvPr id="503" name="Google Shape;50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025" y="1446025"/>
            <a:ext cx="490395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>
            <p:ph type="title"/>
          </p:nvPr>
        </p:nvSpPr>
        <p:spPr>
          <a:xfrm>
            <a:off x="823850" y="2053000"/>
            <a:ext cx="5702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</a:t>
            </a:r>
            <a:r>
              <a:rPr b="1" lang="pt-BR"/>
              <a:t>. Diagrama de Classes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pt-BR"/>
              <a:t>Introdução e Contextualização</a:t>
            </a:r>
            <a:endParaRPr b="1"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1297500" y="13078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986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pt-BR" sz="3986">
                <a:latin typeface="Montserrat"/>
                <a:ea typeface="Montserrat"/>
                <a:cs typeface="Montserrat"/>
                <a:sym typeface="Montserrat"/>
              </a:rPr>
              <a:t>"MasterLocadora"</a:t>
            </a:r>
            <a:r>
              <a:rPr lang="pt-BR" sz="3986">
                <a:latin typeface="Montserrat"/>
                <a:ea typeface="Montserrat"/>
                <a:cs typeface="Montserrat"/>
                <a:sym typeface="Montserrat"/>
              </a:rPr>
              <a:t> enfrenta desafios operacionais devido ao uso de um sistema de gestão manual com planilhas e documentos impressos, resultando em agendamentos duplicados, falta de transparência e atrasos na manutenção preventiva. </a:t>
            </a:r>
            <a:endParaRPr sz="398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986">
                <a:latin typeface="Montserrat"/>
                <a:ea typeface="Montserrat"/>
                <a:cs typeface="Montserrat"/>
                <a:sym typeface="Montserrat"/>
              </a:rPr>
              <a:t>Para superar esses desafios, a empresa busca modernizar seus processos com um sistema de software integrado, visando maior eficiência operacional, transparência e aprimoramento da experiência do cliente, para se manter competitiva no mercado de locação de veículos.</a:t>
            </a:r>
            <a:endParaRPr sz="3986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68100"/>
            <a:ext cx="4267199" cy="240127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4724400" y="1832850"/>
            <a:ext cx="426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Master</a:t>
            </a:r>
            <a:r>
              <a:rPr b="1" lang="pt-BR" sz="3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Locadora</a:t>
            </a:r>
            <a:endParaRPr b="1" sz="3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6. Diagrama de Classes</a:t>
            </a:r>
            <a:endParaRPr b="1"/>
          </a:p>
        </p:txBody>
      </p:sp>
      <p:sp>
        <p:nvSpPr>
          <p:cNvPr id="514" name="Google Shape;514;p62"/>
          <p:cNvSpPr txBox="1"/>
          <p:nvPr>
            <p:ph idx="1" type="body"/>
          </p:nvPr>
        </p:nvSpPr>
        <p:spPr>
          <a:xfrm>
            <a:off x="1297500" y="1307850"/>
            <a:ext cx="4218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O que é um Diagrama de Classe?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Para que serve?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5" name="Google Shape;5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525" y="1186550"/>
            <a:ext cx="3032500" cy="30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6. Diagrama de Classes</a:t>
            </a:r>
            <a:endParaRPr b="1"/>
          </a:p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Definição 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O diagrama de classes é uma representação visual do design de um sistema orientado a objetos. Ele descreve a estrutura estática do sistema, mostrando as classes, seus atributos, métodos e as relações entre elas.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Propósito 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Explicar que o diagrama de classes ajuda a visualizar a estrutura do sistema, facilitando a compreensão das entidades principais, suas propriedades e como elas interagem.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2" name="Google Shape;52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400" y="1450876"/>
            <a:ext cx="2607899" cy="26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type="title"/>
          </p:nvPr>
        </p:nvSpPr>
        <p:spPr>
          <a:xfrm>
            <a:off x="823850" y="2053000"/>
            <a:ext cx="6652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6.1. Elementos do                      </a:t>
            </a:r>
            <a:endParaRPr b="1" sz="3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Diagrama de Classes </a:t>
            </a:r>
            <a:endParaRPr b="1" sz="3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6.1. Elementos do Diagrama de Classes </a:t>
            </a:r>
            <a:endParaRPr b="1"/>
          </a:p>
        </p:txBody>
      </p:sp>
      <p:sp>
        <p:nvSpPr>
          <p:cNvPr id="533" name="Google Shape;533;p65"/>
          <p:cNvSpPr txBox="1"/>
          <p:nvPr>
            <p:ph idx="1" type="body"/>
          </p:nvPr>
        </p:nvSpPr>
        <p:spPr>
          <a:xfrm>
            <a:off x="12975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Classes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Modificadores de Acesso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Atributos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Métodos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Relacionamentos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6.1. Elementos do Diagrama de Classes </a:t>
            </a:r>
            <a:endParaRPr b="1"/>
          </a:p>
        </p:txBody>
      </p:sp>
      <p:sp>
        <p:nvSpPr>
          <p:cNvPr id="539" name="Google Shape;539;p66"/>
          <p:cNvSpPr txBox="1"/>
          <p:nvPr>
            <p:ph idx="1" type="body"/>
          </p:nvPr>
        </p:nvSpPr>
        <p:spPr>
          <a:xfrm>
            <a:off x="11688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0" name="Google Shape;54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274500" cy="3296181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6"/>
          <p:cNvSpPr/>
          <p:nvPr/>
        </p:nvSpPr>
        <p:spPr>
          <a:xfrm>
            <a:off x="1472850" y="1957925"/>
            <a:ext cx="2769300" cy="15522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66"/>
          <p:cNvSpPr/>
          <p:nvPr/>
        </p:nvSpPr>
        <p:spPr>
          <a:xfrm>
            <a:off x="1574225" y="3510125"/>
            <a:ext cx="2552100" cy="756600"/>
          </a:xfrm>
          <a:prstGeom prst="brace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3" name="Google Shape;543;p66"/>
          <p:cNvCxnSpPr/>
          <p:nvPr/>
        </p:nvCxnSpPr>
        <p:spPr>
          <a:xfrm>
            <a:off x="4347875" y="2745450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66"/>
          <p:cNvCxnSpPr/>
          <p:nvPr/>
        </p:nvCxnSpPr>
        <p:spPr>
          <a:xfrm>
            <a:off x="4347875" y="3888425"/>
            <a:ext cx="1395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66"/>
          <p:cNvSpPr txBox="1"/>
          <p:nvPr/>
        </p:nvSpPr>
        <p:spPr>
          <a:xfrm>
            <a:off x="5664525" y="1666275"/>
            <a:ext cx="1395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>
            <a:off x="5664525" y="3709325"/>
            <a:ext cx="1395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7" name="Google Shape;547;p66"/>
          <p:cNvCxnSpPr/>
          <p:nvPr/>
        </p:nvCxnSpPr>
        <p:spPr>
          <a:xfrm>
            <a:off x="3853700" y="1845375"/>
            <a:ext cx="1889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66"/>
          <p:cNvSpPr txBox="1"/>
          <p:nvPr/>
        </p:nvSpPr>
        <p:spPr>
          <a:xfrm>
            <a:off x="5664525" y="2554925"/>
            <a:ext cx="1395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Atributos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6.1. Elementos do Diagrama de Classes </a:t>
            </a:r>
            <a:endParaRPr b="1"/>
          </a:p>
        </p:txBody>
      </p:sp>
      <p:sp>
        <p:nvSpPr>
          <p:cNvPr id="554" name="Google Shape;554;p67"/>
          <p:cNvSpPr txBox="1"/>
          <p:nvPr/>
        </p:nvSpPr>
        <p:spPr>
          <a:xfrm>
            <a:off x="1297500" y="1307850"/>
            <a:ext cx="49236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Modificadores de acesso de membro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Todas as classes têm diferentes níveis de acesso, dependendo do modificador de acesso (visibilidade). Veja os níveis de acesso com seus símbolos correspondentes: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Público (+)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Privado (-)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Protegido (#)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Pacote (~)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Derivado (/)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6096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Estático (sublinhado)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25" y="2183051"/>
            <a:ext cx="2607899" cy="26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6.1. Elementos do Diagrama de Classes </a:t>
            </a:r>
            <a:endParaRPr b="1"/>
          </a:p>
        </p:txBody>
      </p:sp>
      <p:cxnSp>
        <p:nvCxnSpPr>
          <p:cNvPr id="561" name="Google Shape;561;p68"/>
          <p:cNvCxnSpPr/>
          <p:nvPr/>
        </p:nvCxnSpPr>
        <p:spPr>
          <a:xfrm>
            <a:off x="2181600" y="1486950"/>
            <a:ext cx="1704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62" name="Google Shape;562;p68"/>
          <p:cNvCxnSpPr/>
          <p:nvPr/>
        </p:nvCxnSpPr>
        <p:spPr>
          <a:xfrm>
            <a:off x="2181600" y="2768350"/>
            <a:ext cx="1704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63" name="Google Shape;563;p68"/>
          <p:cNvCxnSpPr/>
          <p:nvPr/>
        </p:nvCxnSpPr>
        <p:spPr>
          <a:xfrm>
            <a:off x="2181600" y="3446275"/>
            <a:ext cx="1704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564" name="Google Shape;564;p68"/>
          <p:cNvCxnSpPr/>
          <p:nvPr/>
        </p:nvCxnSpPr>
        <p:spPr>
          <a:xfrm>
            <a:off x="2181600" y="2127650"/>
            <a:ext cx="1704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68"/>
          <p:cNvSpPr txBox="1"/>
          <p:nvPr/>
        </p:nvSpPr>
        <p:spPr>
          <a:xfrm>
            <a:off x="4423750" y="1307850"/>
            <a:ext cx="2915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Associação </a:t>
            </a: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Unidirecional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68"/>
          <p:cNvSpPr txBox="1"/>
          <p:nvPr/>
        </p:nvSpPr>
        <p:spPr>
          <a:xfrm>
            <a:off x="4423750" y="1948575"/>
            <a:ext cx="2915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Associação Bidirecional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68"/>
          <p:cNvSpPr txBox="1"/>
          <p:nvPr/>
        </p:nvSpPr>
        <p:spPr>
          <a:xfrm>
            <a:off x="4423750" y="2607863"/>
            <a:ext cx="2915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Agregação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68"/>
          <p:cNvSpPr txBox="1"/>
          <p:nvPr/>
        </p:nvSpPr>
        <p:spPr>
          <a:xfrm>
            <a:off x="4423750" y="3267175"/>
            <a:ext cx="2915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Composição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9" name="Google Shape;569;p68"/>
          <p:cNvCxnSpPr/>
          <p:nvPr/>
        </p:nvCxnSpPr>
        <p:spPr>
          <a:xfrm>
            <a:off x="2181600" y="4105575"/>
            <a:ext cx="17040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68"/>
          <p:cNvSpPr txBox="1"/>
          <p:nvPr/>
        </p:nvSpPr>
        <p:spPr>
          <a:xfrm>
            <a:off x="4536900" y="3926475"/>
            <a:ext cx="2915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Generalização/Herança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6.1. Elementos do Diagrama de Classes </a:t>
            </a:r>
            <a:endParaRPr b="1"/>
          </a:p>
        </p:txBody>
      </p:sp>
      <p:cxnSp>
        <p:nvCxnSpPr>
          <p:cNvPr id="576" name="Google Shape;576;p69"/>
          <p:cNvCxnSpPr/>
          <p:nvPr/>
        </p:nvCxnSpPr>
        <p:spPr>
          <a:xfrm>
            <a:off x="1297500" y="1486950"/>
            <a:ext cx="15819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69"/>
          <p:cNvCxnSpPr/>
          <p:nvPr/>
        </p:nvCxnSpPr>
        <p:spPr>
          <a:xfrm>
            <a:off x="1297500" y="2127650"/>
            <a:ext cx="15819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578" name="Google Shape;578;p69"/>
          <p:cNvSpPr txBox="1"/>
          <p:nvPr/>
        </p:nvSpPr>
        <p:spPr>
          <a:xfrm>
            <a:off x="3379136" y="1307850"/>
            <a:ext cx="2706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Execução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69"/>
          <p:cNvSpPr txBox="1"/>
          <p:nvPr/>
        </p:nvSpPr>
        <p:spPr>
          <a:xfrm>
            <a:off x="3379136" y="1948575"/>
            <a:ext cx="2706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Dependência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80" name="Google Shape;5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550" y="1091175"/>
            <a:ext cx="2418529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6.1. Elementos do Diagrama de Classes </a:t>
            </a:r>
            <a:endParaRPr b="1"/>
          </a:p>
        </p:txBody>
      </p:sp>
      <p:pic>
        <p:nvPicPr>
          <p:cNvPr id="586" name="Google Shape;58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550" y="1091175"/>
            <a:ext cx="2418529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0"/>
          <p:cNvSpPr txBox="1"/>
          <p:nvPr/>
        </p:nvSpPr>
        <p:spPr>
          <a:xfrm>
            <a:off x="1334950" y="1091175"/>
            <a:ext cx="4287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Multiplicidade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 o número de instâncias de uma classe que podem se associar a instâncias de outra classe em um relacionamento.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0..1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  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Zero ou uma instância.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Exatamente uma instância.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0..* ou *:    Zero ou mais instâncias.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1..*:    Uma ou mais instâncias.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1"/>
          <p:cNvSpPr txBox="1"/>
          <p:nvPr>
            <p:ph type="title"/>
          </p:nvPr>
        </p:nvSpPr>
        <p:spPr>
          <a:xfrm>
            <a:off x="1040362" y="1704792"/>
            <a:ext cx="59556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600"/>
              <a:t>7. Diagrama </a:t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600"/>
              <a:t>    de Sequência</a:t>
            </a:r>
            <a:endParaRPr b="1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2. Objetivo</a:t>
            </a:r>
            <a:endParaRPr sz="33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/>
          <p:nvPr>
            <p:ph idx="1" type="body"/>
          </p:nvPr>
        </p:nvSpPr>
        <p:spPr>
          <a:xfrm>
            <a:off x="5820747" y="835160"/>
            <a:ext cx="234846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Diagrama de Comunicação</a:t>
            </a:r>
            <a:endParaRPr/>
          </a:p>
        </p:txBody>
      </p:sp>
      <p:sp>
        <p:nvSpPr>
          <p:cNvPr id="598" name="Google Shape;598;p72"/>
          <p:cNvSpPr txBox="1"/>
          <p:nvPr/>
        </p:nvSpPr>
        <p:spPr>
          <a:xfrm>
            <a:off x="1130272" y="443299"/>
            <a:ext cx="5157794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7.1. Diagramas de Interação</a:t>
            </a:r>
            <a:endParaRPr/>
          </a:p>
        </p:txBody>
      </p:sp>
      <p:pic>
        <p:nvPicPr>
          <p:cNvPr id="599" name="Google Shape;59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215" y="1265658"/>
            <a:ext cx="2489527" cy="147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2"/>
          <p:cNvSpPr txBox="1"/>
          <p:nvPr/>
        </p:nvSpPr>
        <p:spPr>
          <a:xfrm>
            <a:off x="5950991" y="2738545"/>
            <a:ext cx="2087974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9032"/>
              <a:buFont typeface="Lato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Diagrama de Sequência</a:t>
            </a:r>
            <a:endParaRPr/>
          </a:p>
        </p:txBody>
      </p:sp>
      <p:pic>
        <p:nvPicPr>
          <p:cNvPr id="601" name="Google Shape;60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215" y="3169043"/>
            <a:ext cx="2489527" cy="1673631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2"/>
          <p:cNvSpPr txBox="1"/>
          <p:nvPr/>
        </p:nvSpPr>
        <p:spPr>
          <a:xfrm>
            <a:off x="1041216" y="1390231"/>
            <a:ext cx="3865635" cy="1082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Modelos que descrevem como grupos de objetos colaboram para a realização de algum comportamento.</a:t>
            </a:r>
            <a:endParaRPr/>
          </a:p>
        </p:txBody>
      </p:sp>
      <p:sp>
        <p:nvSpPr>
          <p:cNvPr id="603" name="Google Shape;603;p72"/>
          <p:cNvSpPr txBox="1"/>
          <p:nvPr/>
        </p:nvSpPr>
        <p:spPr>
          <a:xfrm>
            <a:off x="1031937" y="2414566"/>
            <a:ext cx="3865635" cy="11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diagrama de interação captura o comportamento de um único </a:t>
            </a:r>
            <a:r>
              <a:rPr b="1" i="0" lang="pt-BR" sz="1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caso de uso </a:t>
            </a: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vez.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72"/>
          <p:cNvSpPr txBox="1"/>
          <p:nvPr/>
        </p:nvSpPr>
        <p:spPr>
          <a:xfrm>
            <a:off x="1022658" y="3488515"/>
            <a:ext cx="3865635" cy="1211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diagrama mostra vários </a:t>
            </a:r>
            <a:r>
              <a:rPr b="1" i="0" lang="pt-BR" sz="1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e as </a:t>
            </a:r>
            <a:r>
              <a:rPr b="1" i="0" lang="pt-BR" sz="1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são trocadas entre esses objetos.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3"/>
          <p:cNvSpPr txBox="1"/>
          <p:nvPr/>
        </p:nvSpPr>
        <p:spPr>
          <a:xfrm>
            <a:off x="1130272" y="443299"/>
            <a:ext cx="5170320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7.1. Diagramas de Interação</a:t>
            </a:r>
            <a:endParaRPr/>
          </a:p>
        </p:txBody>
      </p:sp>
      <p:sp>
        <p:nvSpPr>
          <p:cNvPr id="610" name="Google Shape;610;p73"/>
          <p:cNvSpPr txBox="1"/>
          <p:nvPr/>
        </p:nvSpPr>
        <p:spPr>
          <a:xfrm>
            <a:off x="1041216" y="1390231"/>
            <a:ext cx="3865635" cy="1082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Representam como o sistema age internamente para que um ator atinja seu objetivo na realização de caso de uso.</a:t>
            </a:r>
            <a:endParaRPr/>
          </a:p>
        </p:txBody>
      </p:sp>
      <p:sp>
        <p:nvSpPr>
          <p:cNvPr id="611" name="Google Shape;611;p73"/>
          <p:cNvSpPr txBox="1"/>
          <p:nvPr/>
        </p:nvSpPr>
        <p:spPr>
          <a:xfrm>
            <a:off x="1041213" y="2316194"/>
            <a:ext cx="3865635" cy="8295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Documentam os </a:t>
            </a:r>
            <a:r>
              <a:rPr b="1" i="0" lang="pt-BR" sz="1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aspectos dinâmicos</a:t>
            </a: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do sistema.</a:t>
            </a:r>
            <a:endParaRPr/>
          </a:p>
        </p:txBody>
      </p:sp>
      <p:sp>
        <p:nvSpPr>
          <p:cNvPr id="612" name="Google Shape;612;p73"/>
          <p:cNvSpPr txBox="1"/>
          <p:nvPr/>
        </p:nvSpPr>
        <p:spPr>
          <a:xfrm>
            <a:off x="1041214" y="2989178"/>
            <a:ext cx="3865635" cy="1082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Char char="●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Mostra a interação entre os objetos tendo em vista as </a:t>
            </a:r>
            <a:r>
              <a:rPr b="1" i="0" lang="pt-BR" sz="1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 trocadas</a:t>
            </a: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a execução de </a:t>
            </a:r>
            <a:r>
              <a:rPr b="1" i="0" lang="pt-BR" sz="1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cenários dos casos de uso do sistema</a:t>
            </a: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sp>
        <p:nvSpPr>
          <p:cNvPr id="613" name="Google Shape;613;p73"/>
          <p:cNvSpPr txBox="1"/>
          <p:nvPr>
            <p:ph idx="1" type="body"/>
          </p:nvPr>
        </p:nvSpPr>
        <p:spPr>
          <a:xfrm>
            <a:off x="5820747" y="835160"/>
            <a:ext cx="234846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Diagrama de Comunicação</a:t>
            </a:r>
            <a:endParaRPr/>
          </a:p>
        </p:txBody>
      </p:sp>
      <p:pic>
        <p:nvPicPr>
          <p:cNvPr id="614" name="Google Shape;61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215" y="1265658"/>
            <a:ext cx="2489527" cy="147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73"/>
          <p:cNvSpPr txBox="1"/>
          <p:nvPr/>
        </p:nvSpPr>
        <p:spPr>
          <a:xfrm>
            <a:off x="5950991" y="2738545"/>
            <a:ext cx="2087974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9032"/>
              <a:buFont typeface="Lato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Diagrama de Sequência</a:t>
            </a:r>
            <a:endParaRPr/>
          </a:p>
        </p:txBody>
      </p:sp>
      <p:pic>
        <p:nvPicPr>
          <p:cNvPr id="616" name="Google Shape;61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0215" y="3169043"/>
            <a:ext cx="2489527" cy="167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4"/>
          <p:cNvSpPr txBox="1"/>
          <p:nvPr/>
        </p:nvSpPr>
        <p:spPr>
          <a:xfrm>
            <a:off x="1130272" y="443299"/>
            <a:ext cx="513274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7.1. Diagramas de Interação</a:t>
            </a:r>
            <a:endParaRPr/>
          </a:p>
        </p:txBody>
      </p:sp>
      <p:sp>
        <p:nvSpPr>
          <p:cNvPr id="622" name="Google Shape;622;p74"/>
          <p:cNvSpPr txBox="1"/>
          <p:nvPr>
            <p:ph idx="1" type="body"/>
          </p:nvPr>
        </p:nvSpPr>
        <p:spPr>
          <a:xfrm>
            <a:off x="1297500" y="1307849"/>
            <a:ext cx="5044306" cy="33923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Por que utilizar os diagramas de interação? 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Para responder as seguintes perguntas:</a:t>
            </a:r>
            <a:endParaRPr b="1" sz="14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71450" lvl="0" marL="17145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Como as operações do sistema são executadas internamente?</a:t>
            </a:r>
            <a:endParaRPr/>
          </a:p>
          <a:p>
            <a:pPr indent="-171450" lvl="0" marL="17145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A que classes estas operações pertencem?</a:t>
            </a:r>
            <a:endParaRPr/>
          </a:p>
          <a:p>
            <a:pPr indent="-171450" lvl="0" marL="17145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Quais objetos participam da realização de um caso de uso?</a:t>
            </a:r>
            <a:endParaRPr/>
          </a:p>
          <a:p>
            <a:pPr indent="-171450" lvl="0" marL="17145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De que forma os objetos colaboram para que um determinado caso de uso seja realizado?</a:t>
            </a:r>
            <a:endParaRPr/>
          </a:p>
          <a:p>
            <a:pPr indent="-171450" lvl="0" marL="17145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Em que ordem as mensagens são enviadas durante esta realização?</a:t>
            </a:r>
            <a:endParaRPr/>
          </a:p>
          <a:p>
            <a:pPr indent="-171450" lvl="0" marL="17145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Que informações precisam ser enviadas de um objeto a outro?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3" name="Google Shape;62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844" y="1474999"/>
            <a:ext cx="1975914" cy="2510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/>
          <p:nvPr/>
        </p:nvSpPr>
        <p:spPr>
          <a:xfrm>
            <a:off x="1130271" y="443299"/>
            <a:ext cx="4979527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7.1. Diagramas de Interação</a:t>
            </a:r>
            <a:endParaRPr/>
          </a:p>
        </p:txBody>
      </p:sp>
      <p:sp>
        <p:nvSpPr>
          <p:cNvPr id="629" name="Google Shape;629;p75"/>
          <p:cNvSpPr txBox="1"/>
          <p:nvPr/>
        </p:nvSpPr>
        <p:spPr>
          <a:xfrm>
            <a:off x="1130272" y="1265658"/>
            <a:ext cx="4006272" cy="21332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1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Os principais tipos de diagramas de interação são:</a:t>
            </a:r>
            <a:endParaRPr/>
          </a:p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Noto Sans Symbols"/>
              <a:buChar char="❑"/>
            </a:pPr>
            <a:r>
              <a:rPr b="1" i="0" lang="pt-BR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Diagrama de Sequência</a:t>
            </a:r>
            <a:endParaRPr/>
          </a:p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Noto Sans Symbols"/>
              <a:buChar char="⮚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Ressalta a ordem cronológica das mensagens.</a:t>
            </a:r>
            <a:endParaRPr/>
          </a:p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Noto Sans Symbols"/>
              <a:buChar char="⮚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Mensagens enviadas no decorrer do tempo.</a:t>
            </a:r>
            <a:endParaRPr/>
          </a:p>
        </p:txBody>
      </p:sp>
      <p:sp>
        <p:nvSpPr>
          <p:cNvPr id="630" name="Google Shape;630;p75"/>
          <p:cNvSpPr txBox="1"/>
          <p:nvPr/>
        </p:nvSpPr>
        <p:spPr>
          <a:xfrm>
            <a:off x="1130272" y="3240419"/>
            <a:ext cx="4006272" cy="13191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Noto Sans Symbols"/>
              <a:buChar char="❑"/>
            </a:pPr>
            <a:r>
              <a:rPr b="1" i="0" lang="pt-BR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Diagrama de Comunicação</a:t>
            </a:r>
            <a:endParaRPr/>
          </a:p>
          <a:p>
            <a:pPr indent="-285750" lvl="0" marL="28575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35"/>
              <a:buFont typeface="Noto Sans Symbols"/>
              <a:buChar char="⮚"/>
            </a:pPr>
            <a:r>
              <a:rPr b="0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Ressalta o relacionamento entre os objetos e a consequente troca de mensagem entre eles.</a:t>
            </a:r>
            <a:endParaRPr/>
          </a:p>
        </p:txBody>
      </p:sp>
      <p:sp>
        <p:nvSpPr>
          <p:cNvPr id="631" name="Google Shape;631;p75"/>
          <p:cNvSpPr txBox="1"/>
          <p:nvPr>
            <p:ph idx="1" type="body"/>
          </p:nvPr>
        </p:nvSpPr>
        <p:spPr>
          <a:xfrm>
            <a:off x="5979555" y="2847517"/>
            <a:ext cx="234846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b="1" lang="pt-BR" sz="1400">
                <a:latin typeface="Montserrat"/>
                <a:ea typeface="Montserrat"/>
                <a:cs typeface="Montserrat"/>
                <a:sym typeface="Montserrat"/>
              </a:rPr>
              <a:t>Diagrama de Comunicação</a:t>
            </a:r>
            <a:endParaRPr/>
          </a:p>
        </p:txBody>
      </p:sp>
      <p:pic>
        <p:nvPicPr>
          <p:cNvPr id="632" name="Google Shape;63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9023" y="3278015"/>
            <a:ext cx="2489527" cy="1472887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75"/>
          <p:cNvSpPr txBox="1"/>
          <p:nvPr/>
        </p:nvSpPr>
        <p:spPr>
          <a:xfrm>
            <a:off x="6109799" y="743388"/>
            <a:ext cx="2087974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9032"/>
              <a:buFont typeface="Lato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Diagrama de Sequência</a:t>
            </a:r>
            <a:endParaRPr/>
          </a:p>
        </p:txBody>
      </p:sp>
      <p:pic>
        <p:nvPicPr>
          <p:cNvPr id="634" name="Google Shape;63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9023" y="1173886"/>
            <a:ext cx="2489527" cy="167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6"/>
          <p:cNvSpPr txBox="1"/>
          <p:nvPr/>
        </p:nvSpPr>
        <p:spPr>
          <a:xfrm>
            <a:off x="1130272" y="443299"/>
            <a:ext cx="461298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7.2. Conceitos Básicos</a:t>
            </a:r>
            <a:endParaRPr/>
          </a:p>
        </p:txBody>
      </p:sp>
      <p:sp>
        <p:nvSpPr>
          <p:cNvPr id="640" name="Google Shape;640;p76"/>
          <p:cNvSpPr txBox="1"/>
          <p:nvPr>
            <p:ph idx="1" type="body"/>
          </p:nvPr>
        </p:nvSpPr>
        <p:spPr>
          <a:xfrm>
            <a:off x="2138748" y="1930118"/>
            <a:ext cx="4445754" cy="20310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princípio básico da interação entre objetivos é o conceito de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mensagem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226377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 sistema OO pode ser visto como uma rede de objetos.</a:t>
            </a:r>
            <a:endParaRPr/>
          </a:p>
          <a:p>
            <a:pPr indent="-226377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Funcionalidades são realizadas pelos objetos,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que só podem interagir por meio do  envio de mensagens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76"/>
          <p:cNvSpPr/>
          <p:nvPr/>
        </p:nvSpPr>
        <p:spPr>
          <a:xfrm>
            <a:off x="2020288" y="1839806"/>
            <a:ext cx="4782848" cy="2121408"/>
          </a:xfrm>
          <a:prstGeom prst="wedgeRoundRectCallout">
            <a:avLst>
              <a:gd fmla="val -33398" name="adj1"/>
              <a:gd fmla="val 75239" name="adj2"/>
              <a:gd fmla="val 16667" name="adj3"/>
            </a:avLst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6"/>
          <p:cNvSpPr txBox="1"/>
          <p:nvPr>
            <p:ph idx="1" type="body"/>
          </p:nvPr>
        </p:nvSpPr>
        <p:spPr>
          <a:xfrm>
            <a:off x="1130272" y="964109"/>
            <a:ext cx="2043108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7"/>
          <p:cNvSpPr txBox="1"/>
          <p:nvPr/>
        </p:nvSpPr>
        <p:spPr>
          <a:xfrm>
            <a:off x="1130272" y="443299"/>
            <a:ext cx="461298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7.2. Conceitos Básicos</a:t>
            </a:r>
            <a:endParaRPr/>
          </a:p>
        </p:txBody>
      </p:sp>
      <p:sp>
        <p:nvSpPr>
          <p:cNvPr id="648" name="Google Shape;648;p77"/>
          <p:cNvSpPr txBox="1"/>
          <p:nvPr>
            <p:ph idx="1" type="body"/>
          </p:nvPr>
        </p:nvSpPr>
        <p:spPr>
          <a:xfrm>
            <a:off x="2138748" y="1940786"/>
            <a:ext cx="4445754" cy="1874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Uma mensagem representa a requisição de um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objeto remetente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 um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objeto receptor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para que este último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execute alguma operação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definida para a sua classe.</a:t>
            </a:r>
            <a:endParaRPr/>
          </a:p>
          <a:p>
            <a:pPr indent="-226377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Essa mensagem deve conter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informação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suficiente para que a operação do objeto receptor possa ser executada.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77"/>
          <p:cNvSpPr/>
          <p:nvPr/>
        </p:nvSpPr>
        <p:spPr>
          <a:xfrm>
            <a:off x="2020288" y="1816608"/>
            <a:ext cx="4782848" cy="1999037"/>
          </a:xfrm>
          <a:prstGeom prst="wedgeRoundRectCallout">
            <a:avLst>
              <a:gd fmla="val -33398" name="adj1"/>
              <a:gd fmla="val 75239" name="adj2"/>
              <a:gd fmla="val 16667" name="adj3"/>
            </a:avLst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77"/>
          <p:cNvSpPr txBox="1"/>
          <p:nvPr/>
        </p:nvSpPr>
        <p:spPr>
          <a:xfrm>
            <a:off x="1130272" y="964109"/>
            <a:ext cx="2043108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1" i="0" sz="1100" u="none" cap="none" strike="noStrike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8"/>
          <p:cNvSpPr txBox="1"/>
          <p:nvPr/>
        </p:nvSpPr>
        <p:spPr>
          <a:xfrm>
            <a:off x="1130272" y="443299"/>
            <a:ext cx="461298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7.2. Conceitos Básicos</a:t>
            </a:r>
            <a:endParaRPr/>
          </a:p>
        </p:txBody>
      </p:sp>
      <p:sp>
        <p:nvSpPr>
          <p:cNvPr id="656" name="Google Shape;656;p78"/>
          <p:cNvSpPr txBox="1"/>
          <p:nvPr>
            <p:ph idx="1" type="body"/>
          </p:nvPr>
        </p:nvSpPr>
        <p:spPr>
          <a:xfrm>
            <a:off x="2138748" y="1603022"/>
            <a:ext cx="4445754" cy="2139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6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fato de um objeto “precisar de ajuda” indica sua necessidade de trocar mensagens.</a:t>
            </a:r>
            <a:endParaRPr/>
          </a:p>
          <a:p>
            <a:pPr indent="-226377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Na construção dos diagramas de interação,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 de um objeto a outro implicam em operações que classes dos respectivos objetos devem possuir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78"/>
          <p:cNvSpPr/>
          <p:nvPr/>
        </p:nvSpPr>
        <p:spPr>
          <a:xfrm>
            <a:off x="2020288" y="1804296"/>
            <a:ext cx="4782848" cy="2075246"/>
          </a:xfrm>
          <a:prstGeom prst="wedgeRoundRectCallout">
            <a:avLst>
              <a:gd fmla="val -33398" name="adj1"/>
              <a:gd fmla="val 75239" name="adj2"/>
              <a:gd fmla="val 16667" name="adj3"/>
            </a:avLst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78"/>
          <p:cNvSpPr txBox="1"/>
          <p:nvPr/>
        </p:nvSpPr>
        <p:spPr>
          <a:xfrm>
            <a:off x="1130272" y="964109"/>
            <a:ext cx="2043108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1" i="0" sz="1100" u="none" cap="none" strike="noStrike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9"/>
          <p:cNvSpPr txBox="1"/>
          <p:nvPr/>
        </p:nvSpPr>
        <p:spPr>
          <a:xfrm>
            <a:off x="1130272" y="443299"/>
            <a:ext cx="461298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7.2. Conceitos Básicos</a:t>
            </a:r>
            <a:endParaRPr/>
          </a:p>
        </p:txBody>
      </p:sp>
      <p:sp>
        <p:nvSpPr>
          <p:cNvPr id="664" name="Google Shape;664;p79"/>
          <p:cNvSpPr/>
          <p:nvPr/>
        </p:nvSpPr>
        <p:spPr>
          <a:xfrm>
            <a:off x="5053737" y="793625"/>
            <a:ext cx="3625161" cy="239813"/>
          </a:xfrm>
          <a:prstGeom prst="rect">
            <a:avLst/>
          </a:prstGeom>
          <a:solidFill>
            <a:srgbClr val="F5E1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79"/>
          <p:cNvSpPr/>
          <p:nvPr/>
        </p:nvSpPr>
        <p:spPr>
          <a:xfrm>
            <a:off x="5053737" y="1053795"/>
            <a:ext cx="3625161" cy="483542"/>
          </a:xfrm>
          <a:prstGeom prst="rect">
            <a:avLst/>
          </a:prstGeom>
          <a:solidFill>
            <a:srgbClr val="F5E1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79"/>
          <p:cNvSpPr/>
          <p:nvPr/>
        </p:nvSpPr>
        <p:spPr>
          <a:xfrm>
            <a:off x="5053737" y="1560492"/>
            <a:ext cx="3625161" cy="274265"/>
          </a:xfrm>
          <a:prstGeom prst="rect">
            <a:avLst/>
          </a:prstGeom>
          <a:solidFill>
            <a:srgbClr val="F5E1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79"/>
          <p:cNvSpPr txBox="1"/>
          <p:nvPr/>
        </p:nvSpPr>
        <p:spPr>
          <a:xfrm>
            <a:off x="6444212" y="746981"/>
            <a:ext cx="844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79"/>
          <p:cNvSpPr txBox="1"/>
          <p:nvPr/>
        </p:nvSpPr>
        <p:spPr>
          <a:xfrm>
            <a:off x="5057874" y="1022608"/>
            <a:ext cx="29041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login :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senha :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79"/>
          <p:cNvSpPr txBox="1"/>
          <p:nvPr/>
        </p:nvSpPr>
        <p:spPr>
          <a:xfrm>
            <a:off x="5027468" y="1513426"/>
            <a:ext cx="36424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validar(id : String, senha : String : boolean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79"/>
          <p:cNvSpPr/>
          <p:nvPr/>
        </p:nvSpPr>
        <p:spPr>
          <a:xfrm>
            <a:off x="457139" y="2027841"/>
            <a:ext cx="6118474" cy="264169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9"/>
          <p:cNvSpPr/>
          <p:nvPr/>
        </p:nvSpPr>
        <p:spPr>
          <a:xfrm>
            <a:off x="997170" y="2116549"/>
            <a:ext cx="536448" cy="536448"/>
          </a:xfrm>
          <a:prstGeom prst="ellipse">
            <a:avLst/>
          </a:prstGeom>
          <a:solidFill>
            <a:srgbClr val="F5E17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79"/>
          <p:cNvSpPr txBox="1"/>
          <p:nvPr/>
        </p:nvSpPr>
        <p:spPr>
          <a:xfrm>
            <a:off x="457138" y="2616421"/>
            <a:ext cx="1755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ControladorAcesso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79"/>
          <p:cNvCxnSpPr/>
          <p:nvPr/>
        </p:nvCxnSpPr>
        <p:spPr>
          <a:xfrm>
            <a:off x="1265394" y="2872453"/>
            <a:ext cx="2574" cy="1797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74" name="Google Shape;674;p79"/>
          <p:cNvSpPr/>
          <p:nvPr/>
        </p:nvSpPr>
        <p:spPr>
          <a:xfrm>
            <a:off x="1167858" y="3201637"/>
            <a:ext cx="191488" cy="8290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79"/>
          <p:cNvCxnSpPr/>
          <p:nvPr/>
        </p:nvCxnSpPr>
        <p:spPr>
          <a:xfrm flipH="1">
            <a:off x="5530885" y="2784346"/>
            <a:ext cx="7774" cy="189922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76" name="Google Shape;676;p79"/>
          <p:cNvSpPr/>
          <p:nvPr/>
        </p:nvSpPr>
        <p:spPr>
          <a:xfrm>
            <a:off x="5442915" y="3201637"/>
            <a:ext cx="191550" cy="40719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7" name="Google Shape;677;p79"/>
          <p:cNvCxnSpPr>
            <a:endCxn id="678" idx="0"/>
          </p:cNvCxnSpPr>
          <p:nvPr/>
        </p:nvCxnSpPr>
        <p:spPr>
          <a:xfrm>
            <a:off x="1359315" y="3201637"/>
            <a:ext cx="4083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8" name="Google Shape;678;p79"/>
          <p:cNvSpPr/>
          <p:nvPr/>
        </p:nvSpPr>
        <p:spPr>
          <a:xfrm rot="5400000">
            <a:off x="5136354" y="3073621"/>
            <a:ext cx="357090" cy="256032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9"/>
          <p:cNvSpPr/>
          <p:nvPr/>
        </p:nvSpPr>
        <p:spPr>
          <a:xfrm>
            <a:off x="4764498" y="2255520"/>
            <a:ext cx="1548384" cy="514789"/>
          </a:xfrm>
          <a:prstGeom prst="rect">
            <a:avLst/>
          </a:prstGeom>
          <a:solidFill>
            <a:srgbClr val="F5E173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9"/>
          <p:cNvSpPr txBox="1"/>
          <p:nvPr/>
        </p:nvSpPr>
        <p:spPr>
          <a:xfrm>
            <a:off x="5077155" y="2352931"/>
            <a:ext cx="935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79"/>
          <p:cNvCxnSpPr/>
          <p:nvPr/>
        </p:nvCxnSpPr>
        <p:spPr>
          <a:xfrm flipH="1" rot="10800000">
            <a:off x="2752818" y="1733701"/>
            <a:ext cx="2515336" cy="118726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2" name="Google Shape;682;p79"/>
          <p:cNvSpPr txBox="1"/>
          <p:nvPr/>
        </p:nvSpPr>
        <p:spPr>
          <a:xfrm>
            <a:off x="1448274" y="2920969"/>
            <a:ext cx="41600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: validar(id : String, senha : String : boolean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79"/>
          <p:cNvCxnSpPr/>
          <p:nvPr/>
        </p:nvCxnSpPr>
        <p:spPr>
          <a:xfrm flipH="1" rot="10800000">
            <a:off x="1201118" y="2016663"/>
            <a:ext cx="133844" cy="11461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79"/>
          <p:cNvCxnSpPr/>
          <p:nvPr/>
        </p:nvCxnSpPr>
        <p:spPr>
          <a:xfrm>
            <a:off x="1201118" y="2112786"/>
            <a:ext cx="124968" cy="11847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p79"/>
          <p:cNvSpPr txBox="1"/>
          <p:nvPr/>
        </p:nvSpPr>
        <p:spPr>
          <a:xfrm>
            <a:off x="1130272" y="964109"/>
            <a:ext cx="2043108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400" u="none" cap="none" strike="noStrike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1" i="0" sz="1100" u="none" cap="none" strike="noStrike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0"/>
          <p:cNvSpPr txBox="1"/>
          <p:nvPr/>
        </p:nvSpPr>
        <p:spPr>
          <a:xfrm>
            <a:off x="1130272" y="443299"/>
            <a:ext cx="461298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7.2. Conceitos Básicos</a:t>
            </a:r>
            <a:endParaRPr/>
          </a:p>
        </p:txBody>
      </p:sp>
      <p:sp>
        <p:nvSpPr>
          <p:cNvPr id="691" name="Google Shape;691;p80"/>
          <p:cNvSpPr txBox="1"/>
          <p:nvPr>
            <p:ph idx="1" type="body"/>
          </p:nvPr>
        </p:nvSpPr>
        <p:spPr>
          <a:xfrm>
            <a:off x="1130272" y="1604874"/>
            <a:ext cx="4773378" cy="2097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❑"/>
            </a:pPr>
            <a:r>
              <a:rPr b="1" lang="pt-BR" sz="160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São representados em um diagrama de interação utilizando-se a mesma notação gráfica do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Diagrama de Objetos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  <a:p>
            <a:pPr indent="-226377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Pode-se representar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objetos anônimos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lang="pt-BR" sz="1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objetos nomeados</a:t>
            </a: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dependendo da situação.</a:t>
            </a:r>
            <a:endParaRPr/>
          </a:p>
          <a:p>
            <a:pPr indent="-226377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Arial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80"/>
          <p:cNvSpPr txBox="1"/>
          <p:nvPr>
            <p:ph idx="1" type="body"/>
          </p:nvPr>
        </p:nvSpPr>
        <p:spPr>
          <a:xfrm>
            <a:off x="1130272" y="975397"/>
            <a:ext cx="3441728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Elementos Básicos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80"/>
          <p:cNvSpPr txBox="1"/>
          <p:nvPr>
            <p:ph idx="1" type="body"/>
          </p:nvPr>
        </p:nvSpPr>
        <p:spPr>
          <a:xfrm>
            <a:off x="1130271" y="3505021"/>
            <a:ext cx="4773377" cy="1332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❑"/>
            </a:pPr>
            <a:r>
              <a:rPr b="1" lang="pt-BR" sz="160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Classes também podem ser representadas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o caso de mensagens enviadas para a classe em vez de ser enviada para um objeto.</a:t>
            </a:r>
            <a:endParaRPr/>
          </a:p>
        </p:txBody>
      </p:sp>
      <p:pic>
        <p:nvPicPr>
          <p:cNvPr id="694" name="Google Shape;69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292" y="1976271"/>
            <a:ext cx="1786436" cy="119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292" y="3468906"/>
            <a:ext cx="1788582" cy="119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1"/>
          <p:cNvSpPr txBox="1"/>
          <p:nvPr/>
        </p:nvSpPr>
        <p:spPr>
          <a:xfrm>
            <a:off x="1130272" y="443299"/>
            <a:ext cx="4612982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7.2. Conceitos Básicos</a:t>
            </a:r>
            <a:endParaRPr/>
          </a:p>
        </p:txBody>
      </p:sp>
      <p:sp>
        <p:nvSpPr>
          <p:cNvPr id="701" name="Google Shape;701;p81"/>
          <p:cNvSpPr txBox="1"/>
          <p:nvPr>
            <p:ph idx="1" type="body"/>
          </p:nvPr>
        </p:nvSpPr>
        <p:spPr>
          <a:xfrm>
            <a:off x="1130271" y="974555"/>
            <a:ext cx="361911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Elementos Básicos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81"/>
          <p:cNvSpPr/>
          <p:nvPr/>
        </p:nvSpPr>
        <p:spPr>
          <a:xfrm>
            <a:off x="1130272" y="2116549"/>
            <a:ext cx="3625161" cy="483542"/>
          </a:xfrm>
          <a:prstGeom prst="rect">
            <a:avLst/>
          </a:prstGeom>
          <a:solidFill>
            <a:srgbClr val="F5E1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81"/>
          <p:cNvSpPr txBox="1"/>
          <p:nvPr>
            <p:ph idx="1" type="body"/>
          </p:nvPr>
        </p:nvSpPr>
        <p:spPr>
          <a:xfrm>
            <a:off x="1130271" y="2124977"/>
            <a:ext cx="3619112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vendas : Departamento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81"/>
          <p:cNvSpPr/>
          <p:nvPr/>
        </p:nvSpPr>
        <p:spPr>
          <a:xfrm>
            <a:off x="1130271" y="2936608"/>
            <a:ext cx="3625161" cy="483542"/>
          </a:xfrm>
          <a:prstGeom prst="rect">
            <a:avLst/>
          </a:prstGeom>
          <a:solidFill>
            <a:srgbClr val="F5E1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81"/>
          <p:cNvSpPr txBox="1"/>
          <p:nvPr>
            <p:ph idx="1" type="body"/>
          </p:nvPr>
        </p:nvSpPr>
        <p:spPr>
          <a:xfrm>
            <a:off x="1130271" y="2880272"/>
            <a:ext cx="3619112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Departamento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6" name="Google Shape;706;p81"/>
          <p:cNvSpPr/>
          <p:nvPr/>
        </p:nvSpPr>
        <p:spPr>
          <a:xfrm>
            <a:off x="1136321" y="3736448"/>
            <a:ext cx="3625161" cy="483542"/>
          </a:xfrm>
          <a:prstGeom prst="rect">
            <a:avLst/>
          </a:prstGeom>
          <a:solidFill>
            <a:srgbClr val="F5E1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1136321" y="3693360"/>
            <a:ext cx="3619112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Departamento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81"/>
          <p:cNvSpPr txBox="1"/>
          <p:nvPr>
            <p:ph idx="1" type="body"/>
          </p:nvPr>
        </p:nvSpPr>
        <p:spPr>
          <a:xfrm>
            <a:off x="5177616" y="2073461"/>
            <a:ext cx="3306817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60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Nome do Objeto e sua Classe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60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(Objeto Nomeado)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81"/>
          <p:cNvSpPr txBox="1"/>
          <p:nvPr>
            <p:ph idx="1" type="body"/>
          </p:nvPr>
        </p:nvSpPr>
        <p:spPr>
          <a:xfrm>
            <a:off x="5177616" y="2936608"/>
            <a:ext cx="3306817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60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Objeto Anônimo da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60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Classe Departamento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81"/>
          <p:cNvSpPr txBox="1"/>
          <p:nvPr>
            <p:ph idx="1" type="body"/>
          </p:nvPr>
        </p:nvSpPr>
        <p:spPr>
          <a:xfrm>
            <a:off x="5177616" y="3757218"/>
            <a:ext cx="3306817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600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Classe Departamento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2. </a:t>
            </a:r>
            <a:r>
              <a:rPr b="1" lang="pt-BR"/>
              <a:t>Objetivo</a:t>
            </a:r>
            <a:endParaRPr b="1"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 solução proposta para a MasterLocadora consiste na implementação de um sistema de gestão de aluguel de veículos. Este sistema integrado proporcionará maior eficiência operacional, eliminando agendamentos duplicados, otimizando a gestão da frota, agendando manutenções preventivas, e oferecendo transparência através de um dashboard gerencial.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sp>
        <p:nvSpPr>
          <p:cNvPr id="716" name="Google Shape;716;p82"/>
          <p:cNvSpPr/>
          <p:nvPr/>
        </p:nvSpPr>
        <p:spPr>
          <a:xfrm>
            <a:off x="1130271" y="2407915"/>
            <a:ext cx="2520049" cy="1075586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Sequência</a:t>
            </a:r>
            <a:endParaRPr b="1" i="0" sz="11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82"/>
          <p:cNvSpPr/>
          <p:nvPr/>
        </p:nvSpPr>
        <p:spPr>
          <a:xfrm>
            <a:off x="3245585" y="2407915"/>
            <a:ext cx="2645549" cy="1075586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Diagrama de Caso de Uso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82"/>
          <p:cNvSpPr/>
          <p:nvPr/>
        </p:nvSpPr>
        <p:spPr>
          <a:xfrm>
            <a:off x="5479762" y="2407915"/>
            <a:ext cx="2435042" cy="1075586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Validação</a:t>
            </a:r>
            <a:endParaRPr b="1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3"/>
          <p:cNvSpPr txBox="1"/>
          <p:nvPr>
            <p:ph idx="1" type="body"/>
          </p:nvPr>
        </p:nvSpPr>
        <p:spPr>
          <a:xfrm>
            <a:off x="1130271" y="1716311"/>
            <a:ext cx="3777548" cy="2139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Representam os atores declarados no Diagrama de Casos de Uso.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Entidades externas que interagem com o sistema e que solicitam serviços.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83"/>
          <p:cNvSpPr txBox="1"/>
          <p:nvPr>
            <p:ph idx="1" type="body"/>
          </p:nvPr>
        </p:nvSpPr>
        <p:spPr>
          <a:xfrm>
            <a:off x="1130271" y="1010195"/>
            <a:ext cx="2043108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Atores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sp>
        <p:nvSpPr>
          <p:cNvPr id="726" name="Google Shape;726;p83"/>
          <p:cNvSpPr/>
          <p:nvPr/>
        </p:nvSpPr>
        <p:spPr>
          <a:xfrm>
            <a:off x="5314300" y="1590462"/>
            <a:ext cx="2379059" cy="22657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83"/>
          <p:cNvGrpSpPr/>
          <p:nvPr/>
        </p:nvGrpSpPr>
        <p:grpSpPr>
          <a:xfrm>
            <a:off x="6351523" y="1746783"/>
            <a:ext cx="304612" cy="518810"/>
            <a:chOff x="1051965" y="1641764"/>
            <a:chExt cx="304612" cy="518810"/>
          </a:xfrm>
        </p:grpSpPr>
        <p:sp>
          <p:nvSpPr>
            <p:cNvPr id="728" name="Google Shape;728;p83"/>
            <p:cNvSpPr/>
            <p:nvPr/>
          </p:nvSpPr>
          <p:spPr>
            <a:xfrm>
              <a:off x="1130271" y="1641764"/>
              <a:ext cx="147811" cy="124691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9" name="Google Shape;729;p83"/>
            <p:cNvCxnSpPr>
              <a:stCxn id="728" idx="4"/>
            </p:cNvCxnSpPr>
            <p:nvPr/>
          </p:nvCxnSpPr>
          <p:spPr>
            <a:xfrm>
              <a:off x="1204177" y="1766455"/>
              <a:ext cx="0" cy="232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0" name="Google Shape;730;p83"/>
            <p:cNvCxnSpPr/>
            <p:nvPr/>
          </p:nvCxnSpPr>
          <p:spPr>
            <a:xfrm rot="10800000">
              <a:off x="1051965" y="1870303"/>
              <a:ext cx="30461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1" name="Google Shape;731;p83"/>
            <p:cNvCxnSpPr/>
            <p:nvPr/>
          </p:nvCxnSpPr>
          <p:spPr>
            <a:xfrm flipH="1">
              <a:off x="1060057" y="1999776"/>
              <a:ext cx="152212" cy="16079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83"/>
            <p:cNvCxnSpPr/>
            <p:nvPr/>
          </p:nvCxnSpPr>
          <p:spPr>
            <a:xfrm>
              <a:off x="1204177" y="2006825"/>
              <a:ext cx="152400" cy="13756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33" name="Google Shape;733;p83"/>
          <p:cNvSpPr txBox="1"/>
          <p:nvPr/>
        </p:nvSpPr>
        <p:spPr>
          <a:xfrm>
            <a:off x="5896399" y="2256319"/>
            <a:ext cx="12146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Funcionario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4" name="Google Shape;734;p83"/>
          <p:cNvCxnSpPr>
            <a:endCxn id="726" idx="2"/>
          </p:cNvCxnSpPr>
          <p:nvPr/>
        </p:nvCxnSpPr>
        <p:spPr>
          <a:xfrm>
            <a:off x="6503830" y="2571032"/>
            <a:ext cx="0" cy="1285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4"/>
          <p:cNvSpPr txBox="1"/>
          <p:nvPr>
            <p:ph idx="1" type="body"/>
          </p:nvPr>
        </p:nvSpPr>
        <p:spPr>
          <a:xfrm>
            <a:off x="1130271" y="1553473"/>
            <a:ext cx="6156354" cy="569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Mostra o tempo de existência de um elemento na interação.</a:t>
            </a:r>
            <a:endParaRPr/>
          </a:p>
        </p:txBody>
      </p:sp>
      <p:sp>
        <p:nvSpPr>
          <p:cNvPr id="740" name="Google Shape;740;p84"/>
          <p:cNvSpPr txBox="1"/>
          <p:nvPr>
            <p:ph idx="1" type="body"/>
          </p:nvPr>
        </p:nvSpPr>
        <p:spPr>
          <a:xfrm>
            <a:off x="1130272" y="1010195"/>
            <a:ext cx="2583972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Linha de vida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84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pic>
        <p:nvPicPr>
          <p:cNvPr id="742" name="Google Shape;74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655" y="2086329"/>
            <a:ext cx="5485861" cy="2844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84"/>
          <p:cNvCxnSpPr/>
          <p:nvPr/>
        </p:nvCxnSpPr>
        <p:spPr>
          <a:xfrm flipH="1">
            <a:off x="2018163" y="4565561"/>
            <a:ext cx="713748" cy="18030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4" name="Google Shape;744;p84"/>
          <p:cNvCxnSpPr/>
          <p:nvPr/>
        </p:nvCxnSpPr>
        <p:spPr>
          <a:xfrm flipH="1">
            <a:off x="3752484" y="4554121"/>
            <a:ext cx="713748" cy="18030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5" name="Google Shape;745;p84"/>
          <p:cNvCxnSpPr/>
          <p:nvPr/>
        </p:nvCxnSpPr>
        <p:spPr>
          <a:xfrm flipH="1">
            <a:off x="5046598" y="4565561"/>
            <a:ext cx="713748" cy="18030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6" name="Google Shape;746;p84"/>
          <p:cNvCxnSpPr/>
          <p:nvPr/>
        </p:nvCxnSpPr>
        <p:spPr>
          <a:xfrm flipH="1">
            <a:off x="6524791" y="4565561"/>
            <a:ext cx="400034" cy="18030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5"/>
          <p:cNvSpPr txBox="1"/>
          <p:nvPr>
            <p:ph idx="1" type="body"/>
          </p:nvPr>
        </p:nvSpPr>
        <p:spPr>
          <a:xfrm>
            <a:off x="1130271" y="1553473"/>
            <a:ext cx="7299354" cy="569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o tempo que um método leva para executar suas tarefas.</a:t>
            </a:r>
            <a:endParaRPr/>
          </a:p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Compreende todas as mensagens que se originam do método em execução</a:t>
            </a:r>
            <a:endParaRPr/>
          </a:p>
        </p:txBody>
      </p:sp>
      <p:sp>
        <p:nvSpPr>
          <p:cNvPr id="752" name="Google Shape;752;p85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Foco de controle (ou ativação)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85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pic>
        <p:nvPicPr>
          <p:cNvPr id="754" name="Google Shape;75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780" y="2242871"/>
            <a:ext cx="5110477" cy="264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5" name="Google Shape;755;p85"/>
          <p:cNvCxnSpPr/>
          <p:nvPr/>
        </p:nvCxnSpPr>
        <p:spPr>
          <a:xfrm rot="10800000">
            <a:off x="2209800" y="4248150"/>
            <a:ext cx="760236" cy="27931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6" name="Google Shape;756;p85"/>
          <p:cNvCxnSpPr/>
          <p:nvPr/>
        </p:nvCxnSpPr>
        <p:spPr>
          <a:xfrm rot="10800000">
            <a:off x="3848100" y="4387805"/>
            <a:ext cx="779217" cy="18414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7" name="Google Shape;757;p85"/>
          <p:cNvCxnSpPr/>
          <p:nvPr/>
        </p:nvCxnSpPr>
        <p:spPr>
          <a:xfrm rot="10800000">
            <a:off x="5077060" y="4314825"/>
            <a:ext cx="892836" cy="27931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6"/>
          <p:cNvSpPr txBox="1"/>
          <p:nvPr>
            <p:ph idx="1" type="body"/>
          </p:nvPr>
        </p:nvSpPr>
        <p:spPr>
          <a:xfrm>
            <a:off x="1130271" y="1553473"/>
            <a:ext cx="7299354" cy="5697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Font typeface="Noto Sans Symbols"/>
              <a:buChar char="⮚"/>
            </a:pPr>
            <a:r>
              <a:rPr lang="pt-BR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Representadas por setas, indicam qual componente enviou a mensagem e qual recebeu</a:t>
            </a:r>
            <a:endParaRPr/>
          </a:p>
        </p:txBody>
      </p:sp>
      <p:sp>
        <p:nvSpPr>
          <p:cNvPr id="763" name="Google Shape;763;p86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Mensagens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86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pic>
        <p:nvPicPr>
          <p:cNvPr id="765" name="Google Shape;765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780" y="2242871"/>
            <a:ext cx="5110477" cy="26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86"/>
          <p:cNvSpPr/>
          <p:nvPr/>
        </p:nvSpPr>
        <p:spPr>
          <a:xfrm>
            <a:off x="2628900" y="2492218"/>
            <a:ext cx="714375" cy="2476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86"/>
          <p:cNvSpPr/>
          <p:nvPr/>
        </p:nvSpPr>
        <p:spPr>
          <a:xfrm>
            <a:off x="2400300" y="3310091"/>
            <a:ext cx="1133475" cy="2476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6"/>
          <p:cNvSpPr/>
          <p:nvPr/>
        </p:nvSpPr>
        <p:spPr>
          <a:xfrm>
            <a:off x="3533775" y="3144033"/>
            <a:ext cx="1714630" cy="368179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86"/>
          <p:cNvSpPr/>
          <p:nvPr/>
        </p:nvSpPr>
        <p:spPr>
          <a:xfrm>
            <a:off x="3533776" y="3738062"/>
            <a:ext cx="1889994" cy="344373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7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Tipos de Mensagens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87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sp>
        <p:nvSpPr>
          <p:cNvPr id="776" name="Google Shape;776;p87"/>
          <p:cNvSpPr txBox="1"/>
          <p:nvPr/>
        </p:nvSpPr>
        <p:spPr>
          <a:xfrm>
            <a:off x="1026721" y="2170476"/>
            <a:ext cx="3306817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000" u="none" cap="none" strike="noStrike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1 - Mensagem Síncrona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87"/>
          <p:cNvSpPr txBox="1"/>
          <p:nvPr/>
        </p:nvSpPr>
        <p:spPr>
          <a:xfrm>
            <a:off x="1026720" y="3162313"/>
            <a:ext cx="3720644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000" u="none" cap="none" strike="noStrike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2 - Mensagem Assíncrona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87"/>
          <p:cNvPicPr preferRelativeResize="0"/>
          <p:nvPr/>
        </p:nvPicPr>
        <p:blipFill rotWithShape="1">
          <a:blip r:embed="rId3">
            <a:alphaModFix/>
          </a:blip>
          <a:srcRect b="7264" l="0" r="32158" t="0"/>
          <a:stretch/>
        </p:blipFill>
        <p:spPr>
          <a:xfrm>
            <a:off x="4747364" y="1579913"/>
            <a:ext cx="3868075" cy="27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87"/>
          <p:cNvSpPr/>
          <p:nvPr/>
        </p:nvSpPr>
        <p:spPr>
          <a:xfrm>
            <a:off x="5063512" y="2740193"/>
            <a:ext cx="2113902" cy="30363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8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Tipos de Mensagens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5" name="Google Shape;785;p88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sp>
        <p:nvSpPr>
          <p:cNvPr id="786" name="Google Shape;786;p88"/>
          <p:cNvSpPr txBox="1"/>
          <p:nvPr/>
        </p:nvSpPr>
        <p:spPr>
          <a:xfrm>
            <a:off x="1026721" y="2170476"/>
            <a:ext cx="359025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000" u="none" cap="none" strike="noStrike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3 - Mensagem Reflexiva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88"/>
          <p:cNvSpPr txBox="1"/>
          <p:nvPr/>
        </p:nvSpPr>
        <p:spPr>
          <a:xfrm>
            <a:off x="1026720" y="3162313"/>
            <a:ext cx="3720644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000" u="none" cap="none" strike="noStrike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4 - Mensagem de Retorno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8" name="Google Shape;788;p88"/>
          <p:cNvPicPr preferRelativeResize="0"/>
          <p:nvPr/>
        </p:nvPicPr>
        <p:blipFill rotWithShape="1">
          <a:blip r:embed="rId3">
            <a:alphaModFix/>
          </a:blip>
          <a:srcRect b="0" l="32175" r="18313" t="0"/>
          <a:stretch/>
        </p:blipFill>
        <p:spPr>
          <a:xfrm>
            <a:off x="5461348" y="1257852"/>
            <a:ext cx="2830882" cy="2964684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8"/>
          <p:cNvSpPr/>
          <p:nvPr/>
        </p:nvSpPr>
        <p:spPr>
          <a:xfrm>
            <a:off x="5784410" y="2268119"/>
            <a:ext cx="1663444" cy="36020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8"/>
          <p:cNvSpPr/>
          <p:nvPr/>
        </p:nvSpPr>
        <p:spPr>
          <a:xfrm>
            <a:off x="5784410" y="2964482"/>
            <a:ext cx="1663444" cy="36020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Tipos de Mensagens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p89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sp>
        <p:nvSpPr>
          <p:cNvPr id="797" name="Google Shape;797;p89"/>
          <p:cNvSpPr txBox="1"/>
          <p:nvPr/>
        </p:nvSpPr>
        <p:spPr>
          <a:xfrm>
            <a:off x="1130271" y="1694233"/>
            <a:ext cx="3545279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000" u="none" cap="none" strike="noStrike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5 - Mensagem de Criação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8" name="Google Shape;79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804" y="2263951"/>
            <a:ext cx="4487840" cy="245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0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Tipos de Mensagens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90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1015964" y="1691595"/>
            <a:ext cx="4190738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000" u="none" cap="none" strike="noStrike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6 - Mensagem de Destruição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6" name="Google Shape;80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155" y="2243514"/>
            <a:ext cx="3439689" cy="264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Estereótipos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sp>
        <p:nvSpPr>
          <p:cNvPr id="813" name="Google Shape;813;p91"/>
          <p:cNvSpPr txBox="1"/>
          <p:nvPr/>
        </p:nvSpPr>
        <p:spPr>
          <a:xfrm>
            <a:off x="2080971" y="1716311"/>
            <a:ext cx="5686050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rPr b="1" i="0" lang="pt-BR" sz="2000" u="none" cap="none" strike="noStrike">
                <a:solidFill>
                  <a:srgbClr val="92D050"/>
                </a:solidFill>
                <a:latin typeface="Montserrat"/>
                <a:ea typeface="Montserrat"/>
                <a:cs typeface="Montserrat"/>
                <a:sym typeface="Montserrat"/>
              </a:rPr>
              <a:t>&lt;&lt;Boundary&gt;&gt;, &lt;&lt;Control&gt;&gt;, &lt;&lt;Entity&gt;&gt;</a:t>
            </a:r>
            <a:endParaRPr/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4" name="Google Shape;81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0271" y="2164494"/>
            <a:ext cx="6492655" cy="226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3. Processo de</a:t>
            </a:r>
            <a:endParaRPr b="1" sz="3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Desenvolvimento</a:t>
            </a:r>
            <a:endParaRPr b="1" sz="33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idx="1" type="body"/>
          </p:nvPr>
        </p:nvSpPr>
        <p:spPr>
          <a:xfrm>
            <a:off x="1130271" y="1010195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Frames de interação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pic>
        <p:nvPicPr>
          <p:cNvPr id="821" name="Google Shape;821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572" y="1579913"/>
            <a:ext cx="5264856" cy="3398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2" name="Google Shape;822;p92"/>
          <p:cNvCxnSpPr/>
          <p:nvPr/>
        </p:nvCxnSpPr>
        <p:spPr>
          <a:xfrm>
            <a:off x="2450353" y="3113741"/>
            <a:ext cx="3221318" cy="0"/>
          </a:xfrm>
          <a:prstGeom prst="straightConnector1">
            <a:avLst/>
          </a:prstGeom>
          <a:noFill/>
          <a:ln cap="flat" cmpd="sng" w="9525">
            <a:solidFill>
              <a:srgbClr val="191F2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3" name="Google Shape;823;p92"/>
          <p:cNvSpPr txBox="1"/>
          <p:nvPr/>
        </p:nvSpPr>
        <p:spPr>
          <a:xfrm>
            <a:off x="2686421" y="3125693"/>
            <a:ext cx="1404471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[caso contrário]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3"/>
          <p:cNvSpPr txBox="1"/>
          <p:nvPr>
            <p:ph idx="1" type="body"/>
          </p:nvPr>
        </p:nvSpPr>
        <p:spPr>
          <a:xfrm>
            <a:off x="1130271" y="1525100"/>
            <a:ext cx="5485861" cy="5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2400">
                <a:solidFill>
                  <a:srgbClr val="3384FF"/>
                </a:solidFill>
                <a:latin typeface="Montserrat"/>
                <a:ea typeface="Montserrat"/>
                <a:cs typeface="Montserrat"/>
                <a:sym typeface="Montserrat"/>
              </a:rPr>
              <a:t>Quando utilizar?</a:t>
            </a:r>
            <a:endParaRPr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100">
              <a:solidFill>
                <a:srgbClr val="3384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9" name="Google Shape;829;p93"/>
          <p:cNvSpPr txBox="1"/>
          <p:nvPr/>
        </p:nvSpPr>
        <p:spPr>
          <a:xfrm>
            <a:off x="1130271" y="443299"/>
            <a:ext cx="5373559" cy="430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pt-BR" sz="2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7.3. Diagrama de Sequência</a:t>
            </a:r>
            <a:endParaRPr/>
          </a:p>
        </p:txBody>
      </p:sp>
      <p:cxnSp>
        <p:nvCxnSpPr>
          <p:cNvPr id="830" name="Google Shape;830;p93"/>
          <p:cNvCxnSpPr/>
          <p:nvPr/>
        </p:nvCxnSpPr>
        <p:spPr>
          <a:xfrm>
            <a:off x="2450353" y="3628646"/>
            <a:ext cx="3221318" cy="0"/>
          </a:xfrm>
          <a:prstGeom prst="straightConnector1">
            <a:avLst/>
          </a:prstGeom>
          <a:noFill/>
          <a:ln cap="flat" cmpd="sng" w="9525">
            <a:solidFill>
              <a:srgbClr val="191F2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1" name="Google Shape;831;p93"/>
          <p:cNvSpPr txBox="1"/>
          <p:nvPr/>
        </p:nvSpPr>
        <p:spPr>
          <a:xfrm>
            <a:off x="1130270" y="2231216"/>
            <a:ext cx="6162627" cy="2139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Noto Sans Symbols"/>
              <a:buChar char="⮚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observar o comportamento de vários objetos dentro de um caso de uso.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28575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Noto Sans Symbols"/>
              <a:buChar char="⮚"/>
            </a:pPr>
            <a:r>
              <a:rPr b="0" i="0" lang="pt-B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ajudar a validar os métodos do diagrama de classes.</a:t>
            </a:r>
            <a:endParaRPr/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5"/>
              <a:buFont typeface="Lato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4"/>
          <p:cNvSpPr txBox="1"/>
          <p:nvPr>
            <p:ph type="title"/>
          </p:nvPr>
        </p:nvSpPr>
        <p:spPr>
          <a:xfrm>
            <a:off x="823850" y="2053000"/>
            <a:ext cx="6189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8</a:t>
            </a:r>
            <a:r>
              <a:rPr b="1" lang="pt-BR" sz="3300"/>
              <a:t>. Diagrama de </a:t>
            </a:r>
            <a:endParaRPr b="1"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    Atividades</a:t>
            </a:r>
            <a:endParaRPr b="1" sz="33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8</a:t>
            </a:r>
            <a:r>
              <a:rPr b="1" lang="pt-BR" sz="2800"/>
              <a:t>.1. O que é um Diagrama de Atividade?</a:t>
            </a:r>
            <a:endParaRPr b="1"/>
          </a:p>
        </p:txBody>
      </p:sp>
      <p:sp>
        <p:nvSpPr>
          <p:cNvPr id="842" name="Google Shape;842;p95"/>
          <p:cNvSpPr txBox="1"/>
          <p:nvPr>
            <p:ph idx="1" type="body"/>
          </p:nvPr>
        </p:nvSpPr>
        <p:spPr>
          <a:xfrm>
            <a:off x="1297500" y="1307850"/>
            <a:ext cx="7038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Diagrama comportamental que representa graficamente o fluxo de controle de uma atividade para outra, com descrição de ações passo-a-passo em um sistema.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Especifica a transformação de entradas em saídas por meio de uma sequência controlada de ações.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Semelhante a um fluxograma, porém com suporte ao paralelismo e sincronismo de atividades.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Variação do diagrama de estados, que permite modelar comportamento baseado em fluxo.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8</a:t>
            </a:r>
            <a:r>
              <a:rPr b="1" lang="pt-BR"/>
              <a:t>.2. Conceitos-chave</a:t>
            </a:r>
            <a:endParaRPr b="1"/>
          </a:p>
        </p:txBody>
      </p:sp>
      <p:sp>
        <p:nvSpPr>
          <p:cNvPr id="848" name="Google Shape;848;p96"/>
          <p:cNvSpPr txBox="1"/>
          <p:nvPr>
            <p:ph idx="1" type="body"/>
          </p:nvPr>
        </p:nvSpPr>
        <p:spPr>
          <a:xfrm>
            <a:off x="1297500" y="1307850"/>
            <a:ext cx="421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É um processo de negócio, como por exemplo, o cadastro de um veículo no sistema. Muitas vezes descreve a implementação de um caso de uso.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Ação</a:t>
            </a:r>
            <a:endParaRPr b="1" sz="1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É um passo individual dentro de uma atividade, como por exemplo a adição de uma informação em um campo de busca dentro do sistema.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/>
              <a:t>8.3. Para que serve um Diagrama de Atividade?</a:t>
            </a:r>
            <a:endParaRPr b="1"/>
          </a:p>
        </p:txBody>
      </p:sp>
      <p:sp>
        <p:nvSpPr>
          <p:cNvPr id="854" name="Google Shape;854;p97"/>
          <p:cNvSpPr txBox="1"/>
          <p:nvPr>
            <p:ph idx="1" type="body"/>
          </p:nvPr>
        </p:nvSpPr>
        <p:spPr>
          <a:xfrm>
            <a:off x="1297500" y="1542625"/>
            <a:ext cx="70389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Mostrar interações entre objetos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Expressar como as ações são executadas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O que cada ação faz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Sequência que as ações são executadas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Onde as ações são executadas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pt-BR" sz="1400">
                <a:latin typeface="Montserrat"/>
                <a:ea typeface="Montserrat"/>
                <a:cs typeface="Montserrat"/>
                <a:sym typeface="Montserrat"/>
              </a:rPr>
              <a:t>Quem realiza as ações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8.4. Elementos de um Diagrama de Atividade</a:t>
            </a:r>
            <a:endParaRPr b="1"/>
          </a:p>
        </p:txBody>
      </p:sp>
      <p:sp>
        <p:nvSpPr>
          <p:cNvPr id="860" name="Google Shape;860;p98"/>
          <p:cNvSpPr txBox="1"/>
          <p:nvPr>
            <p:ph idx="1" type="body"/>
          </p:nvPr>
        </p:nvSpPr>
        <p:spPr>
          <a:xfrm>
            <a:off x="1297500" y="1307850"/>
            <a:ext cx="64305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Nó inicial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Ponto de início de uma atividade.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Fluxo / Aresta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Descreve a sequência na qual as atividades se realizam. Conexões entre duas ações. Representada por uma seta.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Decisão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Um único fluxo de entrada e vários fluxos de saída. Cada fluxo de saída possui uma condição booleana.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Intercalação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Vários fluxos de entrada e uma única saída. Marca o final de um condicional iniciado por uma decisão.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9"/>
          <p:cNvSpPr txBox="1"/>
          <p:nvPr>
            <p:ph idx="1" type="body"/>
          </p:nvPr>
        </p:nvSpPr>
        <p:spPr>
          <a:xfrm>
            <a:off x="1254800" y="742300"/>
            <a:ext cx="64305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Divergência / Fork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Ponto no qual duas ou mais tarefas podem iniciar em paralelo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Convergência </a:t>
            </a: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 join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Ponto no qual duas ou mais tarefas paralelas se unem para dar início a uma nova tarefa única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Nó Final de Atividade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Ponto onde termina a atividade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Partições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Mostra quem realiza cada ação ou conjunto de ações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Sinais / Mensagens</a:t>
            </a:r>
            <a:r>
              <a:rPr lang="pt-BR" sz="1200">
                <a:latin typeface="Montserrat"/>
                <a:ea typeface="Montserrat"/>
                <a:cs typeface="Montserrat"/>
                <a:sym typeface="Montserrat"/>
              </a:rPr>
              <a:t>: Envio ou recebimento de sinais ou mensagens por uma ação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8.5. Símbolos comuns</a:t>
            </a:r>
            <a:endParaRPr b="1"/>
          </a:p>
        </p:txBody>
      </p:sp>
      <p:pic>
        <p:nvPicPr>
          <p:cNvPr id="871" name="Google Shape;87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00" y="911300"/>
            <a:ext cx="1833975" cy="40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525" y="911300"/>
            <a:ext cx="195593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8.6. Partições</a:t>
            </a:r>
            <a:endParaRPr b="1"/>
          </a:p>
        </p:txBody>
      </p:sp>
      <p:pic>
        <p:nvPicPr>
          <p:cNvPr id="878" name="Google Shape;87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250" y="1054750"/>
            <a:ext cx="4779825" cy="39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3. Processo de Desenvolvimento</a:t>
            </a:r>
            <a:endParaRPr b="1"/>
          </a:p>
        </p:txBody>
      </p:sp>
      <p:sp>
        <p:nvSpPr>
          <p:cNvPr id="285" name="Google Shape;285;p30"/>
          <p:cNvSpPr/>
          <p:nvPr/>
        </p:nvSpPr>
        <p:spPr>
          <a:xfrm>
            <a:off x="4572003" y="1307850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5853878" y="1307850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7143674" y="1307850"/>
            <a:ext cx="16671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4572014" y="2233387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Codificação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5853890" y="2233387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Testes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7143686" y="2233387"/>
            <a:ext cx="16671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Implantação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4572000" y="3158925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5853890" y="3158925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Avaliação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97500" y="1207325"/>
            <a:ext cx="29508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Requisitos: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Identificação e definição das necessidades do cliente.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Análise: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detalhada dos requisitos para entender desafios e oportunidades.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Projeto: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Criação da arquitetura e estrutura do software.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Codificação: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Codificação do software conforme o design.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525" y="152400"/>
            <a:ext cx="64237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3"/>
          <p:cNvSpPr txBox="1"/>
          <p:nvPr>
            <p:ph type="title"/>
          </p:nvPr>
        </p:nvSpPr>
        <p:spPr>
          <a:xfrm>
            <a:off x="823850" y="2053000"/>
            <a:ext cx="6189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9</a:t>
            </a:r>
            <a:r>
              <a:rPr b="1" lang="pt-BR" sz="3300"/>
              <a:t>. Conclusão</a:t>
            </a:r>
            <a:endParaRPr b="1" sz="33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0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9. Conclusão</a:t>
            </a:r>
            <a:endParaRPr b="1"/>
          </a:p>
        </p:txBody>
      </p:sp>
      <p:sp>
        <p:nvSpPr>
          <p:cNvPr id="894" name="Google Shape;894;p104"/>
          <p:cNvSpPr txBox="1"/>
          <p:nvPr>
            <p:ph idx="1" type="body"/>
          </p:nvPr>
        </p:nvSpPr>
        <p:spPr>
          <a:xfrm>
            <a:off x="1297500" y="1307850"/>
            <a:ext cx="3274500" cy="3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00">
                <a:latin typeface="Montserrat"/>
                <a:ea typeface="Montserrat"/>
                <a:cs typeface="Montserrat"/>
                <a:sym typeface="Montserrat"/>
              </a:rPr>
              <a:t>Em conclusão, os diagramas de classes, de sequência e de atividades desempenham papéis cruciais na modelagem e desenvolvimento de software. Ao proporcionar uma representação visual clara da estrutura, interações e fluxos do sistema, esses diagramas são fundamentais para a compreensão, comunicação eficaz entre equipes e orientação precisa no processo de desenvolvimento. A modelagem, facilitada por esses diagramas, não apenas aprimora a organização interna, mas também é essencial para assegurar a entrega de sistemas eficientes, alinhados com as expectativas do usuário e prontos para enfrentar os desafios do desenvolvimento de software.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350" y="1674775"/>
            <a:ext cx="2544275" cy="25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Referências</a:t>
            </a:r>
            <a:endParaRPr b="1"/>
          </a:p>
        </p:txBody>
      </p:sp>
      <p:sp>
        <p:nvSpPr>
          <p:cNvPr id="901" name="Google Shape;901;p105"/>
          <p:cNvSpPr txBox="1"/>
          <p:nvPr/>
        </p:nvSpPr>
        <p:spPr>
          <a:xfrm>
            <a:off x="1356450" y="1307850"/>
            <a:ext cx="64311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IBM. Diagramas de caso de uso. IBM Rational Software Modeler, Versão 7.5.0. Disponível em: https://www.ibm.com/docs/pt-br/rsm/7.5.0?topic=diagrams-use-case. Acesso em: 15, novembro de 2023.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IBM. Diagramas de Classe. IBM Rational Software Modeler, Versão 7.5.0. Disponível em: https://www.ibm.com/docs/pt-br/rsas/7.5.0?topic=structure-class-diagrams. Acesso em: 15, novembro de 2023.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IBM. Diagramas de Atividades. IBM Rational Software Modeler, Versão 7.5.0. Disponível em: https://www.ibm.com/docs/pt-br/rational-soft-arch/9.7.0?topic=diagrams-activity. Acesso em: 15, novembro de 2023.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IBM. Diagramas de Sequência. IBM Rational Software Modeler, Versão 7.5.0. Disponível em: https://www.ibm.com/docs/pt-br/rsm/7.5.0?topic=uml-sequence-diagrams. Acesso em: 15, novembro de 2023.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</a:pPr>
            <a:r>
              <a:rPr lang="pt-B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https://conteudo.colaboraread.com.br/202002/INTERATIVAS_2_0/ANALISE_ORIENTADA_A_OBJETOS/LIVRO_DIGITAL/npf_u4s2.html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Obrigado pela a atenção!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3. Processo de Desenvolvimento</a:t>
            </a:r>
            <a:endParaRPr b="1"/>
          </a:p>
        </p:txBody>
      </p:sp>
      <p:sp>
        <p:nvSpPr>
          <p:cNvPr id="299" name="Google Shape;299;p31"/>
          <p:cNvSpPr/>
          <p:nvPr/>
        </p:nvSpPr>
        <p:spPr>
          <a:xfrm>
            <a:off x="4572003" y="1307850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/>
          <p:nvPr/>
        </p:nvSpPr>
        <p:spPr>
          <a:xfrm>
            <a:off x="5853878" y="1307850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31"/>
          <p:cNvSpPr/>
          <p:nvPr/>
        </p:nvSpPr>
        <p:spPr>
          <a:xfrm>
            <a:off x="7143674" y="1307850"/>
            <a:ext cx="16671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1"/>
          <p:cNvSpPr/>
          <p:nvPr/>
        </p:nvSpPr>
        <p:spPr>
          <a:xfrm>
            <a:off x="4572014" y="2233387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Codificação</a:t>
            </a:r>
            <a:endParaRPr b="1"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31"/>
          <p:cNvSpPr/>
          <p:nvPr/>
        </p:nvSpPr>
        <p:spPr>
          <a:xfrm>
            <a:off x="5853890" y="2233387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Testes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7143686" y="2233387"/>
            <a:ext cx="16671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Implantação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4572000" y="3158925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endParaRPr b="1"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5853890" y="3158925"/>
            <a:ext cx="1543500" cy="704700"/>
          </a:xfrm>
          <a:prstGeom prst="chevron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Avaliação</a:t>
            </a:r>
            <a:endParaRPr b="1"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1297500" y="1207325"/>
            <a:ext cx="29508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Testes: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Realização de testes unitários e de integração.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Implantação: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Lançamento do software no ambiente de produção.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Manutenção: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Suporte contínuo, correção de bugs e atualizações.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Avaliação:</a:t>
            </a:r>
            <a:endParaRPr b="1"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Coleta de feedback dos usuários para melhorias contínuas.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