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1"/>
    <p:sldId id="257" r:id="rId42"/>
    <p:sldId id="258" r:id="rId43"/>
    <p:sldId id="259" r:id="rId44"/>
    <p:sldId id="260" r:id="rId45"/>
    <p:sldId id="261" r:id="rId46"/>
    <p:sldId id="262" r:id="rId47"/>
    <p:sldId id="263" r:id="rId48"/>
    <p:sldId id="264" r:id="rId49"/>
    <p:sldId id="265"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uce" charset="1" panose="00000500000000000000"/>
      <p:regular r:id="rId10"/>
    </p:embeddedFont>
    <p:embeddedFont>
      <p:font typeface="Open Sauce Bold" charset="1" panose="00000800000000000000"/>
      <p:regular r:id="rId11"/>
    </p:embeddedFont>
    <p:embeddedFont>
      <p:font typeface="Open Sauce Italics" charset="1" panose="00000500000000000000"/>
      <p:regular r:id="rId12"/>
    </p:embeddedFont>
    <p:embeddedFont>
      <p:font typeface="Open Sauce Bold Italics" charset="1" panose="00000800000000000000"/>
      <p:regular r:id="rId13"/>
    </p:embeddedFont>
    <p:embeddedFont>
      <p:font typeface="Open Sauce Light" charset="1" panose="00000400000000000000"/>
      <p:regular r:id="rId14"/>
    </p:embeddedFont>
    <p:embeddedFont>
      <p:font typeface="Open Sauce Light Italics" charset="1" panose="00000400000000000000"/>
      <p:regular r:id="rId15"/>
    </p:embeddedFont>
    <p:embeddedFont>
      <p:font typeface="Open Sauce Medium" charset="1" panose="00000600000000000000"/>
      <p:regular r:id="rId16"/>
    </p:embeddedFont>
    <p:embeddedFont>
      <p:font typeface="Open Sauce Medium Italics" charset="1" panose="00000600000000000000"/>
      <p:regular r:id="rId17"/>
    </p:embeddedFont>
    <p:embeddedFont>
      <p:font typeface="Open Sauce Semi-Bold" charset="1" panose="00000700000000000000"/>
      <p:regular r:id="rId18"/>
    </p:embeddedFont>
    <p:embeddedFont>
      <p:font typeface="Open Sauce Semi-Bold Italics" charset="1" panose="00000700000000000000"/>
      <p:regular r:id="rId19"/>
    </p:embeddedFont>
    <p:embeddedFont>
      <p:font typeface="Open Sauce Heavy" charset="1" panose="00000A00000000000000"/>
      <p:regular r:id="rId20"/>
    </p:embeddedFont>
    <p:embeddedFont>
      <p:font typeface="Open Sauce Heavy Italics" charset="1" panose="00000A00000000000000"/>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Open Sans Light" charset="1" panose="020B0306030504020204"/>
      <p:regular r:id="rId26"/>
    </p:embeddedFont>
    <p:embeddedFont>
      <p:font typeface="Open Sans Light Italics" charset="1" panose="020B0306030504020204"/>
      <p:regular r:id="rId27"/>
    </p:embeddedFont>
    <p:embeddedFont>
      <p:font typeface="Open Sans Ultra-Bold" charset="1" panose="00000000000000000000"/>
      <p:regular r:id="rId28"/>
    </p:embeddedFont>
    <p:embeddedFont>
      <p:font typeface="Open Sans Ultra-Bold Italics" charset="1" panose="00000000000000000000"/>
      <p:regular r:id="rId29"/>
    </p:embeddedFont>
    <p:embeddedFont>
      <p:font typeface="Titillium Web" charset="1" panose="00000500000000000000"/>
      <p:regular r:id="rId30"/>
    </p:embeddedFont>
    <p:embeddedFont>
      <p:font typeface="Titillium Web Bold" charset="1" panose="00000800000000000000"/>
      <p:regular r:id="rId31"/>
    </p:embeddedFont>
    <p:embeddedFont>
      <p:font typeface="Titillium Web Italics" charset="1" panose="00000500000000000000"/>
      <p:regular r:id="rId32"/>
    </p:embeddedFont>
    <p:embeddedFont>
      <p:font typeface="Titillium Web Bold Italics" charset="1" panose="00000800000000000000"/>
      <p:regular r:id="rId33"/>
    </p:embeddedFont>
    <p:embeddedFont>
      <p:font typeface="Titillium Web Thin" charset="1" panose="00000300000000000000"/>
      <p:regular r:id="rId34"/>
    </p:embeddedFont>
    <p:embeddedFont>
      <p:font typeface="Titillium Web Thin Italics" charset="1" panose="00000300000000000000"/>
      <p:regular r:id="rId35"/>
    </p:embeddedFont>
    <p:embeddedFont>
      <p:font typeface="Titillium Web Light" charset="1" panose="00000400000000000000"/>
      <p:regular r:id="rId36"/>
    </p:embeddedFont>
    <p:embeddedFont>
      <p:font typeface="Titillium Web Light Italics" charset="1" panose="00000400000000000000"/>
      <p:regular r:id="rId37"/>
    </p:embeddedFont>
    <p:embeddedFont>
      <p:font typeface="Titillium Web Semi-Bold" charset="1" panose="00000700000000000000"/>
      <p:regular r:id="rId38"/>
    </p:embeddedFont>
    <p:embeddedFont>
      <p:font typeface="Titillium Web Semi-Bold Italics" charset="1" panose="00000700000000000000"/>
      <p:regular r:id="rId39"/>
    </p:embeddedFont>
    <p:embeddedFont>
      <p:font typeface="Titillium Web Heavy" charset="1" panose="00000A0000000000000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slides/slide1.xml" Type="http://schemas.openxmlformats.org/officeDocument/2006/relationships/slide"/><Relationship Id="rId42" Target="slides/slide2.xml" Type="http://schemas.openxmlformats.org/officeDocument/2006/relationships/slide"/><Relationship Id="rId43" Target="slides/slide3.xml" Type="http://schemas.openxmlformats.org/officeDocument/2006/relationships/slide"/><Relationship Id="rId44" Target="slides/slide4.xml" Type="http://schemas.openxmlformats.org/officeDocument/2006/relationships/slide"/><Relationship Id="rId45" Target="slides/slide5.xml" Type="http://schemas.openxmlformats.org/officeDocument/2006/relationships/slide"/><Relationship Id="rId46" Target="slides/slide6.xml" Type="http://schemas.openxmlformats.org/officeDocument/2006/relationships/slide"/><Relationship Id="rId47" Target="slides/slide7.xml" Type="http://schemas.openxmlformats.org/officeDocument/2006/relationships/slide"/><Relationship Id="rId48" Target="slides/slide8.xml" Type="http://schemas.openxmlformats.org/officeDocument/2006/relationships/slide"/><Relationship Id="rId49" Target="slides/slide9.xml" Type="http://schemas.openxmlformats.org/officeDocument/2006/relationships/slide"/><Relationship Id="rId5" Target="tableStyles.xml" Type="http://schemas.openxmlformats.org/officeDocument/2006/relationships/tableStyles"/><Relationship Id="rId50" Target="slides/slide1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http://guilherme-padua-1.dev.netuno.org:20930" TargetMode="External" Type="http://schemas.openxmlformats.org/officeDocument/2006/relationships/hyperlink"/><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493909" y="945928"/>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5657145" y="7076221"/>
            <a:ext cx="6973710" cy="700620"/>
            <a:chOff x="0" y="0"/>
            <a:chExt cx="1836697" cy="184525"/>
          </a:xfrm>
        </p:grpSpPr>
        <p:sp>
          <p:nvSpPr>
            <p:cNvPr name="Freeform 11" id="11"/>
            <p:cNvSpPr/>
            <p:nvPr/>
          </p:nvSpPr>
          <p:spPr>
            <a:xfrm flipH="false" flipV="false" rot="0">
              <a:off x="0" y="0"/>
              <a:ext cx="1836697" cy="184525"/>
            </a:xfrm>
            <a:custGeom>
              <a:avLst/>
              <a:gdLst/>
              <a:ahLst/>
              <a:cxnLst/>
              <a:rect r="r" b="b" t="t" l="l"/>
              <a:pathLst>
                <a:path h="184525" w="1836697">
                  <a:moveTo>
                    <a:pt x="0" y="0"/>
                  </a:moveTo>
                  <a:lnTo>
                    <a:pt x="1836697" y="0"/>
                  </a:lnTo>
                  <a:lnTo>
                    <a:pt x="1836697" y="184525"/>
                  </a:lnTo>
                  <a:lnTo>
                    <a:pt x="0" y="184525"/>
                  </a:lnTo>
                  <a:close/>
                </a:path>
              </a:pathLst>
            </a:custGeom>
            <a:solidFill>
              <a:srgbClr val="0FB3FB"/>
            </a:solidFill>
            <a:ln w="19050" cap="sq">
              <a:solidFill>
                <a:srgbClr val="0D0D0D"/>
              </a:solidFill>
              <a:prstDash val="solid"/>
              <a:miter/>
            </a:ln>
          </p:spPr>
        </p:sp>
        <p:sp>
          <p:nvSpPr>
            <p:cNvPr name="TextBox 12" id="12"/>
            <p:cNvSpPr txBox="true"/>
            <p:nvPr/>
          </p:nvSpPr>
          <p:spPr>
            <a:xfrm>
              <a:off x="0" y="-47625"/>
              <a:ext cx="1836697" cy="232150"/>
            </a:xfrm>
            <a:prstGeom prst="rect">
              <a:avLst/>
            </a:prstGeom>
          </p:spPr>
          <p:txBody>
            <a:bodyPr anchor="ctr" rtlCol="false" tIns="50800" lIns="50800" bIns="50800" rIns="50800"/>
            <a:lstStyle/>
            <a:p>
              <a:pPr algn="ctr">
                <a:lnSpc>
                  <a:spcPts val="3779"/>
                </a:lnSpc>
              </a:pPr>
              <a:r>
                <a:rPr lang="en-US" sz="2699">
                  <a:solidFill>
                    <a:srgbClr val="0D0D0D"/>
                  </a:solidFill>
                  <a:latin typeface="Titillium Web"/>
                </a:rPr>
                <a:t>Descrição do Projeto</a:t>
              </a:r>
            </a:p>
          </p:txBody>
        </p:sp>
      </p:grpSp>
      <p:sp>
        <p:nvSpPr>
          <p:cNvPr name="Freeform 13" id="13"/>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029723" y="743809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7946269" y="3160800"/>
            <a:ext cx="2395462" cy="2150007"/>
          </a:xfrm>
          <a:custGeom>
            <a:avLst/>
            <a:gdLst/>
            <a:ahLst/>
            <a:cxnLst/>
            <a:rect r="r" b="b" t="t" l="l"/>
            <a:pathLst>
              <a:path h="2150007" w="2395462">
                <a:moveTo>
                  <a:pt x="0" y="0"/>
                </a:moveTo>
                <a:lnTo>
                  <a:pt x="2395462" y="0"/>
                </a:lnTo>
                <a:lnTo>
                  <a:pt x="2395462" y="2150006"/>
                </a:lnTo>
                <a:lnTo>
                  <a:pt x="0" y="2150006"/>
                </a:lnTo>
                <a:lnTo>
                  <a:pt x="0" y="0"/>
                </a:lnTo>
                <a:close/>
              </a:path>
            </a:pathLst>
          </a:custGeom>
          <a:blipFill>
            <a:blip r:embed="rId8"/>
            <a:stretch>
              <a:fillRect l="0" t="0" r="0" b="0"/>
            </a:stretch>
          </a:blipFill>
        </p:spPr>
      </p:sp>
      <p:sp>
        <p:nvSpPr>
          <p:cNvPr name="Freeform 16" id="16"/>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9"/>
            <a:stretch>
              <a:fillRect l="0" t="0" r="0" b="0"/>
            </a:stretch>
          </a:blipFill>
        </p:spPr>
      </p:sp>
      <p:sp>
        <p:nvSpPr>
          <p:cNvPr name="TextBox 17" id="17"/>
          <p:cNvSpPr txBox="true"/>
          <p:nvPr/>
        </p:nvSpPr>
        <p:spPr>
          <a:xfrm rot="0">
            <a:off x="5657145" y="5837075"/>
            <a:ext cx="6973710" cy="770026"/>
          </a:xfrm>
          <a:prstGeom prst="rect">
            <a:avLst/>
          </a:prstGeom>
        </p:spPr>
        <p:txBody>
          <a:bodyPr anchor="t" rtlCol="false" tIns="0" lIns="0" bIns="0" rIns="0">
            <a:spAutoFit/>
          </a:bodyPr>
          <a:lstStyle/>
          <a:p>
            <a:pPr algn="ctr">
              <a:lnSpc>
                <a:spcPts val="5995"/>
              </a:lnSpc>
            </a:pPr>
            <a:r>
              <a:rPr lang="en-US" sz="5450">
                <a:solidFill>
                  <a:srgbClr val="0D0D0D"/>
                </a:solidFill>
                <a:latin typeface="Titillium Web Bold"/>
              </a:rPr>
              <a:t>Sistema Bibliotecário</a:t>
            </a:r>
          </a:p>
        </p:txBody>
      </p:sp>
      <p:sp>
        <p:nvSpPr>
          <p:cNvPr name="TextBox 18" id="18"/>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a:t>
            </a:r>
          </a:p>
        </p:txBody>
      </p:sp>
      <p:sp>
        <p:nvSpPr>
          <p:cNvPr name="TextBox 19" id="19"/>
          <p:cNvSpPr txBox="true"/>
          <p:nvPr/>
        </p:nvSpPr>
        <p:spPr>
          <a:xfrm rot="0">
            <a:off x="5657145" y="8205465"/>
            <a:ext cx="6973710" cy="656590"/>
          </a:xfrm>
          <a:prstGeom prst="rect">
            <a:avLst/>
          </a:prstGeom>
        </p:spPr>
        <p:txBody>
          <a:bodyPr anchor="t" rtlCol="false" tIns="0" lIns="0" bIns="0" rIns="0">
            <a:spAutoFit/>
          </a:bodyPr>
          <a:lstStyle/>
          <a:p>
            <a:pPr algn="just" marL="0" indent="0" lvl="0">
              <a:lnSpc>
                <a:spcPts val="2659"/>
              </a:lnSpc>
              <a:spcBef>
                <a:spcPct val="0"/>
              </a:spcBef>
            </a:pPr>
            <a:r>
              <a:rPr lang="en-US" sz="1899">
                <a:solidFill>
                  <a:srgbClr val="000000"/>
                </a:solidFill>
                <a:latin typeface="Open Sans Bold"/>
              </a:rPr>
              <a:t>Equipe de desenvolvimento: </a:t>
            </a:r>
            <a:r>
              <a:rPr lang="en-US" sz="1899">
                <a:solidFill>
                  <a:srgbClr val="000000"/>
                </a:solidFill>
                <a:latin typeface="Open Sans"/>
              </a:rPr>
              <a:t>Amanda Maia, Guilherme de Pádua, Gustavo Rocha, Irlanda Teixeira.</a:t>
            </a:r>
          </a:p>
        </p:txBody>
      </p:sp>
      <p:sp>
        <p:nvSpPr>
          <p:cNvPr name="TextBox 20" id="20"/>
          <p:cNvSpPr txBox="true"/>
          <p:nvPr/>
        </p:nvSpPr>
        <p:spPr>
          <a:xfrm rot="0">
            <a:off x="3623742" y="9689353"/>
            <a:ext cx="11040517"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Titillium Web Bold"/>
              </a:rPr>
              <a:t>SISTEMA DE BIBLIOTECA - INSTITUIÇÃO ABCESTÁ LICENCIADO SOB CC BY 4.0© 2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446284"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sp>
        <p:nvSpPr>
          <p:cNvPr name="Freeform 10" id="10"/>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FUNCIONALIDADES</a:t>
            </a:r>
          </a:p>
        </p:txBody>
      </p:sp>
      <p:sp>
        <p:nvSpPr>
          <p:cNvPr name="Freeform 12" id="12"/>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6"/>
            <a:stretch>
              <a:fillRect l="0" t="0" r="0" b="0"/>
            </a:stretch>
          </a:blipFill>
        </p:spPr>
      </p:sp>
      <p:sp>
        <p:nvSpPr>
          <p:cNvPr name="TextBox 13" id="13"/>
          <p:cNvSpPr txBox="true"/>
          <p:nvPr/>
        </p:nvSpPr>
        <p:spPr>
          <a:xfrm rot="0">
            <a:off x="2915502" y="2336652"/>
            <a:ext cx="12456997" cy="7101826"/>
          </a:xfrm>
          <a:prstGeom prst="rect">
            <a:avLst/>
          </a:prstGeom>
        </p:spPr>
        <p:txBody>
          <a:bodyPr anchor="t" rtlCol="false" tIns="0" lIns="0" bIns="0" rIns="0">
            <a:spAutoFit/>
          </a:bodyPr>
          <a:lstStyle/>
          <a:p>
            <a:pPr algn="ctr">
              <a:lnSpc>
                <a:spcPts val="3360"/>
              </a:lnSpc>
            </a:pPr>
            <a:r>
              <a:rPr lang="en-US" sz="2400">
                <a:solidFill>
                  <a:srgbClr val="0D0D0D"/>
                </a:solidFill>
                <a:latin typeface="Open Sans"/>
              </a:rPr>
              <a:t>Copyright © 2023 Educational Material</a:t>
            </a:r>
          </a:p>
          <a:p>
            <a:pPr algn="ctr">
              <a:lnSpc>
                <a:spcPts val="3360"/>
              </a:lnSpc>
            </a:pPr>
          </a:p>
          <a:p>
            <a:pPr algn="ctr">
              <a:lnSpc>
                <a:spcPts val="3360"/>
              </a:lnSpc>
            </a:pPr>
            <a:r>
              <a:rPr lang="en-US" sz="2400">
                <a:solidFill>
                  <a:srgbClr val="0D0D0D"/>
                </a:solidFill>
                <a:latin typeface="Open Sans"/>
              </a:rPr>
              <a:t>Este material está licenciado sob a Licença MIT. É permitido o uso, cópia, modificação, e distribuição deste material para qualquer fim, desde que acompanhado deste aviso de direitos autorais.</a:t>
            </a:r>
          </a:p>
          <a:p>
            <a:pPr algn="ctr">
              <a:lnSpc>
                <a:spcPts val="3360"/>
              </a:lnSpc>
            </a:pPr>
          </a:p>
          <a:p>
            <a:pPr algn="ctr">
              <a:lnSpc>
                <a:spcPts val="3360"/>
              </a:lnSpc>
            </a:pPr>
            <a:r>
              <a:rPr lang="en-US" sz="2400">
                <a:solidFill>
                  <a:srgbClr val="0D0D0D"/>
                </a:solidFill>
                <a:latin typeface="Open Sans"/>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gn="ctr">
              <a:lnSpc>
                <a:spcPts val="3360"/>
              </a:lnSpc>
            </a:pPr>
          </a:p>
          <a:p>
            <a:pPr algn="ctr">
              <a:lnSpc>
                <a:spcPts val="3360"/>
              </a:lnSpc>
            </a:pPr>
            <a:r>
              <a:rPr lang="en-US" sz="2400">
                <a:solidFill>
                  <a:srgbClr val="0D0D0D"/>
                </a:solidFill>
                <a:latin typeface="Open Sans"/>
              </a:rPr>
              <a:t>Para mais informações sobre a Licença MIT: https://opensource.org/licenses/MIT.</a:t>
            </a:r>
          </a:p>
          <a:p>
            <a:pPr algn="ctr">
              <a:lnSpc>
                <a:spcPts val="336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295126"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6551667" y="7962892"/>
            <a:ext cx="6973710" cy="700620"/>
            <a:chOff x="0" y="0"/>
            <a:chExt cx="1836697" cy="184525"/>
          </a:xfrm>
        </p:grpSpPr>
        <p:sp>
          <p:nvSpPr>
            <p:cNvPr name="Freeform 11" id="11"/>
            <p:cNvSpPr/>
            <p:nvPr/>
          </p:nvSpPr>
          <p:spPr>
            <a:xfrm flipH="false" flipV="false" rot="0">
              <a:off x="0" y="0"/>
              <a:ext cx="1836697" cy="184525"/>
            </a:xfrm>
            <a:custGeom>
              <a:avLst/>
              <a:gdLst/>
              <a:ahLst/>
              <a:cxnLst/>
              <a:rect r="r" b="b" t="t" l="l"/>
              <a:pathLst>
                <a:path h="184525" w="1836697">
                  <a:moveTo>
                    <a:pt x="0" y="0"/>
                  </a:moveTo>
                  <a:lnTo>
                    <a:pt x="1836697" y="0"/>
                  </a:lnTo>
                  <a:lnTo>
                    <a:pt x="1836697" y="184525"/>
                  </a:lnTo>
                  <a:lnTo>
                    <a:pt x="0" y="184525"/>
                  </a:lnTo>
                  <a:close/>
                </a:path>
              </a:pathLst>
            </a:custGeom>
            <a:solidFill>
              <a:srgbClr val="0FB3FB"/>
            </a:solidFill>
            <a:ln w="19050" cap="sq">
              <a:solidFill>
                <a:srgbClr val="0D0D0D"/>
              </a:solidFill>
              <a:prstDash val="solid"/>
              <a:miter/>
            </a:ln>
          </p:spPr>
        </p:sp>
        <p:sp>
          <p:nvSpPr>
            <p:cNvPr name="TextBox 12" id="12"/>
            <p:cNvSpPr txBox="true"/>
            <p:nvPr/>
          </p:nvSpPr>
          <p:spPr>
            <a:xfrm>
              <a:off x="0" y="-47625"/>
              <a:ext cx="1836697" cy="232150"/>
            </a:xfrm>
            <a:prstGeom prst="rect">
              <a:avLst/>
            </a:prstGeom>
          </p:spPr>
          <p:txBody>
            <a:bodyPr anchor="ctr" rtlCol="false" tIns="50800" lIns="50800" bIns="50800" rIns="50800"/>
            <a:lstStyle/>
            <a:p>
              <a:pPr algn="ctr">
                <a:lnSpc>
                  <a:spcPts val="3779"/>
                </a:lnSpc>
              </a:pPr>
              <a:r>
                <a:rPr lang="en-US" sz="2699">
                  <a:solidFill>
                    <a:srgbClr val="0D0D0D"/>
                  </a:solidFill>
                  <a:latin typeface="Titillium Web"/>
                </a:rPr>
                <a:t>...</a:t>
              </a:r>
            </a:p>
          </p:txBody>
        </p:sp>
      </p:grpSp>
      <p:sp>
        <p:nvSpPr>
          <p:cNvPr name="Freeform 13" id="13"/>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759476" y="820870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4617368" y="2744895"/>
            <a:ext cx="1539602" cy="1381844"/>
          </a:xfrm>
          <a:custGeom>
            <a:avLst/>
            <a:gdLst/>
            <a:ahLst/>
            <a:cxnLst/>
            <a:rect r="r" b="b" t="t" l="l"/>
            <a:pathLst>
              <a:path h="1381844" w="1539602">
                <a:moveTo>
                  <a:pt x="0" y="0"/>
                </a:moveTo>
                <a:lnTo>
                  <a:pt x="1539602" y="0"/>
                </a:lnTo>
                <a:lnTo>
                  <a:pt x="1539602" y="1381844"/>
                </a:lnTo>
                <a:lnTo>
                  <a:pt x="0" y="1381844"/>
                </a:lnTo>
                <a:lnTo>
                  <a:pt x="0" y="0"/>
                </a:lnTo>
                <a:close/>
              </a:path>
            </a:pathLst>
          </a:custGeom>
          <a:blipFill>
            <a:blip r:embed="rId8"/>
            <a:stretch>
              <a:fillRect l="0" t="0" r="0" b="0"/>
            </a:stretch>
          </a:blipFill>
        </p:spPr>
      </p:sp>
      <p:grpSp>
        <p:nvGrpSpPr>
          <p:cNvPr name="Group 16" id="16"/>
          <p:cNvGrpSpPr/>
          <p:nvPr/>
        </p:nvGrpSpPr>
        <p:grpSpPr>
          <a:xfrm rot="0">
            <a:off x="5893768" y="4396229"/>
            <a:ext cx="8080176" cy="3052970"/>
            <a:chOff x="0" y="0"/>
            <a:chExt cx="2128112" cy="804074"/>
          </a:xfrm>
        </p:grpSpPr>
        <p:sp>
          <p:nvSpPr>
            <p:cNvPr name="Freeform 17" id="17"/>
            <p:cNvSpPr/>
            <p:nvPr/>
          </p:nvSpPr>
          <p:spPr>
            <a:xfrm flipH="false" flipV="false" rot="0">
              <a:off x="0" y="0"/>
              <a:ext cx="2128112" cy="804074"/>
            </a:xfrm>
            <a:custGeom>
              <a:avLst/>
              <a:gdLst/>
              <a:ahLst/>
              <a:cxnLst/>
              <a:rect r="r" b="b" t="t" l="l"/>
              <a:pathLst>
                <a:path h="804074" w="2128112">
                  <a:moveTo>
                    <a:pt x="0" y="0"/>
                  </a:moveTo>
                  <a:lnTo>
                    <a:pt x="2128112" y="0"/>
                  </a:lnTo>
                  <a:lnTo>
                    <a:pt x="2128112" y="804074"/>
                  </a:lnTo>
                  <a:lnTo>
                    <a:pt x="0" y="804074"/>
                  </a:lnTo>
                  <a:close/>
                </a:path>
              </a:pathLst>
            </a:custGeom>
            <a:solidFill>
              <a:srgbClr val="FFFFFF"/>
            </a:solidFill>
            <a:ln w="38100" cap="sq">
              <a:solidFill>
                <a:srgbClr val="000000"/>
              </a:solidFill>
              <a:prstDash val="solid"/>
              <a:miter/>
            </a:ln>
          </p:spPr>
        </p:sp>
        <p:sp>
          <p:nvSpPr>
            <p:cNvPr name="TextBox 18" id="18"/>
            <p:cNvSpPr txBox="true"/>
            <p:nvPr/>
          </p:nvSpPr>
          <p:spPr>
            <a:xfrm>
              <a:off x="0" y="-47625"/>
              <a:ext cx="2128112" cy="851699"/>
            </a:xfrm>
            <a:prstGeom prst="rect">
              <a:avLst/>
            </a:prstGeom>
          </p:spPr>
          <p:txBody>
            <a:bodyPr anchor="ctr" rtlCol="false" tIns="50800" lIns="50800" bIns="50800" rIns="50800"/>
            <a:lstStyle/>
            <a:p>
              <a:pPr algn="ctr">
                <a:lnSpc>
                  <a:spcPts val="3079"/>
                </a:lnSpc>
              </a:pPr>
            </a:p>
          </p:txBody>
        </p:sp>
      </p:grpSp>
      <p:sp>
        <p:nvSpPr>
          <p:cNvPr name="TextBox 19" id="19"/>
          <p:cNvSpPr txBox="true"/>
          <p:nvPr/>
        </p:nvSpPr>
        <p:spPr>
          <a:xfrm rot="0">
            <a:off x="6551667" y="3079379"/>
            <a:ext cx="6973710" cy="770026"/>
          </a:xfrm>
          <a:prstGeom prst="rect">
            <a:avLst/>
          </a:prstGeom>
        </p:spPr>
        <p:txBody>
          <a:bodyPr anchor="t" rtlCol="false" tIns="0" lIns="0" bIns="0" rIns="0">
            <a:spAutoFit/>
          </a:bodyPr>
          <a:lstStyle/>
          <a:p>
            <a:pPr algn="ctr">
              <a:lnSpc>
                <a:spcPts val="5995"/>
              </a:lnSpc>
            </a:pPr>
            <a:r>
              <a:rPr lang="en-US" sz="5450">
                <a:solidFill>
                  <a:srgbClr val="0D0D0D"/>
                </a:solidFill>
                <a:latin typeface="Titillium Web Bold"/>
              </a:rPr>
              <a:t>Descrição do projeto</a:t>
            </a:r>
          </a:p>
        </p:txBody>
      </p:sp>
      <p:sp>
        <p:nvSpPr>
          <p:cNvPr name="TextBox 20" id="20"/>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DESCRIÇÃO</a:t>
            </a:r>
          </a:p>
        </p:txBody>
      </p:sp>
      <p:sp>
        <p:nvSpPr>
          <p:cNvPr name="TextBox 21" id="21"/>
          <p:cNvSpPr txBox="true"/>
          <p:nvPr/>
        </p:nvSpPr>
        <p:spPr>
          <a:xfrm rot="0">
            <a:off x="6370409" y="4852668"/>
            <a:ext cx="7096989" cy="2101992"/>
          </a:xfrm>
          <a:prstGeom prst="rect">
            <a:avLst/>
          </a:prstGeom>
        </p:spPr>
        <p:txBody>
          <a:bodyPr anchor="t" rtlCol="false" tIns="0" lIns="0" bIns="0" rIns="0">
            <a:spAutoFit/>
          </a:bodyPr>
          <a:lstStyle/>
          <a:p>
            <a:pPr algn="just" marL="0" indent="0" lvl="0">
              <a:lnSpc>
                <a:spcPts val="2792"/>
              </a:lnSpc>
              <a:spcBef>
                <a:spcPct val="0"/>
              </a:spcBef>
            </a:pPr>
            <a:r>
              <a:rPr lang="en-US" sz="1994">
                <a:solidFill>
                  <a:srgbClr val="000000"/>
                </a:solidFill>
                <a:latin typeface="Open Sans"/>
              </a:rPr>
              <a:t>O projeto visa revolucionar a gestão da recém-inaugurada biblioteca da Instituição ABC, proporcionando uma experiência eficiente para alunos, bibliotecários e administradores. Com o objetivo de otimizar a administração do acervo, atendemos às necessidades de cada grupo de usuários.</a:t>
            </a:r>
          </a:p>
        </p:txBody>
      </p:sp>
      <p:sp>
        <p:nvSpPr>
          <p:cNvPr name="Freeform 22" id="22"/>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9"/>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295126"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6551667" y="7962892"/>
            <a:ext cx="6973710" cy="700620"/>
            <a:chOff x="0" y="0"/>
            <a:chExt cx="1836697" cy="184525"/>
          </a:xfrm>
        </p:grpSpPr>
        <p:sp>
          <p:nvSpPr>
            <p:cNvPr name="Freeform 11" id="11"/>
            <p:cNvSpPr/>
            <p:nvPr/>
          </p:nvSpPr>
          <p:spPr>
            <a:xfrm flipH="false" flipV="false" rot="0">
              <a:off x="0" y="0"/>
              <a:ext cx="1836697" cy="184525"/>
            </a:xfrm>
            <a:custGeom>
              <a:avLst/>
              <a:gdLst/>
              <a:ahLst/>
              <a:cxnLst/>
              <a:rect r="r" b="b" t="t" l="l"/>
              <a:pathLst>
                <a:path h="184525" w="1836697">
                  <a:moveTo>
                    <a:pt x="0" y="0"/>
                  </a:moveTo>
                  <a:lnTo>
                    <a:pt x="1836697" y="0"/>
                  </a:lnTo>
                  <a:lnTo>
                    <a:pt x="1836697" y="184525"/>
                  </a:lnTo>
                  <a:lnTo>
                    <a:pt x="0" y="184525"/>
                  </a:lnTo>
                  <a:close/>
                </a:path>
              </a:pathLst>
            </a:custGeom>
            <a:solidFill>
              <a:srgbClr val="0FB3FB"/>
            </a:solidFill>
            <a:ln w="19050" cap="sq">
              <a:solidFill>
                <a:srgbClr val="0D0D0D"/>
              </a:solidFill>
              <a:prstDash val="solid"/>
              <a:miter/>
            </a:ln>
          </p:spPr>
        </p:sp>
        <p:sp>
          <p:nvSpPr>
            <p:cNvPr name="TextBox 12" id="12"/>
            <p:cNvSpPr txBox="true"/>
            <p:nvPr/>
          </p:nvSpPr>
          <p:spPr>
            <a:xfrm>
              <a:off x="0" y="-47625"/>
              <a:ext cx="1836697" cy="232150"/>
            </a:xfrm>
            <a:prstGeom prst="rect">
              <a:avLst/>
            </a:prstGeom>
          </p:spPr>
          <p:txBody>
            <a:bodyPr anchor="ctr" rtlCol="false" tIns="50800" lIns="50800" bIns="50800" rIns="50800"/>
            <a:lstStyle/>
            <a:p>
              <a:pPr algn="ctr">
                <a:lnSpc>
                  <a:spcPts val="3779"/>
                </a:lnSpc>
              </a:pPr>
              <a:r>
                <a:rPr lang="en-US" sz="2699">
                  <a:solidFill>
                    <a:srgbClr val="0D0D0D"/>
                  </a:solidFill>
                  <a:latin typeface="Titillium Web"/>
                </a:rPr>
                <a:t>...</a:t>
              </a:r>
            </a:p>
          </p:txBody>
        </p:sp>
      </p:grpSp>
      <p:sp>
        <p:nvSpPr>
          <p:cNvPr name="Freeform 13" id="13"/>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759476" y="820870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4617368" y="2744895"/>
            <a:ext cx="1539602" cy="1381844"/>
          </a:xfrm>
          <a:custGeom>
            <a:avLst/>
            <a:gdLst/>
            <a:ahLst/>
            <a:cxnLst/>
            <a:rect r="r" b="b" t="t" l="l"/>
            <a:pathLst>
              <a:path h="1381844" w="1539602">
                <a:moveTo>
                  <a:pt x="0" y="0"/>
                </a:moveTo>
                <a:lnTo>
                  <a:pt x="1539602" y="0"/>
                </a:lnTo>
                <a:lnTo>
                  <a:pt x="1539602" y="1381844"/>
                </a:lnTo>
                <a:lnTo>
                  <a:pt x="0" y="1381844"/>
                </a:lnTo>
                <a:lnTo>
                  <a:pt x="0" y="0"/>
                </a:lnTo>
                <a:close/>
              </a:path>
            </a:pathLst>
          </a:custGeom>
          <a:blipFill>
            <a:blip r:embed="rId8"/>
            <a:stretch>
              <a:fillRect l="0" t="0" r="0" b="0"/>
            </a:stretch>
          </a:blipFill>
        </p:spPr>
      </p:sp>
      <p:grpSp>
        <p:nvGrpSpPr>
          <p:cNvPr name="Group 16" id="16"/>
          <p:cNvGrpSpPr/>
          <p:nvPr/>
        </p:nvGrpSpPr>
        <p:grpSpPr>
          <a:xfrm rot="0">
            <a:off x="6156970" y="4396229"/>
            <a:ext cx="7667452" cy="3052970"/>
            <a:chOff x="0" y="0"/>
            <a:chExt cx="2019411" cy="804074"/>
          </a:xfrm>
        </p:grpSpPr>
        <p:sp>
          <p:nvSpPr>
            <p:cNvPr name="Freeform 17" id="17"/>
            <p:cNvSpPr/>
            <p:nvPr/>
          </p:nvSpPr>
          <p:spPr>
            <a:xfrm flipH="false" flipV="false" rot="0">
              <a:off x="0" y="0"/>
              <a:ext cx="2019411" cy="804074"/>
            </a:xfrm>
            <a:custGeom>
              <a:avLst/>
              <a:gdLst/>
              <a:ahLst/>
              <a:cxnLst/>
              <a:rect r="r" b="b" t="t" l="l"/>
              <a:pathLst>
                <a:path h="804074" w="2019411">
                  <a:moveTo>
                    <a:pt x="0" y="0"/>
                  </a:moveTo>
                  <a:lnTo>
                    <a:pt x="2019411" y="0"/>
                  </a:lnTo>
                  <a:lnTo>
                    <a:pt x="2019411" y="804074"/>
                  </a:lnTo>
                  <a:lnTo>
                    <a:pt x="0" y="804074"/>
                  </a:lnTo>
                  <a:close/>
                </a:path>
              </a:pathLst>
            </a:custGeom>
            <a:solidFill>
              <a:srgbClr val="FFFFFF"/>
            </a:solidFill>
            <a:ln w="38100" cap="sq">
              <a:solidFill>
                <a:srgbClr val="000000"/>
              </a:solidFill>
              <a:prstDash val="solid"/>
              <a:miter/>
            </a:ln>
          </p:spPr>
        </p:sp>
        <p:sp>
          <p:nvSpPr>
            <p:cNvPr name="TextBox 18" id="18"/>
            <p:cNvSpPr txBox="true"/>
            <p:nvPr/>
          </p:nvSpPr>
          <p:spPr>
            <a:xfrm>
              <a:off x="0" y="-47625"/>
              <a:ext cx="2019411" cy="851699"/>
            </a:xfrm>
            <a:prstGeom prst="rect">
              <a:avLst/>
            </a:prstGeom>
          </p:spPr>
          <p:txBody>
            <a:bodyPr anchor="ctr" rtlCol="false" tIns="50800" lIns="50800" bIns="50800" rIns="50800"/>
            <a:lstStyle/>
            <a:p>
              <a:pPr algn="ctr">
                <a:lnSpc>
                  <a:spcPts val="3079"/>
                </a:lnSpc>
              </a:pPr>
            </a:p>
          </p:txBody>
        </p:sp>
      </p:grpSp>
      <p:sp>
        <p:nvSpPr>
          <p:cNvPr name="TextBox 19" id="19"/>
          <p:cNvSpPr txBox="true"/>
          <p:nvPr/>
        </p:nvSpPr>
        <p:spPr>
          <a:xfrm rot="0">
            <a:off x="6551667" y="3079379"/>
            <a:ext cx="6973710" cy="770026"/>
          </a:xfrm>
          <a:prstGeom prst="rect">
            <a:avLst/>
          </a:prstGeom>
        </p:spPr>
        <p:txBody>
          <a:bodyPr anchor="t" rtlCol="false" tIns="0" lIns="0" bIns="0" rIns="0">
            <a:spAutoFit/>
          </a:bodyPr>
          <a:lstStyle/>
          <a:p>
            <a:pPr algn="ctr">
              <a:lnSpc>
                <a:spcPts val="5995"/>
              </a:lnSpc>
            </a:pPr>
            <a:r>
              <a:rPr lang="en-US" sz="5450">
                <a:solidFill>
                  <a:srgbClr val="0D0D0D"/>
                </a:solidFill>
                <a:latin typeface="Titillium Web Bold"/>
              </a:rPr>
              <a:t>Descrição do projeto</a:t>
            </a:r>
          </a:p>
        </p:txBody>
      </p:sp>
      <p:sp>
        <p:nvSpPr>
          <p:cNvPr name="TextBox 20" id="20"/>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DESCRIÇÃO</a:t>
            </a:r>
          </a:p>
        </p:txBody>
      </p:sp>
      <p:sp>
        <p:nvSpPr>
          <p:cNvPr name="TextBox 21" id="21"/>
          <p:cNvSpPr txBox="true"/>
          <p:nvPr/>
        </p:nvSpPr>
        <p:spPr>
          <a:xfrm rot="0">
            <a:off x="6609645" y="4852668"/>
            <a:ext cx="6857753" cy="1397010"/>
          </a:xfrm>
          <a:prstGeom prst="rect">
            <a:avLst/>
          </a:prstGeom>
        </p:spPr>
        <p:txBody>
          <a:bodyPr anchor="t" rtlCol="false" tIns="0" lIns="0" bIns="0" rIns="0">
            <a:spAutoFit/>
          </a:bodyPr>
          <a:lstStyle/>
          <a:p>
            <a:pPr algn="just">
              <a:lnSpc>
                <a:spcPts val="2792"/>
              </a:lnSpc>
            </a:pPr>
            <a:r>
              <a:rPr lang="en-US" sz="1994">
                <a:solidFill>
                  <a:srgbClr val="000000"/>
                </a:solidFill>
                <a:latin typeface="Open Sans Semi-Bold"/>
              </a:rPr>
              <a:t>Para Alunos:</a:t>
            </a:r>
          </a:p>
          <a:p>
            <a:pPr algn="just" marL="430591" indent="-215295" lvl="1">
              <a:lnSpc>
                <a:spcPts val="2792"/>
              </a:lnSpc>
              <a:buFont typeface="Arial"/>
              <a:buChar char="•"/>
            </a:pPr>
            <a:r>
              <a:rPr lang="en-US" sz="1994">
                <a:solidFill>
                  <a:srgbClr val="000000"/>
                </a:solidFill>
                <a:latin typeface="Open Sans"/>
              </a:rPr>
              <a:t>Facilitamos o acesso ao acervo com a pesquisa online.</a:t>
            </a:r>
          </a:p>
          <a:p>
            <a:pPr algn="just" marL="430591" indent="-215295" lvl="1">
              <a:lnSpc>
                <a:spcPts val="2792"/>
              </a:lnSpc>
              <a:buFont typeface="Arial"/>
              <a:buChar char="•"/>
            </a:pPr>
            <a:r>
              <a:rPr lang="en-US" sz="1994">
                <a:solidFill>
                  <a:srgbClr val="000000"/>
                </a:solidFill>
                <a:latin typeface="Open Sans"/>
              </a:rPr>
              <a:t>Enviamos notificações sobre prazos de devolução.</a:t>
            </a:r>
          </a:p>
          <a:p>
            <a:pPr algn="just" marL="0" indent="0" lvl="0">
              <a:lnSpc>
                <a:spcPts val="2792"/>
              </a:lnSpc>
              <a:spcBef>
                <a:spcPct val="0"/>
              </a:spcBef>
            </a:pPr>
          </a:p>
        </p:txBody>
      </p:sp>
      <p:sp>
        <p:nvSpPr>
          <p:cNvPr name="Freeform 22" id="22"/>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295126"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6551667" y="7962892"/>
            <a:ext cx="6973710" cy="700620"/>
            <a:chOff x="0" y="0"/>
            <a:chExt cx="1836697" cy="184525"/>
          </a:xfrm>
        </p:grpSpPr>
        <p:sp>
          <p:nvSpPr>
            <p:cNvPr name="Freeform 11" id="11"/>
            <p:cNvSpPr/>
            <p:nvPr/>
          </p:nvSpPr>
          <p:spPr>
            <a:xfrm flipH="false" flipV="false" rot="0">
              <a:off x="0" y="0"/>
              <a:ext cx="1836697" cy="184525"/>
            </a:xfrm>
            <a:custGeom>
              <a:avLst/>
              <a:gdLst/>
              <a:ahLst/>
              <a:cxnLst/>
              <a:rect r="r" b="b" t="t" l="l"/>
              <a:pathLst>
                <a:path h="184525" w="1836697">
                  <a:moveTo>
                    <a:pt x="0" y="0"/>
                  </a:moveTo>
                  <a:lnTo>
                    <a:pt x="1836697" y="0"/>
                  </a:lnTo>
                  <a:lnTo>
                    <a:pt x="1836697" y="184525"/>
                  </a:lnTo>
                  <a:lnTo>
                    <a:pt x="0" y="184525"/>
                  </a:lnTo>
                  <a:close/>
                </a:path>
              </a:pathLst>
            </a:custGeom>
            <a:solidFill>
              <a:srgbClr val="0FB3FB"/>
            </a:solidFill>
            <a:ln w="19050" cap="sq">
              <a:solidFill>
                <a:srgbClr val="0D0D0D"/>
              </a:solidFill>
              <a:prstDash val="solid"/>
              <a:miter/>
            </a:ln>
          </p:spPr>
        </p:sp>
        <p:sp>
          <p:nvSpPr>
            <p:cNvPr name="TextBox 12" id="12"/>
            <p:cNvSpPr txBox="true"/>
            <p:nvPr/>
          </p:nvSpPr>
          <p:spPr>
            <a:xfrm>
              <a:off x="0" y="-47625"/>
              <a:ext cx="1836697" cy="232150"/>
            </a:xfrm>
            <a:prstGeom prst="rect">
              <a:avLst/>
            </a:prstGeom>
          </p:spPr>
          <p:txBody>
            <a:bodyPr anchor="ctr" rtlCol="false" tIns="50800" lIns="50800" bIns="50800" rIns="50800"/>
            <a:lstStyle/>
            <a:p>
              <a:pPr algn="ctr">
                <a:lnSpc>
                  <a:spcPts val="3779"/>
                </a:lnSpc>
              </a:pPr>
              <a:r>
                <a:rPr lang="en-US" sz="2699">
                  <a:solidFill>
                    <a:srgbClr val="0D0D0D"/>
                  </a:solidFill>
                  <a:latin typeface="Titillium Web"/>
                </a:rPr>
                <a:t>...</a:t>
              </a:r>
            </a:p>
          </p:txBody>
        </p:sp>
      </p:grpSp>
      <p:sp>
        <p:nvSpPr>
          <p:cNvPr name="Freeform 13" id="13"/>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759476" y="820870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4617368" y="2744895"/>
            <a:ext cx="1539602" cy="1381844"/>
          </a:xfrm>
          <a:custGeom>
            <a:avLst/>
            <a:gdLst/>
            <a:ahLst/>
            <a:cxnLst/>
            <a:rect r="r" b="b" t="t" l="l"/>
            <a:pathLst>
              <a:path h="1381844" w="1539602">
                <a:moveTo>
                  <a:pt x="0" y="0"/>
                </a:moveTo>
                <a:lnTo>
                  <a:pt x="1539602" y="0"/>
                </a:lnTo>
                <a:lnTo>
                  <a:pt x="1539602" y="1381844"/>
                </a:lnTo>
                <a:lnTo>
                  <a:pt x="0" y="1381844"/>
                </a:lnTo>
                <a:lnTo>
                  <a:pt x="0" y="0"/>
                </a:lnTo>
                <a:close/>
              </a:path>
            </a:pathLst>
          </a:custGeom>
          <a:blipFill>
            <a:blip r:embed="rId8"/>
            <a:stretch>
              <a:fillRect l="0" t="0" r="0" b="0"/>
            </a:stretch>
          </a:blipFill>
        </p:spPr>
      </p:sp>
      <p:grpSp>
        <p:nvGrpSpPr>
          <p:cNvPr name="Group 16" id="16"/>
          <p:cNvGrpSpPr/>
          <p:nvPr/>
        </p:nvGrpSpPr>
        <p:grpSpPr>
          <a:xfrm rot="0">
            <a:off x="6156970" y="4396229"/>
            <a:ext cx="7816974" cy="3052970"/>
            <a:chOff x="0" y="0"/>
            <a:chExt cx="2058792" cy="804074"/>
          </a:xfrm>
        </p:grpSpPr>
        <p:sp>
          <p:nvSpPr>
            <p:cNvPr name="Freeform 17" id="17"/>
            <p:cNvSpPr/>
            <p:nvPr/>
          </p:nvSpPr>
          <p:spPr>
            <a:xfrm flipH="false" flipV="false" rot="0">
              <a:off x="0" y="0"/>
              <a:ext cx="2058792" cy="804074"/>
            </a:xfrm>
            <a:custGeom>
              <a:avLst/>
              <a:gdLst/>
              <a:ahLst/>
              <a:cxnLst/>
              <a:rect r="r" b="b" t="t" l="l"/>
              <a:pathLst>
                <a:path h="804074" w="2058792">
                  <a:moveTo>
                    <a:pt x="0" y="0"/>
                  </a:moveTo>
                  <a:lnTo>
                    <a:pt x="2058792" y="0"/>
                  </a:lnTo>
                  <a:lnTo>
                    <a:pt x="2058792" y="804074"/>
                  </a:lnTo>
                  <a:lnTo>
                    <a:pt x="0" y="804074"/>
                  </a:lnTo>
                  <a:close/>
                </a:path>
              </a:pathLst>
            </a:custGeom>
            <a:solidFill>
              <a:srgbClr val="FFFFFF"/>
            </a:solidFill>
            <a:ln w="38100" cap="sq">
              <a:solidFill>
                <a:srgbClr val="000000"/>
              </a:solidFill>
              <a:prstDash val="solid"/>
              <a:miter/>
            </a:ln>
          </p:spPr>
        </p:sp>
        <p:sp>
          <p:nvSpPr>
            <p:cNvPr name="TextBox 18" id="18"/>
            <p:cNvSpPr txBox="true"/>
            <p:nvPr/>
          </p:nvSpPr>
          <p:spPr>
            <a:xfrm>
              <a:off x="0" y="-47625"/>
              <a:ext cx="2058792" cy="851699"/>
            </a:xfrm>
            <a:prstGeom prst="rect">
              <a:avLst/>
            </a:prstGeom>
          </p:spPr>
          <p:txBody>
            <a:bodyPr anchor="ctr" rtlCol="false" tIns="50800" lIns="50800" bIns="50800" rIns="50800"/>
            <a:lstStyle/>
            <a:p>
              <a:pPr algn="ctr">
                <a:lnSpc>
                  <a:spcPts val="3079"/>
                </a:lnSpc>
              </a:pPr>
            </a:p>
          </p:txBody>
        </p:sp>
      </p:grpSp>
      <p:sp>
        <p:nvSpPr>
          <p:cNvPr name="TextBox 19" id="19"/>
          <p:cNvSpPr txBox="true"/>
          <p:nvPr/>
        </p:nvSpPr>
        <p:spPr>
          <a:xfrm rot="0">
            <a:off x="6551667" y="3079379"/>
            <a:ext cx="6973710" cy="770026"/>
          </a:xfrm>
          <a:prstGeom prst="rect">
            <a:avLst/>
          </a:prstGeom>
        </p:spPr>
        <p:txBody>
          <a:bodyPr anchor="t" rtlCol="false" tIns="0" lIns="0" bIns="0" rIns="0">
            <a:spAutoFit/>
          </a:bodyPr>
          <a:lstStyle/>
          <a:p>
            <a:pPr algn="ctr">
              <a:lnSpc>
                <a:spcPts val="5995"/>
              </a:lnSpc>
            </a:pPr>
            <a:r>
              <a:rPr lang="en-US" sz="5450">
                <a:solidFill>
                  <a:srgbClr val="0D0D0D"/>
                </a:solidFill>
                <a:latin typeface="Titillium Web Bold"/>
              </a:rPr>
              <a:t>Descrição do projeto</a:t>
            </a:r>
          </a:p>
        </p:txBody>
      </p:sp>
      <p:sp>
        <p:nvSpPr>
          <p:cNvPr name="TextBox 20" id="20"/>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DESCRIÇÃO</a:t>
            </a:r>
          </a:p>
        </p:txBody>
      </p:sp>
      <p:sp>
        <p:nvSpPr>
          <p:cNvPr name="TextBox 21" id="21"/>
          <p:cNvSpPr txBox="true"/>
          <p:nvPr/>
        </p:nvSpPr>
        <p:spPr>
          <a:xfrm rot="0">
            <a:off x="6609645" y="4852668"/>
            <a:ext cx="6857753" cy="2454417"/>
          </a:xfrm>
          <a:prstGeom prst="rect">
            <a:avLst/>
          </a:prstGeom>
        </p:spPr>
        <p:txBody>
          <a:bodyPr anchor="t" rtlCol="false" tIns="0" lIns="0" bIns="0" rIns="0">
            <a:spAutoFit/>
          </a:bodyPr>
          <a:lstStyle/>
          <a:p>
            <a:pPr algn="just">
              <a:lnSpc>
                <a:spcPts val="2792"/>
              </a:lnSpc>
            </a:pPr>
            <a:r>
              <a:rPr lang="en-US" sz="1994">
                <a:solidFill>
                  <a:srgbClr val="000000"/>
                </a:solidFill>
                <a:latin typeface="Open Sans Semi-Bold"/>
              </a:rPr>
              <a:t>Para Bibliotecários:</a:t>
            </a:r>
          </a:p>
          <a:p>
            <a:pPr algn="just" marL="430591" indent="-215295" lvl="1">
              <a:lnSpc>
                <a:spcPts val="2792"/>
              </a:lnSpc>
              <a:buFont typeface="Arial"/>
              <a:buChar char="•"/>
            </a:pPr>
            <a:r>
              <a:rPr lang="en-US" sz="1994">
                <a:solidFill>
                  <a:srgbClr val="000000"/>
                </a:solidFill>
                <a:latin typeface="Open Sans"/>
              </a:rPr>
              <a:t>Simplificamos a catalogação e organização do acervo.</a:t>
            </a:r>
          </a:p>
          <a:p>
            <a:pPr algn="just" marL="430591" indent="-215295" lvl="1">
              <a:lnSpc>
                <a:spcPts val="2792"/>
              </a:lnSpc>
              <a:buFont typeface="Arial"/>
              <a:buChar char="•"/>
            </a:pPr>
            <a:r>
              <a:rPr lang="en-US" sz="1994">
                <a:solidFill>
                  <a:srgbClr val="000000"/>
                </a:solidFill>
                <a:latin typeface="Open Sans"/>
              </a:rPr>
              <a:t>Proporcionamos controle efetivo sobre empréstimos e devoluções.</a:t>
            </a:r>
          </a:p>
          <a:p>
            <a:pPr algn="just">
              <a:lnSpc>
                <a:spcPts val="2792"/>
              </a:lnSpc>
            </a:pPr>
          </a:p>
          <a:p>
            <a:pPr algn="just">
              <a:lnSpc>
                <a:spcPts val="2792"/>
              </a:lnSpc>
            </a:pPr>
          </a:p>
          <a:p>
            <a:pPr algn="just" marL="0" indent="0" lvl="0">
              <a:lnSpc>
                <a:spcPts val="2792"/>
              </a:lnSpc>
              <a:spcBef>
                <a:spcPct val="0"/>
              </a:spcBef>
            </a:pPr>
          </a:p>
        </p:txBody>
      </p:sp>
      <p:sp>
        <p:nvSpPr>
          <p:cNvPr name="Freeform 22" id="22"/>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9"/>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295126"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6551667" y="7962892"/>
            <a:ext cx="6973710" cy="700620"/>
            <a:chOff x="0" y="0"/>
            <a:chExt cx="1836697" cy="184525"/>
          </a:xfrm>
        </p:grpSpPr>
        <p:sp>
          <p:nvSpPr>
            <p:cNvPr name="Freeform 11" id="11"/>
            <p:cNvSpPr/>
            <p:nvPr/>
          </p:nvSpPr>
          <p:spPr>
            <a:xfrm flipH="false" flipV="false" rot="0">
              <a:off x="0" y="0"/>
              <a:ext cx="1836697" cy="184525"/>
            </a:xfrm>
            <a:custGeom>
              <a:avLst/>
              <a:gdLst/>
              <a:ahLst/>
              <a:cxnLst/>
              <a:rect r="r" b="b" t="t" l="l"/>
              <a:pathLst>
                <a:path h="184525" w="1836697">
                  <a:moveTo>
                    <a:pt x="0" y="0"/>
                  </a:moveTo>
                  <a:lnTo>
                    <a:pt x="1836697" y="0"/>
                  </a:lnTo>
                  <a:lnTo>
                    <a:pt x="1836697" y="184525"/>
                  </a:lnTo>
                  <a:lnTo>
                    <a:pt x="0" y="184525"/>
                  </a:lnTo>
                  <a:close/>
                </a:path>
              </a:pathLst>
            </a:custGeom>
            <a:solidFill>
              <a:srgbClr val="0FB3FB"/>
            </a:solidFill>
            <a:ln w="19050" cap="sq">
              <a:solidFill>
                <a:srgbClr val="0D0D0D"/>
              </a:solidFill>
              <a:prstDash val="solid"/>
              <a:miter/>
            </a:ln>
          </p:spPr>
        </p:sp>
        <p:sp>
          <p:nvSpPr>
            <p:cNvPr name="TextBox 12" id="12"/>
            <p:cNvSpPr txBox="true"/>
            <p:nvPr/>
          </p:nvSpPr>
          <p:spPr>
            <a:xfrm>
              <a:off x="0" y="-47625"/>
              <a:ext cx="1836697" cy="232150"/>
            </a:xfrm>
            <a:prstGeom prst="rect">
              <a:avLst/>
            </a:prstGeom>
          </p:spPr>
          <p:txBody>
            <a:bodyPr anchor="ctr" rtlCol="false" tIns="50800" lIns="50800" bIns="50800" rIns="50800"/>
            <a:lstStyle/>
            <a:p>
              <a:pPr algn="ctr">
                <a:lnSpc>
                  <a:spcPts val="3779"/>
                </a:lnSpc>
              </a:pPr>
              <a:r>
                <a:rPr lang="en-US" sz="2699">
                  <a:solidFill>
                    <a:srgbClr val="0D0D0D"/>
                  </a:solidFill>
                  <a:latin typeface="Titillium Web"/>
                </a:rPr>
                <a:t>Backoffice</a:t>
              </a:r>
            </a:p>
          </p:txBody>
        </p:sp>
      </p:grpSp>
      <p:sp>
        <p:nvSpPr>
          <p:cNvPr name="Freeform 13" id="13"/>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759476" y="820870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4617368" y="2744895"/>
            <a:ext cx="1539602" cy="1381844"/>
          </a:xfrm>
          <a:custGeom>
            <a:avLst/>
            <a:gdLst/>
            <a:ahLst/>
            <a:cxnLst/>
            <a:rect r="r" b="b" t="t" l="l"/>
            <a:pathLst>
              <a:path h="1381844" w="1539602">
                <a:moveTo>
                  <a:pt x="0" y="0"/>
                </a:moveTo>
                <a:lnTo>
                  <a:pt x="1539602" y="0"/>
                </a:lnTo>
                <a:lnTo>
                  <a:pt x="1539602" y="1381844"/>
                </a:lnTo>
                <a:lnTo>
                  <a:pt x="0" y="1381844"/>
                </a:lnTo>
                <a:lnTo>
                  <a:pt x="0" y="0"/>
                </a:lnTo>
                <a:close/>
              </a:path>
            </a:pathLst>
          </a:custGeom>
          <a:blipFill>
            <a:blip r:embed="rId8"/>
            <a:stretch>
              <a:fillRect l="0" t="0" r="0" b="0"/>
            </a:stretch>
          </a:blipFill>
        </p:spPr>
      </p:sp>
      <p:grpSp>
        <p:nvGrpSpPr>
          <p:cNvPr name="Group 16" id="16"/>
          <p:cNvGrpSpPr/>
          <p:nvPr/>
        </p:nvGrpSpPr>
        <p:grpSpPr>
          <a:xfrm rot="0">
            <a:off x="6156970" y="4396229"/>
            <a:ext cx="8116019" cy="3052970"/>
            <a:chOff x="0" y="0"/>
            <a:chExt cx="2137552" cy="804074"/>
          </a:xfrm>
        </p:grpSpPr>
        <p:sp>
          <p:nvSpPr>
            <p:cNvPr name="Freeform 17" id="17"/>
            <p:cNvSpPr/>
            <p:nvPr/>
          </p:nvSpPr>
          <p:spPr>
            <a:xfrm flipH="false" flipV="false" rot="0">
              <a:off x="0" y="0"/>
              <a:ext cx="2137552" cy="804074"/>
            </a:xfrm>
            <a:custGeom>
              <a:avLst/>
              <a:gdLst/>
              <a:ahLst/>
              <a:cxnLst/>
              <a:rect r="r" b="b" t="t" l="l"/>
              <a:pathLst>
                <a:path h="804074" w="2137552">
                  <a:moveTo>
                    <a:pt x="0" y="0"/>
                  </a:moveTo>
                  <a:lnTo>
                    <a:pt x="2137552" y="0"/>
                  </a:lnTo>
                  <a:lnTo>
                    <a:pt x="2137552" y="804074"/>
                  </a:lnTo>
                  <a:lnTo>
                    <a:pt x="0" y="804074"/>
                  </a:lnTo>
                  <a:close/>
                </a:path>
              </a:pathLst>
            </a:custGeom>
            <a:solidFill>
              <a:srgbClr val="FFFFFF"/>
            </a:solidFill>
            <a:ln w="38100" cap="sq">
              <a:solidFill>
                <a:srgbClr val="000000"/>
              </a:solidFill>
              <a:prstDash val="solid"/>
              <a:miter/>
            </a:ln>
          </p:spPr>
        </p:sp>
        <p:sp>
          <p:nvSpPr>
            <p:cNvPr name="TextBox 18" id="18"/>
            <p:cNvSpPr txBox="true"/>
            <p:nvPr/>
          </p:nvSpPr>
          <p:spPr>
            <a:xfrm>
              <a:off x="0" y="-47625"/>
              <a:ext cx="2137552" cy="851699"/>
            </a:xfrm>
            <a:prstGeom prst="rect">
              <a:avLst/>
            </a:prstGeom>
          </p:spPr>
          <p:txBody>
            <a:bodyPr anchor="ctr" rtlCol="false" tIns="50800" lIns="50800" bIns="50800" rIns="50800"/>
            <a:lstStyle/>
            <a:p>
              <a:pPr algn="ctr">
                <a:lnSpc>
                  <a:spcPts val="3079"/>
                </a:lnSpc>
              </a:pPr>
            </a:p>
          </p:txBody>
        </p:sp>
      </p:grpSp>
      <p:sp>
        <p:nvSpPr>
          <p:cNvPr name="TextBox 19" id="19"/>
          <p:cNvSpPr txBox="true"/>
          <p:nvPr/>
        </p:nvSpPr>
        <p:spPr>
          <a:xfrm rot="0">
            <a:off x="6551667" y="3079379"/>
            <a:ext cx="6973710" cy="770026"/>
          </a:xfrm>
          <a:prstGeom prst="rect">
            <a:avLst/>
          </a:prstGeom>
        </p:spPr>
        <p:txBody>
          <a:bodyPr anchor="t" rtlCol="false" tIns="0" lIns="0" bIns="0" rIns="0">
            <a:spAutoFit/>
          </a:bodyPr>
          <a:lstStyle/>
          <a:p>
            <a:pPr algn="ctr">
              <a:lnSpc>
                <a:spcPts val="5995"/>
              </a:lnSpc>
            </a:pPr>
            <a:r>
              <a:rPr lang="en-US" sz="5450">
                <a:solidFill>
                  <a:srgbClr val="0D0D0D"/>
                </a:solidFill>
                <a:latin typeface="Titillium Web Bold"/>
              </a:rPr>
              <a:t>Descrição do projeto</a:t>
            </a:r>
          </a:p>
        </p:txBody>
      </p:sp>
      <p:sp>
        <p:nvSpPr>
          <p:cNvPr name="TextBox 20" id="20"/>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DESCRIÇÃO</a:t>
            </a:r>
          </a:p>
        </p:txBody>
      </p:sp>
      <p:sp>
        <p:nvSpPr>
          <p:cNvPr name="TextBox 21" id="21"/>
          <p:cNvSpPr txBox="true"/>
          <p:nvPr/>
        </p:nvSpPr>
        <p:spPr>
          <a:xfrm rot="0">
            <a:off x="6609645" y="4852668"/>
            <a:ext cx="6857753" cy="2454417"/>
          </a:xfrm>
          <a:prstGeom prst="rect">
            <a:avLst/>
          </a:prstGeom>
        </p:spPr>
        <p:txBody>
          <a:bodyPr anchor="t" rtlCol="false" tIns="0" lIns="0" bIns="0" rIns="0">
            <a:spAutoFit/>
          </a:bodyPr>
          <a:lstStyle/>
          <a:p>
            <a:pPr algn="just">
              <a:lnSpc>
                <a:spcPts val="2792"/>
              </a:lnSpc>
            </a:pPr>
            <a:r>
              <a:rPr lang="en-US" sz="1994">
                <a:solidFill>
                  <a:srgbClr val="000000"/>
                </a:solidFill>
                <a:latin typeface="Open Sans Semi-Bold"/>
              </a:rPr>
              <a:t>Para Administradores:</a:t>
            </a:r>
          </a:p>
          <a:p>
            <a:pPr algn="just" marL="430591" indent="-215295" lvl="1">
              <a:lnSpc>
                <a:spcPts val="2792"/>
              </a:lnSpc>
              <a:buFont typeface="Arial"/>
              <a:buChar char="•"/>
            </a:pPr>
            <a:r>
              <a:rPr lang="en-US" sz="1994">
                <a:solidFill>
                  <a:srgbClr val="000000"/>
                </a:solidFill>
                <a:latin typeface="Open Sans"/>
              </a:rPr>
              <a:t>Fornecemos uma visão abrangente do desempenho da biblioteca.</a:t>
            </a:r>
          </a:p>
          <a:p>
            <a:pPr algn="just" marL="430591" indent="-215295" lvl="1">
              <a:lnSpc>
                <a:spcPts val="2792"/>
              </a:lnSpc>
              <a:buFont typeface="Arial"/>
              <a:buChar char="•"/>
            </a:pPr>
            <a:r>
              <a:rPr lang="en-US" sz="1994">
                <a:solidFill>
                  <a:srgbClr val="000000"/>
                </a:solidFill>
                <a:latin typeface="Open Sans"/>
              </a:rPr>
              <a:t>Possibilitamos controle das funcionalidades de forma eficiente.</a:t>
            </a:r>
          </a:p>
          <a:p>
            <a:pPr algn="just">
              <a:lnSpc>
                <a:spcPts val="2792"/>
              </a:lnSpc>
            </a:pPr>
          </a:p>
          <a:p>
            <a:pPr algn="just" marL="0" indent="0" lvl="0">
              <a:lnSpc>
                <a:spcPts val="2792"/>
              </a:lnSpc>
              <a:spcBef>
                <a:spcPct val="0"/>
              </a:spcBef>
            </a:pPr>
          </a:p>
        </p:txBody>
      </p:sp>
      <p:sp>
        <p:nvSpPr>
          <p:cNvPr name="Freeform 22" id="22"/>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9"/>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295126"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6551667" y="7962892"/>
            <a:ext cx="6973710" cy="700620"/>
            <a:chOff x="0" y="0"/>
            <a:chExt cx="1836697" cy="184525"/>
          </a:xfrm>
        </p:grpSpPr>
        <p:sp>
          <p:nvSpPr>
            <p:cNvPr name="Freeform 11" id="11"/>
            <p:cNvSpPr/>
            <p:nvPr/>
          </p:nvSpPr>
          <p:spPr>
            <a:xfrm flipH="false" flipV="false" rot="0">
              <a:off x="0" y="0"/>
              <a:ext cx="1836697" cy="184525"/>
            </a:xfrm>
            <a:custGeom>
              <a:avLst/>
              <a:gdLst/>
              <a:ahLst/>
              <a:cxnLst/>
              <a:rect r="r" b="b" t="t" l="l"/>
              <a:pathLst>
                <a:path h="184525" w="1836697">
                  <a:moveTo>
                    <a:pt x="0" y="0"/>
                  </a:moveTo>
                  <a:lnTo>
                    <a:pt x="1836697" y="0"/>
                  </a:lnTo>
                  <a:lnTo>
                    <a:pt x="1836697" y="184525"/>
                  </a:lnTo>
                  <a:lnTo>
                    <a:pt x="0" y="184525"/>
                  </a:lnTo>
                  <a:close/>
                </a:path>
              </a:pathLst>
            </a:custGeom>
            <a:solidFill>
              <a:srgbClr val="0FB3FB"/>
            </a:solidFill>
            <a:ln w="19050" cap="sq">
              <a:solidFill>
                <a:srgbClr val="0D0D0D"/>
              </a:solidFill>
              <a:prstDash val="solid"/>
              <a:miter/>
            </a:ln>
          </p:spPr>
        </p:sp>
        <p:sp>
          <p:nvSpPr>
            <p:cNvPr name="TextBox 12" id="12"/>
            <p:cNvSpPr txBox="true"/>
            <p:nvPr/>
          </p:nvSpPr>
          <p:spPr>
            <a:xfrm>
              <a:off x="0" y="-47625"/>
              <a:ext cx="1836697" cy="232150"/>
            </a:xfrm>
            <a:prstGeom prst="rect">
              <a:avLst/>
            </a:prstGeom>
          </p:spPr>
          <p:txBody>
            <a:bodyPr anchor="ctr" rtlCol="false" tIns="50800" lIns="50800" bIns="50800" rIns="50800"/>
            <a:lstStyle/>
            <a:p>
              <a:pPr algn="ctr">
                <a:lnSpc>
                  <a:spcPts val="3779"/>
                </a:lnSpc>
              </a:pPr>
              <a:r>
                <a:rPr lang="en-US" sz="2699">
                  <a:solidFill>
                    <a:srgbClr val="0D0D0D"/>
                  </a:solidFill>
                  <a:latin typeface="Titillium Web"/>
                </a:rPr>
                <a:t>Funcionalidades</a:t>
              </a:r>
            </a:p>
          </p:txBody>
        </p:sp>
      </p:grpSp>
      <p:sp>
        <p:nvSpPr>
          <p:cNvPr name="Freeform 13" id="13"/>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759476" y="820870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4617368" y="2744895"/>
            <a:ext cx="1539602" cy="1381844"/>
          </a:xfrm>
          <a:custGeom>
            <a:avLst/>
            <a:gdLst/>
            <a:ahLst/>
            <a:cxnLst/>
            <a:rect r="r" b="b" t="t" l="l"/>
            <a:pathLst>
              <a:path h="1381844" w="1539602">
                <a:moveTo>
                  <a:pt x="0" y="0"/>
                </a:moveTo>
                <a:lnTo>
                  <a:pt x="1539602" y="0"/>
                </a:lnTo>
                <a:lnTo>
                  <a:pt x="1539602" y="1381844"/>
                </a:lnTo>
                <a:lnTo>
                  <a:pt x="0" y="1381844"/>
                </a:lnTo>
                <a:lnTo>
                  <a:pt x="0" y="0"/>
                </a:lnTo>
                <a:close/>
              </a:path>
            </a:pathLst>
          </a:custGeom>
          <a:blipFill>
            <a:blip r:embed="rId8"/>
            <a:stretch>
              <a:fillRect l="0" t="0" r="0" b="0"/>
            </a:stretch>
          </a:blipFill>
        </p:spPr>
      </p:sp>
      <p:grpSp>
        <p:nvGrpSpPr>
          <p:cNvPr name="Group 16" id="16"/>
          <p:cNvGrpSpPr/>
          <p:nvPr/>
        </p:nvGrpSpPr>
        <p:grpSpPr>
          <a:xfrm rot="0">
            <a:off x="6156970" y="4396229"/>
            <a:ext cx="7876783" cy="3052970"/>
            <a:chOff x="0" y="0"/>
            <a:chExt cx="2074544" cy="804074"/>
          </a:xfrm>
        </p:grpSpPr>
        <p:sp>
          <p:nvSpPr>
            <p:cNvPr name="Freeform 17" id="17"/>
            <p:cNvSpPr/>
            <p:nvPr/>
          </p:nvSpPr>
          <p:spPr>
            <a:xfrm flipH="false" flipV="false" rot="0">
              <a:off x="0" y="0"/>
              <a:ext cx="2074544" cy="804074"/>
            </a:xfrm>
            <a:custGeom>
              <a:avLst/>
              <a:gdLst/>
              <a:ahLst/>
              <a:cxnLst/>
              <a:rect r="r" b="b" t="t" l="l"/>
              <a:pathLst>
                <a:path h="804074" w="2074544">
                  <a:moveTo>
                    <a:pt x="0" y="0"/>
                  </a:moveTo>
                  <a:lnTo>
                    <a:pt x="2074544" y="0"/>
                  </a:lnTo>
                  <a:lnTo>
                    <a:pt x="2074544" y="804074"/>
                  </a:lnTo>
                  <a:lnTo>
                    <a:pt x="0" y="804074"/>
                  </a:lnTo>
                  <a:close/>
                </a:path>
              </a:pathLst>
            </a:custGeom>
            <a:solidFill>
              <a:srgbClr val="FFFFFF"/>
            </a:solidFill>
            <a:ln w="38100" cap="sq">
              <a:solidFill>
                <a:srgbClr val="000000"/>
              </a:solidFill>
              <a:prstDash val="solid"/>
              <a:miter/>
            </a:ln>
          </p:spPr>
        </p:sp>
        <p:sp>
          <p:nvSpPr>
            <p:cNvPr name="TextBox 18" id="18"/>
            <p:cNvSpPr txBox="true"/>
            <p:nvPr/>
          </p:nvSpPr>
          <p:spPr>
            <a:xfrm>
              <a:off x="0" y="-47625"/>
              <a:ext cx="2074544" cy="851699"/>
            </a:xfrm>
            <a:prstGeom prst="rect">
              <a:avLst/>
            </a:prstGeom>
          </p:spPr>
          <p:txBody>
            <a:bodyPr anchor="ctr" rtlCol="false" tIns="50800" lIns="50800" bIns="50800" rIns="50800"/>
            <a:lstStyle/>
            <a:p>
              <a:pPr algn="ctr">
                <a:lnSpc>
                  <a:spcPts val="3079"/>
                </a:lnSpc>
              </a:pPr>
            </a:p>
          </p:txBody>
        </p:sp>
      </p:grpSp>
      <p:sp>
        <p:nvSpPr>
          <p:cNvPr name="TextBox 19" id="19"/>
          <p:cNvSpPr txBox="true"/>
          <p:nvPr/>
        </p:nvSpPr>
        <p:spPr>
          <a:xfrm rot="0">
            <a:off x="6551667" y="3079379"/>
            <a:ext cx="6973710" cy="770026"/>
          </a:xfrm>
          <a:prstGeom prst="rect">
            <a:avLst/>
          </a:prstGeom>
        </p:spPr>
        <p:txBody>
          <a:bodyPr anchor="t" rtlCol="false" tIns="0" lIns="0" bIns="0" rIns="0">
            <a:spAutoFit/>
          </a:bodyPr>
          <a:lstStyle/>
          <a:p>
            <a:pPr algn="ctr">
              <a:lnSpc>
                <a:spcPts val="5995"/>
              </a:lnSpc>
            </a:pPr>
            <a:r>
              <a:rPr lang="en-US" sz="5450">
                <a:solidFill>
                  <a:srgbClr val="0D0D0D"/>
                </a:solidFill>
                <a:latin typeface="Titillium Web Bold"/>
              </a:rPr>
              <a:t>Backoffice</a:t>
            </a:r>
          </a:p>
        </p:txBody>
      </p:sp>
      <p:sp>
        <p:nvSpPr>
          <p:cNvPr name="TextBox 20" id="20"/>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DESCRIÇÃO</a:t>
            </a:r>
          </a:p>
        </p:txBody>
      </p:sp>
      <p:sp>
        <p:nvSpPr>
          <p:cNvPr name="TextBox 21" id="21"/>
          <p:cNvSpPr txBox="true"/>
          <p:nvPr/>
        </p:nvSpPr>
        <p:spPr>
          <a:xfrm rot="0">
            <a:off x="6609645" y="4852668"/>
            <a:ext cx="6857753" cy="3159267"/>
          </a:xfrm>
          <a:prstGeom prst="rect">
            <a:avLst/>
          </a:prstGeom>
        </p:spPr>
        <p:txBody>
          <a:bodyPr anchor="t" rtlCol="false" tIns="0" lIns="0" bIns="0" rIns="0">
            <a:spAutoFit/>
          </a:bodyPr>
          <a:lstStyle/>
          <a:p>
            <a:pPr algn="just">
              <a:lnSpc>
                <a:spcPts val="2792"/>
              </a:lnSpc>
            </a:pPr>
            <a:r>
              <a:rPr lang="en-US" sz="1994">
                <a:solidFill>
                  <a:srgbClr val="000000"/>
                </a:solidFill>
                <a:latin typeface="Open Sans"/>
              </a:rPr>
              <a:t>Estamos entusiasmados em apresentar como o nosso "Backoffice" pode tornar a gestão da biblioteca da Instituição ABC uma experiência mais eficiente para todos. Simplificando, o Backoffice é como a "central de comando" dos bastidores, facilitando as operações para garantir uma biblioteca mais suave para vocês, os usuários finais.</a:t>
            </a:r>
          </a:p>
          <a:p>
            <a:pPr algn="just">
              <a:lnSpc>
                <a:spcPts val="2792"/>
              </a:lnSpc>
            </a:pPr>
          </a:p>
          <a:p>
            <a:pPr algn="just" marL="0" indent="0" lvl="0">
              <a:lnSpc>
                <a:spcPts val="2792"/>
              </a:lnSpc>
              <a:spcBef>
                <a:spcPct val="0"/>
              </a:spcBef>
            </a:pPr>
          </a:p>
        </p:txBody>
      </p:sp>
      <p:sp>
        <p:nvSpPr>
          <p:cNvPr name="Freeform 22" id="22"/>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9"/>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446284"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6551667" y="7962892"/>
            <a:ext cx="8087628" cy="673495"/>
            <a:chOff x="0" y="0"/>
            <a:chExt cx="2130075" cy="177381"/>
          </a:xfrm>
        </p:grpSpPr>
        <p:sp>
          <p:nvSpPr>
            <p:cNvPr name="Freeform 11" id="11"/>
            <p:cNvSpPr/>
            <p:nvPr/>
          </p:nvSpPr>
          <p:spPr>
            <a:xfrm flipH="false" flipV="false" rot="0">
              <a:off x="0" y="0"/>
              <a:ext cx="2130075" cy="177381"/>
            </a:xfrm>
            <a:custGeom>
              <a:avLst/>
              <a:gdLst/>
              <a:ahLst/>
              <a:cxnLst/>
              <a:rect r="r" b="b" t="t" l="l"/>
              <a:pathLst>
                <a:path h="177381" w="2130075">
                  <a:moveTo>
                    <a:pt x="0" y="0"/>
                  </a:moveTo>
                  <a:lnTo>
                    <a:pt x="2130075" y="0"/>
                  </a:lnTo>
                  <a:lnTo>
                    <a:pt x="2130075" y="177381"/>
                  </a:lnTo>
                  <a:lnTo>
                    <a:pt x="0" y="177381"/>
                  </a:lnTo>
                  <a:close/>
                </a:path>
              </a:pathLst>
            </a:custGeom>
            <a:solidFill>
              <a:srgbClr val="0FB3FB"/>
            </a:solidFill>
            <a:ln w="19050" cap="sq">
              <a:solidFill>
                <a:srgbClr val="0D0D0D"/>
              </a:solidFill>
              <a:prstDash val="solid"/>
              <a:miter/>
            </a:ln>
          </p:spPr>
        </p:sp>
        <p:sp>
          <p:nvSpPr>
            <p:cNvPr name="TextBox 12" id="12"/>
            <p:cNvSpPr txBox="true"/>
            <p:nvPr/>
          </p:nvSpPr>
          <p:spPr>
            <a:xfrm>
              <a:off x="0" y="-57150"/>
              <a:ext cx="2130075" cy="234531"/>
            </a:xfrm>
            <a:prstGeom prst="rect">
              <a:avLst/>
            </a:prstGeom>
          </p:spPr>
          <p:txBody>
            <a:bodyPr anchor="ctr" rtlCol="false" tIns="50800" lIns="50800" bIns="50800" rIns="50800"/>
            <a:lstStyle/>
            <a:p>
              <a:pPr algn="ctr">
                <a:lnSpc>
                  <a:spcPts val="3779"/>
                </a:lnSpc>
              </a:pPr>
              <a:r>
                <a:rPr lang="en-US" sz="2699" u="sng">
                  <a:solidFill>
                    <a:srgbClr val="0D0D0D"/>
                  </a:solidFill>
                  <a:latin typeface="Open Sans"/>
                  <a:hlinkClick r:id="rId4" tooltip="http://guilherme-padua-1.dev.netuno.org:20930"/>
                </a:rPr>
                <a:t>Acessar</a:t>
              </a:r>
            </a:p>
          </p:txBody>
        </p:sp>
      </p:grpSp>
      <p:sp>
        <p:nvSpPr>
          <p:cNvPr name="Freeform 13" id="13"/>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4038163" y="820870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4617368" y="2744895"/>
            <a:ext cx="1539602" cy="1381844"/>
          </a:xfrm>
          <a:custGeom>
            <a:avLst/>
            <a:gdLst/>
            <a:ahLst/>
            <a:cxnLst/>
            <a:rect r="r" b="b" t="t" l="l"/>
            <a:pathLst>
              <a:path h="1381844" w="1539602">
                <a:moveTo>
                  <a:pt x="0" y="0"/>
                </a:moveTo>
                <a:lnTo>
                  <a:pt x="1539602" y="0"/>
                </a:lnTo>
                <a:lnTo>
                  <a:pt x="1539602" y="1381844"/>
                </a:lnTo>
                <a:lnTo>
                  <a:pt x="0" y="1381844"/>
                </a:lnTo>
                <a:lnTo>
                  <a:pt x="0" y="0"/>
                </a:lnTo>
                <a:close/>
              </a:path>
            </a:pathLst>
          </a:custGeom>
          <a:blipFill>
            <a:blip r:embed="rId9"/>
            <a:stretch>
              <a:fillRect l="0" t="0" r="0" b="0"/>
            </a:stretch>
          </a:blipFill>
        </p:spPr>
      </p:sp>
      <p:sp>
        <p:nvSpPr>
          <p:cNvPr name="TextBox 16" id="16"/>
          <p:cNvSpPr txBox="true"/>
          <p:nvPr/>
        </p:nvSpPr>
        <p:spPr>
          <a:xfrm rot="0">
            <a:off x="6551667" y="3079379"/>
            <a:ext cx="8124071" cy="770026"/>
          </a:xfrm>
          <a:prstGeom prst="rect">
            <a:avLst/>
          </a:prstGeom>
        </p:spPr>
        <p:txBody>
          <a:bodyPr anchor="t" rtlCol="false" tIns="0" lIns="0" bIns="0" rIns="0">
            <a:spAutoFit/>
          </a:bodyPr>
          <a:lstStyle/>
          <a:p>
            <a:pPr algn="ctr">
              <a:lnSpc>
                <a:spcPts val="5995"/>
              </a:lnSpc>
            </a:pPr>
            <a:r>
              <a:rPr lang="en-US" sz="5450">
                <a:solidFill>
                  <a:srgbClr val="0D0D0D"/>
                </a:solidFill>
                <a:latin typeface="Titillium Web Bold"/>
              </a:rPr>
              <a:t>Funcionalidades</a:t>
            </a:r>
          </a:p>
        </p:txBody>
      </p:sp>
      <p:sp>
        <p:nvSpPr>
          <p:cNvPr name="TextBox 17" id="17"/>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FUNCIONALIDADES</a:t>
            </a:r>
          </a:p>
        </p:txBody>
      </p:sp>
      <p:grpSp>
        <p:nvGrpSpPr>
          <p:cNvPr name="Group 18" id="18"/>
          <p:cNvGrpSpPr/>
          <p:nvPr/>
        </p:nvGrpSpPr>
        <p:grpSpPr>
          <a:xfrm rot="0">
            <a:off x="6599292" y="4277131"/>
            <a:ext cx="2544708" cy="624460"/>
            <a:chOff x="0" y="0"/>
            <a:chExt cx="670211" cy="164467"/>
          </a:xfrm>
        </p:grpSpPr>
        <p:sp>
          <p:nvSpPr>
            <p:cNvPr name="Freeform 19" id="19"/>
            <p:cNvSpPr/>
            <p:nvPr/>
          </p:nvSpPr>
          <p:spPr>
            <a:xfrm flipH="false" flipV="false" rot="0">
              <a:off x="0" y="0"/>
              <a:ext cx="670211" cy="164467"/>
            </a:xfrm>
            <a:custGeom>
              <a:avLst/>
              <a:gdLst/>
              <a:ahLst/>
              <a:cxnLst/>
              <a:rect r="r" b="b" t="t" l="l"/>
              <a:pathLst>
                <a:path h="164467" w="670211">
                  <a:moveTo>
                    <a:pt x="0" y="0"/>
                  </a:moveTo>
                  <a:lnTo>
                    <a:pt x="670211" y="0"/>
                  </a:lnTo>
                  <a:lnTo>
                    <a:pt x="670211" y="164467"/>
                  </a:lnTo>
                  <a:lnTo>
                    <a:pt x="0" y="164467"/>
                  </a:lnTo>
                  <a:close/>
                </a:path>
              </a:pathLst>
            </a:custGeom>
            <a:solidFill>
              <a:srgbClr val="FFFFFF"/>
            </a:solidFill>
            <a:ln w="19050" cap="sq">
              <a:solidFill>
                <a:srgbClr val="0D0D0D"/>
              </a:solidFill>
              <a:prstDash val="solid"/>
              <a:miter/>
            </a:ln>
          </p:spPr>
        </p:sp>
        <p:sp>
          <p:nvSpPr>
            <p:cNvPr name="TextBox 20" id="20"/>
            <p:cNvSpPr txBox="true"/>
            <p:nvPr/>
          </p:nvSpPr>
          <p:spPr>
            <a:xfrm>
              <a:off x="0" y="-38100"/>
              <a:ext cx="670211" cy="202567"/>
            </a:xfrm>
            <a:prstGeom prst="rect">
              <a:avLst/>
            </a:prstGeom>
          </p:spPr>
          <p:txBody>
            <a:bodyPr anchor="ctr" rtlCol="false" tIns="50800" lIns="50800" bIns="50800" rIns="50800"/>
            <a:lstStyle/>
            <a:p>
              <a:pPr algn="ctr">
                <a:lnSpc>
                  <a:spcPts val="2659"/>
                </a:lnSpc>
              </a:pPr>
              <a:r>
                <a:rPr lang="en-US" sz="1899">
                  <a:solidFill>
                    <a:srgbClr val="0D0D0D"/>
                  </a:solidFill>
                  <a:latin typeface="Open Sans"/>
                </a:rPr>
                <a:t>Cadastro de usuarios</a:t>
              </a:r>
            </a:p>
          </p:txBody>
        </p:sp>
      </p:grpSp>
      <p:grpSp>
        <p:nvGrpSpPr>
          <p:cNvPr name="Group 21" id="21"/>
          <p:cNvGrpSpPr/>
          <p:nvPr/>
        </p:nvGrpSpPr>
        <p:grpSpPr>
          <a:xfrm rot="0">
            <a:off x="9365161" y="5254016"/>
            <a:ext cx="2544708" cy="624460"/>
            <a:chOff x="0" y="0"/>
            <a:chExt cx="670211" cy="164467"/>
          </a:xfrm>
        </p:grpSpPr>
        <p:sp>
          <p:nvSpPr>
            <p:cNvPr name="Freeform 22" id="22"/>
            <p:cNvSpPr/>
            <p:nvPr/>
          </p:nvSpPr>
          <p:spPr>
            <a:xfrm flipH="false" flipV="false" rot="0">
              <a:off x="0" y="0"/>
              <a:ext cx="670211" cy="164467"/>
            </a:xfrm>
            <a:custGeom>
              <a:avLst/>
              <a:gdLst/>
              <a:ahLst/>
              <a:cxnLst/>
              <a:rect r="r" b="b" t="t" l="l"/>
              <a:pathLst>
                <a:path h="164467" w="670211">
                  <a:moveTo>
                    <a:pt x="0" y="0"/>
                  </a:moveTo>
                  <a:lnTo>
                    <a:pt x="670211" y="0"/>
                  </a:lnTo>
                  <a:lnTo>
                    <a:pt x="670211" y="164467"/>
                  </a:lnTo>
                  <a:lnTo>
                    <a:pt x="0" y="164467"/>
                  </a:lnTo>
                  <a:close/>
                </a:path>
              </a:pathLst>
            </a:custGeom>
            <a:solidFill>
              <a:srgbClr val="FFFFFF"/>
            </a:solidFill>
            <a:ln w="19050" cap="sq">
              <a:solidFill>
                <a:srgbClr val="0D0D0D"/>
              </a:solidFill>
              <a:prstDash val="solid"/>
              <a:miter/>
            </a:ln>
          </p:spPr>
        </p:sp>
        <p:sp>
          <p:nvSpPr>
            <p:cNvPr name="TextBox 23" id="23"/>
            <p:cNvSpPr txBox="true"/>
            <p:nvPr/>
          </p:nvSpPr>
          <p:spPr>
            <a:xfrm>
              <a:off x="0" y="-38100"/>
              <a:ext cx="670211" cy="202567"/>
            </a:xfrm>
            <a:prstGeom prst="rect">
              <a:avLst/>
            </a:prstGeom>
          </p:spPr>
          <p:txBody>
            <a:bodyPr anchor="ctr" rtlCol="false" tIns="50800" lIns="50800" bIns="50800" rIns="50800"/>
            <a:lstStyle/>
            <a:p>
              <a:pPr algn="ctr">
                <a:lnSpc>
                  <a:spcPts val="2659"/>
                </a:lnSpc>
              </a:pPr>
              <a:r>
                <a:rPr lang="en-US" sz="1899">
                  <a:solidFill>
                    <a:srgbClr val="0D0D0D"/>
                  </a:solidFill>
                  <a:latin typeface="Open Sans"/>
                </a:rPr>
                <a:t>Alteração do acervo</a:t>
              </a:r>
            </a:p>
          </p:txBody>
        </p:sp>
      </p:grpSp>
      <p:grpSp>
        <p:nvGrpSpPr>
          <p:cNvPr name="Group 24" id="24"/>
          <p:cNvGrpSpPr/>
          <p:nvPr/>
        </p:nvGrpSpPr>
        <p:grpSpPr>
          <a:xfrm rot="0">
            <a:off x="6599292" y="6232773"/>
            <a:ext cx="2544708" cy="839419"/>
            <a:chOff x="0" y="0"/>
            <a:chExt cx="670211" cy="221082"/>
          </a:xfrm>
        </p:grpSpPr>
        <p:sp>
          <p:nvSpPr>
            <p:cNvPr name="Freeform 25" id="25"/>
            <p:cNvSpPr/>
            <p:nvPr/>
          </p:nvSpPr>
          <p:spPr>
            <a:xfrm flipH="false" flipV="false" rot="0">
              <a:off x="0" y="0"/>
              <a:ext cx="670211" cy="221082"/>
            </a:xfrm>
            <a:custGeom>
              <a:avLst/>
              <a:gdLst/>
              <a:ahLst/>
              <a:cxnLst/>
              <a:rect r="r" b="b" t="t" l="l"/>
              <a:pathLst>
                <a:path h="221082" w="670211">
                  <a:moveTo>
                    <a:pt x="0" y="0"/>
                  </a:moveTo>
                  <a:lnTo>
                    <a:pt x="670211" y="0"/>
                  </a:lnTo>
                  <a:lnTo>
                    <a:pt x="670211" y="221082"/>
                  </a:lnTo>
                  <a:lnTo>
                    <a:pt x="0" y="221082"/>
                  </a:lnTo>
                  <a:close/>
                </a:path>
              </a:pathLst>
            </a:custGeom>
            <a:solidFill>
              <a:srgbClr val="FFFFFF"/>
            </a:solidFill>
            <a:ln w="19050" cap="sq">
              <a:solidFill>
                <a:srgbClr val="0D0D0D"/>
              </a:solidFill>
              <a:prstDash val="solid"/>
              <a:miter/>
            </a:ln>
          </p:spPr>
        </p:sp>
        <p:sp>
          <p:nvSpPr>
            <p:cNvPr name="TextBox 26" id="26"/>
            <p:cNvSpPr txBox="true"/>
            <p:nvPr/>
          </p:nvSpPr>
          <p:spPr>
            <a:xfrm>
              <a:off x="0" y="-38100"/>
              <a:ext cx="670211" cy="259182"/>
            </a:xfrm>
            <a:prstGeom prst="rect">
              <a:avLst/>
            </a:prstGeom>
          </p:spPr>
          <p:txBody>
            <a:bodyPr anchor="ctr" rtlCol="false" tIns="50800" lIns="50800" bIns="50800" rIns="50800"/>
            <a:lstStyle/>
            <a:p>
              <a:pPr algn="ctr">
                <a:lnSpc>
                  <a:spcPts val="2659"/>
                </a:lnSpc>
              </a:pPr>
              <a:r>
                <a:rPr lang="en-US" sz="1899">
                  <a:solidFill>
                    <a:srgbClr val="0D0D0D"/>
                  </a:solidFill>
                  <a:latin typeface="Open Sans"/>
                </a:rPr>
                <a:t>Realização de emprestimos</a:t>
              </a:r>
            </a:p>
          </p:txBody>
        </p:sp>
      </p:grpSp>
      <p:grpSp>
        <p:nvGrpSpPr>
          <p:cNvPr name="Group 27" id="27"/>
          <p:cNvGrpSpPr/>
          <p:nvPr/>
        </p:nvGrpSpPr>
        <p:grpSpPr>
          <a:xfrm rot="0">
            <a:off x="12131030" y="4239031"/>
            <a:ext cx="2544708" cy="624460"/>
            <a:chOff x="0" y="0"/>
            <a:chExt cx="670211" cy="164467"/>
          </a:xfrm>
        </p:grpSpPr>
        <p:sp>
          <p:nvSpPr>
            <p:cNvPr name="Freeform 28" id="28"/>
            <p:cNvSpPr/>
            <p:nvPr/>
          </p:nvSpPr>
          <p:spPr>
            <a:xfrm flipH="false" flipV="false" rot="0">
              <a:off x="0" y="0"/>
              <a:ext cx="670211" cy="164467"/>
            </a:xfrm>
            <a:custGeom>
              <a:avLst/>
              <a:gdLst/>
              <a:ahLst/>
              <a:cxnLst/>
              <a:rect r="r" b="b" t="t" l="l"/>
              <a:pathLst>
                <a:path h="164467" w="670211">
                  <a:moveTo>
                    <a:pt x="0" y="0"/>
                  </a:moveTo>
                  <a:lnTo>
                    <a:pt x="670211" y="0"/>
                  </a:lnTo>
                  <a:lnTo>
                    <a:pt x="670211" y="164467"/>
                  </a:lnTo>
                  <a:lnTo>
                    <a:pt x="0" y="164467"/>
                  </a:lnTo>
                  <a:close/>
                </a:path>
              </a:pathLst>
            </a:custGeom>
            <a:solidFill>
              <a:srgbClr val="FFFFFF"/>
            </a:solidFill>
            <a:ln w="19050" cap="sq">
              <a:solidFill>
                <a:srgbClr val="0D0D0D"/>
              </a:solidFill>
              <a:prstDash val="solid"/>
              <a:miter/>
            </a:ln>
          </p:spPr>
        </p:sp>
        <p:sp>
          <p:nvSpPr>
            <p:cNvPr name="TextBox 29" id="29"/>
            <p:cNvSpPr txBox="true"/>
            <p:nvPr/>
          </p:nvSpPr>
          <p:spPr>
            <a:xfrm>
              <a:off x="0" y="-38100"/>
              <a:ext cx="670211" cy="202567"/>
            </a:xfrm>
            <a:prstGeom prst="rect">
              <a:avLst/>
            </a:prstGeom>
          </p:spPr>
          <p:txBody>
            <a:bodyPr anchor="ctr" rtlCol="false" tIns="50800" lIns="50800" bIns="50800" rIns="50800"/>
            <a:lstStyle/>
            <a:p>
              <a:pPr algn="ctr">
                <a:lnSpc>
                  <a:spcPts val="2659"/>
                </a:lnSpc>
              </a:pPr>
              <a:r>
                <a:rPr lang="en-US" sz="1899">
                  <a:solidFill>
                    <a:srgbClr val="0D0D0D"/>
                  </a:solidFill>
                  <a:latin typeface="Open Sans"/>
                </a:rPr>
                <a:t>Edição de Perfil</a:t>
              </a:r>
            </a:p>
          </p:txBody>
        </p:sp>
      </p:grpSp>
      <p:grpSp>
        <p:nvGrpSpPr>
          <p:cNvPr name="Group 30" id="30"/>
          <p:cNvGrpSpPr/>
          <p:nvPr/>
        </p:nvGrpSpPr>
        <p:grpSpPr>
          <a:xfrm rot="0">
            <a:off x="12131030" y="5235902"/>
            <a:ext cx="2544708" cy="624460"/>
            <a:chOff x="0" y="0"/>
            <a:chExt cx="670211" cy="164467"/>
          </a:xfrm>
        </p:grpSpPr>
        <p:sp>
          <p:nvSpPr>
            <p:cNvPr name="Freeform 31" id="31"/>
            <p:cNvSpPr/>
            <p:nvPr/>
          </p:nvSpPr>
          <p:spPr>
            <a:xfrm flipH="false" flipV="false" rot="0">
              <a:off x="0" y="0"/>
              <a:ext cx="670211" cy="164467"/>
            </a:xfrm>
            <a:custGeom>
              <a:avLst/>
              <a:gdLst/>
              <a:ahLst/>
              <a:cxnLst/>
              <a:rect r="r" b="b" t="t" l="l"/>
              <a:pathLst>
                <a:path h="164467" w="670211">
                  <a:moveTo>
                    <a:pt x="0" y="0"/>
                  </a:moveTo>
                  <a:lnTo>
                    <a:pt x="670211" y="0"/>
                  </a:lnTo>
                  <a:lnTo>
                    <a:pt x="670211" y="164467"/>
                  </a:lnTo>
                  <a:lnTo>
                    <a:pt x="0" y="164467"/>
                  </a:lnTo>
                  <a:close/>
                </a:path>
              </a:pathLst>
            </a:custGeom>
            <a:solidFill>
              <a:srgbClr val="FFFFFF"/>
            </a:solidFill>
            <a:ln w="19050" cap="sq">
              <a:solidFill>
                <a:srgbClr val="0D0D0D"/>
              </a:solidFill>
              <a:prstDash val="solid"/>
              <a:miter/>
            </a:ln>
          </p:spPr>
        </p:sp>
        <p:sp>
          <p:nvSpPr>
            <p:cNvPr name="TextBox 32" id="32"/>
            <p:cNvSpPr txBox="true"/>
            <p:nvPr/>
          </p:nvSpPr>
          <p:spPr>
            <a:xfrm>
              <a:off x="0" y="-38100"/>
              <a:ext cx="670211" cy="202567"/>
            </a:xfrm>
            <a:prstGeom prst="rect">
              <a:avLst/>
            </a:prstGeom>
          </p:spPr>
          <p:txBody>
            <a:bodyPr anchor="ctr" rtlCol="false" tIns="50800" lIns="50800" bIns="50800" rIns="50800"/>
            <a:lstStyle/>
            <a:p>
              <a:pPr algn="ctr">
                <a:lnSpc>
                  <a:spcPts val="2659"/>
                </a:lnSpc>
              </a:pPr>
              <a:r>
                <a:rPr lang="en-US" sz="1899">
                  <a:solidFill>
                    <a:srgbClr val="0D0D0D"/>
                  </a:solidFill>
                  <a:latin typeface="Open Sans"/>
                </a:rPr>
                <a:t>Edição de Perfil(ADM)</a:t>
              </a:r>
            </a:p>
          </p:txBody>
        </p:sp>
      </p:grpSp>
      <p:grpSp>
        <p:nvGrpSpPr>
          <p:cNvPr name="Group 33" id="33"/>
          <p:cNvGrpSpPr/>
          <p:nvPr/>
        </p:nvGrpSpPr>
        <p:grpSpPr>
          <a:xfrm rot="0">
            <a:off x="6599292" y="5254016"/>
            <a:ext cx="2544708" cy="624460"/>
            <a:chOff x="0" y="0"/>
            <a:chExt cx="670211" cy="164467"/>
          </a:xfrm>
        </p:grpSpPr>
        <p:sp>
          <p:nvSpPr>
            <p:cNvPr name="Freeform 34" id="34"/>
            <p:cNvSpPr/>
            <p:nvPr/>
          </p:nvSpPr>
          <p:spPr>
            <a:xfrm flipH="false" flipV="false" rot="0">
              <a:off x="0" y="0"/>
              <a:ext cx="670211" cy="164467"/>
            </a:xfrm>
            <a:custGeom>
              <a:avLst/>
              <a:gdLst/>
              <a:ahLst/>
              <a:cxnLst/>
              <a:rect r="r" b="b" t="t" l="l"/>
              <a:pathLst>
                <a:path h="164467" w="670211">
                  <a:moveTo>
                    <a:pt x="0" y="0"/>
                  </a:moveTo>
                  <a:lnTo>
                    <a:pt x="670211" y="0"/>
                  </a:lnTo>
                  <a:lnTo>
                    <a:pt x="670211" y="164467"/>
                  </a:lnTo>
                  <a:lnTo>
                    <a:pt x="0" y="164467"/>
                  </a:lnTo>
                  <a:close/>
                </a:path>
              </a:pathLst>
            </a:custGeom>
            <a:solidFill>
              <a:srgbClr val="FFFFFF"/>
            </a:solidFill>
            <a:ln w="19050" cap="sq">
              <a:solidFill>
                <a:srgbClr val="0D0D0D"/>
              </a:solidFill>
              <a:prstDash val="solid"/>
              <a:miter/>
            </a:ln>
          </p:spPr>
        </p:sp>
        <p:sp>
          <p:nvSpPr>
            <p:cNvPr name="TextBox 35" id="35"/>
            <p:cNvSpPr txBox="true"/>
            <p:nvPr/>
          </p:nvSpPr>
          <p:spPr>
            <a:xfrm>
              <a:off x="0" y="-38100"/>
              <a:ext cx="670211" cy="202567"/>
            </a:xfrm>
            <a:prstGeom prst="rect">
              <a:avLst/>
            </a:prstGeom>
          </p:spPr>
          <p:txBody>
            <a:bodyPr anchor="ctr" rtlCol="false" tIns="50800" lIns="50800" bIns="50800" rIns="50800"/>
            <a:lstStyle/>
            <a:p>
              <a:pPr algn="ctr">
                <a:lnSpc>
                  <a:spcPts val="2659"/>
                </a:lnSpc>
              </a:pPr>
              <a:r>
                <a:rPr lang="en-US" sz="1899">
                  <a:solidFill>
                    <a:srgbClr val="0D0D0D"/>
                  </a:solidFill>
                  <a:latin typeface="Open Sans"/>
                </a:rPr>
                <a:t>Aviso de vencimento</a:t>
              </a:r>
            </a:p>
          </p:txBody>
        </p:sp>
      </p:grpSp>
      <p:grpSp>
        <p:nvGrpSpPr>
          <p:cNvPr name="Group 36" id="36"/>
          <p:cNvGrpSpPr/>
          <p:nvPr/>
        </p:nvGrpSpPr>
        <p:grpSpPr>
          <a:xfrm rot="0">
            <a:off x="12131030" y="6250887"/>
            <a:ext cx="2544708" cy="839419"/>
            <a:chOff x="0" y="0"/>
            <a:chExt cx="670211" cy="221082"/>
          </a:xfrm>
        </p:grpSpPr>
        <p:sp>
          <p:nvSpPr>
            <p:cNvPr name="Freeform 37" id="37"/>
            <p:cNvSpPr/>
            <p:nvPr/>
          </p:nvSpPr>
          <p:spPr>
            <a:xfrm flipH="false" flipV="false" rot="0">
              <a:off x="0" y="0"/>
              <a:ext cx="670211" cy="221082"/>
            </a:xfrm>
            <a:custGeom>
              <a:avLst/>
              <a:gdLst/>
              <a:ahLst/>
              <a:cxnLst/>
              <a:rect r="r" b="b" t="t" l="l"/>
              <a:pathLst>
                <a:path h="221082" w="670211">
                  <a:moveTo>
                    <a:pt x="0" y="0"/>
                  </a:moveTo>
                  <a:lnTo>
                    <a:pt x="670211" y="0"/>
                  </a:lnTo>
                  <a:lnTo>
                    <a:pt x="670211" y="221082"/>
                  </a:lnTo>
                  <a:lnTo>
                    <a:pt x="0" y="221082"/>
                  </a:lnTo>
                  <a:close/>
                </a:path>
              </a:pathLst>
            </a:custGeom>
            <a:solidFill>
              <a:srgbClr val="FFFFFF"/>
            </a:solidFill>
            <a:ln w="19050" cap="sq">
              <a:solidFill>
                <a:srgbClr val="0D0D0D"/>
              </a:solidFill>
              <a:prstDash val="solid"/>
              <a:miter/>
            </a:ln>
          </p:spPr>
        </p:sp>
        <p:sp>
          <p:nvSpPr>
            <p:cNvPr name="TextBox 38" id="38"/>
            <p:cNvSpPr txBox="true"/>
            <p:nvPr/>
          </p:nvSpPr>
          <p:spPr>
            <a:xfrm>
              <a:off x="0" y="-38100"/>
              <a:ext cx="670211" cy="259182"/>
            </a:xfrm>
            <a:prstGeom prst="rect">
              <a:avLst/>
            </a:prstGeom>
          </p:spPr>
          <p:txBody>
            <a:bodyPr anchor="ctr" rtlCol="false" tIns="50800" lIns="50800" bIns="50800" rIns="50800"/>
            <a:lstStyle/>
            <a:p>
              <a:pPr algn="ctr">
                <a:lnSpc>
                  <a:spcPts val="2659"/>
                </a:lnSpc>
              </a:pPr>
              <a:r>
                <a:rPr lang="en-US" sz="1899">
                  <a:solidFill>
                    <a:srgbClr val="0D0D0D"/>
                  </a:solidFill>
                  <a:latin typeface="Open Sans"/>
                </a:rPr>
                <a:t>Consulta de Livros Disponíveis</a:t>
              </a:r>
            </a:p>
          </p:txBody>
        </p:sp>
      </p:grpSp>
      <p:sp>
        <p:nvSpPr>
          <p:cNvPr name="Freeform 39" id="39"/>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10"/>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446284"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sp>
        <p:nvSpPr>
          <p:cNvPr name="Freeform 10" id="10"/>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038163" y="820870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FUNCIONALIDADES</a:t>
            </a:r>
          </a:p>
        </p:txBody>
      </p:sp>
      <p:sp>
        <p:nvSpPr>
          <p:cNvPr name="Freeform 13" id="13"/>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8"/>
            <a:stretch>
              <a:fillRect l="0" t="0" r="0" b="0"/>
            </a:stretch>
          </a:blipFill>
        </p:spPr>
      </p:sp>
      <p:sp>
        <p:nvSpPr>
          <p:cNvPr name="TextBox 14" id="14"/>
          <p:cNvSpPr txBox="true"/>
          <p:nvPr/>
        </p:nvSpPr>
        <p:spPr>
          <a:xfrm rot="0">
            <a:off x="2822408" y="2798792"/>
            <a:ext cx="12147601" cy="5477510"/>
          </a:xfrm>
          <a:prstGeom prst="rect">
            <a:avLst/>
          </a:prstGeom>
        </p:spPr>
        <p:txBody>
          <a:bodyPr anchor="t" rtlCol="false" tIns="0" lIns="0" bIns="0" rIns="0">
            <a:spAutoFit/>
          </a:bodyPr>
          <a:lstStyle/>
          <a:p>
            <a:pPr algn="ctr">
              <a:lnSpc>
                <a:spcPts val="3640"/>
              </a:lnSpc>
            </a:pPr>
            <a:r>
              <a:rPr lang="en-US" sz="2600">
                <a:solidFill>
                  <a:srgbClr val="0D0D0D"/>
                </a:solidFill>
                <a:latin typeface="Open Sans"/>
              </a:rPr>
              <a:t>Reconhecimentos e Direitos Autorais</a:t>
            </a:r>
          </a:p>
          <a:p>
            <a:pPr algn="ctr">
              <a:lnSpc>
                <a:spcPts val="3640"/>
              </a:lnSpc>
            </a:pPr>
          </a:p>
          <a:p>
            <a:pPr algn="ctr">
              <a:lnSpc>
                <a:spcPts val="3640"/>
              </a:lnSpc>
            </a:pPr>
            <a:r>
              <a:rPr lang="en-US" sz="2600">
                <a:solidFill>
                  <a:srgbClr val="0D0D0D"/>
                </a:solidFill>
                <a:latin typeface="Open Sans"/>
              </a:rPr>
              <a:t>- Autor: Guilherme de Pádua f. Amorim, Amanda Maia Soare Silva, Gustavo Antonio Silva Rocha, Irlanda Hildeney</a:t>
            </a:r>
          </a:p>
          <a:p>
            <a:pPr algn="ctr">
              <a:lnSpc>
                <a:spcPts val="3640"/>
              </a:lnSpc>
            </a:pPr>
            <a:r>
              <a:rPr lang="en-US" sz="2600">
                <a:solidFill>
                  <a:srgbClr val="0D0D0D"/>
                </a:solidFill>
                <a:latin typeface="Open Sans"/>
              </a:rPr>
              <a:t>- Contato: guilhermepamorim0@gmail.com</a:t>
            </a:r>
          </a:p>
          <a:p>
            <a:pPr algn="ctr">
              <a:lnSpc>
                <a:spcPts val="3640"/>
              </a:lnSpc>
            </a:pPr>
            <a:r>
              <a:rPr lang="en-US" sz="2600">
                <a:solidFill>
                  <a:srgbClr val="0D0D0D"/>
                </a:solidFill>
                <a:latin typeface="Open Sans"/>
              </a:rPr>
              <a:t>- Data última versão: 10/12/2023</a:t>
            </a:r>
          </a:p>
          <a:p>
            <a:pPr algn="ctr">
              <a:lnSpc>
                <a:spcPts val="3640"/>
              </a:lnSpc>
            </a:pPr>
            <a:r>
              <a:rPr lang="en-US" sz="2600">
                <a:solidFill>
                  <a:srgbClr val="0D0D0D"/>
                </a:solidFill>
                <a:latin typeface="Open Sans"/>
              </a:rPr>
              <a:t>- Versão: 1.0</a:t>
            </a:r>
          </a:p>
          <a:p>
            <a:pPr algn="ctr">
              <a:lnSpc>
                <a:spcPts val="3640"/>
              </a:lnSpc>
            </a:pPr>
            <a:r>
              <a:rPr lang="en-US" sz="2600">
                <a:solidFill>
                  <a:srgbClr val="0D0D0D"/>
                </a:solidFill>
                <a:latin typeface="Open Sans"/>
              </a:rPr>
              <a:t>- Outros repositórios: https://github.com/guilhermedpadua</a:t>
            </a:r>
          </a:p>
          <a:p>
            <a:pPr algn="ctr">
              <a:lnSpc>
                <a:spcPts val="3640"/>
              </a:lnSpc>
            </a:pPr>
            <a:r>
              <a:rPr lang="en-US" sz="2600">
                <a:solidFill>
                  <a:srgbClr val="0D0D0D"/>
                </a:solidFill>
                <a:latin typeface="Open Sans"/>
              </a:rPr>
              <a:t>- Agradecimentos: Universidade Federal do Maranhão (UFMA), Professor Doutor Thales Levi Azevedo Valente, e colegas de curso.</a:t>
            </a:r>
          </a:p>
          <a:p>
            <a:pPr algn="ctr">
              <a:lnSpc>
                <a:spcPts val="3640"/>
              </a:lnSpc>
            </a:pPr>
          </a:p>
          <a:p>
            <a:pPr algn="ctr">
              <a:lnSpc>
                <a:spcPts val="36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7D3E6"/>
        </a:solidFill>
      </p:bgPr>
    </p:bg>
    <p:spTree>
      <p:nvGrpSpPr>
        <p:cNvPr id="1" name=""/>
        <p:cNvGrpSpPr/>
        <p:nvPr/>
      </p:nvGrpSpPr>
      <p:grpSpPr>
        <a:xfrm>
          <a:off x="0" y="0"/>
          <a:ext cx="0" cy="0"/>
          <a:chOff x="0" y="0"/>
          <a:chExt cx="0" cy="0"/>
        </a:xfrm>
      </p:grpSpPr>
      <p:grpSp>
        <p:nvGrpSpPr>
          <p:cNvPr name="Group 2" id="2"/>
          <p:cNvGrpSpPr/>
          <p:nvPr/>
        </p:nvGrpSpPr>
        <p:grpSpPr>
          <a:xfrm rot="0">
            <a:off x="2446284" y="1028700"/>
            <a:ext cx="13300183" cy="8729756"/>
            <a:chOff x="0" y="0"/>
            <a:chExt cx="17733577" cy="11639675"/>
          </a:xfrm>
        </p:grpSpPr>
        <p:grpSp>
          <p:nvGrpSpPr>
            <p:cNvPr name="Group 3" id="3"/>
            <p:cNvGrpSpPr/>
            <p:nvPr/>
          </p:nvGrpSpPr>
          <p:grpSpPr>
            <a:xfrm rot="0">
              <a:off x="144541" y="1502815"/>
              <a:ext cx="17589036" cy="10136860"/>
              <a:chOff x="0" y="0"/>
              <a:chExt cx="2828119" cy="1629893"/>
            </a:xfrm>
          </p:grpSpPr>
          <p:sp>
            <p:nvSpPr>
              <p:cNvPr name="Freeform 4" id="4"/>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5" id="5"/>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6" id="6"/>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0"/>
            <a:ext cx="18288000" cy="551251"/>
            <a:chOff x="0" y="0"/>
            <a:chExt cx="4816593" cy="145185"/>
          </a:xfrm>
        </p:grpSpPr>
        <p:sp>
          <p:nvSpPr>
            <p:cNvPr name="Freeform 8" id="8"/>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FFFFF"/>
            </a:solidFill>
            <a:ln w="19050" cap="sq">
              <a:solidFill>
                <a:srgbClr val="0D0D0D"/>
              </a:solidFill>
              <a:prstDash val="solid"/>
              <a:miter/>
            </a:ln>
          </p:spPr>
        </p:sp>
        <p:sp>
          <p:nvSpPr>
            <p:cNvPr name="TextBox 9" id="9"/>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sp>
        <p:nvSpPr>
          <p:cNvPr name="Freeform 10" id="10"/>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038163" y="8208704"/>
            <a:ext cx="601132" cy="1049596"/>
          </a:xfrm>
          <a:custGeom>
            <a:avLst/>
            <a:gdLst/>
            <a:ahLst/>
            <a:cxnLst/>
            <a:rect r="r" b="b" t="t" l="l"/>
            <a:pathLst>
              <a:path h="1049596" w="601132">
                <a:moveTo>
                  <a:pt x="0" y="0"/>
                </a:moveTo>
                <a:lnTo>
                  <a:pt x="601132" y="0"/>
                </a:lnTo>
                <a:lnTo>
                  <a:pt x="601132" y="1049596"/>
                </a:lnTo>
                <a:lnTo>
                  <a:pt x="0" y="104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6156970"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rPr>
              <a:t>BIBLIOTECA ABC/ FUNCIONALIDADES</a:t>
            </a:r>
          </a:p>
        </p:txBody>
      </p:sp>
      <p:sp>
        <p:nvSpPr>
          <p:cNvPr name="Freeform 13" id="13"/>
          <p:cNvSpPr/>
          <p:nvPr/>
        </p:nvSpPr>
        <p:spPr>
          <a:xfrm flipH="false" flipV="false" rot="0">
            <a:off x="16240804" y="1621300"/>
            <a:ext cx="1506905" cy="1506905"/>
          </a:xfrm>
          <a:custGeom>
            <a:avLst/>
            <a:gdLst/>
            <a:ahLst/>
            <a:cxnLst/>
            <a:rect r="r" b="b" t="t" l="l"/>
            <a:pathLst>
              <a:path h="1506905" w="1506905">
                <a:moveTo>
                  <a:pt x="0" y="0"/>
                </a:moveTo>
                <a:lnTo>
                  <a:pt x="1506905" y="0"/>
                </a:lnTo>
                <a:lnTo>
                  <a:pt x="1506905" y="1506905"/>
                </a:lnTo>
                <a:lnTo>
                  <a:pt x="0" y="1506905"/>
                </a:lnTo>
                <a:lnTo>
                  <a:pt x="0" y="0"/>
                </a:lnTo>
                <a:close/>
              </a:path>
            </a:pathLst>
          </a:custGeom>
          <a:blipFill>
            <a:blip r:embed="rId8"/>
            <a:stretch>
              <a:fillRect l="0" t="0" r="0" b="0"/>
            </a:stretch>
          </a:blipFill>
        </p:spPr>
      </p:sp>
      <p:sp>
        <p:nvSpPr>
          <p:cNvPr name="TextBox 14" id="14"/>
          <p:cNvSpPr txBox="true"/>
          <p:nvPr/>
        </p:nvSpPr>
        <p:spPr>
          <a:xfrm rot="0">
            <a:off x="2822408" y="2817842"/>
            <a:ext cx="12456997" cy="5844526"/>
          </a:xfrm>
          <a:prstGeom prst="rect">
            <a:avLst/>
          </a:prstGeom>
        </p:spPr>
        <p:txBody>
          <a:bodyPr anchor="t" rtlCol="false" tIns="0" lIns="0" bIns="0" rIns="0">
            <a:spAutoFit/>
          </a:bodyPr>
          <a:lstStyle/>
          <a:p>
            <a:pPr algn="ctr">
              <a:lnSpc>
                <a:spcPts val="3360"/>
              </a:lnSpc>
            </a:pPr>
            <a:r>
              <a:rPr lang="en-US" sz="2400">
                <a:solidFill>
                  <a:srgbClr val="0D0D0D"/>
                </a:solidFill>
                <a:latin typeface="Open Sans"/>
              </a:rPr>
              <a:t>Copyright/License</a:t>
            </a:r>
          </a:p>
          <a:p>
            <a:pPr algn="ctr">
              <a:lnSpc>
                <a:spcPts val="3360"/>
              </a:lnSpc>
            </a:pPr>
          </a:p>
          <a:p>
            <a:pPr algn="ctr">
              <a:lnSpc>
                <a:spcPts val="3360"/>
              </a:lnSpc>
            </a:pPr>
            <a:r>
              <a:rPr lang="en-US" sz="2400">
                <a:solidFill>
                  <a:srgbClr val="0D0D0D"/>
                </a:solidFill>
                <a:latin typeface="Open Sans"/>
              </a:rPr>
              <a:t>Este material é resultado de um trabalho acadêmico para a disciplina PROJETO E DESENVOLVIMENTO DE SOFTWARE, sob a orientação do professor Dr. THALES LEVI AZEVEDO VALENTE, no semestre letivo 2023.2, do curso de Engenharia da Computação, na Universidade Federal do Maranhão (UFMA). Todo o material sob esta licença é software livre: pode ser usado para fins acadêmicos e comerciais sem nenhum custo. Não há papelada, nem royalties, nem restrições de "copyleft"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pPr algn="ctr">
              <a:lnSpc>
                <a:spcPts val="33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DAF13Qy1FZw</dc:identifier>
  <dcterms:modified xsi:type="dcterms:W3CDTF">2011-08-01T06:04:30Z</dcterms:modified>
  <cp:revision>1</cp:revision>
  <dc:title>implementacao_ABC</dc:title>
</cp:coreProperties>
</file>