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79190"/>
  </p:normalViewPr>
  <p:slideViewPr>
    <p:cSldViewPr snapToGrid="0">
      <p:cViewPr varScale="1">
        <p:scale>
          <a:sx n="91" d="100"/>
          <a:sy n="91" d="100"/>
        </p:scale>
        <p:origin x="-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B4840-440F-7A41-A4E6-021442D96B88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6AF96-912E-3F4A-9CE9-A2139005D4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de-DE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flowrate</a:t>
            </a:r>
            <a:r>
              <a:rPr lang="de-DE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LPM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6AF96-912E-3F4A-9CE9-A2139005D4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3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u="none" strike="noStrike" dirty="0">
                <a:solidFill>
                  <a:srgbClr val="CED6DD"/>
                </a:solidFill>
                <a:effectLst/>
                <a:latin typeface="-apple-system"/>
              </a:rPr>
              <a:t>power </a:t>
            </a:r>
            <a:r>
              <a:rPr lang="de-DE" b="0" i="0" u="none" strike="noStrike" dirty="0" err="1">
                <a:solidFill>
                  <a:srgbClr val="CED6DD"/>
                </a:solidFill>
                <a:effectLst/>
                <a:latin typeface="-apple-system"/>
              </a:rPr>
              <a:t>system</a:t>
            </a:r>
            <a:r>
              <a:rPr lang="de-DE" b="0" i="0" u="none" strike="noStrike" dirty="0">
                <a:solidFill>
                  <a:srgbClr val="CED6DD"/>
                </a:solidFill>
                <a:effectLst/>
                <a:latin typeface="-apple-system"/>
              </a:rPr>
              <a:t> </a:t>
            </a:r>
            <a:r>
              <a:rPr lang="de-DE" b="0" i="0" u="none" strike="noStrike" dirty="0" err="1">
                <a:solidFill>
                  <a:srgbClr val="CED6DD"/>
                </a:solidFill>
                <a:effectLst/>
                <a:latin typeface="-apple-system"/>
              </a:rPr>
              <a:t>analysis</a:t>
            </a:r>
            <a:r>
              <a:rPr lang="de-DE" b="0" i="0" u="none" strike="noStrike" dirty="0">
                <a:solidFill>
                  <a:srgbClr val="CED6DD"/>
                </a:solidFill>
                <a:effectLst/>
                <a:latin typeface="-apple-system"/>
              </a:rPr>
              <a:t>: </a:t>
            </a:r>
          </a:p>
          <a:p>
            <a:endParaRPr lang="de-DE" b="0" i="0" u="none" strike="noStrike" dirty="0">
              <a:solidFill>
                <a:srgbClr val="CED6DD"/>
              </a:solidFill>
              <a:effectLst/>
              <a:latin typeface="-apple-system"/>
            </a:endParaRPr>
          </a:p>
          <a:p>
            <a:r>
              <a:rPr lang="en-US" dirty="0"/>
              <a:t>https://</a:t>
            </a:r>
            <a:r>
              <a:rPr lang="en-US" dirty="0" err="1"/>
              <a:t>pypsa.readthedocs.io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/latest/examples/</a:t>
            </a:r>
            <a:r>
              <a:rPr lang="en-US" dirty="0" err="1"/>
              <a:t>scigrid</a:t>
            </a:r>
            <a:r>
              <a:rPr lang="en-US" dirty="0"/>
              <a:t>-</a:t>
            </a:r>
            <a:r>
              <a:rPr lang="en-US" dirty="0" err="1"/>
              <a:t>lopf</a:t>
            </a:r>
            <a:r>
              <a:rPr lang="en-US" dirty="0"/>
              <a:t>-then-</a:t>
            </a:r>
            <a:r>
              <a:rPr lang="en-US" dirty="0" err="1"/>
              <a:t>pf.html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6AF96-912E-3F4A-9CE9-A2139005D4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7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0EE7D-BA17-16DA-82B1-10824871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48F9D4-7B8E-2931-0C62-672961E1E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A9BC57-E546-39B9-5981-40ACEAAD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9B8-5EC0-244F-8DFF-8E92136E219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0890E7-54EB-24A2-9F90-A73A4F82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AB4E8F-37A0-916D-BE80-936FDD50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952-9F52-E245-982A-E1F7F0332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7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62235-0A51-ADE1-3484-91D9BCE6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9D4E09-0726-6A91-657D-0577316FA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1F5E0-24E4-B190-4A94-2DB139EB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9B8-5EC0-244F-8DFF-8E92136E219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AEFCDF-03E3-ABE4-843F-8007E852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9B30BB-0B39-CBF9-8506-07A69DF7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952-9F52-E245-982A-E1F7F0332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8FAA16-59C1-9B9A-123D-28288A5DA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CF062B-A745-6C0A-6BD5-B9EAFE6FB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F2BC1-958D-91D0-7CFB-1B8CDE1A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9B8-5EC0-244F-8DFF-8E92136E219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790378-8F9A-B411-27D3-9B76F686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FC1091-59FC-68BE-DCDF-90F2F278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952-9F52-E245-982A-E1F7F0332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F3D0D-D598-100C-B580-F332E20F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2254AC-CA33-4645-3B73-12212F7B4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0075F-E4D0-57DB-5983-57B7200F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9B8-5EC0-244F-8DFF-8E92136E219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237364-63F3-CC88-1317-E4617B03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D02390-27D2-2884-F7E3-C8916475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952-9F52-E245-982A-E1F7F0332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7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10780-11B1-97A3-63BA-63CFF1CC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8E342C-D1EB-1AB9-8863-8B64F96A3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69EDA-B5B2-E1EC-19AE-5E191E82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9B8-5EC0-244F-8DFF-8E92136E219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DFD6EC-5B3F-EC29-0F66-FFCCB28E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E2274-CBDD-C1C1-B321-774E3990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952-9F52-E245-982A-E1F7F0332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78FB2-6607-AE97-1636-B5103B4D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758E5-B704-25D6-C227-AEA76388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C92AD6-0FB6-8912-514B-B5815B5EA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2D1BED-B71A-35A8-CF37-6399D0CB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9B8-5EC0-244F-8DFF-8E92136E219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EF6B6D-B945-DCC5-58C2-B7AA7F3E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83ADA9-25D7-5000-7478-65900E37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952-9F52-E245-982A-E1F7F0332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9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E95F7-4391-9C13-C0F2-A26C5918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8D7D21-1674-CB69-096B-2F743439B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530745-5651-35D1-FB94-FA53F256D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065781-A0E5-AC81-1439-6026FABA7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3BE8CB-645C-0501-A6BA-05E108BF9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F84B1-7483-C1CD-5E25-42ECDC0E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9B8-5EC0-244F-8DFF-8E92136E219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D8E450-A5C1-AA4B-A753-8DF8BB67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31B52F-6133-595E-DD15-FAA890B6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952-9F52-E245-982A-E1F7F0332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0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0C66F-A1A0-E3B9-EBED-C0270BDD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3AD0DD-6007-FF79-5E08-E51A0A95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9B8-5EC0-244F-8DFF-8E92136E219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CB5FD0-5A23-BB7E-3F0F-DED6491A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12C85E-9EBA-DB0C-FBAB-ACF962CD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952-9F52-E245-982A-E1F7F0332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3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E479DC-52FA-ED93-3C7B-B702B182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9B8-5EC0-244F-8DFF-8E92136E219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766F70-492A-5694-D8D1-2BDCAF49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3A7073-B0E0-A731-2579-C791B581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952-9F52-E245-982A-E1F7F0332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2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2710C-72CC-21F4-20C6-DC2EEF4A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5139AB-C205-7367-7A18-570A5A213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D1BF71-E22B-C108-A521-E25E07A82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B0F9AA-39F8-EF15-2CB8-F5EE2451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9B8-5EC0-244F-8DFF-8E92136E219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BFC7FB-8079-97EF-A371-F7E7E501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F38D43-2809-3F28-3F4F-67EEF54E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952-9F52-E245-982A-E1F7F0332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EC4C2-A6A4-8472-070B-01A3D6F1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4A5EE9-99F5-4F00-28B6-AE7DAEDBB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C63958-3922-C0D8-5A0B-65F5674FC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E17FAE-2F43-E8A5-6FB9-A5B3C3BB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9B8-5EC0-244F-8DFF-8E92136E219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D1D276-F3A4-FD28-F5C3-4DEB7863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5FA59D-52F8-985E-4288-762DD215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952-9F52-E245-982A-E1F7F0332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9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F8D2A1-79FD-8896-11BA-31438772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A0AAD-2CE5-4887-FC0D-059C2DB1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192660-825B-0799-765A-A2447F2C1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09B8-5EC0-244F-8DFF-8E92136E219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07C4AA-D943-CE71-E01D-F5CEED4FF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820CB-A2D7-35E5-65E8-B390A1D1B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33952-9F52-E245-982A-E1F7F0332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Diagramm, Text, Plan enthält.&#10;&#10;Automatisch generierte Beschreibung">
            <a:extLst>
              <a:ext uri="{FF2B5EF4-FFF2-40B4-BE49-F238E27FC236}">
                <a16:creationId xmlns:a16="http://schemas.microsoft.com/office/drawing/2014/main" id="{83F1D9B5-A65A-7B56-BDA7-B97A87AFA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01" t="28809" r="3219"/>
          <a:stretch/>
        </p:blipFill>
        <p:spPr>
          <a:xfrm>
            <a:off x="3589361" y="862151"/>
            <a:ext cx="1494474" cy="1579619"/>
          </a:xfrm>
          <a:prstGeom prst="rect">
            <a:avLst/>
          </a:prstGeom>
        </p:spPr>
      </p:pic>
      <p:pic>
        <p:nvPicPr>
          <p:cNvPr id="10" name="Grafik 9" descr="Ein Bild, das Diagramm, Plan, technische Zeichnung, Text enthält.&#10;&#10;Automatisch generierte Beschreibung">
            <a:extLst>
              <a:ext uri="{FF2B5EF4-FFF2-40B4-BE49-F238E27FC236}">
                <a16:creationId xmlns:a16="http://schemas.microsoft.com/office/drawing/2014/main" id="{0CAC89C6-7F0D-B66E-4735-38C022EE4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00" y="760314"/>
            <a:ext cx="2715904" cy="160164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45F67D4-EA7F-21A5-4628-871AC3376DBE}"/>
              </a:ext>
            </a:extLst>
          </p:cNvPr>
          <p:cNvSpPr txBox="1"/>
          <p:nvPr/>
        </p:nvSpPr>
        <p:spPr>
          <a:xfrm>
            <a:off x="5925796" y="2597367"/>
            <a:ext cx="549862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Design Variables</a:t>
            </a:r>
          </a:p>
          <a:p>
            <a:endParaRPr lang="en-US" sz="800" u="sng" dirty="0"/>
          </a:p>
          <a:p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%%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Electrical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Model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 err="1">
                <a:effectLst/>
                <a:latin typeface="Menlo" panose="020B0609030804020204" pitchFamily="49" charset="0"/>
              </a:rPr>
              <a:t>elec.Ns</a:t>
            </a:r>
            <a:r>
              <a:rPr lang="de-DE" sz="800" b="0" i="0" dirty="0">
                <a:effectLst/>
                <a:latin typeface="Menlo" panose="020B0609030804020204" pitchFamily="49" charset="0"/>
              </a:rPr>
              <a:t> = 20;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series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connected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cells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battery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stack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>
                <a:effectLst/>
                <a:latin typeface="Menlo" panose="020B0609030804020204" pitchFamily="49" charset="0"/>
              </a:rPr>
              <a:t>elec.V0 = 1.3;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Single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cell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electrode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potential, V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>
                <a:effectLst/>
                <a:latin typeface="Menlo" panose="020B0609030804020204" pitchFamily="49" charset="0"/>
              </a:rPr>
              <a:t>elec.R0 = 1e-2;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Cell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ohmic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resistance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Ohm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>
                <a:effectLst/>
                <a:latin typeface="Menlo" panose="020B0609030804020204" pitchFamily="49" charset="0"/>
              </a:rPr>
              <a:t>elec.R1 = 1e-2;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Cell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1st RC pair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resistance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Ohm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>
                <a:effectLst/>
                <a:latin typeface="Menlo" panose="020B0609030804020204" pitchFamily="49" charset="0"/>
              </a:rPr>
              <a:t>elec.Tau1 = 10;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Cell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1st RC pair time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constant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s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 err="1">
                <a:effectLst/>
                <a:latin typeface="Menlo" panose="020B0609030804020204" pitchFamily="49" charset="0"/>
              </a:rPr>
              <a:t>elec.SOC</a:t>
            </a:r>
            <a:r>
              <a:rPr lang="de-DE" sz="800" b="0" i="0" dirty="0">
                <a:effectLst/>
                <a:latin typeface="Menlo" panose="020B0609030804020204" pitchFamily="49" charset="0"/>
              </a:rPr>
              <a:t> = 1;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Cell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initial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charge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br>
              <a:rPr lang="de-DE" sz="800" b="0" i="0" dirty="0">
                <a:effectLst/>
                <a:latin typeface="Menlo" panose="020B0609030804020204" pitchFamily="49" charset="0"/>
              </a:rPr>
            </a:b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%% Chemistry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 err="1">
                <a:effectLst/>
                <a:latin typeface="Menlo" panose="020B0609030804020204" pitchFamily="49" charset="0"/>
              </a:rPr>
              <a:t>chem.Len</a:t>
            </a:r>
            <a:r>
              <a:rPr lang="de-DE" sz="800" b="0" i="0" dirty="0">
                <a:effectLst/>
                <a:latin typeface="Menlo" panose="020B0609030804020204" pitchFamily="49" charset="0"/>
              </a:rPr>
              <a:t> = 0.40;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porous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electrode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m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 err="1">
                <a:effectLst/>
                <a:latin typeface="Menlo" panose="020B0609030804020204" pitchFamily="49" charset="0"/>
              </a:rPr>
              <a:t>chem.Wid</a:t>
            </a:r>
            <a:r>
              <a:rPr lang="de-DE" sz="800" b="0" i="0" dirty="0">
                <a:effectLst/>
                <a:latin typeface="Menlo" panose="020B0609030804020204" pitchFamily="49" charset="0"/>
              </a:rPr>
              <a:t> = 0.25;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Width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porous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electrode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m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 err="1">
                <a:effectLst/>
                <a:latin typeface="Menlo" panose="020B0609030804020204" pitchFamily="49" charset="0"/>
              </a:rPr>
              <a:t>chem.Thk</a:t>
            </a:r>
            <a:r>
              <a:rPr lang="de-DE" sz="800" b="0" i="0" dirty="0">
                <a:effectLst/>
                <a:latin typeface="Menlo" panose="020B0609030804020204" pitchFamily="49" charset="0"/>
              </a:rPr>
              <a:t> = 3e-3;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Thickness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porous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electrode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m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 err="1">
                <a:effectLst/>
                <a:latin typeface="Menlo" panose="020B0609030804020204" pitchFamily="49" charset="0"/>
              </a:rPr>
              <a:t>chem.Por</a:t>
            </a:r>
            <a:r>
              <a:rPr lang="de-DE" sz="800" b="0" i="0" dirty="0">
                <a:effectLst/>
                <a:latin typeface="Menlo" panose="020B0609030804020204" pitchFamily="49" charset="0"/>
              </a:rPr>
              <a:t> = 0.9;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Electrode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porosity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 err="1">
                <a:effectLst/>
                <a:latin typeface="Menlo" panose="020B0609030804020204" pitchFamily="49" charset="0"/>
              </a:rPr>
              <a:t>chem.Mem</a:t>
            </a:r>
            <a:r>
              <a:rPr lang="de-DE" sz="800" b="0" i="0" dirty="0">
                <a:effectLst/>
                <a:latin typeface="Menlo" panose="020B0609030804020204" pitchFamily="49" charset="0"/>
              </a:rPr>
              <a:t> = 1e-3;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Membrane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thickness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m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 err="1">
                <a:effectLst/>
                <a:latin typeface="Menlo" panose="020B0609030804020204" pitchFamily="49" charset="0"/>
              </a:rPr>
              <a:t>chem.M</a:t>
            </a:r>
            <a:r>
              <a:rPr lang="de-DE" sz="800" b="0" i="0" dirty="0">
                <a:effectLst/>
                <a:latin typeface="Menlo" panose="020B0609030804020204" pitchFamily="49" charset="0"/>
              </a:rPr>
              <a:t> = 2;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Vanadium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molarity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mol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/l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>
                <a:effectLst/>
                <a:latin typeface="Menlo" panose="020B0609030804020204" pitchFamily="49" charset="0"/>
              </a:rPr>
              <a:t>chem.D2 = 0.877e-11;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Va(II)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diffusivity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through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membrane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m^2/s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>
                <a:effectLst/>
                <a:latin typeface="Menlo" panose="020B0609030804020204" pitchFamily="49" charset="0"/>
              </a:rPr>
              <a:t>chem.D3 = 0.322e-11;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Va(III)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diffusivity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through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membrane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m^2/s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>
                <a:effectLst/>
                <a:latin typeface="Menlo" panose="020B0609030804020204" pitchFamily="49" charset="0"/>
              </a:rPr>
              <a:t>chem.D4 = 0.682e-11;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Va(IV)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diffusivity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through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membrane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m^2/s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>
                <a:effectLst/>
                <a:latin typeface="Menlo" panose="020B0609030804020204" pitchFamily="49" charset="0"/>
              </a:rPr>
              <a:t>chem.D5 = 0.589e-11;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Va(V)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diffusivity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through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membrane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m^2/s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br>
              <a:rPr lang="de-DE" sz="800" b="0" i="0" dirty="0">
                <a:effectLst/>
                <a:latin typeface="Menlo" panose="020B0609030804020204" pitchFamily="49" charset="0"/>
              </a:rPr>
            </a:b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%% Flow and Thermal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 err="1">
                <a:effectLst/>
                <a:latin typeface="Menlo" panose="020B0609030804020204" pitchFamily="49" charset="0"/>
              </a:rPr>
              <a:t>hydr.TankVol</a:t>
            </a:r>
            <a:r>
              <a:rPr lang="de-DE" sz="800" b="0" i="0" dirty="0">
                <a:effectLst/>
                <a:latin typeface="Menlo" panose="020B0609030804020204" pitchFamily="49" charset="0"/>
              </a:rPr>
              <a:t> = 0.095;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Tank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volume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m^3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 err="1">
                <a:effectLst/>
                <a:latin typeface="Menlo" panose="020B0609030804020204" pitchFamily="49" charset="0"/>
              </a:rPr>
              <a:t>hydr.FlowMalDistrPos</a:t>
            </a:r>
            <a:r>
              <a:rPr lang="de-DE" sz="800" b="0" i="0" dirty="0">
                <a:effectLst/>
                <a:latin typeface="Menlo" panose="020B0609030804020204" pitchFamily="49" charset="0"/>
              </a:rPr>
              <a:t> = </a:t>
            </a:r>
            <a:r>
              <a:rPr lang="de-DE" sz="800" b="0" i="0" dirty="0" err="1">
                <a:effectLst/>
                <a:latin typeface="Menlo" panose="020B0609030804020204" pitchFamily="49" charset="0"/>
              </a:rPr>
              <a:t>ones</a:t>
            </a:r>
            <a:r>
              <a:rPr lang="de-DE" sz="800" b="0" i="0" dirty="0">
                <a:effectLst/>
                <a:latin typeface="Menlo" panose="020B0609030804020204" pitchFamily="49" charset="0"/>
              </a:rPr>
              <a:t>(1,elec.Ns);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Flow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maldistribution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along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stack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catholyte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 err="1">
                <a:effectLst/>
                <a:latin typeface="Menlo" panose="020B0609030804020204" pitchFamily="49" charset="0"/>
              </a:rPr>
              <a:t>hydr.FlowMalDistrNeg</a:t>
            </a:r>
            <a:r>
              <a:rPr lang="de-DE" sz="800" b="0" i="0" dirty="0">
                <a:effectLst/>
                <a:latin typeface="Menlo" panose="020B0609030804020204" pitchFamily="49" charset="0"/>
              </a:rPr>
              <a:t> = </a:t>
            </a:r>
            <a:r>
              <a:rPr lang="de-DE" sz="800" b="0" i="0" dirty="0" err="1">
                <a:effectLst/>
                <a:latin typeface="Menlo" panose="020B0609030804020204" pitchFamily="49" charset="0"/>
              </a:rPr>
              <a:t>ones</a:t>
            </a:r>
            <a:r>
              <a:rPr lang="de-DE" sz="800" b="0" i="0" dirty="0">
                <a:effectLst/>
                <a:latin typeface="Menlo" panose="020B0609030804020204" pitchFamily="49" charset="0"/>
              </a:rPr>
              <a:t>(1,elec.Ns);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Flow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maldistribution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along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stack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anolyte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 err="1">
                <a:effectLst/>
                <a:latin typeface="Menlo" panose="020B0609030804020204" pitchFamily="49" charset="0"/>
              </a:rPr>
              <a:t>temperature</a:t>
            </a:r>
            <a:r>
              <a:rPr lang="de-DE" sz="800" b="0" i="0" dirty="0">
                <a:effectLst/>
                <a:latin typeface="Menlo" panose="020B0609030804020204" pitchFamily="49" charset="0"/>
              </a:rPr>
              <a:t> = 298;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Temperature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K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 err="1">
                <a:effectLst/>
                <a:latin typeface="Menlo" panose="020B0609030804020204" pitchFamily="49" charset="0"/>
              </a:rPr>
              <a:t>flowrate_lpm</a:t>
            </a:r>
            <a:r>
              <a:rPr lang="de-DE" sz="800" b="0" i="0" dirty="0">
                <a:effectLst/>
                <a:latin typeface="Menlo" panose="020B0609030804020204" pitchFamily="49" charset="0"/>
              </a:rPr>
              <a:t> = 0;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Flowrate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lpm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r>
              <a:rPr lang="de-DE" sz="800" b="0" i="0" dirty="0" err="1">
                <a:effectLst/>
                <a:latin typeface="Menlo" panose="020B0609030804020204" pitchFamily="49" charset="0"/>
              </a:rPr>
              <a:t>systemLoad</a:t>
            </a:r>
            <a:r>
              <a:rPr lang="de-DE" sz="800" b="0" i="0" dirty="0">
                <a:effectLst/>
                <a:latin typeface="Menlo" panose="020B0609030804020204" pitchFamily="49" charset="0"/>
              </a:rPr>
              <a:t> = 0.3; 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External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resistance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8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de-DE" sz="8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Ohm</a:t>
            </a:r>
            <a:endParaRPr lang="de-DE" sz="800" b="0" i="0" dirty="0">
              <a:effectLst/>
              <a:latin typeface="Menlo" panose="020B0609030804020204" pitchFamily="49" charset="0"/>
            </a:endParaRPr>
          </a:p>
          <a:p>
            <a:endParaRPr lang="de-DE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4F23BB5-0968-8265-EA96-D5C0E98199D2}"/>
              </a:ext>
            </a:extLst>
          </p:cNvPr>
          <p:cNvSpPr txBox="1"/>
          <p:nvPr/>
        </p:nvSpPr>
        <p:spPr>
          <a:xfrm>
            <a:off x="5925796" y="1103912"/>
            <a:ext cx="61606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Electrical Range (voltage, current)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operation time for given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DC power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Flow </a:t>
            </a:r>
            <a:r>
              <a:rPr lang="de-DE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maldistribution</a:t>
            </a:r>
            <a:r>
              <a:rPr lang="de-DE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along</a:t>
            </a:r>
            <a:r>
              <a:rPr lang="de-DE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de-DE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stack</a:t>
            </a:r>
            <a:r>
              <a:rPr lang="de-DE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</a:t>
            </a:r>
            <a:r>
              <a:rPr lang="de-DE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electrolyte</a:t>
            </a:r>
            <a:r>
              <a:rPr lang="de-DE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flow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4397AB-7A38-F146-175C-C86771C4461E}"/>
              </a:ext>
            </a:extLst>
          </p:cNvPr>
          <p:cNvSpPr txBox="1"/>
          <p:nvPr/>
        </p:nvSpPr>
        <p:spPr>
          <a:xfrm>
            <a:off x="5925796" y="180582"/>
            <a:ext cx="5336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Efficiency (Model 1 </a:t>
            </a:r>
            <a:r>
              <a:rPr lang="en-US" dirty="0">
                <a:sym typeface="Wingdings" pitchFamily="2" charset="2"/>
              </a:rPr>
              <a:t> implemented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Minimized Costs (Model 2 </a:t>
            </a:r>
            <a:r>
              <a:rPr lang="en-US" dirty="0">
                <a:sym typeface="Wingdings" pitchFamily="2" charset="2"/>
              </a:rPr>
              <a:t> to be synthesized</a:t>
            </a:r>
            <a:r>
              <a:rPr lang="en-US" dirty="0"/>
              <a:t>)</a:t>
            </a:r>
          </a:p>
        </p:txBody>
      </p:sp>
      <p:pic>
        <p:nvPicPr>
          <p:cNvPr id="20" name="Grafik 19" descr="Ein Bild, das Text, Zahl, Schrift, Reihe enthält.&#10;&#10;Automatisch generierte Beschreibung">
            <a:extLst>
              <a:ext uri="{FF2B5EF4-FFF2-40B4-BE49-F238E27FC236}">
                <a16:creationId xmlns:a16="http://schemas.microsoft.com/office/drawing/2014/main" id="{2A264A79-8208-63E9-1892-5F2AB2469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57" y="2742536"/>
            <a:ext cx="4356100" cy="33655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5ED57AC7-8E2C-7E6A-5462-F81A44AF816C}"/>
              </a:ext>
            </a:extLst>
          </p:cNvPr>
          <p:cNvSpPr txBox="1"/>
          <p:nvPr/>
        </p:nvSpPr>
        <p:spPr>
          <a:xfrm>
            <a:off x="0" y="6408802"/>
            <a:ext cx="1832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Project AMDO</a:t>
            </a:r>
          </a:p>
          <a:p>
            <a:r>
              <a:rPr lang="en-US" sz="1200" dirty="0"/>
              <a:t>Robert Flassig, 23.11.2023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FD67DA-89DE-0812-3EDB-BC1D148CC7D6}"/>
              </a:ext>
            </a:extLst>
          </p:cNvPr>
          <p:cNvSpPr txBox="1"/>
          <p:nvPr/>
        </p:nvSpPr>
        <p:spPr>
          <a:xfrm>
            <a:off x="14830" y="88249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1) Optimized Vanadium Redox-Flow Battery </a:t>
            </a:r>
          </a:p>
        </p:txBody>
      </p:sp>
    </p:spTree>
    <p:extLst>
      <p:ext uri="{BB962C8B-B14F-4D97-AF65-F5344CB8AC3E}">
        <p14:creationId xmlns:p14="http://schemas.microsoft.com/office/powerpoint/2010/main" val="45798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8907D8B-31C9-C50F-0CB1-5EBD3207B779}"/>
              </a:ext>
            </a:extLst>
          </p:cNvPr>
          <p:cNvSpPr txBox="1"/>
          <p:nvPr/>
        </p:nvSpPr>
        <p:spPr>
          <a:xfrm>
            <a:off x="5195890" y="1301221"/>
            <a:ext cx="7079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Loads, Sources, Sinks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CO2 reduction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approximate</a:t>
            </a:r>
            <a:r>
              <a:rPr lang="de-DE" dirty="0"/>
              <a:t> n-1 </a:t>
            </a:r>
            <a:r>
              <a:rPr lang="de-DE" dirty="0" err="1"/>
              <a:t>security</a:t>
            </a:r>
            <a:r>
              <a:rPr lang="de-DE" dirty="0"/>
              <a:t> and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reactive</a:t>
            </a:r>
            <a:r>
              <a:rPr lang="de-DE" dirty="0"/>
              <a:t> power</a:t>
            </a:r>
          </a:p>
          <a:p>
            <a:r>
              <a:rPr lang="de-DE" dirty="0" err="1"/>
              <a:t>flows</a:t>
            </a:r>
            <a:r>
              <a:rPr lang="de-DE" dirty="0"/>
              <a:t>, </a:t>
            </a:r>
            <a:r>
              <a:rPr lang="de-DE" dirty="0" err="1"/>
              <a:t>don’t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loaded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70%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thermal </a:t>
            </a:r>
            <a:r>
              <a:rPr lang="de-DE" dirty="0" err="1"/>
              <a:t>rating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98E3B0-3955-97CF-0C7D-B891A55AAB13}"/>
              </a:ext>
            </a:extLst>
          </p:cNvPr>
          <p:cNvSpPr txBox="1"/>
          <p:nvPr/>
        </p:nvSpPr>
        <p:spPr>
          <a:xfrm>
            <a:off x="5195890" y="180582"/>
            <a:ext cx="6735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vulnerability 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(Model 1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to be </a:t>
            </a:r>
            <a:r>
              <a:rPr lang="en-US" dirty="0" err="1"/>
              <a:t>synthezised</a:t>
            </a:r>
            <a:r>
              <a:rPr lang="en-US" dirty="0"/>
              <a:t> from </a:t>
            </a:r>
            <a:r>
              <a:rPr lang="en-US" dirty="0" err="1"/>
              <a:t>PyPSA</a:t>
            </a:r>
            <a:r>
              <a:rPr lang="en-US" dirty="0"/>
              <a:t>)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Minimized costs </a:t>
            </a:r>
            <a:r>
              <a:rPr lang="en-US" dirty="0">
                <a:sym typeface="Wingdings" pitchFamily="2" charset="2"/>
              </a:rPr>
              <a:t>(Model 2  to be </a:t>
            </a:r>
            <a:r>
              <a:rPr lang="en-US" dirty="0" err="1">
                <a:sym typeface="Wingdings" pitchFamily="2" charset="2"/>
              </a:rPr>
              <a:t>synthezised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Minimize curtailment, homogeneous marginal price distribution…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2E6C80-1F71-4D2B-B9B9-9D3A60C7A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3912"/>
            <a:ext cx="4626591" cy="511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A6BF3C0-8528-E5DB-54DD-C7EC892A9139}"/>
              </a:ext>
            </a:extLst>
          </p:cNvPr>
          <p:cNvSpPr txBox="1"/>
          <p:nvPr/>
        </p:nvSpPr>
        <p:spPr>
          <a:xfrm>
            <a:off x="-4548" y="795114"/>
            <a:ext cx="61005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0" i="0" u="none" strike="noStrike" dirty="0" err="1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PyPSA-Eur</a:t>
            </a:r>
            <a:r>
              <a:rPr lang="de-DE" sz="1200" b="0" i="0" u="none" strike="noStrike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: An Open </a:t>
            </a:r>
            <a:r>
              <a:rPr lang="de-DE" sz="1200" b="0" i="0" u="none" strike="noStrike" dirty="0" err="1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Optimisation</a:t>
            </a:r>
            <a:r>
              <a:rPr lang="de-DE" sz="1200" b="0" i="0" u="none" strike="noStrike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 Model </a:t>
            </a:r>
            <a:r>
              <a:rPr lang="de-DE" sz="1200" b="0" i="0" u="none" strike="noStrike" dirty="0" err="1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of</a:t>
            </a:r>
            <a:r>
              <a:rPr lang="de-DE" sz="1200" b="0" i="0" u="none" strike="noStrike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de-DE" sz="1200" b="0" i="0" u="none" strike="noStrike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 European Power System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ED3CAEB-E029-33D5-04B4-74AF58F7E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911" y="2786787"/>
            <a:ext cx="3537401" cy="3664646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6FCE6D3-48CD-2F65-425C-D16C4C2EA67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2142699" y="2754988"/>
            <a:ext cx="1668212" cy="749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DD3593BA-1528-0979-F9D3-D7822F1E29E2}"/>
              </a:ext>
            </a:extLst>
          </p:cNvPr>
          <p:cNvCxnSpPr>
            <a:cxnSpLocks/>
          </p:cNvCxnSpPr>
          <p:nvPr/>
        </p:nvCxnSpPr>
        <p:spPr>
          <a:xfrm flipH="1" flipV="1">
            <a:off x="2142699" y="4899546"/>
            <a:ext cx="1668212" cy="1551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B697E3F-EA02-7281-BEFD-E72E536F5A4B}"/>
              </a:ext>
            </a:extLst>
          </p:cNvPr>
          <p:cNvSpPr/>
          <p:nvPr/>
        </p:nvSpPr>
        <p:spPr>
          <a:xfrm>
            <a:off x="1637731" y="3504570"/>
            <a:ext cx="1009935" cy="1394976"/>
          </a:xfrm>
          <a:prstGeom prst="ellipse">
            <a:avLst/>
          </a:prstGeom>
          <a:solidFill>
            <a:schemeClr val="bg2">
              <a:alpha val="41510"/>
            </a:schemeClr>
          </a:solidFill>
          <a:ln w="285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F417D370-6D4C-4957-51BB-5CA2A99F2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5158" y="3504570"/>
            <a:ext cx="4332190" cy="3251492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BE02FF1-3F75-F69E-CBD4-0343D53C0C06}"/>
              </a:ext>
            </a:extLst>
          </p:cNvPr>
          <p:cNvSpPr txBox="1"/>
          <p:nvPr/>
        </p:nvSpPr>
        <p:spPr>
          <a:xfrm>
            <a:off x="14830" y="90974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2) Optimized European Energy System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52576E3-BE9B-3D02-1E08-B1EAF9AD3C68}"/>
              </a:ext>
            </a:extLst>
          </p:cNvPr>
          <p:cNvSpPr txBox="1"/>
          <p:nvPr/>
        </p:nvSpPr>
        <p:spPr>
          <a:xfrm>
            <a:off x="7639334" y="2786787"/>
            <a:ext cx="6161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Design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capacities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storage</a:t>
            </a:r>
            <a:r>
              <a:rPr lang="de-DE" dirty="0"/>
              <a:t> and </a:t>
            </a:r>
            <a:r>
              <a:rPr lang="de-DE" dirty="0" err="1"/>
              <a:t>transmission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2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Macintosh PowerPoint</Application>
  <PresentationFormat>Breitbild</PresentationFormat>
  <Paragraphs>60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Menlo</vt:lpstr>
      <vt:lpstr>Roboto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Flassig</dc:creator>
  <cp:lastModifiedBy>Robert Flassig</cp:lastModifiedBy>
  <cp:revision>13</cp:revision>
  <dcterms:created xsi:type="dcterms:W3CDTF">2023-11-23T20:59:25Z</dcterms:created>
  <dcterms:modified xsi:type="dcterms:W3CDTF">2023-11-23T22:22:41Z</dcterms:modified>
</cp:coreProperties>
</file>