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7556500" cy="10693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7" d="100"/>
          <a:sy n="77" d="100"/>
        </p:scale>
        <p:origin x="35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xfrm>
            <a:off x="1143000" y="685800"/>
            <a:ext cx="4572000" cy="3429000"/>
          </a:xfrm>
          <a:prstGeom prst="rect">
            <a:avLst/>
          </a:prstGeom>
        </p:spPr>
        <p:txBody>
          <a:bodyPr/>
          <a:lstStyle/>
          <a:p>
            <a:endParaRPr/>
          </a:p>
        </p:txBody>
      </p:sp>
      <p:sp>
        <p:nvSpPr>
          <p:cNvPr id="78" name="Shape 7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701383" y="554695"/>
            <a:ext cx="6160082" cy="1480821"/>
          </a:xfrm>
          <a:prstGeom prst="rect">
            <a:avLst/>
          </a:prstGeom>
        </p:spPr>
        <p:txBody>
          <a:bodyPr>
            <a:normAutofit/>
          </a:bodyPr>
          <a:lstStyle>
            <a:lvl1pPr>
              <a:defRPr>
                <a:solidFill>
                  <a:srgbClr val="000000"/>
                </a:solidFill>
              </a:defRPr>
            </a:lvl1pPr>
          </a:lstStyle>
          <a:p>
            <a:r>
              <a:t>Title Text</a:t>
            </a:r>
          </a:p>
        </p:txBody>
      </p:sp>
      <p:sp>
        <p:nvSpPr>
          <p:cNvPr id="12" name="Body Level One…"/>
          <p:cNvSpPr txBox="1">
            <a:spLocks noGrp="1"/>
          </p:cNvSpPr>
          <p:nvPr>
            <p:ph type="body" sz="quarter" idx="1"/>
          </p:nvPr>
        </p:nvSpPr>
        <p:spPr>
          <a:xfrm>
            <a:off x="1134426" y="5988303"/>
            <a:ext cx="5293997" cy="267335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0">
    <p:spTree>
      <p:nvGrpSpPr>
        <p:cNvPr id="1" name=""/>
        <p:cNvGrpSpPr/>
        <p:nvPr/>
      </p:nvGrpSpPr>
      <p:grpSpPr>
        <a:xfrm>
          <a:off x="0" y="0"/>
          <a:ext cx="0" cy="0"/>
          <a:chOff x="0" y="0"/>
          <a:chExt cx="0" cy="0"/>
        </a:xfrm>
      </p:grpSpPr>
      <p:sp>
        <p:nvSpPr>
          <p:cNvPr id="20" name="Title Text"/>
          <p:cNvSpPr txBox="1">
            <a:spLocks noGrp="1"/>
          </p:cNvSpPr>
          <p:nvPr>
            <p:ph type="title"/>
          </p:nvPr>
        </p:nvSpPr>
        <p:spPr>
          <a:xfrm>
            <a:off x="701383" y="554695"/>
            <a:ext cx="6160082" cy="1480821"/>
          </a:xfrm>
          <a:prstGeom prst="rect">
            <a:avLst/>
          </a:prstGeom>
        </p:spPr>
        <p:txBody>
          <a:bodyPr>
            <a:normAutofit/>
          </a:bodyPr>
          <a:lstStyle>
            <a:lvl1pPr>
              <a:defRPr>
                <a:solidFill>
                  <a:srgbClr val="000000"/>
                </a:solidFill>
              </a:defRPr>
            </a:lvl1pPr>
          </a:lstStyle>
          <a:p>
            <a:r>
              <a:t>Title Text</a:t>
            </a:r>
          </a:p>
        </p:txBody>
      </p:sp>
      <p:sp>
        <p:nvSpPr>
          <p:cNvPr id="21" name="Body Level One…"/>
          <p:cNvSpPr txBox="1">
            <a:spLocks noGrp="1"/>
          </p:cNvSpPr>
          <p:nvPr>
            <p:ph type="body" sz="quarter" idx="1"/>
          </p:nvPr>
        </p:nvSpPr>
        <p:spPr>
          <a:xfrm>
            <a:off x="1134426" y="5988303"/>
            <a:ext cx="5293997" cy="267335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051914" y="482216"/>
            <a:ext cx="5459019" cy="427991"/>
          </a:xfrm>
          <a:prstGeom prst="rect">
            <a:avLst/>
          </a:prstGeom>
        </p:spPr>
        <p:txBody>
          <a:bodyPr>
            <a:normAutofit/>
          </a:bodyPr>
          <a:lstStyle/>
          <a:p>
            <a:r>
              <a:t>Title Text</a:t>
            </a:r>
          </a:p>
        </p:txBody>
      </p:sp>
      <p:sp>
        <p:nvSpPr>
          <p:cNvPr id="30" name="Body Level One…"/>
          <p:cNvSpPr txBox="1">
            <a:spLocks noGrp="1"/>
          </p:cNvSpPr>
          <p:nvPr>
            <p:ph type="body" sz="half" idx="1"/>
          </p:nvPr>
        </p:nvSpPr>
        <p:spPr>
          <a:xfrm>
            <a:off x="1626958" y="5076731"/>
            <a:ext cx="4308933" cy="394525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38" name="Title Text"/>
          <p:cNvSpPr txBox="1">
            <a:spLocks noGrp="1"/>
          </p:cNvSpPr>
          <p:nvPr>
            <p:ph type="title"/>
          </p:nvPr>
        </p:nvSpPr>
        <p:spPr>
          <a:xfrm>
            <a:off x="1051914" y="482216"/>
            <a:ext cx="5459019" cy="427991"/>
          </a:xfrm>
          <a:prstGeom prst="rect">
            <a:avLst/>
          </a:prstGeom>
        </p:spPr>
        <p:txBody>
          <a:bodyPr>
            <a:normAutofit/>
          </a:bodyPr>
          <a:lstStyle/>
          <a:p>
            <a:r>
              <a:t>Title Text</a:t>
            </a:r>
          </a:p>
        </p:txBody>
      </p:sp>
      <p:sp>
        <p:nvSpPr>
          <p:cNvPr id="39" name="Body Level One…"/>
          <p:cNvSpPr txBox="1">
            <a:spLocks noGrp="1"/>
          </p:cNvSpPr>
          <p:nvPr>
            <p:ph type="body" sz="half" idx="1"/>
          </p:nvPr>
        </p:nvSpPr>
        <p:spPr>
          <a:xfrm>
            <a:off x="1626958" y="5076731"/>
            <a:ext cx="4308933" cy="394525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051914" y="482216"/>
            <a:ext cx="5459019" cy="427991"/>
          </a:xfrm>
          <a:prstGeom prst="rect">
            <a:avLst/>
          </a:prstGeom>
        </p:spPr>
        <p:txBody>
          <a:bodyPr>
            <a:normAutofit/>
          </a:bodyPr>
          <a:lstStyle/>
          <a:p>
            <a:r>
              <a:t>Title Text</a:t>
            </a:r>
          </a:p>
        </p:txBody>
      </p:sp>
      <p:sp>
        <p:nvSpPr>
          <p:cNvPr id="48" name="Body Level One…"/>
          <p:cNvSpPr txBox="1">
            <a:spLocks noGrp="1"/>
          </p:cNvSpPr>
          <p:nvPr>
            <p:ph type="body" sz="half" idx="1"/>
          </p:nvPr>
        </p:nvSpPr>
        <p:spPr>
          <a:xfrm>
            <a:off x="378142" y="2459482"/>
            <a:ext cx="3289840" cy="7057644"/>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051914" y="482216"/>
            <a:ext cx="5459019" cy="427991"/>
          </a:xfrm>
          <a:prstGeom prst="rect">
            <a:avLst/>
          </a:prstGeom>
        </p:spPr>
        <p:txBody>
          <a:bodyPr>
            <a:normAutofit/>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0">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77825" y="428231"/>
            <a:ext cx="6800850" cy="20668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3" name="Body Level One…"/>
          <p:cNvSpPr txBox="1">
            <a:spLocks noGrp="1"/>
          </p:cNvSpPr>
          <p:nvPr>
            <p:ph type="body" idx="1"/>
          </p:nvPr>
        </p:nvSpPr>
        <p:spPr>
          <a:xfrm>
            <a:off x="377825" y="2495126"/>
            <a:ext cx="6800850" cy="81982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940281" y="9944861"/>
            <a:ext cx="244427" cy="241649"/>
          </a:xfrm>
          <a:prstGeom prst="rect">
            <a:avLst/>
          </a:prstGeom>
          <a:ln w="12700">
            <a:miter lim="400000"/>
          </a:ln>
        </p:spPr>
        <p:txBody>
          <a:bodyPr wrap="none" lIns="0" tIns="0" rIns="0" bIns="0">
            <a:spAutoFit/>
          </a:bodyPr>
          <a:lstStyle>
            <a:lvl1pPr algn="r">
              <a:defRPr>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1pPr>
      <a:lvl2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2pPr>
      <a:lvl3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3pPr>
      <a:lvl4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4pPr>
      <a:lvl5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5pPr>
      <a:lvl6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6pPr>
      <a:lvl7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7pPr>
      <a:lvl8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8pPr>
      <a:lvl9pPr marL="0" marR="0" indent="0" algn="l" defTabSz="914400" rtl="0" latinLnBrk="0">
        <a:lnSpc>
          <a:spcPct val="100000"/>
        </a:lnSpc>
        <a:spcBef>
          <a:spcPts val="0"/>
        </a:spcBef>
        <a:spcAft>
          <a:spcPts val="0"/>
        </a:spcAft>
        <a:buClrTx/>
        <a:buSzTx/>
        <a:buFontTx/>
        <a:buNone/>
        <a:tabLst/>
        <a:defRPr sz="2600" b="0" i="0" u="none" strike="noStrike" cap="none" spc="0" baseline="0">
          <a:solidFill>
            <a:srgbClr val="231F20"/>
          </a:solidFill>
          <a:uFillTx/>
          <a:latin typeface="Georgia"/>
          <a:ea typeface="Georgia"/>
          <a:cs typeface="Georgia"/>
          <a:sym typeface="Georgia"/>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miskolczi@outlook.hu"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calendly.com/batmanwgd" TargetMode="External"/><Relationship Id="rId2" Type="http://schemas.openxmlformats.org/officeDocument/2006/relationships/hyperlink" Target="https://linkedin.com/in/batmanwgd"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mailto:kmiskolczi@outlook.hu" TargetMode="External"/><Relationship Id="rId2" Type="http://schemas.openxmlformats.org/officeDocument/2006/relationships/hyperlink" Target="https://github.com/batmanwgd" TargetMode="External"/><Relationship Id="rId1" Type="http://schemas.openxmlformats.org/officeDocument/2006/relationships/slideLayout" Target="../slideLayouts/slideLayout4.xml"/><Relationship Id="rId4" Type="http://schemas.openxmlformats.org/officeDocument/2006/relationships/hyperlink" Target="https://kaska.myportfol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object 2"/>
          <p:cNvSpPr txBox="1"/>
          <p:nvPr/>
        </p:nvSpPr>
        <p:spPr>
          <a:xfrm>
            <a:off x="3883798" y="9697176"/>
            <a:ext cx="2532382"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2400" spc="-5">
                <a:solidFill>
                  <a:srgbClr val="555555"/>
                </a:solidFill>
                <a:latin typeface="Georgia"/>
                <a:ea typeface="Georgia"/>
                <a:cs typeface="Georgia"/>
                <a:sym typeface="Georgia"/>
              </a:defRPr>
            </a:pPr>
            <a:r>
              <a:t>+1 (208)</a:t>
            </a:r>
            <a:r>
              <a:rPr spc="-30"/>
              <a:t> </a:t>
            </a:r>
            <a:r>
              <a:t>789-0671</a:t>
            </a:r>
          </a:p>
        </p:txBody>
      </p:sp>
      <p:sp>
        <p:nvSpPr>
          <p:cNvPr id="81" name="object 3"/>
          <p:cNvSpPr/>
          <p:nvPr/>
        </p:nvSpPr>
        <p:spPr>
          <a:xfrm>
            <a:off x="2861474" y="9289605"/>
            <a:ext cx="4202152" cy="285442"/>
          </a:xfrm>
          <a:custGeom>
            <a:avLst/>
            <a:gdLst/>
            <a:ahLst/>
            <a:cxnLst>
              <a:cxn ang="0">
                <a:pos x="wd2" y="hd2"/>
              </a:cxn>
              <a:cxn ang="5400000">
                <a:pos x="wd2" y="hd2"/>
              </a:cxn>
              <a:cxn ang="10800000">
                <a:pos x="wd2" y="hd2"/>
              </a:cxn>
              <a:cxn ang="16200000">
                <a:pos x="wd2" y="hd2"/>
              </a:cxn>
            </a:cxnLst>
            <a:rect l="0" t="0" r="r" b="b"/>
            <a:pathLst>
              <a:path w="21600" h="21600" extrusionOk="0">
                <a:moveTo>
                  <a:pt x="21599" y="0"/>
                </a:moveTo>
                <a:lnTo>
                  <a:pt x="0" y="182"/>
                </a:lnTo>
                <a:lnTo>
                  <a:pt x="1" y="21600"/>
                </a:lnTo>
                <a:lnTo>
                  <a:pt x="21600" y="21418"/>
                </a:lnTo>
                <a:lnTo>
                  <a:pt x="21599" y="0"/>
                </a:lnTo>
                <a:close/>
              </a:path>
            </a:pathLst>
          </a:custGeom>
          <a:solidFill>
            <a:srgbClr val="800000"/>
          </a:solidFill>
          <a:ln w="12700">
            <a:miter lim="400000"/>
          </a:ln>
        </p:spPr>
        <p:txBody>
          <a:bodyPr lIns="45719" rIns="45719"/>
          <a:lstStyle/>
          <a:p>
            <a:endParaRPr/>
          </a:p>
        </p:txBody>
      </p:sp>
      <p:sp>
        <p:nvSpPr>
          <p:cNvPr id="82" name="object 4"/>
          <p:cNvSpPr/>
          <p:nvPr/>
        </p:nvSpPr>
        <p:spPr>
          <a:xfrm>
            <a:off x="2576182" y="3098355"/>
            <a:ext cx="285293" cy="6099226"/>
          </a:xfrm>
          <a:custGeom>
            <a:avLst/>
            <a:gdLst/>
            <a:ahLst/>
            <a:cxnLst>
              <a:cxn ang="0">
                <a:pos x="wd2" y="hd2"/>
              </a:cxn>
              <a:cxn ang="5400000">
                <a:pos x="wd2" y="hd2"/>
              </a:cxn>
              <a:cxn ang="10800000">
                <a:pos x="wd2" y="hd2"/>
              </a:cxn>
              <a:cxn ang="16200000">
                <a:pos x="wd2" y="hd2"/>
              </a:cxn>
            </a:cxnLst>
            <a:rect l="0" t="0" r="r" b="b"/>
            <a:pathLst>
              <a:path w="21600" h="21600" extrusionOk="0">
                <a:moveTo>
                  <a:pt x="21430" y="0"/>
                </a:moveTo>
                <a:lnTo>
                  <a:pt x="0" y="0"/>
                </a:lnTo>
                <a:lnTo>
                  <a:pt x="171" y="21600"/>
                </a:lnTo>
                <a:lnTo>
                  <a:pt x="21600" y="21600"/>
                </a:lnTo>
                <a:lnTo>
                  <a:pt x="21430" y="0"/>
                </a:lnTo>
                <a:close/>
              </a:path>
            </a:pathLst>
          </a:custGeom>
          <a:solidFill>
            <a:srgbClr val="800000"/>
          </a:solidFill>
          <a:ln w="12700">
            <a:miter lim="400000"/>
          </a:ln>
        </p:spPr>
        <p:txBody>
          <a:bodyPr lIns="45719" rIns="45719"/>
          <a:lstStyle/>
          <a:p>
            <a:endParaRPr/>
          </a:p>
        </p:txBody>
      </p:sp>
      <p:sp>
        <p:nvSpPr>
          <p:cNvPr id="83" name="object 5"/>
          <p:cNvSpPr/>
          <p:nvPr/>
        </p:nvSpPr>
        <p:spPr>
          <a:xfrm>
            <a:off x="2704603" y="2841055"/>
            <a:ext cx="4518876" cy="6613819"/>
          </a:xfrm>
          <a:prstGeom prst="rect">
            <a:avLst/>
          </a:prstGeom>
          <a:blipFill>
            <a:blip r:embed="rId2"/>
            <a:stretch>
              <a:fillRect/>
            </a:stretch>
          </a:blipFill>
          <a:ln w="12700">
            <a:miter lim="400000"/>
          </a:ln>
        </p:spPr>
        <p:txBody>
          <a:bodyPr lIns="45719" rIns="45719"/>
          <a:lstStyle/>
          <a:p>
            <a:endParaRPr/>
          </a:p>
        </p:txBody>
      </p:sp>
      <p:sp>
        <p:nvSpPr>
          <p:cNvPr id="84" name="object 6"/>
          <p:cNvSpPr/>
          <p:nvPr/>
        </p:nvSpPr>
        <p:spPr>
          <a:xfrm flipH="1">
            <a:off x="917209" y="2330195"/>
            <a:ext cx="1" cy="1428408"/>
          </a:xfrm>
          <a:prstGeom prst="line">
            <a:avLst/>
          </a:prstGeom>
          <a:ln w="12700">
            <a:solidFill>
              <a:srgbClr val="231F20"/>
            </a:solidFill>
          </a:ln>
        </p:spPr>
        <p:txBody>
          <a:bodyPr lIns="45719" rIns="45719"/>
          <a:lstStyle/>
          <a:p>
            <a:endParaRPr/>
          </a:p>
        </p:txBody>
      </p:sp>
      <p:sp>
        <p:nvSpPr>
          <p:cNvPr id="85" name="object 7"/>
          <p:cNvSpPr txBox="1"/>
          <p:nvPr/>
        </p:nvSpPr>
        <p:spPr>
          <a:xfrm rot="16200000">
            <a:off x="-1610440" y="6293451"/>
            <a:ext cx="4947921" cy="3023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400"/>
              </a:lnSpc>
              <a:defRPr sz="2100" spc="-5">
                <a:solidFill>
                  <a:srgbClr val="555555"/>
                </a:solidFill>
                <a:latin typeface="Georgia"/>
                <a:ea typeface="Georgia"/>
                <a:cs typeface="Georgia"/>
                <a:sym typeface="Georgia"/>
              </a:defRPr>
            </a:pPr>
            <a:r>
              <a:t>“Don’t be wise in words, be wise in</a:t>
            </a:r>
            <a:r>
              <a:rPr spc="40"/>
              <a:t> </a:t>
            </a:r>
            <a:r>
              <a:t>deeds”</a:t>
            </a:r>
          </a:p>
        </p:txBody>
      </p:sp>
      <p:sp>
        <p:nvSpPr>
          <p:cNvPr id="86" name="object 8"/>
          <p:cNvSpPr txBox="1"/>
          <p:nvPr/>
        </p:nvSpPr>
        <p:spPr>
          <a:xfrm>
            <a:off x="701383" y="752180"/>
            <a:ext cx="4905376" cy="1206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500"/>
              </a:spcBef>
              <a:tabLst>
                <a:tab pos="2006600" algn="l"/>
              </a:tabLst>
              <a:defRPr sz="5400" spc="-5">
                <a:solidFill>
                  <a:srgbClr val="555555"/>
                </a:solidFill>
                <a:latin typeface="Georgia"/>
                <a:ea typeface="Georgia"/>
                <a:cs typeface="Georgia"/>
                <a:sym typeface="Georgia"/>
              </a:defRPr>
            </a:pPr>
            <a:r>
              <a:t>Kaska	Miskolczi</a:t>
            </a:r>
          </a:p>
          <a:p>
            <a:pPr indent="508634">
              <a:spcBef>
                <a:spcPts val="600"/>
              </a:spcBef>
              <a:defRPr sz="2400" spc="-5">
                <a:solidFill>
                  <a:srgbClr val="555555"/>
                </a:solidFill>
                <a:latin typeface="Georgia"/>
                <a:ea typeface="Georgia"/>
                <a:cs typeface="Georgia"/>
                <a:sym typeface="Georgia"/>
              </a:defRPr>
            </a:pPr>
            <a:r>
              <a:t>Unicorn Designer &amp;</a:t>
            </a:r>
            <a:r>
              <a:rPr spc="-25"/>
              <a:t> </a:t>
            </a:r>
            <a:r>
              <a:t>Developer</a:t>
            </a:r>
          </a:p>
        </p:txBody>
      </p:sp>
      <p:sp>
        <p:nvSpPr>
          <p:cNvPr id="87" name="object 9"/>
          <p:cNvSpPr txBox="1"/>
          <p:nvPr/>
        </p:nvSpPr>
        <p:spPr>
          <a:xfrm>
            <a:off x="701383" y="9311571"/>
            <a:ext cx="1056641"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5100" spc="-10">
                <a:solidFill>
                  <a:srgbClr val="555555"/>
                </a:solidFill>
                <a:latin typeface="Georgia"/>
                <a:ea typeface="Georgia"/>
                <a:cs typeface="Georgia"/>
                <a:sym typeface="Georgia"/>
              </a:defRPr>
            </a:pPr>
            <a:r>
              <a:t>CV</a:t>
            </a:r>
            <a:r>
              <a:rPr spc="-5"/>
              <a:t>.</a:t>
            </a:r>
          </a:p>
        </p:txBody>
      </p:sp>
      <p:sp>
        <p:nvSpPr>
          <p:cNvPr id="88" name="object 10"/>
          <p:cNvSpPr/>
          <p:nvPr/>
        </p:nvSpPr>
        <p:spPr>
          <a:xfrm>
            <a:off x="6515530" y="1569653"/>
            <a:ext cx="1" cy="965076"/>
          </a:xfrm>
          <a:prstGeom prst="line">
            <a:avLst/>
          </a:prstGeom>
          <a:ln w="7514">
            <a:solidFill>
              <a:srgbClr val="800000"/>
            </a:solidFill>
          </a:ln>
        </p:spPr>
        <p:txBody>
          <a:bodyPr lIns="45719" rIns="45719"/>
          <a:lstStyle/>
          <a:p>
            <a:endParaRPr/>
          </a:p>
        </p:txBody>
      </p:sp>
      <p:sp>
        <p:nvSpPr>
          <p:cNvPr id="89" name="object 11"/>
          <p:cNvSpPr/>
          <p:nvPr/>
        </p:nvSpPr>
        <p:spPr>
          <a:xfrm>
            <a:off x="6693330" y="783844"/>
            <a:ext cx="1" cy="1750886"/>
          </a:xfrm>
          <a:prstGeom prst="line">
            <a:avLst/>
          </a:prstGeom>
          <a:ln w="7514">
            <a:solidFill>
              <a:srgbClr val="800000"/>
            </a:solidFill>
          </a:ln>
        </p:spPr>
        <p:txBody>
          <a:bodyPr lIns="45719" rIns="45719"/>
          <a:lstStyle/>
          <a:p>
            <a:endParaRPr/>
          </a:p>
        </p:txBody>
      </p:sp>
      <p:sp>
        <p:nvSpPr>
          <p:cNvPr id="90" name="object 12"/>
          <p:cNvSpPr txBox="1"/>
          <p:nvPr/>
        </p:nvSpPr>
        <p:spPr>
          <a:xfrm rot="16200000">
            <a:off x="5733282" y="1390283"/>
            <a:ext cx="1776730" cy="5386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ts val="1400"/>
              </a:lnSpc>
              <a:defRPr sz="1200" spc="-5">
                <a:solidFill>
                  <a:srgbClr val="800000"/>
                </a:solidFill>
                <a:latin typeface="Georgia"/>
                <a:ea typeface="Georgia"/>
                <a:cs typeface="Georgia"/>
                <a:sym typeface="Georgia"/>
              </a:defRPr>
            </a:pPr>
            <a:r>
              <a:rPr dirty="0" err="1"/>
              <a:t>iamkaska.com</a:t>
            </a:r>
            <a:r>
              <a:rPr dirty="0"/>
              <a:t>  </a:t>
            </a:r>
            <a:r>
              <a:rPr dirty="0" err="1">
                <a:solidFill>
                  <a:srgbClr val="6E0000"/>
                </a:solidFill>
              </a:rPr>
              <a:t>calendly.com</a:t>
            </a:r>
            <a:r>
              <a:rPr dirty="0">
                <a:solidFill>
                  <a:srgbClr val="6E0000"/>
                </a:solidFill>
              </a:rPr>
              <a:t>/</a:t>
            </a:r>
            <a:r>
              <a:rPr dirty="0" err="1">
                <a:solidFill>
                  <a:srgbClr val="6E0000"/>
                </a:solidFill>
              </a:rPr>
              <a:t>batmanwgd</a:t>
            </a:r>
            <a:r>
              <a:rPr dirty="0">
                <a:solidFill>
                  <a:srgbClr val="6E0000"/>
                </a:solidFill>
              </a:rPr>
              <a:t>  </a:t>
            </a:r>
            <a:r>
              <a:rPr u="sng" dirty="0">
                <a:solidFill>
                  <a:srgbClr val="6E0000"/>
                </a:solidFill>
                <a:uFill>
                  <a:solidFill>
                    <a:srgbClr val="800000"/>
                  </a:solidFill>
                </a:uFill>
                <a:hlinkClick r:id="rId3">
                  <a:extLst>
                    <a:ext uri="{A12FA001-AC4F-418D-AE19-62706E023703}">
                      <ahyp:hlinkClr xmlns:ahyp="http://schemas.microsoft.com/office/drawing/2018/hyperlinkcolor" val="tx"/>
                    </a:ext>
                  </a:extLst>
                </a:hlinkClick>
              </a:rPr>
              <a:t>kmiskolczi@outlook.hu</a:t>
            </a:r>
          </a:p>
        </p:txBody>
      </p:sp>
      <p:sp>
        <p:nvSpPr>
          <p:cNvPr id="91" name="object 13"/>
          <p:cNvSpPr/>
          <p:nvPr/>
        </p:nvSpPr>
        <p:spPr>
          <a:xfrm>
            <a:off x="6871130" y="948525"/>
            <a:ext cx="1" cy="1586205"/>
          </a:xfrm>
          <a:prstGeom prst="line">
            <a:avLst/>
          </a:prstGeom>
          <a:ln w="7514">
            <a:solidFill>
              <a:srgbClr val="800000"/>
            </a:solidFill>
          </a:ln>
        </p:spPr>
        <p:txBody>
          <a:bodyPr lIns="45719" rIns="45719"/>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bject 2"/>
          <p:cNvSpPr/>
          <p:nvPr/>
        </p:nvSpPr>
        <p:spPr>
          <a:xfrm>
            <a:off x="2393733" y="1396161"/>
            <a:ext cx="5155922" cy="6285852"/>
          </a:xfrm>
          <a:prstGeom prst="rect">
            <a:avLst/>
          </a:prstGeom>
          <a:solidFill>
            <a:srgbClr val="E2DFDD"/>
          </a:solidFill>
          <a:ln w="12700">
            <a:miter lim="400000"/>
          </a:ln>
        </p:spPr>
        <p:txBody>
          <a:bodyPr lIns="45719" rIns="45719"/>
          <a:lstStyle/>
          <a:p>
            <a:endParaRPr/>
          </a:p>
        </p:txBody>
      </p:sp>
      <p:sp>
        <p:nvSpPr>
          <p:cNvPr id="94" name="object 3"/>
          <p:cNvSpPr txBox="1"/>
          <p:nvPr/>
        </p:nvSpPr>
        <p:spPr>
          <a:xfrm>
            <a:off x="2837408" y="1960243"/>
            <a:ext cx="3796030" cy="1441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lnSpc>
                <a:spcPct val="112099"/>
              </a:lnSpc>
              <a:spcBef>
                <a:spcPts val="100"/>
              </a:spcBef>
              <a:defRPr sz="3000" spc="-5">
                <a:solidFill>
                  <a:srgbClr val="555555"/>
                </a:solidFill>
                <a:latin typeface="Georgia"/>
                <a:ea typeface="Georgia"/>
                <a:cs typeface="Georgia"/>
                <a:sym typeface="Georgia"/>
              </a:defRPr>
            </a:pPr>
            <a:r>
              <a:t>Devising creative  solutions to complex  problems is my</a:t>
            </a:r>
            <a:r>
              <a:rPr spc="-30"/>
              <a:t> </a:t>
            </a:r>
            <a:r>
              <a:t>shtick.</a:t>
            </a:r>
          </a:p>
        </p:txBody>
      </p:sp>
      <p:sp>
        <p:nvSpPr>
          <p:cNvPr id="95" name="object 4"/>
          <p:cNvSpPr txBox="1"/>
          <p:nvPr/>
        </p:nvSpPr>
        <p:spPr>
          <a:xfrm>
            <a:off x="2837408" y="3907523"/>
            <a:ext cx="4102735"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R="5080" indent="12700">
              <a:spcBef>
                <a:spcPts val="100"/>
              </a:spcBef>
              <a:defRPr sz="1200" spc="-5">
                <a:solidFill>
                  <a:srgbClr val="555555"/>
                </a:solidFill>
                <a:latin typeface="Georgia"/>
                <a:ea typeface="Georgia"/>
                <a:cs typeface="Georgia"/>
                <a:sym typeface="Georgia"/>
              </a:defRPr>
            </a:lvl1pPr>
          </a:lstStyle>
          <a:p>
            <a:r>
              <a:t>My blend of artistic insight, critical thinking, and technical  prowess, enables me to create engaging media experiences,  while solving real- world complex problems for you and your  clients.</a:t>
            </a:r>
          </a:p>
        </p:txBody>
      </p:sp>
      <p:sp>
        <p:nvSpPr>
          <p:cNvPr id="96" name="object 5"/>
          <p:cNvSpPr txBox="1"/>
          <p:nvPr/>
        </p:nvSpPr>
        <p:spPr>
          <a:xfrm>
            <a:off x="2837408" y="4821923"/>
            <a:ext cx="3835401" cy="53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spcBef>
                <a:spcPts val="100"/>
              </a:spcBef>
              <a:defRPr sz="1200" spc="-5">
                <a:solidFill>
                  <a:srgbClr val="555555"/>
                </a:solidFill>
                <a:latin typeface="Georgia"/>
                <a:ea typeface="Georgia"/>
                <a:cs typeface="Georgia"/>
                <a:sym typeface="Georgia"/>
              </a:defRPr>
            </a:pPr>
            <a:r>
              <a:t>Over the course of your search for </a:t>
            </a:r>
            <a:r>
              <a:rPr spc="0"/>
              <a:t>a </a:t>
            </a:r>
            <a:r>
              <a:t>new team member, </a:t>
            </a:r>
            <a:r>
              <a:rPr spc="0"/>
              <a:t>I  </a:t>
            </a:r>
            <a:r>
              <a:t>doubt you’ll </a:t>
            </a:r>
            <a:r>
              <a:rPr spc="-15"/>
              <a:t>find </a:t>
            </a:r>
            <a:r>
              <a:t>another candidate as passionate about  designing sustainable</a:t>
            </a:r>
            <a:r>
              <a:rPr spc="5"/>
              <a:t> </a:t>
            </a:r>
            <a:r>
              <a:t>software.</a:t>
            </a:r>
          </a:p>
        </p:txBody>
      </p:sp>
      <p:sp>
        <p:nvSpPr>
          <p:cNvPr id="97" name="object 6"/>
          <p:cNvSpPr txBox="1"/>
          <p:nvPr/>
        </p:nvSpPr>
        <p:spPr>
          <a:xfrm>
            <a:off x="2837408" y="5553442"/>
            <a:ext cx="3730626"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5080" indent="12700">
              <a:spcBef>
                <a:spcPts val="100"/>
              </a:spcBef>
              <a:defRPr sz="1200" spc="-5">
                <a:solidFill>
                  <a:srgbClr val="555555"/>
                </a:solidFill>
                <a:latin typeface="Georgia"/>
                <a:ea typeface="Georgia"/>
                <a:cs typeface="Georgia"/>
                <a:sym typeface="Georgia"/>
              </a:defRPr>
            </a:pPr>
            <a:r>
              <a:t>Should you wish to connect after reviewing my resume,  please do not hesitate to reach</a:t>
            </a:r>
            <a:r>
              <a:rPr spc="25"/>
              <a:t> </a:t>
            </a:r>
            <a:r>
              <a:t>out.</a:t>
            </a:r>
          </a:p>
        </p:txBody>
      </p:sp>
      <p:sp>
        <p:nvSpPr>
          <p:cNvPr id="98" name="object 7"/>
          <p:cNvSpPr/>
          <p:nvPr/>
        </p:nvSpPr>
        <p:spPr>
          <a:xfrm>
            <a:off x="5295555" y="6500507"/>
            <a:ext cx="1634173" cy="891083"/>
          </a:xfrm>
          <a:prstGeom prst="rect">
            <a:avLst/>
          </a:prstGeom>
          <a:blipFill>
            <a:blip r:embed="rId2"/>
            <a:stretch>
              <a:fillRect/>
            </a:stretch>
          </a:blipFill>
          <a:ln w="12700">
            <a:miter lim="400000"/>
          </a:ln>
        </p:spPr>
        <p:txBody>
          <a:bodyPr lIns="45719" rIns="45719"/>
          <a:lstStyle/>
          <a:p>
            <a:endParaRPr/>
          </a:p>
        </p:txBody>
      </p:sp>
      <p:sp>
        <p:nvSpPr>
          <p:cNvPr id="99" name="object 8"/>
          <p:cNvSpPr txBox="1"/>
          <p:nvPr/>
        </p:nvSpPr>
        <p:spPr>
          <a:xfrm>
            <a:off x="4372342" y="6241732"/>
            <a:ext cx="881381" cy="203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1400" spc="-5">
                <a:solidFill>
                  <a:srgbClr val="555555"/>
                </a:solidFill>
                <a:latin typeface="Georgia"/>
                <a:ea typeface="Georgia"/>
                <a:cs typeface="Georgia"/>
                <a:sym typeface="Georgia"/>
              </a:defRPr>
            </a:lvl1pPr>
          </a:lstStyle>
          <a:p>
            <a:r>
              <a:t>Üdözlettel,</a:t>
            </a:r>
          </a:p>
        </p:txBody>
      </p:sp>
      <p:sp>
        <p:nvSpPr>
          <p:cNvPr id="100" name="object 9"/>
          <p:cNvSpPr txBox="1"/>
          <p:nvPr/>
        </p:nvSpPr>
        <p:spPr>
          <a:xfrm>
            <a:off x="783886" y="1119467"/>
            <a:ext cx="1395732" cy="42529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34925" indent="12700">
              <a:lnSpc>
                <a:spcPct val="152800"/>
              </a:lnSpc>
              <a:spcBef>
                <a:spcPts val="100"/>
              </a:spcBef>
              <a:defRPr sz="1200" spc="-5">
                <a:solidFill>
                  <a:srgbClr val="555555"/>
                </a:solidFill>
                <a:latin typeface="Georgia"/>
                <a:ea typeface="Georgia"/>
                <a:cs typeface="Georgia"/>
                <a:sym typeface="Georgia"/>
              </a:defRPr>
            </a:pPr>
            <a:r>
              <a:t>Arch. Diagrams.  Agile Collaboration.  Bug</a:t>
            </a:r>
            <a:r>
              <a:rPr spc="-10"/>
              <a:t> </a:t>
            </a:r>
            <a:r>
              <a:t>Whispering.</a:t>
            </a:r>
          </a:p>
          <a:p>
            <a:pPr marR="240029" indent="12700">
              <a:lnSpc>
                <a:spcPct val="152800"/>
              </a:lnSpc>
              <a:defRPr sz="1200" spc="-5">
                <a:solidFill>
                  <a:srgbClr val="555555"/>
                </a:solidFill>
                <a:latin typeface="Georgia"/>
                <a:ea typeface="Georgia"/>
                <a:cs typeface="Georgia"/>
                <a:sym typeface="Georgia"/>
              </a:defRPr>
            </a:pPr>
            <a:r>
              <a:t>CI/CD</a:t>
            </a:r>
            <a:r>
              <a:rPr spc="-45"/>
              <a:t> </a:t>
            </a:r>
            <a:r>
              <a:t>Pipelines.  DevOps SME.  </a:t>
            </a:r>
            <a:r>
              <a:rPr spc="10"/>
              <a:t>S</a:t>
            </a:r>
            <a:r>
              <a:rPr sz="800" spc="10"/>
              <a:t>AA</a:t>
            </a:r>
            <a:r>
              <a:rPr spc="10"/>
              <a:t>S </a:t>
            </a:r>
            <a:r>
              <a:t>&amp;</a:t>
            </a:r>
            <a:r>
              <a:rPr spc="-25"/>
              <a:t> </a:t>
            </a:r>
            <a:r>
              <a:rPr spc="5"/>
              <a:t>I</a:t>
            </a:r>
            <a:r>
              <a:rPr sz="800" spc="5"/>
              <a:t>AA</a:t>
            </a:r>
            <a:r>
              <a:rPr spc="5"/>
              <a:t>S.</a:t>
            </a:r>
          </a:p>
          <a:p>
            <a:pPr marR="330834" indent="12700">
              <a:lnSpc>
                <a:spcPct val="152800"/>
              </a:lnSpc>
              <a:defRPr sz="1200" spc="-5">
                <a:solidFill>
                  <a:srgbClr val="555555"/>
                </a:solidFill>
                <a:latin typeface="Georgia"/>
                <a:ea typeface="Georgia"/>
                <a:cs typeface="Georgia"/>
                <a:sym typeface="Georgia"/>
              </a:defRPr>
            </a:pPr>
            <a:r>
              <a:t>eCommerce.  Headless</a:t>
            </a:r>
            <a:r>
              <a:rPr spc="-45"/>
              <a:t> </a:t>
            </a:r>
            <a:r>
              <a:t>CMS/  LMS.</a:t>
            </a:r>
          </a:p>
          <a:p>
            <a:pPr marR="5080" indent="12700">
              <a:lnSpc>
                <a:spcPct val="152800"/>
              </a:lnSpc>
              <a:defRPr sz="1200" spc="-5">
                <a:solidFill>
                  <a:srgbClr val="555555"/>
                </a:solidFill>
                <a:latin typeface="Georgia"/>
                <a:ea typeface="Georgia"/>
                <a:cs typeface="Georgia"/>
                <a:sym typeface="Georgia"/>
              </a:defRPr>
            </a:pPr>
            <a:r>
              <a:t>App Design &amp; Dev.  Web Design &amp; Dev.  System</a:t>
            </a:r>
            <a:r>
              <a:rPr spc="-25"/>
              <a:t> </a:t>
            </a:r>
            <a:r>
              <a:t>Automation.  Platform </a:t>
            </a:r>
            <a:r>
              <a:rPr spc="-10"/>
              <a:t>Configs.</a:t>
            </a:r>
          </a:p>
          <a:p>
            <a:pPr marR="15240" indent="12700">
              <a:lnSpc>
                <a:spcPct val="152800"/>
              </a:lnSpc>
              <a:defRPr sz="1200" spc="-5">
                <a:solidFill>
                  <a:srgbClr val="555555"/>
                </a:solidFill>
                <a:latin typeface="Georgia"/>
                <a:ea typeface="Georgia"/>
                <a:cs typeface="Georgia"/>
                <a:sym typeface="Georgia"/>
              </a:defRPr>
            </a:pPr>
            <a:r>
              <a:t>Embedded</a:t>
            </a:r>
            <a:r>
              <a:rPr spc="-30"/>
              <a:t> </a:t>
            </a:r>
            <a:r>
              <a:t>Systems.  Microservices Eng.  Cyber Security.</a:t>
            </a:r>
          </a:p>
        </p:txBody>
      </p:sp>
      <p:sp>
        <p:nvSpPr>
          <p:cNvPr id="101" name="object 10"/>
          <p:cNvSpPr txBox="1"/>
          <p:nvPr/>
        </p:nvSpPr>
        <p:spPr>
          <a:xfrm rot="16200000">
            <a:off x="-17443" y="2029865"/>
            <a:ext cx="800736" cy="341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700"/>
              </a:lnSpc>
              <a:defRPr sz="2400">
                <a:solidFill>
                  <a:srgbClr val="555555"/>
                </a:solidFill>
                <a:latin typeface="Georgia"/>
                <a:ea typeface="Georgia"/>
                <a:cs typeface="Georgia"/>
                <a:sym typeface="Georgia"/>
              </a:defRPr>
            </a:pPr>
            <a:r>
              <a:t>S</a:t>
            </a:r>
            <a:r>
              <a:rPr sz="1600"/>
              <a:t>K</a:t>
            </a:r>
            <a:r>
              <a:rPr sz="1600" spc="-5"/>
              <a:t>I</a:t>
            </a:r>
            <a:r>
              <a:rPr sz="1600"/>
              <a:t>LLS</a:t>
            </a:r>
          </a:p>
        </p:txBody>
      </p:sp>
      <p:sp>
        <p:nvSpPr>
          <p:cNvPr id="102" name="object 11"/>
          <p:cNvSpPr/>
          <p:nvPr/>
        </p:nvSpPr>
        <p:spPr>
          <a:xfrm flipH="1">
            <a:off x="382282" y="2726194"/>
            <a:ext cx="1" cy="1040829"/>
          </a:xfrm>
          <a:prstGeom prst="line">
            <a:avLst/>
          </a:prstGeom>
          <a:ln w="12700">
            <a:solidFill>
              <a:srgbClr val="231F20"/>
            </a:solidFill>
          </a:ln>
        </p:spPr>
        <p:txBody>
          <a:bodyPr lIns="45719" rIns="45719"/>
          <a:lstStyle/>
          <a:p>
            <a:endParaRPr/>
          </a:p>
        </p:txBody>
      </p:sp>
      <p:sp>
        <p:nvSpPr>
          <p:cNvPr id="103" name="object 12"/>
          <p:cNvSpPr txBox="1"/>
          <p:nvPr/>
        </p:nvSpPr>
        <p:spPr>
          <a:xfrm>
            <a:off x="2538247" y="8798376"/>
            <a:ext cx="1153161" cy="368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700"/>
              </a:spcBef>
              <a:defRPr sz="1300" spc="-5">
                <a:solidFill>
                  <a:srgbClr val="555555"/>
                </a:solidFill>
                <a:latin typeface="Georgia"/>
                <a:ea typeface="Georgia"/>
                <a:cs typeface="Georgia"/>
                <a:sym typeface="Georgia"/>
              </a:defRPr>
            </a:pPr>
            <a:r>
              <a:t>Self-Paced,</a:t>
            </a:r>
            <a:r>
              <a:rPr spc="-70"/>
              <a:t> </a:t>
            </a:r>
            <a:r>
              <a:t>Life</a:t>
            </a:r>
          </a:p>
          <a:p>
            <a:pPr indent="12700">
              <a:spcBef>
                <a:spcPts val="400"/>
              </a:spcBef>
              <a:defRPr sz="900" spc="5">
                <a:solidFill>
                  <a:srgbClr val="555555"/>
                </a:solidFill>
                <a:latin typeface="Georgia"/>
                <a:ea typeface="Georgia"/>
                <a:cs typeface="Georgia"/>
                <a:sym typeface="Georgia"/>
              </a:defRPr>
            </a:pPr>
            <a:r>
              <a:t>Online &amp; Local</a:t>
            </a:r>
            <a:r>
              <a:rPr spc="-50"/>
              <a:t> </a:t>
            </a:r>
            <a:r>
              <a:t>Edu</a:t>
            </a:r>
          </a:p>
        </p:txBody>
      </p:sp>
      <p:sp>
        <p:nvSpPr>
          <p:cNvPr id="104" name="object 13"/>
          <p:cNvSpPr txBox="1"/>
          <p:nvPr/>
        </p:nvSpPr>
        <p:spPr>
          <a:xfrm>
            <a:off x="4358271" y="8645744"/>
            <a:ext cx="2496186" cy="5430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300" spc="-10">
                <a:solidFill>
                  <a:srgbClr val="555555"/>
                </a:solidFill>
                <a:latin typeface="Georgia"/>
                <a:ea typeface="Georgia"/>
                <a:cs typeface="Georgia"/>
                <a:sym typeface="Georgia"/>
              </a:defRPr>
            </a:pPr>
            <a:r>
              <a:t>Continued Education</a:t>
            </a:r>
          </a:p>
          <a:p>
            <a:pPr marR="5080" indent="48894">
              <a:lnSpc>
                <a:spcPct val="107600"/>
              </a:lnSpc>
              <a:spcBef>
                <a:spcPts val="700"/>
              </a:spcBef>
              <a:defRPr sz="900" spc="5">
                <a:solidFill>
                  <a:srgbClr val="555555"/>
                </a:solidFill>
                <a:latin typeface="Georgia"/>
                <a:ea typeface="Georgia"/>
                <a:cs typeface="Georgia"/>
                <a:sym typeface="Georgia"/>
              </a:defRPr>
            </a:pPr>
            <a:r>
              <a:t>Keeping up with </a:t>
            </a:r>
            <a:r>
              <a:rPr spc="0"/>
              <a:t>libraries via </a:t>
            </a:r>
            <a:r>
              <a:t>documentation,  guides course </a:t>
            </a:r>
            <a:r>
              <a:rPr spc="0"/>
              <a:t>certificates, </a:t>
            </a:r>
            <a:r>
              <a:t>local colleges,</a:t>
            </a:r>
            <a:r>
              <a:rPr spc="-50"/>
              <a:t> </a:t>
            </a:r>
            <a:r>
              <a:t>etc</a:t>
            </a:r>
          </a:p>
        </p:txBody>
      </p:sp>
      <p:sp>
        <p:nvSpPr>
          <p:cNvPr id="105" name="object 14"/>
          <p:cNvSpPr txBox="1"/>
          <p:nvPr/>
        </p:nvSpPr>
        <p:spPr>
          <a:xfrm>
            <a:off x="2538247" y="9664193"/>
            <a:ext cx="908051" cy="317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1300" spc="-5">
                <a:solidFill>
                  <a:srgbClr val="555555"/>
                </a:solidFill>
                <a:latin typeface="Georgia"/>
                <a:ea typeface="Georgia"/>
                <a:cs typeface="Georgia"/>
                <a:sym typeface="Georgia"/>
              </a:defRPr>
            </a:pPr>
            <a:r>
              <a:t>2009 -</a:t>
            </a:r>
            <a:r>
              <a:rPr spc="-100"/>
              <a:t> </a:t>
            </a:r>
            <a:r>
              <a:t>2014</a:t>
            </a:r>
          </a:p>
          <a:p>
            <a:pPr indent="12700">
              <a:defRPr sz="900" spc="5">
                <a:solidFill>
                  <a:srgbClr val="555555"/>
                </a:solidFill>
                <a:latin typeface="Georgia"/>
                <a:ea typeface="Georgia"/>
                <a:cs typeface="Georgia"/>
                <a:sym typeface="Georgia"/>
              </a:defRPr>
            </a:pPr>
            <a:r>
              <a:t>Bachelor of</a:t>
            </a:r>
            <a:r>
              <a:rPr spc="-90"/>
              <a:t> </a:t>
            </a:r>
            <a:r>
              <a:t>Arts</a:t>
            </a:r>
          </a:p>
        </p:txBody>
      </p:sp>
      <p:sp>
        <p:nvSpPr>
          <p:cNvPr id="106" name="object 15"/>
          <p:cNvSpPr txBox="1"/>
          <p:nvPr/>
        </p:nvSpPr>
        <p:spPr>
          <a:xfrm>
            <a:off x="4358271" y="9511834"/>
            <a:ext cx="2790826" cy="628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3495">
              <a:spcBef>
                <a:spcPts val="600"/>
              </a:spcBef>
              <a:defRPr sz="1300" spc="-5">
                <a:solidFill>
                  <a:srgbClr val="555555"/>
                </a:solidFill>
                <a:latin typeface="Georgia"/>
                <a:ea typeface="Georgia"/>
                <a:cs typeface="Georgia"/>
                <a:sym typeface="Georgia"/>
              </a:defRPr>
            </a:pPr>
            <a:r>
              <a:t>Florida Gulf Coast</a:t>
            </a:r>
            <a:r>
              <a:rPr spc="-15"/>
              <a:t> </a:t>
            </a:r>
            <a:r>
              <a:rPr spc="-10"/>
              <a:t>University</a:t>
            </a:r>
          </a:p>
          <a:p>
            <a:pPr marR="5080" indent="12700">
              <a:lnSpc>
                <a:spcPct val="107600"/>
              </a:lnSpc>
              <a:spcBef>
                <a:spcPts val="300"/>
              </a:spcBef>
              <a:defRPr sz="900" spc="5">
                <a:solidFill>
                  <a:srgbClr val="555555"/>
                </a:solidFill>
                <a:latin typeface="Georgia"/>
                <a:ea typeface="Georgia"/>
                <a:cs typeface="Georgia"/>
                <a:sym typeface="Georgia"/>
              </a:defRPr>
            </a:pPr>
            <a:r>
              <a:t>Philosophy and </a:t>
            </a:r>
            <a:r>
              <a:rPr spc="0"/>
              <a:t>Artificial </a:t>
            </a:r>
            <a:r>
              <a:t>Intelligence, where my  research &amp; experience focused on the philosophy</a:t>
            </a:r>
            <a:r>
              <a:rPr spc="-85"/>
              <a:t> </a:t>
            </a:r>
            <a:r>
              <a:t>of  learning/intelligence.</a:t>
            </a:r>
          </a:p>
        </p:txBody>
      </p:sp>
      <p:sp>
        <p:nvSpPr>
          <p:cNvPr id="107" name="object 16"/>
          <p:cNvSpPr txBox="1"/>
          <p:nvPr/>
        </p:nvSpPr>
        <p:spPr>
          <a:xfrm>
            <a:off x="2541295" y="7943050"/>
            <a:ext cx="1636396" cy="419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2900">
                <a:solidFill>
                  <a:srgbClr val="555555"/>
                </a:solidFill>
                <a:latin typeface="Georgia"/>
                <a:ea typeface="Georgia"/>
                <a:cs typeface="Georgia"/>
                <a:sym typeface="Georgia"/>
              </a:defRPr>
            </a:pPr>
            <a:r>
              <a:t>E</a:t>
            </a:r>
            <a:r>
              <a:rPr sz="2000" spc="9"/>
              <a:t>DUCAT</a:t>
            </a:r>
            <a:r>
              <a:rPr sz="2000"/>
              <a:t>I</a:t>
            </a:r>
            <a:r>
              <a:rPr sz="2000" spc="9"/>
              <a:t>ON</a:t>
            </a:r>
          </a:p>
        </p:txBody>
      </p:sp>
      <p:sp>
        <p:nvSpPr>
          <p:cNvPr id="108" name="object 17"/>
          <p:cNvSpPr/>
          <p:nvPr/>
        </p:nvSpPr>
        <p:spPr>
          <a:xfrm flipH="1">
            <a:off x="4979160" y="8205089"/>
            <a:ext cx="2580844" cy="1"/>
          </a:xfrm>
          <a:prstGeom prst="line">
            <a:avLst/>
          </a:prstGeom>
          <a:ln w="12700">
            <a:solidFill>
              <a:srgbClr val="231F20"/>
            </a:solidFill>
          </a:ln>
        </p:spPr>
        <p:txBody>
          <a:bodyPr lIns="45719" rIns="45719"/>
          <a:lstStyle/>
          <a:p>
            <a:endParaRPr/>
          </a:p>
        </p:txBody>
      </p:sp>
      <p:sp>
        <p:nvSpPr>
          <p:cNvPr id="109" name="object 18"/>
          <p:cNvSpPr txBox="1"/>
          <p:nvPr/>
        </p:nvSpPr>
        <p:spPr>
          <a:xfrm>
            <a:off x="763567" y="6380531"/>
            <a:ext cx="1386841" cy="37096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R="385445" indent="12700">
              <a:lnSpc>
                <a:spcPct val="152800"/>
              </a:lnSpc>
              <a:spcBef>
                <a:spcPts val="100"/>
              </a:spcBef>
              <a:defRPr sz="1200">
                <a:solidFill>
                  <a:srgbClr val="555555"/>
                </a:solidFill>
                <a:latin typeface="Georgia"/>
                <a:ea typeface="Georgia"/>
                <a:cs typeface="Georgia"/>
                <a:sym typeface="Georgia"/>
              </a:defRPr>
            </a:pPr>
            <a:r>
              <a:t>Ba</a:t>
            </a:r>
            <a:r>
              <a:rPr spc="-5"/>
              <a:t>sh/</a:t>
            </a:r>
            <a:r>
              <a:t>Z</a:t>
            </a:r>
            <a:r>
              <a:rPr spc="-5"/>
              <a:t>sh/Ksh  C/C++</a:t>
            </a:r>
          </a:p>
          <a:p>
            <a:pPr marR="5080" indent="12700">
              <a:lnSpc>
                <a:spcPct val="152800"/>
              </a:lnSpc>
              <a:defRPr sz="1200">
                <a:solidFill>
                  <a:srgbClr val="555555"/>
                </a:solidFill>
                <a:latin typeface="Georgia"/>
                <a:ea typeface="Georgia"/>
                <a:cs typeface="Georgia"/>
                <a:sym typeface="Georgia"/>
              </a:defRPr>
            </a:pPr>
            <a:r>
              <a:t>HT</a:t>
            </a:r>
            <a:r>
              <a:rPr spc="-5"/>
              <a:t>ML/CSS/jQue</a:t>
            </a:r>
            <a:r>
              <a:t>r</a:t>
            </a:r>
            <a:r>
              <a:rPr spc="-5"/>
              <a:t>y</a:t>
            </a:r>
            <a:r>
              <a:t>.  </a:t>
            </a:r>
            <a:r>
              <a:rPr spc="-5"/>
              <a:t>Vanilla JavaScript.  TypeScript.</a:t>
            </a:r>
          </a:p>
          <a:p>
            <a:pPr marR="169545" indent="12700">
              <a:lnSpc>
                <a:spcPct val="152800"/>
              </a:lnSpc>
              <a:defRPr sz="1200">
                <a:solidFill>
                  <a:srgbClr val="555555"/>
                </a:solidFill>
                <a:latin typeface="Georgia"/>
                <a:ea typeface="Georgia"/>
                <a:cs typeface="Georgia"/>
                <a:sym typeface="Georgia"/>
              </a:defRPr>
            </a:pPr>
            <a:r>
              <a:t>R</a:t>
            </a:r>
            <a:r>
              <a:rPr spc="-5"/>
              <a:t>eact/</a:t>
            </a:r>
            <a:r>
              <a:t>An</a:t>
            </a:r>
            <a:r>
              <a:rPr spc="-5"/>
              <a:t>gul</a:t>
            </a:r>
            <a:r>
              <a:t>arJ</a:t>
            </a:r>
            <a:r>
              <a:rPr spc="-5"/>
              <a:t>S</a:t>
            </a:r>
            <a:r>
              <a:t>.  </a:t>
            </a:r>
            <a:r>
              <a:rPr spc="-5"/>
              <a:t>D3 &amp;</a:t>
            </a:r>
            <a:r>
              <a:rPr spc="-10"/>
              <a:t> </a:t>
            </a:r>
            <a:r>
              <a:rPr spc="-5"/>
              <a:t>Tableau.</a:t>
            </a:r>
          </a:p>
          <a:p>
            <a:pPr marR="543559" indent="12700">
              <a:lnSpc>
                <a:spcPct val="152800"/>
              </a:lnSpc>
              <a:defRPr sz="1200" spc="-5">
                <a:solidFill>
                  <a:srgbClr val="555555"/>
                </a:solidFill>
                <a:latin typeface="Georgia"/>
                <a:ea typeface="Georgia"/>
                <a:cs typeface="Georgia"/>
                <a:sym typeface="Georgia"/>
              </a:defRPr>
            </a:pPr>
            <a:r>
              <a:t>Drupal</a:t>
            </a:r>
            <a:r>
              <a:rPr spc="-55"/>
              <a:t> </a:t>
            </a:r>
            <a:r>
              <a:t>&gt;=7.  Sitecore.</a:t>
            </a:r>
          </a:p>
          <a:p>
            <a:pPr marR="151764" indent="12700">
              <a:lnSpc>
                <a:spcPct val="152800"/>
              </a:lnSpc>
              <a:defRPr sz="1200" spc="-5">
                <a:solidFill>
                  <a:srgbClr val="555555"/>
                </a:solidFill>
                <a:latin typeface="Georgia"/>
                <a:ea typeface="Georgia"/>
                <a:cs typeface="Georgia"/>
                <a:sym typeface="Georgia"/>
              </a:defRPr>
            </a:pPr>
            <a:r>
              <a:t>Docker.  Terraform.  </a:t>
            </a:r>
            <a:r>
              <a:rPr spc="0"/>
              <a:t>Trav</a:t>
            </a:r>
            <a:r>
              <a:t>isCI/</a:t>
            </a:r>
            <a:r>
              <a:rPr spc="0"/>
              <a:t>J</a:t>
            </a:r>
            <a:r>
              <a:t>e</a:t>
            </a:r>
            <a:r>
              <a:rPr spc="0"/>
              <a:t>n</a:t>
            </a:r>
            <a:r>
              <a:t>ki</a:t>
            </a:r>
            <a:r>
              <a:rPr spc="0"/>
              <a:t>n</a:t>
            </a:r>
            <a:r>
              <a:t>s</a:t>
            </a:r>
            <a:r>
              <a:rPr spc="0"/>
              <a:t>.  AW</a:t>
            </a:r>
            <a:r>
              <a:t>S/</a:t>
            </a:r>
            <a:r>
              <a:rPr spc="0"/>
              <a:t>A</a:t>
            </a:r>
            <a:r>
              <a:t>zu</a:t>
            </a:r>
            <a:r>
              <a:rPr spc="0"/>
              <a:t>r</a:t>
            </a:r>
            <a:r>
              <a:t>e/I</a:t>
            </a:r>
            <a:r>
              <a:rPr spc="0"/>
              <a:t>B</a:t>
            </a:r>
            <a:r>
              <a:t>M</a:t>
            </a:r>
            <a:r>
              <a:rPr spc="0"/>
              <a:t>.  </a:t>
            </a:r>
            <a:r>
              <a:t>HashiVault.</a:t>
            </a:r>
          </a:p>
        </p:txBody>
      </p:sp>
      <p:sp>
        <p:nvSpPr>
          <p:cNvPr id="110" name="object 19"/>
          <p:cNvSpPr txBox="1"/>
          <p:nvPr/>
        </p:nvSpPr>
        <p:spPr>
          <a:xfrm rot="16200000">
            <a:off x="-307321" y="9677165"/>
            <a:ext cx="1380491" cy="341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700"/>
              </a:lnSpc>
              <a:defRPr sz="2400">
                <a:solidFill>
                  <a:srgbClr val="555555"/>
                </a:solidFill>
                <a:latin typeface="Georgia"/>
                <a:ea typeface="Georgia"/>
                <a:cs typeface="Georgia"/>
                <a:sym typeface="Georgia"/>
              </a:defRPr>
            </a:pPr>
            <a:r>
              <a:t>L</a:t>
            </a:r>
            <a:r>
              <a:rPr sz="1600"/>
              <a:t>ANGUAGES</a:t>
            </a:r>
          </a:p>
        </p:txBody>
      </p:sp>
      <p:sp>
        <p:nvSpPr>
          <p:cNvPr id="111" name="object 20"/>
          <p:cNvSpPr/>
          <p:nvPr/>
        </p:nvSpPr>
        <p:spPr>
          <a:xfrm flipH="1">
            <a:off x="382282" y="7234694"/>
            <a:ext cx="1" cy="1040829"/>
          </a:xfrm>
          <a:prstGeom prst="line">
            <a:avLst/>
          </a:prstGeom>
          <a:ln w="12700">
            <a:solidFill>
              <a:srgbClr val="231F20"/>
            </a:solidFill>
          </a:ln>
        </p:spPr>
        <p:txBody>
          <a:bodyPr lIns="45719" rIns="45719"/>
          <a:lstStyle/>
          <a:p>
            <a:endParaRPr/>
          </a:p>
        </p:txBody>
      </p:sp>
      <p:sp>
        <p:nvSpPr>
          <p:cNvPr id="112" name="object 21"/>
          <p:cNvSpPr txBox="1">
            <a:spLocks noGrp="1"/>
          </p:cNvSpPr>
          <p:nvPr>
            <p:ph type="title"/>
          </p:nvPr>
        </p:nvSpPr>
        <p:spPr>
          <a:xfrm>
            <a:off x="2538247" y="471016"/>
            <a:ext cx="3845560" cy="482601"/>
          </a:xfrm>
          <a:prstGeom prst="rect">
            <a:avLst/>
          </a:prstGeom>
        </p:spPr>
        <p:txBody>
          <a:bodyPr/>
          <a:lstStyle>
            <a:lvl1pPr indent="12700">
              <a:spcBef>
                <a:spcPts val="100"/>
              </a:spcBef>
              <a:defRPr sz="3000" spc="-100">
                <a:solidFill>
                  <a:srgbClr val="555555"/>
                </a:solidFill>
              </a:defRPr>
            </a:lvl1pPr>
          </a:lstStyle>
          <a:p>
            <a:r>
              <a:t>Summary &amp; Education</a:t>
            </a:r>
          </a:p>
        </p:txBody>
      </p:sp>
      <p:sp>
        <p:nvSpPr>
          <p:cNvPr id="113" name="object 22"/>
          <p:cNvSpPr/>
          <p:nvPr/>
        </p:nvSpPr>
        <p:spPr>
          <a:xfrm>
            <a:off x="4" y="716204"/>
            <a:ext cx="2393438" cy="1"/>
          </a:xfrm>
          <a:prstGeom prst="line">
            <a:avLst/>
          </a:prstGeom>
          <a:ln w="12700">
            <a:solidFill>
              <a:srgbClr val="231F20"/>
            </a:solidFill>
          </a:ln>
        </p:spPr>
        <p:txBody>
          <a:bodyPr lIns="45719" rIns="45719"/>
          <a:lstStyle/>
          <a:p>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object 2"/>
          <p:cNvSpPr/>
          <p:nvPr/>
        </p:nvSpPr>
        <p:spPr>
          <a:xfrm>
            <a:off x="0" y="1230916"/>
            <a:ext cx="6654800" cy="9144408"/>
          </a:xfrm>
          <a:prstGeom prst="rect">
            <a:avLst/>
          </a:prstGeom>
          <a:solidFill>
            <a:srgbClr val="E2DFDD"/>
          </a:solidFill>
          <a:ln w="12700">
            <a:miter lim="400000"/>
          </a:ln>
        </p:spPr>
        <p:txBody>
          <a:bodyPr lIns="45719" rIns="45719"/>
          <a:lstStyle/>
          <a:p>
            <a:endParaRPr/>
          </a:p>
        </p:txBody>
      </p:sp>
      <p:sp>
        <p:nvSpPr>
          <p:cNvPr id="116" name="object 3"/>
          <p:cNvSpPr/>
          <p:nvPr/>
        </p:nvSpPr>
        <p:spPr>
          <a:xfrm>
            <a:off x="-3" y="716204"/>
            <a:ext cx="2393459" cy="1"/>
          </a:xfrm>
          <a:prstGeom prst="line">
            <a:avLst/>
          </a:prstGeom>
          <a:ln w="12700">
            <a:solidFill>
              <a:srgbClr val="231F20"/>
            </a:solidFill>
          </a:ln>
        </p:spPr>
        <p:txBody>
          <a:bodyPr lIns="45719" rIns="45719"/>
          <a:lstStyle/>
          <a:p>
            <a:endParaRPr/>
          </a:p>
        </p:txBody>
      </p:sp>
      <p:sp>
        <p:nvSpPr>
          <p:cNvPr id="117" name="object 4"/>
          <p:cNvSpPr txBox="1">
            <a:spLocks noGrp="1"/>
          </p:cNvSpPr>
          <p:nvPr>
            <p:ph type="title"/>
          </p:nvPr>
        </p:nvSpPr>
        <p:spPr>
          <a:prstGeom prst="rect">
            <a:avLst/>
          </a:prstGeom>
        </p:spPr>
        <p:txBody>
          <a:bodyPr/>
          <a:lstStyle/>
          <a:p>
            <a:pPr indent="1744345">
              <a:spcBef>
                <a:spcPts val="100"/>
              </a:spcBef>
            </a:pPr>
            <a:r>
              <a:t>Professional</a:t>
            </a:r>
            <a:r>
              <a:rPr spc="-100"/>
              <a:t> </a:t>
            </a:r>
            <a:r>
              <a:t>Experiences</a:t>
            </a:r>
          </a:p>
        </p:txBody>
      </p:sp>
      <p:sp>
        <p:nvSpPr>
          <p:cNvPr id="118" name="object 5"/>
          <p:cNvSpPr txBox="1"/>
          <p:nvPr/>
        </p:nvSpPr>
        <p:spPr>
          <a:xfrm rot="16200000">
            <a:off x="5147906" y="3715980"/>
            <a:ext cx="3969385" cy="276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nSpc>
                <a:spcPts val="2200"/>
              </a:lnSpc>
              <a:defRPr sz="1900" u="sng" spc="-5">
                <a:solidFill>
                  <a:srgbClr val="800000"/>
                </a:solidFill>
                <a:uFill>
                  <a:solidFill>
                    <a:srgbClr val="800000"/>
                  </a:solidFill>
                </a:uFill>
                <a:latin typeface="Georgia"/>
                <a:ea typeface="Georgia"/>
                <a:cs typeface="Georgia"/>
                <a:sym typeface="Georgia"/>
              </a:defRPr>
            </a:lvl1pPr>
          </a:lstStyle>
          <a:p>
            <a:r>
              <a:t>https://linkedin.com/in/batmanwgd</a:t>
            </a:r>
          </a:p>
        </p:txBody>
      </p:sp>
      <p:sp>
        <p:nvSpPr>
          <p:cNvPr id="119" name="object 6"/>
          <p:cNvSpPr txBox="1"/>
          <p:nvPr/>
        </p:nvSpPr>
        <p:spPr>
          <a:xfrm rot="16200000">
            <a:off x="5913080" y="8361419"/>
            <a:ext cx="2439036" cy="276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200"/>
              </a:lnSpc>
              <a:defRPr sz="1900" u="sng" spc="-5">
                <a:solidFill>
                  <a:srgbClr val="800000"/>
                </a:solidFill>
                <a:uFill>
                  <a:solidFill>
                    <a:srgbClr val="800000"/>
                  </a:solidFill>
                </a:uFill>
                <a:latin typeface="Georgia"/>
                <a:ea typeface="Georgia"/>
                <a:cs typeface="Georgia"/>
                <a:sym typeface="Georgia"/>
              </a:defRPr>
            </a:pPr>
            <a:r>
              <a:t>GitHub:</a:t>
            </a:r>
            <a:r>
              <a:rPr spc="-35"/>
              <a:t> </a:t>
            </a:r>
            <a:r>
              <a:t>@batmanwgd</a:t>
            </a:r>
          </a:p>
        </p:txBody>
      </p:sp>
      <p:sp>
        <p:nvSpPr>
          <p:cNvPr id="120" name="object 7"/>
          <p:cNvSpPr/>
          <p:nvPr/>
        </p:nvSpPr>
        <p:spPr>
          <a:xfrm>
            <a:off x="7172045" y="6027610"/>
            <a:ext cx="1" cy="1040829"/>
          </a:xfrm>
          <a:prstGeom prst="line">
            <a:avLst/>
          </a:prstGeom>
          <a:ln w="12700">
            <a:solidFill>
              <a:srgbClr val="231F20"/>
            </a:solidFill>
          </a:ln>
        </p:spPr>
        <p:txBody>
          <a:bodyPr lIns="45719" rIns="45719"/>
          <a:lstStyle/>
          <a:p>
            <a:endParaRPr/>
          </a:p>
        </p:txBody>
      </p:sp>
      <p:sp>
        <p:nvSpPr>
          <p:cNvPr id="121" name="object 8"/>
          <p:cNvSpPr/>
          <p:nvPr/>
        </p:nvSpPr>
        <p:spPr>
          <a:xfrm>
            <a:off x="326925" y="7855774"/>
            <a:ext cx="5961011" cy="152401"/>
          </a:xfrm>
          <a:prstGeom prst="rect">
            <a:avLst/>
          </a:prstGeom>
          <a:solidFill>
            <a:srgbClr val="E2DFDD"/>
          </a:solidFill>
          <a:ln w="12700">
            <a:miter lim="400000"/>
          </a:ln>
        </p:spPr>
        <p:txBody>
          <a:bodyPr lIns="45719" rIns="45719"/>
          <a:lstStyle/>
          <a:p>
            <a:endParaRPr/>
          </a:p>
        </p:txBody>
      </p:sp>
      <p:sp>
        <p:nvSpPr>
          <p:cNvPr id="122" name="object 9"/>
          <p:cNvSpPr/>
          <p:nvPr/>
        </p:nvSpPr>
        <p:spPr>
          <a:xfrm>
            <a:off x="342900" y="4972875"/>
            <a:ext cx="5961011" cy="152401"/>
          </a:xfrm>
          <a:prstGeom prst="rect">
            <a:avLst/>
          </a:prstGeom>
          <a:solidFill>
            <a:srgbClr val="E2DFDD"/>
          </a:solidFill>
          <a:ln w="12700">
            <a:miter lim="400000"/>
          </a:ln>
        </p:spPr>
        <p:txBody>
          <a:bodyPr lIns="45719" rIns="45719"/>
          <a:lstStyle/>
          <a:p>
            <a:endParaRPr/>
          </a:p>
        </p:txBody>
      </p:sp>
      <p:sp>
        <p:nvSpPr>
          <p:cNvPr id="123" name="object 10"/>
          <p:cNvSpPr txBox="1"/>
          <p:nvPr/>
        </p:nvSpPr>
        <p:spPr>
          <a:xfrm>
            <a:off x="314224" y="1419846"/>
            <a:ext cx="6010912" cy="8356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28575">
              <a:spcBef>
                <a:spcPts val="300"/>
              </a:spcBef>
              <a:defRPr sz="1500" spc="-5">
                <a:solidFill>
                  <a:srgbClr val="555555"/>
                </a:solidFill>
                <a:latin typeface="Georgia"/>
                <a:ea typeface="Georgia"/>
                <a:cs typeface="Georgia"/>
                <a:sym typeface="Georgia"/>
              </a:defRPr>
            </a:pPr>
            <a:r>
              <a:t>Senior Software Architect </a:t>
            </a:r>
            <a:r>
              <a:rPr spc="0"/>
              <a:t>| </a:t>
            </a:r>
            <a:r>
              <a:t>Miskolczi Software</a:t>
            </a:r>
            <a:r>
              <a:rPr spc="35"/>
              <a:t> </a:t>
            </a:r>
            <a:r>
              <a:t>Consulting</a:t>
            </a:r>
          </a:p>
          <a:p>
            <a:pPr indent="28575">
              <a:spcBef>
                <a:spcPts val="100"/>
              </a:spcBef>
              <a:defRPr sz="1200" spc="-5">
                <a:solidFill>
                  <a:srgbClr val="555555"/>
                </a:solidFill>
                <a:latin typeface="Georgia"/>
                <a:ea typeface="Georgia"/>
                <a:cs typeface="Georgia"/>
                <a:sym typeface="Georgia"/>
              </a:defRPr>
            </a:pPr>
            <a:r>
              <a:t>December 2015 - Present </a:t>
            </a:r>
            <a:r>
              <a:rPr sz="1000" i="1" spc="-4"/>
              <a:t>(Consulting to avoid corp. conflict of</a:t>
            </a:r>
            <a:r>
              <a:rPr sz="1000" i="1" spc="75"/>
              <a:t> </a:t>
            </a:r>
            <a:r>
              <a:rPr sz="1000" i="1" spc="-4"/>
              <a:t>interests)</a:t>
            </a:r>
            <a:endParaRPr sz="1000" spc="-4"/>
          </a:p>
          <a:p>
            <a:pPr marR="5080" indent="28575">
              <a:spcBef>
                <a:spcPts val="700"/>
              </a:spcBef>
              <a:defRPr sz="1100" spc="-4">
                <a:solidFill>
                  <a:srgbClr val="555555"/>
                </a:solidFill>
                <a:latin typeface="Georgia"/>
                <a:ea typeface="Georgia"/>
                <a:cs typeface="Georgia"/>
                <a:sym typeface="Georgia"/>
              </a:defRPr>
            </a:pPr>
            <a:r>
              <a:t>Working with Clients to design &amp; develop data visualization/administration portals, logistics and  supply chain software, cloud integration APIs, and automation structures to assist in the creative  and interactive process sequences revolving around the design, development and deployment of  cloud-based software, services and similar end-point/transactional</a:t>
            </a:r>
            <a:r>
              <a:rPr spc="60"/>
              <a:t> </a:t>
            </a:r>
            <a:r>
              <a:t>technologies.</a:t>
            </a:r>
          </a:p>
          <a:p>
            <a:pPr>
              <a:defRPr sz="1300">
                <a:latin typeface="Georgia"/>
                <a:ea typeface="Georgia"/>
                <a:cs typeface="Georgia"/>
                <a:sym typeface="Georgia"/>
              </a:defRPr>
            </a:pPr>
            <a:endParaRPr/>
          </a:p>
          <a:p>
            <a:pPr marL="257175" marR="586105" indent="-228600">
              <a:lnSpc>
                <a:spcPts val="1200"/>
              </a:lnSpc>
              <a:buSzPct val="100000"/>
              <a:buChar char="•"/>
              <a:tabLst>
                <a:tab pos="254000" algn="l"/>
                <a:tab pos="254000" algn="l"/>
              </a:tabLst>
              <a:defRPr sz="1100" spc="-4">
                <a:solidFill>
                  <a:srgbClr val="555555"/>
                </a:solidFill>
                <a:latin typeface="Georgia"/>
                <a:ea typeface="Georgia"/>
                <a:cs typeface="Georgia"/>
                <a:sym typeface="Georgia"/>
              </a:defRPr>
            </a:pPr>
            <a:r>
              <a:t>Worked with clients like Cox Automotive to create and deploy automotive shopping  applications in JavaScript and C++, utilizing Node and ReactJS frameworks as</a:t>
            </a:r>
            <a:r>
              <a:rPr spc="234"/>
              <a:t> </a:t>
            </a:r>
            <a:r>
              <a:t>well.</a:t>
            </a:r>
          </a:p>
          <a:p>
            <a:pPr marL="257175" marR="256540" indent="-228600">
              <a:lnSpc>
                <a:spcPts val="1200"/>
              </a:lnSpc>
              <a:spcBef>
                <a:spcPts val="200"/>
              </a:spcBef>
              <a:buSzPct val="100000"/>
              <a:buChar char="•"/>
              <a:tabLst>
                <a:tab pos="254000" algn="l"/>
                <a:tab pos="254000" algn="l"/>
              </a:tabLst>
              <a:defRPr sz="1100" spc="-4">
                <a:solidFill>
                  <a:srgbClr val="555555"/>
                </a:solidFill>
                <a:latin typeface="Georgia"/>
                <a:ea typeface="Georgia"/>
                <a:cs typeface="Georgia"/>
                <a:sym typeface="Georgia"/>
              </a:defRPr>
            </a:pPr>
            <a:r>
              <a:t>Managed infrastructure upgrades, analysis and resolution of end user software utilized in  public, private and gov. sector applications with clients like Boeing and</a:t>
            </a:r>
            <a:r>
              <a:rPr spc="135"/>
              <a:t> </a:t>
            </a:r>
            <a:r>
              <a:t>AutoDesk.</a:t>
            </a:r>
          </a:p>
          <a:p>
            <a:pPr marL="257175" indent="-229234">
              <a:buSzPct val="100000"/>
              <a:buChar char="•"/>
              <a:tabLst>
                <a:tab pos="254000" algn="l"/>
                <a:tab pos="254000" algn="l"/>
              </a:tabLst>
              <a:defRPr sz="1100" spc="-4">
                <a:solidFill>
                  <a:srgbClr val="555555"/>
                </a:solidFill>
                <a:latin typeface="Georgia"/>
                <a:ea typeface="Georgia"/>
                <a:cs typeface="Georgia"/>
                <a:sym typeface="Georgia"/>
              </a:defRPr>
            </a:pPr>
            <a:r>
              <a:t>Developing kernel kexts for Healthcare hardware &amp; legacy 3rd party</a:t>
            </a:r>
            <a:r>
              <a:rPr spc="90"/>
              <a:t> </a:t>
            </a:r>
            <a:r>
              <a:t>systems</a:t>
            </a:r>
          </a:p>
          <a:p>
            <a:pPr marL="257175" indent="-229234">
              <a:spcBef>
                <a:spcPts val="100"/>
              </a:spcBef>
              <a:buSzPct val="100000"/>
              <a:buChar char="•"/>
              <a:tabLst>
                <a:tab pos="254000" algn="l"/>
                <a:tab pos="254000" algn="l"/>
              </a:tabLst>
              <a:defRPr sz="1100" spc="-4">
                <a:solidFill>
                  <a:srgbClr val="555555"/>
                </a:solidFill>
                <a:latin typeface="Georgia"/>
                <a:ea typeface="Georgia"/>
                <a:cs typeface="Georgia"/>
                <a:sym typeface="Georgia"/>
              </a:defRPr>
            </a:pPr>
            <a:r>
              <a:t>Responsible for US-CERT CVE </a:t>
            </a:r>
            <a:r>
              <a:rPr spc="-9"/>
              <a:t>findings </a:t>
            </a:r>
            <a:r>
              <a:t>on behalf of clients like ADP</a:t>
            </a:r>
            <a:r>
              <a:rPr spc="90"/>
              <a:t> </a:t>
            </a:r>
            <a:r>
              <a:t>Corp.</a:t>
            </a:r>
          </a:p>
          <a:p>
            <a:pPr marL="257175" marR="68580" indent="-228600">
              <a:lnSpc>
                <a:spcPts val="1200"/>
              </a:lnSpc>
              <a:spcBef>
                <a:spcPts val="200"/>
              </a:spcBef>
              <a:buSzPct val="100000"/>
              <a:buChar char="•"/>
              <a:tabLst>
                <a:tab pos="254000" algn="l"/>
                <a:tab pos="254000" algn="l"/>
              </a:tabLst>
              <a:defRPr sz="1100" spc="-4">
                <a:solidFill>
                  <a:srgbClr val="555555"/>
                </a:solidFill>
                <a:latin typeface="Georgia"/>
                <a:ea typeface="Georgia"/>
                <a:cs typeface="Georgia"/>
                <a:sym typeface="Georgia"/>
              </a:defRPr>
            </a:pPr>
            <a:r>
              <a:t>Utilizing React, Vue, Ionic, Angular &amp; Node JavaScript libraries to create admin portals with  regards to business data analysis, and e-commerce platform tracking</a:t>
            </a:r>
            <a:r>
              <a:rPr spc="104"/>
              <a:t> </a:t>
            </a:r>
            <a:r>
              <a:t>engagement.</a:t>
            </a:r>
          </a:p>
          <a:p>
            <a:pPr marL="257175" marR="473709" indent="-228600">
              <a:lnSpc>
                <a:spcPts val="1200"/>
              </a:lnSpc>
              <a:spcBef>
                <a:spcPts val="200"/>
              </a:spcBef>
              <a:buSzPct val="100000"/>
              <a:buChar char="•"/>
              <a:tabLst>
                <a:tab pos="254000" algn="l"/>
                <a:tab pos="254000" algn="l"/>
              </a:tabLst>
              <a:defRPr sz="1100" spc="-4">
                <a:solidFill>
                  <a:srgbClr val="555555"/>
                </a:solidFill>
                <a:latin typeface="Georgia"/>
                <a:ea typeface="Georgia"/>
                <a:cs typeface="Georgia"/>
                <a:sym typeface="Georgia"/>
              </a:defRPr>
            </a:pPr>
            <a:r>
              <a:t>Translating static software designs into functional prototypes with Vanilla JavaScript,  TypeScript, HTML/CSS/jQuery and</a:t>
            </a:r>
            <a:r>
              <a:rPr spc="9"/>
              <a:t> </a:t>
            </a:r>
            <a:r>
              <a:t>ReactJS</a:t>
            </a:r>
          </a:p>
          <a:p>
            <a:pPr marL="257175" marR="448944" indent="-228600">
              <a:lnSpc>
                <a:spcPts val="1200"/>
              </a:lnSpc>
              <a:spcBef>
                <a:spcPts val="200"/>
              </a:spcBef>
              <a:buSzPct val="100000"/>
              <a:buChar char="•"/>
              <a:tabLst>
                <a:tab pos="254000" algn="l"/>
                <a:tab pos="254000" algn="l"/>
              </a:tabLst>
              <a:defRPr sz="1100" spc="-4">
                <a:solidFill>
                  <a:srgbClr val="555555"/>
                </a:solidFill>
                <a:latin typeface="Georgia"/>
                <a:ea typeface="Georgia"/>
                <a:cs typeface="Georgia"/>
                <a:sym typeface="Georgia"/>
              </a:defRPr>
            </a:pPr>
            <a:r>
              <a:t>Creating Docker &amp; Ansible server images for IAAS, microprocessors &amp; data centers for  partners</a:t>
            </a:r>
          </a:p>
          <a:p>
            <a:pPr>
              <a:buClr>
                <a:srgbClr val="555555"/>
              </a:buClr>
              <a:buSzPct val="100000"/>
              <a:buFont typeface="Georgia"/>
              <a:buChar char="•"/>
              <a:defRPr sz="1200">
                <a:latin typeface="Georgia"/>
                <a:ea typeface="Georgia"/>
                <a:cs typeface="Georgia"/>
                <a:sym typeface="Georgia"/>
              </a:defRPr>
            </a:pPr>
            <a:endParaRPr/>
          </a:p>
          <a:p>
            <a:pPr indent="12700">
              <a:spcBef>
                <a:spcPts val="700"/>
              </a:spcBef>
              <a:defRPr sz="1500" spc="-5">
                <a:solidFill>
                  <a:srgbClr val="555555"/>
                </a:solidFill>
                <a:latin typeface="Georgia"/>
                <a:ea typeface="Georgia"/>
                <a:cs typeface="Georgia"/>
                <a:sym typeface="Georgia"/>
              </a:defRPr>
            </a:pPr>
            <a:r>
              <a:t>Senior Cloud Security &amp; Design Architect </a:t>
            </a:r>
            <a:r>
              <a:rPr spc="0"/>
              <a:t>|</a:t>
            </a:r>
            <a:r>
              <a:rPr spc="45"/>
              <a:t> </a:t>
            </a:r>
            <a:r>
              <a:t>RelayHealth</a:t>
            </a:r>
          </a:p>
          <a:p>
            <a:pPr indent="12700" algn="just">
              <a:spcBef>
                <a:spcPts val="100"/>
              </a:spcBef>
              <a:defRPr sz="1200" spc="-5">
                <a:solidFill>
                  <a:srgbClr val="555555"/>
                </a:solidFill>
                <a:latin typeface="Georgia"/>
                <a:ea typeface="Georgia"/>
                <a:cs typeface="Georgia"/>
                <a:sym typeface="Georgia"/>
              </a:defRPr>
            </a:pPr>
            <a:r>
              <a:t>July 2018 - November</a:t>
            </a:r>
            <a:r>
              <a:rPr spc="15"/>
              <a:t> </a:t>
            </a:r>
            <a:r>
              <a:t>2018</a:t>
            </a:r>
          </a:p>
          <a:p>
            <a:pPr marR="20954" indent="12700" algn="just">
              <a:spcBef>
                <a:spcPts val="700"/>
              </a:spcBef>
              <a:defRPr sz="1100" spc="-4">
                <a:solidFill>
                  <a:srgbClr val="555555"/>
                </a:solidFill>
                <a:latin typeface="Georgia"/>
                <a:ea typeface="Georgia"/>
                <a:cs typeface="Georgia"/>
                <a:sym typeface="Georgia"/>
              </a:defRPr>
            </a:pPr>
            <a:r>
              <a:t>Major healthcare client consulting contract, created with the intention of helping assist  RelayHealth into their migration off-prem legacy HPE non-stop build, to </a:t>
            </a:r>
            <a:r>
              <a:rPr spc="0"/>
              <a:t>a </a:t>
            </a:r>
            <a:r>
              <a:t>hybrid MS Azure and  AWS cloud environment, with automation of deployments and continuous integration in</a:t>
            </a:r>
            <a:r>
              <a:rPr spc="215"/>
              <a:t> </a:t>
            </a:r>
            <a:r>
              <a:t>mind.</a:t>
            </a:r>
          </a:p>
          <a:p>
            <a:pPr>
              <a:defRPr sz="1300">
                <a:latin typeface="Georgia"/>
                <a:ea typeface="Georgia"/>
                <a:cs typeface="Georgia"/>
                <a:sym typeface="Georgia"/>
              </a:defRPr>
            </a:pPr>
            <a:endParaRPr/>
          </a:p>
          <a:p>
            <a:pPr marL="240665" marR="236220" indent="-228600">
              <a:lnSpc>
                <a:spcPts val="1200"/>
              </a:lnSpc>
              <a:buSzPct val="100000"/>
              <a:buChar char="•"/>
              <a:tabLst>
                <a:tab pos="228600" algn="l"/>
                <a:tab pos="241300" algn="l"/>
              </a:tabLst>
              <a:defRPr sz="1100" spc="-4">
                <a:solidFill>
                  <a:srgbClr val="555555"/>
                </a:solidFill>
                <a:latin typeface="Georgia"/>
                <a:ea typeface="Georgia"/>
                <a:cs typeface="Georgia"/>
                <a:sym typeface="Georgia"/>
              </a:defRPr>
            </a:pPr>
            <a:r>
              <a:t>Designed and implemented system security and data assurance, and enterprise processes,  with best practices tailored for healthcare requirements via HIPPA and</a:t>
            </a:r>
            <a:r>
              <a:rPr spc="120"/>
              <a:t> </a:t>
            </a:r>
            <a:r>
              <a:t>Gov.CMS.</a:t>
            </a:r>
          </a:p>
          <a:p>
            <a:pPr marL="240665" marR="22796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Wrote and maintained custom scripts to increase system </a:t>
            </a:r>
            <a:r>
              <a:rPr spc="-9"/>
              <a:t>efficiency </a:t>
            </a:r>
            <a:r>
              <a:t>and performance time,  during installations, configurations of operating systems, for </a:t>
            </a:r>
            <a:r>
              <a:rPr spc="0"/>
              <a:t>an </a:t>
            </a:r>
            <a:r>
              <a:t>SLA of</a:t>
            </a:r>
            <a:r>
              <a:rPr spc="130"/>
              <a:t> </a:t>
            </a:r>
            <a:r>
              <a:t>99.9999997%</a:t>
            </a:r>
          </a:p>
          <a:p>
            <a:pPr marL="240665" marR="273684"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Implemented network security equipment, including firewalls, two-factor authentication,  and antivirus software for networks supporting over 2.5 million</a:t>
            </a:r>
            <a:r>
              <a:rPr spc="70"/>
              <a:t> </a:t>
            </a:r>
            <a:r>
              <a:t>users.</a:t>
            </a:r>
          </a:p>
          <a:p>
            <a:pPr marL="240665" marR="48894"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Prepared, all documentation and continued grant proposals to support Azure and OpenStack  environments, implemented with </a:t>
            </a:r>
            <a:r>
              <a:rPr spc="0"/>
              <a:t>a </a:t>
            </a:r>
            <a:r>
              <a:t>front-end design for level II tech</a:t>
            </a:r>
            <a:r>
              <a:rPr spc="120"/>
              <a:t> </a:t>
            </a:r>
            <a:r>
              <a:t>implementation.</a:t>
            </a:r>
          </a:p>
          <a:p>
            <a:pPr>
              <a:buClr>
                <a:srgbClr val="555555"/>
              </a:buClr>
              <a:buSzPct val="100000"/>
              <a:buFont typeface="Georgia"/>
              <a:buChar char="•"/>
              <a:defRPr sz="1200">
                <a:latin typeface="Georgia"/>
                <a:ea typeface="Georgia"/>
                <a:cs typeface="Georgia"/>
                <a:sym typeface="Georgia"/>
              </a:defRPr>
            </a:pPr>
            <a:endParaRPr/>
          </a:p>
          <a:p>
            <a:pPr>
              <a:buClr>
                <a:srgbClr val="555555"/>
              </a:buClr>
              <a:buSzPct val="100000"/>
              <a:buFont typeface="Georgia"/>
              <a:buChar char="•"/>
              <a:defRPr sz="1200">
                <a:latin typeface="Georgia"/>
                <a:ea typeface="Georgia"/>
                <a:cs typeface="Georgia"/>
                <a:sym typeface="Georgia"/>
              </a:defRPr>
            </a:pPr>
            <a:endParaRPr/>
          </a:p>
          <a:p>
            <a:pPr indent="28575">
              <a:defRPr sz="1500" spc="-5">
                <a:solidFill>
                  <a:srgbClr val="555555"/>
                </a:solidFill>
                <a:latin typeface="Georgia"/>
                <a:ea typeface="Georgia"/>
                <a:cs typeface="Georgia"/>
                <a:sym typeface="Georgia"/>
              </a:defRPr>
            </a:pPr>
            <a:r>
              <a:t>Senior User Interface Developer </a:t>
            </a:r>
            <a:r>
              <a:rPr spc="0"/>
              <a:t>| </a:t>
            </a:r>
            <a:r>
              <a:t>Booz Allen</a:t>
            </a:r>
            <a:r>
              <a:rPr spc="40"/>
              <a:t> </a:t>
            </a:r>
            <a:r>
              <a:t>Hamilton</a:t>
            </a:r>
          </a:p>
          <a:p>
            <a:pPr indent="28575" algn="just">
              <a:spcBef>
                <a:spcPts val="100"/>
              </a:spcBef>
              <a:defRPr sz="1200" spc="-5">
                <a:solidFill>
                  <a:srgbClr val="555555"/>
                </a:solidFill>
                <a:latin typeface="Georgia"/>
                <a:ea typeface="Georgia"/>
                <a:cs typeface="Georgia"/>
                <a:sym typeface="Georgia"/>
              </a:defRPr>
            </a:pPr>
            <a:r>
              <a:t>November 2017 - July 2018 </a:t>
            </a:r>
            <a:r>
              <a:rPr sz="1000" i="1" spc="-4"/>
              <a:t>(Only left to gain RelayHealth as client, per conflict of</a:t>
            </a:r>
            <a:r>
              <a:rPr sz="1000" i="1" spc="185"/>
              <a:t> </a:t>
            </a:r>
            <a:r>
              <a:rPr sz="1000" i="1" spc="-4"/>
              <a:t>interest)</a:t>
            </a:r>
            <a:endParaRPr sz="1000" spc="-4"/>
          </a:p>
          <a:p>
            <a:pPr marR="5080" indent="28575" algn="just">
              <a:spcBef>
                <a:spcPts val="700"/>
              </a:spcBef>
              <a:defRPr sz="1100" spc="-4">
                <a:solidFill>
                  <a:srgbClr val="555555"/>
                </a:solidFill>
                <a:latin typeface="Georgia"/>
                <a:ea typeface="Georgia"/>
                <a:cs typeface="Georgia"/>
                <a:sym typeface="Georgia"/>
              </a:defRPr>
            </a:pPr>
            <a:r>
              <a:t>Started off as </a:t>
            </a:r>
            <a:r>
              <a:rPr spc="0"/>
              <a:t>a </a:t>
            </a:r>
            <a:r>
              <a:t>user interface developer with CDC and ArcGIS contracts, who would be able to  traverse both design and development to create data analysis dashboards for international  datasets</a:t>
            </a:r>
            <a:r>
              <a:rPr spc="-25"/>
              <a:t> </a:t>
            </a:r>
            <a:r>
              <a:t>into</a:t>
            </a:r>
            <a:r>
              <a:rPr spc="-19"/>
              <a:t> </a:t>
            </a:r>
            <a:r>
              <a:t>D3,</a:t>
            </a:r>
            <a:r>
              <a:rPr spc="-25"/>
              <a:t> </a:t>
            </a:r>
            <a:r>
              <a:t>GraphQL</a:t>
            </a:r>
            <a:r>
              <a:rPr spc="-19"/>
              <a:t> </a:t>
            </a:r>
            <a:r>
              <a:t>and</a:t>
            </a:r>
            <a:r>
              <a:rPr spc="-25"/>
              <a:t> </a:t>
            </a:r>
            <a:r>
              <a:t>JS</a:t>
            </a:r>
            <a:r>
              <a:rPr spc="-19"/>
              <a:t> </a:t>
            </a:r>
            <a:r>
              <a:t>applications,</a:t>
            </a:r>
            <a:r>
              <a:rPr spc="-25"/>
              <a:t> </a:t>
            </a:r>
            <a:r>
              <a:t>primarily</a:t>
            </a:r>
            <a:r>
              <a:rPr spc="-19"/>
              <a:t> </a:t>
            </a:r>
            <a:r>
              <a:t>in</a:t>
            </a:r>
            <a:r>
              <a:rPr spc="-25"/>
              <a:t> </a:t>
            </a:r>
            <a:r>
              <a:t>the</a:t>
            </a:r>
            <a:r>
              <a:rPr spc="-19"/>
              <a:t> </a:t>
            </a:r>
            <a:r>
              <a:t>government</a:t>
            </a:r>
            <a:r>
              <a:rPr spc="-25"/>
              <a:t> </a:t>
            </a:r>
            <a:r>
              <a:t>sector.</a:t>
            </a:r>
            <a:r>
              <a:rPr spc="-19"/>
              <a:t> </a:t>
            </a:r>
            <a:r>
              <a:t>After</a:t>
            </a:r>
            <a:r>
              <a:rPr spc="-19"/>
              <a:t> </a:t>
            </a:r>
            <a:r>
              <a:rPr spc="0"/>
              <a:t>a</a:t>
            </a:r>
            <a:r>
              <a:rPr spc="-25"/>
              <a:t> </a:t>
            </a:r>
            <a:r>
              <a:t>couple  months of creating development workflows with CI/CD pipelines for our micro-embedded  systems, </a:t>
            </a:r>
            <a:r>
              <a:rPr spc="0"/>
              <a:t>I </a:t>
            </a:r>
            <a:r>
              <a:t>successfully hacked into the Department of Homeland Security’s DNSSEC and  government-wide service platform, landing me </a:t>
            </a:r>
            <a:r>
              <a:rPr spc="0"/>
              <a:t>a </a:t>
            </a:r>
            <a:r>
              <a:t>role more </a:t>
            </a:r>
            <a:r>
              <a:rPr spc="-9"/>
              <a:t>specified </a:t>
            </a:r>
            <a:r>
              <a:t>in cyber security for their  micro-services and cloud</a:t>
            </a:r>
            <a:r>
              <a:rPr spc="9"/>
              <a:t> </a:t>
            </a:r>
            <a:r>
              <a:t>containers.</a:t>
            </a:r>
          </a:p>
          <a:p>
            <a:pPr>
              <a:defRPr sz="1300">
                <a:latin typeface="Georgia"/>
                <a:ea typeface="Georgia"/>
                <a:cs typeface="Georgia"/>
                <a:sym typeface="Georgia"/>
              </a:defRPr>
            </a:pPr>
            <a:endParaRPr/>
          </a:p>
          <a:p>
            <a:pPr marL="257175" marR="236220" indent="-228600">
              <a:lnSpc>
                <a:spcPts val="1200"/>
              </a:lnSpc>
              <a:buSzPct val="100000"/>
              <a:buChar char="•"/>
              <a:tabLst>
                <a:tab pos="254000" algn="l"/>
                <a:tab pos="254000" algn="l"/>
              </a:tabLst>
              <a:defRPr sz="1100" spc="-4">
                <a:solidFill>
                  <a:srgbClr val="555555"/>
                </a:solidFill>
                <a:latin typeface="Georgia"/>
                <a:ea typeface="Georgia"/>
                <a:cs typeface="Georgia"/>
                <a:sym typeface="Georgia"/>
              </a:defRPr>
            </a:pPr>
            <a:r>
              <a:t>Maintained strict budgetary and scheduling guidelines to satisfy clients with high-quality,  targeted designs with on-shore and off-shore development</a:t>
            </a:r>
            <a:r>
              <a:rPr spc="50"/>
              <a:t> </a:t>
            </a:r>
            <a:r>
              <a:t>teams...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object 2"/>
          <p:cNvSpPr/>
          <p:nvPr/>
        </p:nvSpPr>
        <p:spPr>
          <a:xfrm>
            <a:off x="2" y="317499"/>
            <a:ext cx="6654801" cy="10057005"/>
          </a:xfrm>
          <a:prstGeom prst="rect">
            <a:avLst/>
          </a:prstGeom>
          <a:solidFill>
            <a:srgbClr val="E2DFDD"/>
          </a:solidFill>
          <a:ln w="12700">
            <a:miter lim="400000"/>
          </a:ln>
        </p:spPr>
        <p:txBody>
          <a:bodyPr lIns="45719" rIns="45719"/>
          <a:lstStyle/>
          <a:p>
            <a:endParaRPr/>
          </a:p>
        </p:txBody>
      </p:sp>
      <p:sp>
        <p:nvSpPr>
          <p:cNvPr id="126" name="object 3"/>
          <p:cNvSpPr txBox="1"/>
          <p:nvPr/>
        </p:nvSpPr>
        <p:spPr>
          <a:xfrm rot="16200000">
            <a:off x="5147908" y="2802557"/>
            <a:ext cx="3969385" cy="276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nSpc>
                <a:spcPts val="2200"/>
              </a:lnSpc>
              <a:defRPr sz="1900" u="sng" spc="-5">
                <a:solidFill>
                  <a:srgbClr val="800000"/>
                </a:solidFill>
                <a:uFill>
                  <a:solidFill>
                    <a:srgbClr val="800000"/>
                  </a:solidFill>
                </a:uFill>
                <a:latin typeface="Georgia"/>
                <a:ea typeface="Georgia"/>
                <a:cs typeface="Georgia"/>
                <a:sym typeface="Georgia"/>
              </a:defRPr>
            </a:lvl1pPr>
          </a:lstStyle>
          <a:p>
            <a:r>
              <a:t>https://linkedin.com/in/batmanwgd</a:t>
            </a:r>
          </a:p>
        </p:txBody>
      </p:sp>
      <p:sp>
        <p:nvSpPr>
          <p:cNvPr id="127" name="object 4"/>
          <p:cNvSpPr txBox="1"/>
          <p:nvPr/>
        </p:nvSpPr>
        <p:spPr>
          <a:xfrm rot="16200000">
            <a:off x="5913083" y="7447998"/>
            <a:ext cx="2439036" cy="276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200"/>
              </a:lnSpc>
              <a:defRPr sz="1900" u="sng" spc="-5">
                <a:solidFill>
                  <a:srgbClr val="800000"/>
                </a:solidFill>
                <a:uFill>
                  <a:solidFill>
                    <a:srgbClr val="800000"/>
                  </a:solidFill>
                </a:uFill>
                <a:latin typeface="Georgia"/>
                <a:ea typeface="Georgia"/>
                <a:cs typeface="Georgia"/>
                <a:sym typeface="Georgia"/>
              </a:defRPr>
            </a:pPr>
            <a:r>
              <a:t>GitHub:</a:t>
            </a:r>
            <a:r>
              <a:rPr spc="-35"/>
              <a:t> </a:t>
            </a:r>
            <a:r>
              <a:t>@batmanwgd</a:t>
            </a:r>
          </a:p>
        </p:txBody>
      </p:sp>
      <p:sp>
        <p:nvSpPr>
          <p:cNvPr id="128" name="object 5"/>
          <p:cNvSpPr/>
          <p:nvPr/>
        </p:nvSpPr>
        <p:spPr>
          <a:xfrm>
            <a:off x="7172045" y="5114187"/>
            <a:ext cx="1" cy="1040829"/>
          </a:xfrm>
          <a:prstGeom prst="line">
            <a:avLst/>
          </a:prstGeom>
          <a:ln w="12700">
            <a:solidFill>
              <a:srgbClr val="231F20"/>
            </a:solidFill>
          </a:ln>
        </p:spPr>
        <p:txBody>
          <a:bodyPr lIns="45719" rIns="45719"/>
          <a:lstStyle/>
          <a:p>
            <a:endParaRPr/>
          </a:p>
        </p:txBody>
      </p:sp>
      <p:sp>
        <p:nvSpPr>
          <p:cNvPr id="129" name="object 6"/>
          <p:cNvSpPr/>
          <p:nvPr/>
        </p:nvSpPr>
        <p:spPr>
          <a:xfrm>
            <a:off x="342902" y="6344132"/>
            <a:ext cx="5961011" cy="152401"/>
          </a:xfrm>
          <a:prstGeom prst="rect">
            <a:avLst/>
          </a:prstGeom>
          <a:solidFill>
            <a:srgbClr val="E2DFDD"/>
          </a:solidFill>
          <a:ln w="12700">
            <a:miter lim="400000"/>
          </a:ln>
        </p:spPr>
        <p:txBody>
          <a:bodyPr lIns="45719" rIns="45719"/>
          <a:lstStyle/>
          <a:p>
            <a:endParaRPr/>
          </a:p>
        </p:txBody>
      </p:sp>
      <p:sp>
        <p:nvSpPr>
          <p:cNvPr id="130" name="object 7"/>
          <p:cNvSpPr/>
          <p:nvPr/>
        </p:nvSpPr>
        <p:spPr>
          <a:xfrm>
            <a:off x="350889" y="2483331"/>
            <a:ext cx="5961011" cy="152401"/>
          </a:xfrm>
          <a:prstGeom prst="rect">
            <a:avLst/>
          </a:prstGeom>
          <a:solidFill>
            <a:srgbClr val="E2DFDD"/>
          </a:solidFill>
          <a:ln w="12700">
            <a:miter lim="400000"/>
          </a:ln>
        </p:spPr>
        <p:txBody>
          <a:bodyPr lIns="45719" rIns="45719"/>
          <a:lstStyle/>
          <a:p>
            <a:endParaRPr/>
          </a:p>
        </p:txBody>
      </p:sp>
      <p:sp>
        <p:nvSpPr>
          <p:cNvPr id="131" name="object 8"/>
          <p:cNvSpPr txBox="1"/>
          <p:nvPr/>
        </p:nvSpPr>
        <p:spPr>
          <a:xfrm>
            <a:off x="330201" y="518832"/>
            <a:ext cx="5998847" cy="9309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200"/>
              </a:spcBef>
              <a:defRPr sz="1100" spc="-4">
                <a:solidFill>
                  <a:srgbClr val="555555"/>
                </a:solidFill>
                <a:latin typeface="Georgia"/>
                <a:ea typeface="Georgia"/>
                <a:cs typeface="Georgia"/>
                <a:sym typeface="Georgia"/>
              </a:defRPr>
            </a:pPr>
            <a:r>
              <a:t>Continued from previous</a:t>
            </a:r>
            <a:r>
              <a:rPr spc="9"/>
              <a:t> </a:t>
            </a:r>
            <a:r>
              <a:t>page...</a:t>
            </a:r>
          </a:p>
          <a:p>
            <a:pPr marL="241300" marR="240029"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Designed and executed security measures such as firewalls, MFA, block-chain encryption,  and SEIM logging with scripted</a:t>
            </a:r>
            <a:r>
              <a:rPr spc="19"/>
              <a:t> </a:t>
            </a:r>
            <a:r>
              <a:t>alerts.</a:t>
            </a:r>
          </a:p>
          <a:p>
            <a:pPr marL="241300" marR="171450"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Planned and engineered RESTful web services, consuming Tableau outputs into JSON and  designed with D3JS, to manipulate dynamic datasets for CDC's and ArcGIS</a:t>
            </a:r>
            <a:r>
              <a:rPr spc="145"/>
              <a:t> </a:t>
            </a:r>
            <a:r>
              <a:t>datasets.</a:t>
            </a:r>
          </a:p>
          <a:p>
            <a:pPr marL="241300" marR="15557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Conceived and built optimized mobile and web applications in HTML, CSS, </a:t>
            </a:r>
            <a:r>
              <a:rPr spc="0"/>
              <a:t>PHP, </a:t>
            </a:r>
            <a:r>
              <a:t>.NET, C#  with Razor, vanilla JavaScript, Angular and</a:t>
            </a:r>
            <a:r>
              <a:rPr spc="30"/>
              <a:t> </a:t>
            </a:r>
            <a:r>
              <a:t>NodeJS.</a:t>
            </a:r>
          </a:p>
          <a:p>
            <a:pPr marL="241300" marR="15557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Conceived and built optimized mobile and web applications in HTML, CSS, </a:t>
            </a:r>
            <a:r>
              <a:rPr spc="0"/>
              <a:t>PHP, </a:t>
            </a:r>
            <a:r>
              <a:t>.NET, C#  with Razor, vanilla JavaScript, Angular and</a:t>
            </a:r>
            <a:r>
              <a:rPr spc="30"/>
              <a:t> </a:t>
            </a:r>
            <a:r>
              <a:t>NodeJS.</a:t>
            </a:r>
          </a:p>
          <a:p>
            <a:pPr marL="241300" marR="15557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Conceived and built optimized mobile and web applications in HTML, CSS, </a:t>
            </a:r>
            <a:r>
              <a:rPr spc="0"/>
              <a:t>PHP, </a:t>
            </a:r>
            <a:r>
              <a:t>.NET, C#  with Razor, vanilla JavaScript, Angular and</a:t>
            </a:r>
            <a:r>
              <a:rPr spc="30"/>
              <a:t> </a:t>
            </a:r>
            <a:r>
              <a:t>NodeJS.</a:t>
            </a:r>
          </a:p>
          <a:p>
            <a:pPr>
              <a:buClr>
                <a:srgbClr val="555555"/>
              </a:buClr>
              <a:buSzPct val="100000"/>
              <a:buFont typeface="Georgia"/>
              <a:buChar char="•"/>
              <a:defRPr sz="1600">
                <a:latin typeface="Georgia"/>
                <a:ea typeface="Georgia"/>
                <a:cs typeface="Georgia"/>
                <a:sym typeface="Georgia"/>
              </a:defRPr>
            </a:pPr>
            <a:endParaRPr/>
          </a:p>
          <a:p>
            <a:pPr indent="12700">
              <a:defRPr sz="1500" spc="-5">
                <a:solidFill>
                  <a:srgbClr val="555555"/>
                </a:solidFill>
                <a:latin typeface="Georgia"/>
                <a:ea typeface="Georgia"/>
                <a:cs typeface="Georgia"/>
                <a:sym typeface="Georgia"/>
              </a:defRPr>
            </a:pPr>
            <a:r>
              <a:t>Software Developer </a:t>
            </a:r>
            <a:r>
              <a:rPr spc="0"/>
              <a:t>|</a:t>
            </a:r>
            <a:r>
              <a:rPr spc="10"/>
              <a:t> </a:t>
            </a:r>
            <a:r>
              <a:t>FierceMarkets</a:t>
            </a:r>
          </a:p>
          <a:p>
            <a:pPr indent="12700" algn="just">
              <a:spcBef>
                <a:spcPts val="100"/>
              </a:spcBef>
              <a:defRPr sz="1200" spc="-5">
                <a:solidFill>
                  <a:srgbClr val="555555"/>
                </a:solidFill>
                <a:latin typeface="Georgia"/>
                <a:ea typeface="Georgia"/>
                <a:cs typeface="Georgia"/>
                <a:sym typeface="Georgia"/>
              </a:defRPr>
            </a:pPr>
            <a:r>
              <a:t>February 2017 - November</a:t>
            </a:r>
            <a:r>
              <a:rPr spc="15"/>
              <a:t> </a:t>
            </a:r>
            <a:r>
              <a:t>2017</a:t>
            </a:r>
          </a:p>
          <a:p>
            <a:pPr marR="8889" indent="12700" algn="just">
              <a:spcBef>
                <a:spcPts val="700"/>
              </a:spcBef>
              <a:defRPr sz="1100" spc="-4">
                <a:solidFill>
                  <a:srgbClr val="555555"/>
                </a:solidFill>
                <a:latin typeface="Georgia"/>
                <a:ea typeface="Georgia"/>
                <a:cs typeface="Georgia"/>
                <a:sym typeface="Georgia"/>
              </a:defRPr>
            </a:pPr>
            <a:r>
              <a:t>BigData, high performant and largely scalable marketing and engagement platform provider  contract, wherein </a:t>
            </a:r>
            <a:r>
              <a:rPr spc="0"/>
              <a:t>I </a:t>
            </a:r>
            <a:r>
              <a:t>was hired to perform recursive testing, debugging, automation of their  continuous deployment model and create </a:t>
            </a:r>
            <a:r>
              <a:rPr spc="0"/>
              <a:t>a </a:t>
            </a:r>
            <a:r>
              <a:t>headless Drupal CMS based publishing environment  from wireframe to deployment in stage before off-shore team takes to</a:t>
            </a:r>
            <a:r>
              <a:rPr spc="104"/>
              <a:t> </a:t>
            </a:r>
            <a:r>
              <a:t>production.</a:t>
            </a:r>
          </a:p>
          <a:p>
            <a:pPr>
              <a:defRPr sz="1300">
                <a:latin typeface="Georgia"/>
                <a:ea typeface="Georgia"/>
                <a:cs typeface="Georgia"/>
                <a:sym typeface="Georgia"/>
              </a:defRPr>
            </a:pPr>
            <a:endParaRPr/>
          </a:p>
          <a:p>
            <a:pPr marL="241300" marR="354329" indent="-228600">
              <a:lnSpc>
                <a:spcPts val="1200"/>
              </a:lnSpc>
              <a:buSzPct val="100000"/>
              <a:buChar char="•"/>
              <a:tabLst>
                <a:tab pos="228600" algn="l"/>
                <a:tab pos="241300" algn="l"/>
              </a:tabLst>
              <a:defRPr sz="1100" spc="-4">
                <a:solidFill>
                  <a:srgbClr val="555555"/>
                </a:solidFill>
                <a:latin typeface="Georgia"/>
                <a:ea typeface="Georgia"/>
                <a:cs typeface="Georgia"/>
                <a:sym typeface="Georgia"/>
              </a:defRPr>
            </a:pPr>
            <a:r>
              <a:t>Collaborated with developers and performance engineers to enhance supportability and  identify performance bottlenecks, throughout all stages of our development</a:t>
            </a:r>
            <a:r>
              <a:rPr spc="180"/>
              <a:t> </a:t>
            </a:r>
            <a:r>
              <a:t>lifecycle.</a:t>
            </a:r>
          </a:p>
          <a:p>
            <a:pPr marL="241300" marR="496569"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Revised, modularized and updated old code bases to modern development standards,  reducing operating costs</a:t>
            </a:r>
            <a:r>
              <a:rPr spc="9"/>
              <a:t> </a:t>
            </a:r>
            <a:r>
              <a:t>36%.</a:t>
            </a:r>
          </a:p>
          <a:p>
            <a:pPr marL="241300" marR="25209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Led group of 15 engineers in design and development of headless CMS of Drupal via Bash  Scripting, Drush, and AWS</a:t>
            </a:r>
            <a:r>
              <a:rPr spc="15"/>
              <a:t> </a:t>
            </a:r>
            <a:r>
              <a:t>solutions.</a:t>
            </a:r>
          </a:p>
          <a:p>
            <a:pPr marL="241300" marR="433069"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Orchestrated </a:t>
            </a:r>
            <a:r>
              <a:rPr spc="-15"/>
              <a:t>efficient </a:t>
            </a:r>
            <a:r>
              <a:t>large-scale software deployments, including testing features and  correcting code.</a:t>
            </a:r>
          </a:p>
          <a:p>
            <a:pPr marL="241300" marR="214629"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Performed regression, unit-blocked and system-level testing to verify software quality and  function prior to</a:t>
            </a:r>
            <a:r>
              <a:rPr spc="4"/>
              <a:t> </a:t>
            </a:r>
            <a:r>
              <a:t>release.</a:t>
            </a:r>
          </a:p>
          <a:p>
            <a:pPr marL="241300" marR="2349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Compiled specifications, dev. methods and other scripting </a:t>
            </a:r>
            <a:r>
              <a:rPr spc="-9"/>
              <a:t>modifiers </a:t>
            </a:r>
            <a:r>
              <a:t>for headlessCMS project  into technical manuals for</a:t>
            </a:r>
            <a:r>
              <a:rPr spc="15"/>
              <a:t> </a:t>
            </a:r>
            <a:r>
              <a:t>team.</a:t>
            </a:r>
          </a:p>
          <a:p>
            <a:pPr marL="241300" marR="223520"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t>Interfaced between high-value customers and junior developers, encouraging use of client  feedback in software</a:t>
            </a:r>
            <a:r>
              <a:rPr spc="9"/>
              <a:t> </a:t>
            </a:r>
            <a:r>
              <a:t>updates.</a:t>
            </a:r>
          </a:p>
          <a:p>
            <a:pPr>
              <a:buClr>
                <a:srgbClr val="555555"/>
              </a:buClr>
              <a:buSzPct val="100000"/>
              <a:buFont typeface="Georgia"/>
              <a:buChar char="•"/>
              <a:defRPr sz="1100">
                <a:latin typeface="Georgia"/>
                <a:ea typeface="Georgia"/>
                <a:cs typeface="Georgia"/>
                <a:sym typeface="Georgia"/>
              </a:defRPr>
            </a:pPr>
            <a:endParaRPr/>
          </a:p>
          <a:p>
            <a:pPr indent="16509" algn="just">
              <a:defRPr sz="1500" spc="-5">
                <a:solidFill>
                  <a:srgbClr val="555555"/>
                </a:solidFill>
                <a:latin typeface="Georgia"/>
                <a:ea typeface="Georgia"/>
                <a:cs typeface="Georgia"/>
                <a:sym typeface="Georgia"/>
              </a:defRPr>
            </a:pPr>
            <a:r>
              <a:t>Webmaster &amp; 2D/3D Animator </a:t>
            </a:r>
            <a:r>
              <a:rPr spc="0"/>
              <a:t>| </a:t>
            </a:r>
            <a:r>
              <a:t>Florida SouthWestern State</a:t>
            </a:r>
            <a:r>
              <a:rPr spc="110"/>
              <a:t> </a:t>
            </a:r>
            <a:r>
              <a:t>College</a:t>
            </a:r>
          </a:p>
          <a:p>
            <a:pPr indent="16509" algn="just">
              <a:spcBef>
                <a:spcPts val="100"/>
              </a:spcBef>
              <a:defRPr sz="1200" spc="-5">
                <a:solidFill>
                  <a:srgbClr val="555555"/>
                </a:solidFill>
                <a:latin typeface="Georgia"/>
                <a:ea typeface="Georgia"/>
                <a:cs typeface="Georgia"/>
                <a:sym typeface="Georgia"/>
              </a:defRPr>
            </a:pPr>
            <a:r>
              <a:t>April </a:t>
            </a:r>
            <a:r>
              <a:rPr spc="0"/>
              <a:t>2014 </a:t>
            </a:r>
            <a:r>
              <a:t>- November </a:t>
            </a:r>
            <a:r>
              <a:rPr spc="0"/>
              <a:t>2016 </a:t>
            </a:r>
            <a:r>
              <a:rPr sz="1000" i="1" spc="-4"/>
              <a:t>(Concurrent with 1st major side-contract in</a:t>
            </a:r>
            <a:r>
              <a:rPr sz="1000" i="1" spc="65"/>
              <a:t> </a:t>
            </a:r>
            <a:r>
              <a:rPr sz="1000" i="1" spc="-4"/>
              <a:t>Idaho)</a:t>
            </a:r>
            <a:endParaRPr sz="1000" spc="-4"/>
          </a:p>
          <a:p>
            <a:pPr marR="5080" indent="16509" algn="just">
              <a:spcBef>
                <a:spcPts val="700"/>
              </a:spcBef>
              <a:defRPr sz="1100" spc="-4">
                <a:solidFill>
                  <a:srgbClr val="555555"/>
                </a:solidFill>
                <a:latin typeface="Georgia"/>
                <a:ea typeface="Georgia"/>
                <a:cs typeface="Georgia"/>
                <a:sym typeface="Georgia"/>
              </a:defRPr>
            </a:pPr>
            <a:r>
              <a:t>Webmaster for all four college campuses, post transitional name-change from Edison State  College and major Presidential scandal. Rehabilitated community image with re-designed  branding &amp; marketing strategy/assets. Developed 3D campus mapping software with 2D drone  tracking for new sports arena games. Finished tenure with ADA compliance regulation  automation platform, which </a:t>
            </a:r>
            <a:r>
              <a:rPr spc="0"/>
              <a:t>I </a:t>
            </a:r>
            <a:r>
              <a:t>developed while managing two junior developers in </a:t>
            </a:r>
            <a:r>
              <a:rPr spc="0"/>
              <a:t>a </a:t>
            </a:r>
            <a:r>
              <a:t>combination  of </a:t>
            </a:r>
            <a:r>
              <a:rPr spc="0"/>
              <a:t>a </a:t>
            </a:r>
            <a:r>
              <a:t>headless code-igniter CMS base, cakePHP blend with vanilla JavaScript, Puppet, C++,</a:t>
            </a:r>
            <a:r>
              <a:rPr spc="225"/>
              <a:t> </a:t>
            </a:r>
            <a:r>
              <a:t>etc.</a:t>
            </a:r>
          </a:p>
          <a:p>
            <a:pPr>
              <a:defRPr sz="1300">
                <a:latin typeface="Georgia"/>
                <a:ea typeface="Georgia"/>
                <a:cs typeface="Georgia"/>
                <a:sym typeface="Georgia"/>
              </a:defRPr>
            </a:pPr>
            <a:endParaRPr/>
          </a:p>
          <a:p>
            <a:pPr marL="245109" marR="285750" indent="-228600">
              <a:lnSpc>
                <a:spcPts val="1200"/>
              </a:lnSpc>
              <a:buSzPct val="100000"/>
              <a:buChar char="•"/>
              <a:tabLst>
                <a:tab pos="241300" algn="l"/>
                <a:tab pos="241300" algn="l"/>
              </a:tabLst>
              <a:defRPr sz="1100" spc="-4">
                <a:solidFill>
                  <a:srgbClr val="555555"/>
                </a:solidFill>
                <a:latin typeface="Georgia"/>
                <a:ea typeface="Georgia"/>
                <a:cs typeface="Georgia"/>
                <a:sym typeface="Georgia"/>
              </a:defRPr>
            </a:pPr>
            <a:r>
              <a:t>Gathered and synthesized business requirements, as team representative in executive  meetings, discussing </a:t>
            </a:r>
            <a:r>
              <a:rPr spc="-9"/>
              <a:t>defining </a:t>
            </a:r>
            <a:r>
              <a:t>and translating user requirements into project designs and  implementation plans, exceeding aggressive</a:t>
            </a:r>
            <a:r>
              <a:rPr spc="19"/>
              <a:t> </a:t>
            </a:r>
            <a:r>
              <a:t>deadlines.</a:t>
            </a:r>
          </a:p>
          <a:p>
            <a:pPr marL="245109" marR="115570" indent="-228600">
              <a:lnSpc>
                <a:spcPts val="1200"/>
              </a:lnSpc>
              <a:spcBef>
                <a:spcPts val="200"/>
              </a:spcBef>
              <a:buSzPct val="100000"/>
              <a:buChar char="•"/>
              <a:tabLst>
                <a:tab pos="241300" algn="l"/>
                <a:tab pos="241300" algn="l"/>
              </a:tabLst>
              <a:defRPr sz="1100" spc="-4">
                <a:solidFill>
                  <a:srgbClr val="555555"/>
                </a:solidFill>
                <a:latin typeface="Georgia"/>
                <a:ea typeface="Georgia"/>
                <a:cs typeface="Georgia"/>
                <a:sym typeface="Georgia"/>
              </a:defRPr>
            </a:pPr>
            <a:r>
              <a:t>Built user interface, data visualizations and designed to eliminate bugs and improve overall  user experience, resulting in 27% increase of enrollment and SEO/SEM click-through</a:t>
            </a:r>
            <a:r>
              <a:rPr spc="15"/>
              <a:t> </a:t>
            </a:r>
            <a:r>
              <a:t>rates.</a:t>
            </a:r>
          </a:p>
          <a:p>
            <a:pPr marL="245109" marR="436244" indent="-228600">
              <a:lnSpc>
                <a:spcPts val="1200"/>
              </a:lnSpc>
              <a:spcBef>
                <a:spcPts val="200"/>
              </a:spcBef>
              <a:buSzPct val="100000"/>
              <a:buChar char="•"/>
              <a:tabLst>
                <a:tab pos="241300" algn="l"/>
                <a:tab pos="241300" algn="l"/>
              </a:tabLst>
              <a:defRPr sz="1100" spc="-4">
                <a:solidFill>
                  <a:srgbClr val="555555"/>
                </a:solidFill>
                <a:latin typeface="Georgia"/>
                <a:ea typeface="Georgia"/>
                <a:cs typeface="Georgia"/>
                <a:sym typeface="Georgia"/>
              </a:defRPr>
            </a:pPr>
            <a:r>
              <a:t>Spearheaded and implemented use of Git and Mercurial version control across all four  campuses for design and</a:t>
            </a:r>
            <a:r>
              <a:rPr spc="15"/>
              <a:t> </a:t>
            </a:r>
            <a:r>
              <a:t>development.</a:t>
            </a:r>
          </a:p>
          <a:p>
            <a:pPr marL="245109" marR="31750" indent="-228600">
              <a:lnSpc>
                <a:spcPts val="1200"/>
              </a:lnSpc>
              <a:spcBef>
                <a:spcPts val="200"/>
              </a:spcBef>
              <a:buSzPct val="100000"/>
              <a:buChar char="•"/>
              <a:tabLst>
                <a:tab pos="241300" algn="l"/>
                <a:tab pos="241300" algn="l"/>
              </a:tabLst>
              <a:defRPr sz="1100" spc="-4">
                <a:solidFill>
                  <a:srgbClr val="555555"/>
                </a:solidFill>
                <a:latin typeface="Georgia"/>
                <a:ea typeface="Georgia"/>
                <a:cs typeface="Georgia"/>
                <a:sym typeface="Georgia"/>
              </a:defRPr>
            </a:pPr>
            <a:r>
              <a:t>Created powerful headless Content Management System built with HTML, CSS, </a:t>
            </a:r>
            <a:r>
              <a:rPr spc="0"/>
              <a:t>PHP, </a:t>
            </a:r>
            <a:r>
              <a:t>vanilla  JavaScript, C++, MySQL, Oracle Cloud, AWS, Puppet, and OpenStack solutions, to serve as  interface for</a:t>
            </a:r>
            <a:r>
              <a:rPr spc="0"/>
              <a:t> </a:t>
            </a:r>
            <a:r>
              <a:t>client.</a:t>
            </a:r>
          </a:p>
          <a:p>
            <a:pPr marL="245109" marR="15240" indent="-228600">
              <a:lnSpc>
                <a:spcPts val="1200"/>
              </a:lnSpc>
              <a:spcBef>
                <a:spcPts val="200"/>
              </a:spcBef>
              <a:buSzPct val="100000"/>
              <a:buChar char="•"/>
              <a:tabLst>
                <a:tab pos="241300" algn="l"/>
                <a:tab pos="241300" algn="l"/>
              </a:tabLst>
              <a:defRPr sz="1100" spc="-4">
                <a:solidFill>
                  <a:srgbClr val="555555"/>
                </a:solidFill>
                <a:latin typeface="Georgia"/>
                <a:ea typeface="Georgia"/>
                <a:cs typeface="Georgia"/>
                <a:sym typeface="Georgia"/>
              </a:defRPr>
            </a:pPr>
            <a:r>
              <a:t>Automated consumption of Oracle and SAP data outputs, by custom built RESTful and SOAP  micro-services to manipulate dynamic datasets with multiple entry and touch</a:t>
            </a:r>
            <a:r>
              <a:rPr spc="125"/>
              <a:t> </a:t>
            </a:r>
            <a:r>
              <a:t>points.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object 2"/>
          <p:cNvSpPr/>
          <p:nvPr/>
        </p:nvSpPr>
        <p:spPr>
          <a:xfrm>
            <a:off x="2" y="317494"/>
            <a:ext cx="6654801" cy="9144408"/>
          </a:xfrm>
          <a:prstGeom prst="rect">
            <a:avLst/>
          </a:prstGeom>
          <a:solidFill>
            <a:srgbClr val="E2DFDD"/>
          </a:solidFill>
          <a:ln w="12700">
            <a:miter lim="400000"/>
          </a:ln>
        </p:spPr>
        <p:txBody>
          <a:bodyPr lIns="45719" rIns="45719"/>
          <a:lstStyle/>
          <a:p>
            <a:endParaRPr/>
          </a:p>
        </p:txBody>
      </p:sp>
      <p:sp>
        <p:nvSpPr>
          <p:cNvPr id="134" name="object 3"/>
          <p:cNvSpPr/>
          <p:nvPr/>
        </p:nvSpPr>
        <p:spPr>
          <a:xfrm>
            <a:off x="7980" y="9921716"/>
            <a:ext cx="2393463" cy="1"/>
          </a:xfrm>
          <a:prstGeom prst="line">
            <a:avLst/>
          </a:prstGeom>
          <a:ln w="12700">
            <a:solidFill>
              <a:srgbClr val="231F20"/>
            </a:solidFill>
          </a:ln>
        </p:spPr>
        <p:txBody>
          <a:bodyPr lIns="45719" rIns="45719"/>
          <a:lstStyle/>
          <a:p>
            <a:endParaRPr/>
          </a:p>
        </p:txBody>
      </p:sp>
      <p:sp>
        <p:nvSpPr>
          <p:cNvPr id="135" name="object 4"/>
          <p:cNvSpPr txBox="1"/>
          <p:nvPr/>
        </p:nvSpPr>
        <p:spPr>
          <a:xfrm>
            <a:off x="2792107" y="9704868"/>
            <a:ext cx="3726816" cy="381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2600" spc="15">
                <a:solidFill>
                  <a:srgbClr val="231F20"/>
                </a:solidFill>
                <a:latin typeface="Georgia"/>
                <a:ea typeface="Georgia"/>
                <a:cs typeface="Georgia"/>
                <a:sym typeface="Georgia"/>
              </a:defRPr>
            </a:pPr>
            <a:r>
              <a:t>Professional</a:t>
            </a:r>
            <a:r>
              <a:rPr spc="-45"/>
              <a:t> </a:t>
            </a:r>
            <a:r>
              <a:t>Experiences</a:t>
            </a:r>
          </a:p>
        </p:txBody>
      </p:sp>
      <p:sp>
        <p:nvSpPr>
          <p:cNvPr id="136" name="object 5"/>
          <p:cNvSpPr txBox="1"/>
          <p:nvPr/>
        </p:nvSpPr>
        <p:spPr>
          <a:xfrm rot="16200000">
            <a:off x="5147908" y="2802557"/>
            <a:ext cx="3969385" cy="2764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lnSpc>
                <a:spcPts val="2200"/>
              </a:lnSpc>
              <a:defRPr sz="1900" u="sng" spc="-5">
                <a:solidFill>
                  <a:srgbClr val="800000"/>
                </a:solidFill>
                <a:uFill>
                  <a:solidFill>
                    <a:srgbClr val="800000"/>
                  </a:solidFill>
                </a:uFill>
                <a:latin typeface="Georgia"/>
                <a:ea typeface="Georgia"/>
                <a:cs typeface="Georgia"/>
                <a:sym typeface="Georgia"/>
              </a:defRPr>
            </a:lvl1pPr>
          </a:lstStyle>
          <a:p>
            <a:r>
              <a:t>https://linkedin.com/in/batmanwgd</a:t>
            </a:r>
          </a:p>
        </p:txBody>
      </p:sp>
      <p:sp>
        <p:nvSpPr>
          <p:cNvPr id="137" name="object 6"/>
          <p:cNvSpPr txBox="1"/>
          <p:nvPr/>
        </p:nvSpPr>
        <p:spPr>
          <a:xfrm rot="16200000">
            <a:off x="5913083" y="7447998"/>
            <a:ext cx="2439036" cy="276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200"/>
              </a:lnSpc>
              <a:defRPr sz="1900" u="sng" spc="-5">
                <a:solidFill>
                  <a:srgbClr val="800000"/>
                </a:solidFill>
                <a:uFill>
                  <a:solidFill>
                    <a:srgbClr val="800000"/>
                  </a:solidFill>
                </a:uFill>
                <a:latin typeface="Georgia"/>
                <a:ea typeface="Georgia"/>
                <a:cs typeface="Georgia"/>
                <a:sym typeface="Georgia"/>
              </a:defRPr>
            </a:pPr>
            <a:r>
              <a:t>GitHub:</a:t>
            </a:r>
            <a:r>
              <a:rPr spc="-35"/>
              <a:t> </a:t>
            </a:r>
            <a:r>
              <a:t>@batmanwgd</a:t>
            </a:r>
          </a:p>
        </p:txBody>
      </p:sp>
      <p:sp>
        <p:nvSpPr>
          <p:cNvPr id="138" name="object 7"/>
          <p:cNvSpPr/>
          <p:nvPr/>
        </p:nvSpPr>
        <p:spPr>
          <a:xfrm>
            <a:off x="7172045" y="5114187"/>
            <a:ext cx="1" cy="1040829"/>
          </a:xfrm>
          <a:prstGeom prst="line">
            <a:avLst/>
          </a:prstGeom>
          <a:ln w="12700">
            <a:solidFill>
              <a:srgbClr val="231F20"/>
            </a:solidFill>
          </a:ln>
        </p:spPr>
        <p:txBody>
          <a:bodyPr lIns="45719" rIns="45719"/>
          <a:lstStyle/>
          <a:p>
            <a:endParaRPr/>
          </a:p>
        </p:txBody>
      </p:sp>
      <p:sp>
        <p:nvSpPr>
          <p:cNvPr id="139" name="object 8"/>
          <p:cNvSpPr/>
          <p:nvPr/>
        </p:nvSpPr>
        <p:spPr>
          <a:xfrm>
            <a:off x="342902" y="7944332"/>
            <a:ext cx="5961011" cy="152400"/>
          </a:xfrm>
          <a:prstGeom prst="rect">
            <a:avLst/>
          </a:prstGeom>
          <a:solidFill>
            <a:srgbClr val="E2DFDD"/>
          </a:solidFill>
          <a:ln w="12700">
            <a:miter lim="400000"/>
          </a:ln>
        </p:spPr>
        <p:txBody>
          <a:bodyPr lIns="45719" rIns="45719"/>
          <a:lstStyle/>
          <a:p>
            <a:endParaRPr/>
          </a:p>
        </p:txBody>
      </p:sp>
      <p:sp>
        <p:nvSpPr>
          <p:cNvPr id="140" name="object 9"/>
          <p:cNvSpPr txBox="1"/>
          <p:nvPr/>
        </p:nvSpPr>
        <p:spPr>
          <a:xfrm>
            <a:off x="330201" y="506425"/>
            <a:ext cx="5995037" cy="86946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300"/>
              </a:spcBef>
              <a:defRPr sz="1500" spc="-5">
                <a:solidFill>
                  <a:srgbClr val="555555"/>
                </a:solidFill>
                <a:latin typeface="Georgia"/>
                <a:ea typeface="Georgia"/>
                <a:cs typeface="Georgia"/>
                <a:sym typeface="Georgia"/>
              </a:defRPr>
            </a:pPr>
            <a:r>
              <a:rPr dirty="0"/>
              <a:t>Sitecore Webmaster </a:t>
            </a:r>
            <a:r>
              <a:rPr spc="0" dirty="0"/>
              <a:t>| </a:t>
            </a:r>
            <a:r>
              <a:rPr dirty="0"/>
              <a:t>Abbey Carpet &amp;</a:t>
            </a:r>
            <a:r>
              <a:rPr spc="25" dirty="0"/>
              <a:t> </a:t>
            </a:r>
            <a:r>
              <a:rPr dirty="0"/>
              <a:t>Floor</a:t>
            </a:r>
          </a:p>
          <a:p>
            <a:pPr indent="12700" algn="just">
              <a:spcBef>
                <a:spcPts val="100"/>
              </a:spcBef>
              <a:defRPr sz="1200" spc="-5">
                <a:solidFill>
                  <a:srgbClr val="555555"/>
                </a:solidFill>
                <a:latin typeface="Georgia"/>
                <a:ea typeface="Georgia"/>
                <a:cs typeface="Georgia"/>
                <a:sym typeface="Georgia"/>
              </a:defRPr>
            </a:pPr>
            <a:r>
              <a:rPr dirty="0"/>
              <a:t>December </a:t>
            </a:r>
            <a:r>
              <a:rPr spc="0" dirty="0"/>
              <a:t>2013 </a:t>
            </a:r>
            <a:r>
              <a:rPr dirty="0"/>
              <a:t>- November</a:t>
            </a:r>
            <a:r>
              <a:rPr spc="5" dirty="0"/>
              <a:t> </a:t>
            </a:r>
            <a:r>
              <a:rPr spc="0" dirty="0"/>
              <a:t>2014</a:t>
            </a:r>
          </a:p>
          <a:p>
            <a:pPr marR="5080" indent="12700" algn="just">
              <a:spcBef>
                <a:spcPts val="700"/>
              </a:spcBef>
              <a:defRPr sz="1100" spc="-4">
                <a:solidFill>
                  <a:srgbClr val="555555"/>
                </a:solidFill>
                <a:latin typeface="Georgia"/>
                <a:ea typeface="Georgia"/>
                <a:cs typeface="Georgia"/>
                <a:sym typeface="Georgia"/>
              </a:defRPr>
            </a:pPr>
            <a:r>
              <a:rPr dirty="0"/>
              <a:t>Created major headless CMS with Sitecore .NET framework as base and e-commerce platform for  all 2000+ retail partners across the continental USA. Headless CMS platform created, still in use  today across both corporate and individual franchise retail</a:t>
            </a:r>
            <a:r>
              <a:rPr spc="55" dirty="0"/>
              <a:t> </a:t>
            </a:r>
            <a:r>
              <a:rPr dirty="0"/>
              <a:t>locations.</a:t>
            </a:r>
          </a:p>
          <a:p>
            <a:pPr>
              <a:defRPr sz="1300">
                <a:latin typeface="Georgia"/>
                <a:ea typeface="Georgia"/>
                <a:cs typeface="Georgia"/>
                <a:sym typeface="Georgia"/>
              </a:defRPr>
            </a:pPr>
            <a:endParaRPr dirty="0"/>
          </a:p>
          <a:p>
            <a:pPr marL="241300" marR="448309" indent="-228600">
              <a:lnSpc>
                <a:spcPts val="1200"/>
              </a:lnSpc>
              <a:buSzPct val="100000"/>
              <a:buChar char="•"/>
              <a:tabLst>
                <a:tab pos="228600" algn="l"/>
                <a:tab pos="241300" algn="l"/>
              </a:tabLst>
              <a:defRPr sz="1100" spc="-4">
                <a:solidFill>
                  <a:srgbClr val="555555"/>
                </a:solidFill>
                <a:latin typeface="Georgia"/>
                <a:ea typeface="Georgia"/>
                <a:cs typeface="Georgia"/>
                <a:sym typeface="Georgia"/>
              </a:defRPr>
            </a:pPr>
            <a:r>
              <a:rPr dirty="0"/>
              <a:t>Liaised with customers to determine pre-development design specifications, including  </a:t>
            </a:r>
            <a:r>
              <a:rPr spc="-9" dirty="0"/>
              <a:t>finished </a:t>
            </a:r>
            <a:r>
              <a:rPr dirty="0"/>
              <a:t>design parameters, implementation deliverables and to meet strict</a:t>
            </a:r>
            <a:r>
              <a:rPr spc="245" dirty="0"/>
              <a:t> </a:t>
            </a:r>
            <a:r>
              <a:rPr dirty="0"/>
              <a:t>deadlines.</a:t>
            </a:r>
          </a:p>
          <a:p>
            <a:pPr marL="241300" marR="273050"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Built user interface, data visualizations and designed overall user experience, resulting in  67% increase in sales and100% improvement in ADA/WCAG</a:t>
            </a:r>
            <a:r>
              <a:rPr spc="65" dirty="0"/>
              <a:t> </a:t>
            </a:r>
            <a:r>
              <a:rPr dirty="0"/>
              <a:t>compliance.</a:t>
            </a:r>
          </a:p>
          <a:p>
            <a:pPr marL="241300" marR="187960"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Delivered drastic improvements to new headless CMS framework, developed off </a:t>
            </a:r>
            <a:r>
              <a:rPr spc="0" dirty="0"/>
              <a:t>a </a:t>
            </a:r>
            <a:r>
              <a:rPr dirty="0"/>
              <a:t>Sitecore  distr., still in use today, leading to 97% </a:t>
            </a:r>
            <a:r>
              <a:rPr spc="-9" dirty="0"/>
              <a:t>efficiency </a:t>
            </a:r>
            <a:r>
              <a:rPr dirty="0"/>
              <a:t>boost, with emphasis on </a:t>
            </a:r>
            <a:r>
              <a:rPr dirty="0" err="1"/>
              <a:t>realtime</a:t>
            </a:r>
            <a:r>
              <a:rPr dirty="0"/>
              <a:t> </a:t>
            </a:r>
            <a:r>
              <a:rPr spc="0" dirty="0"/>
              <a:t>API  </a:t>
            </a:r>
            <a:r>
              <a:rPr dirty="0"/>
              <a:t>integrations with other big-box retailers across the continental</a:t>
            </a:r>
            <a:r>
              <a:rPr spc="60" dirty="0"/>
              <a:t> </a:t>
            </a:r>
            <a:r>
              <a:rPr dirty="0"/>
              <a:t>USA.</a:t>
            </a:r>
          </a:p>
          <a:p>
            <a:pPr marL="241300" marR="15240"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Wrote server-side and client-side code for C# and .NET and .NET Core projects using Bash  Scripting, </a:t>
            </a:r>
            <a:r>
              <a:rPr spc="0" dirty="0"/>
              <a:t>PHP, </a:t>
            </a:r>
            <a:r>
              <a:rPr dirty="0"/>
              <a:t>HTML, CSS, and JavaScript, specifically with Angular and Node</a:t>
            </a:r>
            <a:r>
              <a:rPr spc="225" dirty="0"/>
              <a:t> </a:t>
            </a:r>
            <a:r>
              <a:rPr dirty="0"/>
              <a:t>frameworks.</a:t>
            </a:r>
          </a:p>
          <a:p>
            <a:pPr marL="241300" marR="8889"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Created detailed performance KPIs and analytical reports on client website strategies, honing  user demographics and statistics using Google Analytics and custom vanilla JavaScript  automation.</a:t>
            </a:r>
          </a:p>
          <a:p>
            <a:pPr>
              <a:buClr>
                <a:srgbClr val="555555"/>
              </a:buClr>
              <a:buSzPct val="100000"/>
              <a:buFont typeface="Georgia"/>
              <a:buChar char="•"/>
              <a:defRPr sz="1500">
                <a:latin typeface="Georgia"/>
                <a:ea typeface="Georgia"/>
                <a:cs typeface="Georgia"/>
                <a:sym typeface="Georgia"/>
              </a:defRPr>
            </a:pPr>
            <a:endParaRPr dirty="0"/>
          </a:p>
          <a:p>
            <a:pPr indent="12700">
              <a:defRPr sz="1500" spc="-5">
                <a:solidFill>
                  <a:srgbClr val="555555"/>
                </a:solidFill>
                <a:latin typeface="Georgia"/>
                <a:ea typeface="Georgia"/>
                <a:cs typeface="Georgia"/>
                <a:sym typeface="Georgia"/>
              </a:defRPr>
            </a:pPr>
            <a:r>
              <a:rPr dirty="0"/>
              <a:t>Aircraft Weight &amp; Balance Alg. Engineer </a:t>
            </a:r>
            <a:r>
              <a:rPr spc="0" dirty="0"/>
              <a:t>| </a:t>
            </a:r>
            <a:r>
              <a:rPr dirty="0"/>
              <a:t>United Parcel</a:t>
            </a:r>
            <a:r>
              <a:rPr spc="75" dirty="0"/>
              <a:t> </a:t>
            </a:r>
            <a:r>
              <a:rPr dirty="0"/>
              <a:t>Service</a:t>
            </a:r>
          </a:p>
          <a:p>
            <a:pPr indent="12700" algn="just">
              <a:spcBef>
                <a:spcPts val="100"/>
              </a:spcBef>
              <a:defRPr sz="1200" spc="-5">
                <a:solidFill>
                  <a:srgbClr val="555555"/>
                </a:solidFill>
                <a:latin typeface="Georgia"/>
                <a:ea typeface="Georgia"/>
                <a:cs typeface="Georgia"/>
                <a:sym typeface="Georgia"/>
              </a:defRPr>
            </a:pPr>
            <a:r>
              <a:rPr dirty="0"/>
              <a:t>September </a:t>
            </a:r>
            <a:r>
              <a:rPr spc="0" dirty="0"/>
              <a:t>2012 </a:t>
            </a:r>
            <a:r>
              <a:rPr dirty="0"/>
              <a:t>- February </a:t>
            </a:r>
            <a:r>
              <a:rPr spc="0" dirty="0"/>
              <a:t>2014 </a:t>
            </a:r>
            <a:r>
              <a:rPr sz="1000" i="1" spc="-4" dirty="0"/>
              <a:t>(Left to </a:t>
            </a:r>
            <a:r>
              <a:rPr sz="1000" i="1" spc="-9" dirty="0"/>
              <a:t>finish </a:t>
            </a:r>
            <a:r>
              <a:rPr sz="1000" i="1" spc="-4" dirty="0"/>
              <a:t>remaining school term, per 3am start</a:t>
            </a:r>
            <a:r>
              <a:rPr sz="1000" i="1" spc="140" dirty="0"/>
              <a:t> </a:t>
            </a:r>
            <a:r>
              <a:rPr sz="1000" i="1" spc="-4" dirty="0"/>
              <a:t>time)</a:t>
            </a:r>
            <a:endParaRPr sz="1000" spc="-4" dirty="0"/>
          </a:p>
          <a:p>
            <a:pPr marR="5080" indent="12700" algn="just">
              <a:spcBef>
                <a:spcPts val="700"/>
              </a:spcBef>
              <a:defRPr sz="1100" spc="-4">
                <a:solidFill>
                  <a:srgbClr val="555555"/>
                </a:solidFill>
                <a:latin typeface="Georgia"/>
                <a:ea typeface="Georgia"/>
                <a:cs typeface="Georgia"/>
                <a:sym typeface="Georgia"/>
              </a:defRPr>
            </a:pPr>
            <a:r>
              <a:rPr dirty="0"/>
              <a:t>Webmaster for all four college campuses, post transitional name-change from Edison State  College and major Presidential scandal. Rehabilitated community image with re-designed  branding &amp; marketing strategy/assets. Developed 3D campus mapping software with 2D drone  tracking for new sports arena games. Finished tenure with ADA compliance regulation  automation platform, which </a:t>
            </a:r>
            <a:r>
              <a:rPr spc="0" dirty="0"/>
              <a:t>I </a:t>
            </a:r>
            <a:r>
              <a:rPr dirty="0"/>
              <a:t>developed while managing two junior developers in </a:t>
            </a:r>
            <a:r>
              <a:rPr spc="0" dirty="0"/>
              <a:t>a </a:t>
            </a:r>
            <a:r>
              <a:rPr dirty="0"/>
              <a:t>combination  of </a:t>
            </a:r>
            <a:r>
              <a:rPr spc="0" dirty="0"/>
              <a:t>a </a:t>
            </a:r>
            <a:r>
              <a:rPr dirty="0"/>
              <a:t>headless code-igniter CMS base, </a:t>
            </a:r>
            <a:r>
              <a:rPr dirty="0" err="1"/>
              <a:t>cakePHP</a:t>
            </a:r>
            <a:r>
              <a:rPr dirty="0"/>
              <a:t> blend with vanilla JavaScript, Puppet, C++,</a:t>
            </a:r>
            <a:r>
              <a:rPr spc="225" dirty="0"/>
              <a:t> </a:t>
            </a:r>
            <a:r>
              <a:rPr dirty="0"/>
              <a:t>etc.</a:t>
            </a:r>
          </a:p>
          <a:p>
            <a:pPr>
              <a:defRPr sz="1300">
                <a:latin typeface="Georgia"/>
                <a:ea typeface="Georgia"/>
                <a:cs typeface="Georgia"/>
                <a:sym typeface="Georgia"/>
              </a:defRPr>
            </a:pPr>
            <a:endParaRPr dirty="0"/>
          </a:p>
          <a:p>
            <a:pPr marL="241300" marR="748030" indent="-228600">
              <a:lnSpc>
                <a:spcPts val="1200"/>
              </a:lnSpc>
              <a:buSzPct val="100000"/>
              <a:buChar char="•"/>
              <a:tabLst>
                <a:tab pos="228600" algn="l"/>
                <a:tab pos="241300" algn="l"/>
              </a:tabLst>
              <a:defRPr sz="1100" spc="-9">
                <a:solidFill>
                  <a:srgbClr val="555555"/>
                </a:solidFill>
                <a:latin typeface="Georgia"/>
                <a:ea typeface="Georgia"/>
                <a:cs typeface="Georgia"/>
                <a:sym typeface="Georgia"/>
              </a:defRPr>
            </a:pPr>
            <a:r>
              <a:rPr dirty="0"/>
              <a:t>Identified </a:t>
            </a:r>
            <a:r>
              <a:rPr spc="-4" dirty="0"/>
              <a:t>issues with software components and isolated regulation faults prior to  implementing corrective</a:t>
            </a:r>
            <a:r>
              <a:rPr spc="4" dirty="0"/>
              <a:t> </a:t>
            </a:r>
            <a:r>
              <a:rPr spc="-4" dirty="0"/>
              <a:t>actions.</a:t>
            </a:r>
          </a:p>
          <a:p>
            <a:pPr marL="241300" marR="248284"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Interpreted aircraft specifications, diagrams and blueprints and compared information to  completed work verify quality and assess vehicle</a:t>
            </a:r>
            <a:r>
              <a:rPr spc="39" dirty="0"/>
              <a:t> </a:t>
            </a:r>
            <a:r>
              <a:rPr dirty="0"/>
              <a:t>integrity.</a:t>
            </a:r>
          </a:p>
          <a:p>
            <a:pPr marL="241300" marR="226059"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Assisted dismantling and repairing of reconditioned aircraft structural parts and hangar  equipment to repair malfunctions and enhance functionality, performance and</a:t>
            </a:r>
            <a:r>
              <a:rPr spc="4" dirty="0"/>
              <a:t> </a:t>
            </a:r>
            <a:r>
              <a:rPr dirty="0"/>
              <a:t>durability.</a:t>
            </a:r>
          </a:p>
          <a:p>
            <a:pPr marL="241300" marR="236854"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Adhered to strict safety procedures and protocols when creating automated logarithmic  functions via Binary, ASM, C/C++ libraries, protecting both flight personnel and software  equipment.</a:t>
            </a:r>
          </a:p>
          <a:p>
            <a:pPr marL="241300" marR="220345"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Cultivated vast knowledge of aircraft systems by attending training workshops, enhancing  functionality of systems, automating the checkout control features of our Boeing cargo  aircraft and implementation of expertise in routine work and special</a:t>
            </a:r>
            <a:r>
              <a:rPr spc="95" dirty="0"/>
              <a:t> </a:t>
            </a:r>
            <a:r>
              <a:rPr dirty="0"/>
              <a:t>projects.</a:t>
            </a:r>
          </a:p>
          <a:p>
            <a:pPr marL="241300" marR="351790" indent="-228600">
              <a:lnSpc>
                <a:spcPts val="1200"/>
              </a:lnSpc>
              <a:spcBef>
                <a:spcPts val="200"/>
              </a:spcBef>
              <a:buSzPct val="100000"/>
              <a:buChar char="•"/>
              <a:tabLst>
                <a:tab pos="228600" algn="l"/>
                <a:tab pos="241300" algn="l"/>
              </a:tabLst>
              <a:defRPr sz="1100" spc="-4">
                <a:solidFill>
                  <a:srgbClr val="555555"/>
                </a:solidFill>
                <a:latin typeface="Georgia"/>
                <a:ea typeface="Georgia"/>
                <a:cs typeface="Georgia"/>
                <a:sym typeface="Georgia"/>
              </a:defRPr>
            </a:pPr>
            <a:r>
              <a:rPr dirty="0"/>
              <a:t>Saved USP over </a:t>
            </a:r>
            <a:r>
              <a:rPr spc="0" dirty="0"/>
              <a:t>$2 </a:t>
            </a:r>
            <a:r>
              <a:rPr dirty="0"/>
              <a:t>million by implementing cost-saving initiatives that addressed long-  standing problems related to our incremental weight and balance control</a:t>
            </a:r>
            <a:r>
              <a:rPr spc="135" dirty="0"/>
              <a:t> </a:t>
            </a:r>
            <a:r>
              <a:rPr dirty="0"/>
              <a:t>system.</a:t>
            </a:r>
          </a:p>
          <a:p>
            <a:pPr>
              <a:defRPr sz="1500">
                <a:latin typeface="Georgia"/>
                <a:ea typeface="Georgia"/>
                <a:cs typeface="Georgia"/>
                <a:sym typeface="Georgia"/>
              </a:defRPr>
            </a:pPr>
            <a:endParaRPr dirty="0"/>
          </a:p>
          <a:p>
            <a:pPr indent="12700">
              <a:defRPr sz="1500" spc="-5">
                <a:solidFill>
                  <a:srgbClr val="555555"/>
                </a:solidFill>
                <a:latin typeface="Georgia"/>
                <a:ea typeface="Georgia"/>
                <a:cs typeface="Georgia"/>
                <a:sym typeface="Georgia"/>
              </a:defRPr>
            </a:pPr>
            <a:r>
              <a:rPr dirty="0"/>
              <a:t>Check me out on LinkedIn </a:t>
            </a:r>
            <a:r>
              <a:rPr spc="0" dirty="0"/>
              <a:t>|</a:t>
            </a:r>
            <a:r>
              <a:rPr spc="35" dirty="0"/>
              <a:t> </a:t>
            </a:r>
            <a:r>
              <a:rPr u="sng" dirty="0">
                <a:solidFill>
                  <a:srgbClr val="6E0000"/>
                </a:solidFill>
                <a:uFill>
                  <a:solidFill>
                    <a:srgbClr val="800000"/>
                  </a:solidFill>
                </a:uFill>
                <a:hlinkClick r:id="rId2">
                  <a:extLst>
                    <a:ext uri="{A12FA001-AC4F-418D-AE19-62706E023703}">
                      <ahyp:hlinkClr xmlns:ahyp="http://schemas.microsoft.com/office/drawing/2018/hyperlinkcolor" val="tx"/>
                    </a:ext>
                  </a:extLst>
                </a:hlinkClick>
              </a:rPr>
              <a:t>linkedin.com/in/batmanwgd</a:t>
            </a:r>
          </a:p>
          <a:p>
            <a:pPr indent="12700" algn="just">
              <a:spcBef>
                <a:spcPts val="100"/>
              </a:spcBef>
              <a:defRPr sz="1200" spc="-5">
                <a:solidFill>
                  <a:srgbClr val="555555"/>
                </a:solidFill>
                <a:latin typeface="Georgia"/>
                <a:ea typeface="Georgia"/>
                <a:cs typeface="Georgia"/>
                <a:sym typeface="Georgia"/>
              </a:defRPr>
            </a:pPr>
            <a:r>
              <a:rPr dirty="0"/>
              <a:t>For More information on other roles and</a:t>
            </a:r>
            <a:r>
              <a:rPr spc="30" dirty="0"/>
              <a:t> </a:t>
            </a:r>
            <a:r>
              <a:rPr dirty="0"/>
              <a:t>certificates</a:t>
            </a:r>
          </a:p>
          <a:p>
            <a:pPr>
              <a:defRPr sz="1200">
                <a:latin typeface="Georgia"/>
                <a:ea typeface="Georgia"/>
                <a:cs typeface="Georgia"/>
                <a:sym typeface="Georgia"/>
              </a:defRPr>
            </a:pPr>
            <a:endParaRPr dirty="0"/>
          </a:p>
          <a:p>
            <a:pPr indent="12700">
              <a:defRPr sz="1500" spc="-5">
                <a:solidFill>
                  <a:srgbClr val="555555"/>
                </a:solidFill>
                <a:latin typeface="Georgia"/>
                <a:ea typeface="Georgia"/>
                <a:cs typeface="Georgia"/>
                <a:sym typeface="Georgia"/>
              </a:defRPr>
            </a:pPr>
            <a:r>
              <a:rPr dirty="0"/>
              <a:t>Schedule </a:t>
            </a:r>
            <a:r>
              <a:rPr spc="0" dirty="0"/>
              <a:t>an </a:t>
            </a:r>
            <a:r>
              <a:rPr dirty="0"/>
              <a:t>Appointment with Me </a:t>
            </a:r>
            <a:r>
              <a:rPr spc="0" dirty="0"/>
              <a:t>|</a:t>
            </a:r>
            <a:r>
              <a:rPr spc="45" dirty="0"/>
              <a:t> </a:t>
            </a:r>
            <a:r>
              <a:rPr u="sng" dirty="0">
                <a:solidFill>
                  <a:srgbClr val="6E0000"/>
                </a:solidFill>
                <a:uFill>
                  <a:solidFill>
                    <a:srgbClr val="800000"/>
                  </a:solidFill>
                </a:uFill>
                <a:hlinkClick r:id="rId3">
                  <a:extLst>
                    <a:ext uri="{A12FA001-AC4F-418D-AE19-62706E023703}">
                      <ahyp:hlinkClr xmlns:ahyp="http://schemas.microsoft.com/office/drawing/2018/hyperlinkcolor" val="tx"/>
                    </a:ext>
                  </a:extLst>
                </a:hlinkClick>
              </a:rPr>
              <a:t>calendly.com/batmanwgd</a:t>
            </a:r>
          </a:p>
          <a:p>
            <a:pPr indent="12700" algn="just">
              <a:spcBef>
                <a:spcPts val="100"/>
              </a:spcBef>
              <a:defRPr sz="1200" spc="-5">
                <a:solidFill>
                  <a:srgbClr val="555555"/>
                </a:solidFill>
                <a:latin typeface="Georgia"/>
                <a:ea typeface="Georgia"/>
                <a:cs typeface="Georgia"/>
                <a:sym typeface="Georgia"/>
              </a:defRPr>
            </a:pPr>
            <a:r>
              <a:rPr dirty="0"/>
              <a:t>In order to get on my calendar for calls, meetings or anything else</a:t>
            </a:r>
            <a:r>
              <a:rPr spc="90" dirty="0"/>
              <a:t> </a:t>
            </a:r>
            <a:r>
              <a:rPr dirty="0"/>
              <a:t>:)</a:t>
            </a:r>
          </a:p>
        </p:txBody>
      </p:sp>
      <p:sp>
        <p:nvSpPr>
          <p:cNvPr id="141" name="object 10"/>
          <p:cNvSpPr/>
          <p:nvPr/>
        </p:nvSpPr>
        <p:spPr>
          <a:xfrm>
            <a:off x="342902" y="3791432"/>
            <a:ext cx="5961011" cy="152401"/>
          </a:xfrm>
          <a:prstGeom prst="rect">
            <a:avLst/>
          </a:prstGeom>
          <a:solidFill>
            <a:srgbClr val="E2DFDD"/>
          </a:solidFill>
          <a:ln w="12700">
            <a:miter lim="400000"/>
          </a:ln>
        </p:spPr>
        <p:txBody>
          <a:bodyPr lIns="45719" rIns="45719"/>
          <a:lstStyle/>
          <a:p>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object 2"/>
          <p:cNvSpPr txBox="1"/>
          <p:nvPr/>
        </p:nvSpPr>
        <p:spPr>
          <a:xfrm>
            <a:off x="4420475" y="10038923"/>
            <a:ext cx="2532382"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z="2400" spc="-5">
                <a:solidFill>
                  <a:srgbClr val="555555"/>
                </a:solidFill>
                <a:latin typeface="Georgia"/>
                <a:ea typeface="Georgia"/>
                <a:cs typeface="Georgia"/>
                <a:sym typeface="Georgia"/>
              </a:defRPr>
            </a:pPr>
            <a:r>
              <a:t>+1 (208)</a:t>
            </a:r>
            <a:r>
              <a:rPr spc="-30"/>
              <a:t> </a:t>
            </a:r>
            <a:r>
              <a:t>789-0671</a:t>
            </a:r>
          </a:p>
        </p:txBody>
      </p:sp>
      <p:sp>
        <p:nvSpPr>
          <p:cNvPr id="144" name="object 3"/>
          <p:cNvSpPr/>
          <p:nvPr/>
        </p:nvSpPr>
        <p:spPr>
          <a:xfrm>
            <a:off x="1364182" y="2627939"/>
            <a:ext cx="6057381" cy="7342810"/>
          </a:xfrm>
          <a:prstGeom prst="rect">
            <a:avLst/>
          </a:prstGeom>
          <a:solidFill>
            <a:srgbClr val="E2DFDD"/>
          </a:solidFill>
          <a:ln w="12700">
            <a:miter lim="400000"/>
          </a:ln>
        </p:spPr>
        <p:txBody>
          <a:bodyPr lIns="45719" rIns="45719"/>
          <a:lstStyle/>
          <a:p>
            <a:endParaRPr/>
          </a:p>
        </p:txBody>
      </p:sp>
      <p:sp>
        <p:nvSpPr>
          <p:cNvPr id="145" name="object 4"/>
          <p:cNvSpPr/>
          <p:nvPr/>
        </p:nvSpPr>
        <p:spPr>
          <a:xfrm flipH="1">
            <a:off x="917209" y="2238755"/>
            <a:ext cx="1" cy="1428408"/>
          </a:xfrm>
          <a:prstGeom prst="line">
            <a:avLst/>
          </a:prstGeom>
          <a:ln w="12700">
            <a:solidFill>
              <a:srgbClr val="231F20"/>
            </a:solidFill>
          </a:ln>
        </p:spPr>
        <p:txBody>
          <a:bodyPr lIns="45719" rIns="45719"/>
          <a:lstStyle/>
          <a:p>
            <a:endParaRPr/>
          </a:p>
        </p:txBody>
      </p:sp>
      <p:sp>
        <p:nvSpPr>
          <p:cNvPr id="146" name="object 5"/>
          <p:cNvSpPr txBox="1"/>
          <p:nvPr/>
        </p:nvSpPr>
        <p:spPr>
          <a:xfrm rot="16200000">
            <a:off x="-1896171" y="6269612"/>
            <a:ext cx="5510531" cy="2893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lnSpc>
                <a:spcPts val="2300"/>
              </a:lnSpc>
              <a:defRPr sz="2000" spc="-4">
                <a:solidFill>
                  <a:srgbClr val="555555"/>
                </a:solidFill>
                <a:latin typeface="Georgia"/>
                <a:ea typeface="Georgia"/>
                <a:cs typeface="Georgia"/>
                <a:sym typeface="Georgia"/>
              </a:defRPr>
            </a:pPr>
            <a:r>
              <a:t>“A little bit of light, pushes out </a:t>
            </a:r>
            <a:r>
              <a:rPr spc="0"/>
              <a:t>a </a:t>
            </a:r>
            <a:r>
              <a:t>lot of</a:t>
            </a:r>
            <a:r>
              <a:rPr spc="90"/>
              <a:t> </a:t>
            </a:r>
            <a:r>
              <a:t>darkness.”</a:t>
            </a:r>
          </a:p>
        </p:txBody>
      </p:sp>
      <p:sp>
        <p:nvSpPr>
          <p:cNvPr id="147" name="object 6"/>
          <p:cNvSpPr txBox="1"/>
          <p:nvPr/>
        </p:nvSpPr>
        <p:spPr>
          <a:xfrm>
            <a:off x="1197909" y="1656825"/>
            <a:ext cx="4139567" cy="342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400" spc="-5">
                <a:solidFill>
                  <a:srgbClr val="555555"/>
                </a:solidFill>
                <a:latin typeface="Georgia"/>
                <a:ea typeface="Georgia"/>
                <a:cs typeface="Georgia"/>
                <a:sym typeface="Georgia"/>
              </a:defRPr>
            </a:pPr>
            <a:r>
              <a:t>Unicorn Designer &amp;</a:t>
            </a:r>
            <a:r>
              <a:rPr spc="-55"/>
              <a:t> </a:t>
            </a:r>
            <a:r>
              <a:t>Developer</a:t>
            </a:r>
          </a:p>
        </p:txBody>
      </p:sp>
      <p:sp>
        <p:nvSpPr>
          <p:cNvPr id="148" name="object 7"/>
          <p:cNvSpPr txBox="1">
            <a:spLocks noGrp="1"/>
          </p:cNvSpPr>
          <p:nvPr>
            <p:ph type="title"/>
          </p:nvPr>
        </p:nvSpPr>
        <p:spPr>
          <a:xfrm>
            <a:off x="701383" y="739711"/>
            <a:ext cx="4905376" cy="848361"/>
          </a:xfrm>
          <a:prstGeom prst="rect">
            <a:avLst/>
          </a:prstGeom>
        </p:spPr>
        <p:txBody>
          <a:bodyPr/>
          <a:lstStyle>
            <a:lvl1pPr indent="12700">
              <a:spcBef>
                <a:spcPts val="100"/>
              </a:spcBef>
              <a:tabLst>
                <a:tab pos="2006600" algn="l"/>
              </a:tabLst>
              <a:defRPr sz="5400" spc="-100">
                <a:solidFill>
                  <a:srgbClr val="555555"/>
                </a:solidFill>
              </a:defRPr>
            </a:lvl1pPr>
          </a:lstStyle>
          <a:p>
            <a:r>
              <a:t>Kaska	Miskolczi</a:t>
            </a:r>
          </a:p>
        </p:txBody>
      </p:sp>
      <p:sp>
        <p:nvSpPr>
          <p:cNvPr id="149" name="object 8"/>
          <p:cNvSpPr txBox="1"/>
          <p:nvPr/>
        </p:nvSpPr>
        <p:spPr>
          <a:xfrm>
            <a:off x="2327186" y="5088796"/>
            <a:ext cx="3608705" cy="39754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defRPr sz="2400" spc="-5">
                <a:solidFill>
                  <a:srgbClr val="555555"/>
                </a:solidFill>
                <a:latin typeface="Georgia"/>
                <a:ea typeface="Georgia"/>
                <a:cs typeface="Georgia"/>
                <a:sym typeface="Georgia"/>
              </a:defRPr>
            </a:pPr>
            <a:r>
              <a:rPr dirty="0"/>
              <a:t>Taking Clients.</a:t>
            </a:r>
          </a:p>
          <a:p>
            <a:pPr marR="845185" indent="12700">
              <a:lnSpc>
                <a:spcPts val="1900"/>
              </a:lnSpc>
              <a:spcBef>
                <a:spcPts val="1800"/>
              </a:spcBef>
              <a:defRPr sz="1700" spc="-5">
                <a:solidFill>
                  <a:srgbClr val="555555"/>
                </a:solidFill>
                <a:latin typeface="Georgia"/>
                <a:ea typeface="Georgia"/>
                <a:cs typeface="Georgia"/>
                <a:sym typeface="Georgia"/>
              </a:defRPr>
            </a:pPr>
            <a:r>
              <a:rPr dirty="0"/>
              <a:t>Mondays through Thursdays  8:30am to</a:t>
            </a:r>
            <a:r>
              <a:rPr spc="0" dirty="0"/>
              <a:t> </a:t>
            </a:r>
            <a:r>
              <a:rPr dirty="0"/>
              <a:t>4:00pm</a:t>
            </a:r>
          </a:p>
          <a:p>
            <a:pPr indent="12700">
              <a:lnSpc>
                <a:spcPts val="1800"/>
              </a:lnSpc>
              <a:defRPr sz="1700" spc="-5">
                <a:solidFill>
                  <a:srgbClr val="555555"/>
                </a:solidFill>
                <a:latin typeface="Georgia"/>
                <a:ea typeface="Georgia"/>
                <a:cs typeface="Georgia"/>
                <a:sym typeface="Georgia"/>
              </a:defRPr>
            </a:pPr>
            <a:r>
              <a:rPr dirty="0"/>
              <a:t>Atlanta,</a:t>
            </a:r>
            <a:r>
              <a:rPr spc="-10" dirty="0"/>
              <a:t> </a:t>
            </a:r>
            <a:r>
              <a:rPr dirty="0"/>
              <a:t>Georgia</a:t>
            </a:r>
          </a:p>
          <a:p>
            <a:pPr>
              <a:defRPr sz="1700">
                <a:latin typeface="Georgia"/>
                <a:ea typeface="Georgia"/>
                <a:cs typeface="Georgia"/>
                <a:sym typeface="Georgia"/>
              </a:defRPr>
            </a:pPr>
            <a:endParaRPr dirty="0"/>
          </a:p>
          <a:p>
            <a:pPr marR="5080" indent="12700">
              <a:lnSpc>
                <a:spcPts val="1900"/>
              </a:lnSpc>
              <a:defRPr sz="1700" spc="-5">
                <a:solidFill>
                  <a:srgbClr val="555555"/>
                </a:solidFill>
                <a:latin typeface="Georgia"/>
                <a:ea typeface="Georgia"/>
                <a:cs typeface="Georgia"/>
                <a:sym typeface="Georgia"/>
              </a:defRPr>
            </a:pPr>
            <a:r>
              <a:rPr dirty="0"/>
              <a:t>Primarily looking for full-time roles  with </a:t>
            </a:r>
            <a:r>
              <a:rPr spc="0" dirty="0"/>
              <a:t>a </a:t>
            </a:r>
            <a:r>
              <a:rPr dirty="0"/>
              <a:t>collaborative team &amp;</a:t>
            </a:r>
            <a:r>
              <a:rPr spc="40" dirty="0"/>
              <a:t> </a:t>
            </a:r>
            <a:r>
              <a:rPr dirty="0"/>
              <a:t>longevity.</a:t>
            </a:r>
          </a:p>
          <a:p>
            <a:pPr>
              <a:defRPr sz="1600">
                <a:latin typeface="Georgia"/>
                <a:ea typeface="Georgia"/>
                <a:cs typeface="Georgia"/>
                <a:sym typeface="Georgia"/>
              </a:defRPr>
            </a:pPr>
            <a:endParaRPr dirty="0"/>
          </a:p>
          <a:p>
            <a:pPr marR="1341119" indent="12700">
              <a:lnSpc>
                <a:spcPts val="1900"/>
              </a:lnSpc>
              <a:defRPr sz="1700" u="sng" spc="-5">
                <a:solidFill>
                  <a:srgbClr val="800000"/>
                </a:solidFill>
                <a:uFill>
                  <a:solidFill>
                    <a:srgbClr val="800000"/>
                  </a:solidFill>
                </a:uFill>
                <a:latin typeface="Georgia"/>
                <a:ea typeface="Georgia"/>
                <a:cs typeface="Georgia"/>
                <a:sym typeface="Georgia"/>
              </a:defRPr>
            </a:pPr>
            <a:r>
              <a:rPr dirty="0">
                <a:solidFill>
                  <a:srgbClr val="6E0000"/>
                </a:solidFill>
                <a:hlinkClick r:id="rId2">
                  <a:extLst>
                    <a:ext uri="{A12FA001-AC4F-418D-AE19-62706E023703}">
                      <ahyp:hlinkClr xmlns:ahyp="http://schemas.microsoft.com/office/drawing/2018/hyperlinkcolor" val="tx"/>
                    </a:ext>
                  </a:extLst>
                </a:hlinkClick>
              </a:rPr>
              <a:t>@batmanwgd </a:t>
            </a:r>
            <a:r>
              <a:rPr u="none" dirty="0">
                <a:solidFill>
                  <a:srgbClr val="6E0000"/>
                </a:solidFill>
                <a:uFillTx/>
              </a:rPr>
              <a:t> </a:t>
            </a:r>
            <a:r>
              <a:rPr dirty="0">
                <a:solidFill>
                  <a:srgbClr val="6E0000"/>
                </a:solidFill>
                <a:hlinkClick r:id="rId3">
                  <a:extLst>
                    <a:ext uri="{A12FA001-AC4F-418D-AE19-62706E023703}">
                      <ahyp:hlinkClr xmlns:ahyp="http://schemas.microsoft.com/office/drawing/2018/hyperlinkcolor" val="tx"/>
                    </a:ext>
                  </a:extLst>
                </a:hlinkClick>
              </a:rPr>
              <a:t>k</a:t>
            </a:r>
            <a:r>
              <a:rPr spc="0" dirty="0">
                <a:solidFill>
                  <a:srgbClr val="6E0000"/>
                </a:solidFill>
                <a:hlinkClick r:id="rId3">
                  <a:extLst>
                    <a:ext uri="{A12FA001-AC4F-418D-AE19-62706E023703}">
                      <ahyp:hlinkClr xmlns:ahyp="http://schemas.microsoft.com/office/drawing/2018/hyperlinkcolor" val="tx"/>
                    </a:ext>
                  </a:extLst>
                </a:hlinkClick>
              </a:rPr>
              <a:t>m</a:t>
            </a:r>
            <a:r>
              <a:rPr dirty="0">
                <a:solidFill>
                  <a:srgbClr val="6E0000"/>
                </a:solidFill>
                <a:hlinkClick r:id="rId3">
                  <a:extLst>
                    <a:ext uri="{A12FA001-AC4F-418D-AE19-62706E023703}">
                      <ahyp:hlinkClr xmlns:ahyp="http://schemas.microsoft.com/office/drawing/2018/hyperlinkcolor" val="tx"/>
                    </a:ext>
                  </a:extLst>
                </a:hlinkClick>
              </a:rPr>
              <a:t>iskolczi</a:t>
            </a:r>
            <a:r>
              <a:rPr spc="0" dirty="0">
                <a:solidFill>
                  <a:srgbClr val="6E0000"/>
                </a:solidFill>
                <a:hlinkClick r:id="rId3">
                  <a:extLst>
                    <a:ext uri="{A12FA001-AC4F-418D-AE19-62706E023703}">
                      <ahyp:hlinkClr xmlns:ahyp="http://schemas.microsoft.com/office/drawing/2018/hyperlinkcolor" val="tx"/>
                    </a:ext>
                  </a:extLst>
                </a:hlinkClick>
              </a:rPr>
              <a:t>@</a:t>
            </a:r>
            <a:r>
              <a:rPr dirty="0">
                <a:solidFill>
                  <a:srgbClr val="6E0000"/>
                </a:solidFill>
                <a:hlinkClick r:id="rId3">
                  <a:extLst>
                    <a:ext uri="{A12FA001-AC4F-418D-AE19-62706E023703}">
                      <ahyp:hlinkClr xmlns:ahyp="http://schemas.microsoft.com/office/drawing/2018/hyperlinkcolor" val="tx"/>
                    </a:ext>
                  </a:extLst>
                </a:hlinkClick>
              </a:rPr>
              <a:t>outlook.hu</a:t>
            </a:r>
          </a:p>
          <a:p>
            <a:pPr>
              <a:defRPr sz="2200">
                <a:latin typeface="Georgia"/>
                <a:ea typeface="Georgia"/>
                <a:cs typeface="Georgia"/>
                <a:sym typeface="Georgia"/>
              </a:defRPr>
            </a:pPr>
            <a:endParaRPr dirty="0">
              <a:solidFill>
                <a:srgbClr val="0000FF"/>
              </a:solidFill>
              <a:hlinkClick r:id="rId3">
                <a:extLst>
                  <a:ext uri="{A12FA001-AC4F-418D-AE19-62706E023703}">
                    <ahyp:hlinkClr xmlns:ahyp="http://schemas.microsoft.com/office/drawing/2018/hyperlinkcolor" val="tx"/>
                  </a:ext>
                </a:extLst>
              </a:hlinkClick>
            </a:endParaRPr>
          </a:p>
          <a:p>
            <a:pPr indent="12700">
              <a:defRPr sz="2400" spc="-5">
                <a:solidFill>
                  <a:srgbClr val="555555"/>
                </a:solidFill>
                <a:latin typeface="Georgia"/>
                <a:ea typeface="Georgia"/>
                <a:cs typeface="Georgia"/>
                <a:sym typeface="Georgia"/>
              </a:defRPr>
            </a:pPr>
            <a:r>
              <a:rPr dirty="0"/>
              <a:t>Design</a:t>
            </a:r>
            <a:r>
              <a:rPr spc="-80" dirty="0"/>
              <a:t> </a:t>
            </a:r>
            <a:r>
              <a:rPr dirty="0"/>
              <a:t>Portfolio.</a:t>
            </a:r>
          </a:p>
          <a:p>
            <a:pPr indent="12700">
              <a:spcBef>
                <a:spcPts val="1600"/>
              </a:spcBef>
              <a:defRPr sz="1700" u="sng" spc="-5">
                <a:solidFill>
                  <a:srgbClr val="800000"/>
                </a:solidFill>
                <a:uFill>
                  <a:solidFill>
                    <a:srgbClr val="800000"/>
                  </a:solidFill>
                </a:uFill>
                <a:latin typeface="Georgia"/>
                <a:ea typeface="Georgia"/>
                <a:cs typeface="Georgia"/>
                <a:sym typeface="Georgia"/>
              </a:defRPr>
            </a:pPr>
            <a:r>
              <a:rPr dirty="0">
                <a:solidFill>
                  <a:srgbClr val="6E0000"/>
                </a:solidFill>
                <a:hlinkClick r:id="rId4">
                  <a:extLst>
                    <a:ext uri="{A12FA001-AC4F-418D-AE19-62706E023703}">
                      <ahyp:hlinkClr xmlns:ahyp="http://schemas.microsoft.com/office/drawing/2018/hyperlinkcolor" val="tx"/>
                    </a:ext>
                  </a:extLst>
                </a:hlinkClick>
              </a:rPr>
              <a:t>https://kaska.myportfolio.com</a:t>
            </a:r>
          </a:p>
        </p:txBody>
      </p:sp>
      <p:sp>
        <p:nvSpPr>
          <p:cNvPr id="150" name="object 9"/>
          <p:cNvSpPr txBox="1"/>
          <p:nvPr/>
        </p:nvSpPr>
        <p:spPr>
          <a:xfrm>
            <a:off x="1836851" y="4069460"/>
            <a:ext cx="3666491" cy="787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5400" spc="-5">
                <a:solidFill>
                  <a:srgbClr val="555555"/>
                </a:solidFill>
                <a:latin typeface="Georgia"/>
                <a:ea typeface="Georgia"/>
                <a:cs typeface="Georgia"/>
                <a:sym typeface="Georgia"/>
              </a:defRPr>
            </a:lvl1pPr>
          </a:lstStyle>
          <a:p>
            <a:r>
              <a:t>Üdvözlettel.</a:t>
            </a:r>
          </a:p>
        </p:txBody>
      </p:sp>
      <p:sp>
        <p:nvSpPr>
          <p:cNvPr id="151" name="object 10"/>
          <p:cNvSpPr/>
          <p:nvPr/>
        </p:nvSpPr>
        <p:spPr>
          <a:xfrm>
            <a:off x="6358609" y="1563294"/>
            <a:ext cx="457201" cy="3238501"/>
          </a:xfrm>
          <a:prstGeom prst="rect">
            <a:avLst/>
          </a:prstGeom>
          <a:solidFill>
            <a:srgbClr val="800000"/>
          </a:solidFill>
          <a:ln w="12700">
            <a:miter lim="400000"/>
          </a:ln>
        </p:spPr>
        <p:txBody>
          <a:bodyPr lIns="45719" rIns="45719"/>
          <a:lstStyle/>
          <a:p>
            <a:endParaRPr/>
          </a:p>
        </p:txBody>
      </p:sp>
      <p:sp>
        <p:nvSpPr>
          <p:cNvPr id="152" name="object 11"/>
          <p:cNvSpPr txBox="1"/>
          <p:nvPr/>
        </p:nvSpPr>
        <p:spPr>
          <a:xfrm rot="16200000">
            <a:off x="5577214" y="2140480"/>
            <a:ext cx="1722755" cy="5969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744219">
              <a:defRPr sz="1200" spc="-5">
                <a:solidFill>
                  <a:srgbClr val="800000"/>
                </a:solidFill>
                <a:latin typeface="Georgia"/>
                <a:ea typeface="Georgia"/>
                <a:cs typeface="Georgia"/>
                <a:sym typeface="Georgia"/>
              </a:defRPr>
            </a:pPr>
            <a:r>
              <a:t>iamkaska.com</a:t>
            </a:r>
          </a:p>
          <a:p>
            <a:pPr indent="12700">
              <a:spcBef>
                <a:spcPts val="600"/>
              </a:spcBef>
              <a:defRPr sz="2400" spc="-5">
                <a:solidFill>
                  <a:srgbClr val="FAFAFA"/>
                </a:solidFill>
                <a:latin typeface="Georgia"/>
                <a:ea typeface="Georgia"/>
                <a:cs typeface="Georgia"/>
                <a:sym typeface="Georgia"/>
              </a:defRPr>
            </a:pPr>
            <a:r>
              <a:t>Hire Me.</a:t>
            </a:r>
            <a:r>
              <a:rPr spc="-30"/>
              <a:t> </a:t>
            </a:r>
            <a:r>
              <a:t>:)</a:t>
            </a:r>
          </a:p>
        </p:txBody>
      </p:sp>
      <p:sp>
        <p:nvSpPr>
          <p:cNvPr id="153" name="object 12"/>
          <p:cNvSpPr/>
          <p:nvPr/>
        </p:nvSpPr>
        <p:spPr>
          <a:xfrm>
            <a:off x="6309815" y="1590228"/>
            <a:ext cx="1" cy="965076"/>
          </a:xfrm>
          <a:prstGeom prst="line">
            <a:avLst/>
          </a:prstGeom>
          <a:ln w="7514">
            <a:solidFill>
              <a:srgbClr val="800000"/>
            </a:solidFill>
          </a:ln>
        </p:spPr>
        <p:txBody>
          <a:bodyPr lIns="45719" rIns="45719"/>
          <a:lstStyle/>
          <a:p>
            <a:endParaRPr/>
          </a:p>
        </p:txBody>
      </p:sp>
      <p:sp>
        <p:nvSpPr>
          <p:cNvPr id="154" name="object 13"/>
          <p:cNvSpPr txBox="1"/>
          <p:nvPr/>
        </p:nvSpPr>
        <p:spPr>
          <a:xfrm>
            <a:off x="701383" y="9311571"/>
            <a:ext cx="474982" cy="736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defRPr sz="5100" spc="-5">
                <a:solidFill>
                  <a:srgbClr val="555555"/>
                </a:solidFill>
                <a:latin typeface="Georgia"/>
                <a:ea typeface="Georgia"/>
                <a:cs typeface="Georgia"/>
                <a:sym typeface="Georgia"/>
              </a:defRPr>
            </a:lvl1pPr>
          </a:lstStyle>
          <a:p>
            <a:r>
              <a:t>:)</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2042</Words>
  <Application>Microsoft Macintosh PowerPoint</Application>
  <PresentationFormat>Custom</PresentationFormat>
  <Paragraphs>140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Calibri</vt:lpstr>
      <vt:lpstr>Georgia</vt:lpstr>
      <vt:lpstr>Office Theme</vt:lpstr>
      <vt:lpstr>PowerPoint Presentation</vt:lpstr>
      <vt:lpstr>Summary &amp; Education</vt:lpstr>
      <vt:lpstr>Professional Experiences</vt:lpstr>
      <vt:lpstr>PowerPoint Presentation</vt:lpstr>
      <vt:lpstr>PowerPoint Presentation</vt:lpstr>
      <vt:lpstr>Kaska Miskolczi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Kaska Miskolczi</cp:lastModifiedBy>
  <cp:revision>2</cp:revision>
  <dcterms:modified xsi:type="dcterms:W3CDTF">2020-05-22T04:40:59Z</dcterms:modified>
</cp:coreProperties>
</file>