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7" d="100"/>
          <a:sy n="77" d="100"/>
        </p:scale>
        <p:origin x="3568"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1384" y="554696"/>
            <a:ext cx="6160081" cy="14808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231F20"/>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231F20"/>
                </a:solidFill>
                <a:latin typeface="Georgia"/>
                <a:cs typeface="Georgia"/>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231F20"/>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51915" y="482217"/>
            <a:ext cx="5459018" cy="427990"/>
          </a:xfrm>
          <a:prstGeom prst="rect">
            <a:avLst/>
          </a:prstGeom>
        </p:spPr>
        <p:txBody>
          <a:bodyPr wrap="square" lIns="0" tIns="0" rIns="0" bIns="0">
            <a:spAutoFit/>
          </a:bodyPr>
          <a:lstStyle>
            <a:lvl1pPr>
              <a:defRPr sz="2600" b="0" i="0">
                <a:solidFill>
                  <a:srgbClr val="231F20"/>
                </a:solidFill>
                <a:latin typeface="Georgia"/>
                <a:cs typeface="Georgia"/>
              </a:defRPr>
            </a:lvl1pPr>
          </a:lstStyle>
          <a:p>
            <a:endParaRPr/>
          </a:p>
        </p:txBody>
      </p:sp>
      <p:sp>
        <p:nvSpPr>
          <p:cNvPr id="3" name="Holder 3"/>
          <p:cNvSpPr>
            <a:spLocks noGrp="1"/>
          </p:cNvSpPr>
          <p:nvPr>
            <p:ph type="body" idx="1"/>
          </p:nvPr>
        </p:nvSpPr>
        <p:spPr>
          <a:xfrm>
            <a:off x="1626958" y="5076732"/>
            <a:ext cx="4308932" cy="39452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miskolczi@outlook.h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alendly.com/batmanwgd" TargetMode="External"/><Relationship Id="rId2" Type="http://schemas.openxmlformats.org/officeDocument/2006/relationships/hyperlink" Target="https://linkedin.com/in/batmanwgd"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kmiskolczi@outlook.hu" TargetMode="External"/><Relationship Id="rId2" Type="http://schemas.openxmlformats.org/officeDocument/2006/relationships/hyperlink" Target="https://github.com/batmanwgd" TargetMode="External"/><Relationship Id="rId1" Type="http://schemas.openxmlformats.org/officeDocument/2006/relationships/slideLayout" Target="../slideLayouts/slideLayout2.xml"/><Relationship Id="rId4" Type="http://schemas.openxmlformats.org/officeDocument/2006/relationships/hyperlink" Target="https://kaska.myportfolio.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83799" y="9684476"/>
            <a:ext cx="25323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55555"/>
                </a:solidFill>
                <a:latin typeface="Georgia"/>
                <a:cs typeface="Georgia"/>
              </a:rPr>
              <a:t>+1 (208)</a:t>
            </a:r>
            <a:r>
              <a:rPr sz="2400" spc="-30" dirty="0">
                <a:solidFill>
                  <a:srgbClr val="555555"/>
                </a:solidFill>
                <a:latin typeface="Georgia"/>
                <a:cs typeface="Georgia"/>
              </a:rPr>
              <a:t> </a:t>
            </a:r>
            <a:r>
              <a:rPr sz="2400" spc="-5" dirty="0">
                <a:solidFill>
                  <a:srgbClr val="555555"/>
                </a:solidFill>
                <a:latin typeface="Georgia"/>
                <a:cs typeface="Georgia"/>
              </a:rPr>
              <a:t>789-0671</a:t>
            </a:r>
            <a:endParaRPr sz="2400">
              <a:latin typeface="Georgia"/>
              <a:cs typeface="Georgia"/>
            </a:endParaRPr>
          </a:p>
        </p:txBody>
      </p:sp>
      <p:sp>
        <p:nvSpPr>
          <p:cNvPr id="3" name="object 3"/>
          <p:cNvSpPr/>
          <p:nvPr/>
        </p:nvSpPr>
        <p:spPr>
          <a:xfrm>
            <a:off x="2861475" y="9289605"/>
            <a:ext cx="4202430" cy="285750"/>
          </a:xfrm>
          <a:custGeom>
            <a:avLst/>
            <a:gdLst/>
            <a:ahLst/>
            <a:cxnLst/>
            <a:rect l="l" t="t" r="r" b="b"/>
            <a:pathLst>
              <a:path w="4202430" h="285750">
                <a:moveTo>
                  <a:pt x="4201985" y="0"/>
                </a:moveTo>
                <a:lnTo>
                  <a:pt x="0" y="2400"/>
                </a:lnTo>
                <a:lnTo>
                  <a:pt x="165" y="285441"/>
                </a:lnTo>
                <a:lnTo>
                  <a:pt x="4202150" y="283032"/>
                </a:lnTo>
                <a:lnTo>
                  <a:pt x="4201985" y="0"/>
                </a:lnTo>
                <a:close/>
              </a:path>
            </a:pathLst>
          </a:custGeom>
          <a:solidFill>
            <a:srgbClr val="800000"/>
          </a:solidFill>
        </p:spPr>
        <p:txBody>
          <a:bodyPr wrap="square" lIns="0" tIns="0" rIns="0" bIns="0" rtlCol="0"/>
          <a:lstStyle/>
          <a:p>
            <a:endParaRPr/>
          </a:p>
        </p:txBody>
      </p:sp>
      <p:sp>
        <p:nvSpPr>
          <p:cNvPr id="4" name="object 4"/>
          <p:cNvSpPr/>
          <p:nvPr/>
        </p:nvSpPr>
        <p:spPr>
          <a:xfrm>
            <a:off x="2576182" y="3098355"/>
            <a:ext cx="285750" cy="6099810"/>
          </a:xfrm>
          <a:custGeom>
            <a:avLst/>
            <a:gdLst/>
            <a:ahLst/>
            <a:cxnLst/>
            <a:rect l="l" t="t" r="r" b="b"/>
            <a:pathLst>
              <a:path w="285750" h="6099809">
                <a:moveTo>
                  <a:pt x="283044" y="0"/>
                </a:moveTo>
                <a:lnTo>
                  <a:pt x="0" y="101"/>
                </a:lnTo>
                <a:lnTo>
                  <a:pt x="2260" y="6099225"/>
                </a:lnTo>
                <a:lnTo>
                  <a:pt x="285292" y="6099111"/>
                </a:lnTo>
                <a:lnTo>
                  <a:pt x="283044" y="0"/>
                </a:lnTo>
                <a:close/>
              </a:path>
            </a:pathLst>
          </a:custGeom>
          <a:solidFill>
            <a:srgbClr val="800000"/>
          </a:solidFill>
        </p:spPr>
        <p:txBody>
          <a:bodyPr wrap="square" lIns="0" tIns="0" rIns="0" bIns="0" rtlCol="0"/>
          <a:lstStyle/>
          <a:p>
            <a:endParaRPr/>
          </a:p>
        </p:txBody>
      </p:sp>
      <p:sp>
        <p:nvSpPr>
          <p:cNvPr id="5" name="object 5"/>
          <p:cNvSpPr/>
          <p:nvPr/>
        </p:nvSpPr>
        <p:spPr>
          <a:xfrm>
            <a:off x="2704604" y="2841056"/>
            <a:ext cx="4518875" cy="661381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7209" y="2330196"/>
            <a:ext cx="0" cy="1428750"/>
          </a:xfrm>
          <a:custGeom>
            <a:avLst/>
            <a:gdLst/>
            <a:ahLst/>
            <a:cxnLst/>
            <a:rect l="l" t="t" r="r" b="b"/>
            <a:pathLst>
              <a:path h="1428750">
                <a:moveTo>
                  <a:pt x="0" y="0"/>
                </a:moveTo>
                <a:lnTo>
                  <a:pt x="0" y="1428407"/>
                </a:lnTo>
              </a:path>
            </a:pathLst>
          </a:custGeom>
          <a:ln w="12700">
            <a:solidFill>
              <a:srgbClr val="231F20"/>
            </a:solidFill>
          </a:ln>
        </p:spPr>
        <p:txBody>
          <a:bodyPr wrap="square" lIns="0" tIns="0" rIns="0" bIns="0" rtlCol="0"/>
          <a:lstStyle/>
          <a:p>
            <a:endParaRPr/>
          </a:p>
        </p:txBody>
      </p:sp>
      <p:sp>
        <p:nvSpPr>
          <p:cNvPr id="7" name="object 7"/>
          <p:cNvSpPr txBox="1"/>
          <p:nvPr/>
        </p:nvSpPr>
        <p:spPr>
          <a:xfrm>
            <a:off x="712365" y="3970647"/>
            <a:ext cx="328930" cy="4947920"/>
          </a:xfrm>
          <a:prstGeom prst="rect">
            <a:avLst/>
          </a:prstGeom>
        </p:spPr>
        <p:txBody>
          <a:bodyPr vert="vert270" wrap="square" lIns="0" tIns="0" rIns="0" bIns="0" rtlCol="0">
            <a:spAutoFit/>
          </a:bodyPr>
          <a:lstStyle/>
          <a:p>
            <a:pPr marL="12700">
              <a:lnSpc>
                <a:spcPts val="2445"/>
              </a:lnSpc>
            </a:pPr>
            <a:r>
              <a:rPr sz="2100" spc="-5" dirty="0">
                <a:solidFill>
                  <a:srgbClr val="555555"/>
                </a:solidFill>
                <a:latin typeface="Georgia"/>
                <a:cs typeface="Georgia"/>
              </a:rPr>
              <a:t>“Don’t be wise in words, be wise in</a:t>
            </a:r>
            <a:r>
              <a:rPr sz="2100" spc="40" dirty="0">
                <a:solidFill>
                  <a:srgbClr val="555555"/>
                </a:solidFill>
                <a:latin typeface="Georgia"/>
                <a:cs typeface="Georgia"/>
              </a:rPr>
              <a:t> </a:t>
            </a:r>
            <a:r>
              <a:rPr sz="2100" spc="-5" dirty="0">
                <a:solidFill>
                  <a:srgbClr val="555555"/>
                </a:solidFill>
                <a:latin typeface="Georgia"/>
                <a:cs typeface="Georgia"/>
              </a:rPr>
              <a:t>deeds”</a:t>
            </a:r>
            <a:endParaRPr sz="2100">
              <a:latin typeface="Georgia"/>
              <a:cs typeface="Georgia"/>
            </a:endParaRPr>
          </a:p>
        </p:txBody>
      </p:sp>
      <p:sp>
        <p:nvSpPr>
          <p:cNvPr id="8" name="object 8"/>
          <p:cNvSpPr txBox="1"/>
          <p:nvPr/>
        </p:nvSpPr>
        <p:spPr>
          <a:xfrm>
            <a:off x="701384" y="554696"/>
            <a:ext cx="4905375" cy="1480820"/>
          </a:xfrm>
          <a:prstGeom prst="rect">
            <a:avLst/>
          </a:prstGeom>
        </p:spPr>
        <p:txBody>
          <a:bodyPr vert="horz" wrap="square" lIns="0" tIns="197485" rIns="0" bIns="0" rtlCol="0">
            <a:spAutoFit/>
          </a:bodyPr>
          <a:lstStyle/>
          <a:p>
            <a:pPr marL="12700">
              <a:lnSpc>
                <a:spcPct val="100000"/>
              </a:lnSpc>
              <a:spcBef>
                <a:spcPts val="1555"/>
              </a:spcBef>
              <a:tabLst>
                <a:tab pos="2008505" algn="l"/>
              </a:tabLst>
            </a:pPr>
            <a:r>
              <a:rPr sz="5400" spc="-5" dirty="0">
                <a:solidFill>
                  <a:srgbClr val="555555"/>
                </a:solidFill>
                <a:latin typeface="Georgia"/>
                <a:cs typeface="Georgia"/>
              </a:rPr>
              <a:t>Kaska	Miskolczi</a:t>
            </a:r>
            <a:endParaRPr sz="5400">
              <a:latin typeface="Georgia"/>
              <a:cs typeface="Georgia"/>
            </a:endParaRPr>
          </a:p>
          <a:p>
            <a:pPr marL="508634">
              <a:lnSpc>
                <a:spcPct val="100000"/>
              </a:lnSpc>
              <a:spcBef>
                <a:spcPts val="645"/>
              </a:spcBef>
            </a:pPr>
            <a:r>
              <a:rPr sz="2400" spc="-5" dirty="0">
                <a:solidFill>
                  <a:srgbClr val="555555"/>
                </a:solidFill>
                <a:latin typeface="Georgia"/>
                <a:cs typeface="Georgia"/>
              </a:rPr>
              <a:t>Unicorn Designer &amp;</a:t>
            </a:r>
            <a:r>
              <a:rPr sz="2400" spc="-25" dirty="0">
                <a:solidFill>
                  <a:srgbClr val="555555"/>
                </a:solidFill>
                <a:latin typeface="Georgia"/>
                <a:cs typeface="Georgia"/>
              </a:rPr>
              <a:t> </a:t>
            </a:r>
            <a:r>
              <a:rPr sz="2400" spc="-5" dirty="0">
                <a:solidFill>
                  <a:srgbClr val="555555"/>
                </a:solidFill>
                <a:latin typeface="Georgia"/>
                <a:cs typeface="Georgia"/>
              </a:rPr>
              <a:t>Developer</a:t>
            </a:r>
            <a:endParaRPr sz="2400">
              <a:latin typeface="Georgia"/>
              <a:cs typeface="Georgia"/>
            </a:endParaRPr>
          </a:p>
        </p:txBody>
      </p:sp>
      <p:sp>
        <p:nvSpPr>
          <p:cNvPr id="9" name="object 9"/>
          <p:cNvSpPr txBox="1"/>
          <p:nvPr/>
        </p:nvSpPr>
        <p:spPr>
          <a:xfrm>
            <a:off x="701384" y="9299507"/>
            <a:ext cx="1056640" cy="809625"/>
          </a:xfrm>
          <a:prstGeom prst="rect">
            <a:avLst/>
          </a:prstGeom>
        </p:spPr>
        <p:txBody>
          <a:bodyPr vert="horz" wrap="square" lIns="0" tIns="12065" rIns="0" bIns="0" rtlCol="0">
            <a:spAutoFit/>
          </a:bodyPr>
          <a:lstStyle/>
          <a:p>
            <a:pPr marL="12700">
              <a:lnSpc>
                <a:spcPct val="100000"/>
              </a:lnSpc>
              <a:spcBef>
                <a:spcPts val="95"/>
              </a:spcBef>
            </a:pPr>
            <a:r>
              <a:rPr sz="5150" spc="-10" dirty="0">
                <a:solidFill>
                  <a:srgbClr val="555555"/>
                </a:solidFill>
                <a:latin typeface="Georgia"/>
                <a:cs typeface="Georgia"/>
              </a:rPr>
              <a:t>CV</a:t>
            </a:r>
            <a:r>
              <a:rPr sz="5150" spc="-5" dirty="0">
                <a:solidFill>
                  <a:srgbClr val="555555"/>
                </a:solidFill>
                <a:latin typeface="Georgia"/>
                <a:cs typeface="Georgia"/>
              </a:rPr>
              <a:t>.</a:t>
            </a:r>
            <a:endParaRPr sz="5150">
              <a:latin typeface="Georgia"/>
              <a:cs typeface="Georgia"/>
            </a:endParaRPr>
          </a:p>
        </p:txBody>
      </p:sp>
      <p:sp>
        <p:nvSpPr>
          <p:cNvPr id="10" name="object 10"/>
          <p:cNvSpPr/>
          <p:nvPr/>
        </p:nvSpPr>
        <p:spPr>
          <a:xfrm>
            <a:off x="6515530" y="1569654"/>
            <a:ext cx="0" cy="965200"/>
          </a:xfrm>
          <a:custGeom>
            <a:avLst/>
            <a:gdLst/>
            <a:ahLst/>
            <a:cxnLst/>
            <a:rect l="l" t="t" r="r" b="b"/>
            <a:pathLst>
              <a:path h="965200">
                <a:moveTo>
                  <a:pt x="0" y="0"/>
                </a:moveTo>
                <a:lnTo>
                  <a:pt x="0" y="965075"/>
                </a:lnTo>
              </a:path>
            </a:pathLst>
          </a:custGeom>
          <a:ln w="7515">
            <a:solidFill>
              <a:srgbClr val="800000"/>
            </a:solidFill>
          </a:ln>
        </p:spPr>
        <p:txBody>
          <a:bodyPr wrap="square" lIns="0" tIns="0" rIns="0" bIns="0" rtlCol="0"/>
          <a:lstStyle/>
          <a:p>
            <a:endParaRPr/>
          </a:p>
        </p:txBody>
      </p:sp>
      <p:sp>
        <p:nvSpPr>
          <p:cNvPr id="11" name="object 11"/>
          <p:cNvSpPr/>
          <p:nvPr/>
        </p:nvSpPr>
        <p:spPr>
          <a:xfrm>
            <a:off x="6693330" y="783844"/>
            <a:ext cx="0" cy="1751330"/>
          </a:xfrm>
          <a:custGeom>
            <a:avLst/>
            <a:gdLst/>
            <a:ahLst/>
            <a:cxnLst/>
            <a:rect l="l" t="t" r="r" b="b"/>
            <a:pathLst>
              <a:path h="1751330">
                <a:moveTo>
                  <a:pt x="0" y="0"/>
                </a:moveTo>
                <a:lnTo>
                  <a:pt x="0" y="1750885"/>
                </a:lnTo>
              </a:path>
            </a:pathLst>
          </a:custGeom>
          <a:ln w="7515">
            <a:solidFill>
              <a:srgbClr val="800000"/>
            </a:solidFill>
          </a:ln>
        </p:spPr>
        <p:txBody>
          <a:bodyPr wrap="square" lIns="0" tIns="0" rIns="0" bIns="0" rtlCol="0"/>
          <a:lstStyle/>
          <a:p>
            <a:endParaRPr/>
          </a:p>
        </p:txBody>
      </p:sp>
      <p:sp>
        <p:nvSpPr>
          <p:cNvPr id="12" name="object 12"/>
          <p:cNvSpPr txBox="1"/>
          <p:nvPr/>
        </p:nvSpPr>
        <p:spPr>
          <a:xfrm>
            <a:off x="6345861" y="771223"/>
            <a:ext cx="554355" cy="1776730"/>
          </a:xfrm>
          <a:prstGeom prst="rect">
            <a:avLst/>
          </a:prstGeom>
        </p:spPr>
        <p:txBody>
          <a:bodyPr vert="vert270" wrap="square" lIns="0" tIns="10160" rIns="0" bIns="0" rtlCol="0">
            <a:spAutoFit/>
          </a:bodyPr>
          <a:lstStyle/>
          <a:p>
            <a:pPr marL="12700" marR="5080">
              <a:lnSpc>
                <a:spcPts val="1400"/>
              </a:lnSpc>
              <a:spcBef>
                <a:spcPts val="80"/>
              </a:spcBef>
            </a:pPr>
            <a:r>
              <a:rPr sz="1200" spc="-5" dirty="0">
                <a:solidFill>
                  <a:srgbClr val="800000"/>
                </a:solidFill>
                <a:latin typeface="Georgia"/>
                <a:cs typeface="Georgia"/>
              </a:rPr>
              <a:t>iamkaska.com  calendly.com/batmanwgd  </a:t>
            </a:r>
            <a:r>
              <a:rPr sz="1200" spc="-5" dirty="0">
                <a:solidFill>
                  <a:srgbClr val="800000"/>
                </a:solidFill>
                <a:latin typeface="Georgia"/>
                <a:cs typeface="Georgia"/>
                <a:hlinkClick r:id="rId3"/>
              </a:rPr>
              <a:t>kmiskolczi@outlook.hu</a:t>
            </a:r>
            <a:endParaRPr sz="1200">
              <a:latin typeface="Georgia"/>
              <a:cs typeface="Georgia"/>
            </a:endParaRPr>
          </a:p>
        </p:txBody>
      </p:sp>
      <p:sp>
        <p:nvSpPr>
          <p:cNvPr id="13" name="object 13"/>
          <p:cNvSpPr/>
          <p:nvPr/>
        </p:nvSpPr>
        <p:spPr>
          <a:xfrm>
            <a:off x="6871130" y="948525"/>
            <a:ext cx="0" cy="1586230"/>
          </a:xfrm>
          <a:custGeom>
            <a:avLst/>
            <a:gdLst/>
            <a:ahLst/>
            <a:cxnLst/>
            <a:rect l="l" t="t" r="r" b="b"/>
            <a:pathLst>
              <a:path h="1586230">
                <a:moveTo>
                  <a:pt x="0" y="0"/>
                </a:moveTo>
                <a:lnTo>
                  <a:pt x="0" y="1586204"/>
                </a:lnTo>
              </a:path>
            </a:pathLst>
          </a:custGeom>
          <a:ln w="7515">
            <a:solidFill>
              <a:srgbClr val="8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93734" y="1396161"/>
            <a:ext cx="5156200" cy="6285865"/>
          </a:xfrm>
          <a:custGeom>
            <a:avLst/>
            <a:gdLst/>
            <a:ahLst/>
            <a:cxnLst/>
            <a:rect l="l" t="t" r="r" b="b"/>
            <a:pathLst>
              <a:path w="5156200" h="6285865">
                <a:moveTo>
                  <a:pt x="0" y="6285852"/>
                </a:moveTo>
                <a:lnTo>
                  <a:pt x="5155920" y="6285852"/>
                </a:lnTo>
                <a:lnTo>
                  <a:pt x="5155920" y="0"/>
                </a:lnTo>
                <a:lnTo>
                  <a:pt x="0" y="0"/>
                </a:lnTo>
                <a:lnTo>
                  <a:pt x="0" y="6285852"/>
                </a:lnTo>
                <a:close/>
              </a:path>
            </a:pathLst>
          </a:custGeom>
          <a:solidFill>
            <a:srgbClr val="E2DFDD"/>
          </a:solidFill>
        </p:spPr>
        <p:txBody>
          <a:bodyPr wrap="square" lIns="0" tIns="0" rIns="0" bIns="0" rtlCol="0"/>
          <a:lstStyle/>
          <a:p>
            <a:endParaRPr/>
          </a:p>
        </p:txBody>
      </p:sp>
      <p:sp>
        <p:nvSpPr>
          <p:cNvPr id="3" name="object 3"/>
          <p:cNvSpPr txBox="1"/>
          <p:nvPr/>
        </p:nvSpPr>
        <p:spPr>
          <a:xfrm>
            <a:off x="2837408" y="1947544"/>
            <a:ext cx="3796029" cy="1563370"/>
          </a:xfrm>
          <a:prstGeom prst="rect">
            <a:avLst/>
          </a:prstGeom>
        </p:spPr>
        <p:txBody>
          <a:bodyPr vert="horz" wrap="square" lIns="0" tIns="12700" rIns="0" bIns="0" rtlCol="0">
            <a:spAutoFit/>
          </a:bodyPr>
          <a:lstStyle/>
          <a:p>
            <a:pPr marL="12700" marR="5080">
              <a:lnSpc>
                <a:spcPct val="112100"/>
              </a:lnSpc>
              <a:spcBef>
                <a:spcPts val="100"/>
              </a:spcBef>
            </a:pPr>
            <a:r>
              <a:rPr sz="3000" spc="-5" dirty="0">
                <a:solidFill>
                  <a:srgbClr val="555555"/>
                </a:solidFill>
                <a:latin typeface="Georgia"/>
                <a:cs typeface="Georgia"/>
              </a:rPr>
              <a:t>Devising creative  solutions to complex  problems is my</a:t>
            </a:r>
            <a:r>
              <a:rPr sz="3000" spc="-30" dirty="0">
                <a:solidFill>
                  <a:srgbClr val="555555"/>
                </a:solidFill>
                <a:latin typeface="Georgia"/>
                <a:cs typeface="Georgia"/>
              </a:rPr>
              <a:t> </a:t>
            </a:r>
            <a:r>
              <a:rPr sz="3000" spc="-5" dirty="0">
                <a:solidFill>
                  <a:srgbClr val="555555"/>
                </a:solidFill>
                <a:latin typeface="Georgia"/>
                <a:cs typeface="Georgia"/>
              </a:rPr>
              <a:t>shtick.</a:t>
            </a:r>
            <a:endParaRPr sz="3000">
              <a:latin typeface="Georgia"/>
              <a:cs typeface="Georgia"/>
            </a:endParaRPr>
          </a:p>
        </p:txBody>
      </p:sp>
      <p:sp>
        <p:nvSpPr>
          <p:cNvPr id="4" name="object 4"/>
          <p:cNvSpPr txBox="1"/>
          <p:nvPr/>
        </p:nvSpPr>
        <p:spPr>
          <a:xfrm>
            <a:off x="2837408" y="3894823"/>
            <a:ext cx="4102735" cy="75692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55555"/>
                </a:solidFill>
                <a:latin typeface="Georgia"/>
                <a:cs typeface="Georgia"/>
              </a:rPr>
              <a:t>My blend of artistic insight, critical thinking, and technical  prowess, enables me to create engaging media experiences,  while solving real- world complex problems for you and your  clients.</a:t>
            </a:r>
            <a:endParaRPr sz="1200">
              <a:latin typeface="Georgia"/>
              <a:cs typeface="Georgia"/>
            </a:endParaRPr>
          </a:p>
        </p:txBody>
      </p:sp>
      <p:sp>
        <p:nvSpPr>
          <p:cNvPr id="5" name="object 5"/>
          <p:cNvSpPr txBox="1"/>
          <p:nvPr/>
        </p:nvSpPr>
        <p:spPr>
          <a:xfrm>
            <a:off x="2837408" y="4809223"/>
            <a:ext cx="3835400" cy="57404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55555"/>
                </a:solidFill>
                <a:latin typeface="Georgia"/>
                <a:cs typeface="Georgia"/>
              </a:rPr>
              <a:t>Over the course of your search for </a:t>
            </a:r>
            <a:r>
              <a:rPr sz="1200" dirty="0">
                <a:solidFill>
                  <a:srgbClr val="555555"/>
                </a:solidFill>
                <a:latin typeface="Georgia"/>
                <a:cs typeface="Georgia"/>
              </a:rPr>
              <a:t>a </a:t>
            </a:r>
            <a:r>
              <a:rPr sz="1200" spc="-5" dirty="0">
                <a:solidFill>
                  <a:srgbClr val="555555"/>
                </a:solidFill>
                <a:latin typeface="Georgia"/>
                <a:cs typeface="Georgia"/>
              </a:rPr>
              <a:t>new team member, </a:t>
            </a:r>
            <a:r>
              <a:rPr sz="1200" dirty="0">
                <a:solidFill>
                  <a:srgbClr val="555555"/>
                </a:solidFill>
                <a:latin typeface="Georgia"/>
                <a:cs typeface="Georgia"/>
              </a:rPr>
              <a:t>I  </a:t>
            </a:r>
            <a:r>
              <a:rPr sz="1200" spc="-5" dirty="0">
                <a:solidFill>
                  <a:srgbClr val="555555"/>
                </a:solidFill>
                <a:latin typeface="Georgia"/>
                <a:cs typeface="Georgia"/>
              </a:rPr>
              <a:t>doubt you’ll </a:t>
            </a:r>
            <a:r>
              <a:rPr sz="1200" spc="-15" dirty="0">
                <a:solidFill>
                  <a:srgbClr val="555555"/>
                </a:solidFill>
                <a:latin typeface="Georgia"/>
                <a:cs typeface="Georgia"/>
              </a:rPr>
              <a:t>find </a:t>
            </a:r>
            <a:r>
              <a:rPr sz="1200" spc="-5" dirty="0">
                <a:solidFill>
                  <a:srgbClr val="555555"/>
                </a:solidFill>
                <a:latin typeface="Georgia"/>
                <a:cs typeface="Georgia"/>
              </a:rPr>
              <a:t>another candidate as passionate about  designing sustainable</a:t>
            </a:r>
            <a:r>
              <a:rPr sz="1200" spc="5" dirty="0">
                <a:solidFill>
                  <a:srgbClr val="555555"/>
                </a:solidFill>
                <a:latin typeface="Georgia"/>
                <a:cs typeface="Georgia"/>
              </a:rPr>
              <a:t> </a:t>
            </a:r>
            <a:r>
              <a:rPr sz="1200" spc="-5" dirty="0">
                <a:solidFill>
                  <a:srgbClr val="555555"/>
                </a:solidFill>
                <a:latin typeface="Georgia"/>
                <a:cs typeface="Georgia"/>
              </a:rPr>
              <a:t>software.</a:t>
            </a:r>
            <a:endParaRPr sz="1200">
              <a:latin typeface="Georgia"/>
              <a:cs typeface="Georgia"/>
            </a:endParaRPr>
          </a:p>
        </p:txBody>
      </p:sp>
      <p:sp>
        <p:nvSpPr>
          <p:cNvPr id="6" name="object 6"/>
          <p:cNvSpPr txBox="1"/>
          <p:nvPr/>
        </p:nvSpPr>
        <p:spPr>
          <a:xfrm>
            <a:off x="2837408" y="5540743"/>
            <a:ext cx="3730625"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55555"/>
                </a:solidFill>
                <a:latin typeface="Georgia"/>
                <a:cs typeface="Georgia"/>
              </a:rPr>
              <a:t>Should you wish to connect after reviewing my resume,  please do not hesitate to reach</a:t>
            </a:r>
            <a:r>
              <a:rPr sz="1200" spc="25" dirty="0">
                <a:solidFill>
                  <a:srgbClr val="555555"/>
                </a:solidFill>
                <a:latin typeface="Georgia"/>
                <a:cs typeface="Georgia"/>
              </a:rPr>
              <a:t> </a:t>
            </a:r>
            <a:r>
              <a:rPr sz="1200" spc="-5" dirty="0">
                <a:solidFill>
                  <a:srgbClr val="555555"/>
                </a:solidFill>
                <a:latin typeface="Georgia"/>
                <a:cs typeface="Georgia"/>
              </a:rPr>
              <a:t>out.</a:t>
            </a:r>
            <a:endParaRPr sz="1200">
              <a:latin typeface="Georgia"/>
              <a:cs typeface="Georgia"/>
            </a:endParaRPr>
          </a:p>
        </p:txBody>
      </p:sp>
      <p:sp>
        <p:nvSpPr>
          <p:cNvPr id="7" name="object 7"/>
          <p:cNvSpPr/>
          <p:nvPr/>
        </p:nvSpPr>
        <p:spPr>
          <a:xfrm>
            <a:off x="5295556" y="6500507"/>
            <a:ext cx="1634173" cy="891082"/>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4372343" y="6229032"/>
            <a:ext cx="88138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55555"/>
                </a:solidFill>
                <a:latin typeface="Georgia"/>
                <a:cs typeface="Georgia"/>
              </a:rPr>
              <a:t>Üdözlettel,</a:t>
            </a:r>
            <a:endParaRPr sz="1400">
              <a:latin typeface="Georgia"/>
              <a:cs typeface="Georgia"/>
            </a:endParaRPr>
          </a:p>
        </p:txBody>
      </p:sp>
      <p:sp>
        <p:nvSpPr>
          <p:cNvPr id="9" name="object 9"/>
          <p:cNvSpPr txBox="1"/>
          <p:nvPr/>
        </p:nvSpPr>
        <p:spPr>
          <a:xfrm>
            <a:off x="783887" y="1106767"/>
            <a:ext cx="1395730" cy="4495800"/>
          </a:xfrm>
          <a:prstGeom prst="rect">
            <a:avLst/>
          </a:prstGeom>
        </p:spPr>
        <p:txBody>
          <a:bodyPr vert="horz" wrap="square" lIns="0" tIns="12700" rIns="0" bIns="0" rtlCol="0">
            <a:spAutoFit/>
          </a:bodyPr>
          <a:lstStyle/>
          <a:p>
            <a:pPr marL="12700" marR="34925">
              <a:lnSpc>
                <a:spcPct val="152800"/>
              </a:lnSpc>
              <a:spcBef>
                <a:spcPts val="100"/>
              </a:spcBef>
            </a:pPr>
            <a:r>
              <a:rPr sz="1200" spc="-5" dirty="0">
                <a:solidFill>
                  <a:srgbClr val="555555"/>
                </a:solidFill>
                <a:latin typeface="Georgia"/>
                <a:cs typeface="Georgia"/>
              </a:rPr>
              <a:t>Arch. Diagrams.  Agile Collaboration.  Bug</a:t>
            </a:r>
            <a:r>
              <a:rPr sz="1200" spc="-10" dirty="0">
                <a:solidFill>
                  <a:srgbClr val="555555"/>
                </a:solidFill>
                <a:latin typeface="Georgia"/>
                <a:cs typeface="Georgia"/>
              </a:rPr>
              <a:t> </a:t>
            </a:r>
            <a:r>
              <a:rPr sz="1200" spc="-5" dirty="0">
                <a:solidFill>
                  <a:srgbClr val="555555"/>
                </a:solidFill>
                <a:latin typeface="Georgia"/>
                <a:cs typeface="Georgia"/>
              </a:rPr>
              <a:t>Whispering.</a:t>
            </a:r>
            <a:endParaRPr sz="1200">
              <a:latin typeface="Georgia"/>
              <a:cs typeface="Georgia"/>
            </a:endParaRPr>
          </a:p>
          <a:p>
            <a:pPr marL="12700" marR="240029">
              <a:lnSpc>
                <a:spcPct val="152800"/>
              </a:lnSpc>
            </a:pPr>
            <a:r>
              <a:rPr sz="1200" spc="-5" dirty="0">
                <a:solidFill>
                  <a:srgbClr val="555555"/>
                </a:solidFill>
                <a:latin typeface="Georgia"/>
                <a:cs typeface="Georgia"/>
              </a:rPr>
              <a:t>CI/CD</a:t>
            </a:r>
            <a:r>
              <a:rPr sz="1200" spc="-45" dirty="0">
                <a:solidFill>
                  <a:srgbClr val="555555"/>
                </a:solidFill>
                <a:latin typeface="Georgia"/>
                <a:cs typeface="Georgia"/>
              </a:rPr>
              <a:t> </a:t>
            </a:r>
            <a:r>
              <a:rPr sz="1200" spc="-5" dirty="0">
                <a:solidFill>
                  <a:srgbClr val="555555"/>
                </a:solidFill>
                <a:latin typeface="Georgia"/>
                <a:cs typeface="Georgia"/>
              </a:rPr>
              <a:t>Pipelines.  DevOps SME.  </a:t>
            </a:r>
            <a:r>
              <a:rPr sz="1200" spc="10" dirty="0">
                <a:solidFill>
                  <a:srgbClr val="555555"/>
                </a:solidFill>
                <a:latin typeface="Georgia"/>
                <a:cs typeface="Georgia"/>
              </a:rPr>
              <a:t>S</a:t>
            </a:r>
            <a:r>
              <a:rPr sz="800" spc="10" dirty="0">
                <a:solidFill>
                  <a:srgbClr val="555555"/>
                </a:solidFill>
                <a:latin typeface="Georgia"/>
                <a:cs typeface="Georgia"/>
              </a:rPr>
              <a:t>AA</a:t>
            </a:r>
            <a:r>
              <a:rPr sz="1200" spc="10" dirty="0">
                <a:solidFill>
                  <a:srgbClr val="555555"/>
                </a:solidFill>
                <a:latin typeface="Georgia"/>
                <a:cs typeface="Georgia"/>
              </a:rPr>
              <a:t>S </a:t>
            </a:r>
            <a:r>
              <a:rPr sz="1200" spc="-5" dirty="0">
                <a:solidFill>
                  <a:srgbClr val="555555"/>
                </a:solidFill>
                <a:latin typeface="Georgia"/>
                <a:cs typeface="Georgia"/>
              </a:rPr>
              <a:t>&amp;</a:t>
            </a:r>
            <a:r>
              <a:rPr sz="1200" spc="-25" dirty="0">
                <a:solidFill>
                  <a:srgbClr val="555555"/>
                </a:solidFill>
                <a:latin typeface="Georgia"/>
                <a:cs typeface="Georgia"/>
              </a:rPr>
              <a:t> </a:t>
            </a:r>
            <a:r>
              <a:rPr sz="1200" spc="5" dirty="0">
                <a:solidFill>
                  <a:srgbClr val="555555"/>
                </a:solidFill>
                <a:latin typeface="Georgia"/>
                <a:cs typeface="Georgia"/>
              </a:rPr>
              <a:t>I</a:t>
            </a:r>
            <a:r>
              <a:rPr sz="800" spc="5" dirty="0">
                <a:solidFill>
                  <a:srgbClr val="555555"/>
                </a:solidFill>
                <a:latin typeface="Georgia"/>
                <a:cs typeface="Georgia"/>
              </a:rPr>
              <a:t>AA</a:t>
            </a:r>
            <a:r>
              <a:rPr sz="1200" spc="5" dirty="0">
                <a:solidFill>
                  <a:srgbClr val="555555"/>
                </a:solidFill>
                <a:latin typeface="Georgia"/>
                <a:cs typeface="Georgia"/>
              </a:rPr>
              <a:t>S.</a:t>
            </a:r>
            <a:endParaRPr sz="1200">
              <a:latin typeface="Georgia"/>
              <a:cs typeface="Georgia"/>
            </a:endParaRPr>
          </a:p>
          <a:p>
            <a:pPr marL="12700" marR="330835">
              <a:lnSpc>
                <a:spcPct val="152800"/>
              </a:lnSpc>
            </a:pPr>
            <a:r>
              <a:rPr sz="1200" spc="-5" dirty="0">
                <a:solidFill>
                  <a:srgbClr val="555555"/>
                </a:solidFill>
                <a:latin typeface="Georgia"/>
                <a:cs typeface="Georgia"/>
              </a:rPr>
              <a:t>eCommerce.  Headless</a:t>
            </a:r>
            <a:r>
              <a:rPr sz="1200" spc="-45" dirty="0">
                <a:solidFill>
                  <a:srgbClr val="555555"/>
                </a:solidFill>
                <a:latin typeface="Georgia"/>
                <a:cs typeface="Georgia"/>
              </a:rPr>
              <a:t> </a:t>
            </a:r>
            <a:r>
              <a:rPr sz="1200" spc="-5" dirty="0">
                <a:solidFill>
                  <a:srgbClr val="555555"/>
                </a:solidFill>
                <a:latin typeface="Georgia"/>
                <a:cs typeface="Georgia"/>
              </a:rPr>
              <a:t>CMS/  LMS.</a:t>
            </a:r>
            <a:endParaRPr sz="1200">
              <a:latin typeface="Georgia"/>
              <a:cs typeface="Georgia"/>
            </a:endParaRPr>
          </a:p>
          <a:p>
            <a:pPr marL="12700" marR="5080">
              <a:lnSpc>
                <a:spcPct val="152800"/>
              </a:lnSpc>
            </a:pPr>
            <a:r>
              <a:rPr sz="1200" spc="-5" dirty="0">
                <a:solidFill>
                  <a:srgbClr val="555555"/>
                </a:solidFill>
                <a:latin typeface="Georgia"/>
                <a:cs typeface="Georgia"/>
              </a:rPr>
              <a:t>App Design &amp; Dev.  Web Design &amp; Dev.  System</a:t>
            </a:r>
            <a:r>
              <a:rPr sz="1200" spc="-25" dirty="0">
                <a:solidFill>
                  <a:srgbClr val="555555"/>
                </a:solidFill>
                <a:latin typeface="Georgia"/>
                <a:cs typeface="Georgia"/>
              </a:rPr>
              <a:t> </a:t>
            </a:r>
            <a:r>
              <a:rPr sz="1200" spc="-5" dirty="0">
                <a:solidFill>
                  <a:srgbClr val="555555"/>
                </a:solidFill>
                <a:latin typeface="Georgia"/>
                <a:cs typeface="Georgia"/>
              </a:rPr>
              <a:t>Automation.  Platform </a:t>
            </a:r>
            <a:r>
              <a:rPr sz="1200" spc="-10" dirty="0">
                <a:solidFill>
                  <a:srgbClr val="555555"/>
                </a:solidFill>
                <a:latin typeface="Georgia"/>
                <a:cs typeface="Georgia"/>
              </a:rPr>
              <a:t>Configs.</a:t>
            </a:r>
            <a:endParaRPr sz="1200">
              <a:latin typeface="Georgia"/>
              <a:cs typeface="Georgia"/>
            </a:endParaRPr>
          </a:p>
          <a:p>
            <a:pPr marL="12700" marR="15240">
              <a:lnSpc>
                <a:spcPct val="152800"/>
              </a:lnSpc>
            </a:pPr>
            <a:r>
              <a:rPr sz="1200" spc="-5" dirty="0">
                <a:solidFill>
                  <a:srgbClr val="555555"/>
                </a:solidFill>
                <a:latin typeface="Georgia"/>
                <a:cs typeface="Georgia"/>
              </a:rPr>
              <a:t>Embedded</a:t>
            </a:r>
            <a:r>
              <a:rPr sz="1200" spc="-30" dirty="0">
                <a:solidFill>
                  <a:srgbClr val="555555"/>
                </a:solidFill>
                <a:latin typeface="Georgia"/>
                <a:cs typeface="Georgia"/>
              </a:rPr>
              <a:t> </a:t>
            </a:r>
            <a:r>
              <a:rPr sz="1200" spc="-5" dirty="0">
                <a:solidFill>
                  <a:srgbClr val="555555"/>
                </a:solidFill>
                <a:latin typeface="Georgia"/>
                <a:cs typeface="Georgia"/>
              </a:rPr>
              <a:t>Systems.  Microservices Eng.  Cyber Security.</a:t>
            </a:r>
            <a:endParaRPr sz="1200">
              <a:latin typeface="Georgia"/>
              <a:cs typeface="Georgia"/>
            </a:endParaRPr>
          </a:p>
        </p:txBody>
      </p:sp>
      <p:sp>
        <p:nvSpPr>
          <p:cNvPr id="10" name="object 10"/>
          <p:cNvSpPr txBox="1"/>
          <p:nvPr/>
        </p:nvSpPr>
        <p:spPr>
          <a:xfrm>
            <a:off x="212353" y="1800070"/>
            <a:ext cx="372110" cy="800735"/>
          </a:xfrm>
          <a:prstGeom prst="rect">
            <a:avLst/>
          </a:prstGeom>
        </p:spPr>
        <p:txBody>
          <a:bodyPr vert="vert270" wrap="square" lIns="0" tIns="0" rIns="0" bIns="0" rtlCol="0">
            <a:spAutoFit/>
          </a:bodyPr>
          <a:lstStyle/>
          <a:p>
            <a:pPr marL="12700">
              <a:lnSpc>
                <a:spcPts val="2780"/>
              </a:lnSpc>
            </a:pPr>
            <a:r>
              <a:rPr sz="2400" dirty="0">
                <a:solidFill>
                  <a:srgbClr val="555555"/>
                </a:solidFill>
                <a:latin typeface="Georgia"/>
                <a:cs typeface="Georgia"/>
              </a:rPr>
              <a:t>S</a:t>
            </a:r>
            <a:r>
              <a:rPr sz="1650" dirty="0">
                <a:solidFill>
                  <a:srgbClr val="555555"/>
                </a:solidFill>
                <a:latin typeface="Georgia"/>
                <a:cs typeface="Georgia"/>
              </a:rPr>
              <a:t>K</a:t>
            </a:r>
            <a:r>
              <a:rPr sz="1650" spc="-5" dirty="0">
                <a:solidFill>
                  <a:srgbClr val="555555"/>
                </a:solidFill>
                <a:latin typeface="Georgia"/>
                <a:cs typeface="Georgia"/>
              </a:rPr>
              <a:t>I</a:t>
            </a:r>
            <a:r>
              <a:rPr sz="1650" dirty="0">
                <a:solidFill>
                  <a:srgbClr val="555555"/>
                </a:solidFill>
                <a:latin typeface="Georgia"/>
                <a:cs typeface="Georgia"/>
              </a:rPr>
              <a:t>LLS</a:t>
            </a:r>
            <a:endParaRPr sz="1650">
              <a:latin typeface="Georgia"/>
              <a:cs typeface="Georgia"/>
            </a:endParaRPr>
          </a:p>
        </p:txBody>
      </p:sp>
      <p:sp>
        <p:nvSpPr>
          <p:cNvPr id="11" name="object 11"/>
          <p:cNvSpPr/>
          <p:nvPr/>
        </p:nvSpPr>
        <p:spPr>
          <a:xfrm>
            <a:off x="382282" y="2726194"/>
            <a:ext cx="0" cy="1041400"/>
          </a:xfrm>
          <a:custGeom>
            <a:avLst/>
            <a:gdLst/>
            <a:ahLst/>
            <a:cxnLst/>
            <a:rect l="l" t="t" r="r" b="b"/>
            <a:pathLst>
              <a:path h="1041400">
                <a:moveTo>
                  <a:pt x="0" y="0"/>
                </a:moveTo>
                <a:lnTo>
                  <a:pt x="0" y="1040828"/>
                </a:lnTo>
              </a:path>
            </a:pathLst>
          </a:custGeom>
          <a:ln w="12700">
            <a:solidFill>
              <a:srgbClr val="231F20"/>
            </a:solidFill>
          </a:ln>
        </p:spPr>
        <p:txBody>
          <a:bodyPr wrap="square" lIns="0" tIns="0" rIns="0" bIns="0" rtlCol="0"/>
          <a:lstStyle/>
          <a:p>
            <a:endParaRPr/>
          </a:p>
        </p:txBody>
      </p:sp>
      <p:sp>
        <p:nvSpPr>
          <p:cNvPr id="12" name="object 12"/>
          <p:cNvSpPr txBox="1"/>
          <p:nvPr/>
        </p:nvSpPr>
        <p:spPr>
          <a:xfrm>
            <a:off x="2538247" y="8706936"/>
            <a:ext cx="1153160" cy="508634"/>
          </a:xfrm>
          <a:prstGeom prst="rect">
            <a:avLst/>
          </a:prstGeom>
        </p:spPr>
        <p:txBody>
          <a:bodyPr vert="horz" wrap="square" lIns="0" tIns="91440" rIns="0" bIns="0" rtlCol="0">
            <a:spAutoFit/>
          </a:bodyPr>
          <a:lstStyle/>
          <a:p>
            <a:pPr marL="12700">
              <a:lnSpc>
                <a:spcPct val="100000"/>
              </a:lnSpc>
              <a:spcBef>
                <a:spcPts val="720"/>
              </a:spcBef>
            </a:pPr>
            <a:r>
              <a:rPr sz="1300" spc="-5" dirty="0">
                <a:solidFill>
                  <a:srgbClr val="555555"/>
                </a:solidFill>
                <a:latin typeface="Georgia"/>
                <a:cs typeface="Georgia"/>
              </a:rPr>
              <a:t>Self-Paced,</a:t>
            </a:r>
            <a:r>
              <a:rPr sz="1300" spc="-70" dirty="0">
                <a:solidFill>
                  <a:srgbClr val="555555"/>
                </a:solidFill>
                <a:latin typeface="Georgia"/>
                <a:cs typeface="Georgia"/>
              </a:rPr>
              <a:t> </a:t>
            </a:r>
            <a:r>
              <a:rPr sz="1300" spc="-5" dirty="0">
                <a:solidFill>
                  <a:srgbClr val="555555"/>
                </a:solidFill>
                <a:latin typeface="Georgia"/>
                <a:cs typeface="Georgia"/>
              </a:rPr>
              <a:t>Life</a:t>
            </a:r>
            <a:endParaRPr sz="1300">
              <a:latin typeface="Georgia"/>
              <a:cs typeface="Georgia"/>
            </a:endParaRPr>
          </a:p>
          <a:p>
            <a:pPr marL="12700">
              <a:lnSpc>
                <a:spcPct val="100000"/>
              </a:lnSpc>
              <a:spcBef>
                <a:spcPts val="480"/>
              </a:spcBef>
            </a:pPr>
            <a:r>
              <a:rPr sz="950" spc="5" dirty="0">
                <a:solidFill>
                  <a:srgbClr val="555555"/>
                </a:solidFill>
                <a:latin typeface="Georgia"/>
                <a:cs typeface="Georgia"/>
              </a:rPr>
              <a:t>Online &amp; Local</a:t>
            </a:r>
            <a:r>
              <a:rPr sz="950" spc="-50" dirty="0">
                <a:solidFill>
                  <a:srgbClr val="555555"/>
                </a:solidFill>
                <a:latin typeface="Georgia"/>
                <a:cs typeface="Georgia"/>
              </a:rPr>
              <a:t> </a:t>
            </a:r>
            <a:r>
              <a:rPr sz="950" spc="5" dirty="0">
                <a:solidFill>
                  <a:srgbClr val="555555"/>
                </a:solidFill>
                <a:latin typeface="Georgia"/>
                <a:cs typeface="Georgia"/>
              </a:rPr>
              <a:t>Edu</a:t>
            </a:r>
            <a:endParaRPr sz="950">
              <a:latin typeface="Georgia"/>
              <a:cs typeface="Georgia"/>
            </a:endParaRPr>
          </a:p>
        </p:txBody>
      </p:sp>
      <p:sp>
        <p:nvSpPr>
          <p:cNvPr id="13" name="object 13"/>
          <p:cNvSpPr txBox="1"/>
          <p:nvPr/>
        </p:nvSpPr>
        <p:spPr>
          <a:xfrm>
            <a:off x="4358271" y="8634314"/>
            <a:ext cx="2496185" cy="632460"/>
          </a:xfrm>
          <a:prstGeom prst="rect">
            <a:avLst/>
          </a:prstGeom>
        </p:spPr>
        <p:txBody>
          <a:bodyPr vert="horz" wrap="square" lIns="0" tIns="11430" rIns="0" bIns="0" rtlCol="0">
            <a:spAutoFit/>
          </a:bodyPr>
          <a:lstStyle/>
          <a:p>
            <a:pPr marL="12700">
              <a:lnSpc>
                <a:spcPct val="100000"/>
              </a:lnSpc>
              <a:spcBef>
                <a:spcPts val="90"/>
              </a:spcBef>
            </a:pPr>
            <a:r>
              <a:rPr sz="1300" spc="-10" dirty="0">
                <a:solidFill>
                  <a:srgbClr val="555555"/>
                </a:solidFill>
                <a:latin typeface="Georgia"/>
                <a:cs typeface="Georgia"/>
              </a:rPr>
              <a:t>Continued Education</a:t>
            </a:r>
            <a:endParaRPr sz="1300">
              <a:latin typeface="Georgia"/>
              <a:cs typeface="Georgia"/>
            </a:endParaRPr>
          </a:p>
          <a:p>
            <a:pPr marL="48895" marR="5080">
              <a:lnSpc>
                <a:spcPct val="107600"/>
              </a:lnSpc>
              <a:spcBef>
                <a:spcPts val="770"/>
              </a:spcBef>
            </a:pPr>
            <a:r>
              <a:rPr sz="950" spc="5" dirty="0">
                <a:solidFill>
                  <a:srgbClr val="555555"/>
                </a:solidFill>
                <a:latin typeface="Georgia"/>
                <a:cs typeface="Georgia"/>
              </a:rPr>
              <a:t>Keeping up with </a:t>
            </a:r>
            <a:r>
              <a:rPr sz="950" dirty="0">
                <a:solidFill>
                  <a:srgbClr val="555555"/>
                </a:solidFill>
                <a:latin typeface="Georgia"/>
                <a:cs typeface="Georgia"/>
              </a:rPr>
              <a:t>libraries via </a:t>
            </a:r>
            <a:r>
              <a:rPr sz="950" spc="5" dirty="0">
                <a:solidFill>
                  <a:srgbClr val="555555"/>
                </a:solidFill>
                <a:latin typeface="Georgia"/>
                <a:cs typeface="Georgia"/>
              </a:rPr>
              <a:t>documentation,  guides course </a:t>
            </a:r>
            <a:r>
              <a:rPr sz="950" dirty="0">
                <a:solidFill>
                  <a:srgbClr val="555555"/>
                </a:solidFill>
                <a:latin typeface="Georgia"/>
                <a:cs typeface="Georgia"/>
              </a:rPr>
              <a:t>certificates, </a:t>
            </a:r>
            <a:r>
              <a:rPr sz="950" spc="5" dirty="0">
                <a:solidFill>
                  <a:srgbClr val="555555"/>
                </a:solidFill>
                <a:latin typeface="Georgia"/>
                <a:cs typeface="Georgia"/>
              </a:rPr>
              <a:t>local colleges,</a:t>
            </a:r>
            <a:r>
              <a:rPr sz="950" spc="-50" dirty="0">
                <a:solidFill>
                  <a:srgbClr val="555555"/>
                </a:solidFill>
                <a:latin typeface="Georgia"/>
                <a:cs typeface="Georgia"/>
              </a:rPr>
              <a:t> </a:t>
            </a:r>
            <a:r>
              <a:rPr sz="950" spc="5" dirty="0">
                <a:solidFill>
                  <a:srgbClr val="555555"/>
                </a:solidFill>
                <a:latin typeface="Georgia"/>
                <a:cs typeface="Georgia"/>
              </a:rPr>
              <a:t>etc</a:t>
            </a:r>
            <a:endParaRPr sz="950">
              <a:latin typeface="Georgia"/>
              <a:cs typeface="Georgia"/>
            </a:endParaRPr>
          </a:p>
        </p:txBody>
      </p:sp>
      <p:sp>
        <p:nvSpPr>
          <p:cNvPr id="14" name="object 14"/>
          <p:cNvSpPr txBox="1"/>
          <p:nvPr/>
        </p:nvSpPr>
        <p:spPr>
          <a:xfrm>
            <a:off x="2538247" y="9652763"/>
            <a:ext cx="908050" cy="374015"/>
          </a:xfrm>
          <a:prstGeom prst="rect">
            <a:avLst/>
          </a:prstGeom>
        </p:spPr>
        <p:txBody>
          <a:bodyPr vert="horz" wrap="square" lIns="0" tIns="11430" rIns="0" bIns="0" rtlCol="0">
            <a:spAutoFit/>
          </a:bodyPr>
          <a:lstStyle/>
          <a:p>
            <a:pPr marL="12700">
              <a:lnSpc>
                <a:spcPct val="100000"/>
              </a:lnSpc>
              <a:spcBef>
                <a:spcPts val="90"/>
              </a:spcBef>
            </a:pPr>
            <a:r>
              <a:rPr sz="1300" spc="-5" dirty="0">
                <a:solidFill>
                  <a:srgbClr val="555555"/>
                </a:solidFill>
                <a:latin typeface="Georgia"/>
                <a:cs typeface="Georgia"/>
              </a:rPr>
              <a:t>2009 -</a:t>
            </a:r>
            <a:r>
              <a:rPr sz="1300" spc="-100" dirty="0">
                <a:solidFill>
                  <a:srgbClr val="555555"/>
                </a:solidFill>
                <a:latin typeface="Georgia"/>
                <a:cs typeface="Georgia"/>
              </a:rPr>
              <a:t> </a:t>
            </a:r>
            <a:r>
              <a:rPr sz="1300" spc="-5" dirty="0">
                <a:solidFill>
                  <a:srgbClr val="555555"/>
                </a:solidFill>
                <a:latin typeface="Georgia"/>
                <a:cs typeface="Georgia"/>
              </a:rPr>
              <a:t>2014</a:t>
            </a:r>
            <a:endParaRPr sz="1300">
              <a:latin typeface="Georgia"/>
              <a:cs typeface="Georgia"/>
            </a:endParaRPr>
          </a:p>
          <a:p>
            <a:pPr marL="12700">
              <a:lnSpc>
                <a:spcPct val="100000"/>
              </a:lnSpc>
              <a:spcBef>
                <a:spcPts val="50"/>
              </a:spcBef>
            </a:pPr>
            <a:r>
              <a:rPr sz="950" spc="5" dirty="0">
                <a:solidFill>
                  <a:srgbClr val="555555"/>
                </a:solidFill>
                <a:latin typeface="Georgia"/>
                <a:cs typeface="Georgia"/>
              </a:rPr>
              <a:t>Bachelor of</a:t>
            </a:r>
            <a:r>
              <a:rPr sz="950" spc="-90" dirty="0">
                <a:solidFill>
                  <a:srgbClr val="555555"/>
                </a:solidFill>
                <a:latin typeface="Georgia"/>
                <a:cs typeface="Georgia"/>
              </a:rPr>
              <a:t> </a:t>
            </a:r>
            <a:r>
              <a:rPr sz="950" spc="5" dirty="0">
                <a:solidFill>
                  <a:srgbClr val="555555"/>
                </a:solidFill>
                <a:latin typeface="Georgia"/>
                <a:cs typeface="Georgia"/>
              </a:rPr>
              <a:t>Arts</a:t>
            </a:r>
            <a:endParaRPr sz="950">
              <a:latin typeface="Georgia"/>
              <a:cs typeface="Georgia"/>
            </a:endParaRPr>
          </a:p>
        </p:txBody>
      </p:sp>
      <p:sp>
        <p:nvSpPr>
          <p:cNvPr id="15" name="object 15"/>
          <p:cNvSpPr txBox="1"/>
          <p:nvPr/>
        </p:nvSpPr>
        <p:spPr>
          <a:xfrm>
            <a:off x="4358271" y="9434365"/>
            <a:ext cx="2790825" cy="796290"/>
          </a:xfrm>
          <a:prstGeom prst="rect">
            <a:avLst/>
          </a:prstGeom>
        </p:spPr>
        <p:txBody>
          <a:bodyPr vert="horz" wrap="square" lIns="0" tIns="77470" rIns="0" bIns="0" rtlCol="0">
            <a:spAutoFit/>
          </a:bodyPr>
          <a:lstStyle/>
          <a:p>
            <a:pPr marL="23495">
              <a:lnSpc>
                <a:spcPct val="100000"/>
              </a:lnSpc>
              <a:spcBef>
                <a:spcPts val="610"/>
              </a:spcBef>
            </a:pPr>
            <a:r>
              <a:rPr sz="1300" spc="-5" dirty="0">
                <a:solidFill>
                  <a:srgbClr val="555555"/>
                </a:solidFill>
                <a:latin typeface="Georgia"/>
                <a:cs typeface="Georgia"/>
              </a:rPr>
              <a:t>Florida Gulf Coast</a:t>
            </a:r>
            <a:r>
              <a:rPr sz="1300" spc="-15" dirty="0">
                <a:solidFill>
                  <a:srgbClr val="555555"/>
                </a:solidFill>
                <a:latin typeface="Georgia"/>
                <a:cs typeface="Georgia"/>
              </a:rPr>
              <a:t> </a:t>
            </a:r>
            <a:r>
              <a:rPr sz="1300" spc="-10" dirty="0">
                <a:solidFill>
                  <a:srgbClr val="555555"/>
                </a:solidFill>
                <a:latin typeface="Georgia"/>
                <a:cs typeface="Georgia"/>
              </a:rPr>
              <a:t>University</a:t>
            </a:r>
            <a:endParaRPr sz="1300">
              <a:latin typeface="Georgia"/>
              <a:cs typeface="Georgia"/>
            </a:endParaRPr>
          </a:p>
          <a:p>
            <a:pPr marL="12700" marR="5080">
              <a:lnSpc>
                <a:spcPct val="107600"/>
              </a:lnSpc>
              <a:spcBef>
                <a:spcPts val="315"/>
              </a:spcBef>
            </a:pPr>
            <a:r>
              <a:rPr sz="950" spc="5" dirty="0">
                <a:solidFill>
                  <a:srgbClr val="555555"/>
                </a:solidFill>
                <a:latin typeface="Georgia"/>
                <a:cs typeface="Georgia"/>
              </a:rPr>
              <a:t>Philosophy and </a:t>
            </a:r>
            <a:r>
              <a:rPr sz="950" dirty="0">
                <a:solidFill>
                  <a:srgbClr val="555555"/>
                </a:solidFill>
                <a:latin typeface="Georgia"/>
                <a:cs typeface="Georgia"/>
              </a:rPr>
              <a:t>Artificial </a:t>
            </a:r>
            <a:r>
              <a:rPr sz="950" spc="5" dirty="0">
                <a:solidFill>
                  <a:srgbClr val="555555"/>
                </a:solidFill>
                <a:latin typeface="Georgia"/>
                <a:cs typeface="Georgia"/>
              </a:rPr>
              <a:t>Intelligence, where my  research &amp; experience focused on the philosophy</a:t>
            </a:r>
            <a:r>
              <a:rPr sz="950" spc="-85" dirty="0">
                <a:solidFill>
                  <a:srgbClr val="555555"/>
                </a:solidFill>
                <a:latin typeface="Georgia"/>
                <a:cs typeface="Georgia"/>
              </a:rPr>
              <a:t> </a:t>
            </a:r>
            <a:r>
              <a:rPr sz="950" spc="5" dirty="0">
                <a:solidFill>
                  <a:srgbClr val="555555"/>
                </a:solidFill>
                <a:latin typeface="Georgia"/>
                <a:cs typeface="Georgia"/>
              </a:rPr>
              <a:t>of  learning/intelligence.</a:t>
            </a:r>
            <a:endParaRPr sz="950">
              <a:latin typeface="Georgia"/>
              <a:cs typeface="Georgia"/>
            </a:endParaRPr>
          </a:p>
        </p:txBody>
      </p:sp>
      <p:sp>
        <p:nvSpPr>
          <p:cNvPr id="16" name="object 16"/>
          <p:cNvSpPr txBox="1"/>
          <p:nvPr/>
        </p:nvSpPr>
        <p:spPr>
          <a:xfrm>
            <a:off x="2541295" y="7929715"/>
            <a:ext cx="1636395" cy="468630"/>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555555"/>
                </a:solidFill>
                <a:latin typeface="Georgia"/>
                <a:cs typeface="Georgia"/>
              </a:rPr>
              <a:t>E</a:t>
            </a:r>
            <a:r>
              <a:rPr sz="2000" spc="10" dirty="0">
                <a:solidFill>
                  <a:srgbClr val="555555"/>
                </a:solidFill>
                <a:latin typeface="Georgia"/>
                <a:cs typeface="Georgia"/>
              </a:rPr>
              <a:t>DUCAT</a:t>
            </a:r>
            <a:r>
              <a:rPr sz="2000" dirty="0">
                <a:solidFill>
                  <a:srgbClr val="555555"/>
                </a:solidFill>
                <a:latin typeface="Georgia"/>
                <a:cs typeface="Georgia"/>
              </a:rPr>
              <a:t>I</a:t>
            </a:r>
            <a:r>
              <a:rPr sz="2000" spc="10" dirty="0">
                <a:solidFill>
                  <a:srgbClr val="555555"/>
                </a:solidFill>
                <a:latin typeface="Georgia"/>
                <a:cs typeface="Georgia"/>
              </a:rPr>
              <a:t>ON</a:t>
            </a:r>
            <a:endParaRPr sz="2000">
              <a:latin typeface="Georgia"/>
              <a:cs typeface="Georgia"/>
            </a:endParaRPr>
          </a:p>
        </p:txBody>
      </p:sp>
      <p:sp>
        <p:nvSpPr>
          <p:cNvPr id="17" name="object 17"/>
          <p:cNvSpPr/>
          <p:nvPr/>
        </p:nvSpPr>
        <p:spPr>
          <a:xfrm>
            <a:off x="4979161" y="8205089"/>
            <a:ext cx="2581275" cy="0"/>
          </a:xfrm>
          <a:custGeom>
            <a:avLst/>
            <a:gdLst/>
            <a:ahLst/>
            <a:cxnLst/>
            <a:rect l="l" t="t" r="r" b="b"/>
            <a:pathLst>
              <a:path w="2581275">
                <a:moveTo>
                  <a:pt x="2580843" y="0"/>
                </a:moveTo>
                <a:lnTo>
                  <a:pt x="0" y="0"/>
                </a:lnTo>
              </a:path>
            </a:pathLst>
          </a:custGeom>
          <a:ln w="12700">
            <a:solidFill>
              <a:srgbClr val="231F20"/>
            </a:solidFill>
          </a:ln>
        </p:spPr>
        <p:txBody>
          <a:bodyPr wrap="square" lIns="0" tIns="0" rIns="0" bIns="0" rtlCol="0"/>
          <a:lstStyle/>
          <a:p>
            <a:endParaRPr/>
          </a:p>
        </p:txBody>
      </p:sp>
      <p:sp>
        <p:nvSpPr>
          <p:cNvPr id="18" name="object 18"/>
          <p:cNvSpPr txBox="1"/>
          <p:nvPr/>
        </p:nvSpPr>
        <p:spPr>
          <a:xfrm>
            <a:off x="763568" y="6367831"/>
            <a:ext cx="1386840" cy="3937000"/>
          </a:xfrm>
          <a:prstGeom prst="rect">
            <a:avLst/>
          </a:prstGeom>
        </p:spPr>
        <p:txBody>
          <a:bodyPr vert="horz" wrap="square" lIns="0" tIns="12700" rIns="0" bIns="0" rtlCol="0">
            <a:spAutoFit/>
          </a:bodyPr>
          <a:lstStyle/>
          <a:p>
            <a:pPr marL="12700" marR="385445">
              <a:lnSpc>
                <a:spcPct val="152800"/>
              </a:lnSpc>
              <a:spcBef>
                <a:spcPts val="100"/>
              </a:spcBef>
            </a:pPr>
            <a:r>
              <a:rPr sz="1200" dirty="0">
                <a:solidFill>
                  <a:srgbClr val="555555"/>
                </a:solidFill>
                <a:latin typeface="Georgia"/>
                <a:cs typeface="Georgia"/>
              </a:rPr>
              <a:t>Ba</a:t>
            </a:r>
            <a:r>
              <a:rPr sz="1200" spc="-5" dirty="0">
                <a:solidFill>
                  <a:srgbClr val="555555"/>
                </a:solidFill>
                <a:latin typeface="Georgia"/>
                <a:cs typeface="Georgia"/>
              </a:rPr>
              <a:t>sh/</a:t>
            </a:r>
            <a:r>
              <a:rPr sz="1200" dirty="0">
                <a:solidFill>
                  <a:srgbClr val="555555"/>
                </a:solidFill>
                <a:latin typeface="Georgia"/>
                <a:cs typeface="Georgia"/>
              </a:rPr>
              <a:t>Z</a:t>
            </a:r>
            <a:r>
              <a:rPr sz="1200" spc="-5" dirty="0">
                <a:solidFill>
                  <a:srgbClr val="555555"/>
                </a:solidFill>
                <a:latin typeface="Georgia"/>
                <a:cs typeface="Georgia"/>
              </a:rPr>
              <a:t>sh/Ksh  C/C++</a:t>
            </a:r>
            <a:endParaRPr sz="1200">
              <a:latin typeface="Georgia"/>
              <a:cs typeface="Georgia"/>
            </a:endParaRPr>
          </a:p>
          <a:p>
            <a:pPr marL="12700" marR="5080">
              <a:lnSpc>
                <a:spcPct val="152800"/>
              </a:lnSpc>
            </a:pPr>
            <a:r>
              <a:rPr sz="1200" dirty="0">
                <a:solidFill>
                  <a:srgbClr val="555555"/>
                </a:solidFill>
                <a:latin typeface="Georgia"/>
                <a:cs typeface="Georgia"/>
              </a:rPr>
              <a:t>HT</a:t>
            </a:r>
            <a:r>
              <a:rPr sz="1200" spc="-5" dirty="0">
                <a:solidFill>
                  <a:srgbClr val="555555"/>
                </a:solidFill>
                <a:latin typeface="Georgia"/>
                <a:cs typeface="Georgia"/>
              </a:rPr>
              <a:t>ML/CSS/jQue</a:t>
            </a:r>
            <a:r>
              <a:rPr sz="1200" dirty="0">
                <a:solidFill>
                  <a:srgbClr val="555555"/>
                </a:solidFill>
                <a:latin typeface="Georgia"/>
                <a:cs typeface="Georgia"/>
              </a:rPr>
              <a:t>r</a:t>
            </a:r>
            <a:r>
              <a:rPr sz="1200" spc="-5" dirty="0">
                <a:solidFill>
                  <a:srgbClr val="555555"/>
                </a:solidFill>
                <a:latin typeface="Georgia"/>
                <a:cs typeface="Georgia"/>
              </a:rPr>
              <a:t>y</a:t>
            </a:r>
            <a:r>
              <a:rPr sz="1200" dirty="0">
                <a:solidFill>
                  <a:srgbClr val="555555"/>
                </a:solidFill>
                <a:latin typeface="Georgia"/>
                <a:cs typeface="Georgia"/>
              </a:rPr>
              <a:t>.  </a:t>
            </a:r>
            <a:r>
              <a:rPr sz="1200" spc="-5" dirty="0">
                <a:solidFill>
                  <a:srgbClr val="555555"/>
                </a:solidFill>
                <a:latin typeface="Georgia"/>
                <a:cs typeface="Georgia"/>
              </a:rPr>
              <a:t>Vanilla JavaScript.  TypeScript.</a:t>
            </a:r>
            <a:endParaRPr sz="1200">
              <a:latin typeface="Georgia"/>
              <a:cs typeface="Georgia"/>
            </a:endParaRPr>
          </a:p>
          <a:p>
            <a:pPr marL="12700" marR="169545">
              <a:lnSpc>
                <a:spcPct val="152800"/>
              </a:lnSpc>
            </a:pPr>
            <a:r>
              <a:rPr sz="1200" dirty="0">
                <a:solidFill>
                  <a:srgbClr val="555555"/>
                </a:solidFill>
                <a:latin typeface="Georgia"/>
                <a:cs typeface="Georgia"/>
              </a:rPr>
              <a:t>R</a:t>
            </a:r>
            <a:r>
              <a:rPr sz="1200" spc="-5" dirty="0">
                <a:solidFill>
                  <a:srgbClr val="555555"/>
                </a:solidFill>
                <a:latin typeface="Georgia"/>
                <a:cs typeface="Georgia"/>
              </a:rPr>
              <a:t>eact/</a:t>
            </a:r>
            <a:r>
              <a:rPr sz="1200" dirty="0">
                <a:solidFill>
                  <a:srgbClr val="555555"/>
                </a:solidFill>
                <a:latin typeface="Georgia"/>
                <a:cs typeface="Georgia"/>
              </a:rPr>
              <a:t>An</a:t>
            </a:r>
            <a:r>
              <a:rPr sz="1200" spc="-5" dirty="0">
                <a:solidFill>
                  <a:srgbClr val="555555"/>
                </a:solidFill>
                <a:latin typeface="Georgia"/>
                <a:cs typeface="Georgia"/>
              </a:rPr>
              <a:t>gul</a:t>
            </a:r>
            <a:r>
              <a:rPr sz="1200" dirty="0">
                <a:solidFill>
                  <a:srgbClr val="555555"/>
                </a:solidFill>
                <a:latin typeface="Georgia"/>
                <a:cs typeface="Georgia"/>
              </a:rPr>
              <a:t>arJ</a:t>
            </a:r>
            <a:r>
              <a:rPr sz="1200" spc="-5" dirty="0">
                <a:solidFill>
                  <a:srgbClr val="555555"/>
                </a:solidFill>
                <a:latin typeface="Georgia"/>
                <a:cs typeface="Georgia"/>
              </a:rPr>
              <a:t>S</a:t>
            </a:r>
            <a:r>
              <a:rPr sz="1200" dirty="0">
                <a:solidFill>
                  <a:srgbClr val="555555"/>
                </a:solidFill>
                <a:latin typeface="Georgia"/>
                <a:cs typeface="Georgia"/>
              </a:rPr>
              <a:t>.  </a:t>
            </a:r>
            <a:r>
              <a:rPr sz="1200" spc="-5" dirty="0">
                <a:solidFill>
                  <a:srgbClr val="555555"/>
                </a:solidFill>
                <a:latin typeface="Georgia"/>
                <a:cs typeface="Georgia"/>
              </a:rPr>
              <a:t>D3 &amp;</a:t>
            </a:r>
            <a:r>
              <a:rPr sz="1200" spc="-10" dirty="0">
                <a:solidFill>
                  <a:srgbClr val="555555"/>
                </a:solidFill>
                <a:latin typeface="Georgia"/>
                <a:cs typeface="Georgia"/>
              </a:rPr>
              <a:t> </a:t>
            </a:r>
            <a:r>
              <a:rPr sz="1200" spc="-5" dirty="0">
                <a:solidFill>
                  <a:srgbClr val="555555"/>
                </a:solidFill>
                <a:latin typeface="Georgia"/>
                <a:cs typeface="Georgia"/>
              </a:rPr>
              <a:t>Tableau.</a:t>
            </a:r>
            <a:endParaRPr sz="1200">
              <a:latin typeface="Georgia"/>
              <a:cs typeface="Georgia"/>
            </a:endParaRPr>
          </a:p>
          <a:p>
            <a:pPr marL="12700" marR="543560">
              <a:lnSpc>
                <a:spcPct val="152800"/>
              </a:lnSpc>
            </a:pPr>
            <a:r>
              <a:rPr sz="1200" spc="-5" dirty="0">
                <a:solidFill>
                  <a:srgbClr val="555555"/>
                </a:solidFill>
                <a:latin typeface="Georgia"/>
                <a:cs typeface="Georgia"/>
              </a:rPr>
              <a:t>Drupal</a:t>
            </a:r>
            <a:r>
              <a:rPr sz="1200" spc="-55" dirty="0">
                <a:solidFill>
                  <a:srgbClr val="555555"/>
                </a:solidFill>
                <a:latin typeface="Georgia"/>
                <a:cs typeface="Georgia"/>
              </a:rPr>
              <a:t> </a:t>
            </a:r>
            <a:r>
              <a:rPr sz="1200" spc="-5" dirty="0">
                <a:solidFill>
                  <a:srgbClr val="555555"/>
                </a:solidFill>
                <a:latin typeface="Georgia"/>
                <a:cs typeface="Georgia"/>
              </a:rPr>
              <a:t>&gt;=7.  Sitecore.</a:t>
            </a:r>
            <a:endParaRPr sz="1200">
              <a:latin typeface="Georgia"/>
              <a:cs typeface="Georgia"/>
            </a:endParaRPr>
          </a:p>
          <a:p>
            <a:pPr marL="12700" marR="151765">
              <a:lnSpc>
                <a:spcPct val="152800"/>
              </a:lnSpc>
            </a:pPr>
            <a:r>
              <a:rPr sz="1200" spc="-5" dirty="0">
                <a:solidFill>
                  <a:srgbClr val="555555"/>
                </a:solidFill>
                <a:latin typeface="Georgia"/>
                <a:cs typeface="Georgia"/>
              </a:rPr>
              <a:t>Docker.  Terraform.  </a:t>
            </a:r>
            <a:r>
              <a:rPr sz="1200" dirty="0">
                <a:solidFill>
                  <a:srgbClr val="555555"/>
                </a:solidFill>
                <a:latin typeface="Georgia"/>
                <a:cs typeface="Georgia"/>
              </a:rPr>
              <a:t>Trav</a:t>
            </a:r>
            <a:r>
              <a:rPr sz="1200" spc="-5" dirty="0">
                <a:solidFill>
                  <a:srgbClr val="555555"/>
                </a:solidFill>
                <a:latin typeface="Georgia"/>
                <a:cs typeface="Georgia"/>
              </a:rPr>
              <a:t>isCI/</a:t>
            </a:r>
            <a:r>
              <a:rPr sz="1200" dirty="0">
                <a:solidFill>
                  <a:srgbClr val="555555"/>
                </a:solidFill>
                <a:latin typeface="Georgia"/>
                <a:cs typeface="Georgia"/>
              </a:rPr>
              <a:t>J</a:t>
            </a:r>
            <a:r>
              <a:rPr sz="1200" spc="-5" dirty="0">
                <a:solidFill>
                  <a:srgbClr val="555555"/>
                </a:solidFill>
                <a:latin typeface="Georgia"/>
                <a:cs typeface="Georgia"/>
              </a:rPr>
              <a:t>e</a:t>
            </a:r>
            <a:r>
              <a:rPr sz="1200" dirty="0">
                <a:solidFill>
                  <a:srgbClr val="555555"/>
                </a:solidFill>
                <a:latin typeface="Georgia"/>
                <a:cs typeface="Georgia"/>
              </a:rPr>
              <a:t>n</a:t>
            </a:r>
            <a:r>
              <a:rPr sz="1200" spc="-5" dirty="0">
                <a:solidFill>
                  <a:srgbClr val="555555"/>
                </a:solidFill>
                <a:latin typeface="Georgia"/>
                <a:cs typeface="Georgia"/>
              </a:rPr>
              <a:t>ki</a:t>
            </a:r>
            <a:r>
              <a:rPr sz="1200" dirty="0">
                <a:solidFill>
                  <a:srgbClr val="555555"/>
                </a:solidFill>
                <a:latin typeface="Georgia"/>
                <a:cs typeface="Georgia"/>
              </a:rPr>
              <a:t>n</a:t>
            </a:r>
            <a:r>
              <a:rPr sz="1200" spc="-5" dirty="0">
                <a:solidFill>
                  <a:srgbClr val="555555"/>
                </a:solidFill>
                <a:latin typeface="Georgia"/>
                <a:cs typeface="Georgia"/>
              </a:rPr>
              <a:t>s</a:t>
            </a:r>
            <a:r>
              <a:rPr sz="1200" dirty="0">
                <a:solidFill>
                  <a:srgbClr val="555555"/>
                </a:solidFill>
                <a:latin typeface="Georgia"/>
                <a:cs typeface="Georgia"/>
              </a:rPr>
              <a:t>.  AW</a:t>
            </a:r>
            <a:r>
              <a:rPr sz="1200" spc="-5" dirty="0">
                <a:solidFill>
                  <a:srgbClr val="555555"/>
                </a:solidFill>
                <a:latin typeface="Georgia"/>
                <a:cs typeface="Georgia"/>
              </a:rPr>
              <a:t>S/</a:t>
            </a:r>
            <a:r>
              <a:rPr sz="1200" dirty="0">
                <a:solidFill>
                  <a:srgbClr val="555555"/>
                </a:solidFill>
                <a:latin typeface="Georgia"/>
                <a:cs typeface="Georgia"/>
              </a:rPr>
              <a:t>A</a:t>
            </a:r>
            <a:r>
              <a:rPr sz="1200" spc="-5" dirty="0">
                <a:solidFill>
                  <a:srgbClr val="555555"/>
                </a:solidFill>
                <a:latin typeface="Georgia"/>
                <a:cs typeface="Georgia"/>
              </a:rPr>
              <a:t>zu</a:t>
            </a:r>
            <a:r>
              <a:rPr sz="1200" dirty="0">
                <a:solidFill>
                  <a:srgbClr val="555555"/>
                </a:solidFill>
                <a:latin typeface="Georgia"/>
                <a:cs typeface="Georgia"/>
              </a:rPr>
              <a:t>r</a:t>
            </a:r>
            <a:r>
              <a:rPr sz="1200" spc="-5" dirty="0">
                <a:solidFill>
                  <a:srgbClr val="555555"/>
                </a:solidFill>
                <a:latin typeface="Georgia"/>
                <a:cs typeface="Georgia"/>
              </a:rPr>
              <a:t>e/I</a:t>
            </a:r>
            <a:r>
              <a:rPr sz="1200" dirty="0">
                <a:solidFill>
                  <a:srgbClr val="555555"/>
                </a:solidFill>
                <a:latin typeface="Georgia"/>
                <a:cs typeface="Georgia"/>
              </a:rPr>
              <a:t>B</a:t>
            </a:r>
            <a:r>
              <a:rPr sz="1200" spc="-5" dirty="0">
                <a:solidFill>
                  <a:srgbClr val="555555"/>
                </a:solidFill>
                <a:latin typeface="Georgia"/>
                <a:cs typeface="Georgia"/>
              </a:rPr>
              <a:t>M</a:t>
            </a:r>
            <a:r>
              <a:rPr sz="1200" dirty="0">
                <a:solidFill>
                  <a:srgbClr val="555555"/>
                </a:solidFill>
                <a:latin typeface="Georgia"/>
                <a:cs typeface="Georgia"/>
              </a:rPr>
              <a:t>.  </a:t>
            </a:r>
            <a:r>
              <a:rPr sz="1200" spc="-5" dirty="0">
                <a:solidFill>
                  <a:srgbClr val="555555"/>
                </a:solidFill>
                <a:latin typeface="Georgia"/>
                <a:cs typeface="Georgia"/>
              </a:rPr>
              <a:t>HashiVault.</a:t>
            </a:r>
            <a:endParaRPr sz="1200">
              <a:latin typeface="Georgia"/>
              <a:cs typeface="Georgia"/>
            </a:endParaRPr>
          </a:p>
        </p:txBody>
      </p:sp>
      <p:sp>
        <p:nvSpPr>
          <p:cNvPr id="19" name="object 19"/>
          <p:cNvSpPr txBox="1"/>
          <p:nvPr/>
        </p:nvSpPr>
        <p:spPr>
          <a:xfrm>
            <a:off x="212353" y="9157493"/>
            <a:ext cx="372110" cy="1380490"/>
          </a:xfrm>
          <a:prstGeom prst="rect">
            <a:avLst/>
          </a:prstGeom>
        </p:spPr>
        <p:txBody>
          <a:bodyPr vert="vert270" wrap="square" lIns="0" tIns="0" rIns="0" bIns="0" rtlCol="0">
            <a:spAutoFit/>
          </a:bodyPr>
          <a:lstStyle/>
          <a:p>
            <a:pPr marL="12700">
              <a:lnSpc>
                <a:spcPts val="2780"/>
              </a:lnSpc>
            </a:pPr>
            <a:r>
              <a:rPr sz="2400" dirty="0">
                <a:solidFill>
                  <a:srgbClr val="555555"/>
                </a:solidFill>
                <a:latin typeface="Georgia"/>
                <a:cs typeface="Georgia"/>
              </a:rPr>
              <a:t>L</a:t>
            </a:r>
            <a:r>
              <a:rPr sz="1650" dirty="0">
                <a:solidFill>
                  <a:srgbClr val="555555"/>
                </a:solidFill>
                <a:latin typeface="Georgia"/>
                <a:cs typeface="Georgia"/>
              </a:rPr>
              <a:t>ANGUAGES</a:t>
            </a:r>
            <a:endParaRPr sz="1650">
              <a:latin typeface="Georgia"/>
              <a:cs typeface="Georgia"/>
            </a:endParaRPr>
          </a:p>
        </p:txBody>
      </p:sp>
      <p:sp>
        <p:nvSpPr>
          <p:cNvPr id="20" name="object 20"/>
          <p:cNvSpPr/>
          <p:nvPr/>
        </p:nvSpPr>
        <p:spPr>
          <a:xfrm>
            <a:off x="382282" y="7234694"/>
            <a:ext cx="0" cy="1041400"/>
          </a:xfrm>
          <a:custGeom>
            <a:avLst/>
            <a:gdLst/>
            <a:ahLst/>
            <a:cxnLst/>
            <a:rect l="l" t="t" r="r" b="b"/>
            <a:pathLst>
              <a:path h="1041400">
                <a:moveTo>
                  <a:pt x="0" y="0"/>
                </a:moveTo>
                <a:lnTo>
                  <a:pt x="0" y="1040828"/>
                </a:lnTo>
              </a:path>
            </a:pathLst>
          </a:custGeom>
          <a:ln w="12700">
            <a:solidFill>
              <a:srgbClr val="231F20"/>
            </a:solidFill>
          </a:ln>
        </p:spPr>
        <p:txBody>
          <a:bodyPr wrap="square" lIns="0" tIns="0" rIns="0" bIns="0" rtlCol="0"/>
          <a:lstStyle/>
          <a:p>
            <a:endParaRPr/>
          </a:p>
        </p:txBody>
      </p:sp>
      <p:sp>
        <p:nvSpPr>
          <p:cNvPr id="21" name="object 21"/>
          <p:cNvSpPr txBox="1">
            <a:spLocks noGrp="1"/>
          </p:cNvSpPr>
          <p:nvPr>
            <p:ph type="title"/>
          </p:nvPr>
        </p:nvSpPr>
        <p:spPr>
          <a:xfrm>
            <a:off x="2538247" y="471017"/>
            <a:ext cx="384556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555555"/>
                </a:solidFill>
              </a:rPr>
              <a:t>Summary &amp;</a:t>
            </a:r>
            <a:r>
              <a:rPr sz="3000" spc="-30" dirty="0">
                <a:solidFill>
                  <a:srgbClr val="555555"/>
                </a:solidFill>
              </a:rPr>
              <a:t> </a:t>
            </a:r>
            <a:r>
              <a:rPr sz="3000" spc="-5" dirty="0">
                <a:solidFill>
                  <a:srgbClr val="555555"/>
                </a:solidFill>
              </a:rPr>
              <a:t>Education</a:t>
            </a:r>
            <a:endParaRPr sz="3000"/>
          </a:p>
        </p:txBody>
      </p:sp>
      <p:sp>
        <p:nvSpPr>
          <p:cNvPr id="22" name="object 22"/>
          <p:cNvSpPr/>
          <p:nvPr/>
        </p:nvSpPr>
        <p:spPr>
          <a:xfrm>
            <a:off x="5" y="716204"/>
            <a:ext cx="2393950" cy="0"/>
          </a:xfrm>
          <a:custGeom>
            <a:avLst/>
            <a:gdLst/>
            <a:ahLst/>
            <a:cxnLst/>
            <a:rect l="l" t="t" r="r" b="b"/>
            <a:pathLst>
              <a:path w="2393950">
                <a:moveTo>
                  <a:pt x="0" y="0"/>
                </a:moveTo>
                <a:lnTo>
                  <a:pt x="2393436" y="0"/>
                </a:lnTo>
              </a:path>
            </a:pathLst>
          </a:custGeom>
          <a:ln w="12700">
            <a:solidFill>
              <a:srgbClr val="231F2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30917"/>
            <a:ext cx="6654800" cy="9144635"/>
          </a:xfrm>
          <a:custGeom>
            <a:avLst/>
            <a:gdLst/>
            <a:ahLst/>
            <a:cxnLst/>
            <a:rect l="l" t="t" r="r" b="b"/>
            <a:pathLst>
              <a:path w="6654800" h="9144635">
                <a:moveTo>
                  <a:pt x="0" y="9144406"/>
                </a:moveTo>
                <a:lnTo>
                  <a:pt x="6654800" y="9144406"/>
                </a:lnTo>
                <a:lnTo>
                  <a:pt x="6654800" y="0"/>
                </a:lnTo>
                <a:lnTo>
                  <a:pt x="0" y="0"/>
                </a:lnTo>
                <a:lnTo>
                  <a:pt x="0" y="9144406"/>
                </a:lnTo>
                <a:close/>
              </a:path>
            </a:pathLst>
          </a:custGeom>
          <a:solidFill>
            <a:srgbClr val="E2DFDD"/>
          </a:solidFill>
        </p:spPr>
        <p:txBody>
          <a:bodyPr wrap="square" lIns="0" tIns="0" rIns="0" bIns="0" rtlCol="0"/>
          <a:lstStyle/>
          <a:p>
            <a:endParaRPr/>
          </a:p>
        </p:txBody>
      </p:sp>
      <p:sp>
        <p:nvSpPr>
          <p:cNvPr id="3" name="object 3"/>
          <p:cNvSpPr/>
          <p:nvPr/>
        </p:nvSpPr>
        <p:spPr>
          <a:xfrm>
            <a:off x="-2" y="716204"/>
            <a:ext cx="2393950" cy="0"/>
          </a:xfrm>
          <a:custGeom>
            <a:avLst/>
            <a:gdLst/>
            <a:ahLst/>
            <a:cxnLst/>
            <a:rect l="l" t="t" r="r" b="b"/>
            <a:pathLst>
              <a:path w="2393950">
                <a:moveTo>
                  <a:pt x="0" y="0"/>
                </a:moveTo>
                <a:lnTo>
                  <a:pt x="2393457" y="0"/>
                </a:lnTo>
              </a:path>
            </a:pathLst>
          </a:custGeom>
          <a:ln w="12700">
            <a:solidFill>
              <a:srgbClr val="231F2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7145" rIns="0" bIns="0" rtlCol="0">
            <a:spAutoFit/>
          </a:bodyPr>
          <a:lstStyle/>
          <a:p>
            <a:pPr marL="1744345">
              <a:lnSpc>
                <a:spcPct val="100000"/>
              </a:lnSpc>
              <a:spcBef>
                <a:spcPts val="135"/>
              </a:spcBef>
            </a:pPr>
            <a:r>
              <a:rPr spc="15" dirty="0"/>
              <a:t>Professional</a:t>
            </a:r>
            <a:r>
              <a:rPr spc="-45" dirty="0"/>
              <a:t> </a:t>
            </a:r>
            <a:r>
              <a:rPr spc="15" dirty="0"/>
              <a:t>Experiences</a:t>
            </a:r>
          </a:p>
        </p:txBody>
      </p:sp>
      <p:sp>
        <p:nvSpPr>
          <p:cNvPr id="5" name="object 5"/>
          <p:cNvSpPr txBox="1"/>
          <p:nvPr/>
        </p:nvSpPr>
        <p:spPr>
          <a:xfrm>
            <a:off x="6994387" y="1869500"/>
            <a:ext cx="299720" cy="396938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https://linkedin.com/in/batmanwgd</a:t>
            </a:r>
            <a:endParaRPr sz="1900">
              <a:latin typeface="Georgia"/>
              <a:cs typeface="Georgia"/>
            </a:endParaRPr>
          </a:p>
        </p:txBody>
      </p:sp>
      <p:sp>
        <p:nvSpPr>
          <p:cNvPr id="6" name="object 6"/>
          <p:cNvSpPr txBox="1"/>
          <p:nvPr/>
        </p:nvSpPr>
        <p:spPr>
          <a:xfrm>
            <a:off x="6994387" y="7280113"/>
            <a:ext cx="299720" cy="243903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GitHub:</a:t>
            </a:r>
            <a:r>
              <a:rPr sz="1900" u="sng" spc="-35" dirty="0">
                <a:solidFill>
                  <a:srgbClr val="800000"/>
                </a:solidFill>
                <a:uFill>
                  <a:solidFill>
                    <a:srgbClr val="800000"/>
                  </a:solidFill>
                </a:uFill>
                <a:latin typeface="Georgia"/>
                <a:cs typeface="Georgia"/>
              </a:rPr>
              <a:t> </a:t>
            </a:r>
            <a:r>
              <a:rPr sz="1900" u="sng" spc="-5" dirty="0">
                <a:solidFill>
                  <a:srgbClr val="800000"/>
                </a:solidFill>
                <a:uFill>
                  <a:solidFill>
                    <a:srgbClr val="800000"/>
                  </a:solidFill>
                </a:uFill>
                <a:latin typeface="Georgia"/>
                <a:cs typeface="Georgia"/>
              </a:rPr>
              <a:t>@batmanwgd</a:t>
            </a:r>
            <a:endParaRPr sz="1900">
              <a:latin typeface="Georgia"/>
              <a:cs typeface="Georgia"/>
            </a:endParaRPr>
          </a:p>
        </p:txBody>
      </p:sp>
      <p:sp>
        <p:nvSpPr>
          <p:cNvPr id="7" name="object 7"/>
          <p:cNvSpPr/>
          <p:nvPr/>
        </p:nvSpPr>
        <p:spPr>
          <a:xfrm>
            <a:off x="7172045" y="6027610"/>
            <a:ext cx="0" cy="1041400"/>
          </a:xfrm>
          <a:custGeom>
            <a:avLst/>
            <a:gdLst/>
            <a:ahLst/>
            <a:cxnLst/>
            <a:rect l="l" t="t" r="r" b="b"/>
            <a:pathLst>
              <a:path h="1041400">
                <a:moveTo>
                  <a:pt x="0" y="0"/>
                </a:moveTo>
                <a:lnTo>
                  <a:pt x="0" y="1040828"/>
                </a:lnTo>
              </a:path>
            </a:pathLst>
          </a:custGeom>
          <a:ln w="12700">
            <a:solidFill>
              <a:srgbClr val="231F20"/>
            </a:solidFill>
          </a:ln>
        </p:spPr>
        <p:txBody>
          <a:bodyPr wrap="square" lIns="0" tIns="0" rIns="0" bIns="0" rtlCol="0"/>
          <a:lstStyle/>
          <a:p>
            <a:endParaRPr/>
          </a:p>
        </p:txBody>
      </p:sp>
      <p:sp>
        <p:nvSpPr>
          <p:cNvPr id="8" name="object 8"/>
          <p:cNvSpPr/>
          <p:nvPr/>
        </p:nvSpPr>
        <p:spPr>
          <a:xfrm>
            <a:off x="326925" y="7855775"/>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2DFDD"/>
          </a:solidFill>
        </p:spPr>
        <p:txBody>
          <a:bodyPr wrap="square" lIns="0" tIns="0" rIns="0" bIns="0" rtlCol="0"/>
          <a:lstStyle/>
          <a:p>
            <a:endParaRPr/>
          </a:p>
        </p:txBody>
      </p:sp>
      <p:sp>
        <p:nvSpPr>
          <p:cNvPr id="9" name="object 9"/>
          <p:cNvSpPr/>
          <p:nvPr/>
        </p:nvSpPr>
        <p:spPr>
          <a:xfrm>
            <a:off x="342900" y="4972875"/>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2DFDD"/>
          </a:solidFill>
        </p:spPr>
        <p:txBody>
          <a:bodyPr wrap="square" lIns="0" tIns="0" rIns="0" bIns="0" rtlCol="0"/>
          <a:lstStyle/>
          <a:p>
            <a:endParaRPr/>
          </a:p>
        </p:txBody>
      </p:sp>
      <p:sp>
        <p:nvSpPr>
          <p:cNvPr id="10" name="object 10"/>
          <p:cNvSpPr txBox="1"/>
          <p:nvPr/>
        </p:nvSpPr>
        <p:spPr>
          <a:xfrm>
            <a:off x="314225" y="1378572"/>
            <a:ext cx="6010910" cy="8793480"/>
          </a:xfrm>
          <a:prstGeom prst="rect">
            <a:avLst/>
          </a:prstGeom>
        </p:spPr>
        <p:txBody>
          <a:bodyPr vert="horz" wrap="square" lIns="0" tIns="41275" rIns="0" bIns="0" rtlCol="0">
            <a:spAutoFit/>
          </a:bodyPr>
          <a:lstStyle/>
          <a:p>
            <a:pPr marL="28575">
              <a:lnSpc>
                <a:spcPct val="100000"/>
              </a:lnSpc>
              <a:spcBef>
                <a:spcPts val="325"/>
              </a:spcBef>
            </a:pPr>
            <a:r>
              <a:rPr sz="1500" spc="-5" dirty="0">
                <a:solidFill>
                  <a:srgbClr val="555555"/>
                </a:solidFill>
                <a:latin typeface="Georgia"/>
                <a:cs typeface="Georgia"/>
              </a:rPr>
              <a:t>Senior Software Architect </a:t>
            </a:r>
            <a:r>
              <a:rPr sz="1500" dirty="0">
                <a:solidFill>
                  <a:srgbClr val="555555"/>
                </a:solidFill>
                <a:latin typeface="Georgia"/>
                <a:cs typeface="Georgia"/>
              </a:rPr>
              <a:t>| </a:t>
            </a:r>
            <a:r>
              <a:rPr sz="1500" spc="-5" dirty="0">
                <a:solidFill>
                  <a:srgbClr val="555555"/>
                </a:solidFill>
                <a:latin typeface="Georgia"/>
                <a:cs typeface="Georgia"/>
              </a:rPr>
              <a:t>Miskolczi Software</a:t>
            </a:r>
            <a:r>
              <a:rPr sz="1500" spc="35" dirty="0">
                <a:solidFill>
                  <a:srgbClr val="555555"/>
                </a:solidFill>
                <a:latin typeface="Georgia"/>
                <a:cs typeface="Georgia"/>
              </a:rPr>
              <a:t> </a:t>
            </a:r>
            <a:r>
              <a:rPr sz="1500" spc="-5" dirty="0">
                <a:solidFill>
                  <a:srgbClr val="555555"/>
                </a:solidFill>
                <a:latin typeface="Georgia"/>
                <a:cs typeface="Georgia"/>
              </a:rPr>
              <a:t>Consulting</a:t>
            </a:r>
            <a:endParaRPr sz="1500">
              <a:latin typeface="Georgia"/>
              <a:cs typeface="Georgia"/>
            </a:endParaRPr>
          </a:p>
          <a:p>
            <a:pPr marL="28575">
              <a:lnSpc>
                <a:spcPct val="100000"/>
              </a:lnSpc>
              <a:spcBef>
                <a:spcPts val="180"/>
              </a:spcBef>
            </a:pPr>
            <a:r>
              <a:rPr sz="1200" spc="-5" dirty="0">
                <a:solidFill>
                  <a:srgbClr val="555555"/>
                </a:solidFill>
                <a:latin typeface="Georgia"/>
                <a:cs typeface="Georgia"/>
              </a:rPr>
              <a:t>December 2015 - Present </a:t>
            </a:r>
            <a:r>
              <a:rPr sz="1000" i="1" spc="-5" dirty="0">
                <a:solidFill>
                  <a:srgbClr val="555555"/>
                </a:solidFill>
                <a:latin typeface="Georgia"/>
                <a:cs typeface="Georgia"/>
              </a:rPr>
              <a:t>(Consulting to avoid corp. conflict of</a:t>
            </a:r>
            <a:r>
              <a:rPr sz="1000" i="1" spc="75" dirty="0">
                <a:solidFill>
                  <a:srgbClr val="555555"/>
                </a:solidFill>
                <a:latin typeface="Georgia"/>
                <a:cs typeface="Georgia"/>
              </a:rPr>
              <a:t> </a:t>
            </a:r>
            <a:r>
              <a:rPr sz="1000" i="1" spc="-5" dirty="0">
                <a:solidFill>
                  <a:srgbClr val="555555"/>
                </a:solidFill>
                <a:latin typeface="Georgia"/>
                <a:cs typeface="Georgia"/>
              </a:rPr>
              <a:t>interests)</a:t>
            </a:r>
            <a:endParaRPr sz="1000">
              <a:latin typeface="Georgia"/>
              <a:cs typeface="Georgia"/>
            </a:endParaRPr>
          </a:p>
          <a:p>
            <a:pPr marL="28575" marR="5080">
              <a:lnSpc>
                <a:spcPct val="100000"/>
              </a:lnSpc>
              <a:spcBef>
                <a:spcPts val="700"/>
              </a:spcBef>
            </a:pPr>
            <a:r>
              <a:rPr sz="1100" spc="-5" dirty="0">
                <a:solidFill>
                  <a:srgbClr val="555555"/>
                </a:solidFill>
                <a:latin typeface="Georgia"/>
                <a:cs typeface="Georgia"/>
              </a:rPr>
              <a:t>Working with Clients to design &amp; develop data visualization/administration portals, logistics and  supply chain software, cloud integration APIs, and automation structures to assist in the creative  and interactive process sequences revolving around the design, development and deployment of  cloud-based software, services and similar end-point/transactional</a:t>
            </a:r>
            <a:r>
              <a:rPr sz="1100" spc="60" dirty="0">
                <a:solidFill>
                  <a:srgbClr val="555555"/>
                </a:solidFill>
                <a:latin typeface="Georgia"/>
                <a:cs typeface="Georgia"/>
              </a:rPr>
              <a:t> </a:t>
            </a:r>
            <a:r>
              <a:rPr sz="1100" spc="-5" dirty="0">
                <a:solidFill>
                  <a:srgbClr val="555555"/>
                </a:solidFill>
                <a:latin typeface="Georgia"/>
                <a:cs typeface="Georgia"/>
              </a:rPr>
              <a:t>technologies.</a:t>
            </a:r>
            <a:endParaRPr sz="1100">
              <a:latin typeface="Georgia"/>
              <a:cs typeface="Georgia"/>
            </a:endParaRPr>
          </a:p>
          <a:p>
            <a:pPr>
              <a:lnSpc>
                <a:spcPct val="100000"/>
              </a:lnSpc>
              <a:spcBef>
                <a:spcPts val="25"/>
              </a:spcBef>
            </a:pPr>
            <a:endParaRPr sz="1350">
              <a:latin typeface="Georgia"/>
              <a:cs typeface="Georgia"/>
            </a:endParaRPr>
          </a:p>
          <a:p>
            <a:pPr marL="257175" marR="586105" indent="-228600">
              <a:lnSpc>
                <a:spcPts val="1200"/>
              </a:lnSpc>
              <a:buChar char="•"/>
              <a:tabLst>
                <a:tab pos="257175" algn="l"/>
                <a:tab pos="257810" algn="l"/>
              </a:tabLst>
            </a:pPr>
            <a:r>
              <a:rPr sz="1100" spc="-5" dirty="0">
                <a:solidFill>
                  <a:srgbClr val="555555"/>
                </a:solidFill>
                <a:latin typeface="Georgia"/>
                <a:cs typeface="Georgia"/>
              </a:rPr>
              <a:t>Worked with clients like Cox Automotive to create and deploy automotive shopping  applications in JavaScript and C++, utilizing Node and ReactJS frameworks as</a:t>
            </a:r>
            <a:r>
              <a:rPr sz="1100" spc="235" dirty="0">
                <a:solidFill>
                  <a:srgbClr val="555555"/>
                </a:solidFill>
                <a:latin typeface="Georgia"/>
                <a:cs typeface="Georgia"/>
              </a:rPr>
              <a:t> </a:t>
            </a:r>
            <a:r>
              <a:rPr sz="1100" spc="-5" dirty="0">
                <a:solidFill>
                  <a:srgbClr val="555555"/>
                </a:solidFill>
                <a:latin typeface="Georgia"/>
                <a:cs typeface="Georgia"/>
              </a:rPr>
              <a:t>well.</a:t>
            </a:r>
            <a:endParaRPr sz="1100">
              <a:latin typeface="Georgia"/>
              <a:cs typeface="Georgia"/>
            </a:endParaRPr>
          </a:p>
          <a:p>
            <a:pPr marL="257175" marR="256540" indent="-228600">
              <a:lnSpc>
                <a:spcPts val="1200"/>
              </a:lnSpc>
              <a:spcBef>
                <a:spcPts val="220"/>
              </a:spcBef>
              <a:buChar char="•"/>
              <a:tabLst>
                <a:tab pos="257175" algn="l"/>
                <a:tab pos="257810" algn="l"/>
              </a:tabLst>
            </a:pPr>
            <a:r>
              <a:rPr sz="1100" spc="-5" dirty="0">
                <a:solidFill>
                  <a:srgbClr val="555555"/>
                </a:solidFill>
                <a:latin typeface="Georgia"/>
                <a:cs typeface="Georgia"/>
              </a:rPr>
              <a:t>Managed infrastructure upgrades, analysis and resolution of end user software utilized in  public, private and gov. sector applications with clients like Boeing and</a:t>
            </a:r>
            <a:r>
              <a:rPr sz="1100" spc="135" dirty="0">
                <a:solidFill>
                  <a:srgbClr val="555555"/>
                </a:solidFill>
                <a:latin typeface="Georgia"/>
                <a:cs typeface="Georgia"/>
              </a:rPr>
              <a:t> </a:t>
            </a:r>
            <a:r>
              <a:rPr sz="1100" spc="-5" dirty="0">
                <a:solidFill>
                  <a:srgbClr val="555555"/>
                </a:solidFill>
                <a:latin typeface="Georgia"/>
                <a:cs typeface="Georgia"/>
              </a:rPr>
              <a:t>AutoDesk.</a:t>
            </a:r>
            <a:endParaRPr sz="1100">
              <a:latin typeface="Georgia"/>
              <a:cs typeface="Georgia"/>
            </a:endParaRPr>
          </a:p>
          <a:p>
            <a:pPr marL="257175" indent="-229235">
              <a:lnSpc>
                <a:spcPct val="100000"/>
              </a:lnSpc>
              <a:spcBef>
                <a:spcPts val="80"/>
              </a:spcBef>
              <a:buChar char="•"/>
              <a:tabLst>
                <a:tab pos="257175" algn="l"/>
                <a:tab pos="257810" algn="l"/>
              </a:tabLst>
            </a:pPr>
            <a:r>
              <a:rPr sz="1100" spc="-5" dirty="0">
                <a:solidFill>
                  <a:srgbClr val="555555"/>
                </a:solidFill>
                <a:latin typeface="Georgia"/>
                <a:cs typeface="Georgia"/>
              </a:rPr>
              <a:t>Developing kernel kexts for Healthcare hardware &amp; legacy 3rd party</a:t>
            </a:r>
            <a:r>
              <a:rPr sz="1100" spc="90" dirty="0">
                <a:solidFill>
                  <a:srgbClr val="555555"/>
                </a:solidFill>
                <a:latin typeface="Georgia"/>
                <a:cs typeface="Georgia"/>
              </a:rPr>
              <a:t> </a:t>
            </a:r>
            <a:r>
              <a:rPr sz="1100" spc="-5" dirty="0">
                <a:solidFill>
                  <a:srgbClr val="555555"/>
                </a:solidFill>
                <a:latin typeface="Georgia"/>
                <a:cs typeface="Georgia"/>
              </a:rPr>
              <a:t>systems</a:t>
            </a:r>
            <a:endParaRPr sz="1100">
              <a:latin typeface="Georgia"/>
              <a:cs typeface="Georgia"/>
            </a:endParaRPr>
          </a:p>
          <a:p>
            <a:pPr marL="257175" indent="-229235">
              <a:lnSpc>
                <a:spcPct val="100000"/>
              </a:lnSpc>
              <a:spcBef>
                <a:spcPts val="100"/>
              </a:spcBef>
              <a:buChar char="•"/>
              <a:tabLst>
                <a:tab pos="257175" algn="l"/>
                <a:tab pos="257810" algn="l"/>
              </a:tabLst>
            </a:pPr>
            <a:r>
              <a:rPr sz="1100" spc="-5" dirty="0">
                <a:solidFill>
                  <a:srgbClr val="555555"/>
                </a:solidFill>
                <a:latin typeface="Georgia"/>
                <a:cs typeface="Georgia"/>
              </a:rPr>
              <a:t>Responsible for US-CERT CVE </a:t>
            </a:r>
            <a:r>
              <a:rPr sz="1100" spc="-10" dirty="0">
                <a:solidFill>
                  <a:srgbClr val="555555"/>
                </a:solidFill>
                <a:latin typeface="Georgia"/>
                <a:cs typeface="Georgia"/>
              </a:rPr>
              <a:t>findings </a:t>
            </a:r>
            <a:r>
              <a:rPr sz="1100" spc="-5" dirty="0">
                <a:solidFill>
                  <a:srgbClr val="555555"/>
                </a:solidFill>
                <a:latin typeface="Georgia"/>
                <a:cs typeface="Georgia"/>
              </a:rPr>
              <a:t>on behalf of clients like ADP</a:t>
            </a:r>
            <a:r>
              <a:rPr sz="1100" spc="90" dirty="0">
                <a:solidFill>
                  <a:srgbClr val="555555"/>
                </a:solidFill>
                <a:latin typeface="Georgia"/>
                <a:cs typeface="Georgia"/>
              </a:rPr>
              <a:t> </a:t>
            </a:r>
            <a:r>
              <a:rPr sz="1100" spc="-5" dirty="0">
                <a:solidFill>
                  <a:srgbClr val="555555"/>
                </a:solidFill>
                <a:latin typeface="Georgia"/>
                <a:cs typeface="Georgia"/>
              </a:rPr>
              <a:t>Corp.</a:t>
            </a:r>
            <a:endParaRPr sz="1100">
              <a:latin typeface="Georgia"/>
              <a:cs typeface="Georgia"/>
            </a:endParaRPr>
          </a:p>
          <a:p>
            <a:pPr marL="257175" marR="68580" indent="-228600">
              <a:lnSpc>
                <a:spcPts val="1200"/>
              </a:lnSpc>
              <a:spcBef>
                <a:spcPts val="240"/>
              </a:spcBef>
              <a:buChar char="•"/>
              <a:tabLst>
                <a:tab pos="257175" algn="l"/>
                <a:tab pos="257810" algn="l"/>
              </a:tabLst>
            </a:pPr>
            <a:r>
              <a:rPr sz="1100" spc="-5" dirty="0">
                <a:solidFill>
                  <a:srgbClr val="555555"/>
                </a:solidFill>
                <a:latin typeface="Georgia"/>
                <a:cs typeface="Georgia"/>
              </a:rPr>
              <a:t>Utilizing React, Vue, Ionic, Angular &amp; Node JavaScript libraries to create admin portals with  regards to business data analysis, and e-commerce platform tracking</a:t>
            </a:r>
            <a:r>
              <a:rPr sz="1100" spc="105" dirty="0">
                <a:solidFill>
                  <a:srgbClr val="555555"/>
                </a:solidFill>
                <a:latin typeface="Georgia"/>
                <a:cs typeface="Georgia"/>
              </a:rPr>
              <a:t> </a:t>
            </a:r>
            <a:r>
              <a:rPr sz="1100" spc="-5" dirty="0">
                <a:solidFill>
                  <a:srgbClr val="555555"/>
                </a:solidFill>
                <a:latin typeface="Georgia"/>
                <a:cs typeface="Georgia"/>
              </a:rPr>
              <a:t>engagement.</a:t>
            </a:r>
            <a:endParaRPr sz="1100">
              <a:latin typeface="Georgia"/>
              <a:cs typeface="Georgia"/>
            </a:endParaRPr>
          </a:p>
          <a:p>
            <a:pPr marL="257175" marR="473709" indent="-228600">
              <a:lnSpc>
                <a:spcPts val="1200"/>
              </a:lnSpc>
              <a:spcBef>
                <a:spcPts val="220"/>
              </a:spcBef>
              <a:buChar char="•"/>
              <a:tabLst>
                <a:tab pos="257175" algn="l"/>
                <a:tab pos="257810" algn="l"/>
              </a:tabLst>
            </a:pPr>
            <a:r>
              <a:rPr sz="1100" spc="-5" dirty="0">
                <a:solidFill>
                  <a:srgbClr val="555555"/>
                </a:solidFill>
                <a:latin typeface="Georgia"/>
                <a:cs typeface="Georgia"/>
              </a:rPr>
              <a:t>Translating static software designs into functional prototypes with Vanilla JavaScript,  TypeScript, HTML/CSS/jQuery and</a:t>
            </a:r>
            <a:r>
              <a:rPr sz="1100" spc="10" dirty="0">
                <a:solidFill>
                  <a:srgbClr val="555555"/>
                </a:solidFill>
                <a:latin typeface="Georgia"/>
                <a:cs typeface="Georgia"/>
              </a:rPr>
              <a:t> </a:t>
            </a:r>
            <a:r>
              <a:rPr sz="1100" spc="-5" dirty="0">
                <a:solidFill>
                  <a:srgbClr val="555555"/>
                </a:solidFill>
                <a:latin typeface="Georgia"/>
                <a:cs typeface="Georgia"/>
              </a:rPr>
              <a:t>ReactJS</a:t>
            </a:r>
            <a:endParaRPr sz="1100">
              <a:latin typeface="Georgia"/>
              <a:cs typeface="Georgia"/>
            </a:endParaRPr>
          </a:p>
          <a:p>
            <a:pPr marL="257175" marR="448945" indent="-228600">
              <a:lnSpc>
                <a:spcPts val="1200"/>
              </a:lnSpc>
              <a:spcBef>
                <a:spcPts val="220"/>
              </a:spcBef>
              <a:buChar char="•"/>
              <a:tabLst>
                <a:tab pos="257175" algn="l"/>
                <a:tab pos="257810" algn="l"/>
              </a:tabLst>
            </a:pPr>
            <a:r>
              <a:rPr sz="1100" spc="-5" dirty="0">
                <a:solidFill>
                  <a:srgbClr val="555555"/>
                </a:solidFill>
                <a:latin typeface="Georgia"/>
                <a:cs typeface="Georgia"/>
              </a:rPr>
              <a:t>Creating Docker &amp; Ansible server images for IAAS, microprocessors &amp; data centers for  partners</a:t>
            </a:r>
            <a:endParaRPr sz="1100">
              <a:latin typeface="Georgia"/>
              <a:cs typeface="Georgia"/>
            </a:endParaRPr>
          </a:p>
          <a:p>
            <a:pPr>
              <a:lnSpc>
                <a:spcPct val="100000"/>
              </a:lnSpc>
              <a:buClr>
                <a:srgbClr val="555555"/>
              </a:buClr>
              <a:buFont typeface="Georgia"/>
              <a:buChar char="•"/>
            </a:pPr>
            <a:endParaRPr sz="1200">
              <a:latin typeface="Georgia"/>
              <a:cs typeface="Georgia"/>
            </a:endParaRPr>
          </a:p>
          <a:p>
            <a:pPr marL="12700">
              <a:lnSpc>
                <a:spcPct val="100000"/>
              </a:lnSpc>
              <a:spcBef>
                <a:spcPts val="765"/>
              </a:spcBef>
            </a:pPr>
            <a:r>
              <a:rPr sz="1500" spc="-5" dirty="0">
                <a:solidFill>
                  <a:srgbClr val="555555"/>
                </a:solidFill>
                <a:latin typeface="Georgia"/>
                <a:cs typeface="Georgia"/>
              </a:rPr>
              <a:t>Senior Cloud Security &amp; Design Architect </a:t>
            </a:r>
            <a:r>
              <a:rPr sz="1500" dirty="0">
                <a:solidFill>
                  <a:srgbClr val="555555"/>
                </a:solidFill>
                <a:latin typeface="Georgia"/>
                <a:cs typeface="Georgia"/>
              </a:rPr>
              <a:t>|</a:t>
            </a:r>
            <a:r>
              <a:rPr sz="1500" spc="45" dirty="0">
                <a:solidFill>
                  <a:srgbClr val="555555"/>
                </a:solidFill>
                <a:latin typeface="Georgia"/>
                <a:cs typeface="Georgia"/>
              </a:rPr>
              <a:t> </a:t>
            </a:r>
            <a:r>
              <a:rPr sz="1500" spc="-5" dirty="0">
                <a:solidFill>
                  <a:srgbClr val="555555"/>
                </a:solidFill>
                <a:latin typeface="Georgia"/>
                <a:cs typeface="Georgia"/>
              </a:rPr>
              <a:t>RelayHealth</a:t>
            </a:r>
            <a:endParaRPr sz="1500">
              <a:latin typeface="Georgia"/>
              <a:cs typeface="Georgia"/>
            </a:endParaRPr>
          </a:p>
          <a:p>
            <a:pPr marL="12700" algn="just">
              <a:lnSpc>
                <a:spcPct val="100000"/>
              </a:lnSpc>
              <a:spcBef>
                <a:spcPts val="180"/>
              </a:spcBef>
            </a:pPr>
            <a:r>
              <a:rPr sz="1200" spc="-5" dirty="0">
                <a:solidFill>
                  <a:srgbClr val="555555"/>
                </a:solidFill>
                <a:latin typeface="Georgia"/>
                <a:cs typeface="Georgia"/>
              </a:rPr>
              <a:t>July 2018 - November</a:t>
            </a:r>
            <a:r>
              <a:rPr sz="1200" spc="15" dirty="0">
                <a:solidFill>
                  <a:srgbClr val="555555"/>
                </a:solidFill>
                <a:latin typeface="Georgia"/>
                <a:cs typeface="Georgia"/>
              </a:rPr>
              <a:t> </a:t>
            </a:r>
            <a:r>
              <a:rPr sz="1200" spc="-5" dirty="0">
                <a:solidFill>
                  <a:srgbClr val="555555"/>
                </a:solidFill>
                <a:latin typeface="Georgia"/>
                <a:cs typeface="Georgia"/>
              </a:rPr>
              <a:t>2018</a:t>
            </a:r>
            <a:endParaRPr sz="1200">
              <a:latin typeface="Georgia"/>
              <a:cs typeface="Georgia"/>
            </a:endParaRPr>
          </a:p>
          <a:p>
            <a:pPr marL="12700" marR="20955" algn="just">
              <a:lnSpc>
                <a:spcPct val="100000"/>
              </a:lnSpc>
              <a:spcBef>
                <a:spcPts val="700"/>
              </a:spcBef>
            </a:pPr>
            <a:r>
              <a:rPr sz="1100" spc="-5" dirty="0">
                <a:solidFill>
                  <a:srgbClr val="555555"/>
                </a:solidFill>
                <a:latin typeface="Georgia"/>
                <a:cs typeface="Georgia"/>
              </a:rPr>
              <a:t>Major healthcare client consulting contract, created with the intention of helping assist  RelayHealth into their migration off-prem legacy HPE non-stop build, to </a:t>
            </a:r>
            <a:r>
              <a:rPr sz="1100" dirty="0">
                <a:solidFill>
                  <a:srgbClr val="555555"/>
                </a:solidFill>
                <a:latin typeface="Georgia"/>
                <a:cs typeface="Georgia"/>
              </a:rPr>
              <a:t>a </a:t>
            </a:r>
            <a:r>
              <a:rPr sz="1100" spc="-5" dirty="0">
                <a:solidFill>
                  <a:srgbClr val="555555"/>
                </a:solidFill>
                <a:latin typeface="Georgia"/>
                <a:cs typeface="Georgia"/>
              </a:rPr>
              <a:t>hybrid MS Azure and  AWS cloud environment, with automation of deployments and continuous integration in</a:t>
            </a:r>
            <a:r>
              <a:rPr sz="1100" spc="215" dirty="0">
                <a:solidFill>
                  <a:srgbClr val="555555"/>
                </a:solidFill>
                <a:latin typeface="Georgia"/>
                <a:cs typeface="Georgia"/>
              </a:rPr>
              <a:t> </a:t>
            </a:r>
            <a:r>
              <a:rPr sz="1100" spc="-5" dirty="0">
                <a:solidFill>
                  <a:srgbClr val="555555"/>
                </a:solidFill>
                <a:latin typeface="Georgia"/>
                <a:cs typeface="Georgia"/>
              </a:rPr>
              <a:t>mind.</a:t>
            </a:r>
            <a:endParaRPr sz="1100">
              <a:latin typeface="Georgia"/>
              <a:cs typeface="Georgia"/>
            </a:endParaRPr>
          </a:p>
          <a:p>
            <a:pPr>
              <a:lnSpc>
                <a:spcPct val="100000"/>
              </a:lnSpc>
              <a:spcBef>
                <a:spcPts val="25"/>
              </a:spcBef>
            </a:pPr>
            <a:endParaRPr sz="1350">
              <a:latin typeface="Georgia"/>
              <a:cs typeface="Georgia"/>
            </a:endParaRPr>
          </a:p>
          <a:p>
            <a:pPr marL="240665" marR="236220" indent="-228600">
              <a:lnSpc>
                <a:spcPts val="1200"/>
              </a:lnSpc>
              <a:spcBef>
                <a:spcPts val="5"/>
              </a:spcBef>
              <a:buChar char="•"/>
              <a:tabLst>
                <a:tab pos="240665" algn="l"/>
                <a:tab pos="241300" algn="l"/>
              </a:tabLst>
            </a:pPr>
            <a:r>
              <a:rPr sz="1100" spc="-5" dirty="0">
                <a:solidFill>
                  <a:srgbClr val="555555"/>
                </a:solidFill>
                <a:latin typeface="Georgia"/>
                <a:cs typeface="Georgia"/>
              </a:rPr>
              <a:t>Designed and implemented system security and data assurance, and enterprise processes,  with best practices tailored for healthcare requirements via HIPPA and</a:t>
            </a:r>
            <a:r>
              <a:rPr sz="1100" spc="120" dirty="0">
                <a:solidFill>
                  <a:srgbClr val="555555"/>
                </a:solidFill>
                <a:latin typeface="Georgia"/>
                <a:cs typeface="Georgia"/>
              </a:rPr>
              <a:t> </a:t>
            </a:r>
            <a:r>
              <a:rPr sz="1100" spc="-5" dirty="0">
                <a:solidFill>
                  <a:srgbClr val="555555"/>
                </a:solidFill>
                <a:latin typeface="Georgia"/>
                <a:cs typeface="Georgia"/>
              </a:rPr>
              <a:t>Gov.CMS.</a:t>
            </a:r>
            <a:endParaRPr sz="1100">
              <a:latin typeface="Georgia"/>
              <a:cs typeface="Georgia"/>
            </a:endParaRPr>
          </a:p>
          <a:p>
            <a:pPr marL="240665" marR="227965" indent="-228600">
              <a:lnSpc>
                <a:spcPts val="1200"/>
              </a:lnSpc>
              <a:spcBef>
                <a:spcPts val="219"/>
              </a:spcBef>
              <a:buChar char="•"/>
              <a:tabLst>
                <a:tab pos="240665" algn="l"/>
                <a:tab pos="241300" algn="l"/>
              </a:tabLst>
            </a:pPr>
            <a:r>
              <a:rPr sz="1100" spc="-5" dirty="0">
                <a:solidFill>
                  <a:srgbClr val="555555"/>
                </a:solidFill>
                <a:latin typeface="Georgia"/>
                <a:cs typeface="Georgia"/>
              </a:rPr>
              <a:t>Wrote and maintained custom scripts to increase system </a:t>
            </a:r>
            <a:r>
              <a:rPr sz="1100" spc="-10" dirty="0">
                <a:solidFill>
                  <a:srgbClr val="555555"/>
                </a:solidFill>
                <a:latin typeface="Georgia"/>
                <a:cs typeface="Georgia"/>
              </a:rPr>
              <a:t>efficiency </a:t>
            </a:r>
            <a:r>
              <a:rPr sz="1100" spc="-5" dirty="0">
                <a:solidFill>
                  <a:srgbClr val="555555"/>
                </a:solidFill>
                <a:latin typeface="Georgia"/>
                <a:cs typeface="Georgia"/>
              </a:rPr>
              <a:t>and performance time,  during installations, configurations of operating systems, for </a:t>
            </a:r>
            <a:r>
              <a:rPr sz="1100" dirty="0">
                <a:solidFill>
                  <a:srgbClr val="555555"/>
                </a:solidFill>
                <a:latin typeface="Georgia"/>
                <a:cs typeface="Georgia"/>
              </a:rPr>
              <a:t>an </a:t>
            </a:r>
            <a:r>
              <a:rPr sz="1100" spc="-5" dirty="0">
                <a:solidFill>
                  <a:srgbClr val="555555"/>
                </a:solidFill>
                <a:latin typeface="Georgia"/>
                <a:cs typeface="Georgia"/>
              </a:rPr>
              <a:t>SLA of</a:t>
            </a:r>
            <a:r>
              <a:rPr sz="1100" spc="130" dirty="0">
                <a:solidFill>
                  <a:srgbClr val="555555"/>
                </a:solidFill>
                <a:latin typeface="Georgia"/>
                <a:cs typeface="Georgia"/>
              </a:rPr>
              <a:t> </a:t>
            </a:r>
            <a:r>
              <a:rPr sz="1100" spc="-5" dirty="0">
                <a:solidFill>
                  <a:srgbClr val="555555"/>
                </a:solidFill>
                <a:latin typeface="Georgia"/>
                <a:cs typeface="Georgia"/>
              </a:rPr>
              <a:t>99.9999997%</a:t>
            </a:r>
            <a:endParaRPr sz="1100">
              <a:latin typeface="Georgia"/>
              <a:cs typeface="Georgia"/>
            </a:endParaRPr>
          </a:p>
          <a:p>
            <a:pPr marL="240665" marR="273685" indent="-228600">
              <a:lnSpc>
                <a:spcPts val="1200"/>
              </a:lnSpc>
              <a:spcBef>
                <a:spcPts val="219"/>
              </a:spcBef>
              <a:buChar char="•"/>
              <a:tabLst>
                <a:tab pos="240665" algn="l"/>
                <a:tab pos="241300" algn="l"/>
              </a:tabLst>
            </a:pPr>
            <a:r>
              <a:rPr sz="1100" spc="-5" dirty="0">
                <a:solidFill>
                  <a:srgbClr val="555555"/>
                </a:solidFill>
                <a:latin typeface="Georgia"/>
                <a:cs typeface="Georgia"/>
              </a:rPr>
              <a:t>Implemented network security equipment, including firewalls, two-factor authentication,  and antivirus software for networks supporting over 2.5 million</a:t>
            </a:r>
            <a:r>
              <a:rPr sz="1100" spc="70" dirty="0">
                <a:solidFill>
                  <a:srgbClr val="555555"/>
                </a:solidFill>
                <a:latin typeface="Georgia"/>
                <a:cs typeface="Georgia"/>
              </a:rPr>
              <a:t> </a:t>
            </a:r>
            <a:r>
              <a:rPr sz="1100" spc="-5" dirty="0">
                <a:solidFill>
                  <a:srgbClr val="555555"/>
                </a:solidFill>
                <a:latin typeface="Georgia"/>
                <a:cs typeface="Georgia"/>
              </a:rPr>
              <a:t>users.</a:t>
            </a:r>
            <a:endParaRPr sz="1100">
              <a:latin typeface="Georgia"/>
              <a:cs typeface="Georgia"/>
            </a:endParaRPr>
          </a:p>
          <a:p>
            <a:pPr marL="240665" marR="48895" indent="-228600">
              <a:lnSpc>
                <a:spcPts val="1200"/>
              </a:lnSpc>
              <a:spcBef>
                <a:spcPts val="219"/>
              </a:spcBef>
              <a:buChar char="•"/>
              <a:tabLst>
                <a:tab pos="240665" algn="l"/>
                <a:tab pos="241300" algn="l"/>
              </a:tabLst>
            </a:pPr>
            <a:r>
              <a:rPr sz="1100" spc="-5" dirty="0">
                <a:solidFill>
                  <a:srgbClr val="555555"/>
                </a:solidFill>
                <a:latin typeface="Georgia"/>
                <a:cs typeface="Georgia"/>
              </a:rPr>
              <a:t>Prepared, all documentation and continued grant proposals to support Azure and OpenStack  environments, implemented with </a:t>
            </a:r>
            <a:r>
              <a:rPr sz="1100" dirty="0">
                <a:solidFill>
                  <a:srgbClr val="555555"/>
                </a:solidFill>
                <a:latin typeface="Georgia"/>
                <a:cs typeface="Georgia"/>
              </a:rPr>
              <a:t>a </a:t>
            </a:r>
            <a:r>
              <a:rPr sz="1100" spc="-5" dirty="0">
                <a:solidFill>
                  <a:srgbClr val="555555"/>
                </a:solidFill>
                <a:latin typeface="Georgia"/>
                <a:cs typeface="Georgia"/>
              </a:rPr>
              <a:t>front-end design for level II tech</a:t>
            </a:r>
            <a:r>
              <a:rPr sz="1100" spc="120" dirty="0">
                <a:solidFill>
                  <a:srgbClr val="555555"/>
                </a:solidFill>
                <a:latin typeface="Georgia"/>
                <a:cs typeface="Georgia"/>
              </a:rPr>
              <a:t> </a:t>
            </a:r>
            <a:r>
              <a:rPr sz="1100" spc="-5" dirty="0">
                <a:solidFill>
                  <a:srgbClr val="555555"/>
                </a:solidFill>
                <a:latin typeface="Georgia"/>
                <a:cs typeface="Georgia"/>
              </a:rPr>
              <a:t>implementation.</a:t>
            </a:r>
            <a:endParaRPr sz="1100">
              <a:latin typeface="Georgia"/>
              <a:cs typeface="Georgia"/>
            </a:endParaRPr>
          </a:p>
          <a:p>
            <a:pPr>
              <a:lnSpc>
                <a:spcPct val="100000"/>
              </a:lnSpc>
              <a:buClr>
                <a:srgbClr val="555555"/>
              </a:buClr>
              <a:buFont typeface="Georgia"/>
              <a:buChar char="•"/>
            </a:pPr>
            <a:endParaRPr sz="1200">
              <a:latin typeface="Georgia"/>
              <a:cs typeface="Georgia"/>
            </a:endParaRPr>
          </a:p>
          <a:p>
            <a:pPr>
              <a:lnSpc>
                <a:spcPct val="100000"/>
              </a:lnSpc>
              <a:spcBef>
                <a:spcPts val="15"/>
              </a:spcBef>
              <a:buClr>
                <a:srgbClr val="555555"/>
              </a:buClr>
              <a:buFont typeface="Georgia"/>
              <a:buChar char="•"/>
            </a:pPr>
            <a:endParaRPr sz="1250">
              <a:latin typeface="Georgia"/>
              <a:cs typeface="Georgia"/>
            </a:endParaRPr>
          </a:p>
          <a:p>
            <a:pPr marL="28575">
              <a:lnSpc>
                <a:spcPct val="100000"/>
              </a:lnSpc>
            </a:pPr>
            <a:r>
              <a:rPr sz="1500" spc="-5" dirty="0">
                <a:solidFill>
                  <a:srgbClr val="555555"/>
                </a:solidFill>
                <a:latin typeface="Georgia"/>
                <a:cs typeface="Georgia"/>
              </a:rPr>
              <a:t>Senior User Interface Developer </a:t>
            </a:r>
            <a:r>
              <a:rPr sz="1500" dirty="0">
                <a:solidFill>
                  <a:srgbClr val="555555"/>
                </a:solidFill>
                <a:latin typeface="Georgia"/>
                <a:cs typeface="Georgia"/>
              </a:rPr>
              <a:t>| </a:t>
            </a:r>
            <a:r>
              <a:rPr sz="1500" spc="-5" dirty="0">
                <a:solidFill>
                  <a:srgbClr val="555555"/>
                </a:solidFill>
                <a:latin typeface="Georgia"/>
                <a:cs typeface="Georgia"/>
              </a:rPr>
              <a:t>Booz Allen</a:t>
            </a:r>
            <a:r>
              <a:rPr sz="1500" spc="40" dirty="0">
                <a:solidFill>
                  <a:srgbClr val="555555"/>
                </a:solidFill>
                <a:latin typeface="Georgia"/>
                <a:cs typeface="Georgia"/>
              </a:rPr>
              <a:t> </a:t>
            </a:r>
            <a:r>
              <a:rPr sz="1500" spc="-5" dirty="0">
                <a:solidFill>
                  <a:srgbClr val="555555"/>
                </a:solidFill>
                <a:latin typeface="Georgia"/>
                <a:cs typeface="Georgia"/>
              </a:rPr>
              <a:t>Hamilton</a:t>
            </a:r>
            <a:endParaRPr sz="1500">
              <a:latin typeface="Georgia"/>
              <a:cs typeface="Georgia"/>
            </a:endParaRPr>
          </a:p>
          <a:p>
            <a:pPr marL="28575" algn="just">
              <a:lnSpc>
                <a:spcPct val="100000"/>
              </a:lnSpc>
              <a:spcBef>
                <a:spcPts val="180"/>
              </a:spcBef>
            </a:pPr>
            <a:r>
              <a:rPr sz="1200" spc="-5" dirty="0">
                <a:solidFill>
                  <a:srgbClr val="555555"/>
                </a:solidFill>
                <a:latin typeface="Georgia"/>
                <a:cs typeface="Georgia"/>
              </a:rPr>
              <a:t>November 2017 - July 2018 </a:t>
            </a:r>
            <a:r>
              <a:rPr sz="1000" i="1" spc="-5" dirty="0">
                <a:solidFill>
                  <a:srgbClr val="555555"/>
                </a:solidFill>
                <a:latin typeface="Georgia"/>
                <a:cs typeface="Georgia"/>
              </a:rPr>
              <a:t>(Only left to gain RelayHealth as client, per conflict of</a:t>
            </a:r>
            <a:r>
              <a:rPr sz="1000" i="1" spc="185" dirty="0">
                <a:solidFill>
                  <a:srgbClr val="555555"/>
                </a:solidFill>
                <a:latin typeface="Georgia"/>
                <a:cs typeface="Georgia"/>
              </a:rPr>
              <a:t> </a:t>
            </a:r>
            <a:r>
              <a:rPr sz="1000" i="1" spc="-5" dirty="0">
                <a:solidFill>
                  <a:srgbClr val="555555"/>
                </a:solidFill>
                <a:latin typeface="Georgia"/>
                <a:cs typeface="Georgia"/>
              </a:rPr>
              <a:t>interest)</a:t>
            </a:r>
            <a:endParaRPr sz="1000">
              <a:latin typeface="Georgia"/>
              <a:cs typeface="Georgia"/>
            </a:endParaRPr>
          </a:p>
          <a:p>
            <a:pPr marL="28575" marR="5080" algn="just">
              <a:lnSpc>
                <a:spcPct val="100000"/>
              </a:lnSpc>
              <a:spcBef>
                <a:spcPts val="700"/>
              </a:spcBef>
            </a:pPr>
            <a:r>
              <a:rPr sz="1100" spc="-5" dirty="0">
                <a:solidFill>
                  <a:srgbClr val="555555"/>
                </a:solidFill>
                <a:latin typeface="Georgia"/>
                <a:cs typeface="Georgia"/>
              </a:rPr>
              <a:t>Started off as </a:t>
            </a:r>
            <a:r>
              <a:rPr sz="1100" dirty="0">
                <a:solidFill>
                  <a:srgbClr val="555555"/>
                </a:solidFill>
                <a:latin typeface="Georgia"/>
                <a:cs typeface="Georgia"/>
              </a:rPr>
              <a:t>a </a:t>
            </a:r>
            <a:r>
              <a:rPr sz="1100" spc="-5" dirty="0">
                <a:solidFill>
                  <a:srgbClr val="555555"/>
                </a:solidFill>
                <a:latin typeface="Georgia"/>
                <a:cs typeface="Georgia"/>
              </a:rPr>
              <a:t>user interface developer with CDC and ArcGIS contracts, who would be able to  traverse both design and development to create data analysis dashboards for international  datasets</a:t>
            </a:r>
            <a:r>
              <a:rPr sz="1100" spc="-25" dirty="0">
                <a:solidFill>
                  <a:srgbClr val="555555"/>
                </a:solidFill>
                <a:latin typeface="Georgia"/>
                <a:cs typeface="Georgia"/>
              </a:rPr>
              <a:t> </a:t>
            </a:r>
            <a:r>
              <a:rPr sz="1100" spc="-5" dirty="0">
                <a:solidFill>
                  <a:srgbClr val="555555"/>
                </a:solidFill>
                <a:latin typeface="Georgia"/>
                <a:cs typeface="Georgia"/>
              </a:rPr>
              <a:t>into</a:t>
            </a:r>
            <a:r>
              <a:rPr sz="1100" spc="-20" dirty="0">
                <a:solidFill>
                  <a:srgbClr val="555555"/>
                </a:solidFill>
                <a:latin typeface="Georgia"/>
                <a:cs typeface="Georgia"/>
              </a:rPr>
              <a:t> </a:t>
            </a:r>
            <a:r>
              <a:rPr sz="1100" spc="-5" dirty="0">
                <a:solidFill>
                  <a:srgbClr val="555555"/>
                </a:solidFill>
                <a:latin typeface="Georgia"/>
                <a:cs typeface="Georgia"/>
              </a:rPr>
              <a:t>D3,</a:t>
            </a:r>
            <a:r>
              <a:rPr sz="1100" spc="-25" dirty="0">
                <a:solidFill>
                  <a:srgbClr val="555555"/>
                </a:solidFill>
                <a:latin typeface="Georgia"/>
                <a:cs typeface="Georgia"/>
              </a:rPr>
              <a:t> </a:t>
            </a:r>
            <a:r>
              <a:rPr sz="1100" spc="-5" dirty="0">
                <a:solidFill>
                  <a:srgbClr val="555555"/>
                </a:solidFill>
                <a:latin typeface="Georgia"/>
                <a:cs typeface="Georgia"/>
              </a:rPr>
              <a:t>GraphQL</a:t>
            </a:r>
            <a:r>
              <a:rPr sz="1100" spc="-20" dirty="0">
                <a:solidFill>
                  <a:srgbClr val="555555"/>
                </a:solidFill>
                <a:latin typeface="Georgia"/>
                <a:cs typeface="Georgia"/>
              </a:rPr>
              <a:t> </a:t>
            </a:r>
            <a:r>
              <a:rPr sz="1100" spc="-5" dirty="0">
                <a:solidFill>
                  <a:srgbClr val="555555"/>
                </a:solidFill>
                <a:latin typeface="Georgia"/>
                <a:cs typeface="Georgia"/>
              </a:rPr>
              <a:t>and</a:t>
            </a:r>
            <a:r>
              <a:rPr sz="1100" spc="-25" dirty="0">
                <a:solidFill>
                  <a:srgbClr val="555555"/>
                </a:solidFill>
                <a:latin typeface="Georgia"/>
                <a:cs typeface="Georgia"/>
              </a:rPr>
              <a:t> </a:t>
            </a:r>
            <a:r>
              <a:rPr sz="1100" spc="-5" dirty="0">
                <a:solidFill>
                  <a:srgbClr val="555555"/>
                </a:solidFill>
                <a:latin typeface="Georgia"/>
                <a:cs typeface="Georgia"/>
              </a:rPr>
              <a:t>JS</a:t>
            </a:r>
            <a:r>
              <a:rPr sz="1100" spc="-20" dirty="0">
                <a:solidFill>
                  <a:srgbClr val="555555"/>
                </a:solidFill>
                <a:latin typeface="Georgia"/>
                <a:cs typeface="Georgia"/>
              </a:rPr>
              <a:t> </a:t>
            </a:r>
            <a:r>
              <a:rPr sz="1100" spc="-5" dirty="0">
                <a:solidFill>
                  <a:srgbClr val="555555"/>
                </a:solidFill>
                <a:latin typeface="Georgia"/>
                <a:cs typeface="Georgia"/>
              </a:rPr>
              <a:t>applications,</a:t>
            </a:r>
            <a:r>
              <a:rPr sz="1100" spc="-25" dirty="0">
                <a:solidFill>
                  <a:srgbClr val="555555"/>
                </a:solidFill>
                <a:latin typeface="Georgia"/>
                <a:cs typeface="Georgia"/>
              </a:rPr>
              <a:t> </a:t>
            </a:r>
            <a:r>
              <a:rPr sz="1100" spc="-5" dirty="0">
                <a:solidFill>
                  <a:srgbClr val="555555"/>
                </a:solidFill>
                <a:latin typeface="Georgia"/>
                <a:cs typeface="Georgia"/>
              </a:rPr>
              <a:t>primarily</a:t>
            </a:r>
            <a:r>
              <a:rPr sz="1100" spc="-20" dirty="0">
                <a:solidFill>
                  <a:srgbClr val="555555"/>
                </a:solidFill>
                <a:latin typeface="Georgia"/>
                <a:cs typeface="Georgia"/>
              </a:rPr>
              <a:t> </a:t>
            </a:r>
            <a:r>
              <a:rPr sz="1100" spc="-5" dirty="0">
                <a:solidFill>
                  <a:srgbClr val="555555"/>
                </a:solidFill>
                <a:latin typeface="Georgia"/>
                <a:cs typeface="Georgia"/>
              </a:rPr>
              <a:t>in</a:t>
            </a:r>
            <a:r>
              <a:rPr sz="1100" spc="-25" dirty="0">
                <a:solidFill>
                  <a:srgbClr val="555555"/>
                </a:solidFill>
                <a:latin typeface="Georgia"/>
                <a:cs typeface="Georgia"/>
              </a:rPr>
              <a:t> </a:t>
            </a:r>
            <a:r>
              <a:rPr sz="1100" spc="-5" dirty="0">
                <a:solidFill>
                  <a:srgbClr val="555555"/>
                </a:solidFill>
                <a:latin typeface="Georgia"/>
                <a:cs typeface="Georgia"/>
              </a:rPr>
              <a:t>the</a:t>
            </a:r>
            <a:r>
              <a:rPr sz="1100" spc="-20" dirty="0">
                <a:solidFill>
                  <a:srgbClr val="555555"/>
                </a:solidFill>
                <a:latin typeface="Georgia"/>
                <a:cs typeface="Georgia"/>
              </a:rPr>
              <a:t> </a:t>
            </a:r>
            <a:r>
              <a:rPr sz="1100" spc="-5" dirty="0">
                <a:solidFill>
                  <a:srgbClr val="555555"/>
                </a:solidFill>
                <a:latin typeface="Georgia"/>
                <a:cs typeface="Georgia"/>
              </a:rPr>
              <a:t>government</a:t>
            </a:r>
            <a:r>
              <a:rPr sz="1100" spc="-25" dirty="0">
                <a:solidFill>
                  <a:srgbClr val="555555"/>
                </a:solidFill>
                <a:latin typeface="Georgia"/>
                <a:cs typeface="Georgia"/>
              </a:rPr>
              <a:t> </a:t>
            </a:r>
            <a:r>
              <a:rPr sz="1100" spc="-5" dirty="0">
                <a:solidFill>
                  <a:srgbClr val="555555"/>
                </a:solidFill>
                <a:latin typeface="Georgia"/>
                <a:cs typeface="Georgia"/>
              </a:rPr>
              <a:t>sector.</a:t>
            </a:r>
            <a:r>
              <a:rPr sz="1100" spc="-20" dirty="0">
                <a:solidFill>
                  <a:srgbClr val="555555"/>
                </a:solidFill>
                <a:latin typeface="Georgia"/>
                <a:cs typeface="Georgia"/>
              </a:rPr>
              <a:t> </a:t>
            </a:r>
            <a:r>
              <a:rPr sz="1100" spc="-5" dirty="0">
                <a:solidFill>
                  <a:srgbClr val="555555"/>
                </a:solidFill>
                <a:latin typeface="Georgia"/>
                <a:cs typeface="Georgia"/>
              </a:rPr>
              <a:t>After</a:t>
            </a:r>
            <a:r>
              <a:rPr sz="1100" spc="-20" dirty="0">
                <a:solidFill>
                  <a:srgbClr val="555555"/>
                </a:solidFill>
                <a:latin typeface="Georgia"/>
                <a:cs typeface="Georgia"/>
              </a:rPr>
              <a:t> </a:t>
            </a:r>
            <a:r>
              <a:rPr sz="1100" dirty="0">
                <a:solidFill>
                  <a:srgbClr val="555555"/>
                </a:solidFill>
                <a:latin typeface="Georgia"/>
                <a:cs typeface="Georgia"/>
              </a:rPr>
              <a:t>a</a:t>
            </a:r>
            <a:r>
              <a:rPr sz="1100" spc="-25" dirty="0">
                <a:solidFill>
                  <a:srgbClr val="555555"/>
                </a:solidFill>
                <a:latin typeface="Georgia"/>
                <a:cs typeface="Georgia"/>
              </a:rPr>
              <a:t> </a:t>
            </a:r>
            <a:r>
              <a:rPr sz="1100" spc="-5" dirty="0">
                <a:solidFill>
                  <a:srgbClr val="555555"/>
                </a:solidFill>
                <a:latin typeface="Georgia"/>
                <a:cs typeface="Georgia"/>
              </a:rPr>
              <a:t>couple  months of creating development workflows with CI/CD pipelines for our micro-embedded  systems, </a:t>
            </a:r>
            <a:r>
              <a:rPr sz="1100" dirty="0">
                <a:solidFill>
                  <a:srgbClr val="555555"/>
                </a:solidFill>
                <a:latin typeface="Georgia"/>
                <a:cs typeface="Georgia"/>
              </a:rPr>
              <a:t>I </a:t>
            </a:r>
            <a:r>
              <a:rPr sz="1100" spc="-5" dirty="0">
                <a:solidFill>
                  <a:srgbClr val="555555"/>
                </a:solidFill>
                <a:latin typeface="Georgia"/>
                <a:cs typeface="Georgia"/>
              </a:rPr>
              <a:t>successfully hacked into the Department of Homeland Security’s DNSSEC and  government-wide service platform, landing me </a:t>
            </a:r>
            <a:r>
              <a:rPr sz="1100" dirty="0">
                <a:solidFill>
                  <a:srgbClr val="555555"/>
                </a:solidFill>
                <a:latin typeface="Georgia"/>
                <a:cs typeface="Georgia"/>
              </a:rPr>
              <a:t>a </a:t>
            </a:r>
            <a:r>
              <a:rPr sz="1100" spc="-5" dirty="0">
                <a:solidFill>
                  <a:srgbClr val="555555"/>
                </a:solidFill>
                <a:latin typeface="Georgia"/>
                <a:cs typeface="Georgia"/>
              </a:rPr>
              <a:t>role more </a:t>
            </a:r>
            <a:r>
              <a:rPr sz="1100" spc="-10" dirty="0">
                <a:solidFill>
                  <a:srgbClr val="555555"/>
                </a:solidFill>
                <a:latin typeface="Georgia"/>
                <a:cs typeface="Georgia"/>
              </a:rPr>
              <a:t>specified </a:t>
            </a:r>
            <a:r>
              <a:rPr sz="1100" spc="-5" dirty="0">
                <a:solidFill>
                  <a:srgbClr val="555555"/>
                </a:solidFill>
                <a:latin typeface="Georgia"/>
                <a:cs typeface="Georgia"/>
              </a:rPr>
              <a:t>in cyber security for their  micro-services and cloud</a:t>
            </a:r>
            <a:r>
              <a:rPr sz="1100" spc="10" dirty="0">
                <a:solidFill>
                  <a:srgbClr val="555555"/>
                </a:solidFill>
                <a:latin typeface="Georgia"/>
                <a:cs typeface="Georgia"/>
              </a:rPr>
              <a:t> </a:t>
            </a:r>
            <a:r>
              <a:rPr sz="1100" spc="-5" dirty="0">
                <a:solidFill>
                  <a:srgbClr val="555555"/>
                </a:solidFill>
                <a:latin typeface="Georgia"/>
                <a:cs typeface="Georgia"/>
              </a:rPr>
              <a:t>containers.</a:t>
            </a:r>
            <a:endParaRPr sz="1100">
              <a:latin typeface="Georgia"/>
              <a:cs typeface="Georgia"/>
            </a:endParaRPr>
          </a:p>
          <a:p>
            <a:pPr>
              <a:lnSpc>
                <a:spcPct val="100000"/>
              </a:lnSpc>
              <a:spcBef>
                <a:spcPts val="25"/>
              </a:spcBef>
            </a:pPr>
            <a:endParaRPr sz="1350">
              <a:latin typeface="Georgia"/>
              <a:cs typeface="Georgia"/>
            </a:endParaRPr>
          </a:p>
          <a:p>
            <a:pPr marL="257175" marR="236220" indent="-228600">
              <a:lnSpc>
                <a:spcPts val="1200"/>
              </a:lnSpc>
              <a:buChar char="•"/>
              <a:tabLst>
                <a:tab pos="257175" algn="l"/>
                <a:tab pos="257810" algn="l"/>
              </a:tabLst>
            </a:pPr>
            <a:r>
              <a:rPr sz="1100" spc="-5" dirty="0">
                <a:solidFill>
                  <a:srgbClr val="555555"/>
                </a:solidFill>
                <a:latin typeface="Georgia"/>
                <a:cs typeface="Georgia"/>
              </a:rPr>
              <a:t>Maintained strict budgetary and scheduling guidelines to satisfy clients with high-quality,  targeted designs with on-shore and off-shore development</a:t>
            </a:r>
            <a:r>
              <a:rPr sz="1100" spc="50" dirty="0">
                <a:solidFill>
                  <a:srgbClr val="555555"/>
                </a:solidFill>
                <a:latin typeface="Georgia"/>
                <a:cs typeface="Georgia"/>
              </a:rPr>
              <a:t> </a:t>
            </a:r>
            <a:r>
              <a:rPr sz="1100" spc="-5" dirty="0">
                <a:solidFill>
                  <a:srgbClr val="555555"/>
                </a:solidFill>
                <a:latin typeface="Georgia"/>
                <a:cs typeface="Georgia"/>
              </a:rPr>
              <a:t>teams...</a:t>
            </a:r>
            <a:endParaRPr sz="11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 y="317500"/>
            <a:ext cx="6654800" cy="10057130"/>
          </a:xfrm>
          <a:custGeom>
            <a:avLst/>
            <a:gdLst/>
            <a:ahLst/>
            <a:cxnLst/>
            <a:rect l="l" t="t" r="r" b="b"/>
            <a:pathLst>
              <a:path w="6654800" h="10057130">
                <a:moveTo>
                  <a:pt x="0" y="10057003"/>
                </a:moveTo>
                <a:lnTo>
                  <a:pt x="6654800" y="10057003"/>
                </a:lnTo>
                <a:lnTo>
                  <a:pt x="6654800" y="0"/>
                </a:lnTo>
                <a:lnTo>
                  <a:pt x="0" y="0"/>
                </a:lnTo>
                <a:lnTo>
                  <a:pt x="0" y="10057003"/>
                </a:lnTo>
                <a:close/>
              </a:path>
            </a:pathLst>
          </a:custGeom>
          <a:solidFill>
            <a:srgbClr val="E2DFDD"/>
          </a:solidFill>
        </p:spPr>
        <p:txBody>
          <a:bodyPr wrap="square" lIns="0" tIns="0" rIns="0" bIns="0" rtlCol="0"/>
          <a:lstStyle/>
          <a:p>
            <a:endParaRPr/>
          </a:p>
        </p:txBody>
      </p:sp>
      <p:sp>
        <p:nvSpPr>
          <p:cNvPr id="3" name="object 3"/>
          <p:cNvSpPr txBox="1"/>
          <p:nvPr/>
        </p:nvSpPr>
        <p:spPr>
          <a:xfrm>
            <a:off x="6994389" y="956077"/>
            <a:ext cx="299720" cy="396938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https://linkedin.com/in/batmanwgd</a:t>
            </a:r>
            <a:endParaRPr sz="1900">
              <a:latin typeface="Georgia"/>
              <a:cs typeface="Georgia"/>
            </a:endParaRPr>
          </a:p>
        </p:txBody>
      </p:sp>
      <p:sp>
        <p:nvSpPr>
          <p:cNvPr id="4" name="object 4"/>
          <p:cNvSpPr txBox="1"/>
          <p:nvPr/>
        </p:nvSpPr>
        <p:spPr>
          <a:xfrm>
            <a:off x="6994389" y="6366692"/>
            <a:ext cx="299720" cy="243903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GitHub:</a:t>
            </a:r>
            <a:r>
              <a:rPr sz="1900" u="sng" spc="-35" dirty="0">
                <a:solidFill>
                  <a:srgbClr val="800000"/>
                </a:solidFill>
                <a:uFill>
                  <a:solidFill>
                    <a:srgbClr val="800000"/>
                  </a:solidFill>
                </a:uFill>
                <a:latin typeface="Georgia"/>
                <a:cs typeface="Georgia"/>
              </a:rPr>
              <a:t> </a:t>
            </a:r>
            <a:r>
              <a:rPr sz="1900" u="sng" spc="-5" dirty="0">
                <a:solidFill>
                  <a:srgbClr val="800000"/>
                </a:solidFill>
                <a:uFill>
                  <a:solidFill>
                    <a:srgbClr val="800000"/>
                  </a:solidFill>
                </a:uFill>
                <a:latin typeface="Georgia"/>
                <a:cs typeface="Georgia"/>
              </a:rPr>
              <a:t>@batmanwgd</a:t>
            </a:r>
            <a:endParaRPr sz="1900">
              <a:latin typeface="Georgia"/>
              <a:cs typeface="Georgia"/>
            </a:endParaRPr>
          </a:p>
        </p:txBody>
      </p:sp>
      <p:sp>
        <p:nvSpPr>
          <p:cNvPr id="5" name="object 5"/>
          <p:cNvSpPr/>
          <p:nvPr/>
        </p:nvSpPr>
        <p:spPr>
          <a:xfrm>
            <a:off x="7172045" y="5114188"/>
            <a:ext cx="0" cy="1041400"/>
          </a:xfrm>
          <a:custGeom>
            <a:avLst/>
            <a:gdLst/>
            <a:ahLst/>
            <a:cxnLst/>
            <a:rect l="l" t="t" r="r" b="b"/>
            <a:pathLst>
              <a:path h="1041400">
                <a:moveTo>
                  <a:pt x="0" y="0"/>
                </a:moveTo>
                <a:lnTo>
                  <a:pt x="0" y="1040828"/>
                </a:lnTo>
              </a:path>
            </a:pathLst>
          </a:custGeom>
          <a:ln w="12700">
            <a:solidFill>
              <a:srgbClr val="231F20"/>
            </a:solidFill>
          </a:ln>
        </p:spPr>
        <p:txBody>
          <a:bodyPr wrap="square" lIns="0" tIns="0" rIns="0" bIns="0" rtlCol="0"/>
          <a:lstStyle/>
          <a:p>
            <a:endParaRPr/>
          </a:p>
        </p:txBody>
      </p:sp>
      <p:sp>
        <p:nvSpPr>
          <p:cNvPr id="6" name="object 6"/>
          <p:cNvSpPr/>
          <p:nvPr/>
        </p:nvSpPr>
        <p:spPr>
          <a:xfrm>
            <a:off x="342902" y="6344132"/>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2DFDD"/>
          </a:solidFill>
        </p:spPr>
        <p:txBody>
          <a:bodyPr wrap="square" lIns="0" tIns="0" rIns="0" bIns="0" rtlCol="0"/>
          <a:lstStyle/>
          <a:p>
            <a:endParaRPr/>
          </a:p>
        </p:txBody>
      </p:sp>
      <p:sp>
        <p:nvSpPr>
          <p:cNvPr id="7" name="object 7"/>
          <p:cNvSpPr/>
          <p:nvPr/>
        </p:nvSpPr>
        <p:spPr>
          <a:xfrm>
            <a:off x="350889" y="2483332"/>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2DFDD"/>
          </a:solidFill>
        </p:spPr>
        <p:txBody>
          <a:bodyPr wrap="square" lIns="0" tIns="0" rIns="0" bIns="0" rtlCol="0"/>
          <a:lstStyle/>
          <a:p>
            <a:endParaRPr/>
          </a:p>
        </p:txBody>
      </p:sp>
      <p:sp>
        <p:nvSpPr>
          <p:cNvPr id="8" name="object 8"/>
          <p:cNvSpPr txBox="1"/>
          <p:nvPr/>
        </p:nvSpPr>
        <p:spPr>
          <a:xfrm>
            <a:off x="330202" y="493433"/>
            <a:ext cx="5998845" cy="9634855"/>
          </a:xfrm>
          <a:prstGeom prst="rect">
            <a:avLst/>
          </a:prstGeom>
        </p:spPr>
        <p:txBody>
          <a:bodyPr vert="horz" wrap="square" lIns="0" tIns="25400" rIns="0" bIns="0" rtlCol="0">
            <a:spAutoFit/>
          </a:bodyPr>
          <a:lstStyle/>
          <a:p>
            <a:pPr marL="12700">
              <a:lnSpc>
                <a:spcPct val="100000"/>
              </a:lnSpc>
              <a:spcBef>
                <a:spcPts val="200"/>
              </a:spcBef>
            </a:pPr>
            <a:r>
              <a:rPr sz="1100" spc="-5" dirty="0">
                <a:solidFill>
                  <a:srgbClr val="555555"/>
                </a:solidFill>
                <a:latin typeface="Georgia"/>
                <a:cs typeface="Georgia"/>
              </a:rPr>
              <a:t>Continued from previous</a:t>
            </a:r>
            <a:r>
              <a:rPr sz="1100" spc="10" dirty="0">
                <a:solidFill>
                  <a:srgbClr val="555555"/>
                </a:solidFill>
                <a:latin typeface="Georgia"/>
                <a:cs typeface="Georgia"/>
              </a:rPr>
              <a:t> </a:t>
            </a:r>
            <a:r>
              <a:rPr sz="1100" spc="-5" dirty="0">
                <a:solidFill>
                  <a:srgbClr val="555555"/>
                </a:solidFill>
                <a:latin typeface="Georgia"/>
                <a:cs typeface="Georgia"/>
              </a:rPr>
              <a:t>page...</a:t>
            </a:r>
            <a:endParaRPr sz="1100">
              <a:latin typeface="Georgia"/>
              <a:cs typeface="Georgia"/>
            </a:endParaRPr>
          </a:p>
          <a:p>
            <a:pPr marL="241300" marR="240029" indent="-228600">
              <a:lnSpc>
                <a:spcPts val="1200"/>
              </a:lnSpc>
              <a:spcBef>
                <a:spcPts val="240"/>
              </a:spcBef>
              <a:buChar char="•"/>
              <a:tabLst>
                <a:tab pos="240665" algn="l"/>
                <a:tab pos="241300" algn="l"/>
              </a:tabLst>
            </a:pPr>
            <a:r>
              <a:rPr sz="1100" spc="-5" dirty="0">
                <a:solidFill>
                  <a:srgbClr val="555555"/>
                </a:solidFill>
                <a:latin typeface="Georgia"/>
                <a:cs typeface="Georgia"/>
              </a:rPr>
              <a:t>Designed and executed security measures such as firewalls, MFA, block-chain encryption,  and SEIM logging with scripted</a:t>
            </a:r>
            <a:r>
              <a:rPr sz="1100" spc="20" dirty="0">
                <a:solidFill>
                  <a:srgbClr val="555555"/>
                </a:solidFill>
                <a:latin typeface="Georgia"/>
                <a:cs typeface="Georgia"/>
              </a:rPr>
              <a:t> </a:t>
            </a:r>
            <a:r>
              <a:rPr sz="1100" spc="-5" dirty="0">
                <a:solidFill>
                  <a:srgbClr val="555555"/>
                </a:solidFill>
                <a:latin typeface="Georgia"/>
                <a:cs typeface="Georgia"/>
              </a:rPr>
              <a:t>alerts.</a:t>
            </a:r>
            <a:endParaRPr sz="1100">
              <a:latin typeface="Georgia"/>
              <a:cs typeface="Georgia"/>
            </a:endParaRPr>
          </a:p>
          <a:p>
            <a:pPr marL="241300" marR="171450" indent="-228600">
              <a:lnSpc>
                <a:spcPts val="1200"/>
              </a:lnSpc>
              <a:spcBef>
                <a:spcPts val="219"/>
              </a:spcBef>
              <a:buChar char="•"/>
              <a:tabLst>
                <a:tab pos="240665" algn="l"/>
                <a:tab pos="241300" algn="l"/>
              </a:tabLst>
            </a:pPr>
            <a:r>
              <a:rPr sz="1100" spc="-5" dirty="0">
                <a:solidFill>
                  <a:srgbClr val="555555"/>
                </a:solidFill>
                <a:latin typeface="Georgia"/>
                <a:cs typeface="Georgia"/>
              </a:rPr>
              <a:t>Planned and engineered RESTful web services, consuming Tableau outputs into JSON and  designed with D3JS, to manipulate dynamic datasets for CDC's and ArcGIS</a:t>
            </a:r>
            <a:r>
              <a:rPr sz="1100" spc="145" dirty="0">
                <a:solidFill>
                  <a:srgbClr val="555555"/>
                </a:solidFill>
                <a:latin typeface="Georgia"/>
                <a:cs typeface="Georgia"/>
              </a:rPr>
              <a:t> </a:t>
            </a:r>
            <a:r>
              <a:rPr sz="1100" spc="-5" dirty="0">
                <a:solidFill>
                  <a:srgbClr val="555555"/>
                </a:solidFill>
                <a:latin typeface="Georgia"/>
                <a:cs typeface="Georgia"/>
              </a:rPr>
              <a:t>datasets.</a:t>
            </a:r>
            <a:endParaRPr sz="1100">
              <a:latin typeface="Georgia"/>
              <a:cs typeface="Georgia"/>
            </a:endParaRPr>
          </a:p>
          <a:p>
            <a:pPr marL="241300" marR="155575" indent="-228600">
              <a:lnSpc>
                <a:spcPts val="1200"/>
              </a:lnSpc>
              <a:spcBef>
                <a:spcPts val="219"/>
              </a:spcBef>
              <a:buChar char="•"/>
              <a:tabLst>
                <a:tab pos="240665" algn="l"/>
                <a:tab pos="241300" algn="l"/>
              </a:tabLst>
            </a:pPr>
            <a:r>
              <a:rPr sz="1100" spc="-5" dirty="0">
                <a:solidFill>
                  <a:srgbClr val="555555"/>
                </a:solidFill>
                <a:latin typeface="Georgia"/>
                <a:cs typeface="Georgia"/>
              </a:rPr>
              <a:t>Conceived and built optimized mobile and web applications in HTML, CSS, </a:t>
            </a:r>
            <a:r>
              <a:rPr sz="1100" dirty="0">
                <a:solidFill>
                  <a:srgbClr val="555555"/>
                </a:solidFill>
                <a:latin typeface="Georgia"/>
                <a:cs typeface="Georgia"/>
              </a:rPr>
              <a:t>PHP, </a:t>
            </a:r>
            <a:r>
              <a:rPr sz="1100" spc="-5" dirty="0">
                <a:solidFill>
                  <a:srgbClr val="555555"/>
                </a:solidFill>
                <a:latin typeface="Georgia"/>
                <a:cs typeface="Georgia"/>
              </a:rPr>
              <a:t>.NET, C#  with Razor, vanilla JavaScript, Angular and</a:t>
            </a:r>
            <a:r>
              <a:rPr sz="1100" spc="30" dirty="0">
                <a:solidFill>
                  <a:srgbClr val="555555"/>
                </a:solidFill>
                <a:latin typeface="Georgia"/>
                <a:cs typeface="Georgia"/>
              </a:rPr>
              <a:t> </a:t>
            </a:r>
            <a:r>
              <a:rPr sz="1100" spc="-5" dirty="0">
                <a:solidFill>
                  <a:srgbClr val="555555"/>
                </a:solidFill>
                <a:latin typeface="Georgia"/>
                <a:cs typeface="Georgia"/>
              </a:rPr>
              <a:t>NodeJS.</a:t>
            </a:r>
            <a:endParaRPr sz="1100">
              <a:latin typeface="Georgia"/>
              <a:cs typeface="Georgia"/>
            </a:endParaRPr>
          </a:p>
          <a:p>
            <a:pPr marL="241300" marR="155575" indent="-228600">
              <a:lnSpc>
                <a:spcPts val="1200"/>
              </a:lnSpc>
              <a:spcBef>
                <a:spcPts val="219"/>
              </a:spcBef>
              <a:buChar char="•"/>
              <a:tabLst>
                <a:tab pos="240665" algn="l"/>
                <a:tab pos="241300" algn="l"/>
              </a:tabLst>
            </a:pPr>
            <a:r>
              <a:rPr sz="1100" spc="-5" dirty="0">
                <a:solidFill>
                  <a:srgbClr val="555555"/>
                </a:solidFill>
                <a:latin typeface="Georgia"/>
                <a:cs typeface="Georgia"/>
              </a:rPr>
              <a:t>Conceived and built optimized mobile and web applications in HTML, CSS, </a:t>
            </a:r>
            <a:r>
              <a:rPr sz="1100" dirty="0">
                <a:solidFill>
                  <a:srgbClr val="555555"/>
                </a:solidFill>
                <a:latin typeface="Georgia"/>
                <a:cs typeface="Georgia"/>
              </a:rPr>
              <a:t>PHP, </a:t>
            </a:r>
            <a:r>
              <a:rPr sz="1100" spc="-5" dirty="0">
                <a:solidFill>
                  <a:srgbClr val="555555"/>
                </a:solidFill>
                <a:latin typeface="Georgia"/>
                <a:cs typeface="Georgia"/>
              </a:rPr>
              <a:t>.NET, C#  with Razor, vanilla JavaScript, Angular and</a:t>
            </a:r>
            <a:r>
              <a:rPr sz="1100" spc="30" dirty="0">
                <a:solidFill>
                  <a:srgbClr val="555555"/>
                </a:solidFill>
                <a:latin typeface="Georgia"/>
                <a:cs typeface="Georgia"/>
              </a:rPr>
              <a:t> </a:t>
            </a:r>
            <a:r>
              <a:rPr sz="1100" spc="-5" dirty="0">
                <a:solidFill>
                  <a:srgbClr val="555555"/>
                </a:solidFill>
                <a:latin typeface="Georgia"/>
                <a:cs typeface="Georgia"/>
              </a:rPr>
              <a:t>NodeJS.</a:t>
            </a:r>
            <a:endParaRPr sz="1100">
              <a:latin typeface="Georgia"/>
              <a:cs typeface="Georgia"/>
            </a:endParaRPr>
          </a:p>
          <a:p>
            <a:pPr marL="241300" marR="155575" indent="-228600">
              <a:lnSpc>
                <a:spcPts val="1200"/>
              </a:lnSpc>
              <a:spcBef>
                <a:spcPts val="220"/>
              </a:spcBef>
              <a:buChar char="•"/>
              <a:tabLst>
                <a:tab pos="240665" algn="l"/>
                <a:tab pos="241300" algn="l"/>
              </a:tabLst>
            </a:pPr>
            <a:r>
              <a:rPr sz="1100" spc="-5" dirty="0">
                <a:solidFill>
                  <a:srgbClr val="555555"/>
                </a:solidFill>
                <a:latin typeface="Georgia"/>
                <a:cs typeface="Georgia"/>
              </a:rPr>
              <a:t>Conceived and built optimized mobile and web applications in HTML, CSS, </a:t>
            </a:r>
            <a:r>
              <a:rPr sz="1100" dirty="0">
                <a:solidFill>
                  <a:srgbClr val="555555"/>
                </a:solidFill>
                <a:latin typeface="Georgia"/>
                <a:cs typeface="Georgia"/>
              </a:rPr>
              <a:t>PHP, </a:t>
            </a:r>
            <a:r>
              <a:rPr sz="1100" spc="-5" dirty="0">
                <a:solidFill>
                  <a:srgbClr val="555555"/>
                </a:solidFill>
                <a:latin typeface="Georgia"/>
                <a:cs typeface="Georgia"/>
              </a:rPr>
              <a:t>.NET, C#  with Razor, vanilla JavaScript, Angular and</a:t>
            </a:r>
            <a:r>
              <a:rPr sz="1100" spc="30" dirty="0">
                <a:solidFill>
                  <a:srgbClr val="555555"/>
                </a:solidFill>
                <a:latin typeface="Georgia"/>
                <a:cs typeface="Georgia"/>
              </a:rPr>
              <a:t> </a:t>
            </a:r>
            <a:r>
              <a:rPr sz="1100" spc="-5" dirty="0">
                <a:solidFill>
                  <a:srgbClr val="555555"/>
                </a:solidFill>
                <a:latin typeface="Georgia"/>
                <a:cs typeface="Georgia"/>
              </a:rPr>
              <a:t>NodeJS.</a:t>
            </a:r>
            <a:endParaRPr sz="1100">
              <a:latin typeface="Georgia"/>
              <a:cs typeface="Georgia"/>
            </a:endParaRPr>
          </a:p>
          <a:p>
            <a:pPr>
              <a:lnSpc>
                <a:spcPct val="100000"/>
              </a:lnSpc>
              <a:spcBef>
                <a:spcPts val="40"/>
              </a:spcBef>
              <a:buClr>
                <a:srgbClr val="555555"/>
              </a:buClr>
              <a:buFont typeface="Georgia"/>
              <a:buChar char="•"/>
            </a:pPr>
            <a:endParaRPr sz="1600">
              <a:latin typeface="Georgia"/>
              <a:cs typeface="Georgia"/>
            </a:endParaRPr>
          </a:p>
          <a:p>
            <a:pPr marL="12700">
              <a:lnSpc>
                <a:spcPct val="100000"/>
              </a:lnSpc>
              <a:spcBef>
                <a:spcPts val="5"/>
              </a:spcBef>
            </a:pPr>
            <a:r>
              <a:rPr sz="1500" spc="-5" dirty="0">
                <a:solidFill>
                  <a:srgbClr val="555555"/>
                </a:solidFill>
                <a:latin typeface="Georgia"/>
                <a:cs typeface="Georgia"/>
              </a:rPr>
              <a:t>Software Developer </a:t>
            </a:r>
            <a:r>
              <a:rPr sz="1500" dirty="0">
                <a:solidFill>
                  <a:srgbClr val="555555"/>
                </a:solidFill>
                <a:latin typeface="Georgia"/>
                <a:cs typeface="Georgia"/>
              </a:rPr>
              <a:t>|</a:t>
            </a:r>
            <a:r>
              <a:rPr sz="1500" spc="10" dirty="0">
                <a:solidFill>
                  <a:srgbClr val="555555"/>
                </a:solidFill>
                <a:latin typeface="Georgia"/>
                <a:cs typeface="Georgia"/>
              </a:rPr>
              <a:t> </a:t>
            </a:r>
            <a:r>
              <a:rPr sz="1500" spc="-5" dirty="0">
                <a:solidFill>
                  <a:srgbClr val="555555"/>
                </a:solidFill>
                <a:latin typeface="Georgia"/>
                <a:cs typeface="Georgia"/>
              </a:rPr>
              <a:t>FierceMarkets</a:t>
            </a:r>
            <a:endParaRPr sz="1500">
              <a:latin typeface="Georgia"/>
              <a:cs typeface="Georgia"/>
            </a:endParaRPr>
          </a:p>
          <a:p>
            <a:pPr marL="12700" algn="just">
              <a:lnSpc>
                <a:spcPct val="100000"/>
              </a:lnSpc>
              <a:spcBef>
                <a:spcPts val="180"/>
              </a:spcBef>
            </a:pPr>
            <a:r>
              <a:rPr sz="1200" spc="-5" dirty="0">
                <a:solidFill>
                  <a:srgbClr val="555555"/>
                </a:solidFill>
                <a:latin typeface="Georgia"/>
                <a:cs typeface="Georgia"/>
              </a:rPr>
              <a:t>February 2017 - November</a:t>
            </a:r>
            <a:r>
              <a:rPr sz="1200" spc="15" dirty="0">
                <a:solidFill>
                  <a:srgbClr val="555555"/>
                </a:solidFill>
                <a:latin typeface="Georgia"/>
                <a:cs typeface="Georgia"/>
              </a:rPr>
              <a:t> </a:t>
            </a:r>
            <a:r>
              <a:rPr sz="1200" spc="-5" dirty="0">
                <a:solidFill>
                  <a:srgbClr val="555555"/>
                </a:solidFill>
                <a:latin typeface="Georgia"/>
                <a:cs typeface="Georgia"/>
              </a:rPr>
              <a:t>2017</a:t>
            </a:r>
            <a:endParaRPr sz="1200">
              <a:latin typeface="Georgia"/>
              <a:cs typeface="Georgia"/>
            </a:endParaRPr>
          </a:p>
          <a:p>
            <a:pPr marL="12700" marR="8890" algn="just">
              <a:lnSpc>
                <a:spcPct val="100000"/>
              </a:lnSpc>
              <a:spcBef>
                <a:spcPts val="700"/>
              </a:spcBef>
            </a:pPr>
            <a:r>
              <a:rPr sz="1100" spc="-5" dirty="0">
                <a:solidFill>
                  <a:srgbClr val="555555"/>
                </a:solidFill>
                <a:latin typeface="Georgia"/>
                <a:cs typeface="Georgia"/>
              </a:rPr>
              <a:t>BigData, high performant and largely scalable marketing and engagement platform provider  contract, wherein </a:t>
            </a:r>
            <a:r>
              <a:rPr sz="1100" dirty="0">
                <a:solidFill>
                  <a:srgbClr val="555555"/>
                </a:solidFill>
                <a:latin typeface="Georgia"/>
                <a:cs typeface="Georgia"/>
              </a:rPr>
              <a:t>I </a:t>
            </a:r>
            <a:r>
              <a:rPr sz="1100" spc="-5" dirty="0">
                <a:solidFill>
                  <a:srgbClr val="555555"/>
                </a:solidFill>
                <a:latin typeface="Georgia"/>
                <a:cs typeface="Georgia"/>
              </a:rPr>
              <a:t>was hired to perform recursive testing, debugging, automation of their  continuous deployment model and create </a:t>
            </a:r>
            <a:r>
              <a:rPr sz="1100" dirty="0">
                <a:solidFill>
                  <a:srgbClr val="555555"/>
                </a:solidFill>
                <a:latin typeface="Georgia"/>
                <a:cs typeface="Georgia"/>
              </a:rPr>
              <a:t>a </a:t>
            </a:r>
            <a:r>
              <a:rPr sz="1100" spc="-5" dirty="0">
                <a:solidFill>
                  <a:srgbClr val="555555"/>
                </a:solidFill>
                <a:latin typeface="Georgia"/>
                <a:cs typeface="Georgia"/>
              </a:rPr>
              <a:t>headless Drupal CMS based publishing environment  from wireframe to deployment in stage before off-shore team takes to</a:t>
            </a:r>
            <a:r>
              <a:rPr sz="1100" spc="105" dirty="0">
                <a:solidFill>
                  <a:srgbClr val="555555"/>
                </a:solidFill>
                <a:latin typeface="Georgia"/>
                <a:cs typeface="Georgia"/>
              </a:rPr>
              <a:t> </a:t>
            </a:r>
            <a:r>
              <a:rPr sz="1100" spc="-5" dirty="0">
                <a:solidFill>
                  <a:srgbClr val="555555"/>
                </a:solidFill>
                <a:latin typeface="Georgia"/>
                <a:cs typeface="Georgia"/>
              </a:rPr>
              <a:t>production.</a:t>
            </a:r>
            <a:endParaRPr sz="1100">
              <a:latin typeface="Georgia"/>
              <a:cs typeface="Georgia"/>
            </a:endParaRPr>
          </a:p>
          <a:p>
            <a:pPr>
              <a:lnSpc>
                <a:spcPct val="100000"/>
              </a:lnSpc>
              <a:spcBef>
                <a:spcPts val="25"/>
              </a:spcBef>
            </a:pPr>
            <a:endParaRPr sz="1350">
              <a:latin typeface="Georgia"/>
              <a:cs typeface="Georgia"/>
            </a:endParaRPr>
          </a:p>
          <a:p>
            <a:pPr marL="241300" marR="354330" indent="-228600">
              <a:lnSpc>
                <a:spcPts val="1200"/>
              </a:lnSpc>
              <a:buChar char="•"/>
              <a:tabLst>
                <a:tab pos="240665" algn="l"/>
                <a:tab pos="241300" algn="l"/>
              </a:tabLst>
            </a:pPr>
            <a:r>
              <a:rPr sz="1100" spc="-5" dirty="0">
                <a:solidFill>
                  <a:srgbClr val="555555"/>
                </a:solidFill>
                <a:latin typeface="Georgia"/>
                <a:cs typeface="Georgia"/>
              </a:rPr>
              <a:t>Collaborated with developers and performance engineers to enhance supportability and  identify performance bottlenecks, throughout all stages of our development</a:t>
            </a:r>
            <a:r>
              <a:rPr sz="1100" spc="180" dirty="0">
                <a:solidFill>
                  <a:srgbClr val="555555"/>
                </a:solidFill>
                <a:latin typeface="Georgia"/>
                <a:cs typeface="Georgia"/>
              </a:rPr>
              <a:t> </a:t>
            </a:r>
            <a:r>
              <a:rPr sz="1100" spc="-5" dirty="0">
                <a:solidFill>
                  <a:srgbClr val="555555"/>
                </a:solidFill>
                <a:latin typeface="Georgia"/>
                <a:cs typeface="Georgia"/>
              </a:rPr>
              <a:t>lifecycle.</a:t>
            </a:r>
            <a:endParaRPr sz="1100">
              <a:latin typeface="Georgia"/>
              <a:cs typeface="Georgia"/>
            </a:endParaRPr>
          </a:p>
          <a:p>
            <a:pPr marL="241300" marR="496570" indent="-228600">
              <a:lnSpc>
                <a:spcPts val="1200"/>
              </a:lnSpc>
              <a:spcBef>
                <a:spcPts val="220"/>
              </a:spcBef>
              <a:buChar char="•"/>
              <a:tabLst>
                <a:tab pos="240665" algn="l"/>
                <a:tab pos="241300" algn="l"/>
              </a:tabLst>
            </a:pPr>
            <a:r>
              <a:rPr sz="1100" spc="-5" dirty="0">
                <a:solidFill>
                  <a:srgbClr val="555555"/>
                </a:solidFill>
                <a:latin typeface="Georgia"/>
                <a:cs typeface="Georgia"/>
              </a:rPr>
              <a:t>Revised, modularized and updated old code bases to modern development standards,  reducing operating costs</a:t>
            </a:r>
            <a:r>
              <a:rPr sz="1100" spc="10" dirty="0">
                <a:solidFill>
                  <a:srgbClr val="555555"/>
                </a:solidFill>
                <a:latin typeface="Georgia"/>
                <a:cs typeface="Georgia"/>
              </a:rPr>
              <a:t> </a:t>
            </a:r>
            <a:r>
              <a:rPr sz="1100" spc="-5" dirty="0">
                <a:solidFill>
                  <a:srgbClr val="555555"/>
                </a:solidFill>
                <a:latin typeface="Georgia"/>
                <a:cs typeface="Georgia"/>
              </a:rPr>
              <a:t>36%.</a:t>
            </a:r>
            <a:endParaRPr sz="1100">
              <a:latin typeface="Georgia"/>
              <a:cs typeface="Georgia"/>
            </a:endParaRPr>
          </a:p>
          <a:p>
            <a:pPr marL="241300" marR="252095" indent="-228600">
              <a:lnSpc>
                <a:spcPts val="1200"/>
              </a:lnSpc>
              <a:spcBef>
                <a:spcPts val="220"/>
              </a:spcBef>
              <a:buChar char="•"/>
              <a:tabLst>
                <a:tab pos="240665" algn="l"/>
                <a:tab pos="241300" algn="l"/>
              </a:tabLst>
            </a:pPr>
            <a:r>
              <a:rPr sz="1100" spc="-5" dirty="0">
                <a:solidFill>
                  <a:srgbClr val="555555"/>
                </a:solidFill>
                <a:latin typeface="Georgia"/>
                <a:cs typeface="Georgia"/>
              </a:rPr>
              <a:t>Led group of 15 engineers in design and development of headless CMS of Drupal via Bash  Scripting, Drush, and AWS</a:t>
            </a:r>
            <a:r>
              <a:rPr sz="1100" spc="15" dirty="0">
                <a:solidFill>
                  <a:srgbClr val="555555"/>
                </a:solidFill>
                <a:latin typeface="Georgia"/>
                <a:cs typeface="Georgia"/>
              </a:rPr>
              <a:t> </a:t>
            </a:r>
            <a:r>
              <a:rPr sz="1100" spc="-5" dirty="0">
                <a:solidFill>
                  <a:srgbClr val="555555"/>
                </a:solidFill>
                <a:latin typeface="Georgia"/>
                <a:cs typeface="Georgia"/>
              </a:rPr>
              <a:t>solutions.</a:t>
            </a:r>
            <a:endParaRPr sz="1100">
              <a:latin typeface="Georgia"/>
              <a:cs typeface="Georgia"/>
            </a:endParaRPr>
          </a:p>
          <a:p>
            <a:pPr marL="241300" marR="433070" indent="-228600">
              <a:lnSpc>
                <a:spcPts val="1200"/>
              </a:lnSpc>
              <a:spcBef>
                <a:spcPts val="220"/>
              </a:spcBef>
              <a:buChar char="•"/>
              <a:tabLst>
                <a:tab pos="240665" algn="l"/>
                <a:tab pos="241300" algn="l"/>
              </a:tabLst>
            </a:pPr>
            <a:r>
              <a:rPr sz="1100" spc="-5" dirty="0">
                <a:solidFill>
                  <a:srgbClr val="555555"/>
                </a:solidFill>
                <a:latin typeface="Georgia"/>
                <a:cs typeface="Georgia"/>
              </a:rPr>
              <a:t>Orchestrated </a:t>
            </a:r>
            <a:r>
              <a:rPr sz="1100" spc="-15" dirty="0">
                <a:solidFill>
                  <a:srgbClr val="555555"/>
                </a:solidFill>
                <a:latin typeface="Georgia"/>
                <a:cs typeface="Georgia"/>
              </a:rPr>
              <a:t>efficient </a:t>
            </a:r>
            <a:r>
              <a:rPr sz="1100" spc="-5" dirty="0">
                <a:solidFill>
                  <a:srgbClr val="555555"/>
                </a:solidFill>
                <a:latin typeface="Georgia"/>
                <a:cs typeface="Georgia"/>
              </a:rPr>
              <a:t>large-scale software deployments, including testing features and  correcting code.</a:t>
            </a:r>
            <a:endParaRPr sz="1100">
              <a:latin typeface="Georgia"/>
              <a:cs typeface="Georgia"/>
            </a:endParaRPr>
          </a:p>
          <a:p>
            <a:pPr marL="241300" marR="214629" indent="-228600">
              <a:lnSpc>
                <a:spcPts val="1200"/>
              </a:lnSpc>
              <a:spcBef>
                <a:spcPts val="220"/>
              </a:spcBef>
              <a:buChar char="•"/>
              <a:tabLst>
                <a:tab pos="240665" algn="l"/>
                <a:tab pos="241300" algn="l"/>
              </a:tabLst>
            </a:pPr>
            <a:r>
              <a:rPr sz="1100" spc="-5" dirty="0">
                <a:solidFill>
                  <a:srgbClr val="555555"/>
                </a:solidFill>
                <a:latin typeface="Georgia"/>
                <a:cs typeface="Georgia"/>
              </a:rPr>
              <a:t>Performed regression, unit-blocked and system-level testing to verify software quality and  function prior to</a:t>
            </a:r>
            <a:r>
              <a:rPr sz="1100" spc="5" dirty="0">
                <a:solidFill>
                  <a:srgbClr val="555555"/>
                </a:solidFill>
                <a:latin typeface="Georgia"/>
                <a:cs typeface="Georgia"/>
              </a:rPr>
              <a:t> </a:t>
            </a:r>
            <a:r>
              <a:rPr sz="1100" spc="-5" dirty="0">
                <a:solidFill>
                  <a:srgbClr val="555555"/>
                </a:solidFill>
                <a:latin typeface="Georgia"/>
                <a:cs typeface="Georgia"/>
              </a:rPr>
              <a:t>release.</a:t>
            </a:r>
            <a:endParaRPr sz="1100">
              <a:latin typeface="Georgia"/>
              <a:cs typeface="Georgia"/>
            </a:endParaRPr>
          </a:p>
          <a:p>
            <a:pPr marL="241300" marR="23495" indent="-228600">
              <a:lnSpc>
                <a:spcPts val="1200"/>
              </a:lnSpc>
              <a:spcBef>
                <a:spcPts val="220"/>
              </a:spcBef>
              <a:buChar char="•"/>
              <a:tabLst>
                <a:tab pos="240665" algn="l"/>
                <a:tab pos="241300" algn="l"/>
              </a:tabLst>
            </a:pPr>
            <a:r>
              <a:rPr sz="1100" spc="-5" dirty="0">
                <a:solidFill>
                  <a:srgbClr val="555555"/>
                </a:solidFill>
                <a:latin typeface="Georgia"/>
                <a:cs typeface="Georgia"/>
              </a:rPr>
              <a:t>Compiled specifications, dev. methods and other scripting </a:t>
            </a:r>
            <a:r>
              <a:rPr sz="1100" spc="-10" dirty="0">
                <a:solidFill>
                  <a:srgbClr val="555555"/>
                </a:solidFill>
                <a:latin typeface="Georgia"/>
                <a:cs typeface="Georgia"/>
              </a:rPr>
              <a:t>modifiers </a:t>
            </a:r>
            <a:r>
              <a:rPr sz="1100" spc="-5" dirty="0">
                <a:solidFill>
                  <a:srgbClr val="555555"/>
                </a:solidFill>
                <a:latin typeface="Georgia"/>
                <a:cs typeface="Georgia"/>
              </a:rPr>
              <a:t>for headlessCMS project  into technical manuals for</a:t>
            </a:r>
            <a:r>
              <a:rPr sz="1100" spc="15" dirty="0">
                <a:solidFill>
                  <a:srgbClr val="555555"/>
                </a:solidFill>
                <a:latin typeface="Georgia"/>
                <a:cs typeface="Georgia"/>
              </a:rPr>
              <a:t> </a:t>
            </a:r>
            <a:r>
              <a:rPr sz="1100" spc="-5" dirty="0">
                <a:solidFill>
                  <a:srgbClr val="555555"/>
                </a:solidFill>
                <a:latin typeface="Georgia"/>
                <a:cs typeface="Georgia"/>
              </a:rPr>
              <a:t>team.</a:t>
            </a:r>
            <a:endParaRPr sz="1100">
              <a:latin typeface="Georgia"/>
              <a:cs typeface="Georgia"/>
            </a:endParaRPr>
          </a:p>
          <a:p>
            <a:pPr marL="241300" marR="223520" indent="-228600">
              <a:lnSpc>
                <a:spcPts val="1200"/>
              </a:lnSpc>
              <a:spcBef>
                <a:spcPts val="220"/>
              </a:spcBef>
              <a:buChar char="•"/>
              <a:tabLst>
                <a:tab pos="240665" algn="l"/>
                <a:tab pos="241300" algn="l"/>
              </a:tabLst>
            </a:pPr>
            <a:r>
              <a:rPr sz="1100" spc="-5" dirty="0">
                <a:solidFill>
                  <a:srgbClr val="555555"/>
                </a:solidFill>
                <a:latin typeface="Georgia"/>
                <a:cs typeface="Georgia"/>
              </a:rPr>
              <a:t>Interfaced between high-value customers and junior developers, encouraging use of client  feedback in software</a:t>
            </a:r>
            <a:r>
              <a:rPr sz="1100" spc="10" dirty="0">
                <a:solidFill>
                  <a:srgbClr val="555555"/>
                </a:solidFill>
                <a:latin typeface="Georgia"/>
                <a:cs typeface="Georgia"/>
              </a:rPr>
              <a:t> </a:t>
            </a:r>
            <a:r>
              <a:rPr sz="1100" spc="-5" dirty="0">
                <a:solidFill>
                  <a:srgbClr val="555555"/>
                </a:solidFill>
                <a:latin typeface="Georgia"/>
                <a:cs typeface="Georgia"/>
              </a:rPr>
              <a:t>updates.</a:t>
            </a:r>
            <a:endParaRPr sz="1100">
              <a:latin typeface="Georgia"/>
              <a:cs typeface="Georgia"/>
            </a:endParaRPr>
          </a:p>
          <a:p>
            <a:pPr>
              <a:lnSpc>
                <a:spcPct val="100000"/>
              </a:lnSpc>
              <a:spcBef>
                <a:spcPts val="10"/>
              </a:spcBef>
              <a:buClr>
                <a:srgbClr val="555555"/>
              </a:buClr>
              <a:buFont typeface="Georgia"/>
              <a:buChar char="•"/>
            </a:pPr>
            <a:endParaRPr sz="1150">
              <a:latin typeface="Georgia"/>
              <a:cs typeface="Georgia"/>
            </a:endParaRPr>
          </a:p>
          <a:p>
            <a:pPr marL="16510" algn="just">
              <a:lnSpc>
                <a:spcPct val="100000"/>
              </a:lnSpc>
            </a:pPr>
            <a:r>
              <a:rPr sz="1500" spc="-5" dirty="0">
                <a:solidFill>
                  <a:srgbClr val="555555"/>
                </a:solidFill>
                <a:latin typeface="Georgia"/>
                <a:cs typeface="Georgia"/>
              </a:rPr>
              <a:t>Webmaster &amp; 2D/3D Animator </a:t>
            </a:r>
            <a:r>
              <a:rPr sz="1500" dirty="0">
                <a:solidFill>
                  <a:srgbClr val="555555"/>
                </a:solidFill>
                <a:latin typeface="Georgia"/>
                <a:cs typeface="Georgia"/>
              </a:rPr>
              <a:t>| </a:t>
            </a:r>
            <a:r>
              <a:rPr sz="1500" spc="-5" dirty="0">
                <a:solidFill>
                  <a:srgbClr val="555555"/>
                </a:solidFill>
                <a:latin typeface="Georgia"/>
                <a:cs typeface="Georgia"/>
              </a:rPr>
              <a:t>Florida SouthWestern State</a:t>
            </a:r>
            <a:r>
              <a:rPr sz="1500" spc="110" dirty="0">
                <a:solidFill>
                  <a:srgbClr val="555555"/>
                </a:solidFill>
                <a:latin typeface="Georgia"/>
                <a:cs typeface="Georgia"/>
              </a:rPr>
              <a:t> </a:t>
            </a:r>
            <a:r>
              <a:rPr sz="1500" spc="-5" dirty="0">
                <a:solidFill>
                  <a:srgbClr val="555555"/>
                </a:solidFill>
                <a:latin typeface="Georgia"/>
                <a:cs typeface="Georgia"/>
              </a:rPr>
              <a:t>College</a:t>
            </a:r>
            <a:endParaRPr sz="1500">
              <a:latin typeface="Georgia"/>
              <a:cs typeface="Georgia"/>
            </a:endParaRPr>
          </a:p>
          <a:p>
            <a:pPr marL="16510" algn="just">
              <a:lnSpc>
                <a:spcPct val="100000"/>
              </a:lnSpc>
              <a:spcBef>
                <a:spcPts val="180"/>
              </a:spcBef>
            </a:pPr>
            <a:r>
              <a:rPr sz="1200" spc="-5" dirty="0">
                <a:solidFill>
                  <a:srgbClr val="555555"/>
                </a:solidFill>
                <a:latin typeface="Georgia"/>
                <a:cs typeface="Georgia"/>
              </a:rPr>
              <a:t>April </a:t>
            </a:r>
            <a:r>
              <a:rPr sz="1200" dirty="0">
                <a:solidFill>
                  <a:srgbClr val="555555"/>
                </a:solidFill>
                <a:latin typeface="Georgia"/>
                <a:cs typeface="Georgia"/>
              </a:rPr>
              <a:t>2014 </a:t>
            </a:r>
            <a:r>
              <a:rPr sz="1200" spc="-5" dirty="0">
                <a:solidFill>
                  <a:srgbClr val="555555"/>
                </a:solidFill>
                <a:latin typeface="Georgia"/>
                <a:cs typeface="Georgia"/>
              </a:rPr>
              <a:t>- November </a:t>
            </a:r>
            <a:r>
              <a:rPr sz="1200" dirty="0">
                <a:solidFill>
                  <a:srgbClr val="555555"/>
                </a:solidFill>
                <a:latin typeface="Georgia"/>
                <a:cs typeface="Georgia"/>
              </a:rPr>
              <a:t>2016 </a:t>
            </a:r>
            <a:r>
              <a:rPr sz="1000" i="1" spc="-5" dirty="0">
                <a:solidFill>
                  <a:srgbClr val="555555"/>
                </a:solidFill>
                <a:latin typeface="Georgia"/>
                <a:cs typeface="Georgia"/>
              </a:rPr>
              <a:t>(Concurrent with 1st major side-contract in</a:t>
            </a:r>
            <a:r>
              <a:rPr sz="1000" i="1" spc="65" dirty="0">
                <a:solidFill>
                  <a:srgbClr val="555555"/>
                </a:solidFill>
                <a:latin typeface="Georgia"/>
                <a:cs typeface="Georgia"/>
              </a:rPr>
              <a:t> </a:t>
            </a:r>
            <a:r>
              <a:rPr sz="1000" i="1" spc="-5" dirty="0">
                <a:solidFill>
                  <a:srgbClr val="555555"/>
                </a:solidFill>
                <a:latin typeface="Georgia"/>
                <a:cs typeface="Georgia"/>
              </a:rPr>
              <a:t>Idaho)</a:t>
            </a:r>
            <a:endParaRPr sz="1000">
              <a:latin typeface="Georgia"/>
              <a:cs typeface="Georgia"/>
            </a:endParaRPr>
          </a:p>
          <a:p>
            <a:pPr marL="16510" marR="5080" algn="just">
              <a:lnSpc>
                <a:spcPct val="100000"/>
              </a:lnSpc>
              <a:spcBef>
                <a:spcPts val="700"/>
              </a:spcBef>
            </a:pPr>
            <a:r>
              <a:rPr sz="1100" spc="-5" dirty="0">
                <a:solidFill>
                  <a:srgbClr val="555555"/>
                </a:solidFill>
                <a:latin typeface="Georgia"/>
                <a:cs typeface="Georgia"/>
              </a:rPr>
              <a:t>Webmaster for all four college campuses, post transitional name-change from Edison State  College and major Presidential scandal. Rehabilitated community image with re-designed  branding &amp; marketing strategy/assets. Developed 3D campus mapping software with 2D drone  tracking for new sports arena games. Finished tenure with ADA compliance regulation  automation platform, which </a:t>
            </a:r>
            <a:r>
              <a:rPr sz="1100" dirty="0">
                <a:solidFill>
                  <a:srgbClr val="555555"/>
                </a:solidFill>
                <a:latin typeface="Georgia"/>
                <a:cs typeface="Georgia"/>
              </a:rPr>
              <a:t>I </a:t>
            </a:r>
            <a:r>
              <a:rPr sz="1100" spc="-5" dirty="0">
                <a:solidFill>
                  <a:srgbClr val="555555"/>
                </a:solidFill>
                <a:latin typeface="Georgia"/>
                <a:cs typeface="Georgia"/>
              </a:rPr>
              <a:t>developed while managing two junior developers in </a:t>
            </a:r>
            <a:r>
              <a:rPr sz="1100" dirty="0">
                <a:solidFill>
                  <a:srgbClr val="555555"/>
                </a:solidFill>
                <a:latin typeface="Georgia"/>
                <a:cs typeface="Georgia"/>
              </a:rPr>
              <a:t>a </a:t>
            </a:r>
            <a:r>
              <a:rPr sz="1100" spc="-5" dirty="0">
                <a:solidFill>
                  <a:srgbClr val="555555"/>
                </a:solidFill>
                <a:latin typeface="Georgia"/>
                <a:cs typeface="Georgia"/>
              </a:rPr>
              <a:t>combination  of </a:t>
            </a:r>
            <a:r>
              <a:rPr sz="1100" dirty="0">
                <a:solidFill>
                  <a:srgbClr val="555555"/>
                </a:solidFill>
                <a:latin typeface="Georgia"/>
                <a:cs typeface="Georgia"/>
              </a:rPr>
              <a:t>a </a:t>
            </a:r>
            <a:r>
              <a:rPr sz="1100" spc="-5" dirty="0">
                <a:solidFill>
                  <a:srgbClr val="555555"/>
                </a:solidFill>
                <a:latin typeface="Georgia"/>
                <a:cs typeface="Georgia"/>
              </a:rPr>
              <a:t>headless code-igniter CMS base, cakePHP blend with vanilla JavaScript, Puppet, C++,</a:t>
            </a:r>
            <a:r>
              <a:rPr sz="1100" spc="225" dirty="0">
                <a:solidFill>
                  <a:srgbClr val="555555"/>
                </a:solidFill>
                <a:latin typeface="Georgia"/>
                <a:cs typeface="Georgia"/>
              </a:rPr>
              <a:t> </a:t>
            </a:r>
            <a:r>
              <a:rPr sz="1100" spc="-5" dirty="0">
                <a:solidFill>
                  <a:srgbClr val="555555"/>
                </a:solidFill>
                <a:latin typeface="Georgia"/>
                <a:cs typeface="Georgia"/>
              </a:rPr>
              <a:t>etc.</a:t>
            </a:r>
            <a:endParaRPr sz="1100">
              <a:latin typeface="Georgia"/>
              <a:cs typeface="Georgia"/>
            </a:endParaRPr>
          </a:p>
          <a:p>
            <a:pPr>
              <a:lnSpc>
                <a:spcPct val="100000"/>
              </a:lnSpc>
              <a:spcBef>
                <a:spcPts val="25"/>
              </a:spcBef>
            </a:pPr>
            <a:endParaRPr sz="1350">
              <a:latin typeface="Georgia"/>
              <a:cs typeface="Georgia"/>
            </a:endParaRPr>
          </a:p>
          <a:p>
            <a:pPr marL="245110" marR="285750" indent="-228600">
              <a:lnSpc>
                <a:spcPts val="1200"/>
              </a:lnSpc>
              <a:spcBef>
                <a:spcPts val="5"/>
              </a:spcBef>
              <a:buChar char="•"/>
              <a:tabLst>
                <a:tab pos="245110" algn="l"/>
                <a:tab pos="245745" algn="l"/>
              </a:tabLst>
            </a:pPr>
            <a:r>
              <a:rPr sz="1100" spc="-5" dirty="0">
                <a:solidFill>
                  <a:srgbClr val="555555"/>
                </a:solidFill>
                <a:latin typeface="Georgia"/>
                <a:cs typeface="Georgia"/>
              </a:rPr>
              <a:t>Gathered and synthesized business requirements, as team representative in executive  meetings, discussing </a:t>
            </a:r>
            <a:r>
              <a:rPr sz="1100" spc="-10" dirty="0">
                <a:solidFill>
                  <a:srgbClr val="555555"/>
                </a:solidFill>
                <a:latin typeface="Georgia"/>
                <a:cs typeface="Georgia"/>
              </a:rPr>
              <a:t>defining </a:t>
            </a:r>
            <a:r>
              <a:rPr sz="1100" spc="-5" dirty="0">
                <a:solidFill>
                  <a:srgbClr val="555555"/>
                </a:solidFill>
                <a:latin typeface="Georgia"/>
                <a:cs typeface="Georgia"/>
              </a:rPr>
              <a:t>and translating user requirements into project designs and  implementation plans, exceeding aggressive</a:t>
            </a:r>
            <a:r>
              <a:rPr sz="1100" spc="20" dirty="0">
                <a:solidFill>
                  <a:srgbClr val="555555"/>
                </a:solidFill>
                <a:latin typeface="Georgia"/>
                <a:cs typeface="Georgia"/>
              </a:rPr>
              <a:t> </a:t>
            </a:r>
            <a:r>
              <a:rPr sz="1100" spc="-5" dirty="0">
                <a:solidFill>
                  <a:srgbClr val="555555"/>
                </a:solidFill>
                <a:latin typeface="Georgia"/>
                <a:cs typeface="Georgia"/>
              </a:rPr>
              <a:t>deadlines.</a:t>
            </a:r>
            <a:endParaRPr sz="1100">
              <a:latin typeface="Georgia"/>
              <a:cs typeface="Georgia"/>
            </a:endParaRPr>
          </a:p>
          <a:p>
            <a:pPr marL="245110" marR="115570" indent="-228600">
              <a:lnSpc>
                <a:spcPts val="1200"/>
              </a:lnSpc>
              <a:spcBef>
                <a:spcPts val="219"/>
              </a:spcBef>
              <a:buChar char="•"/>
              <a:tabLst>
                <a:tab pos="245110" algn="l"/>
                <a:tab pos="245745" algn="l"/>
              </a:tabLst>
            </a:pPr>
            <a:r>
              <a:rPr sz="1100" spc="-5" dirty="0">
                <a:solidFill>
                  <a:srgbClr val="555555"/>
                </a:solidFill>
                <a:latin typeface="Georgia"/>
                <a:cs typeface="Georgia"/>
              </a:rPr>
              <a:t>Built user interface, data visualizations and designed to eliminate bugs and improve overall  user experience, resulting in 27% increase of enrollment and SEO/SEM click-through</a:t>
            </a:r>
            <a:r>
              <a:rPr sz="1100" spc="15" dirty="0">
                <a:solidFill>
                  <a:srgbClr val="555555"/>
                </a:solidFill>
                <a:latin typeface="Georgia"/>
                <a:cs typeface="Georgia"/>
              </a:rPr>
              <a:t> </a:t>
            </a:r>
            <a:r>
              <a:rPr sz="1100" spc="-5" dirty="0">
                <a:solidFill>
                  <a:srgbClr val="555555"/>
                </a:solidFill>
                <a:latin typeface="Georgia"/>
                <a:cs typeface="Georgia"/>
              </a:rPr>
              <a:t>rates.</a:t>
            </a:r>
            <a:endParaRPr sz="1100">
              <a:latin typeface="Georgia"/>
              <a:cs typeface="Georgia"/>
            </a:endParaRPr>
          </a:p>
          <a:p>
            <a:pPr marL="245110" marR="436245" indent="-228600">
              <a:lnSpc>
                <a:spcPts val="1200"/>
              </a:lnSpc>
              <a:spcBef>
                <a:spcPts val="219"/>
              </a:spcBef>
              <a:buChar char="•"/>
              <a:tabLst>
                <a:tab pos="245110" algn="l"/>
                <a:tab pos="245745" algn="l"/>
              </a:tabLst>
            </a:pPr>
            <a:r>
              <a:rPr sz="1100" spc="-5" dirty="0">
                <a:solidFill>
                  <a:srgbClr val="555555"/>
                </a:solidFill>
                <a:latin typeface="Georgia"/>
                <a:cs typeface="Georgia"/>
              </a:rPr>
              <a:t>Spearheaded and implemented use of Git and Mercurial version control across all four  campuses for design and</a:t>
            </a:r>
            <a:r>
              <a:rPr sz="1100" spc="15" dirty="0">
                <a:solidFill>
                  <a:srgbClr val="555555"/>
                </a:solidFill>
                <a:latin typeface="Georgia"/>
                <a:cs typeface="Georgia"/>
              </a:rPr>
              <a:t> </a:t>
            </a:r>
            <a:r>
              <a:rPr sz="1100" spc="-5" dirty="0">
                <a:solidFill>
                  <a:srgbClr val="555555"/>
                </a:solidFill>
                <a:latin typeface="Georgia"/>
                <a:cs typeface="Georgia"/>
              </a:rPr>
              <a:t>development.</a:t>
            </a:r>
            <a:endParaRPr sz="1100">
              <a:latin typeface="Georgia"/>
              <a:cs typeface="Georgia"/>
            </a:endParaRPr>
          </a:p>
          <a:p>
            <a:pPr marL="245110" marR="31750" indent="-228600">
              <a:lnSpc>
                <a:spcPts val="1200"/>
              </a:lnSpc>
              <a:spcBef>
                <a:spcPts val="219"/>
              </a:spcBef>
              <a:buChar char="•"/>
              <a:tabLst>
                <a:tab pos="245110" algn="l"/>
                <a:tab pos="245745" algn="l"/>
              </a:tabLst>
            </a:pPr>
            <a:r>
              <a:rPr sz="1100" spc="-5" dirty="0">
                <a:solidFill>
                  <a:srgbClr val="555555"/>
                </a:solidFill>
                <a:latin typeface="Georgia"/>
                <a:cs typeface="Georgia"/>
              </a:rPr>
              <a:t>Created powerful headless Content Management System built with HTML, CSS, </a:t>
            </a:r>
            <a:r>
              <a:rPr sz="1100" dirty="0">
                <a:solidFill>
                  <a:srgbClr val="555555"/>
                </a:solidFill>
                <a:latin typeface="Georgia"/>
                <a:cs typeface="Georgia"/>
              </a:rPr>
              <a:t>PHP, </a:t>
            </a:r>
            <a:r>
              <a:rPr sz="1100" spc="-5" dirty="0">
                <a:solidFill>
                  <a:srgbClr val="555555"/>
                </a:solidFill>
                <a:latin typeface="Georgia"/>
                <a:cs typeface="Georgia"/>
              </a:rPr>
              <a:t>vanilla  JavaScript, C++, MySQL, Oracle Cloud, AWS, Puppet, and OpenStack solutions, to serve as  interface for</a:t>
            </a:r>
            <a:r>
              <a:rPr sz="1100" dirty="0">
                <a:solidFill>
                  <a:srgbClr val="555555"/>
                </a:solidFill>
                <a:latin typeface="Georgia"/>
                <a:cs typeface="Georgia"/>
              </a:rPr>
              <a:t> </a:t>
            </a:r>
            <a:r>
              <a:rPr sz="1100" spc="-5" dirty="0">
                <a:solidFill>
                  <a:srgbClr val="555555"/>
                </a:solidFill>
                <a:latin typeface="Georgia"/>
                <a:cs typeface="Georgia"/>
              </a:rPr>
              <a:t>client.</a:t>
            </a:r>
            <a:endParaRPr sz="1100">
              <a:latin typeface="Georgia"/>
              <a:cs typeface="Georgia"/>
            </a:endParaRPr>
          </a:p>
          <a:p>
            <a:pPr marL="245110" marR="15240" indent="-228600">
              <a:lnSpc>
                <a:spcPts val="1200"/>
              </a:lnSpc>
              <a:spcBef>
                <a:spcPts val="219"/>
              </a:spcBef>
              <a:buChar char="•"/>
              <a:tabLst>
                <a:tab pos="245110" algn="l"/>
                <a:tab pos="245745" algn="l"/>
              </a:tabLst>
            </a:pPr>
            <a:r>
              <a:rPr sz="1100" spc="-5" dirty="0">
                <a:solidFill>
                  <a:srgbClr val="555555"/>
                </a:solidFill>
                <a:latin typeface="Georgia"/>
                <a:cs typeface="Georgia"/>
              </a:rPr>
              <a:t>Automated consumption of Oracle and SAP data outputs, by custom built RESTful and SOAP  micro-services to manipulate dynamic datasets with multiple entry and touch</a:t>
            </a:r>
            <a:r>
              <a:rPr sz="1100" spc="125" dirty="0">
                <a:solidFill>
                  <a:srgbClr val="555555"/>
                </a:solidFill>
                <a:latin typeface="Georgia"/>
                <a:cs typeface="Georgia"/>
              </a:rPr>
              <a:t> </a:t>
            </a:r>
            <a:r>
              <a:rPr sz="1100" spc="-5" dirty="0">
                <a:solidFill>
                  <a:srgbClr val="555555"/>
                </a:solidFill>
                <a:latin typeface="Georgia"/>
                <a:cs typeface="Georgia"/>
              </a:rPr>
              <a:t>points.</a:t>
            </a:r>
            <a:endParaRPr sz="11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 y="317495"/>
            <a:ext cx="6654800" cy="9144635"/>
          </a:xfrm>
          <a:custGeom>
            <a:avLst/>
            <a:gdLst/>
            <a:ahLst/>
            <a:cxnLst/>
            <a:rect l="l" t="t" r="r" b="b"/>
            <a:pathLst>
              <a:path w="6654800" h="9144635">
                <a:moveTo>
                  <a:pt x="0" y="9144406"/>
                </a:moveTo>
                <a:lnTo>
                  <a:pt x="6654800" y="9144406"/>
                </a:lnTo>
                <a:lnTo>
                  <a:pt x="6654800" y="0"/>
                </a:lnTo>
                <a:lnTo>
                  <a:pt x="0" y="0"/>
                </a:lnTo>
                <a:lnTo>
                  <a:pt x="0" y="9144406"/>
                </a:lnTo>
                <a:close/>
              </a:path>
            </a:pathLst>
          </a:custGeom>
          <a:solidFill>
            <a:srgbClr val="E2DFDD"/>
          </a:solidFill>
        </p:spPr>
        <p:txBody>
          <a:bodyPr wrap="square" lIns="0" tIns="0" rIns="0" bIns="0" rtlCol="0"/>
          <a:lstStyle/>
          <a:p>
            <a:endParaRPr/>
          </a:p>
        </p:txBody>
      </p:sp>
      <p:sp>
        <p:nvSpPr>
          <p:cNvPr id="3" name="object 3"/>
          <p:cNvSpPr/>
          <p:nvPr/>
        </p:nvSpPr>
        <p:spPr>
          <a:xfrm>
            <a:off x="7981" y="9921716"/>
            <a:ext cx="2393950" cy="0"/>
          </a:xfrm>
          <a:custGeom>
            <a:avLst/>
            <a:gdLst/>
            <a:ahLst/>
            <a:cxnLst/>
            <a:rect l="l" t="t" r="r" b="b"/>
            <a:pathLst>
              <a:path w="2393950">
                <a:moveTo>
                  <a:pt x="0" y="0"/>
                </a:moveTo>
                <a:lnTo>
                  <a:pt x="2393461" y="0"/>
                </a:lnTo>
              </a:path>
            </a:pathLst>
          </a:custGeom>
          <a:ln w="12700">
            <a:solidFill>
              <a:srgbClr val="231F20"/>
            </a:solidFill>
          </a:ln>
        </p:spPr>
        <p:txBody>
          <a:bodyPr wrap="square" lIns="0" tIns="0" rIns="0" bIns="0" rtlCol="0"/>
          <a:lstStyle/>
          <a:p>
            <a:endParaRPr/>
          </a:p>
        </p:txBody>
      </p:sp>
      <p:sp>
        <p:nvSpPr>
          <p:cNvPr id="4" name="object 4"/>
          <p:cNvSpPr txBox="1"/>
          <p:nvPr/>
        </p:nvSpPr>
        <p:spPr>
          <a:xfrm>
            <a:off x="2792107" y="9687724"/>
            <a:ext cx="3726815" cy="427990"/>
          </a:xfrm>
          <a:prstGeom prst="rect">
            <a:avLst/>
          </a:prstGeom>
        </p:spPr>
        <p:txBody>
          <a:bodyPr vert="horz" wrap="square" lIns="0" tIns="17145" rIns="0" bIns="0" rtlCol="0">
            <a:spAutoFit/>
          </a:bodyPr>
          <a:lstStyle/>
          <a:p>
            <a:pPr marL="12700">
              <a:lnSpc>
                <a:spcPct val="100000"/>
              </a:lnSpc>
              <a:spcBef>
                <a:spcPts val="135"/>
              </a:spcBef>
            </a:pPr>
            <a:r>
              <a:rPr sz="2600" spc="15" dirty="0">
                <a:solidFill>
                  <a:srgbClr val="231F20"/>
                </a:solidFill>
                <a:latin typeface="Georgia"/>
                <a:cs typeface="Georgia"/>
              </a:rPr>
              <a:t>Professional</a:t>
            </a:r>
            <a:r>
              <a:rPr sz="2600" spc="-45" dirty="0">
                <a:solidFill>
                  <a:srgbClr val="231F20"/>
                </a:solidFill>
                <a:latin typeface="Georgia"/>
                <a:cs typeface="Georgia"/>
              </a:rPr>
              <a:t> </a:t>
            </a:r>
            <a:r>
              <a:rPr sz="2600" spc="15" dirty="0">
                <a:solidFill>
                  <a:srgbClr val="231F20"/>
                </a:solidFill>
                <a:latin typeface="Georgia"/>
                <a:cs typeface="Georgia"/>
              </a:rPr>
              <a:t>Experiences</a:t>
            </a:r>
            <a:endParaRPr sz="2600">
              <a:latin typeface="Georgia"/>
              <a:cs typeface="Georgia"/>
            </a:endParaRPr>
          </a:p>
        </p:txBody>
      </p:sp>
      <p:sp>
        <p:nvSpPr>
          <p:cNvPr id="5" name="object 5"/>
          <p:cNvSpPr txBox="1"/>
          <p:nvPr/>
        </p:nvSpPr>
        <p:spPr>
          <a:xfrm>
            <a:off x="6994389" y="956077"/>
            <a:ext cx="299720" cy="396938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https://linkedin.com/in/batmanwgd</a:t>
            </a:r>
            <a:endParaRPr sz="1900">
              <a:latin typeface="Georgia"/>
              <a:cs typeface="Georgia"/>
            </a:endParaRPr>
          </a:p>
        </p:txBody>
      </p:sp>
      <p:sp>
        <p:nvSpPr>
          <p:cNvPr id="6" name="object 6"/>
          <p:cNvSpPr txBox="1"/>
          <p:nvPr/>
        </p:nvSpPr>
        <p:spPr>
          <a:xfrm>
            <a:off x="6994389" y="6366692"/>
            <a:ext cx="299720" cy="243903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GitHub:</a:t>
            </a:r>
            <a:r>
              <a:rPr sz="1900" u="sng" spc="-35" dirty="0">
                <a:solidFill>
                  <a:srgbClr val="800000"/>
                </a:solidFill>
                <a:uFill>
                  <a:solidFill>
                    <a:srgbClr val="800000"/>
                  </a:solidFill>
                </a:uFill>
                <a:latin typeface="Georgia"/>
                <a:cs typeface="Georgia"/>
              </a:rPr>
              <a:t> </a:t>
            </a:r>
            <a:r>
              <a:rPr sz="1900" u="sng" spc="-5" dirty="0">
                <a:solidFill>
                  <a:srgbClr val="800000"/>
                </a:solidFill>
                <a:uFill>
                  <a:solidFill>
                    <a:srgbClr val="800000"/>
                  </a:solidFill>
                </a:uFill>
                <a:latin typeface="Georgia"/>
                <a:cs typeface="Georgia"/>
              </a:rPr>
              <a:t>@batmanwgd</a:t>
            </a:r>
            <a:endParaRPr sz="1900">
              <a:latin typeface="Georgia"/>
              <a:cs typeface="Georgia"/>
            </a:endParaRPr>
          </a:p>
        </p:txBody>
      </p:sp>
      <p:sp>
        <p:nvSpPr>
          <p:cNvPr id="7" name="object 7"/>
          <p:cNvSpPr/>
          <p:nvPr/>
        </p:nvSpPr>
        <p:spPr>
          <a:xfrm>
            <a:off x="7172045" y="5114188"/>
            <a:ext cx="0" cy="1041400"/>
          </a:xfrm>
          <a:custGeom>
            <a:avLst/>
            <a:gdLst/>
            <a:ahLst/>
            <a:cxnLst/>
            <a:rect l="l" t="t" r="r" b="b"/>
            <a:pathLst>
              <a:path h="1041400">
                <a:moveTo>
                  <a:pt x="0" y="0"/>
                </a:moveTo>
                <a:lnTo>
                  <a:pt x="0" y="1040828"/>
                </a:lnTo>
              </a:path>
            </a:pathLst>
          </a:custGeom>
          <a:ln w="12700">
            <a:solidFill>
              <a:srgbClr val="231F20"/>
            </a:solidFill>
          </a:ln>
        </p:spPr>
        <p:txBody>
          <a:bodyPr wrap="square" lIns="0" tIns="0" rIns="0" bIns="0" rtlCol="0"/>
          <a:lstStyle/>
          <a:p>
            <a:endParaRPr/>
          </a:p>
        </p:txBody>
      </p:sp>
      <p:sp>
        <p:nvSpPr>
          <p:cNvPr id="8" name="object 8"/>
          <p:cNvSpPr/>
          <p:nvPr/>
        </p:nvSpPr>
        <p:spPr>
          <a:xfrm>
            <a:off x="342902" y="7944332"/>
            <a:ext cx="5961380" cy="152400"/>
          </a:xfrm>
          <a:custGeom>
            <a:avLst/>
            <a:gdLst/>
            <a:ahLst/>
            <a:cxnLst/>
            <a:rect l="l" t="t" r="r" b="b"/>
            <a:pathLst>
              <a:path w="5961380" h="152400">
                <a:moveTo>
                  <a:pt x="0" y="152399"/>
                </a:moveTo>
                <a:lnTo>
                  <a:pt x="5961011" y="152399"/>
                </a:lnTo>
                <a:lnTo>
                  <a:pt x="5961011" y="0"/>
                </a:lnTo>
                <a:lnTo>
                  <a:pt x="0" y="0"/>
                </a:lnTo>
                <a:lnTo>
                  <a:pt x="0" y="152399"/>
                </a:lnTo>
                <a:close/>
              </a:path>
            </a:pathLst>
          </a:custGeom>
          <a:solidFill>
            <a:srgbClr val="E2DFDD"/>
          </a:solidFill>
        </p:spPr>
        <p:txBody>
          <a:bodyPr wrap="square" lIns="0" tIns="0" rIns="0" bIns="0" rtlCol="0"/>
          <a:lstStyle/>
          <a:p>
            <a:endParaRPr/>
          </a:p>
        </p:txBody>
      </p:sp>
      <p:sp>
        <p:nvSpPr>
          <p:cNvPr id="9" name="object 9"/>
          <p:cNvSpPr txBox="1"/>
          <p:nvPr/>
        </p:nvSpPr>
        <p:spPr>
          <a:xfrm>
            <a:off x="330202" y="465150"/>
            <a:ext cx="5995035" cy="8716010"/>
          </a:xfrm>
          <a:prstGeom prst="rect">
            <a:avLst/>
          </a:prstGeom>
        </p:spPr>
        <p:txBody>
          <a:bodyPr vert="horz" wrap="square" lIns="0" tIns="41275" rIns="0" bIns="0" rtlCol="0">
            <a:spAutoFit/>
          </a:bodyPr>
          <a:lstStyle/>
          <a:p>
            <a:pPr marL="12700">
              <a:lnSpc>
                <a:spcPct val="100000"/>
              </a:lnSpc>
              <a:spcBef>
                <a:spcPts val="325"/>
              </a:spcBef>
            </a:pPr>
            <a:r>
              <a:rPr sz="1500" spc="-5" dirty="0">
                <a:solidFill>
                  <a:srgbClr val="555555"/>
                </a:solidFill>
                <a:latin typeface="Georgia"/>
                <a:cs typeface="Georgia"/>
              </a:rPr>
              <a:t>Sitecore Webmaster </a:t>
            </a:r>
            <a:r>
              <a:rPr sz="1500" dirty="0">
                <a:solidFill>
                  <a:srgbClr val="555555"/>
                </a:solidFill>
                <a:latin typeface="Georgia"/>
                <a:cs typeface="Georgia"/>
              </a:rPr>
              <a:t>| </a:t>
            </a:r>
            <a:r>
              <a:rPr sz="1500" spc="-5" dirty="0">
                <a:solidFill>
                  <a:srgbClr val="555555"/>
                </a:solidFill>
                <a:latin typeface="Georgia"/>
                <a:cs typeface="Georgia"/>
              </a:rPr>
              <a:t>Abbey Carpet &amp;</a:t>
            </a:r>
            <a:r>
              <a:rPr sz="1500" spc="25" dirty="0">
                <a:solidFill>
                  <a:srgbClr val="555555"/>
                </a:solidFill>
                <a:latin typeface="Georgia"/>
                <a:cs typeface="Georgia"/>
              </a:rPr>
              <a:t> </a:t>
            </a:r>
            <a:r>
              <a:rPr sz="1500" spc="-5" dirty="0">
                <a:solidFill>
                  <a:srgbClr val="555555"/>
                </a:solidFill>
                <a:latin typeface="Georgia"/>
                <a:cs typeface="Georgia"/>
              </a:rPr>
              <a:t>Floor</a:t>
            </a:r>
            <a:endParaRPr sz="1500">
              <a:latin typeface="Georgia"/>
              <a:cs typeface="Georgia"/>
            </a:endParaRPr>
          </a:p>
          <a:p>
            <a:pPr marL="12700" algn="just">
              <a:lnSpc>
                <a:spcPct val="100000"/>
              </a:lnSpc>
              <a:spcBef>
                <a:spcPts val="180"/>
              </a:spcBef>
            </a:pPr>
            <a:r>
              <a:rPr sz="1200" spc="-5" dirty="0">
                <a:solidFill>
                  <a:srgbClr val="555555"/>
                </a:solidFill>
                <a:latin typeface="Georgia"/>
                <a:cs typeface="Georgia"/>
              </a:rPr>
              <a:t>December </a:t>
            </a:r>
            <a:r>
              <a:rPr sz="1200" dirty="0">
                <a:solidFill>
                  <a:srgbClr val="555555"/>
                </a:solidFill>
                <a:latin typeface="Georgia"/>
                <a:cs typeface="Georgia"/>
              </a:rPr>
              <a:t>2013 </a:t>
            </a:r>
            <a:r>
              <a:rPr sz="1200" spc="-5" dirty="0">
                <a:solidFill>
                  <a:srgbClr val="555555"/>
                </a:solidFill>
                <a:latin typeface="Georgia"/>
                <a:cs typeface="Georgia"/>
              </a:rPr>
              <a:t>- November</a:t>
            </a:r>
            <a:r>
              <a:rPr sz="1200" spc="5" dirty="0">
                <a:solidFill>
                  <a:srgbClr val="555555"/>
                </a:solidFill>
                <a:latin typeface="Georgia"/>
                <a:cs typeface="Georgia"/>
              </a:rPr>
              <a:t> </a:t>
            </a:r>
            <a:r>
              <a:rPr sz="1200" dirty="0">
                <a:solidFill>
                  <a:srgbClr val="555555"/>
                </a:solidFill>
                <a:latin typeface="Georgia"/>
                <a:cs typeface="Georgia"/>
              </a:rPr>
              <a:t>2014</a:t>
            </a:r>
            <a:endParaRPr sz="1200">
              <a:latin typeface="Georgia"/>
              <a:cs typeface="Georgia"/>
            </a:endParaRPr>
          </a:p>
          <a:p>
            <a:pPr marL="12700" marR="5080" algn="just">
              <a:lnSpc>
                <a:spcPct val="100000"/>
              </a:lnSpc>
              <a:spcBef>
                <a:spcPts val="700"/>
              </a:spcBef>
            </a:pPr>
            <a:r>
              <a:rPr sz="1100" spc="-5" dirty="0">
                <a:solidFill>
                  <a:srgbClr val="555555"/>
                </a:solidFill>
                <a:latin typeface="Georgia"/>
                <a:cs typeface="Georgia"/>
              </a:rPr>
              <a:t>Created major headless CMS with Sitecore .NET framework as base and e-commerce platform for  all 2000+ retail partners across the continental USA. Headless CMS platform created, still in use  today across both corporate and individual franchise retail</a:t>
            </a:r>
            <a:r>
              <a:rPr sz="1100" spc="55" dirty="0">
                <a:solidFill>
                  <a:srgbClr val="555555"/>
                </a:solidFill>
                <a:latin typeface="Georgia"/>
                <a:cs typeface="Georgia"/>
              </a:rPr>
              <a:t> </a:t>
            </a:r>
            <a:r>
              <a:rPr sz="1100" spc="-5" dirty="0">
                <a:solidFill>
                  <a:srgbClr val="555555"/>
                </a:solidFill>
                <a:latin typeface="Georgia"/>
                <a:cs typeface="Georgia"/>
              </a:rPr>
              <a:t>locations.</a:t>
            </a:r>
            <a:endParaRPr sz="1100">
              <a:latin typeface="Georgia"/>
              <a:cs typeface="Georgia"/>
            </a:endParaRPr>
          </a:p>
          <a:p>
            <a:pPr>
              <a:lnSpc>
                <a:spcPct val="100000"/>
              </a:lnSpc>
              <a:spcBef>
                <a:spcPts val="25"/>
              </a:spcBef>
            </a:pPr>
            <a:endParaRPr sz="1350">
              <a:latin typeface="Georgia"/>
              <a:cs typeface="Georgia"/>
            </a:endParaRPr>
          </a:p>
          <a:p>
            <a:pPr marL="241300" marR="448309" indent="-228600">
              <a:lnSpc>
                <a:spcPts val="1200"/>
              </a:lnSpc>
              <a:buChar char="•"/>
              <a:tabLst>
                <a:tab pos="240665" algn="l"/>
                <a:tab pos="241300" algn="l"/>
              </a:tabLst>
            </a:pPr>
            <a:r>
              <a:rPr sz="1100" spc="-5" dirty="0">
                <a:solidFill>
                  <a:srgbClr val="555555"/>
                </a:solidFill>
                <a:latin typeface="Georgia"/>
                <a:cs typeface="Georgia"/>
              </a:rPr>
              <a:t>Liaised with customers to determine pre-development design specifications, including  </a:t>
            </a:r>
            <a:r>
              <a:rPr sz="1100" spc="-10" dirty="0">
                <a:solidFill>
                  <a:srgbClr val="555555"/>
                </a:solidFill>
                <a:latin typeface="Georgia"/>
                <a:cs typeface="Georgia"/>
              </a:rPr>
              <a:t>finished </a:t>
            </a:r>
            <a:r>
              <a:rPr sz="1100" spc="-5" dirty="0">
                <a:solidFill>
                  <a:srgbClr val="555555"/>
                </a:solidFill>
                <a:latin typeface="Georgia"/>
                <a:cs typeface="Georgia"/>
              </a:rPr>
              <a:t>design parameters, implementation deliverables and to meet strict</a:t>
            </a:r>
            <a:r>
              <a:rPr sz="1100" spc="245" dirty="0">
                <a:solidFill>
                  <a:srgbClr val="555555"/>
                </a:solidFill>
                <a:latin typeface="Georgia"/>
                <a:cs typeface="Georgia"/>
              </a:rPr>
              <a:t> </a:t>
            </a:r>
            <a:r>
              <a:rPr sz="1100" spc="-5" dirty="0">
                <a:solidFill>
                  <a:srgbClr val="555555"/>
                </a:solidFill>
                <a:latin typeface="Georgia"/>
                <a:cs typeface="Georgia"/>
              </a:rPr>
              <a:t>deadlines.</a:t>
            </a:r>
            <a:endParaRPr sz="1100">
              <a:latin typeface="Georgia"/>
              <a:cs typeface="Georgia"/>
            </a:endParaRPr>
          </a:p>
          <a:p>
            <a:pPr marL="241300" marR="273050" indent="-228600">
              <a:lnSpc>
                <a:spcPts val="1200"/>
              </a:lnSpc>
              <a:spcBef>
                <a:spcPts val="220"/>
              </a:spcBef>
              <a:buChar char="•"/>
              <a:tabLst>
                <a:tab pos="240665" algn="l"/>
                <a:tab pos="241300" algn="l"/>
              </a:tabLst>
            </a:pPr>
            <a:r>
              <a:rPr sz="1100" spc="-5" dirty="0">
                <a:solidFill>
                  <a:srgbClr val="555555"/>
                </a:solidFill>
                <a:latin typeface="Georgia"/>
                <a:cs typeface="Georgia"/>
              </a:rPr>
              <a:t>Built user interface, data visualizations and designed overall user experience, resulting in  67% increase in sales and100% improvement in ADA/WCAG</a:t>
            </a:r>
            <a:r>
              <a:rPr sz="1100" spc="65" dirty="0">
                <a:solidFill>
                  <a:srgbClr val="555555"/>
                </a:solidFill>
                <a:latin typeface="Georgia"/>
                <a:cs typeface="Georgia"/>
              </a:rPr>
              <a:t> </a:t>
            </a:r>
            <a:r>
              <a:rPr sz="1100" spc="-5" dirty="0">
                <a:solidFill>
                  <a:srgbClr val="555555"/>
                </a:solidFill>
                <a:latin typeface="Georgia"/>
                <a:cs typeface="Georgia"/>
              </a:rPr>
              <a:t>compliance.</a:t>
            </a:r>
            <a:endParaRPr sz="1100">
              <a:latin typeface="Georgia"/>
              <a:cs typeface="Georgia"/>
            </a:endParaRPr>
          </a:p>
          <a:p>
            <a:pPr marL="241300" marR="187960" indent="-228600">
              <a:lnSpc>
                <a:spcPts val="1200"/>
              </a:lnSpc>
              <a:spcBef>
                <a:spcPts val="220"/>
              </a:spcBef>
              <a:buChar char="•"/>
              <a:tabLst>
                <a:tab pos="240665" algn="l"/>
                <a:tab pos="241300" algn="l"/>
              </a:tabLst>
            </a:pPr>
            <a:r>
              <a:rPr sz="1100" spc="-5" dirty="0">
                <a:solidFill>
                  <a:srgbClr val="555555"/>
                </a:solidFill>
                <a:latin typeface="Georgia"/>
                <a:cs typeface="Georgia"/>
              </a:rPr>
              <a:t>Delivered drastic improvements to new headless CMS framework, developed off </a:t>
            </a:r>
            <a:r>
              <a:rPr sz="1100" dirty="0">
                <a:solidFill>
                  <a:srgbClr val="555555"/>
                </a:solidFill>
                <a:latin typeface="Georgia"/>
                <a:cs typeface="Georgia"/>
              </a:rPr>
              <a:t>a </a:t>
            </a:r>
            <a:r>
              <a:rPr sz="1100" spc="-5" dirty="0">
                <a:solidFill>
                  <a:srgbClr val="555555"/>
                </a:solidFill>
                <a:latin typeface="Georgia"/>
                <a:cs typeface="Georgia"/>
              </a:rPr>
              <a:t>Sitecore  distr., still in use today, leading to 97% </a:t>
            </a:r>
            <a:r>
              <a:rPr sz="1100" spc="-10" dirty="0">
                <a:solidFill>
                  <a:srgbClr val="555555"/>
                </a:solidFill>
                <a:latin typeface="Georgia"/>
                <a:cs typeface="Georgia"/>
              </a:rPr>
              <a:t>efficiency </a:t>
            </a:r>
            <a:r>
              <a:rPr sz="1100" spc="-5" dirty="0">
                <a:solidFill>
                  <a:srgbClr val="555555"/>
                </a:solidFill>
                <a:latin typeface="Georgia"/>
                <a:cs typeface="Georgia"/>
              </a:rPr>
              <a:t>boost, with emphasis on realtime </a:t>
            </a:r>
            <a:r>
              <a:rPr sz="1100" dirty="0">
                <a:solidFill>
                  <a:srgbClr val="555555"/>
                </a:solidFill>
                <a:latin typeface="Georgia"/>
                <a:cs typeface="Georgia"/>
              </a:rPr>
              <a:t>API  </a:t>
            </a:r>
            <a:r>
              <a:rPr sz="1100" spc="-5" dirty="0">
                <a:solidFill>
                  <a:srgbClr val="555555"/>
                </a:solidFill>
                <a:latin typeface="Georgia"/>
                <a:cs typeface="Georgia"/>
              </a:rPr>
              <a:t>integrations with other big-box retailers across the continental</a:t>
            </a:r>
            <a:r>
              <a:rPr sz="1100" spc="60" dirty="0">
                <a:solidFill>
                  <a:srgbClr val="555555"/>
                </a:solidFill>
                <a:latin typeface="Georgia"/>
                <a:cs typeface="Georgia"/>
              </a:rPr>
              <a:t> </a:t>
            </a:r>
            <a:r>
              <a:rPr sz="1100" spc="-5" dirty="0">
                <a:solidFill>
                  <a:srgbClr val="555555"/>
                </a:solidFill>
                <a:latin typeface="Georgia"/>
                <a:cs typeface="Georgia"/>
              </a:rPr>
              <a:t>USA.</a:t>
            </a:r>
            <a:endParaRPr sz="1100">
              <a:latin typeface="Georgia"/>
              <a:cs typeface="Georgia"/>
            </a:endParaRPr>
          </a:p>
          <a:p>
            <a:pPr marL="241300" marR="15240" indent="-228600">
              <a:lnSpc>
                <a:spcPts val="1200"/>
              </a:lnSpc>
              <a:spcBef>
                <a:spcPts val="220"/>
              </a:spcBef>
              <a:buChar char="•"/>
              <a:tabLst>
                <a:tab pos="240665" algn="l"/>
                <a:tab pos="241300" algn="l"/>
              </a:tabLst>
            </a:pPr>
            <a:r>
              <a:rPr sz="1100" spc="-5" dirty="0">
                <a:solidFill>
                  <a:srgbClr val="555555"/>
                </a:solidFill>
                <a:latin typeface="Georgia"/>
                <a:cs typeface="Georgia"/>
              </a:rPr>
              <a:t>Wrote server-side and client-side code for C# and .NET and .NET Core projects using Bash  Scripting, </a:t>
            </a:r>
            <a:r>
              <a:rPr sz="1100" dirty="0">
                <a:solidFill>
                  <a:srgbClr val="555555"/>
                </a:solidFill>
                <a:latin typeface="Georgia"/>
                <a:cs typeface="Georgia"/>
              </a:rPr>
              <a:t>PHP, </a:t>
            </a:r>
            <a:r>
              <a:rPr sz="1100" spc="-5" dirty="0">
                <a:solidFill>
                  <a:srgbClr val="555555"/>
                </a:solidFill>
                <a:latin typeface="Georgia"/>
                <a:cs typeface="Georgia"/>
              </a:rPr>
              <a:t>HTML, CSS, and JavaScript, specifically with Angular and Node</a:t>
            </a:r>
            <a:r>
              <a:rPr sz="1100" spc="225" dirty="0">
                <a:solidFill>
                  <a:srgbClr val="555555"/>
                </a:solidFill>
                <a:latin typeface="Georgia"/>
                <a:cs typeface="Georgia"/>
              </a:rPr>
              <a:t> </a:t>
            </a:r>
            <a:r>
              <a:rPr sz="1100" spc="-5" dirty="0">
                <a:solidFill>
                  <a:srgbClr val="555555"/>
                </a:solidFill>
                <a:latin typeface="Georgia"/>
                <a:cs typeface="Georgia"/>
              </a:rPr>
              <a:t>frameworks.</a:t>
            </a:r>
            <a:endParaRPr sz="1100">
              <a:latin typeface="Georgia"/>
              <a:cs typeface="Georgia"/>
            </a:endParaRPr>
          </a:p>
          <a:p>
            <a:pPr marL="241300" marR="8890" indent="-228600">
              <a:lnSpc>
                <a:spcPts val="1200"/>
              </a:lnSpc>
              <a:spcBef>
                <a:spcPts val="220"/>
              </a:spcBef>
              <a:buChar char="•"/>
              <a:tabLst>
                <a:tab pos="240665" algn="l"/>
                <a:tab pos="241300" algn="l"/>
              </a:tabLst>
            </a:pPr>
            <a:r>
              <a:rPr sz="1100" spc="-5" dirty="0">
                <a:solidFill>
                  <a:srgbClr val="555555"/>
                </a:solidFill>
                <a:latin typeface="Georgia"/>
                <a:cs typeface="Georgia"/>
              </a:rPr>
              <a:t>Created detailed performance KPIs and analytical reports on client website strategies, honing  user demographics and statistics using Google Analytics and custom vanilla JavaScript  automation.</a:t>
            </a:r>
            <a:endParaRPr sz="1100">
              <a:latin typeface="Georgia"/>
              <a:cs typeface="Georgia"/>
            </a:endParaRPr>
          </a:p>
          <a:p>
            <a:pPr>
              <a:lnSpc>
                <a:spcPct val="100000"/>
              </a:lnSpc>
              <a:spcBef>
                <a:spcPts val="15"/>
              </a:spcBef>
              <a:buClr>
                <a:srgbClr val="555555"/>
              </a:buClr>
              <a:buFont typeface="Georgia"/>
              <a:buChar char="•"/>
            </a:pPr>
            <a:endParaRPr sz="1550">
              <a:latin typeface="Georgia"/>
              <a:cs typeface="Georgia"/>
            </a:endParaRPr>
          </a:p>
          <a:p>
            <a:pPr marL="12700">
              <a:lnSpc>
                <a:spcPct val="100000"/>
              </a:lnSpc>
              <a:spcBef>
                <a:spcPts val="5"/>
              </a:spcBef>
            </a:pPr>
            <a:r>
              <a:rPr sz="1500" spc="-5" dirty="0">
                <a:solidFill>
                  <a:srgbClr val="555555"/>
                </a:solidFill>
                <a:latin typeface="Georgia"/>
                <a:cs typeface="Georgia"/>
              </a:rPr>
              <a:t>Aircraft Weight &amp; Balance Alg. Engineer </a:t>
            </a:r>
            <a:r>
              <a:rPr sz="1500" dirty="0">
                <a:solidFill>
                  <a:srgbClr val="555555"/>
                </a:solidFill>
                <a:latin typeface="Georgia"/>
                <a:cs typeface="Georgia"/>
              </a:rPr>
              <a:t>| </a:t>
            </a:r>
            <a:r>
              <a:rPr sz="1500" spc="-5" dirty="0">
                <a:solidFill>
                  <a:srgbClr val="555555"/>
                </a:solidFill>
                <a:latin typeface="Georgia"/>
                <a:cs typeface="Georgia"/>
              </a:rPr>
              <a:t>United Parcel</a:t>
            </a:r>
            <a:r>
              <a:rPr sz="1500" spc="75" dirty="0">
                <a:solidFill>
                  <a:srgbClr val="555555"/>
                </a:solidFill>
                <a:latin typeface="Georgia"/>
                <a:cs typeface="Georgia"/>
              </a:rPr>
              <a:t> </a:t>
            </a:r>
            <a:r>
              <a:rPr sz="1500" spc="-5" dirty="0">
                <a:solidFill>
                  <a:srgbClr val="555555"/>
                </a:solidFill>
                <a:latin typeface="Georgia"/>
                <a:cs typeface="Georgia"/>
              </a:rPr>
              <a:t>Service</a:t>
            </a:r>
            <a:endParaRPr sz="1500">
              <a:latin typeface="Georgia"/>
              <a:cs typeface="Georgia"/>
            </a:endParaRPr>
          </a:p>
          <a:p>
            <a:pPr marL="12700" algn="just">
              <a:lnSpc>
                <a:spcPct val="100000"/>
              </a:lnSpc>
              <a:spcBef>
                <a:spcPts val="180"/>
              </a:spcBef>
            </a:pPr>
            <a:r>
              <a:rPr sz="1200" spc="-5" dirty="0">
                <a:solidFill>
                  <a:srgbClr val="555555"/>
                </a:solidFill>
                <a:latin typeface="Georgia"/>
                <a:cs typeface="Georgia"/>
              </a:rPr>
              <a:t>September </a:t>
            </a:r>
            <a:r>
              <a:rPr sz="1200" dirty="0">
                <a:solidFill>
                  <a:srgbClr val="555555"/>
                </a:solidFill>
                <a:latin typeface="Georgia"/>
                <a:cs typeface="Georgia"/>
              </a:rPr>
              <a:t>2012 </a:t>
            </a:r>
            <a:r>
              <a:rPr sz="1200" spc="-5" dirty="0">
                <a:solidFill>
                  <a:srgbClr val="555555"/>
                </a:solidFill>
                <a:latin typeface="Georgia"/>
                <a:cs typeface="Georgia"/>
              </a:rPr>
              <a:t>- February </a:t>
            </a:r>
            <a:r>
              <a:rPr sz="1200" dirty="0">
                <a:solidFill>
                  <a:srgbClr val="555555"/>
                </a:solidFill>
                <a:latin typeface="Georgia"/>
                <a:cs typeface="Georgia"/>
              </a:rPr>
              <a:t>2014 </a:t>
            </a:r>
            <a:r>
              <a:rPr sz="1000" i="1" spc="-5" dirty="0">
                <a:solidFill>
                  <a:srgbClr val="555555"/>
                </a:solidFill>
                <a:latin typeface="Georgia"/>
                <a:cs typeface="Georgia"/>
              </a:rPr>
              <a:t>(Left to </a:t>
            </a:r>
            <a:r>
              <a:rPr sz="1000" i="1" spc="-10" dirty="0">
                <a:solidFill>
                  <a:srgbClr val="555555"/>
                </a:solidFill>
                <a:latin typeface="Georgia"/>
                <a:cs typeface="Georgia"/>
              </a:rPr>
              <a:t>finish </a:t>
            </a:r>
            <a:r>
              <a:rPr sz="1000" i="1" spc="-5" dirty="0">
                <a:solidFill>
                  <a:srgbClr val="555555"/>
                </a:solidFill>
                <a:latin typeface="Georgia"/>
                <a:cs typeface="Georgia"/>
              </a:rPr>
              <a:t>remaining school term, per 3am start</a:t>
            </a:r>
            <a:r>
              <a:rPr sz="1000" i="1" spc="140" dirty="0">
                <a:solidFill>
                  <a:srgbClr val="555555"/>
                </a:solidFill>
                <a:latin typeface="Georgia"/>
                <a:cs typeface="Georgia"/>
              </a:rPr>
              <a:t> </a:t>
            </a:r>
            <a:r>
              <a:rPr sz="1000" i="1" spc="-5" dirty="0">
                <a:solidFill>
                  <a:srgbClr val="555555"/>
                </a:solidFill>
                <a:latin typeface="Georgia"/>
                <a:cs typeface="Georgia"/>
              </a:rPr>
              <a:t>time)</a:t>
            </a:r>
            <a:endParaRPr sz="1000">
              <a:latin typeface="Georgia"/>
              <a:cs typeface="Georgia"/>
            </a:endParaRPr>
          </a:p>
          <a:p>
            <a:pPr marL="12700" marR="5080" algn="just">
              <a:lnSpc>
                <a:spcPct val="100000"/>
              </a:lnSpc>
              <a:spcBef>
                <a:spcPts val="700"/>
              </a:spcBef>
            </a:pPr>
            <a:r>
              <a:rPr sz="1100" spc="-5" dirty="0">
                <a:solidFill>
                  <a:srgbClr val="555555"/>
                </a:solidFill>
                <a:latin typeface="Georgia"/>
                <a:cs typeface="Georgia"/>
              </a:rPr>
              <a:t>Webmaster for all four college campuses, post transitional name-change from Edison State  College and major Presidential scandal. Rehabilitated community image with re-designed  branding &amp; marketing strategy/assets. Developed 3D campus mapping software with 2D drone  tracking for new sports arena games. Finished tenure with ADA compliance regulation  automation platform, which </a:t>
            </a:r>
            <a:r>
              <a:rPr sz="1100" dirty="0">
                <a:solidFill>
                  <a:srgbClr val="555555"/>
                </a:solidFill>
                <a:latin typeface="Georgia"/>
                <a:cs typeface="Georgia"/>
              </a:rPr>
              <a:t>I </a:t>
            </a:r>
            <a:r>
              <a:rPr sz="1100" spc="-5" dirty="0">
                <a:solidFill>
                  <a:srgbClr val="555555"/>
                </a:solidFill>
                <a:latin typeface="Georgia"/>
                <a:cs typeface="Georgia"/>
              </a:rPr>
              <a:t>developed while managing two junior developers in </a:t>
            </a:r>
            <a:r>
              <a:rPr sz="1100" dirty="0">
                <a:solidFill>
                  <a:srgbClr val="555555"/>
                </a:solidFill>
                <a:latin typeface="Georgia"/>
                <a:cs typeface="Georgia"/>
              </a:rPr>
              <a:t>a </a:t>
            </a:r>
            <a:r>
              <a:rPr sz="1100" spc="-5" dirty="0">
                <a:solidFill>
                  <a:srgbClr val="555555"/>
                </a:solidFill>
                <a:latin typeface="Georgia"/>
                <a:cs typeface="Georgia"/>
              </a:rPr>
              <a:t>combination  of </a:t>
            </a:r>
            <a:r>
              <a:rPr sz="1100" dirty="0">
                <a:solidFill>
                  <a:srgbClr val="555555"/>
                </a:solidFill>
                <a:latin typeface="Georgia"/>
                <a:cs typeface="Georgia"/>
              </a:rPr>
              <a:t>a </a:t>
            </a:r>
            <a:r>
              <a:rPr sz="1100" spc="-5" dirty="0">
                <a:solidFill>
                  <a:srgbClr val="555555"/>
                </a:solidFill>
                <a:latin typeface="Georgia"/>
                <a:cs typeface="Georgia"/>
              </a:rPr>
              <a:t>headless code-igniter CMS base, cakePHP blend with vanilla JavaScript, Puppet, C++,</a:t>
            </a:r>
            <a:r>
              <a:rPr sz="1100" spc="225" dirty="0">
                <a:solidFill>
                  <a:srgbClr val="555555"/>
                </a:solidFill>
                <a:latin typeface="Georgia"/>
                <a:cs typeface="Georgia"/>
              </a:rPr>
              <a:t> </a:t>
            </a:r>
            <a:r>
              <a:rPr sz="1100" spc="-5" dirty="0">
                <a:solidFill>
                  <a:srgbClr val="555555"/>
                </a:solidFill>
                <a:latin typeface="Georgia"/>
                <a:cs typeface="Georgia"/>
              </a:rPr>
              <a:t>etc.</a:t>
            </a:r>
            <a:endParaRPr sz="1100">
              <a:latin typeface="Georgia"/>
              <a:cs typeface="Georgia"/>
            </a:endParaRPr>
          </a:p>
          <a:p>
            <a:pPr>
              <a:lnSpc>
                <a:spcPct val="100000"/>
              </a:lnSpc>
              <a:spcBef>
                <a:spcPts val="25"/>
              </a:spcBef>
            </a:pPr>
            <a:endParaRPr sz="1350">
              <a:latin typeface="Georgia"/>
              <a:cs typeface="Georgia"/>
            </a:endParaRPr>
          </a:p>
          <a:p>
            <a:pPr marL="241300" marR="748030" indent="-228600">
              <a:lnSpc>
                <a:spcPts val="1200"/>
              </a:lnSpc>
              <a:buChar char="•"/>
              <a:tabLst>
                <a:tab pos="240665" algn="l"/>
                <a:tab pos="241300" algn="l"/>
              </a:tabLst>
            </a:pPr>
            <a:r>
              <a:rPr sz="1100" spc="-10" dirty="0">
                <a:solidFill>
                  <a:srgbClr val="555555"/>
                </a:solidFill>
                <a:latin typeface="Georgia"/>
                <a:cs typeface="Georgia"/>
              </a:rPr>
              <a:t>Identified </a:t>
            </a:r>
            <a:r>
              <a:rPr sz="1100" spc="-5" dirty="0">
                <a:solidFill>
                  <a:srgbClr val="555555"/>
                </a:solidFill>
                <a:latin typeface="Georgia"/>
                <a:cs typeface="Georgia"/>
              </a:rPr>
              <a:t>issues with software components and isolated regulation faults prior to  implementing corrective</a:t>
            </a:r>
            <a:r>
              <a:rPr sz="1100" spc="5" dirty="0">
                <a:solidFill>
                  <a:srgbClr val="555555"/>
                </a:solidFill>
                <a:latin typeface="Georgia"/>
                <a:cs typeface="Georgia"/>
              </a:rPr>
              <a:t> </a:t>
            </a:r>
            <a:r>
              <a:rPr sz="1100" spc="-5" dirty="0">
                <a:solidFill>
                  <a:srgbClr val="555555"/>
                </a:solidFill>
                <a:latin typeface="Georgia"/>
                <a:cs typeface="Georgia"/>
              </a:rPr>
              <a:t>actions.</a:t>
            </a:r>
            <a:endParaRPr sz="1100">
              <a:latin typeface="Georgia"/>
              <a:cs typeface="Georgia"/>
            </a:endParaRPr>
          </a:p>
          <a:p>
            <a:pPr marL="241300" marR="248285" indent="-228600">
              <a:lnSpc>
                <a:spcPts val="1200"/>
              </a:lnSpc>
              <a:spcBef>
                <a:spcPts val="220"/>
              </a:spcBef>
              <a:buChar char="•"/>
              <a:tabLst>
                <a:tab pos="240665" algn="l"/>
                <a:tab pos="241300" algn="l"/>
              </a:tabLst>
            </a:pPr>
            <a:r>
              <a:rPr sz="1100" spc="-5" dirty="0">
                <a:solidFill>
                  <a:srgbClr val="555555"/>
                </a:solidFill>
                <a:latin typeface="Georgia"/>
                <a:cs typeface="Georgia"/>
              </a:rPr>
              <a:t>Interpreted aircraft specifications, diagrams and blueprints and compared information to  completed work verify quality and assess vehicle</a:t>
            </a:r>
            <a:r>
              <a:rPr sz="1100" spc="40" dirty="0">
                <a:solidFill>
                  <a:srgbClr val="555555"/>
                </a:solidFill>
                <a:latin typeface="Georgia"/>
                <a:cs typeface="Georgia"/>
              </a:rPr>
              <a:t> </a:t>
            </a:r>
            <a:r>
              <a:rPr sz="1100" spc="-5" dirty="0">
                <a:solidFill>
                  <a:srgbClr val="555555"/>
                </a:solidFill>
                <a:latin typeface="Georgia"/>
                <a:cs typeface="Georgia"/>
              </a:rPr>
              <a:t>integrity.</a:t>
            </a:r>
            <a:endParaRPr sz="1100">
              <a:latin typeface="Georgia"/>
              <a:cs typeface="Georgia"/>
            </a:endParaRPr>
          </a:p>
          <a:p>
            <a:pPr marL="241300" marR="226060" indent="-228600">
              <a:lnSpc>
                <a:spcPts val="1200"/>
              </a:lnSpc>
              <a:spcBef>
                <a:spcPts val="220"/>
              </a:spcBef>
              <a:buChar char="•"/>
              <a:tabLst>
                <a:tab pos="240665" algn="l"/>
                <a:tab pos="241300" algn="l"/>
              </a:tabLst>
            </a:pPr>
            <a:r>
              <a:rPr sz="1100" spc="-5" dirty="0">
                <a:solidFill>
                  <a:srgbClr val="555555"/>
                </a:solidFill>
                <a:latin typeface="Georgia"/>
                <a:cs typeface="Georgia"/>
              </a:rPr>
              <a:t>Assisted dismantling and repairing of reconditioned aircraft structural parts and hangar  equipment to repair malfunctions and enhance functionality, performance and</a:t>
            </a:r>
            <a:r>
              <a:rPr sz="1100" spc="5" dirty="0">
                <a:solidFill>
                  <a:srgbClr val="555555"/>
                </a:solidFill>
                <a:latin typeface="Georgia"/>
                <a:cs typeface="Georgia"/>
              </a:rPr>
              <a:t> </a:t>
            </a:r>
            <a:r>
              <a:rPr sz="1100" spc="-5" dirty="0">
                <a:solidFill>
                  <a:srgbClr val="555555"/>
                </a:solidFill>
                <a:latin typeface="Georgia"/>
                <a:cs typeface="Georgia"/>
              </a:rPr>
              <a:t>durability.</a:t>
            </a:r>
            <a:endParaRPr sz="1100">
              <a:latin typeface="Georgia"/>
              <a:cs typeface="Georgia"/>
            </a:endParaRPr>
          </a:p>
          <a:p>
            <a:pPr marL="241300" marR="236854" indent="-228600">
              <a:lnSpc>
                <a:spcPts val="1200"/>
              </a:lnSpc>
              <a:spcBef>
                <a:spcPts val="220"/>
              </a:spcBef>
              <a:buChar char="•"/>
              <a:tabLst>
                <a:tab pos="240665" algn="l"/>
                <a:tab pos="241300" algn="l"/>
              </a:tabLst>
            </a:pPr>
            <a:r>
              <a:rPr sz="1100" spc="-5" dirty="0">
                <a:solidFill>
                  <a:srgbClr val="555555"/>
                </a:solidFill>
                <a:latin typeface="Georgia"/>
                <a:cs typeface="Georgia"/>
              </a:rPr>
              <a:t>Adhered to strict safety procedures and protocols when creating automated logarithmic  functions via Binary, ASM, C/C++ libraries, protecting both flight personnel and software  equipment.</a:t>
            </a:r>
            <a:endParaRPr sz="1100">
              <a:latin typeface="Georgia"/>
              <a:cs typeface="Georgia"/>
            </a:endParaRPr>
          </a:p>
          <a:p>
            <a:pPr marL="241300" marR="220345" indent="-228600">
              <a:lnSpc>
                <a:spcPts val="1200"/>
              </a:lnSpc>
              <a:spcBef>
                <a:spcPts val="220"/>
              </a:spcBef>
              <a:buChar char="•"/>
              <a:tabLst>
                <a:tab pos="240665" algn="l"/>
                <a:tab pos="241300" algn="l"/>
              </a:tabLst>
            </a:pPr>
            <a:r>
              <a:rPr sz="1100" spc="-5" dirty="0">
                <a:solidFill>
                  <a:srgbClr val="555555"/>
                </a:solidFill>
                <a:latin typeface="Georgia"/>
                <a:cs typeface="Georgia"/>
              </a:rPr>
              <a:t>Cultivated vast knowledge of aircraft systems by attending training workshops, enhancing  functionality of systems, automating the checkout control features of our Boeing cargo  aircraft and implementation of expertise in routine work and special</a:t>
            </a:r>
            <a:r>
              <a:rPr sz="1100" spc="95" dirty="0">
                <a:solidFill>
                  <a:srgbClr val="555555"/>
                </a:solidFill>
                <a:latin typeface="Georgia"/>
                <a:cs typeface="Georgia"/>
              </a:rPr>
              <a:t> </a:t>
            </a:r>
            <a:r>
              <a:rPr sz="1100" spc="-5" dirty="0">
                <a:solidFill>
                  <a:srgbClr val="555555"/>
                </a:solidFill>
                <a:latin typeface="Georgia"/>
                <a:cs typeface="Georgia"/>
              </a:rPr>
              <a:t>projects.</a:t>
            </a:r>
            <a:endParaRPr sz="1100">
              <a:latin typeface="Georgia"/>
              <a:cs typeface="Georgia"/>
            </a:endParaRPr>
          </a:p>
          <a:p>
            <a:pPr marL="241300" marR="351790" indent="-228600">
              <a:lnSpc>
                <a:spcPts val="1200"/>
              </a:lnSpc>
              <a:spcBef>
                <a:spcPts val="220"/>
              </a:spcBef>
              <a:buChar char="•"/>
              <a:tabLst>
                <a:tab pos="240665" algn="l"/>
                <a:tab pos="241300" algn="l"/>
              </a:tabLst>
            </a:pPr>
            <a:r>
              <a:rPr sz="1100" spc="-5" dirty="0">
                <a:solidFill>
                  <a:srgbClr val="555555"/>
                </a:solidFill>
                <a:latin typeface="Georgia"/>
                <a:cs typeface="Georgia"/>
              </a:rPr>
              <a:t>Saved USP over </a:t>
            </a:r>
            <a:r>
              <a:rPr sz="1100" dirty="0">
                <a:solidFill>
                  <a:srgbClr val="555555"/>
                </a:solidFill>
                <a:latin typeface="Georgia"/>
                <a:cs typeface="Georgia"/>
              </a:rPr>
              <a:t>$2 </a:t>
            </a:r>
            <a:r>
              <a:rPr sz="1100" spc="-5" dirty="0">
                <a:solidFill>
                  <a:srgbClr val="555555"/>
                </a:solidFill>
                <a:latin typeface="Georgia"/>
                <a:cs typeface="Georgia"/>
              </a:rPr>
              <a:t>million by implementing cost-saving initiatives that addressed long-  standing problems related to our incremental weight and balance control</a:t>
            </a:r>
            <a:r>
              <a:rPr sz="1100" spc="135" dirty="0">
                <a:solidFill>
                  <a:srgbClr val="555555"/>
                </a:solidFill>
                <a:latin typeface="Georgia"/>
                <a:cs typeface="Georgia"/>
              </a:rPr>
              <a:t> </a:t>
            </a:r>
            <a:r>
              <a:rPr sz="1100" spc="-5" dirty="0">
                <a:solidFill>
                  <a:srgbClr val="555555"/>
                </a:solidFill>
                <a:latin typeface="Georgia"/>
                <a:cs typeface="Georgia"/>
              </a:rPr>
              <a:t>system.</a:t>
            </a:r>
            <a:endParaRPr sz="1100">
              <a:latin typeface="Georgia"/>
              <a:cs typeface="Georgia"/>
            </a:endParaRPr>
          </a:p>
          <a:p>
            <a:pPr>
              <a:lnSpc>
                <a:spcPct val="100000"/>
              </a:lnSpc>
              <a:spcBef>
                <a:spcPts val="15"/>
              </a:spcBef>
            </a:pPr>
            <a:endParaRPr sz="1500">
              <a:latin typeface="Georgia"/>
              <a:cs typeface="Georgia"/>
            </a:endParaRPr>
          </a:p>
          <a:p>
            <a:pPr marL="12700">
              <a:lnSpc>
                <a:spcPct val="100000"/>
              </a:lnSpc>
            </a:pPr>
            <a:r>
              <a:rPr sz="1500" spc="-5" dirty="0">
                <a:solidFill>
                  <a:srgbClr val="555555"/>
                </a:solidFill>
                <a:latin typeface="Georgia"/>
                <a:cs typeface="Georgia"/>
              </a:rPr>
              <a:t>Check me out on LinkedIn </a:t>
            </a:r>
            <a:r>
              <a:rPr sz="1500" dirty="0">
                <a:solidFill>
                  <a:srgbClr val="555555"/>
                </a:solidFill>
                <a:latin typeface="Georgia"/>
                <a:cs typeface="Georgia"/>
              </a:rPr>
              <a:t>|</a:t>
            </a:r>
            <a:r>
              <a:rPr sz="1500" spc="35" dirty="0">
                <a:solidFill>
                  <a:srgbClr val="555555"/>
                </a:solidFill>
                <a:latin typeface="Georgia"/>
                <a:cs typeface="Georgia"/>
              </a:rPr>
              <a:t> </a:t>
            </a:r>
            <a:r>
              <a:rPr sz="1500" u="sng" spc="-5" dirty="0">
                <a:solidFill>
                  <a:srgbClr val="800000"/>
                </a:solidFill>
                <a:uFill>
                  <a:solidFill>
                    <a:srgbClr val="800000"/>
                  </a:solidFill>
                </a:uFill>
                <a:latin typeface="Georgia"/>
                <a:cs typeface="Georgia"/>
                <a:hlinkClick r:id="rId2"/>
              </a:rPr>
              <a:t>linkedin.com/in/batmanwgd</a:t>
            </a:r>
            <a:endParaRPr sz="1500">
              <a:latin typeface="Georgia"/>
              <a:cs typeface="Georgia"/>
            </a:endParaRPr>
          </a:p>
          <a:p>
            <a:pPr marL="12700" algn="just">
              <a:lnSpc>
                <a:spcPct val="100000"/>
              </a:lnSpc>
              <a:spcBef>
                <a:spcPts val="180"/>
              </a:spcBef>
            </a:pPr>
            <a:r>
              <a:rPr sz="1200" spc="-5" dirty="0">
                <a:solidFill>
                  <a:srgbClr val="555555"/>
                </a:solidFill>
                <a:latin typeface="Georgia"/>
                <a:cs typeface="Georgia"/>
              </a:rPr>
              <a:t>For More information on other roles and</a:t>
            </a:r>
            <a:r>
              <a:rPr sz="1200" spc="30" dirty="0">
                <a:solidFill>
                  <a:srgbClr val="555555"/>
                </a:solidFill>
                <a:latin typeface="Georgia"/>
                <a:cs typeface="Georgia"/>
              </a:rPr>
              <a:t> </a:t>
            </a:r>
            <a:r>
              <a:rPr sz="1200" spc="-5" dirty="0">
                <a:solidFill>
                  <a:srgbClr val="555555"/>
                </a:solidFill>
                <a:latin typeface="Georgia"/>
                <a:cs typeface="Georgia"/>
              </a:rPr>
              <a:t>certificates</a:t>
            </a:r>
            <a:endParaRPr sz="1200">
              <a:latin typeface="Georgia"/>
              <a:cs typeface="Georgia"/>
            </a:endParaRPr>
          </a:p>
          <a:p>
            <a:pPr>
              <a:lnSpc>
                <a:spcPct val="100000"/>
              </a:lnSpc>
              <a:spcBef>
                <a:spcPts val="20"/>
              </a:spcBef>
            </a:pPr>
            <a:endParaRPr sz="1250">
              <a:latin typeface="Georgia"/>
              <a:cs typeface="Georgia"/>
            </a:endParaRPr>
          </a:p>
          <a:p>
            <a:pPr marL="12700">
              <a:lnSpc>
                <a:spcPct val="100000"/>
              </a:lnSpc>
            </a:pPr>
            <a:r>
              <a:rPr sz="1500" spc="-5" dirty="0">
                <a:solidFill>
                  <a:srgbClr val="555555"/>
                </a:solidFill>
                <a:latin typeface="Georgia"/>
                <a:cs typeface="Georgia"/>
              </a:rPr>
              <a:t>Schedule </a:t>
            </a:r>
            <a:r>
              <a:rPr sz="1500" dirty="0">
                <a:solidFill>
                  <a:srgbClr val="555555"/>
                </a:solidFill>
                <a:latin typeface="Georgia"/>
                <a:cs typeface="Georgia"/>
              </a:rPr>
              <a:t>an </a:t>
            </a:r>
            <a:r>
              <a:rPr sz="1500" spc="-5" dirty="0">
                <a:solidFill>
                  <a:srgbClr val="555555"/>
                </a:solidFill>
                <a:latin typeface="Georgia"/>
                <a:cs typeface="Georgia"/>
              </a:rPr>
              <a:t>Appointment with Me </a:t>
            </a:r>
            <a:r>
              <a:rPr sz="1500" dirty="0">
                <a:solidFill>
                  <a:srgbClr val="555555"/>
                </a:solidFill>
                <a:latin typeface="Georgia"/>
                <a:cs typeface="Georgia"/>
              </a:rPr>
              <a:t>|</a:t>
            </a:r>
            <a:r>
              <a:rPr sz="1500" spc="45" dirty="0">
                <a:solidFill>
                  <a:srgbClr val="555555"/>
                </a:solidFill>
                <a:latin typeface="Georgia"/>
                <a:cs typeface="Georgia"/>
              </a:rPr>
              <a:t> </a:t>
            </a:r>
            <a:r>
              <a:rPr sz="1500" u="sng" spc="-5" dirty="0">
                <a:solidFill>
                  <a:srgbClr val="800000"/>
                </a:solidFill>
                <a:uFill>
                  <a:solidFill>
                    <a:srgbClr val="800000"/>
                  </a:solidFill>
                </a:uFill>
                <a:latin typeface="Georgia"/>
                <a:cs typeface="Georgia"/>
                <a:hlinkClick r:id="rId3"/>
              </a:rPr>
              <a:t>calendly.com/batmanwgd</a:t>
            </a:r>
            <a:endParaRPr sz="1500">
              <a:latin typeface="Georgia"/>
              <a:cs typeface="Georgia"/>
            </a:endParaRPr>
          </a:p>
          <a:p>
            <a:pPr marL="12700" algn="just">
              <a:lnSpc>
                <a:spcPct val="100000"/>
              </a:lnSpc>
              <a:spcBef>
                <a:spcPts val="180"/>
              </a:spcBef>
            </a:pPr>
            <a:r>
              <a:rPr sz="1200" spc="-5" dirty="0">
                <a:solidFill>
                  <a:srgbClr val="555555"/>
                </a:solidFill>
                <a:latin typeface="Georgia"/>
                <a:cs typeface="Georgia"/>
              </a:rPr>
              <a:t>In order to get on my calendar for calls, meetings or anything else</a:t>
            </a:r>
            <a:r>
              <a:rPr sz="1200" spc="90" dirty="0">
                <a:solidFill>
                  <a:srgbClr val="555555"/>
                </a:solidFill>
                <a:latin typeface="Georgia"/>
                <a:cs typeface="Georgia"/>
              </a:rPr>
              <a:t> </a:t>
            </a:r>
            <a:r>
              <a:rPr sz="1200" spc="-5" dirty="0">
                <a:solidFill>
                  <a:srgbClr val="555555"/>
                </a:solidFill>
                <a:latin typeface="Georgia"/>
                <a:cs typeface="Georgia"/>
              </a:rPr>
              <a:t>:)</a:t>
            </a:r>
            <a:endParaRPr sz="1200">
              <a:latin typeface="Georgia"/>
              <a:cs typeface="Georgia"/>
            </a:endParaRPr>
          </a:p>
        </p:txBody>
      </p:sp>
      <p:sp>
        <p:nvSpPr>
          <p:cNvPr id="10" name="object 10"/>
          <p:cNvSpPr/>
          <p:nvPr/>
        </p:nvSpPr>
        <p:spPr>
          <a:xfrm>
            <a:off x="342902" y="3791432"/>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2DFDD"/>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476" y="10026224"/>
            <a:ext cx="25323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55555"/>
                </a:solidFill>
                <a:latin typeface="Georgia"/>
                <a:cs typeface="Georgia"/>
              </a:rPr>
              <a:t>+1 (208)</a:t>
            </a:r>
            <a:r>
              <a:rPr sz="2400" spc="-30" dirty="0">
                <a:solidFill>
                  <a:srgbClr val="555555"/>
                </a:solidFill>
                <a:latin typeface="Georgia"/>
                <a:cs typeface="Georgia"/>
              </a:rPr>
              <a:t> </a:t>
            </a:r>
            <a:r>
              <a:rPr sz="2400" spc="-5" dirty="0">
                <a:solidFill>
                  <a:srgbClr val="555555"/>
                </a:solidFill>
                <a:latin typeface="Georgia"/>
                <a:cs typeface="Georgia"/>
              </a:rPr>
              <a:t>789-0671</a:t>
            </a:r>
            <a:endParaRPr sz="2400">
              <a:latin typeface="Georgia"/>
              <a:cs typeface="Georgia"/>
            </a:endParaRPr>
          </a:p>
        </p:txBody>
      </p:sp>
      <p:sp>
        <p:nvSpPr>
          <p:cNvPr id="3" name="object 3"/>
          <p:cNvSpPr/>
          <p:nvPr/>
        </p:nvSpPr>
        <p:spPr>
          <a:xfrm>
            <a:off x="1364183" y="2627939"/>
            <a:ext cx="6057900" cy="7343140"/>
          </a:xfrm>
          <a:custGeom>
            <a:avLst/>
            <a:gdLst/>
            <a:ahLst/>
            <a:cxnLst/>
            <a:rect l="l" t="t" r="r" b="b"/>
            <a:pathLst>
              <a:path w="6057900" h="7343140">
                <a:moveTo>
                  <a:pt x="0" y="7342809"/>
                </a:moveTo>
                <a:lnTo>
                  <a:pt x="6057379" y="7342809"/>
                </a:lnTo>
                <a:lnTo>
                  <a:pt x="6057379" y="0"/>
                </a:lnTo>
                <a:lnTo>
                  <a:pt x="0" y="0"/>
                </a:lnTo>
                <a:lnTo>
                  <a:pt x="0" y="7342809"/>
                </a:lnTo>
                <a:close/>
              </a:path>
            </a:pathLst>
          </a:custGeom>
          <a:solidFill>
            <a:srgbClr val="E2DFDD"/>
          </a:solidFill>
        </p:spPr>
        <p:txBody>
          <a:bodyPr wrap="square" lIns="0" tIns="0" rIns="0" bIns="0" rtlCol="0"/>
          <a:lstStyle/>
          <a:p>
            <a:endParaRPr/>
          </a:p>
        </p:txBody>
      </p:sp>
      <p:sp>
        <p:nvSpPr>
          <p:cNvPr id="4" name="object 4"/>
          <p:cNvSpPr/>
          <p:nvPr/>
        </p:nvSpPr>
        <p:spPr>
          <a:xfrm>
            <a:off x="917209" y="2238756"/>
            <a:ext cx="0" cy="1428750"/>
          </a:xfrm>
          <a:custGeom>
            <a:avLst/>
            <a:gdLst/>
            <a:ahLst/>
            <a:cxnLst/>
            <a:rect l="l" t="t" r="r" b="b"/>
            <a:pathLst>
              <a:path h="1428750">
                <a:moveTo>
                  <a:pt x="0" y="0"/>
                </a:moveTo>
                <a:lnTo>
                  <a:pt x="0" y="1428407"/>
                </a:lnTo>
              </a:path>
            </a:pathLst>
          </a:custGeom>
          <a:ln w="12700">
            <a:solidFill>
              <a:srgbClr val="231F20"/>
            </a:solidFill>
          </a:ln>
        </p:spPr>
        <p:txBody>
          <a:bodyPr wrap="square" lIns="0" tIns="0" rIns="0" bIns="0" rtlCol="0"/>
          <a:lstStyle/>
          <a:p>
            <a:endParaRPr/>
          </a:p>
        </p:txBody>
      </p:sp>
      <p:sp>
        <p:nvSpPr>
          <p:cNvPr id="5" name="object 5"/>
          <p:cNvSpPr txBox="1"/>
          <p:nvPr/>
        </p:nvSpPr>
        <p:spPr>
          <a:xfrm>
            <a:off x="714411" y="3659030"/>
            <a:ext cx="314325" cy="5510530"/>
          </a:xfrm>
          <a:prstGeom prst="rect">
            <a:avLst/>
          </a:prstGeom>
        </p:spPr>
        <p:txBody>
          <a:bodyPr vert="vert270" wrap="square" lIns="0" tIns="0" rIns="0" bIns="0" rtlCol="0">
            <a:spAutoFit/>
          </a:bodyPr>
          <a:lstStyle/>
          <a:p>
            <a:pPr marL="12700">
              <a:lnSpc>
                <a:spcPts val="2335"/>
              </a:lnSpc>
            </a:pPr>
            <a:r>
              <a:rPr sz="2000" spc="-5" dirty="0">
                <a:solidFill>
                  <a:srgbClr val="555555"/>
                </a:solidFill>
                <a:latin typeface="Georgia"/>
                <a:cs typeface="Georgia"/>
              </a:rPr>
              <a:t>“A little bit of light, pushes out </a:t>
            </a:r>
            <a:r>
              <a:rPr sz="2000" dirty="0">
                <a:solidFill>
                  <a:srgbClr val="555555"/>
                </a:solidFill>
                <a:latin typeface="Georgia"/>
                <a:cs typeface="Georgia"/>
              </a:rPr>
              <a:t>a </a:t>
            </a:r>
            <a:r>
              <a:rPr sz="2000" spc="-5" dirty="0">
                <a:solidFill>
                  <a:srgbClr val="555555"/>
                </a:solidFill>
                <a:latin typeface="Georgia"/>
                <a:cs typeface="Georgia"/>
              </a:rPr>
              <a:t>lot of</a:t>
            </a:r>
            <a:r>
              <a:rPr sz="2000" spc="90" dirty="0">
                <a:solidFill>
                  <a:srgbClr val="555555"/>
                </a:solidFill>
                <a:latin typeface="Georgia"/>
                <a:cs typeface="Georgia"/>
              </a:rPr>
              <a:t> </a:t>
            </a:r>
            <a:r>
              <a:rPr sz="2000" spc="-5" dirty="0">
                <a:solidFill>
                  <a:srgbClr val="555555"/>
                </a:solidFill>
                <a:latin typeface="Georgia"/>
                <a:cs typeface="Georgia"/>
              </a:rPr>
              <a:t>darkness.”</a:t>
            </a:r>
            <a:endParaRPr sz="2000">
              <a:latin typeface="Georgia"/>
              <a:cs typeface="Georgia"/>
            </a:endParaRPr>
          </a:p>
        </p:txBody>
      </p:sp>
      <p:sp>
        <p:nvSpPr>
          <p:cNvPr id="6" name="object 6"/>
          <p:cNvSpPr txBox="1"/>
          <p:nvPr/>
        </p:nvSpPr>
        <p:spPr>
          <a:xfrm>
            <a:off x="1197910" y="1644760"/>
            <a:ext cx="4139565" cy="391160"/>
          </a:xfrm>
          <a:prstGeom prst="rect">
            <a:avLst/>
          </a:prstGeom>
        </p:spPr>
        <p:txBody>
          <a:bodyPr vert="horz" wrap="square" lIns="0" tIns="12065" rIns="0" bIns="0" rtlCol="0">
            <a:spAutoFit/>
          </a:bodyPr>
          <a:lstStyle/>
          <a:p>
            <a:pPr marL="12700">
              <a:lnSpc>
                <a:spcPct val="100000"/>
              </a:lnSpc>
              <a:spcBef>
                <a:spcPts val="95"/>
              </a:spcBef>
            </a:pPr>
            <a:r>
              <a:rPr sz="2400" spc="-5" dirty="0">
                <a:solidFill>
                  <a:srgbClr val="555555"/>
                </a:solidFill>
                <a:latin typeface="Georgia"/>
                <a:cs typeface="Georgia"/>
              </a:rPr>
              <a:t>Unicorn Designer &amp;</a:t>
            </a:r>
            <a:r>
              <a:rPr sz="2400" spc="-55" dirty="0">
                <a:solidFill>
                  <a:srgbClr val="555555"/>
                </a:solidFill>
                <a:latin typeface="Georgia"/>
                <a:cs typeface="Georgia"/>
              </a:rPr>
              <a:t> </a:t>
            </a:r>
            <a:r>
              <a:rPr sz="2400" spc="-5" dirty="0">
                <a:solidFill>
                  <a:srgbClr val="555555"/>
                </a:solidFill>
                <a:latin typeface="Georgia"/>
                <a:cs typeface="Georgia"/>
              </a:rPr>
              <a:t>Developer</a:t>
            </a:r>
            <a:endParaRPr sz="2400">
              <a:latin typeface="Georgia"/>
              <a:cs typeface="Georgia"/>
            </a:endParaRPr>
          </a:p>
        </p:txBody>
      </p:sp>
      <p:sp>
        <p:nvSpPr>
          <p:cNvPr id="7" name="object 7"/>
          <p:cNvSpPr txBox="1">
            <a:spLocks noGrp="1"/>
          </p:cNvSpPr>
          <p:nvPr>
            <p:ph type="title"/>
          </p:nvPr>
        </p:nvSpPr>
        <p:spPr>
          <a:xfrm>
            <a:off x="701384" y="739711"/>
            <a:ext cx="4905375" cy="848360"/>
          </a:xfrm>
          <a:prstGeom prst="rect">
            <a:avLst/>
          </a:prstGeom>
        </p:spPr>
        <p:txBody>
          <a:bodyPr vert="horz" wrap="square" lIns="0" tIns="12700" rIns="0" bIns="0" rtlCol="0">
            <a:spAutoFit/>
          </a:bodyPr>
          <a:lstStyle/>
          <a:p>
            <a:pPr marL="12700">
              <a:lnSpc>
                <a:spcPct val="100000"/>
              </a:lnSpc>
              <a:spcBef>
                <a:spcPts val="100"/>
              </a:spcBef>
              <a:tabLst>
                <a:tab pos="2008505" algn="l"/>
              </a:tabLst>
            </a:pPr>
            <a:r>
              <a:rPr sz="5400" spc="-5" dirty="0">
                <a:solidFill>
                  <a:srgbClr val="555555"/>
                </a:solidFill>
              </a:rPr>
              <a:t>Kaska	Miskolczi</a:t>
            </a:r>
            <a:endParaRPr sz="5400"/>
          </a:p>
        </p:txBody>
      </p:sp>
      <p:sp>
        <p:nvSpPr>
          <p:cNvPr id="8" name="object 8"/>
          <p:cNvSpPr txBox="1"/>
          <p:nvPr/>
        </p:nvSpPr>
        <p:spPr>
          <a:xfrm>
            <a:off x="2327186" y="5076732"/>
            <a:ext cx="3608704" cy="3945254"/>
          </a:xfrm>
          <a:prstGeom prst="rect">
            <a:avLst/>
          </a:prstGeom>
        </p:spPr>
        <p:txBody>
          <a:bodyPr vert="horz" wrap="square" lIns="0" tIns="12065" rIns="0" bIns="0" rtlCol="0">
            <a:spAutoFit/>
          </a:bodyPr>
          <a:lstStyle/>
          <a:p>
            <a:pPr marL="12700">
              <a:lnSpc>
                <a:spcPct val="100000"/>
              </a:lnSpc>
              <a:spcBef>
                <a:spcPts val="95"/>
              </a:spcBef>
            </a:pPr>
            <a:r>
              <a:rPr sz="2400" spc="-5" dirty="0">
                <a:solidFill>
                  <a:srgbClr val="555555"/>
                </a:solidFill>
                <a:latin typeface="Georgia"/>
                <a:cs typeface="Georgia"/>
              </a:rPr>
              <a:t>Taking Clients.</a:t>
            </a:r>
            <a:endParaRPr sz="2400">
              <a:latin typeface="Georgia"/>
              <a:cs typeface="Georgia"/>
            </a:endParaRPr>
          </a:p>
          <a:p>
            <a:pPr marL="12700" marR="845185">
              <a:lnSpc>
                <a:spcPts val="1900"/>
              </a:lnSpc>
              <a:spcBef>
                <a:spcPts val="1800"/>
              </a:spcBef>
            </a:pPr>
            <a:r>
              <a:rPr sz="1700" spc="-5" dirty="0">
                <a:solidFill>
                  <a:srgbClr val="555555"/>
                </a:solidFill>
                <a:latin typeface="Georgia"/>
                <a:cs typeface="Georgia"/>
              </a:rPr>
              <a:t>Mondays through Thursdays  8:30am to</a:t>
            </a:r>
            <a:r>
              <a:rPr sz="1700" dirty="0">
                <a:solidFill>
                  <a:srgbClr val="555555"/>
                </a:solidFill>
                <a:latin typeface="Georgia"/>
                <a:cs typeface="Georgia"/>
              </a:rPr>
              <a:t> </a:t>
            </a:r>
            <a:r>
              <a:rPr sz="1700" spc="-5" dirty="0">
                <a:solidFill>
                  <a:srgbClr val="555555"/>
                </a:solidFill>
                <a:latin typeface="Georgia"/>
                <a:cs typeface="Georgia"/>
              </a:rPr>
              <a:t>4:00pm</a:t>
            </a:r>
            <a:endParaRPr sz="1700">
              <a:latin typeface="Georgia"/>
              <a:cs typeface="Georgia"/>
            </a:endParaRPr>
          </a:p>
          <a:p>
            <a:pPr marL="12700">
              <a:lnSpc>
                <a:spcPts val="1860"/>
              </a:lnSpc>
            </a:pPr>
            <a:r>
              <a:rPr sz="1700" spc="-5" dirty="0">
                <a:solidFill>
                  <a:srgbClr val="555555"/>
                </a:solidFill>
                <a:latin typeface="Georgia"/>
                <a:cs typeface="Georgia"/>
              </a:rPr>
              <a:t>Atlanta,</a:t>
            </a:r>
            <a:r>
              <a:rPr sz="1700" spc="-10" dirty="0">
                <a:solidFill>
                  <a:srgbClr val="555555"/>
                </a:solidFill>
                <a:latin typeface="Georgia"/>
                <a:cs typeface="Georgia"/>
              </a:rPr>
              <a:t> </a:t>
            </a:r>
            <a:r>
              <a:rPr sz="1700" spc="-5" dirty="0">
                <a:solidFill>
                  <a:srgbClr val="555555"/>
                </a:solidFill>
                <a:latin typeface="Georgia"/>
                <a:cs typeface="Georgia"/>
              </a:rPr>
              <a:t>Georgia</a:t>
            </a:r>
            <a:endParaRPr sz="1700">
              <a:latin typeface="Georgia"/>
              <a:cs typeface="Georgia"/>
            </a:endParaRPr>
          </a:p>
          <a:p>
            <a:pPr>
              <a:lnSpc>
                <a:spcPct val="100000"/>
              </a:lnSpc>
              <a:spcBef>
                <a:spcPts val="5"/>
              </a:spcBef>
            </a:pPr>
            <a:endParaRPr sz="1700">
              <a:latin typeface="Georgia"/>
              <a:cs typeface="Georgia"/>
            </a:endParaRPr>
          </a:p>
          <a:p>
            <a:pPr marL="12700" marR="5080">
              <a:lnSpc>
                <a:spcPts val="1900"/>
              </a:lnSpc>
              <a:spcBef>
                <a:spcPts val="5"/>
              </a:spcBef>
            </a:pPr>
            <a:r>
              <a:rPr sz="1700" spc="-5" dirty="0">
                <a:solidFill>
                  <a:srgbClr val="555555"/>
                </a:solidFill>
                <a:latin typeface="Georgia"/>
                <a:cs typeface="Georgia"/>
              </a:rPr>
              <a:t>Primarily looking for full-time roles  with </a:t>
            </a:r>
            <a:r>
              <a:rPr sz="1700" dirty="0">
                <a:solidFill>
                  <a:srgbClr val="555555"/>
                </a:solidFill>
                <a:latin typeface="Georgia"/>
                <a:cs typeface="Georgia"/>
              </a:rPr>
              <a:t>a </a:t>
            </a:r>
            <a:r>
              <a:rPr sz="1700" spc="-5" dirty="0">
                <a:solidFill>
                  <a:srgbClr val="555555"/>
                </a:solidFill>
                <a:latin typeface="Georgia"/>
                <a:cs typeface="Georgia"/>
              </a:rPr>
              <a:t>collaborative team &amp;</a:t>
            </a:r>
            <a:r>
              <a:rPr sz="1700" spc="40" dirty="0">
                <a:solidFill>
                  <a:srgbClr val="555555"/>
                </a:solidFill>
                <a:latin typeface="Georgia"/>
                <a:cs typeface="Georgia"/>
              </a:rPr>
              <a:t> </a:t>
            </a:r>
            <a:r>
              <a:rPr sz="1700" spc="-5" dirty="0">
                <a:solidFill>
                  <a:srgbClr val="555555"/>
                </a:solidFill>
                <a:latin typeface="Georgia"/>
                <a:cs typeface="Georgia"/>
              </a:rPr>
              <a:t>longevity.</a:t>
            </a:r>
            <a:endParaRPr sz="1700">
              <a:latin typeface="Georgia"/>
              <a:cs typeface="Georgia"/>
            </a:endParaRPr>
          </a:p>
          <a:p>
            <a:pPr>
              <a:lnSpc>
                <a:spcPct val="100000"/>
              </a:lnSpc>
              <a:spcBef>
                <a:spcPts val="20"/>
              </a:spcBef>
            </a:pPr>
            <a:endParaRPr sz="1650">
              <a:latin typeface="Georgia"/>
              <a:cs typeface="Georgia"/>
            </a:endParaRPr>
          </a:p>
          <a:p>
            <a:pPr marL="12700" marR="1341120">
              <a:lnSpc>
                <a:spcPts val="1900"/>
              </a:lnSpc>
              <a:spcBef>
                <a:spcPts val="5"/>
              </a:spcBef>
            </a:pPr>
            <a:r>
              <a:rPr sz="1700" u="sng" spc="-5" dirty="0">
                <a:solidFill>
                  <a:srgbClr val="800000"/>
                </a:solidFill>
                <a:uFill>
                  <a:solidFill>
                    <a:srgbClr val="800000"/>
                  </a:solidFill>
                </a:uFill>
                <a:latin typeface="Georgia"/>
                <a:cs typeface="Georgia"/>
                <a:hlinkClick r:id="rId2"/>
              </a:rPr>
              <a:t>@batmanwgd </a:t>
            </a:r>
            <a:r>
              <a:rPr sz="1700" spc="-5" dirty="0">
                <a:solidFill>
                  <a:srgbClr val="800000"/>
                </a:solidFill>
                <a:latin typeface="Georgia"/>
                <a:cs typeface="Georgia"/>
              </a:rPr>
              <a:t> </a:t>
            </a:r>
            <a:r>
              <a:rPr sz="1700" u="sng" spc="-5" dirty="0">
                <a:solidFill>
                  <a:srgbClr val="800000"/>
                </a:solidFill>
                <a:uFill>
                  <a:solidFill>
                    <a:srgbClr val="800000"/>
                  </a:solidFill>
                </a:uFill>
                <a:latin typeface="Georgia"/>
                <a:cs typeface="Georgia"/>
                <a:hlinkClick r:id="rId3"/>
              </a:rPr>
              <a:t>k</a:t>
            </a:r>
            <a:r>
              <a:rPr sz="1700" u="sng" dirty="0">
                <a:solidFill>
                  <a:srgbClr val="800000"/>
                </a:solidFill>
                <a:uFill>
                  <a:solidFill>
                    <a:srgbClr val="800000"/>
                  </a:solidFill>
                </a:uFill>
                <a:latin typeface="Georgia"/>
                <a:cs typeface="Georgia"/>
                <a:hlinkClick r:id="rId3"/>
              </a:rPr>
              <a:t>m</a:t>
            </a:r>
            <a:r>
              <a:rPr sz="1700" u="sng" spc="-5" dirty="0">
                <a:solidFill>
                  <a:srgbClr val="800000"/>
                </a:solidFill>
                <a:uFill>
                  <a:solidFill>
                    <a:srgbClr val="800000"/>
                  </a:solidFill>
                </a:uFill>
                <a:latin typeface="Georgia"/>
                <a:cs typeface="Georgia"/>
                <a:hlinkClick r:id="rId3"/>
              </a:rPr>
              <a:t>iskolczi</a:t>
            </a:r>
            <a:r>
              <a:rPr sz="1700" u="sng" dirty="0">
                <a:solidFill>
                  <a:srgbClr val="800000"/>
                </a:solidFill>
                <a:uFill>
                  <a:solidFill>
                    <a:srgbClr val="800000"/>
                  </a:solidFill>
                </a:uFill>
                <a:latin typeface="Georgia"/>
                <a:cs typeface="Georgia"/>
                <a:hlinkClick r:id="rId3"/>
              </a:rPr>
              <a:t>@</a:t>
            </a:r>
            <a:r>
              <a:rPr sz="1700" u="sng" spc="-5" dirty="0">
                <a:solidFill>
                  <a:srgbClr val="800000"/>
                </a:solidFill>
                <a:uFill>
                  <a:solidFill>
                    <a:srgbClr val="800000"/>
                  </a:solidFill>
                </a:uFill>
                <a:latin typeface="Georgia"/>
                <a:cs typeface="Georgia"/>
                <a:hlinkClick r:id="rId3"/>
              </a:rPr>
              <a:t>outlook.hu</a:t>
            </a:r>
            <a:endParaRPr sz="1700">
              <a:latin typeface="Georgia"/>
              <a:cs typeface="Georgia"/>
            </a:endParaRPr>
          </a:p>
          <a:p>
            <a:pPr>
              <a:lnSpc>
                <a:spcPct val="100000"/>
              </a:lnSpc>
              <a:spcBef>
                <a:spcPts val="45"/>
              </a:spcBef>
            </a:pPr>
            <a:endParaRPr sz="2200">
              <a:latin typeface="Georgia"/>
              <a:cs typeface="Georgia"/>
            </a:endParaRPr>
          </a:p>
          <a:p>
            <a:pPr marL="12700">
              <a:lnSpc>
                <a:spcPct val="100000"/>
              </a:lnSpc>
            </a:pPr>
            <a:r>
              <a:rPr sz="2400" spc="-5" dirty="0">
                <a:solidFill>
                  <a:srgbClr val="555555"/>
                </a:solidFill>
                <a:latin typeface="Georgia"/>
                <a:cs typeface="Georgia"/>
              </a:rPr>
              <a:t>Design</a:t>
            </a:r>
            <a:r>
              <a:rPr sz="2400" spc="-80" dirty="0">
                <a:solidFill>
                  <a:srgbClr val="555555"/>
                </a:solidFill>
                <a:latin typeface="Georgia"/>
                <a:cs typeface="Georgia"/>
              </a:rPr>
              <a:t> </a:t>
            </a:r>
            <a:r>
              <a:rPr sz="2400" spc="-5" dirty="0">
                <a:solidFill>
                  <a:srgbClr val="555555"/>
                </a:solidFill>
                <a:latin typeface="Georgia"/>
                <a:cs typeface="Georgia"/>
              </a:rPr>
              <a:t>Portfolio.</a:t>
            </a:r>
            <a:endParaRPr sz="2400">
              <a:latin typeface="Georgia"/>
              <a:cs typeface="Georgia"/>
            </a:endParaRPr>
          </a:p>
          <a:p>
            <a:pPr marL="12700">
              <a:lnSpc>
                <a:spcPct val="100000"/>
              </a:lnSpc>
              <a:spcBef>
                <a:spcPts val="1620"/>
              </a:spcBef>
            </a:pPr>
            <a:r>
              <a:rPr sz="1700" u="sng" spc="-5" dirty="0">
                <a:solidFill>
                  <a:srgbClr val="800000"/>
                </a:solidFill>
                <a:uFill>
                  <a:solidFill>
                    <a:srgbClr val="800000"/>
                  </a:solidFill>
                </a:uFill>
                <a:latin typeface="Georgia"/>
                <a:cs typeface="Georgia"/>
                <a:hlinkClick r:id="rId4"/>
              </a:rPr>
              <a:t>https://kaska.myportfolio.com</a:t>
            </a:r>
            <a:endParaRPr sz="1700">
              <a:latin typeface="Georgia"/>
              <a:cs typeface="Georgia"/>
            </a:endParaRPr>
          </a:p>
        </p:txBody>
      </p:sp>
      <p:sp>
        <p:nvSpPr>
          <p:cNvPr id="9" name="object 9"/>
          <p:cNvSpPr txBox="1"/>
          <p:nvPr/>
        </p:nvSpPr>
        <p:spPr>
          <a:xfrm>
            <a:off x="1836851" y="4056761"/>
            <a:ext cx="3666490"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555555"/>
                </a:solidFill>
                <a:latin typeface="Georgia"/>
                <a:cs typeface="Georgia"/>
              </a:rPr>
              <a:t>Üdvözlettel.</a:t>
            </a:r>
            <a:endParaRPr sz="5400">
              <a:latin typeface="Georgia"/>
              <a:cs typeface="Georgia"/>
            </a:endParaRPr>
          </a:p>
        </p:txBody>
      </p:sp>
      <p:sp>
        <p:nvSpPr>
          <p:cNvPr id="10" name="object 10"/>
          <p:cNvSpPr/>
          <p:nvPr/>
        </p:nvSpPr>
        <p:spPr>
          <a:xfrm>
            <a:off x="6358610" y="1563294"/>
            <a:ext cx="457200" cy="3238500"/>
          </a:xfrm>
          <a:custGeom>
            <a:avLst/>
            <a:gdLst/>
            <a:ahLst/>
            <a:cxnLst/>
            <a:rect l="l" t="t" r="r" b="b"/>
            <a:pathLst>
              <a:path w="457200" h="3238500">
                <a:moveTo>
                  <a:pt x="0" y="3238500"/>
                </a:moveTo>
                <a:lnTo>
                  <a:pt x="457200" y="3238500"/>
                </a:lnTo>
                <a:lnTo>
                  <a:pt x="457200" y="0"/>
                </a:lnTo>
                <a:lnTo>
                  <a:pt x="0" y="0"/>
                </a:lnTo>
                <a:lnTo>
                  <a:pt x="0" y="3238500"/>
                </a:lnTo>
                <a:close/>
              </a:path>
            </a:pathLst>
          </a:custGeom>
          <a:solidFill>
            <a:srgbClr val="800000"/>
          </a:solidFill>
        </p:spPr>
        <p:txBody>
          <a:bodyPr wrap="square" lIns="0" tIns="0" rIns="0" bIns="0" rtlCol="0"/>
          <a:lstStyle/>
          <a:p>
            <a:endParaRPr/>
          </a:p>
        </p:txBody>
      </p:sp>
      <p:sp>
        <p:nvSpPr>
          <p:cNvPr id="11" name="object 11"/>
          <p:cNvSpPr txBox="1"/>
          <p:nvPr/>
        </p:nvSpPr>
        <p:spPr>
          <a:xfrm>
            <a:off x="6140142" y="1577553"/>
            <a:ext cx="646430" cy="1722755"/>
          </a:xfrm>
          <a:prstGeom prst="rect">
            <a:avLst/>
          </a:prstGeom>
        </p:spPr>
        <p:txBody>
          <a:bodyPr vert="vert270" wrap="square" lIns="0" tIns="0" rIns="0" bIns="0" rtlCol="0">
            <a:spAutoFit/>
          </a:bodyPr>
          <a:lstStyle/>
          <a:p>
            <a:pPr marL="744220">
              <a:lnSpc>
                <a:spcPct val="100000"/>
              </a:lnSpc>
            </a:pPr>
            <a:r>
              <a:rPr sz="1200" spc="-5" dirty="0">
                <a:solidFill>
                  <a:srgbClr val="800000"/>
                </a:solidFill>
                <a:latin typeface="Georgia"/>
                <a:cs typeface="Georgia"/>
              </a:rPr>
              <a:t>iamkaska.com</a:t>
            </a:r>
            <a:endParaRPr sz="1200">
              <a:latin typeface="Georgia"/>
              <a:cs typeface="Georgia"/>
            </a:endParaRPr>
          </a:p>
          <a:p>
            <a:pPr marL="12700">
              <a:lnSpc>
                <a:spcPct val="100000"/>
              </a:lnSpc>
              <a:spcBef>
                <a:spcPts val="620"/>
              </a:spcBef>
            </a:pPr>
            <a:r>
              <a:rPr sz="2400" spc="-5" dirty="0">
                <a:solidFill>
                  <a:srgbClr val="FAFAFA"/>
                </a:solidFill>
                <a:latin typeface="Georgia"/>
                <a:cs typeface="Georgia"/>
              </a:rPr>
              <a:t>Hire Me.</a:t>
            </a:r>
            <a:r>
              <a:rPr sz="2400" spc="-30" dirty="0">
                <a:solidFill>
                  <a:srgbClr val="FAFAFA"/>
                </a:solidFill>
                <a:latin typeface="Georgia"/>
                <a:cs typeface="Georgia"/>
              </a:rPr>
              <a:t> </a:t>
            </a:r>
            <a:r>
              <a:rPr sz="2400" spc="-5" dirty="0">
                <a:solidFill>
                  <a:srgbClr val="FAFAFA"/>
                </a:solidFill>
                <a:latin typeface="Georgia"/>
                <a:cs typeface="Georgia"/>
              </a:rPr>
              <a:t>:)</a:t>
            </a:r>
            <a:endParaRPr sz="2400">
              <a:latin typeface="Georgia"/>
              <a:cs typeface="Georgia"/>
            </a:endParaRPr>
          </a:p>
        </p:txBody>
      </p:sp>
      <p:sp>
        <p:nvSpPr>
          <p:cNvPr id="12" name="object 12"/>
          <p:cNvSpPr/>
          <p:nvPr/>
        </p:nvSpPr>
        <p:spPr>
          <a:xfrm>
            <a:off x="6309816" y="1590228"/>
            <a:ext cx="0" cy="965200"/>
          </a:xfrm>
          <a:custGeom>
            <a:avLst/>
            <a:gdLst/>
            <a:ahLst/>
            <a:cxnLst/>
            <a:rect l="l" t="t" r="r" b="b"/>
            <a:pathLst>
              <a:path h="965200">
                <a:moveTo>
                  <a:pt x="0" y="0"/>
                </a:moveTo>
                <a:lnTo>
                  <a:pt x="0" y="965075"/>
                </a:lnTo>
              </a:path>
            </a:pathLst>
          </a:custGeom>
          <a:ln w="7515">
            <a:solidFill>
              <a:srgbClr val="800000"/>
            </a:solidFill>
          </a:ln>
        </p:spPr>
        <p:txBody>
          <a:bodyPr wrap="square" lIns="0" tIns="0" rIns="0" bIns="0" rtlCol="0"/>
          <a:lstStyle/>
          <a:p>
            <a:endParaRPr/>
          </a:p>
        </p:txBody>
      </p:sp>
      <p:sp>
        <p:nvSpPr>
          <p:cNvPr id="13" name="object 13"/>
          <p:cNvSpPr txBox="1"/>
          <p:nvPr/>
        </p:nvSpPr>
        <p:spPr>
          <a:xfrm>
            <a:off x="701384" y="9299507"/>
            <a:ext cx="474980" cy="809625"/>
          </a:xfrm>
          <a:prstGeom prst="rect">
            <a:avLst/>
          </a:prstGeom>
        </p:spPr>
        <p:txBody>
          <a:bodyPr vert="horz" wrap="square" lIns="0" tIns="12065" rIns="0" bIns="0" rtlCol="0">
            <a:spAutoFit/>
          </a:bodyPr>
          <a:lstStyle/>
          <a:p>
            <a:pPr marL="12700">
              <a:lnSpc>
                <a:spcPct val="100000"/>
              </a:lnSpc>
              <a:spcBef>
                <a:spcPts val="95"/>
              </a:spcBef>
            </a:pPr>
            <a:r>
              <a:rPr sz="5150" spc="-5" dirty="0">
                <a:solidFill>
                  <a:srgbClr val="555555"/>
                </a:solidFill>
                <a:latin typeface="Georgia"/>
                <a:cs typeface="Georgia"/>
              </a:rPr>
              <a:t>:)</a:t>
            </a:r>
            <a:endParaRPr sz="515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2042</Words>
  <Application>Microsoft Macintosh PowerPoint</Application>
  <PresentationFormat>Custom</PresentationFormat>
  <Paragraphs>140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Georgia</vt:lpstr>
      <vt:lpstr>Office Theme</vt:lpstr>
      <vt:lpstr>PowerPoint Presentation</vt:lpstr>
      <vt:lpstr>Summary &amp; Education</vt:lpstr>
      <vt:lpstr>Professional Experiences</vt:lpstr>
      <vt:lpstr>PowerPoint Presentation</vt:lpstr>
      <vt:lpstr>PowerPoint Presentation</vt:lpstr>
      <vt:lpstr>Kaska Miskolczi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KM_Branded</dc:title>
  <cp:lastModifiedBy>Kaska Miskolczi</cp:lastModifiedBy>
  <cp:revision>1</cp:revision>
  <dcterms:created xsi:type="dcterms:W3CDTF">2020-05-22T04:35:46Z</dcterms:created>
  <dcterms:modified xsi:type="dcterms:W3CDTF">2020-05-22T04:36:17Z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2020-05-22T00:00:00Z</vt:filetime>
  </property>
  <property fmtid="{D5CDD505-2E9C-101B-9397-08002B2CF9AE}" pid="3" name="Creator">
    <vt:lpwstr>Serif Affinity Publisher (Mar 31 2020)</vt:lpwstr>
  </property>
  <property fmtid="{D5CDD505-2E9C-101B-9397-08002B2CF9AE}" pid="4" name="LastSaved">
    <vt:filetime>2020-05-22T00:00:00Z</vt:filetime>
  </property>
</Properties>
</file>