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72" r:id="rId7"/>
    <p:sldId id="271" r:id="rId8"/>
    <p:sldId id="273" r:id="rId9"/>
    <p:sldId id="276" r:id="rId10"/>
    <p:sldId id="274" r:id="rId11"/>
    <p:sldId id="275" r:id="rId12"/>
    <p:sldId id="291" r:id="rId13"/>
    <p:sldId id="292" r:id="rId14"/>
    <p:sldId id="296" r:id="rId15"/>
    <p:sldId id="294" r:id="rId16"/>
    <p:sldId id="295" r:id="rId17"/>
    <p:sldId id="293" r:id="rId18"/>
    <p:sldId id="299" r:id="rId19"/>
    <p:sldId id="298" r:id="rId20"/>
    <p:sldId id="297" r:id="rId21"/>
    <p:sldId id="303" r:id="rId22"/>
    <p:sldId id="304" r:id="rId23"/>
    <p:sldId id="302" r:id="rId24"/>
    <p:sldId id="301" r:id="rId25"/>
    <p:sldId id="300" r:id="rId26"/>
    <p:sldId id="305" r:id="rId27"/>
    <p:sldId id="306" r:id="rId28"/>
    <p:sldId id="307" r:id="rId29"/>
    <p:sldId id="277" r:id="rId30"/>
    <p:sldId id="279" r:id="rId31"/>
    <p:sldId id="280" r:id="rId32"/>
    <p:sldId id="281" r:id="rId33"/>
    <p:sldId id="282" r:id="rId34"/>
    <p:sldId id="283" r:id="rId35"/>
    <p:sldId id="264" r:id="rId36"/>
    <p:sldId id="257" r:id="rId37"/>
    <p:sldId id="262" r:id="rId38"/>
    <p:sldId id="258" r:id="rId39"/>
    <p:sldId id="265" r:id="rId40"/>
    <p:sldId id="263" r:id="rId41"/>
    <p:sldId id="259" r:id="rId42"/>
    <p:sldId id="261" r:id="rId43"/>
    <p:sldId id="284" r:id="rId44"/>
    <p:sldId id="285" r:id="rId45"/>
    <p:sldId id="260" r:id="rId46"/>
    <p:sldId id="288" r:id="rId47"/>
    <p:sldId id="289" r:id="rId48"/>
    <p:sldId id="266" r:id="rId49"/>
    <p:sldId id="287" r:id="rId50"/>
    <p:sldId id="286" r:id="rId51"/>
    <p:sldId id="290" r:id="rId5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zey EKİNCİ" userId="S::kuzey.ekinci@std.yildiz.edu.tr::be893ea0-a438-4175-802c-a061a4d6e9fb" providerId="AD" clId="Web-{92ADC356-98C4-57C8-2662-5C9F2AAF58BE}"/>
    <pc:docChg chg="modSld">
      <pc:chgData name="Kuzey EKİNCİ" userId="S::kuzey.ekinci@std.yildiz.edu.tr::be893ea0-a438-4175-802c-a061a4d6e9fb" providerId="AD" clId="Web-{92ADC356-98C4-57C8-2662-5C9F2AAF58BE}" dt="2025-03-28T14:21:03.706" v="1"/>
      <pc:docMkLst>
        <pc:docMk/>
      </pc:docMkLst>
      <pc:sldChg chg="modSp">
        <pc:chgData name="Kuzey EKİNCİ" userId="S::kuzey.ekinci@std.yildiz.edu.tr::be893ea0-a438-4175-802c-a061a4d6e9fb" providerId="AD" clId="Web-{92ADC356-98C4-57C8-2662-5C9F2AAF58BE}" dt="2025-03-28T14:21:03.706" v="1"/>
        <pc:sldMkLst>
          <pc:docMk/>
          <pc:sldMk cId="3272957358" sldId="279"/>
        </pc:sldMkLst>
        <pc:spChg chg="mod">
          <ac:chgData name="Kuzey EKİNCİ" userId="S::kuzey.ekinci@std.yildiz.edu.tr::be893ea0-a438-4175-802c-a061a4d6e9fb" providerId="AD" clId="Web-{92ADC356-98C4-57C8-2662-5C9F2AAF58BE}" dt="2025-03-28T14:21:03.706" v="1"/>
          <ac:spMkLst>
            <pc:docMk/>
            <pc:sldMk cId="3272957358" sldId="279"/>
            <ac:spMk id="3" creationId="{18FB9121-50D9-DD08-59D2-C6A5E4D54185}"/>
          </ac:spMkLst>
        </pc:spChg>
      </pc:sldChg>
      <pc:sldChg chg="modSp">
        <pc:chgData name="Kuzey EKİNCİ" userId="S::kuzey.ekinci@std.yildiz.edu.tr::be893ea0-a438-4175-802c-a061a4d6e9fb" providerId="AD" clId="Web-{92ADC356-98C4-57C8-2662-5C9F2AAF58BE}" dt="2025-03-28T14:21:03.706" v="1"/>
        <pc:sldMkLst>
          <pc:docMk/>
          <pc:sldMk cId="738036220" sldId="282"/>
        </pc:sldMkLst>
        <pc:spChg chg="mod">
          <ac:chgData name="Kuzey EKİNCİ" userId="S::kuzey.ekinci@std.yildiz.edu.tr::be893ea0-a438-4175-802c-a061a4d6e9fb" providerId="AD" clId="Web-{92ADC356-98C4-57C8-2662-5C9F2AAF58BE}" dt="2025-03-28T14:21:03.706" v="1"/>
          <ac:spMkLst>
            <pc:docMk/>
            <pc:sldMk cId="738036220" sldId="282"/>
            <ac:spMk id="3" creationId="{9FC1783C-FEFA-294D-916F-9828AE402CD6}"/>
          </ac:spMkLst>
        </pc:spChg>
      </pc:sldChg>
    </pc:docChg>
  </pc:docChgLst>
  <pc:docChgLst>
    <pc:chgData name="YUSUF BAŞAR GÜNDÜZ" userId="S::basar.gunduz@std.yildiz.edu.tr::929e3a66-5344-40b1-803c-e0ef7f8660d1" providerId="AD" clId="Web-{FEE405C5-869C-73F9-B55F-639B4DBE86AF}"/>
    <pc:docChg chg="modSld">
      <pc:chgData name="YUSUF BAŞAR GÜNDÜZ" userId="S::basar.gunduz@std.yildiz.edu.tr::929e3a66-5344-40b1-803c-e0ef7f8660d1" providerId="AD" clId="Web-{FEE405C5-869C-73F9-B55F-639B4DBE86AF}" dt="2025-03-25T14:16:54.421" v="3" actId="1076"/>
      <pc:docMkLst>
        <pc:docMk/>
      </pc:docMkLst>
      <pc:sldChg chg="modSp">
        <pc:chgData name="YUSUF BAŞAR GÜNDÜZ" userId="S::basar.gunduz@std.yildiz.edu.tr::929e3a66-5344-40b1-803c-e0ef7f8660d1" providerId="AD" clId="Web-{FEE405C5-869C-73F9-B55F-639B4DBE86AF}" dt="2025-03-25T12:36:36.450" v="1" actId="1076"/>
        <pc:sldMkLst>
          <pc:docMk/>
          <pc:sldMk cId="2683286545" sldId="274"/>
        </pc:sldMkLst>
        <pc:picChg chg="mod">
          <ac:chgData name="YUSUF BAŞAR GÜNDÜZ" userId="S::basar.gunduz@std.yildiz.edu.tr::929e3a66-5344-40b1-803c-e0ef7f8660d1" providerId="AD" clId="Web-{FEE405C5-869C-73F9-B55F-639B4DBE86AF}" dt="2025-03-25T12:36:36.450" v="1" actId="1076"/>
          <ac:picMkLst>
            <pc:docMk/>
            <pc:sldMk cId="2683286545" sldId="274"/>
            <ac:picMk id="10" creationId="{2DAE6E6B-D5FE-0BF6-2DA4-0203EA4740D8}"/>
          </ac:picMkLst>
        </pc:picChg>
        <pc:picChg chg="mod">
          <ac:chgData name="YUSUF BAŞAR GÜNDÜZ" userId="S::basar.gunduz@std.yildiz.edu.tr::929e3a66-5344-40b1-803c-e0ef7f8660d1" providerId="AD" clId="Web-{FEE405C5-869C-73F9-B55F-639B4DBE86AF}" dt="2025-03-25T12:36:34.918" v="0" actId="1076"/>
          <ac:picMkLst>
            <pc:docMk/>
            <pc:sldMk cId="2683286545" sldId="274"/>
            <ac:picMk id="20" creationId="{A9419879-229D-9088-2FAF-67194E097071}"/>
          </ac:picMkLst>
        </pc:picChg>
      </pc:sldChg>
      <pc:sldChg chg="modSp">
        <pc:chgData name="YUSUF BAŞAR GÜNDÜZ" userId="S::basar.gunduz@std.yildiz.edu.tr::929e3a66-5344-40b1-803c-e0ef7f8660d1" providerId="AD" clId="Web-{FEE405C5-869C-73F9-B55F-639B4DBE86AF}" dt="2025-03-25T12:37:57.155" v="2" actId="1076"/>
        <pc:sldMkLst>
          <pc:docMk/>
          <pc:sldMk cId="908258867" sldId="275"/>
        </pc:sldMkLst>
        <pc:grpChg chg="mod">
          <ac:chgData name="YUSUF BAŞAR GÜNDÜZ" userId="S::basar.gunduz@std.yildiz.edu.tr::929e3a66-5344-40b1-803c-e0ef7f8660d1" providerId="AD" clId="Web-{FEE405C5-869C-73F9-B55F-639B4DBE86AF}" dt="2025-03-25T12:37:57.155" v="2" actId="1076"/>
          <ac:grpSpMkLst>
            <pc:docMk/>
            <pc:sldMk cId="908258867" sldId="275"/>
            <ac:grpSpMk id="11" creationId="{98FD7BCE-1FDC-B330-4480-8E0BB55D740A}"/>
          </ac:grpSpMkLst>
        </pc:grpChg>
      </pc:sldChg>
      <pc:sldChg chg="modSp">
        <pc:chgData name="YUSUF BAŞAR GÜNDÜZ" userId="S::basar.gunduz@std.yildiz.edu.tr::929e3a66-5344-40b1-803c-e0ef7f8660d1" providerId="AD" clId="Web-{FEE405C5-869C-73F9-B55F-639B4DBE86AF}" dt="2025-03-25T14:16:54.421" v="3" actId="1076"/>
        <pc:sldMkLst>
          <pc:docMk/>
          <pc:sldMk cId="1566022500" sldId="285"/>
        </pc:sldMkLst>
        <pc:picChg chg="mod">
          <ac:chgData name="YUSUF BAŞAR GÜNDÜZ" userId="S::basar.gunduz@std.yildiz.edu.tr::929e3a66-5344-40b1-803c-e0ef7f8660d1" providerId="AD" clId="Web-{FEE405C5-869C-73F9-B55F-639B4DBE86AF}" dt="2025-03-25T14:16:54.421" v="3" actId="1076"/>
          <ac:picMkLst>
            <pc:docMk/>
            <pc:sldMk cId="1566022500" sldId="285"/>
            <ac:picMk id="4" creationId="{D41E73A0-C031-EF4C-414F-728AE8672DBD}"/>
          </ac:picMkLst>
        </pc:picChg>
      </pc:sldChg>
    </pc:docChg>
  </pc:docChgLst>
  <pc:docChgLst>
    <pc:chgData name="Ahmet Nuri AYDEMİR" userId="S::nuri.aydemir@std.yildiz.edu.tr::947302bd-0170-4d37-b365-7455d2456dd3" providerId="AD" clId="Web-{A66A7065-6FBB-A898-93AA-802835C88667}"/>
    <pc:docChg chg="modSld">
      <pc:chgData name="Ahmet Nuri AYDEMİR" userId="S::nuri.aydemir@std.yildiz.edu.tr::947302bd-0170-4d37-b365-7455d2456dd3" providerId="AD" clId="Web-{A66A7065-6FBB-A898-93AA-802835C88667}" dt="2025-03-30T10:23:18.813" v="0" actId="1076"/>
      <pc:docMkLst>
        <pc:docMk/>
      </pc:docMkLst>
      <pc:sldChg chg="modSp">
        <pc:chgData name="Ahmet Nuri AYDEMİR" userId="S::nuri.aydemir@std.yildiz.edu.tr::947302bd-0170-4d37-b365-7455d2456dd3" providerId="AD" clId="Web-{A66A7065-6FBB-A898-93AA-802835C88667}" dt="2025-03-30T10:23:18.813" v="0" actId="1076"/>
        <pc:sldMkLst>
          <pc:docMk/>
          <pc:sldMk cId="908258867" sldId="275"/>
        </pc:sldMkLst>
        <pc:picChg chg="mod">
          <ac:chgData name="Ahmet Nuri AYDEMİR" userId="S::nuri.aydemir@std.yildiz.edu.tr::947302bd-0170-4d37-b365-7455d2456dd3" providerId="AD" clId="Web-{A66A7065-6FBB-A898-93AA-802835C88667}" dt="2025-03-30T10:23:18.813" v="0" actId="1076"/>
          <ac:picMkLst>
            <pc:docMk/>
            <pc:sldMk cId="908258867" sldId="275"/>
            <ac:picMk id="25" creationId="{609DC7C4-D4BF-BA58-F0ED-BFF76BE5E9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9C64-B07E-C3F8-F9AB-A496CFAC8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6862C-E35E-160B-2B6A-585FE5BCD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50C0A-DE35-49A8-8874-EEC01BDB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CE98-C2B3-F52A-E8BC-6F3C9F9E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D9AC-1328-2337-0E76-C5942494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16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42E0-76DF-9390-D029-78697DC0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BA68C-816A-32A7-32D7-2428A7E73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58D3-65E6-18EE-992A-6823BF9A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DBFD-099B-06FD-7913-901B4400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7226-2360-BAFF-CC67-32D67797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94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D14D-DA2D-8119-037A-5EB9BCE4F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ECACD-9AD5-DBF6-AB9D-D9AA1FF7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2922-45A2-E8A0-97D1-7F9C83C2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D930-980C-B7B6-487F-4A83F076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EB43-7DD1-978C-9518-0F85DE64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1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F9C8-691A-BCEA-61FB-73AAA294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EC73-0597-2E74-DE96-CEEA5E88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94001-41F5-DB4B-5BE8-170A3AA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5ACC-AAD5-585A-21B4-C897276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44CA-923F-3554-BFAB-B699E72D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36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FFAD-C0FB-3592-61CD-86319E37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B2817-0FCC-0B77-C95B-CB9FDC6E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7CF2-6C9B-6F52-74B3-7C82CDC3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7593-995D-8E05-8BE1-568667BC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49DD-24D2-CFE7-19C2-DD6F78CC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680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9892-BEF7-B168-EFCF-C26DA9CD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81CA-9BC0-B40B-C1DA-4A9DCB658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FB552-D839-580A-E2B5-C583E5E3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A949-168C-2500-9940-34C1909D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E604-8695-5EF9-898D-A02772E6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49DAF-862C-ABA9-3484-87C46267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43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4746-7AE1-FB2E-BBEE-A7698690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5A6F3-B724-B241-7BC1-2ABEBA42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6C207-CDEB-39D0-E4F6-CA89B82A2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BB54D-3EA1-0DC4-B2EB-6850AC030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510C3-BB10-B93E-F282-4F8902571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D5B4E-71CC-2AF2-053F-AAB1EF2D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CED36-AF94-F448-7EFE-8D63A074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5D873-9EBA-D8D9-C4DC-56B9B00C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80AC-ABE9-E016-467F-ADB63027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8A8D-C55C-4392-7952-8E07BD4A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91BEF-F28C-7503-D7D6-41F6138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EFED8-E295-E6BD-11AA-503491E5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70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5747A-1A65-8B16-3DA1-32E347C8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D4C8C-6FE7-8A7A-F34F-91A0A9C4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51746-6066-60A8-BF6B-5E25811E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450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9BAA-890F-66B4-5FBF-D97747D2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8E12-4737-8E09-C476-97F758A2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1DFD5-A71E-1950-0936-AFDA7A7D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78166-DCAA-748C-F67A-E97670D8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FFF1A-5F2F-4F58-16EC-D2177227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38636-D958-C796-D2E7-D2E2183A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2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3724-2F74-F87D-C484-D5AF4D5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4B38D-E550-7A51-371C-CE920FDBF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37878-F129-284A-7B36-205A4472A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932DF-DD15-D8CE-C4F7-BB1BC0BF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1D932-C7BD-A65A-F32D-8B5F4C01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9409D-50F5-78DB-5164-4FC49B6C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482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B37E-727F-398B-D73D-F65833F0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EDD8-9365-7C5E-CA7D-E635A843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6CE0-12AA-AD95-0E0A-BB06E4C2B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F82BE0-52B1-4550-B7E4-9E596CEAC5BB}" type="datetimeFigureOut">
              <a:rPr lang="tr-TR" smtClean="0"/>
              <a:t>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04D8-FC1E-A1EF-8A5D-66C8AFCA7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357CA-8FD8-0FD2-1600-ADFF10BC2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97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eyer.org/icarus/iverilog-v12-20220611-x64_setup.exe" TargetMode="External"/><Relationship Id="rId2" Type="http://schemas.openxmlformats.org/officeDocument/2006/relationships/hyperlink" Target="https://bleyer.org/icar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AFA7-739A-9325-884E-65145066B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/>
              <a:t>BLM2022</a:t>
            </a:r>
            <a:br>
              <a:rPr lang="en-US" sz="4400" b="1"/>
            </a:br>
            <a:r>
              <a:rPr lang="en-US" sz="4400" b="1" err="1"/>
              <a:t>Bilgisayar</a:t>
            </a:r>
            <a:r>
              <a:rPr lang="en-US" sz="4400" b="1"/>
              <a:t> </a:t>
            </a:r>
            <a:r>
              <a:rPr lang="en-US" sz="4400" b="1" err="1"/>
              <a:t>Organizasyonu</a:t>
            </a:r>
            <a:br>
              <a:rPr lang="en-US" sz="4400"/>
            </a:br>
            <a:br>
              <a:rPr lang="en-US" sz="4400"/>
            </a:br>
            <a:r>
              <a:rPr lang="en-US" sz="4400" b="1"/>
              <a:t>UYGULAMA-1</a:t>
            </a:r>
            <a:endParaRPr lang="tr-TR" sz="4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211B1-374A-D60C-1FD2-6A415AD5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9088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err="1"/>
              <a:t>Uygulama</a:t>
            </a:r>
            <a:r>
              <a:rPr lang="en-US" sz="5600" b="1"/>
              <a:t>:</a:t>
            </a:r>
          </a:p>
          <a:p>
            <a:r>
              <a:rPr lang="en-US" sz="5600" err="1"/>
              <a:t>Arş</a:t>
            </a:r>
            <a:r>
              <a:rPr lang="en-US" sz="5600"/>
              <a:t>. </a:t>
            </a:r>
            <a:r>
              <a:rPr lang="en-US" sz="5600" err="1"/>
              <a:t>Gör</a:t>
            </a:r>
            <a:r>
              <a:rPr lang="en-US" sz="5600"/>
              <a:t>. Mustafa </a:t>
            </a:r>
            <a:r>
              <a:rPr lang="en-US" sz="5600" err="1"/>
              <a:t>Cebeci</a:t>
            </a:r>
            <a:r>
              <a:rPr lang="en-US" sz="5600"/>
              <a:t> – </a:t>
            </a:r>
            <a:r>
              <a:rPr lang="en-US" sz="5600" err="1"/>
              <a:t>Arş</a:t>
            </a:r>
            <a:r>
              <a:rPr lang="en-US" sz="5600"/>
              <a:t>. </a:t>
            </a:r>
            <a:r>
              <a:rPr lang="en-US" sz="5600" err="1"/>
              <a:t>Gör</a:t>
            </a:r>
            <a:r>
              <a:rPr lang="en-US" sz="5600"/>
              <a:t>. </a:t>
            </a:r>
            <a:r>
              <a:rPr lang="en-US" sz="5600" err="1"/>
              <a:t>Fırat</a:t>
            </a:r>
            <a:r>
              <a:rPr lang="en-US" sz="5600"/>
              <a:t> </a:t>
            </a:r>
            <a:r>
              <a:rPr lang="en-US" sz="5600" err="1"/>
              <a:t>Fuat</a:t>
            </a:r>
            <a:r>
              <a:rPr lang="en-US" sz="5600"/>
              <a:t> Olcay- </a:t>
            </a:r>
            <a:r>
              <a:rPr lang="en-US" sz="5600" err="1"/>
              <a:t>Arş</a:t>
            </a:r>
            <a:r>
              <a:rPr lang="en-US" sz="5600"/>
              <a:t>. </a:t>
            </a:r>
            <a:r>
              <a:rPr lang="en-US" sz="5600" err="1"/>
              <a:t>Gör</a:t>
            </a:r>
            <a:r>
              <a:rPr lang="en-US" sz="5600"/>
              <a:t>. Osman Furkan </a:t>
            </a:r>
            <a:r>
              <a:rPr lang="en-US" sz="5600" err="1"/>
              <a:t>Karakuş</a:t>
            </a:r>
            <a:endParaRPr lang="en-US" sz="5600"/>
          </a:p>
          <a:p>
            <a:r>
              <a:rPr lang="en-US" sz="5600" b="1"/>
              <a:t>Ders </a:t>
            </a:r>
            <a:r>
              <a:rPr lang="en-US" sz="5600" b="1" err="1"/>
              <a:t>Yürütücüleri</a:t>
            </a:r>
            <a:r>
              <a:rPr lang="en-US" sz="5600" b="1"/>
              <a:t>:</a:t>
            </a:r>
          </a:p>
          <a:p>
            <a:pPr>
              <a:lnSpc>
                <a:spcPct val="120000"/>
              </a:lnSpc>
            </a:pPr>
            <a:r>
              <a:rPr lang="en-US" sz="5600"/>
              <a:t>Dr. </a:t>
            </a:r>
            <a:r>
              <a:rPr lang="en-US" sz="5600" err="1"/>
              <a:t>Öğr</a:t>
            </a:r>
            <a:r>
              <a:rPr lang="en-US" sz="5600"/>
              <a:t>. </a:t>
            </a:r>
            <a:r>
              <a:rPr lang="en-US" sz="5600" err="1"/>
              <a:t>Üyesi</a:t>
            </a:r>
            <a:r>
              <a:rPr lang="en-US" sz="5600"/>
              <a:t> Erkan Uslu</a:t>
            </a:r>
          </a:p>
          <a:p>
            <a:pPr>
              <a:lnSpc>
                <a:spcPct val="120000"/>
              </a:lnSpc>
            </a:pPr>
            <a:r>
              <a:rPr lang="en-US" sz="5600" err="1"/>
              <a:t>Doç</a:t>
            </a:r>
            <a:r>
              <a:rPr lang="en-US" sz="5600"/>
              <a:t>. Dr. Ali Can </a:t>
            </a:r>
            <a:r>
              <a:rPr lang="en-US" sz="5600" err="1"/>
              <a:t>Karaca</a:t>
            </a:r>
            <a:r>
              <a:rPr lang="en-US" sz="5600"/>
              <a:t> </a:t>
            </a:r>
          </a:p>
          <a:p>
            <a:pPr>
              <a:lnSpc>
                <a:spcPct val="120000"/>
              </a:lnSpc>
            </a:pPr>
            <a:r>
              <a:rPr lang="en-US" sz="5600" err="1"/>
              <a:t>Doç</a:t>
            </a:r>
            <a:r>
              <a:rPr lang="en-US" sz="5600"/>
              <a:t>. Dr. Hamza Osman İlhan</a:t>
            </a:r>
          </a:p>
          <a:p>
            <a:pPr>
              <a:lnSpc>
                <a:spcPct val="120000"/>
              </a:lnSpc>
            </a:pPr>
            <a:br>
              <a:rPr lang="en-US" sz="1600"/>
            </a:br>
            <a:endParaRPr lang="en-US" sz="1800"/>
          </a:p>
          <a:p>
            <a:endParaRPr lang="en-US" sz="1800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91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FD94-3308-4AC7-7518-CCCAD53FD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E63166-F6E6-AB62-1343-2398ADFB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378691-9470-5E63-A607-692C1793B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8"/>
            <a:ext cx="10515600" cy="4749347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tr-TR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tr-TR" sz="1700"/>
              <a:t>2. Giriş-Çıkış (</a:t>
            </a:r>
            <a:r>
              <a:rPr lang="tr-TR" sz="1700" err="1"/>
              <a:t>Input-Output</a:t>
            </a:r>
            <a:r>
              <a:rPr lang="tr-TR" sz="1700"/>
              <a:t>) Tanımlamaları</a:t>
            </a:r>
          </a:p>
          <a:p>
            <a:pPr marL="457200" lvl="1" indent="0">
              <a:buNone/>
            </a:pPr>
            <a:endParaRPr lang="tr-TR" sz="1700"/>
          </a:p>
          <a:p>
            <a:pPr lvl="2"/>
            <a:r>
              <a:rPr lang="tr-TR" sz="1700"/>
              <a:t>Modüller, dış dünya ile iletişim kurmak için giriş ve çıkış portları tanımlar.</a:t>
            </a:r>
          </a:p>
          <a:p>
            <a:pPr marL="457200" lvl="1" indent="0">
              <a:buNone/>
            </a:pPr>
            <a:endParaRPr lang="tr-TR" sz="1700"/>
          </a:p>
          <a:p>
            <a:pPr marL="1371600" lvl="2" indent="-457200">
              <a:buAutoNum type="alphaLcParenR"/>
            </a:pPr>
            <a:r>
              <a:rPr lang="tr-TR" sz="1700"/>
              <a:t>Tek Bit Giriş-Çıkış</a:t>
            </a:r>
          </a:p>
          <a:p>
            <a:pPr marL="1371600" lvl="2" indent="-457200">
              <a:buAutoNum type="alphaLcParenR"/>
            </a:pPr>
            <a:endParaRPr lang="tr-TR" sz="170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r>
              <a:rPr lang="tr-TR" sz="1700" err="1">
                <a:solidFill>
                  <a:schemeClr val="accent2"/>
                </a:solidFill>
              </a:rPr>
              <a:t>module</a:t>
            </a:r>
            <a:r>
              <a:rPr lang="tr-TR" sz="1700">
                <a:solidFill>
                  <a:schemeClr val="accent2"/>
                </a:solidFill>
              </a:rPr>
              <a:t> Simple (</a:t>
            </a:r>
            <a:r>
              <a:rPr lang="tr-TR" sz="1700" err="1">
                <a:solidFill>
                  <a:schemeClr val="accent2"/>
                </a:solidFill>
              </a:rPr>
              <a:t>input</a:t>
            </a:r>
            <a:r>
              <a:rPr lang="tr-TR" sz="1700">
                <a:solidFill>
                  <a:schemeClr val="accent2"/>
                </a:solidFill>
              </a:rPr>
              <a:t> A, </a:t>
            </a:r>
            <a:r>
              <a:rPr lang="tr-TR" sz="1700" err="1">
                <a:solidFill>
                  <a:schemeClr val="accent2"/>
                </a:solidFill>
              </a:rPr>
              <a:t>input</a:t>
            </a:r>
            <a:r>
              <a:rPr lang="tr-TR" sz="1700">
                <a:solidFill>
                  <a:schemeClr val="accent2"/>
                </a:solidFill>
              </a:rPr>
              <a:t> B, </a:t>
            </a:r>
            <a:r>
              <a:rPr lang="tr-TR" sz="1700" err="1">
                <a:solidFill>
                  <a:schemeClr val="accent2"/>
                </a:solidFill>
              </a:rPr>
              <a:t>output</a:t>
            </a:r>
            <a:r>
              <a:rPr lang="tr-TR" sz="1700">
                <a:solidFill>
                  <a:schemeClr val="accent2"/>
                </a:solidFill>
              </a:rPr>
              <a:t> Y);</a:t>
            </a:r>
          </a:p>
          <a:p>
            <a:pPr marL="1371600" lvl="3" indent="0">
              <a:buNone/>
            </a:pPr>
            <a:r>
              <a:rPr lang="tr-TR" sz="1700">
                <a:solidFill>
                  <a:schemeClr val="accent2"/>
                </a:solidFill>
              </a:rPr>
              <a:t>    </a:t>
            </a:r>
            <a:r>
              <a:rPr lang="tr-TR" sz="1700" err="1">
                <a:solidFill>
                  <a:schemeClr val="accent2"/>
                </a:solidFill>
              </a:rPr>
              <a:t>assign</a:t>
            </a:r>
            <a:r>
              <a:rPr lang="tr-TR" sz="1700">
                <a:solidFill>
                  <a:schemeClr val="accent2"/>
                </a:solidFill>
              </a:rPr>
              <a:t> Y = A &amp; B;</a:t>
            </a:r>
          </a:p>
          <a:p>
            <a:pPr marL="1371600" lvl="3" indent="0">
              <a:buNone/>
            </a:pPr>
            <a:r>
              <a:rPr lang="tr-TR" sz="1700" err="1">
                <a:solidFill>
                  <a:schemeClr val="accent2"/>
                </a:solidFill>
              </a:rPr>
              <a:t>endmodule</a:t>
            </a:r>
            <a:endParaRPr lang="tr-TR" sz="170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tr-TR" sz="1700"/>
          </a:p>
          <a:p>
            <a:pPr marL="914400" lvl="2" indent="0">
              <a:buNone/>
            </a:pPr>
            <a:r>
              <a:rPr lang="tr-TR" sz="1700"/>
              <a:t>b) Çok Bitli (</a:t>
            </a:r>
            <a:r>
              <a:rPr lang="tr-TR" sz="1700" err="1"/>
              <a:t>Bus</a:t>
            </a:r>
            <a:r>
              <a:rPr lang="tr-TR" sz="1700"/>
              <a:t>) Giriş-Çıkış</a:t>
            </a:r>
          </a:p>
          <a:p>
            <a:pPr marL="914400" lvl="2" indent="0">
              <a:buNone/>
            </a:pPr>
            <a:endParaRPr lang="tr-TR" sz="1700"/>
          </a:p>
          <a:p>
            <a:pPr marL="1371600" lvl="3" indent="0">
              <a:buNone/>
            </a:pPr>
            <a:r>
              <a:rPr lang="tr-TR" sz="1700" err="1">
                <a:solidFill>
                  <a:schemeClr val="accent2"/>
                </a:solidFill>
              </a:rPr>
              <a:t>module</a:t>
            </a:r>
            <a:r>
              <a:rPr lang="tr-TR" sz="1700">
                <a:solidFill>
                  <a:schemeClr val="accent2"/>
                </a:solidFill>
              </a:rPr>
              <a:t> </a:t>
            </a:r>
            <a:r>
              <a:rPr lang="tr-TR" sz="1700" err="1">
                <a:solidFill>
                  <a:schemeClr val="accent2"/>
                </a:solidFill>
              </a:rPr>
              <a:t>BusExample</a:t>
            </a:r>
            <a:r>
              <a:rPr lang="tr-TR" sz="1700">
                <a:solidFill>
                  <a:schemeClr val="accent2"/>
                </a:solidFill>
              </a:rPr>
              <a:t> (</a:t>
            </a:r>
            <a:r>
              <a:rPr lang="tr-TR" sz="1700" err="1">
                <a:solidFill>
                  <a:schemeClr val="accent2"/>
                </a:solidFill>
              </a:rPr>
              <a:t>input</a:t>
            </a:r>
            <a:r>
              <a:rPr lang="tr-TR" sz="1700">
                <a:solidFill>
                  <a:schemeClr val="accent2"/>
                </a:solidFill>
              </a:rPr>
              <a:t> [3:0] A, </a:t>
            </a:r>
            <a:r>
              <a:rPr lang="tr-TR" sz="1700" err="1">
                <a:solidFill>
                  <a:schemeClr val="accent2"/>
                </a:solidFill>
              </a:rPr>
              <a:t>output</a:t>
            </a:r>
            <a:r>
              <a:rPr lang="tr-TR" sz="1700">
                <a:solidFill>
                  <a:schemeClr val="accent2"/>
                </a:solidFill>
              </a:rPr>
              <a:t> [3:0] B);</a:t>
            </a:r>
          </a:p>
          <a:p>
            <a:pPr marL="1371600" lvl="3" indent="0">
              <a:buNone/>
            </a:pPr>
            <a:r>
              <a:rPr lang="tr-TR" sz="1700">
                <a:solidFill>
                  <a:schemeClr val="accent2"/>
                </a:solidFill>
              </a:rPr>
              <a:t>    </a:t>
            </a:r>
            <a:r>
              <a:rPr lang="tr-TR" sz="1700" err="1">
                <a:solidFill>
                  <a:schemeClr val="accent2"/>
                </a:solidFill>
              </a:rPr>
              <a:t>assign</a:t>
            </a:r>
            <a:r>
              <a:rPr lang="tr-TR" sz="1700">
                <a:solidFill>
                  <a:schemeClr val="accent2"/>
                </a:solidFill>
              </a:rPr>
              <a:t> B = A;</a:t>
            </a:r>
          </a:p>
          <a:p>
            <a:pPr marL="1371600" lvl="3" indent="0">
              <a:buNone/>
            </a:pPr>
            <a:r>
              <a:rPr lang="tr-TR" sz="1700" err="1">
                <a:solidFill>
                  <a:schemeClr val="accent2"/>
                </a:solidFill>
              </a:rPr>
              <a:t>endmodule</a:t>
            </a:r>
            <a:endParaRPr lang="tr-TR" sz="170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tr-TR" sz="1700"/>
          </a:p>
          <a:p>
            <a:pPr lvl="2"/>
            <a:r>
              <a:rPr lang="tr-TR" sz="1700"/>
              <a:t>Burada A ve B, 4-bit genişliğindeki veri yollarıdır.</a:t>
            </a: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75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5688B-A37C-B23E-CF85-4E12853A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F645A3-5A79-7E68-E542-92D9AB49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9471FD-E3C5-0C89-70FE-E7C35F22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tr-TR"/>
              <a:t>3. Sabit Değer Tanımlamaları</a:t>
            </a:r>
          </a:p>
          <a:p>
            <a:pPr lvl="2"/>
            <a:r>
              <a:rPr lang="tr-TR"/>
              <a:t>Parametre kullanarak sabitler tanımlanabilir.</a:t>
            </a:r>
          </a:p>
          <a:p>
            <a:pPr lvl="3"/>
            <a:endParaRPr lang="tr-TR"/>
          </a:p>
          <a:p>
            <a:pPr marL="914400" lvl="2" indent="0">
              <a:buNone/>
            </a:pPr>
            <a:r>
              <a:rPr lang="tr-TR">
                <a:solidFill>
                  <a:schemeClr val="accent2"/>
                </a:solidFill>
              </a:rPr>
              <a:t>	</a:t>
            </a:r>
            <a:r>
              <a:rPr lang="tr-TR" err="1">
                <a:solidFill>
                  <a:schemeClr val="accent2"/>
                </a:solidFill>
              </a:rPr>
              <a:t>parameter</a:t>
            </a:r>
            <a:r>
              <a:rPr lang="tr-TR">
                <a:solidFill>
                  <a:schemeClr val="accent2"/>
                </a:solidFill>
              </a:rPr>
              <a:t> WIDTH = 8;</a:t>
            </a:r>
          </a:p>
          <a:p>
            <a:pPr marL="914400" lvl="2" indent="0">
              <a:buNone/>
            </a:pPr>
            <a:endParaRPr lang="tr-TR"/>
          </a:p>
          <a:p>
            <a:pPr lvl="2"/>
            <a:r>
              <a:rPr lang="tr-TR"/>
              <a:t>Bir parametre modül içinde kullanılabilir:</a:t>
            </a:r>
          </a:p>
          <a:p>
            <a:pPr marL="914400" lvl="2" indent="0">
              <a:buNone/>
            </a:pPr>
            <a:endParaRPr lang="tr-TR"/>
          </a:p>
          <a:p>
            <a:pPr marL="1371600" lvl="3" indent="0">
              <a:buNone/>
            </a:pPr>
            <a:r>
              <a:rPr lang="tr-TR" err="1">
                <a:solidFill>
                  <a:schemeClr val="accent2"/>
                </a:solidFill>
              </a:rPr>
              <a:t>module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Example</a:t>
            </a:r>
            <a:r>
              <a:rPr lang="tr-TR">
                <a:solidFill>
                  <a:schemeClr val="accent2"/>
                </a:solidFill>
              </a:rPr>
              <a:t> #(</a:t>
            </a:r>
            <a:r>
              <a:rPr lang="tr-TR" err="1">
                <a:solidFill>
                  <a:schemeClr val="accent2"/>
                </a:solidFill>
              </a:rPr>
              <a:t>parameter</a:t>
            </a:r>
            <a:r>
              <a:rPr lang="tr-TR">
                <a:solidFill>
                  <a:schemeClr val="accent2"/>
                </a:solidFill>
              </a:rPr>
              <a:t> WIDTH = 8) (</a:t>
            </a:r>
            <a:r>
              <a:rPr lang="tr-TR" err="1">
                <a:solidFill>
                  <a:schemeClr val="accent2"/>
                </a:solidFill>
              </a:rPr>
              <a:t>input</a:t>
            </a:r>
            <a:r>
              <a:rPr lang="tr-TR">
                <a:solidFill>
                  <a:schemeClr val="accent2"/>
                </a:solidFill>
              </a:rPr>
              <a:t> [WIDTH-1:0] A, </a:t>
            </a:r>
            <a:r>
              <a:rPr lang="tr-TR" err="1">
                <a:solidFill>
                  <a:schemeClr val="accent2"/>
                </a:solidFill>
              </a:rPr>
              <a:t>output</a:t>
            </a:r>
            <a:r>
              <a:rPr lang="tr-TR">
                <a:solidFill>
                  <a:schemeClr val="accent2"/>
                </a:solidFill>
              </a:rPr>
              <a:t> [WIDTH-1:0] B);</a:t>
            </a:r>
          </a:p>
          <a:p>
            <a:pPr marL="1371600" lvl="3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assign</a:t>
            </a:r>
            <a:r>
              <a:rPr lang="tr-TR">
                <a:solidFill>
                  <a:schemeClr val="accent2"/>
                </a:solidFill>
              </a:rPr>
              <a:t> B = A;</a:t>
            </a:r>
          </a:p>
          <a:p>
            <a:pPr marL="1371600" lvl="3" indent="0">
              <a:buNone/>
            </a:pPr>
            <a:r>
              <a:rPr lang="tr-TR" err="1">
                <a:solidFill>
                  <a:schemeClr val="accent2"/>
                </a:solidFill>
              </a:rPr>
              <a:t>endmodule</a:t>
            </a: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tr-TR">
              <a:solidFill>
                <a:srgbClr val="FF0000"/>
              </a:solidFill>
            </a:endParaRP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07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F4BB4-1E34-CC94-925E-22AFFBCB1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DEBFF9-55B7-FB35-5D7A-FCF9A918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E2DA97-4124-EB8D-2B98-5346FBB0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tr-TR"/>
              <a:t>4. Atamalar (</a:t>
            </a:r>
            <a:r>
              <a:rPr lang="tr-TR" err="1"/>
              <a:t>Assign</a:t>
            </a:r>
            <a:r>
              <a:rPr lang="tr-TR"/>
              <a:t>, </a:t>
            </a:r>
            <a:r>
              <a:rPr lang="tr-TR" err="1"/>
              <a:t>Blocking</a:t>
            </a:r>
            <a:r>
              <a:rPr lang="tr-TR"/>
              <a:t>, </a:t>
            </a:r>
            <a:r>
              <a:rPr lang="tr-TR" err="1"/>
              <a:t>Non-Blocking</a:t>
            </a:r>
            <a:r>
              <a:rPr lang="tr-TR"/>
              <a:t>)</a:t>
            </a:r>
          </a:p>
          <a:p>
            <a:pPr marL="914400" lvl="2" indent="0">
              <a:buNone/>
            </a:pPr>
            <a:r>
              <a:rPr lang="tr-TR"/>
              <a:t>a) Sürekli Atama (</a:t>
            </a:r>
            <a:r>
              <a:rPr lang="tr-TR" err="1"/>
              <a:t>assign</a:t>
            </a:r>
            <a:r>
              <a:rPr lang="tr-TR"/>
              <a:t>)</a:t>
            </a:r>
          </a:p>
          <a:p>
            <a:pPr lvl="2"/>
            <a:r>
              <a:rPr lang="tr-TR" err="1"/>
              <a:t>Combinational</a:t>
            </a:r>
            <a:r>
              <a:rPr lang="tr-TR"/>
              <a:t> </a:t>
            </a:r>
            <a:r>
              <a:rPr lang="tr-TR" err="1"/>
              <a:t>logic</a:t>
            </a:r>
            <a:r>
              <a:rPr lang="tr-TR"/>
              <a:t> için kullanılır.</a:t>
            </a:r>
          </a:p>
          <a:p>
            <a:pPr lvl="2"/>
            <a:r>
              <a:rPr lang="tr-TR" err="1"/>
              <a:t>Wire</a:t>
            </a:r>
            <a:r>
              <a:rPr lang="tr-TR"/>
              <a:t> veri tipine atanır.</a:t>
            </a:r>
          </a:p>
          <a:p>
            <a:pPr marL="1371600" lvl="3" indent="0">
              <a:buNone/>
            </a:pPr>
            <a:r>
              <a:rPr lang="tr-TR" err="1">
                <a:solidFill>
                  <a:schemeClr val="accent2"/>
                </a:solidFill>
              </a:rPr>
              <a:t>assign</a:t>
            </a:r>
            <a:r>
              <a:rPr lang="tr-TR">
                <a:solidFill>
                  <a:schemeClr val="accent2"/>
                </a:solidFill>
              </a:rPr>
              <a:t> Y = A &amp; B;</a:t>
            </a:r>
          </a:p>
          <a:p>
            <a:pPr marL="914400" lvl="2" indent="0">
              <a:buNone/>
            </a:pPr>
            <a:r>
              <a:rPr lang="tr-TR"/>
              <a:t>b) Bloklayan Atama (=)</a:t>
            </a:r>
          </a:p>
          <a:p>
            <a:pPr lvl="2"/>
            <a:r>
              <a:rPr lang="tr-TR" err="1"/>
              <a:t>reg</a:t>
            </a:r>
            <a:r>
              <a:rPr lang="tr-TR"/>
              <a:t> tipine atanır.</a:t>
            </a:r>
          </a:p>
          <a:p>
            <a:pPr lvl="2"/>
            <a:r>
              <a:rPr lang="tr-TR"/>
              <a:t>Bir işlemin tamamlanmasını bekler.</a:t>
            </a:r>
          </a:p>
          <a:p>
            <a:pPr marL="1371600" lvl="3" indent="0">
              <a:buNone/>
            </a:pPr>
            <a:r>
              <a:rPr lang="tr-TR" err="1">
                <a:solidFill>
                  <a:schemeClr val="accent2"/>
                </a:solidFill>
              </a:rPr>
              <a:t>always</a:t>
            </a:r>
            <a:r>
              <a:rPr lang="tr-TR">
                <a:solidFill>
                  <a:schemeClr val="accent2"/>
                </a:solidFill>
              </a:rPr>
              <a:t> @(</a:t>
            </a:r>
            <a:r>
              <a:rPr lang="tr-TR" err="1">
                <a:solidFill>
                  <a:schemeClr val="accent2"/>
                </a:solidFill>
              </a:rPr>
              <a:t>posedge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) </a:t>
            </a:r>
            <a:r>
              <a:rPr lang="tr-TR" err="1">
                <a:solidFill>
                  <a:schemeClr val="accent2"/>
                </a:solidFill>
              </a:rPr>
              <a:t>begin</a:t>
            </a:r>
            <a:endParaRPr lang="tr-TR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out</a:t>
            </a:r>
            <a:r>
              <a:rPr lang="tr-TR">
                <a:solidFill>
                  <a:schemeClr val="accent2"/>
                </a:solidFill>
              </a:rPr>
              <a:t> = in1 + in2; // </a:t>
            </a:r>
            <a:r>
              <a:rPr lang="tr-TR" err="1">
                <a:solidFill>
                  <a:schemeClr val="accent2"/>
                </a:solidFill>
              </a:rPr>
              <a:t>Blocking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assignment</a:t>
            </a:r>
            <a:endParaRPr lang="tr-TR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r>
              <a:rPr lang="tr-TR" err="1">
                <a:solidFill>
                  <a:schemeClr val="accent2"/>
                </a:solidFill>
              </a:rPr>
              <a:t>end</a:t>
            </a: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tr-TR"/>
              <a:t>c) </a:t>
            </a:r>
            <a:r>
              <a:rPr lang="tr-TR" err="1"/>
              <a:t>Bloklanmamış</a:t>
            </a:r>
            <a:r>
              <a:rPr lang="tr-TR"/>
              <a:t> Atama (&lt;=)</a:t>
            </a:r>
          </a:p>
          <a:p>
            <a:pPr lvl="2"/>
            <a:r>
              <a:rPr lang="tr-TR"/>
              <a:t>Sıralı işlemler için (</a:t>
            </a:r>
            <a:r>
              <a:rPr lang="tr-TR" err="1"/>
              <a:t>flip-flop</a:t>
            </a:r>
            <a:r>
              <a:rPr lang="tr-TR"/>
              <a:t>, </a:t>
            </a:r>
            <a:r>
              <a:rPr lang="tr-TR" err="1"/>
              <a:t>register</a:t>
            </a:r>
            <a:r>
              <a:rPr lang="tr-TR"/>
              <a:t>) kullanılır.</a:t>
            </a:r>
          </a:p>
          <a:p>
            <a:pPr lvl="2"/>
            <a:r>
              <a:rPr lang="tr-TR" err="1"/>
              <a:t>Non-blocking</a:t>
            </a:r>
            <a:r>
              <a:rPr lang="tr-TR"/>
              <a:t> </a:t>
            </a:r>
            <a:r>
              <a:rPr lang="tr-TR" err="1"/>
              <a:t>assignment</a:t>
            </a:r>
            <a:r>
              <a:rPr lang="tr-TR"/>
              <a:t> (eşzamanlı çalışır).</a:t>
            </a:r>
          </a:p>
          <a:p>
            <a:pPr marL="1371600" lvl="3" indent="0">
              <a:buNone/>
            </a:pPr>
            <a:r>
              <a:rPr lang="tr-TR" err="1">
                <a:solidFill>
                  <a:schemeClr val="accent2"/>
                </a:solidFill>
              </a:rPr>
              <a:t>always</a:t>
            </a:r>
            <a:r>
              <a:rPr lang="tr-TR">
                <a:solidFill>
                  <a:schemeClr val="accent2"/>
                </a:solidFill>
              </a:rPr>
              <a:t> @(</a:t>
            </a:r>
            <a:r>
              <a:rPr lang="tr-TR" err="1">
                <a:solidFill>
                  <a:schemeClr val="accent2"/>
                </a:solidFill>
              </a:rPr>
              <a:t>posedge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) </a:t>
            </a:r>
            <a:r>
              <a:rPr lang="tr-TR" err="1">
                <a:solidFill>
                  <a:schemeClr val="accent2"/>
                </a:solidFill>
              </a:rPr>
              <a:t>begin</a:t>
            </a:r>
            <a:endParaRPr lang="tr-TR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out</a:t>
            </a:r>
            <a:r>
              <a:rPr lang="tr-TR">
                <a:solidFill>
                  <a:schemeClr val="accent2"/>
                </a:solidFill>
              </a:rPr>
              <a:t> &lt;= in1 + in2; // </a:t>
            </a:r>
            <a:r>
              <a:rPr lang="tr-TR" err="1">
                <a:solidFill>
                  <a:schemeClr val="accent2"/>
                </a:solidFill>
              </a:rPr>
              <a:t>Non-blocking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assignment</a:t>
            </a:r>
            <a:endParaRPr lang="tr-TR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r>
              <a:rPr lang="tr-TR" err="1">
                <a:solidFill>
                  <a:schemeClr val="accent2"/>
                </a:solidFill>
              </a:rPr>
              <a:t>end</a:t>
            </a: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tr-TR">
              <a:solidFill>
                <a:srgbClr val="FF0000"/>
              </a:solidFill>
            </a:endParaRP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031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886DB-B967-E511-6BA2-7FED58D86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D9C632-E367-5AF6-8F8A-EE8379BF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23D736-F38A-1DE0-6CE1-10F20E1A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tr-TR"/>
              <a:t>4. Atamalar (</a:t>
            </a:r>
            <a:r>
              <a:rPr lang="tr-TR" err="1"/>
              <a:t>Assign</a:t>
            </a:r>
            <a:r>
              <a:rPr lang="tr-TR"/>
              <a:t>, </a:t>
            </a:r>
            <a:r>
              <a:rPr lang="tr-TR" err="1"/>
              <a:t>Blocking</a:t>
            </a:r>
            <a:r>
              <a:rPr lang="tr-TR"/>
              <a:t>, </a:t>
            </a:r>
            <a:r>
              <a:rPr lang="tr-TR" err="1"/>
              <a:t>Non-Blocking</a:t>
            </a:r>
            <a:r>
              <a:rPr lang="tr-TR"/>
              <a:t>)</a:t>
            </a:r>
          </a:p>
          <a:p>
            <a:pPr lvl="1"/>
            <a:r>
              <a:rPr lang="tr-TR" err="1"/>
              <a:t>Wire</a:t>
            </a:r>
            <a:r>
              <a:rPr lang="tr-TR"/>
              <a:t> (Bağlantı Kablosu - Net Tipi)</a:t>
            </a:r>
          </a:p>
          <a:p>
            <a:pPr lvl="2"/>
            <a:r>
              <a:rPr lang="tr-TR"/>
              <a:t>Kombinasyonel (eşzamanlı) devrelerde kullanılır. Değer saklamaz, sadece bağlantı sağlar. </a:t>
            </a:r>
            <a:r>
              <a:rPr lang="tr-TR" err="1"/>
              <a:t>assign</a:t>
            </a:r>
            <a:r>
              <a:rPr lang="tr-TR"/>
              <a:t> ile atanır.</a:t>
            </a:r>
          </a:p>
          <a:p>
            <a:pPr lvl="2"/>
            <a:r>
              <a:rPr lang="tr-TR"/>
              <a:t>Modüller arasında giriş-çıkış bağlantıları için gereklidir.</a:t>
            </a: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module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Example</a:t>
            </a:r>
            <a:r>
              <a:rPr lang="tr-TR">
                <a:solidFill>
                  <a:schemeClr val="accent2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wire</a:t>
            </a:r>
            <a:r>
              <a:rPr lang="tr-TR">
                <a:solidFill>
                  <a:schemeClr val="accent2"/>
                </a:solidFill>
              </a:rPr>
              <a:t> A, B, Y;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assign</a:t>
            </a:r>
            <a:r>
              <a:rPr lang="tr-TR">
                <a:solidFill>
                  <a:schemeClr val="accent2"/>
                </a:solidFill>
              </a:rPr>
              <a:t> Y = A &amp; B;  // Kombinasyonel işlem</a:t>
            </a: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endmodule</a:t>
            </a:r>
            <a:endParaRPr lang="tr-TR">
              <a:solidFill>
                <a:schemeClr val="accent2"/>
              </a:solidFill>
            </a:endParaRPr>
          </a:p>
          <a:p>
            <a:pPr lvl="2"/>
            <a:r>
              <a:rPr lang="tr-TR"/>
              <a:t> Burada Y, A &amp; B işleminin sonucunu anında alır.</a:t>
            </a:r>
          </a:p>
          <a:p>
            <a:pPr marL="457200" lvl="1" indent="0">
              <a:buNone/>
            </a:pPr>
            <a:endParaRPr lang="tr-TR"/>
          </a:p>
          <a:p>
            <a:pPr marL="457200" lvl="1" indent="0">
              <a:buNone/>
            </a:pPr>
            <a:r>
              <a:rPr lang="tr-TR"/>
              <a:t>Not: </a:t>
            </a:r>
            <a:r>
              <a:rPr lang="tr-TR" err="1"/>
              <a:t>wire</a:t>
            </a:r>
            <a:r>
              <a:rPr lang="tr-TR"/>
              <a:t> değişkenine = veya &lt;= ile değer atanamaz, sadece </a:t>
            </a:r>
            <a:r>
              <a:rPr lang="tr-TR" err="1"/>
              <a:t>assign</a:t>
            </a:r>
            <a:r>
              <a:rPr lang="tr-TR"/>
              <a:t> kullanılır!</a:t>
            </a:r>
          </a:p>
          <a:p>
            <a:pPr marL="457200" lvl="1" indent="0">
              <a:buNone/>
            </a:pPr>
            <a:endParaRPr lang="tr-TR"/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37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92C3E-DF86-EFDE-0F07-A16054CC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345CE-05EB-08F4-B521-1524EC1C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85EE25-C44B-BB1D-5B62-A583EE12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tr-TR"/>
              <a:t>4. Atamalar (</a:t>
            </a:r>
            <a:r>
              <a:rPr lang="tr-TR" err="1"/>
              <a:t>Assign</a:t>
            </a:r>
            <a:r>
              <a:rPr lang="tr-TR"/>
              <a:t>, </a:t>
            </a:r>
            <a:r>
              <a:rPr lang="tr-TR" err="1"/>
              <a:t>Blocking</a:t>
            </a:r>
            <a:r>
              <a:rPr lang="tr-TR"/>
              <a:t>, </a:t>
            </a:r>
            <a:r>
              <a:rPr lang="tr-TR" err="1"/>
              <a:t>Non-Blocking</a:t>
            </a:r>
            <a:r>
              <a:rPr lang="tr-TR"/>
              <a:t>)</a:t>
            </a:r>
          </a:p>
          <a:p>
            <a:pPr lvl="1"/>
            <a:r>
              <a:rPr lang="tr-TR" err="1"/>
              <a:t>reg</a:t>
            </a:r>
            <a:r>
              <a:rPr lang="tr-TR"/>
              <a:t> (Kayıt - </a:t>
            </a:r>
            <a:r>
              <a:rPr lang="tr-TR" err="1"/>
              <a:t>Register</a:t>
            </a:r>
            <a:r>
              <a:rPr lang="tr-TR"/>
              <a:t> Tipi)</a:t>
            </a:r>
          </a:p>
          <a:p>
            <a:pPr lvl="2"/>
            <a:r>
              <a:rPr lang="tr-TR"/>
              <a:t>Sıralı devrelerde kullanılır.</a:t>
            </a:r>
          </a:p>
          <a:p>
            <a:pPr lvl="2"/>
            <a:r>
              <a:rPr lang="tr-TR"/>
              <a:t>Değer saklar ve </a:t>
            </a:r>
            <a:r>
              <a:rPr lang="tr-TR" err="1"/>
              <a:t>always</a:t>
            </a:r>
            <a:r>
              <a:rPr lang="tr-TR"/>
              <a:t> bloğu içinde = veya &lt;= ile atanır.</a:t>
            </a: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module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Example</a:t>
            </a:r>
            <a:r>
              <a:rPr lang="tr-TR">
                <a:solidFill>
                  <a:schemeClr val="accent2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reg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always</a:t>
            </a:r>
            <a:r>
              <a:rPr lang="tr-TR">
                <a:solidFill>
                  <a:schemeClr val="accent2"/>
                </a:solidFill>
              </a:rPr>
              <a:t> #5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 = ~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;  // Her 5 zaman biriminde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 terslenir</a:t>
            </a: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endmodule</a:t>
            </a:r>
            <a:endParaRPr lang="tr-TR">
              <a:solidFill>
                <a:schemeClr val="accent2"/>
              </a:solidFill>
            </a:endParaRPr>
          </a:p>
          <a:p>
            <a:pPr lvl="1"/>
            <a:r>
              <a:rPr lang="tr-TR"/>
              <a:t>Burada </a:t>
            </a:r>
            <a:r>
              <a:rPr lang="tr-TR" err="1"/>
              <a:t>clk</a:t>
            </a:r>
            <a:r>
              <a:rPr lang="tr-TR"/>
              <a:t> bir </a:t>
            </a:r>
            <a:r>
              <a:rPr lang="tr-TR" err="1"/>
              <a:t>register</a:t>
            </a:r>
            <a:r>
              <a:rPr lang="tr-TR"/>
              <a:t> (hafıza) gibi çalışır ve değerini saklar.</a:t>
            </a:r>
          </a:p>
          <a:p>
            <a:pPr marL="457200" lvl="1" indent="0">
              <a:buNone/>
            </a:pPr>
            <a:endParaRPr lang="tr-TR">
              <a:solidFill>
                <a:srgbClr val="FF0000"/>
              </a:solidFill>
            </a:endParaRP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168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7554E-188F-CBEA-DDAD-DF5B6C10C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8EE4C2-0507-1502-ABE8-9D18D1B5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43932A-27C1-6567-0CF8-0885D268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tr-TR"/>
              <a:t>5. </a:t>
            </a:r>
            <a:r>
              <a:rPr lang="tr-TR" err="1"/>
              <a:t>always</a:t>
            </a:r>
            <a:r>
              <a:rPr lang="tr-TR"/>
              <a:t> ve </a:t>
            </a:r>
            <a:r>
              <a:rPr lang="tr-TR" err="1"/>
              <a:t>initial</a:t>
            </a:r>
            <a:r>
              <a:rPr lang="tr-TR"/>
              <a:t> Blokları</a:t>
            </a:r>
          </a:p>
          <a:p>
            <a:pPr marL="914400" lvl="2" indent="0">
              <a:buNone/>
            </a:pPr>
            <a:r>
              <a:rPr lang="tr-TR"/>
              <a:t>a) </a:t>
            </a:r>
            <a:r>
              <a:rPr lang="tr-TR" err="1"/>
              <a:t>always</a:t>
            </a:r>
            <a:r>
              <a:rPr lang="tr-TR"/>
              <a:t> Bloğu (Sürekli Çalışan)</a:t>
            </a:r>
          </a:p>
          <a:p>
            <a:pPr lvl="2"/>
            <a:r>
              <a:rPr lang="tr-TR" err="1"/>
              <a:t>Combinational</a:t>
            </a:r>
            <a:r>
              <a:rPr lang="tr-TR"/>
              <a:t> veya </a:t>
            </a:r>
            <a:r>
              <a:rPr lang="tr-TR" err="1"/>
              <a:t>sequential</a:t>
            </a:r>
            <a:r>
              <a:rPr lang="tr-TR"/>
              <a:t> devreler için kullanılır.</a:t>
            </a:r>
          </a:p>
          <a:p>
            <a:pPr lvl="2"/>
            <a:r>
              <a:rPr lang="tr-TR"/>
              <a:t>Her </a:t>
            </a:r>
            <a:r>
              <a:rPr lang="tr-TR" err="1"/>
              <a:t>clock</a:t>
            </a:r>
            <a:r>
              <a:rPr lang="tr-TR"/>
              <a:t> yükselen kenarında </a:t>
            </a:r>
            <a:r>
              <a:rPr lang="tr-TR" err="1"/>
              <a:t>count</a:t>
            </a:r>
            <a:r>
              <a:rPr lang="tr-TR"/>
              <a:t> artar.</a:t>
            </a:r>
          </a:p>
          <a:p>
            <a:pPr marL="914400" lvl="2" indent="0">
              <a:buNone/>
            </a:pP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always</a:t>
            </a:r>
            <a:r>
              <a:rPr lang="tr-TR">
                <a:solidFill>
                  <a:schemeClr val="accent2"/>
                </a:solidFill>
              </a:rPr>
              <a:t> @(</a:t>
            </a:r>
            <a:r>
              <a:rPr lang="tr-TR" err="1">
                <a:solidFill>
                  <a:schemeClr val="accent2"/>
                </a:solidFill>
              </a:rPr>
              <a:t>posedge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) </a:t>
            </a:r>
            <a:r>
              <a:rPr lang="tr-TR" err="1">
                <a:solidFill>
                  <a:schemeClr val="accent2"/>
                </a:solidFill>
              </a:rPr>
              <a:t>begin</a:t>
            </a: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count</a:t>
            </a:r>
            <a:r>
              <a:rPr lang="tr-TR">
                <a:solidFill>
                  <a:schemeClr val="accent2"/>
                </a:solidFill>
              </a:rPr>
              <a:t> &lt;= </a:t>
            </a:r>
            <a:r>
              <a:rPr lang="tr-TR" err="1">
                <a:solidFill>
                  <a:schemeClr val="accent2"/>
                </a:solidFill>
              </a:rPr>
              <a:t>count</a:t>
            </a:r>
            <a:r>
              <a:rPr lang="tr-TR">
                <a:solidFill>
                  <a:schemeClr val="accent2"/>
                </a:solidFill>
              </a:rPr>
              <a:t> + 1;</a:t>
            </a:r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end</a:t>
            </a:r>
            <a:endParaRPr lang="tr-TR"/>
          </a:p>
          <a:p>
            <a:pPr marL="914400" lvl="2" indent="0">
              <a:buNone/>
            </a:pPr>
            <a:endParaRPr lang="tr-TR"/>
          </a:p>
          <a:p>
            <a:pPr marL="914400" lvl="2" indent="0">
              <a:buNone/>
            </a:pPr>
            <a:r>
              <a:rPr lang="tr-TR"/>
              <a:t>b) </a:t>
            </a:r>
            <a:r>
              <a:rPr lang="tr-TR" err="1"/>
              <a:t>initial</a:t>
            </a:r>
            <a:r>
              <a:rPr lang="tr-TR"/>
              <a:t> Bloğu (Başlangıç Değerleri)</a:t>
            </a:r>
          </a:p>
          <a:p>
            <a:pPr lvl="2"/>
            <a:r>
              <a:rPr lang="tr-TR"/>
              <a:t>Simülasyon başlangıcında bir kez çalışır.</a:t>
            </a:r>
          </a:p>
          <a:p>
            <a:pPr marL="914400" lvl="2" indent="0">
              <a:buNone/>
            </a:pP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initial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begin</a:t>
            </a: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tr-TR">
                <a:solidFill>
                  <a:schemeClr val="accent2"/>
                </a:solidFill>
              </a:rPr>
              <a:t>    A = 0; B = 1;</a:t>
            </a:r>
          </a:p>
          <a:p>
            <a:pPr marL="914400" lvl="2" indent="0">
              <a:buNone/>
            </a:pPr>
            <a:r>
              <a:rPr lang="tr-TR">
                <a:solidFill>
                  <a:schemeClr val="accent2"/>
                </a:solidFill>
              </a:rPr>
              <a:t>    #10 A = 1; // 10 birim zaman sonra A=1 olur</a:t>
            </a:r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end</a:t>
            </a: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tr-TR">
              <a:solidFill>
                <a:srgbClr val="FF0000"/>
              </a:solidFill>
            </a:endParaRP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000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E86C-9CA0-809F-55FB-28E422361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F64FB0-98F0-6B91-7027-F1AF7FB0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FE8871-32F7-E3B2-E5F5-F3CA48FD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tr-TR"/>
              <a:t>6. Dizi ve Bit </a:t>
            </a:r>
            <a:r>
              <a:rPr lang="tr-TR" err="1"/>
              <a:t>İndisleme</a:t>
            </a:r>
            <a:endParaRPr lang="tr-TR"/>
          </a:p>
          <a:p>
            <a:pPr marL="457200" lvl="1" indent="0">
              <a:buNone/>
            </a:pPr>
            <a:endParaRPr lang="tr-TR"/>
          </a:p>
          <a:p>
            <a:pPr marL="914400" lvl="2" indent="0">
              <a:buNone/>
            </a:pPr>
            <a:r>
              <a:rPr lang="tr-TR"/>
              <a:t>a) Dizi </a:t>
            </a:r>
            <a:r>
              <a:rPr lang="tr-TR" err="1"/>
              <a:t>İndisleme</a:t>
            </a:r>
            <a:endParaRPr lang="tr-TR"/>
          </a:p>
          <a:p>
            <a:pPr lvl="2"/>
            <a:r>
              <a:rPr lang="tr-TR"/>
              <a:t>Bir </a:t>
            </a:r>
            <a:r>
              <a:rPr lang="tr-TR" err="1"/>
              <a:t>bus</a:t>
            </a:r>
            <a:r>
              <a:rPr lang="tr-TR"/>
              <a:t> (veri yolu) içinde belirli bitlere erişmek için </a:t>
            </a:r>
            <a:r>
              <a:rPr lang="tr-TR" err="1"/>
              <a:t>indisleme</a:t>
            </a:r>
            <a:r>
              <a:rPr lang="tr-TR"/>
              <a:t> kullanılır.</a:t>
            </a:r>
          </a:p>
          <a:p>
            <a:pPr lvl="2"/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reg</a:t>
            </a:r>
            <a:r>
              <a:rPr lang="tr-TR">
                <a:solidFill>
                  <a:schemeClr val="accent2"/>
                </a:solidFill>
              </a:rPr>
              <a:t> [7:0] data;</a:t>
            </a:r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assign</a:t>
            </a:r>
            <a:r>
              <a:rPr lang="tr-TR">
                <a:solidFill>
                  <a:schemeClr val="accent2"/>
                </a:solidFill>
              </a:rPr>
              <a:t> bit3 = data[3]; // 3. bit alındı</a:t>
            </a:r>
          </a:p>
          <a:p>
            <a:pPr marL="914400" lvl="2" indent="0">
              <a:buNone/>
            </a:pPr>
            <a:endParaRPr lang="tr-TR"/>
          </a:p>
          <a:p>
            <a:pPr marL="914400" lvl="2" indent="0">
              <a:buNone/>
            </a:pPr>
            <a:r>
              <a:rPr lang="tr-TR"/>
              <a:t>b) Çok Bit Seçme</a:t>
            </a:r>
          </a:p>
          <a:p>
            <a:pPr marL="914400" lvl="2" indent="0">
              <a:buNone/>
            </a:pPr>
            <a:endParaRPr lang="tr-TR"/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assign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sub_data</a:t>
            </a:r>
            <a:r>
              <a:rPr lang="tr-TR">
                <a:solidFill>
                  <a:schemeClr val="accent2"/>
                </a:solidFill>
              </a:rPr>
              <a:t> = data[7:4]; // </a:t>
            </a:r>
            <a:r>
              <a:rPr lang="tr-TR" err="1">
                <a:solidFill>
                  <a:schemeClr val="accent2"/>
                </a:solidFill>
              </a:rPr>
              <a:t>data'nın</a:t>
            </a:r>
            <a:r>
              <a:rPr lang="tr-TR">
                <a:solidFill>
                  <a:schemeClr val="accent2"/>
                </a:solidFill>
              </a:rPr>
              <a:t> üst 4 biti alındı</a:t>
            </a:r>
          </a:p>
          <a:p>
            <a:pPr marL="457200" lvl="1" indent="0">
              <a:buNone/>
            </a:pPr>
            <a:endParaRPr lang="tr-TR">
              <a:solidFill>
                <a:srgbClr val="FF0000"/>
              </a:solidFill>
            </a:endParaRP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60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25041-8190-3977-B032-DC396D24B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C9ACB7-3F10-F144-CD53-D3CD37DC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C0B936-D7A0-576D-E313-C8418B26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tr-TR"/>
              <a:t>7. Yüksek Empedans (High </a:t>
            </a:r>
            <a:r>
              <a:rPr lang="tr-TR" err="1"/>
              <a:t>Impedance</a:t>
            </a:r>
            <a:r>
              <a:rPr lang="tr-TR"/>
              <a:t>) Çıkış</a:t>
            </a:r>
          </a:p>
          <a:p>
            <a:pPr lvl="2"/>
            <a:r>
              <a:rPr lang="tr-TR" err="1"/>
              <a:t>Verilog'da</a:t>
            </a:r>
            <a:r>
              <a:rPr lang="tr-TR"/>
              <a:t> genellikle </a:t>
            </a:r>
            <a:r>
              <a:rPr lang="tr-TR" err="1"/>
              <a:t>high-impedance</a:t>
            </a:r>
            <a:r>
              <a:rPr lang="tr-TR"/>
              <a:t> durumu, Z sembolü ile temsil edilir. Bu, bir sinyalin "bağlantısız" veya "pasif" olduğu anlamına gelir. Yüksek empedans çıkışları, çoklu cihazların aynı sinyale bağlanmasına olanak tanır .</a:t>
            </a:r>
          </a:p>
          <a:p>
            <a:pPr lvl="2"/>
            <a:r>
              <a:rPr lang="tr-TR"/>
              <a:t>Birden fazla bileşenin aynı veri yoluna bağlanması gerektiğinde, yalnızca bir bileşenin aktif olarak veri göndermesini sağlamak için diğerlerinin yüksek empedans duruma getirilmesi gerekir.</a:t>
            </a:r>
          </a:p>
          <a:p>
            <a:pPr lvl="2"/>
            <a:r>
              <a:rPr lang="tr-TR" err="1"/>
              <a:t>Verilog’da</a:t>
            </a:r>
            <a:r>
              <a:rPr lang="tr-TR"/>
              <a:t> bir çıkışa yüksek empedans durumu atamak için 1'bz veya 1'bZ kullanılır:</a:t>
            </a:r>
          </a:p>
          <a:p>
            <a:pPr lvl="2"/>
            <a:r>
              <a:rPr lang="tr-TR" err="1"/>
              <a:t>Tristate</a:t>
            </a:r>
            <a:r>
              <a:rPr lang="tr-TR"/>
              <a:t> </a:t>
            </a:r>
            <a:r>
              <a:rPr lang="tr-TR" err="1"/>
              <a:t>buffer</a:t>
            </a:r>
            <a:r>
              <a:rPr lang="tr-TR"/>
              <a:t> devrelerinde kullanılır.</a:t>
            </a:r>
          </a:p>
          <a:p>
            <a:pPr marL="914400" lvl="2" indent="0">
              <a:buNone/>
            </a:pPr>
            <a:endParaRPr lang="tr-TR"/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assign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data_out</a:t>
            </a:r>
            <a:r>
              <a:rPr lang="tr-TR">
                <a:solidFill>
                  <a:schemeClr val="accent2"/>
                </a:solidFill>
              </a:rPr>
              <a:t> = </a:t>
            </a:r>
            <a:r>
              <a:rPr lang="tr-TR" err="1">
                <a:solidFill>
                  <a:schemeClr val="accent2"/>
                </a:solidFill>
              </a:rPr>
              <a:t>enable</a:t>
            </a:r>
            <a:r>
              <a:rPr lang="tr-TR">
                <a:solidFill>
                  <a:schemeClr val="accent2"/>
                </a:solidFill>
              </a:rPr>
              <a:t> ? </a:t>
            </a:r>
            <a:r>
              <a:rPr lang="tr-TR" err="1">
                <a:solidFill>
                  <a:schemeClr val="accent2"/>
                </a:solidFill>
              </a:rPr>
              <a:t>data_in</a:t>
            </a:r>
            <a:r>
              <a:rPr lang="tr-TR">
                <a:solidFill>
                  <a:schemeClr val="accent2"/>
                </a:solidFill>
              </a:rPr>
              <a:t> : 1'bz;</a:t>
            </a:r>
          </a:p>
          <a:p>
            <a:pPr marL="914400" lvl="2" indent="0">
              <a:buNone/>
            </a:pPr>
            <a:endParaRPr lang="tr-TR"/>
          </a:p>
          <a:p>
            <a:pPr lvl="2"/>
            <a:r>
              <a:rPr lang="tr-TR" err="1"/>
              <a:t>enable</a:t>
            </a:r>
            <a:r>
              <a:rPr lang="tr-TR"/>
              <a:t> aktif olduğunda, </a:t>
            </a:r>
            <a:r>
              <a:rPr lang="tr-TR" err="1"/>
              <a:t>data_out'a</a:t>
            </a:r>
            <a:r>
              <a:rPr lang="tr-TR"/>
              <a:t> </a:t>
            </a:r>
            <a:r>
              <a:rPr lang="tr-TR" err="1"/>
              <a:t>data_in</a:t>
            </a:r>
            <a:r>
              <a:rPr lang="tr-TR"/>
              <a:t> değeri aktarılır.</a:t>
            </a:r>
          </a:p>
          <a:p>
            <a:pPr lvl="2"/>
            <a:r>
              <a:rPr lang="tr-TR" err="1"/>
              <a:t>enable</a:t>
            </a:r>
            <a:r>
              <a:rPr lang="tr-TR"/>
              <a:t> pasif olduğunda, </a:t>
            </a:r>
            <a:r>
              <a:rPr lang="tr-TR" err="1"/>
              <a:t>data_out</a:t>
            </a:r>
            <a:r>
              <a:rPr lang="tr-TR"/>
              <a:t> 1'bz ile yüksek empedans durumuna getirilir.</a:t>
            </a:r>
          </a:p>
          <a:p>
            <a:pPr marL="914400" lvl="2" indent="0">
              <a:buNone/>
            </a:pPr>
            <a:endParaRPr lang="tr-TR"/>
          </a:p>
          <a:p>
            <a:pPr marL="457200" lvl="1" indent="0">
              <a:buNone/>
            </a:pPr>
            <a:endParaRPr lang="tr-TR"/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312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7DE60-08B3-AAD1-5839-55E34912D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D4EA7E-1513-38C0-2AC0-8A5FD353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CB43A9-5715-1F47-A9EC-8744701D0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tr-TR"/>
              <a:t>8. </a:t>
            </a:r>
            <a:r>
              <a:rPr lang="tr-TR" err="1"/>
              <a:t>Testbench</a:t>
            </a:r>
            <a:endParaRPr lang="tr-TR"/>
          </a:p>
          <a:p>
            <a:pPr lvl="2"/>
            <a:r>
              <a:rPr lang="tr-TR" err="1"/>
              <a:t>Testbench</a:t>
            </a:r>
            <a:r>
              <a:rPr lang="tr-TR"/>
              <a:t>, </a:t>
            </a:r>
            <a:r>
              <a:rPr lang="tr-TR" err="1"/>
              <a:t>Verilog’da</a:t>
            </a:r>
            <a:r>
              <a:rPr lang="tr-TR"/>
              <a:t> tasarladığınız devrelerin doğru çalışıp çalışmadığını test etmek için kullanılan bir yapıdır. </a:t>
            </a:r>
          </a:p>
          <a:p>
            <a:pPr lvl="2"/>
            <a:r>
              <a:rPr lang="tr-TR" err="1"/>
              <a:t>Testbench</a:t>
            </a:r>
            <a:r>
              <a:rPr lang="tr-TR"/>
              <a:t>, bir devreyi simüle etmek amacıyla yazılır, ancak gerçek donanımda çalışmaz. </a:t>
            </a:r>
          </a:p>
          <a:p>
            <a:pPr lvl="2"/>
            <a:r>
              <a:rPr lang="tr-TR" err="1"/>
              <a:t>Testbench</a:t>
            </a:r>
            <a:r>
              <a:rPr lang="tr-TR"/>
              <a:t> içinde devreyi modelleme, giriş sinyalleri sağlama ve çıkışları gözlemleme işlemleri yapılır.</a:t>
            </a:r>
          </a:p>
          <a:p>
            <a:pPr marL="457200" lvl="1" indent="0">
              <a:buNone/>
            </a:pPr>
            <a:endParaRPr lang="tr-TR">
              <a:solidFill>
                <a:srgbClr val="FF0000"/>
              </a:solidFill>
            </a:endParaRP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53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5FA50-A75D-26F8-6B40-9C958050A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2692D-863F-B001-ABF3-37810192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FBF52-36DE-7455-9117-7BADE17CE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tr-TR"/>
              <a:t>8. </a:t>
            </a:r>
            <a:r>
              <a:rPr lang="tr-TR" err="1"/>
              <a:t>Testbench</a:t>
            </a:r>
            <a:endParaRPr lang="tr-TR"/>
          </a:p>
          <a:p>
            <a:pPr lvl="1"/>
            <a:r>
              <a:rPr lang="tr-TR"/>
              <a:t>Modül Tanımlaması</a:t>
            </a:r>
          </a:p>
          <a:p>
            <a:pPr lvl="2"/>
            <a:r>
              <a:rPr lang="tr-TR" err="1"/>
              <a:t>Testbench</a:t>
            </a:r>
            <a:r>
              <a:rPr lang="tr-TR"/>
              <a:t>, herhangi bir giriş/çıkıştan bağımsız bir yapı olduğu için girişler ve çıkışlar yoktur. Amaç test edilmek istenen devreyi simüle etmek olduğundan, </a:t>
            </a:r>
            <a:r>
              <a:rPr lang="tr-TR" err="1"/>
              <a:t>testbench</a:t>
            </a:r>
            <a:r>
              <a:rPr lang="tr-TR"/>
              <a:t> modülü sadece içerideki DUT (Design Under Test) modülünü barındırır.</a:t>
            </a:r>
            <a:endParaRPr lang="tr-TR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module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testbench</a:t>
            </a:r>
            <a:r>
              <a:rPr lang="tr-TR">
                <a:solidFill>
                  <a:schemeClr val="accent2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// </a:t>
            </a:r>
            <a:r>
              <a:rPr lang="tr-TR" err="1">
                <a:solidFill>
                  <a:schemeClr val="accent2"/>
                </a:solidFill>
              </a:rPr>
              <a:t>Testbench</a:t>
            </a:r>
            <a:r>
              <a:rPr lang="tr-TR">
                <a:solidFill>
                  <a:schemeClr val="accent2"/>
                </a:solidFill>
              </a:rPr>
              <a:t> içinde DUT modülünü tanımlayacağız.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// Giriş sinyalleri tanımlanır (</a:t>
            </a:r>
            <a:r>
              <a:rPr lang="tr-TR" err="1">
                <a:solidFill>
                  <a:schemeClr val="accent2"/>
                </a:solidFill>
              </a:rPr>
              <a:t>inputlar</a:t>
            </a:r>
            <a:r>
              <a:rPr lang="tr-TR">
                <a:solidFill>
                  <a:schemeClr val="accent2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reg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, </a:t>
            </a:r>
            <a:r>
              <a:rPr lang="tr-TR" err="1">
                <a:solidFill>
                  <a:schemeClr val="accent2"/>
                </a:solidFill>
              </a:rPr>
              <a:t>rst</a:t>
            </a:r>
            <a:r>
              <a:rPr lang="tr-TR">
                <a:solidFill>
                  <a:schemeClr val="accent2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reg</a:t>
            </a:r>
            <a:r>
              <a:rPr lang="tr-TR">
                <a:solidFill>
                  <a:schemeClr val="accent2"/>
                </a:solidFill>
              </a:rPr>
              <a:t> [7:0] </a:t>
            </a:r>
            <a:r>
              <a:rPr lang="tr-TR" err="1">
                <a:solidFill>
                  <a:schemeClr val="accent2"/>
                </a:solidFill>
              </a:rPr>
              <a:t>data_in</a:t>
            </a:r>
            <a:r>
              <a:rPr lang="tr-TR">
                <a:solidFill>
                  <a:schemeClr val="accent2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// Çıkış sinyalleri tanımlanır (</a:t>
            </a:r>
            <a:r>
              <a:rPr lang="tr-TR" err="1">
                <a:solidFill>
                  <a:schemeClr val="accent2"/>
                </a:solidFill>
              </a:rPr>
              <a:t>outputlar</a:t>
            </a:r>
            <a:r>
              <a:rPr lang="tr-TR">
                <a:solidFill>
                  <a:schemeClr val="accent2"/>
                </a:solidFill>
              </a:rPr>
              <a:t>).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wire</a:t>
            </a:r>
            <a:r>
              <a:rPr lang="tr-TR">
                <a:solidFill>
                  <a:schemeClr val="accent2"/>
                </a:solidFill>
              </a:rPr>
              <a:t> [7:0] </a:t>
            </a:r>
            <a:r>
              <a:rPr lang="tr-TR" err="1">
                <a:solidFill>
                  <a:schemeClr val="accent2"/>
                </a:solidFill>
              </a:rPr>
              <a:t>data_out</a:t>
            </a:r>
            <a:r>
              <a:rPr lang="tr-TR">
                <a:solidFill>
                  <a:schemeClr val="accent2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// Design Under Test (DUT) modülünü çağırırız.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my_design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uut</a:t>
            </a:r>
            <a:r>
              <a:rPr lang="tr-TR">
                <a:solidFill>
                  <a:schemeClr val="accent2"/>
                </a:solidFill>
              </a:rPr>
              <a:t> (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    .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(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),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    .</a:t>
            </a:r>
            <a:r>
              <a:rPr lang="tr-TR" err="1">
                <a:solidFill>
                  <a:schemeClr val="accent2"/>
                </a:solidFill>
              </a:rPr>
              <a:t>rst</a:t>
            </a:r>
            <a:r>
              <a:rPr lang="tr-TR">
                <a:solidFill>
                  <a:schemeClr val="accent2"/>
                </a:solidFill>
              </a:rPr>
              <a:t>(</a:t>
            </a:r>
            <a:r>
              <a:rPr lang="tr-TR" err="1">
                <a:solidFill>
                  <a:schemeClr val="accent2"/>
                </a:solidFill>
              </a:rPr>
              <a:t>rst</a:t>
            </a:r>
            <a:r>
              <a:rPr lang="tr-TR">
                <a:solidFill>
                  <a:schemeClr val="accent2"/>
                </a:solidFill>
              </a:rPr>
              <a:t>),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    .</a:t>
            </a:r>
            <a:r>
              <a:rPr lang="tr-TR" err="1">
                <a:solidFill>
                  <a:schemeClr val="accent2"/>
                </a:solidFill>
              </a:rPr>
              <a:t>data_in</a:t>
            </a:r>
            <a:r>
              <a:rPr lang="tr-TR">
                <a:solidFill>
                  <a:schemeClr val="accent2"/>
                </a:solidFill>
              </a:rPr>
              <a:t>(</a:t>
            </a:r>
            <a:r>
              <a:rPr lang="tr-TR" err="1">
                <a:solidFill>
                  <a:schemeClr val="accent2"/>
                </a:solidFill>
              </a:rPr>
              <a:t>data_in</a:t>
            </a:r>
            <a:r>
              <a:rPr lang="tr-TR">
                <a:solidFill>
                  <a:schemeClr val="accent2"/>
                </a:solidFill>
              </a:rPr>
              <a:t>),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    .</a:t>
            </a:r>
            <a:r>
              <a:rPr lang="tr-TR" err="1">
                <a:solidFill>
                  <a:schemeClr val="accent2"/>
                </a:solidFill>
              </a:rPr>
              <a:t>data_out</a:t>
            </a:r>
            <a:r>
              <a:rPr lang="tr-TR">
                <a:solidFill>
                  <a:schemeClr val="accent2"/>
                </a:solidFill>
              </a:rPr>
              <a:t>(</a:t>
            </a:r>
            <a:r>
              <a:rPr lang="tr-TR" err="1">
                <a:solidFill>
                  <a:schemeClr val="accent2"/>
                </a:solidFill>
              </a:rPr>
              <a:t>data_out</a:t>
            </a:r>
            <a:r>
              <a:rPr lang="tr-TR">
                <a:solidFill>
                  <a:schemeClr val="accent2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);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// Test işlemleri burada yapılır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endmodule</a:t>
            </a: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808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Kurulum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F8D7D1-A435-2B14-3B25-6F567984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>
                <a:hlinkClick r:id="rId2"/>
              </a:rPr>
              <a:t>https://bleyer.org/icarus/</a:t>
            </a:r>
            <a:r>
              <a:rPr lang="tr-TR" sz="2000"/>
              <a:t> adresinden </a:t>
            </a:r>
            <a:r>
              <a:rPr lang="tr-TR" sz="20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iverilog-v12-20220611-x64_setup </a:t>
            </a:r>
            <a:r>
              <a:rPr lang="tr-TR" sz="2000"/>
              <a:t>indirilir.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97C7F3F-48AF-343D-83CD-D26BD9570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54329"/>
            <a:ext cx="10182225" cy="3378115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C4556A61-E82B-4E0C-6A3E-0BAFCB93B2D1}"/>
              </a:ext>
            </a:extLst>
          </p:cNvPr>
          <p:cNvSpPr/>
          <p:nvPr/>
        </p:nvSpPr>
        <p:spPr>
          <a:xfrm>
            <a:off x="1088166" y="3781424"/>
            <a:ext cx="1375634" cy="98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34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EFFFB-62C1-EBF4-7D4B-A5C690A64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0256D0-5AB7-1BF8-970F-334BFE5C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0F8980-2359-5F09-4BE8-8B89D485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tr-TR"/>
              <a:t>8. </a:t>
            </a:r>
            <a:r>
              <a:rPr lang="tr-TR" err="1"/>
              <a:t>Testbench</a:t>
            </a:r>
            <a:endParaRPr lang="tr-TR"/>
          </a:p>
          <a:p>
            <a:pPr lvl="1"/>
            <a:r>
              <a:rPr lang="tr-TR"/>
              <a:t>Giriş Sinyalleri </a:t>
            </a:r>
          </a:p>
          <a:p>
            <a:pPr lvl="2"/>
            <a:r>
              <a:rPr lang="tr-TR" err="1"/>
              <a:t>Testbench</a:t>
            </a:r>
            <a:r>
              <a:rPr lang="tr-TR"/>
              <a:t>, giriş sinyalleri sağlayarak, test edilmek istenen modülün işleyişini simüle eder. </a:t>
            </a:r>
          </a:p>
          <a:p>
            <a:pPr lvl="2"/>
            <a:r>
              <a:rPr lang="tr-TR" err="1"/>
              <a:t>initial</a:t>
            </a:r>
            <a:r>
              <a:rPr lang="tr-TR"/>
              <a:t> </a:t>
            </a:r>
            <a:r>
              <a:rPr lang="tr-TR" err="1"/>
              <a:t>begin</a:t>
            </a:r>
            <a:r>
              <a:rPr lang="tr-TR"/>
              <a:t> ... </a:t>
            </a:r>
            <a:r>
              <a:rPr lang="tr-TR" err="1"/>
              <a:t>end</a:t>
            </a:r>
            <a:r>
              <a:rPr lang="tr-TR"/>
              <a:t> bloğu </a:t>
            </a:r>
            <a:r>
              <a:rPr lang="tr-TR" err="1"/>
              <a:t>testbench</a:t>
            </a:r>
            <a:r>
              <a:rPr lang="tr-TR"/>
              <a:t> içinde zamanla değişmesi gereken işlemleri başlatır. Bu blok simülasyonun ilk başlatılmasından sonra çalışır ve belirli bir zaman diliminde işlemleri yapar.</a:t>
            </a:r>
          </a:p>
          <a:p>
            <a:pPr lvl="2"/>
            <a:r>
              <a:rPr lang="tr-TR"/>
              <a:t>#10 komutu, simülasyonun 10 birim zaman (zaman birimi simülatöre bağlıdır) geçmesini sağlar.</a:t>
            </a:r>
          </a:p>
          <a:p>
            <a:pPr lvl="1"/>
            <a:endParaRPr lang="tr-TR"/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initial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begin</a:t>
            </a: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// Başlangıçta sinyalleri sıfırlıyoruz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 = 0;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rst</a:t>
            </a:r>
            <a:r>
              <a:rPr lang="tr-TR">
                <a:solidFill>
                  <a:schemeClr val="accent2"/>
                </a:solidFill>
              </a:rPr>
              <a:t> = 0;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data_in</a:t>
            </a:r>
            <a:r>
              <a:rPr lang="tr-TR">
                <a:solidFill>
                  <a:schemeClr val="accent2"/>
                </a:solidFill>
              </a:rPr>
              <a:t> = 8'b00000000;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// Reset işlemi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rst</a:t>
            </a:r>
            <a:r>
              <a:rPr lang="tr-TR">
                <a:solidFill>
                  <a:schemeClr val="accent2"/>
                </a:solidFill>
              </a:rPr>
              <a:t> = 1; #10;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rst</a:t>
            </a:r>
            <a:r>
              <a:rPr lang="tr-TR">
                <a:solidFill>
                  <a:schemeClr val="accent2"/>
                </a:solidFill>
              </a:rPr>
              <a:t> = 0; #10;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// Veri girişini simüle et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data_in</a:t>
            </a:r>
            <a:r>
              <a:rPr lang="tr-TR">
                <a:solidFill>
                  <a:schemeClr val="accent2"/>
                </a:solidFill>
              </a:rPr>
              <a:t> = 8'b10101010; #10;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data_in</a:t>
            </a:r>
            <a:r>
              <a:rPr lang="tr-TR">
                <a:solidFill>
                  <a:schemeClr val="accent2"/>
                </a:solidFill>
              </a:rPr>
              <a:t> = 8'b11110000; #10;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// Testi bitir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$</a:t>
            </a:r>
            <a:r>
              <a:rPr lang="tr-TR" err="1">
                <a:solidFill>
                  <a:schemeClr val="accent2"/>
                </a:solidFill>
              </a:rPr>
              <a:t>finish</a:t>
            </a:r>
            <a:r>
              <a:rPr lang="tr-TR">
                <a:solidFill>
                  <a:schemeClr val="accent2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end</a:t>
            </a: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tr-TR"/>
          </a:p>
          <a:p>
            <a:pPr marL="457200" lvl="1" indent="0">
              <a:buNone/>
            </a:pPr>
            <a:endParaRPr lang="tr-TR">
              <a:solidFill>
                <a:srgbClr val="FF0000"/>
              </a:solidFill>
            </a:endParaRP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98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9C039-EB0A-8566-398F-5E0967C7A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8F98CC-FA68-A4AD-47BE-314096A3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653BB1-C869-0EE7-41B7-BABB4E72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tr-TR"/>
              <a:t>8. </a:t>
            </a:r>
            <a:r>
              <a:rPr lang="tr-TR" err="1"/>
              <a:t>Testbench</a:t>
            </a:r>
            <a:endParaRPr lang="tr-TR"/>
          </a:p>
          <a:p>
            <a:pPr lvl="1"/>
            <a:r>
              <a:rPr lang="tr-TR"/>
              <a:t>Zamanlayıcı</a:t>
            </a:r>
            <a:endParaRPr lang="tr-TR">
              <a:solidFill>
                <a:srgbClr val="FF0000"/>
              </a:solidFill>
            </a:endParaRPr>
          </a:p>
          <a:p>
            <a:pPr lvl="2"/>
            <a:r>
              <a:rPr lang="tr-TR"/>
              <a:t>Zamanlamalar, testlerin doğru şekilde çalışması için çok önemlidir. Örneğin, </a:t>
            </a:r>
            <a:r>
              <a:rPr lang="tr-TR" err="1"/>
              <a:t>clk</a:t>
            </a:r>
            <a:r>
              <a:rPr lang="tr-TR"/>
              <a:t> (</a:t>
            </a:r>
            <a:r>
              <a:rPr lang="tr-TR" err="1"/>
              <a:t>clock</a:t>
            </a:r>
            <a:r>
              <a:rPr lang="tr-TR"/>
              <a:t>) sinyali düzenli olarak değişmelidir ve </a:t>
            </a:r>
            <a:r>
              <a:rPr lang="tr-TR" err="1"/>
              <a:t>rst</a:t>
            </a:r>
            <a:r>
              <a:rPr lang="tr-TR"/>
              <a:t> (reset) sinyali de belirli zaman aralıklarında aktif hale gelmelidir. </a:t>
            </a:r>
            <a:r>
              <a:rPr lang="tr-TR" err="1"/>
              <a:t>Testbench</a:t>
            </a:r>
            <a:r>
              <a:rPr lang="tr-TR"/>
              <a:t> içinde bu tür sinyallerin zamanlamaları kontrol edilir.</a:t>
            </a:r>
          </a:p>
          <a:p>
            <a:pPr lvl="2"/>
            <a:r>
              <a:rPr lang="tr-TR" err="1"/>
              <a:t>always</a:t>
            </a:r>
            <a:r>
              <a:rPr lang="tr-TR"/>
              <a:t> bloğu, sürekli döngüde çalışır ve her 5 birim zaman aralığında </a:t>
            </a:r>
            <a:r>
              <a:rPr lang="tr-TR" err="1"/>
              <a:t>clk</a:t>
            </a:r>
            <a:r>
              <a:rPr lang="tr-TR"/>
              <a:t> sinyalini ters çevirir. Bu, simülasyonda </a:t>
            </a:r>
            <a:r>
              <a:rPr lang="tr-TR" err="1"/>
              <a:t>clock</a:t>
            </a:r>
            <a:r>
              <a:rPr lang="tr-TR"/>
              <a:t> sinyali üretmek için kullanılır.</a:t>
            </a:r>
          </a:p>
          <a:p>
            <a:pPr marL="457200" lvl="1" indent="0">
              <a:buNone/>
            </a:pPr>
            <a:endParaRPr lang="tr-TR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// </a:t>
            </a:r>
            <a:r>
              <a:rPr lang="tr-TR" err="1">
                <a:solidFill>
                  <a:schemeClr val="accent2"/>
                </a:solidFill>
              </a:rPr>
              <a:t>Clock</a:t>
            </a:r>
            <a:r>
              <a:rPr lang="tr-TR">
                <a:solidFill>
                  <a:schemeClr val="accent2"/>
                </a:solidFill>
              </a:rPr>
              <a:t> Sinyali Üretimi</a:t>
            </a: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always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begin</a:t>
            </a: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#5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 = ~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;  // Her 5 birim zaman aralığında </a:t>
            </a:r>
            <a:r>
              <a:rPr lang="tr-TR" err="1">
                <a:solidFill>
                  <a:schemeClr val="accent2"/>
                </a:solidFill>
              </a:rPr>
              <a:t>clk'i</a:t>
            </a:r>
            <a:r>
              <a:rPr lang="tr-TR">
                <a:solidFill>
                  <a:schemeClr val="accent2"/>
                </a:solidFill>
              </a:rPr>
              <a:t> ters çevirir</a:t>
            </a: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end</a:t>
            </a:r>
            <a:endParaRPr lang="tr-TR">
              <a:solidFill>
                <a:schemeClr val="accent2"/>
              </a:solidFill>
            </a:endParaRP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21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26E41-6C3A-9850-0137-349DBB9AD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9D188B-1827-5B9C-7FD1-8AF15FDB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A0AA36-BE66-5BFB-FF2F-1562CE3C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tr-TR"/>
              <a:t>8. </a:t>
            </a:r>
            <a:r>
              <a:rPr lang="tr-TR" err="1"/>
              <a:t>Testbench</a:t>
            </a:r>
            <a:endParaRPr lang="tr-TR"/>
          </a:p>
          <a:p>
            <a:pPr lvl="1"/>
            <a:r>
              <a:rPr lang="tr-TR"/>
              <a:t>Çıktıların İzlenmesi </a:t>
            </a:r>
            <a:endParaRPr lang="tr-TR">
              <a:solidFill>
                <a:srgbClr val="FF0000"/>
              </a:solidFill>
            </a:endParaRPr>
          </a:p>
          <a:p>
            <a:pPr lvl="2"/>
            <a:r>
              <a:rPr lang="tr-TR" err="1"/>
              <a:t>Testbench</a:t>
            </a:r>
            <a:r>
              <a:rPr lang="tr-TR"/>
              <a:t> içinde, çıkış sinyallerini gözlemlemek için kullanılır. </a:t>
            </a:r>
          </a:p>
          <a:p>
            <a:pPr lvl="1"/>
            <a:r>
              <a:rPr lang="tr-TR" err="1"/>
              <a:t>monitor-display</a:t>
            </a:r>
            <a:endParaRPr lang="tr-TR"/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initial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begin</a:t>
            </a: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tr-TR">
                <a:solidFill>
                  <a:schemeClr val="accent2"/>
                </a:solidFill>
              </a:rPr>
              <a:t>    $</a:t>
            </a:r>
            <a:r>
              <a:rPr lang="tr-TR" err="1">
                <a:solidFill>
                  <a:schemeClr val="accent2"/>
                </a:solidFill>
              </a:rPr>
              <a:t>monitor</a:t>
            </a:r>
            <a:r>
              <a:rPr lang="tr-TR">
                <a:solidFill>
                  <a:schemeClr val="accent2"/>
                </a:solidFill>
              </a:rPr>
              <a:t>("Time = %0t, </a:t>
            </a:r>
            <a:r>
              <a:rPr lang="tr-TR" err="1">
                <a:solidFill>
                  <a:schemeClr val="accent2"/>
                </a:solidFill>
              </a:rPr>
              <a:t>data_out</a:t>
            </a:r>
            <a:r>
              <a:rPr lang="tr-TR">
                <a:solidFill>
                  <a:schemeClr val="accent2"/>
                </a:solidFill>
              </a:rPr>
              <a:t> = %b", $time, </a:t>
            </a:r>
            <a:r>
              <a:rPr lang="tr-TR" err="1">
                <a:solidFill>
                  <a:schemeClr val="accent2"/>
                </a:solidFill>
              </a:rPr>
              <a:t>data_out</a:t>
            </a:r>
            <a:r>
              <a:rPr lang="tr-TR">
                <a:solidFill>
                  <a:schemeClr val="accent2"/>
                </a:solidFill>
              </a:rPr>
              <a:t>);</a:t>
            </a:r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end</a:t>
            </a:r>
            <a:endParaRPr lang="tr-TR">
              <a:solidFill>
                <a:schemeClr val="accent2"/>
              </a:solidFill>
            </a:endParaRPr>
          </a:p>
          <a:p>
            <a:pPr lvl="2"/>
            <a:r>
              <a:rPr lang="tr-TR"/>
              <a:t>$</a:t>
            </a:r>
            <a:r>
              <a:rPr lang="tr-TR" err="1"/>
              <a:t>display</a:t>
            </a:r>
            <a:r>
              <a:rPr lang="tr-TR"/>
              <a:t>: Çıkışı bir defa, belirtilen zaman diliminde yazdırır.</a:t>
            </a:r>
          </a:p>
          <a:p>
            <a:pPr lvl="2"/>
            <a:r>
              <a:rPr lang="tr-TR"/>
              <a:t>$</a:t>
            </a:r>
            <a:r>
              <a:rPr lang="tr-TR" err="1"/>
              <a:t>monitor</a:t>
            </a:r>
            <a:r>
              <a:rPr lang="tr-TR"/>
              <a:t>: Çıkışı sürekli olarak, sinyaldeki her değişiklikte yazdırır.</a:t>
            </a:r>
          </a:p>
          <a:p>
            <a:pPr lvl="2"/>
            <a:r>
              <a:rPr lang="tr-TR"/>
              <a:t>$</a:t>
            </a:r>
            <a:r>
              <a:rPr lang="tr-TR" err="1"/>
              <a:t>display</a:t>
            </a:r>
            <a:r>
              <a:rPr lang="tr-TR"/>
              <a:t> genellikle belirli bir koşulun sağlandığı durumda veya testin sonunda çıktı almak için kullanılır.</a:t>
            </a:r>
          </a:p>
          <a:p>
            <a:pPr lvl="2"/>
            <a:r>
              <a:rPr lang="tr-TR"/>
              <a:t>$</a:t>
            </a:r>
            <a:r>
              <a:rPr lang="tr-TR" err="1"/>
              <a:t>monitor</a:t>
            </a:r>
            <a:r>
              <a:rPr lang="tr-TR"/>
              <a:t> ise sinyallerin sürekli olarak izlenmesi gereken durumlar için uygundur.</a:t>
            </a:r>
          </a:p>
        </p:txBody>
      </p:sp>
    </p:spTree>
    <p:extLst>
      <p:ext uri="{BB962C8B-B14F-4D97-AF65-F5344CB8AC3E}">
        <p14:creationId xmlns:p14="http://schemas.microsoft.com/office/powerpoint/2010/main" val="365290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A9663-26FE-8C65-1413-EB6BB346C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DF8C2F-3E36-6BBD-3505-D2D079D7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C87740-C606-8E3E-ADB4-330F4A8B2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tr-TR"/>
              <a:t>9. </a:t>
            </a:r>
            <a:r>
              <a:rPr lang="tr-TR" err="1"/>
              <a:t>Delay</a:t>
            </a:r>
            <a:endParaRPr lang="tr-TR"/>
          </a:p>
          <a:p>
            <a:pPr lvl="1"/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Verilog'da</a:t>
            </a:r>
            <a:r>
              <a:rPr lang="tr-TR"/>
              <a:t> gecikme (</a:t>
            </a:r>
            <a:r>
              <a:rPr lang="tr-TR" err="1"/>
              <a:t>delay</a:t>
            </a:r>
            <a:r>
              <a:rPr lang="tr-TR"/>
              <a:t>) # operatörü kullanılarak gerçekleştirilir.</a:t>
            </a:r>
          </a:p>
          <a:p>
            <a:pPr lvl="1"/>
            <a:r>
              <a:rPr lang="tr-TR"/>
              <a:t>Gecikme, simülasyon sürecinde belirli bir süre beklemek için kullanılır.</a:t>
            </a:r>
          </a:p>
          <a:p>
            <a:pPr lvl="1"/>
            <a:r>
              <a:rPr lang="tr-TR" err="1"/>
              <a:t>initial</a:t>
            </a:r>
            <a:r>
              <a:rPr lang="tr-TR"/>
              <a:t> Bloğunda Gecikme</a:t>
            </a:r>
          </a:p>
          <a:p>
            <a:pPr lvl="2"/>
            <a:r>
              <a:rPr lang="tr-TR"/>
              <a:t>Başlangıçta A = 0. 10 zaman birimi sonra A = 1. 5 zaman birimi sonra A = 0.</a:t>
            </a:r>
          </a:p>
          <a:p>
            <a:pPr lvl="2"/>
            <a:endParaRPr lang="tr-TR"/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module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DelayExample</a:t>
            </a:r>
            <a:r>
              <a:rPr lang="tr-TR">
                <a:solidFill>
                  <a:schemeClr val="accent2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reg</a:t>
            </a:r>
            <a:r>
              <a:rPr lang="tr-TR">
                <a:solidFill>
                  <a:schemeClr val="accent2"/>
                </a:solidFill>
              </a:rPr>
              <a:t> A;</a:t>
            </a:r>
          </a:p>
          <a:p>
            <a:pPr marL="457200" lvl="1" indent="0">
              <a:buNone/>
            </a:pP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initial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begin</a:t>
            </a: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    A = 0;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    #10 A = 1; 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    #5   A = 0;  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end</a:t>
            </a: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Endmodule</a:t>
            </a: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95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ADE13-BA7B-6A3F-275C-4BAD6A744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18D3D2-BF99-9A71-9C6A-18EB1484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D0DE47-EFFD-628D-2951-1D7A9DF2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tr-TR"/>
              <a:t>9. </a:t>
            </a:r>
            <a:r>
              <a:rPr lang="tr-TR" err="1"/>
              <a:t>Delay</a:t>
            </a:r>
            <a:endParaRPr lang="tr-TR"/>
          </a:p>
          <a:p>
            <a:pPr lvl="1"/>
            <a:r>
              <a:rPr lang="tr-TR" err="1"/>
              <a:t>always</a:t>
            </a:r>
            <a:r>
              <a:rPr lang="tr-TR"/>
              <a:t> Bloğunda Gecikme</a:t>
            </a:r>
          </a:p>
          <a:p>
            <a:pPr lvl="2"/>
            <a:r>
              <a:rPr lang="tr-TR"/>
              <a:t>Gecikme, her döngüde belirli bir süre bekleyerek işlemleri sıralamak için kullanılabilir.</a:t>
            </a:r>
          </a:p>
          <a:p>
            <a:pPr lvl="2"/>
            <a:r>
              <a:rPr lang="tr-TR"/>
              <a:t>Bu kod her 5 zaman biriminde bir kez </a:t>
            </a:r>
            <a:r>
              <a:rPr lang="tr-TR" err="1"/>
              <a:t>clk</a:t>
            </a:r>
            <a:r>
              <a:rPr lang="tr-TR"/>
              <a:t> sinyalini ters çevirerek bir </a:t>
            </a:r>
            <a:r>
              <a:rPr lang="tr-TR" err="1"/>
              <a:t>clock</a:t>
            </a:r>
            <a:r>
              <a:rPr lang="tr-TR"/>
              <a:t> sinyali üretir.</a:t>
            </a:r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module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ClockExample</a:t>
            </a:r>
            <a:r>
              <a:rPr lang="tr-TR">
                <a:solidFill>
                  <a:schemeClr val="accent2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reg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;</a:t>
            </a:r>
          </a:p>
          <a:p>
            <a:pPr marL="914400" lvl="2" indent="0">
              <a:buNone/>
            </a:pP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initial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 = 0; // Başlangıç değeri</a:t>
            </a:r>
          </a:p>
          <a:p>
            <a:pPr marL="914400" lvl="2" indent="0">
              <a:buNone/>
            </a:pP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always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begin</a:t>
            </a: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tr-TR">
                <a:solidFill>
                  <a:schemeClr val="accent2"/>
                </a:solidFill>
              </a:rPr>
              <a:t>        #5 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 = ~</a:t>
            </a:r>
            <a:r>
              <a:rPr lang="tr-TR" err="1">
                <a:solidFill>
                  <a:schemeClr val="accent2"/>
                </a:solidFill>
              </a:rPr>
              <a:t>clk</a:t>
            </a:r>
            <a:r>
              <a:rPr lang="tr-TR">
                <a:solidFill>
                  <a:schemeClr val="accent2"/>
                </a:solidFill>
              </a:rPr>
              <a:t>; // Her 5 birimde bir </a:t>
            </a:r>
            <a:r>
              <a:rPr lang="tr-TR" err="1">
                <a:solidFill>
                  <a:schemeClr val="accent2"/>
                </a:solidFill>
              </a:rPr>
              <a:t>clock</a:t>
            </a:r>
            <a:r>
              <a:rPr lang="tr-TR">
                <a:solidFill>
                  <a:schemeClr val="accent2"/>
                </a:solidFill>
              </a:rPr>
              <a:t> sinyalini değiştir</a:t>
            </a:r>
          </a:p>
          <a:p>
            <a:pPr marL="914400" lvl="2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end</a:t>
            </a: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tr-TR" err="1">
                <a:solidFill>
                  <a:schemeClr val="accent2"/>
                </a:solidFill>
              </a:rPr>
              <a:t>endmodule</a:t>
            </a: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4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51E92-04E5-5D72-513B-DB2B5DD9F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560202-05A1-F1FF-F563-F09F43A3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164A1B-CFAF-05C9-F2BA-453BF4AB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tr-TR"/>
              <a:t>9. </a:t>
            </a:r>
            <a:r>
              <a:rPr lang="tr-TR" err="1"/>
              <a:t>Delay</a:t>
            </a:r>
            <a:endParaRPr lang="tr-TR"/>
          </a:p>
          <a:p>
            <a:pPr lvl="1"/>
            <a:r>
              <a:rPr lang="tr-TR"/>
              <a:t>Gecikmeli Atama (# + </a:t>
            </a:r>
            <a:r>
              <a:rPr lang="tr-TR" err="1"/>
              <a:t>assign</a:t>
            </a:r>
            <a:r>
              <a:rPr lang="tr-TR"/>
              <a:t>)</a:t>
            </a:r>
          </a:p>
          <a:p>
            <a:pPr lvl="2"/>
            <a:r>
              <a:rPr lang="tr-TR" err="1"/>
              <a:t>assign</a:t>
            </a:r>
            <a:r>
              <a:rPr lang="tr-TR"/>
              <a:t> ile gecikmeli kombinasyonel lojik oluşturulabilir.</a:t>
            </a:r>
          </a:p>
          <a:p>
            <a:pPr lvl="2"/>
            <a:r>
              <a:rPr lang="tr-TR"/>
              <a:t>A ve B'nin değişiminden 5 zaman birimi sonra Y güncellenir.</a:t>
            </a:r>
          </a:p>
          <a:p>
            <a:pPr marL="457200" lvl="1" indent="0">
              <a:buNone/>
            </a:pP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module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DelayAssign</a:t>
            </a:r>
            <a:r>
              <a:rPr lang="tr-TR">
                <a:solidFill>
                  <a:schemeClr val="accent2"/>
                </a:solidFill>
              </a:rPr>
              <a:t>(</a:t>
            </a:r>
            <a:r>
              <a:rPr lang="tr-TR" err="1">
                <a:solidFill>
                  <a:schemeClr val="accent2"/>
                </a:solidFill>
              </a:rPr>
              <a:t>input</a:t>
            </a:r>
            <a:r>
              <a:rPr lang="tr-TR">
                <a:solidFill>
                  <a:schemeClr val="accent2"/>
                </a:solidFill>
              </a:rPr>
              <a:t> A, B, </a:t>
            </a:r>
            <a:r>
              <a:rPr lang="tr-TR" err="1">
                <a:solidFill>
                  <a:schemeClr val="accent2"/>
                </a:solidFill>
              </a:rPr>
              <a:t>output</a:t>
            </a:r>
            <a:r>
              <a:rPr lang="tr-TR">
                <a:solidFill>
                  <a:schemeClr val="accent2"/>
                </a:solidFill>
              </a:rPr>
              <a:t> Y);</a:t>
            </a:r>
          </a:p>
          <a:p>
            <a:pPr marL="457200" lvl="1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assign</a:t>
            </a:r>
            <a:r>
              <a:rPr lang="tr-TR">
                <a:solidFill>
                  <a:schemeClr val="accent2"/>
                </a:solidFill>
              </a:rPr>
              <a:t> #5 Y = A &amp; B; </a:t>
            </a:r>
          </a:p>
          <a:p>
            <a:pPr marL="457200" lvl="1" indent="0">
              <a:buNone/>
            </a:pPr>
            <a:r>
              <a:rPr lang="tr-TR" err="1">
                <a:solidFill>
                  <a:schemeClr val="accent2"/>
                </a:solidFill>
              </a:rPr>
              <a:t>endmodule</a:t>
            </a:r>
            <a:endParaRPr lang="tr-TR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137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736191-0082-03BE-A54E-62F0F795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4 Temel Yaklaşım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A1217A-F141-17E6-F404-46794786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Switch Level </a:t>
            </a:r>
          </a:p>
          <a:p>
            <a:r>
              <a:rPr lang="tr-TR" err="1"/>
              <a:t>Logic</a:t>
            </a:r>
            <a:r>
              <a:rPr lang="tr-TR"/>
              <a:t> </a:t>
            </a:r>
            <a:r>
              <a:rPr lang="tr-TR" err="1"/>
              <a:t>Gate</a:t>
            </a:r>
            <a:r>
              <a:rPr lang="tr-TR"/>
              <a:t>-Level (</a:t>
            </a:r>
            <a:r>
              <a:rPr lang="tr-TR" err="1"/>
              <a:t>Structural</a:t>
            </a:r>
            <a:r>
              <a:rPr lang="tr-TR"/>
              <a:t>)</a:t>
            </a:r>
          </a:p>
          <a:p>
            <a:r>
              <a:rPr lang="tr-TR"/>
              <a:t>Data-</a:t>
            </a:r>
            <a:r>
              <a:rPr lang="tr-TR" err="1"/>
              <a:t>flow</a:t>
            </a:r>
            <a:r>
              <a:rPr lang="tr-TR"/>
              <a:t> Style</a:t>
            </a:r>
          </a:p>
          <a:p>
            <a:r>
              <a:rPr lang="tr-TR" err="1"/>
              <a:t>Behavioral</a:t>
            </a:r>
            <a:r>
              <a:rPr lang="tr-TR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778233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3C5281-D882-1CC9-700D-210C0D21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Transistor Switch Level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FB9121-50D9-DD08-59D2-C6A5E4D5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7" y="3735529"/>
            <a:ext cx="4816876" cy="90332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CMOS transistor that contains a PMOS transistor and an NMOS transistor </a:t>
            </a:r>
            <a:r>
              <a:rPr lang="tr-TR" sz="1800" dirty="0"/>
              <a:t>is </a:t>
            </a:r>
            <a:r>
              <a:rPr lang="tr-TR" sz="1800" dirty="0" err="1"/>
              <a:t>used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this</a:t>
            </a:r>
            <a:r>
              <a:rPr lang="tr-TR" sz="1800" dirty="0"/>
              <a:t> NOT </a:t>
            </a:r>
            <a:r>
              <a:rPr lang="tr-TR" sz="1800" dirty="0" err="1"/>
              <a:t>gate</a:t>
            </a:r>
            <a:r>
              <a:rPr lang="tr-TR" sz="1800" dirty="0"/>
              <a:t>.</a:t>
            </a:r>
          </a:p>
        </p:txBody>
      </p:sp>
      <p:pic>
        <p:nvPicPr>
          <p:cNvPr id="1028" name="Picture 4" descr="Switch-Level Modelling">
            <a:extLst>
              <a:ext uri="{FF2B5EF4-FFF2-40B4-BE49-F238E27FC236}">
                <a16:creationId xmlns:a16="http://schemas.microsoft.com/office/drawing/2014/main" id="{518DAA77-EAAF-301F-1BDC-680D3FAA9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37"/>
          <a:stretch/>
        </p:blipFill>
        <p:spPr bwMode="auto">
          <a:xfrm>
            <a:off x="712040" y="4571381"/>
            <a:ext cx="3605827" cy="178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B60CAC7-63A2-E605-72D7-6929D97FE29F}"/>
              </a:ext>
            </a:extLst>
          </p:cNvPr>
          <p:cNvSpPr txBox="1"/>
          <p:nvPr/>
        </p:nvSpPr>
        <p:spPr>
          <a:xfrm>
            <a:off x="442404" y="6393176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err="1"/>
              <a:t>Gate</a:t>
            </a:r>
            <a:r>
              <a:rPr lang="tr-TR"/>
              <a:t> Level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ACC992D-9B54-A2BF-4F52-2CAC7F8457F0}"/>
              </a:ext>
            </a:extLst>
          </p:cNvPr>
          <p:cNvSpPr txBox="1"/>
          <p:nvPr/>
        </p:nvSpPr>
        <p:spPr>
          <a:xfrm>
            <a:off x="2623720" y="6393176"/>
            <a:ext cx="208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Switch-</a:t>
            </a:r>
            <a:r>
              <a:rPr lang="tr-TR" err="1"/>
              <a:t>level</a:t>
            </a:r>
            <a:r>
              <a:rPr lang="tr-TR"/>
              <a:t> model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41AAF33-D460-D50F-4B04-1BE5F99B6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62" y="1536801"/>
            <a:ext cx="4994853" cy="2285297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CFEC08E-6EEC-C0C3-A725-C765D7335F02}"/>
              </a:ext>
            </a:extLst>
          </p:cNvPr>
          <p:cNvSpPr txBox="1"/>
          <p:nvPr/>
        </p:nvSpPr>
        <p:spPr>
          <a:xfrm>
            <a:off x="5655076" y="4638850"/>
            <a:ext cx="60945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tr-TR" sz="120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mux2x1_cmos</a:t>
            </a:r>
            <a:r>
              <a:rPr lang="tr-TR" sz="120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effectLst/>
                <a:latin typeface="Consolas" panose="020B0609020204030204" pitchFamily="49" charset="0"/>
              </a:rPr>
              <a:t>(a0, a1, s, y); 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multiplexer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cmos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transistors</a:t>
            </a:r>
            <a:endParaRPr lang="tr-TR" sz="120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sz="120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latin typeface="Consolas" panose="020B0609020204030204" pitchFamily="49" charset="0"/>
              </a:rPr>
              <a:t>s, a0, a1; 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inputs</a:t>
            </a:r>
            <a:endParaRPr lang="tr-TR" sz="120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sz="120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latin typeface="Consolas" panose="020B0609020204030204" pitchFamily="49" charset="0"/>
              </a:rPr>
              <a:t>y; 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output</a:t>
            </a:r>
            <a:endParaRPr lang="tr-TR" sz="120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tr-TR" sz="120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latin typeface="Consolas" panose="020B0609020204030204" pitchFamily="49" charset="0"/>
              </a:rPr>
              <a:t>sn; 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cmosnot</a:t>
            </a:r>
            <a:endParaRPr lang="tr-TR" sz="120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cmosnot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(f, a); // a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cmos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invert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in)</a:t>
            </a:r>
            <a:endParaRPr lang="tr-TR" sz="120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cmosnot</a:t>
            </a:r>
            <a:r>
              <a:rPr lang="tr-TR" sz="120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</a:t>
            </a:r>
            <a:r>
              <a:rPr lang="tr-TR" sz="120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latin typeface="Consolas" panose="020B0609020204030204" pitchFamily="49" charset="0"/>
              </a:rPr>
              <a:t>(sn, s);</a:t>
            </a:r>
          </a:p>
          <a:p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cmoscmos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drain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n_gate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20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p_gate</a:t>
            </a:r>
            <a:r>
              <a:rPr lang="tr-TR" sz="120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tr-TR" sz="120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cmoscmos</a:t>
            </a:r>
            <a:r>
              <a:rPr lang="tr-TR" sz="120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c0</a:t>
            </a:r>
            <a:r>
              <a:rPr lang="tr-TR" sz="120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latin typeface="Consolas" panose="020B0609020204030204" pitchFamily="49" charset="0"/>
              </a:rPr>
              <a:t>(y, a0, sn, s);</a:t>
            </a:r>
          </a:p>
          <a:p>
            <a:r>
              <a:rPr lang="tr-TR" sz="120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cmoscmos</a:t>
            </a:r>
            <a:r>
              <a:rPr lang="tr-TR" sz="120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tr-TR" sz="120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latin typeface="Consolas" panose="020B0609020204030204" pitchFamily="49" charset="0"/>
              </a:rPr>
              <a:t>(y, a1, s, sn);</a:t>
            </a:r>
          </a:p>
          <a:p>
            <a:r>
              <a:rPr lang="tr-TR" sz="120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tr-TR" sz="120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31A690A-D8D4-C531-FDC2-33955227E9C0}"/>
              </a:ext>
            </a:extLst>
          </p:cNvPr>
          <p:cNvSpPr txBox="1"/>
          <p:nvPr/>
        </p:nvSpPr>
        <p:spPr>
          <a:xfrm>
            <a:off x="5655076" y="3896068"/>
            <a:ext cx="5216001" cy="675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err="1"/>
              <a:t>Giriş</a:t>
            </a:r>
            <a:r>
              <a:rPr lang="en-US" sz="1400"/>
              <a:t> s</a:t>
            </a:r>
            <a:r>
              <a:rPr lang="tr-TR" sz="1400"/>
              <a:t>=</a:t>
            </a:r>
            <a:r>
              <a:rPr lang="en-US" sz="1400"/>
              <a:t>0 </a:t>
            </a:r>
            <a:r>
              <a:rPr lang="en-US" sz="1400" err="1"/>
              <a:t>olduğunda</a:t>
            </a:r>
            <a:r>
              <a:rPr lang="en-US" sz="1400"/>
              <a:t> c0 </a:t>
            </a:r>
            <a:r>
              <a:rPr lang="en-US" sz="1400" err="1"/>
              <a:t>açık</a:t>
            </a:r>
            <a:r>
              <a:rPr lang="tr-TR" sz="1400"/>
              <a:t> olur</a:t>
            </a:r>
            <a:r>
              <a:rPr lang="en-US" sz="1400"/>
              <a:t> </a:t>
            </a:r>
            <a:r>
              <a:rPr lang="en-US" sz="1400" err="1"/>
              <a:t>ve</a:t>
            </a:r>
            <a:r>
              <a:rPr lang="en-US" sz="1400"/>
              <a:t> c1 </a:t>
            </a:r>
            <a:r>
              <a:rPr lang="en-US" sz="1400" err="1"/>
              <a:t>kapalı</a:t>
            </a:r>
            <a:r>
              <a:rPr lang="tr-TR" sz="1400"/>
              <a:t> olur</a:t>
            </a:r>
            <a:r>
              <a:rPr lang="en-US" sz="1400"/>
              <a:t>; </a:t>
            </a:r>
            <a:r>
              <a:rPr lang="en-US" sz="1400" err="1"/>
              <a:t>dolayısıyla</a:t>
            </a:r>
            <a:r>
              <a:rPr lang="en-US" sz="1400"/>
              <a:t> y </a:t>
            </a:r>
            <a:r>
              <a:rPr lang="en-US" sz="1400" err="1"/>
              <a:t>çıkışı</a:t>
            </a:r>
            <a:r>
              <a:rPr lang="en-US" sz="1400"/>
              <a:t> a0 </a:t>
            </a:r>
            <a:r>
              <a:rPr lang="en-US" sz="1400" err="1"/>
              <a:t>girişiyle</a:t>
            </a:r>
            <a:r>
              <a:rPr lang="en-US" sz="1400"/>
              <a:t> </a:t>
            </a:r>
            <a:r>
              <a:rPr lang="en-US" sz="1400" err="1"/>
              <a:t>aynıdır</a:t>
            </a:r>
            <a:r>
              <a:rPr lang="en-US" sz="1400"/>
              <a:t>. </a:t>
            </a:r>
            <a:r>
              <a:rPr lang="en-US" sz="1400" err="1"/>
              <a:t>Aksi</a:t>
            </a:r>
            <a:r>
              <a:rPr lang="en-US" sz="1400"/>
              <a:t> </a:t>
            </a:r>
            <a:r>
              <a:rPr lang="en-US" sz="1400" err="1"/>
              <a:t>halde</a:t>
            </a:r>
            <a:r>
              <a:rPr lang="en-US" sz="1400"/>
              <a:t> c0 </a:t>
            </a:r>
            <a:r>
              <a:rPr lang="en-US" sz="1400" err="1"/>
              <a:t>kapalı</a:t>
            </a:r>
            <a:r>
              <a:rPr lang="en-US" sz="1400"/>
              <a:t>, c1 </a:t>
            </a:r>
            <a:r>
              <a:rPr lang="en-US" sz="1400" err="1"/>
              <a:t>açıktır</a:t>
            </a:r>
            <a:r>
              <a:rPr lang="en-US" sz="1400"/>
              <a:t> </a:t>
            </a:r>
            <a:r>
              <a:rPr lang="en-US" sz="1400" err="1"/>
              <a:t>ve</a:t>
            </a:r>
            <a:r>
              <a:rPr lang="en-US" sz="1400"/>
              <a:t> y </a:t>
            </a:r>
            <a:r>
              <a:rPr lang="en-US" sz="1400" err="1"/>
              <a:t>çıkışı</a:t>
            </a:r>
            <a:r>
              <a:rPr lang="en-US" sz="1400"/>
              <a:t> a1 </a:t>
            </a:r>
            <a:r>
              <a:rPr lang="en-US" sz="1400" err="1"/>
              <a:t>girişi</a:t>
            </a:r>
            <a:r>
              <a:rPr lang="en-US" sz="1400"/>
              <a:t> </a:t>
            </a:r>
            <a:r>
              <a:rPr lang="en-US" sz="1400" err="1"/>
              <a:t>ile</a:t>
            </a:r>
            <a:r>
              <a:rPr lang="en-US" sz="1400"/>
              <a:t> </a:t>
            </a:r>
            <a:r>
              <a:rPr lang="en-US" sz="1400" err="1"/>
              <a:t>aynıdır</a:t>
            </a:r>
            <a:r>
              <a:rPr lang="en-US" sz="1400"/>
              <a:t>.</a:t>
            </a:r>
            <a:endParaRPr lang="tr-TR" sz="140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1A06D22-2717-463F-6FE7-B2757BD920C5}"/>
              </a:ext>
            </a:extLst>
          </p:cNvPr>
          <p:cNvSpPr txBox="1"/>
          <p:nvPr/>
        </p:nvSpPr>
        <p:spPr>
          <a:xfrm>
            <a:off x="442404" y="1536801"/>
            <a:ext cx="5212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Switch-</a:t>
            </a:r>
            <a:r>
              <a:rPr lang="tr-TR" err="1"/>
              <a:t>level</a:t>
            </a:r>
            <a:r>
              <a:rPr lang="tr-TR"/>
              <a:t> tasarım, dijital devrelerin anahtarlar (</a:t>
            </a:r>
            <a:r>
              <a:rPr lang="tr-TR" err="1"/>
              <a:t>switches</a:t>
            </a:r>
            <a:r>
              <a:rPr lang="tr-TR"/>
              <a:t>) ve transistörler üzerinden modellenmesidir.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Bu modelleme düzeyinde, elektronik anahtarların (MOSFET, NMOS, PMOS) mantığını ve onların kapalı ya da açık durumları simüle edilir.</a:t>
            </a:r>
          </a:p>
        </p:txBody>
      </p:sp>
    </p:spTree>
    <p:extLst>
      <p:ext uri="{BB962C8B-B14F-4D97-AF65-F5344CB8AC3E}">
        <p14:creationId xmlns:p14="http://schemas.microsoft.com/office/powerpoint/2010/main" val="3272957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3C5281-D882-1CC9-700D-210C0D21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Logic</a:t>
            </a:r>
            <a:r>
              <a:rPr lang="tr-TR"/>
              <a:t> </a:t>
            </a:r>
            <a:r>
              <a:rPr lang="tr-TR" err="1"/>
              <a:t>Gate</a:t>
            </a:r>
            <a:r>
              <a:rPr lang="tr-TR"/>
              <a:t> Level (</a:t>
            </a:r>
            <a:r>
              <a:rPr lang="tr-TR" err="1"/>
              <a:t>Structural</a:t>
            </a:r>
            <a:r>
              <a:rPr lang="tr-TR"/>
              <a:t> Level)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FB9121-50D9-DD08-59D2-C6A5E4D5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332" y="5801741"/>
            <a:ext cx="3212977" cy="390494"/>
          </a:xfrm>
        </p:spPr>
        <p:txBody>
          <a:bodyPr/>
          <a:lstStyle/>
          <a:p>
            <a:pPr marL="0" indent="0">
              <a:buNone/>
            </a:pPr>
            <a:r>
              <a:rPr lang="tr-TR" sz="1800" err="1"/>
              <a:t>Half</a:t>
            </a:r>
            <a:r>
              <a:rPr lang="tr-TR" sz="1800"/>
              <a:t> </a:t>
            </a:r>
            <a:r>
              <a:rPr lang="tr-TR" sz="1800" err="1"/>
              <a:t>Adder</a:t>
            </a:r>
            <a:r>
              <a:rPr lang="tr-TR" sz="1800"/>
              <a:t> – </a:t>
            </a:r>
            <a:r>
              <a:rPr lang="tr-TR" sz="1800" err="1"/>
              <a:t>Logic</a:t>
            </a:r>
            <a:r>
              <a:rPr lang="tr-TR" sz="1800"/>
              <a:t> </a:t>
            </a:r>
            <a:r>
              <a:rPr lang="tr-TR" sz="1800" err="1"/>
              <a:t>Gate</a:t>
            </a:r>
            <a:r>
              <a:rPr lang="tr-TR" sz="1800"/>
              <a:t> Level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521F8BB-3712-FF16-50F7-373128511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8"/>
          <a:stretch/>
        </p:blipFill>
        <p:spPr bwMode="auto">
          <a:xfrm>
            <a:off x="838200" y="3249558"/>
            <a:ext cx="4000778" cy="246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3">
            <a:extLst>
              <a:ext uri="{FF2B5EF4-FFF2-40B4-BE49-F238E27FC236}">
                <a16:creationId xmlns:a16="http://schemas.microsoft.com/office/drawing/2014/main" id="{850328DF-8B8E-D129-31AE-7F62622C3696}"/>
              </a:ext>
            </a:extLst>
          </p:cNvPr>
          <p:cNvSpPr txBox="1"/>
          <p:nvPr/>
        </p:nvSpPr>
        <p:spPr>
          <a:xfrm>
            <a:off x="4838978" y="3503188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Sum</a:t>
            </a:r>
            <a:endParaRPr lang="tr-TR" sz="2800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CB728936-12AD-246B-DA6D-393F23DD0F22}"/>
              </a:ext>
            </a:extLst>
          </p:cNvPr>
          <p:cNvSpPr txBox="1"/>
          <p:nvPr/>
        </p:nvSpPr>
        <p:spPr>
          <a:xfrm>
            <a:off x="4830974" y="4903710"/>
            <a:ext cx="103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Carry</a:t>
            </a:r>
            <a:endParaRPr lang="tr-TR" sz="280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CAFAF8A-0908-2E2C-935D-9AABB759D979}"/>
              </a:ext>
            </a:extLst>
          </p:cNvPr>
          <p:cNvSpPr txBox="1"/>
          <p:nvPr/>
        </p:nvSpPr>
        <p:spPr>
          <a:xfrm>
            <a:off x="6915262" y="2699658"/>
            <a:ext cx="4974660" cy="869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r-TR" sz="1400"/>
              <a:t>İki giriş (A ve B) ve iki çıkış (</a:t>
            </a:r>
            <a:r>
              <a:rPr lang="tr-TR" sz="1400" err="1"/>
              <a:t>sum</a:t>
            </a:r>
            <a:r>
              <a:rPr lang="tr-TR" sz="1400"/>
              <a:t> ve </a:t>
            </a:r>
            <a:r>
              <a:rPr lang="tr-TR" sz="1400" err="1"/>
              <a:t>carry</a:t>
            </a:r>
            <a:r>
              <a:rPr lang="tr-TR" sz="1400"/>
              <a:t>) tanımlar. XOR ve AND kapıları, </a:t>
            </a:r>
            <a:r>
              <a:rPr lang="tr-TR" sz="1400" err="1"/>
              <a:t>sum</a:t>
            </a:r>
            <a:r>
              <a:rPr lang="tr-TR" sz="1400"/>
              <a:t> ve </a:t>
            </a:r>
            <a:r>
              <a:rPr lang="tr-TR" sz="1400" err="1"/>
              <a:t>carry</a:t>
            </a:r>
            <a:r>
              <a:rPr lang="tr-TR" sz="1400"/>
              <a:t> çıkışlarını hesaplamak için kullanılır. XOR operatörü, toplam çıkışını hesaplamak için kullanılırken, AND operatörü </a:t>
            </a:r>
            <a:r>
              <a:rPr lang="tr-TR" sz="1400" err="1"/>
              <a:t>carry</a:t>
            </a:r>
            <a:r>
              <a:rPr lang="tr-TR" sz="1400"/>
              <a:t> çıkışını hesaplamak için kullanılır.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C42DF82F-6D25-7A68-5139-E1D0C5875458}"/>
              </a:ext>
            </a:extLst>
          </p:cNvPr>
          <p:cNvSpPr txBox="1"/>
          <p:nvPr/>
        </p:nvSpPr>
        <p:spPr>
          <a:xfrm>
            <a:off x="6915262" y="3616750"/>
            <a:ext cx="40007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half_adder</a:t>
            </a:r>
            <a:r>
              <a:rPr lang="en-US" sz="1600" b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effectLst/>
                <a:latin typeface="Consolas" panose="020B0609020204030204" pitchFamily="49" charset="0"/>
              </a:rPr>
              <a:t>a,b,sum,carry</a:t>
            </a:r>
            <a:r>
              <a:rPr lang="en-US" sz="160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a, b;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sum, carry;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600">
                <a:latin typeface="Consolas" panose="020B0609020204030204" pitchFamily="49" charset="0"/>
              </a:rPr>
              <a:t>(sum, a, b);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600">
                <a:latin typeface="Consolas" panose="020B0609020204030204" pitchFamily="49" charset="0"/>
              </a:rPr>
              <a:t>(carry, a, b);</a:t>
            </a:r>
          </a:p>
          <a:p>
            <a:r>
              <a:rPr lang="en-US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FCE52D9D-5AA5-0D06-1FB2-326316BE7B4E}"/>
              </a:ext>
            </a:extLst>
          </p:cNvPr>
          <p:cNvSpPr txBox="1"/>
          <p:nvPr/>
        </p:nvSpPr>
        <p:spPr>
          <a:xfrm>
            <a:off x="888006" y="1600911"/>
            <a:ext cx="50722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err="1"/>
              <a:t>Structural</a:t>
            </a:r>
            <a:r>
              <a:rPr lang="tr-TR"/>
              <a:t> Level </a:t>
            </a:r>
            <a:r>
              <a:rPr lang="tr-T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tasarım devrenin mantık kapıları (AND, OR, NOT, XOR vb.) kullanılarak modellenmesidir.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düzeyde, devre doğrudan mantık kapılarından ve onların bağlanışlarından oluşur.</a:t>
            </a:r>
          </a:p>
        </p:txBody>
      </p:sp>
    </p:spTree>
    <p:extLst>
      <p:ext uri="{BB962C8B-B14F-4D97-AF65-F5344CB8AC3E}">
        <p14:creationId xmlns:p14="http://schemas.microsoft.com/office/powerpoint/2010/main" val="2065395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324FF-D1E5-067F-E004-53E665F9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Data-</a:t>
            </a:r>
            <a:r>
              <a:rPr lang="tr-TR" err="1"/>
              <a:t>Flow</a:t>
            </a:r>
            <a:r>
              <a:rPr lang="tr-TR"/>
              <a:t> Style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C1783C-FEFA-294D-916F-9828AE40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/>
              <a:t>Data-flow style </a:t>
            </a:r>
            <a:r>
              <a:rPr lang="en-US" sz="1400" err="1"/>
              <a:t>sinyallerin</a:t>
            </a:r>
            <a:r>
              <a:rPr lang="en-US" sz="1400"/>
              <a:t> </a:t>
            </a:r>
            <a:r>
              <a:rPr lang="en-US" sz="1400" err="1"/>
              <a:t>birbirine</a:t>
            </a:r>
            <a:r>
              <a:rPr lang="en-US" sz="1400"/>
              <a:t> </a:t>
            </a:r>
            <a:r>
              <a:rPr lang="en-US" sz="1400" err="1"/>
              <a:t>bağlanarak</a:t>
            </a:r>
            <a:r>
              <a:rPr lang="en-US" sz="1400"/>
              <a:t> </a:t>
            </a:r>
            <a:r>
              <a:rPr lang="en-US" sz="1400" err="1"/>
              <a:t>veri</a:t>
            </a:r>
            <a:r>
              <a:rPr lang="en-US" sz="1400"/>
              <a:t> </a:t>
            </a:r>
            <a:r>
              <a:rPr lang="en-US" sz="1400" err="1"/>
              <a:t>akışının</a:t>
            </a:r>
            <a:r>
              <a:rPr lang="en-US" sz="1400"/>
              <a:t> </a:t>
            </a:r>
            <a:r>
              <a:rPr lang="en-US" sz="1400" err="1"/>
              <a:t>nasıl</a:t>
            </a:r>
            <a:r>
              <a:rPr lang="en-US" sz="1400"/>
              <a:t> </a:t>
            </a:r>
            <a:r>
              <a:rPr lang="en-US" sz="1400" err="1"/>
              <a:t>gerçekleştiğini</a:t>
            </a:r>
            <a:r>
              <a:rPr lang="en-US" sz="1400"/>
              <a:t> </a:t>
            </a:r>
            <a:r>
              <a:rPr lang="en-US" sz="1400" err="1"/>
              <a:t>tanımlayan</a:t>
            </a:r>
            <a:r>
              <a:rPr lang="en-US" sz="1400"/>
              <a:t> </a:t>
            </a:r>
            <a:r>
              <a:rPr lang="en-US" sz="1400" err="1"/>
              <a:t>bir</a:t>
            </a:r>
            <a:r>
              <a:rPr lang="en-US" sz="1400"/>
              <a:t> </a:t>
            </a:r>
            <a:r>
              <a:rPr lang="en-US" sz="1400" err="1"/>
              <a:t>tasarım</a:t>
            </a:r>
            <a:r>
              <a:rPr lang="en-US" sz="1400"/>
              <a:t> </a:t>
            </a:r>
            <a:r>
              <a:rPr lang="en-US" sz="1400" err="1"/>
              <a:t>yaklaşımıdır</a:t>
            </a:r>
            <a:r>
              <a:rPr lang="en-US" sz="1400"/>
              <a:t>. </a:t>
            </a:r>
          </a:p>
          <a:p>
            <a:r>
              <a:rPr lang="en-US" sz="1400"/>
              <a:t>“assign” </a:t>
            </a:r>
            <a:r>
              <a:rPr lang="en-US" sz="1400" err="1"/>
              <a:t>komutu</a:t>
            </a:r>
            <a:r>
              <a:rPr lang="en-US" sz="1400"/>
              <a:t> </a:t>
            </a:r>
            <a:r>
              <a:rPr lang="en-US" sz="1400" err="1"/>
              <a:t>ve</a:t>
            </a:r>
            <a:r>
              <a:rPr lang="en-US" sz="1400"/>
              <a:t> </a:t>
            </a:r>
            <a:r>
              <a:rPr lang="en-US" sz="1400" err="1"/>
              <a:t>lojik</a:t>
            </a:r>
            <a:r>
              <a:rPr lang="en-US" sz="1400"/>
              <a:t> </a:t>
            </a:r>
            <a:r>
              <a:rPr lang="en-US" sz="1400" err="1"/>
              <a:t>ifadeler</a:t>
            </a:r>
            <a:r>
              <a:rPr lang="en-US" sz="1400"/>
              <a:t> </a:t>
            </a:r>
            <a:r>
              <a:rPr lang="en-US" sz="1400" err="1"/>
              <a:t>kullanılarak</a:t>
            </a:r>
            <a:r>
              <a:rPr lang="en-US" sz="1400"/>
              <a:t> </a:t>
            </a:r>
            <a:r>
              <a:rPr lang="en-US" sz="1400" err="1"/>
              <a:t>gerçekleştirilir</a:t>
            </a:r>
            <a:endParaRPr lang="en-US" sz="1400"/>
          </a:p>
          <a:p>
            <a:pPr marL="0" indent="0">
              <a:buNone/>
            </a:pPr>
            <a:endParaRPr lang="tr-TR" sz="140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A2E3AD6-43F3-B46C-D4F1-0E170E28D868}"/>
              </a:ext>
            </a:extLst>
          </p:cNvPr>
          <p:cNvSpPr txBox="1"/>
          <p:nvPr/>
        </p:nvSpPr>
        <p:spPr>
          <a:xfrm>
            <a:off x="1440366" y="3429000"/>
            <a:ext cx="666343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tr-T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mux2x1_dataflow1</a:t>
            </a:r>
            <a:r>
              <a:rPr lang="tr-T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>
                <a:effectLst/>
                <a:latin typeface="Consolas" panose="020B0609020204030204" pitchFamily="49" charset="0"/>
              </a:rPr>
              <a:t>(a0, a1, s, y); </a:t>
            </a:r>
          </a:p>
          <a:p>
            <a:r>
              <a:rPr lang="tr-T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multiplexer</a:t>
            </a:r>
            <a:r>
              <a:rPr lang="tr-T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dataflow</a:t>
            </a:r>
            <a:r>
              <a:rPr lang="tr-T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style</a:t>
            </a:r>
            <a:endParaRPr lang="tr-T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>
                <a:latin typeface="Consolas" panose="020B0609020204030204" pitchFamily="49" charset="0"/>
              </a:rPr>
              <a:t>s, a0, a1; </a:t>
            </a:r>
            <a:r>
              <a:rPr lang="tr-T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inputs</a:t>
            </a:r>
            <a:endParaRPr lang="tr-T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>
                <a:latin typeface="Consolas" panose="020B0609020204030204" pitchFamily="49" charset="0"/>
              </a:rPr>
              <a:t>y; </a:t>
            </a:r>
            <a:r>
              <a:rPr lang="tr-T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output</a:t>
            </a:r>
            <a:endParaRPr lang="tr-T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tr-T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>
                <a:latin typeface="Consolas" panose="020B0609020204030204" pitchFamily="49" charset="0"/>
              </a:rPr>
              <a:t>y = ~s &amp; a0 | s &amp; a1; </a:t>
            </a:r>
            <a:r>
              <a:rPr lang="tr-T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tr-T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tr-T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tr-T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4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Kurulum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87C60CA-4B56-DBC4-E230-FEB89A86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83" y="1832231"/>
            <a:ext cx="4772691" cy="375337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E41A7B-9FA4-2B4D-3DEC-B29F62487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2"/>
          <a:stretch/>
        </p:blipFill>
        <p:spPr>
          <a:xfrm>
            <a:off x="6011847" y="1882127"/>
            <a:ext cx="4744112" cy="3653581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651E6881-FD30-5793-3825-6313D213043B}"/>
              </a:ext>
            </a:extLst>
          </p:cNvPr>
          <p:cNvSpPr/>
          <p:nvPr/>
        </p:nvSpPr>
        <p:spPr>
          <a:xfrm>
            <a:off x="6431691" y="3410337"/>
            <a:ext cx="2323322" cy="298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65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324FF-D1E5-067F-E004-53E665F9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Behavioral</a:t>
            </a:r>
            <a:r>
              <a:rPr lang="tr-TR"/>
              <a:t> Style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C1783C-FEFA-294D-916F-9828AE40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/>
              <a:t>A </a:t>
            </a:r>
            <a:r>
              <a:rPr lang="tr-TR" sz="1800" err="1"/>
              <a:t>high</a:t>
            </a:r>
            <a:r>
              <a:rPr lang="tr-TR" sz="1800"/>
              <a:t> </a:t>
            </a:r>
            <a:r>
              <a:rPr lang="tr-TR" sz="1800" err="1"/>
              <a:t>level</a:t>
            </a:r>
            <a:r>
              <a:rPr lang="tr-TR" sz="1800"/>
              <a:t> </a:t>
            </a:r>
            <a:r>
              <a:rPr lang="tr-TR" sz="1800" err="1"/>
              <a:t>approach</a:t>
            </a:r>
            <a:r>
              <a:rPr lang="tr-TR" sz="1800"/>
              <a:t> </a:t>
            </a:r>
            <a:r>
              <a:rPr lang="tr-TR" sz="1800" err="1"/>
              <a:t>that</a:t>
            </a:r>
            <a:r>
              <a:rPr lang="tr-TR" sz="1800"/>
              <a:t> </a:t>
            </a:r>
            <a:r>
              <a:rPr lang="tr-TR" sz="1800" err="1"/>
              <a:t>expresses</a:t>
            </a:r>
            <a:r>
              <a:rPr lang="tr-TR" sz="1800"/>
              <a:t> </a:t>
            </a:r>
            <a:r>
              <a:rPr lang="tr-TR" sz="1800" err="1"/>
              <a:t>logic</a:t>
            </a:r>
            <a:r>
              <a:rPr lang="tr-TR" sz="1800"/>
              <a:t> </a:t>
            </a:r>
            <a:r>
              <a:rPr lang="tr-TR" sz="1800" err="1"/>
              <a:t>circuit</a:t>
            </a:r>
            <a:r>
              <a:rPr lang="tr-TR" sz="1800"/>
              <a:t> </a:t>
            </a:r>
            <a:r>
              <a:rPr lang="tr-TR" sz="1800" err="1"/>
              <a:t>by</a:t>
            </a:r>
            <a:r>
              <a:rPr lang="tr-TR" sz="1800"/>
              <a:t> an </a:t>
            </a:r>
            <a:r>
              <a:rPr lang="tr-TR" sz="1800" err="1"/>
              <a:t>algorithmic</a:t>
            </a:r>
            <a:r>
              <a:rPr lang="tr-TR" sz="1800"/>
              <a:t> </a:t>
            </a:r>
            <a:r>
              <a:rPr lang="tr-TR" sz="1800" err="1"/>
              <a:t>description</a:t>
            </a:r>
            <a:r>
              <a:rPr lang="tr-TR" sz="1800"/>
              <a:t>.</a:t>
            </a:r>
            <a:endParaRPr lang="tr-TR" sz="1200"/>
          </a:p>
          <a:p>
            <a:r>
              <a:rPr lang="en-US" sz="1800"/>
              <a:t>The behavioral Verilog HDL code must be inside procedural blocks</a:t>
            </a:r>
            <a:r>
              <a:rPr lang="tr-TR" sz="1800"/>
              <a:t> (</a:t>
            </a:r>
            <a:r>
              <a:rPr lang="tr-TR" sz="1800" err="1"/>
              <a:t>always</a:t>
            </a:r>
            <a:r>
              <a:rPr lang="tr-TR" sz="1800"/>
              <a:t>)</a:t>
            </a:r>
            <a:r>
              <a:rPr lang="en-US" sz="1800"/>
              <a:t>. </a:t>
            </a:r>
            <a:endParaRPr lang="tr-TR" sz="1800"/>
          </a:p>
          <a:p>
            <a:r>
              <a:rPr lang="en-US" sz="1800" dirty="0"/>
              <a:t>Inside a block, we can use control statements similar to C programming language, </a:t>
            </a:r>
            <a:r>
              <a:rPr lang="tr-TR" sz="1800" dirty="0"/>
              <a:t>(</a:t>
            </a:r>
            <a:r>
              <a:rPr lang="en-US" sz="1800" dirty="0"/>
              <a:t>if-else, case, and for loop</a:t>
            </a:r>
            <a:r>
              <a:rPr lang="tr-TR" sz="1800" dirty="0"/>
              <a:t>)</a:t>
            </a:r>
            <a:br>
              <a:rPr lang="en-US" sz="1200"/>
            </a:br>
            <a:endParaRPr lang="tr-TR" sz="180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1C3457F-EE9C-5A9F-37A9-B6EB3BB5AF47}"/>
              </a:ext>
            </a:extLst>
          </p:cNvPr>
          <p:cNvSpPr txBox="1"/>
          <p:nvPr/>
        </p:nvSpPr>
        <p:spPr>
          <a:xfrm>
            <a:off x="838200" y="3384332"/>
            <a:ext cx="732925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mux2x1_b</a:t>
            </a:r>
            <a:r>
              <a:rPr lang="tr-T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_if_else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effectLst/>
                <a:latin typeface="Consolas" panose="020B0609020204030204" pitchFamily="49" charset="0"/>
              </a:rPr>
              <a:t>(a0,a1,s,y);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multiplexer, if else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s, a0, a1;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inputs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y;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y;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 cannot be a wire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@ (s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a0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a1)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always block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(s)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(s == 1)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>
                <a:latin typeface="Consolas" panose="020B0609020204030204" pitchFamily="49" charset="0"/>
              </a:rPr>
              <a:t>y = a1;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 = a1;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(s == 0)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>
                <a:latin typeface="Consolas" panose="020B0609020204030204" pitchFamily="49" charset="0"/>
              </a:rPr>
              <a:t>y = a0;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 = a0;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36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o 17">
            <a:extLst>
              <a:ext uri="{FF2B5EF4-FFF2-40B4-BE49-F238E27FC236}">
                <a16:creationId xmlns:a16="http://schemas.microsoft.com/office/drawing/2014/main" id="{13F77E04-A7B7-B16D-B729-98993E744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9516"/>
              </p:ext>
            </p:extLst>
          </p:nvPr>
        </p:nvGraphicFramePr>
        <p:xfrm>
          <a:off x="0" y="0"/>
          <a:ext cx="12192001" cy="732953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8034">
                  <a:extLst>
                    <a:ext uri="{9D8B030D-6E8A-4147-A177-3AD203B41FA5}">
                      <a16:colId xmlns:a16="http://schemas.microsoft.com/office/drawing/2014/main" val="1741023742"/>
                    </a:ext>
                  </a:extLst>
                </a:gridCol>
                <a:gridCol w="4247967">
                  <a:extLst>
                    <a:ext uri="{9D8B030D-6E8A-4147-A177-3AD203B41FA5}">
                      <a16:colId xmlns:a16="http://schemas.microsoft.com/office/drawing/2014/main" val="387495217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383271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57770055"/>
                    </a:ext>
                  </a:extLst>
                </a:gridCol>
              </a:tblGrid>
              <a:tr h="1793289">
                <a:tc>
                  <a:txBody>
                    <a:bodyPr/>
                    <a:lstStyle/>
                    <a:p>
                      <a:endParaRPr lang="tr-TR" sz="1400" b="1"/>
                    </a:p>
                    <a:p>
                      <a:endParaRPr lang="tr-TR" sz="1400" b="1"/>
                    </a:p>
                    <a:p>
                      <a:r>
                        <a:rPr lang="tr-TR" sz="1400" b="1" err="1"/>
                        <a:t>Gate</a:t>
                      </a:r>
                      <a:r>
                        <a:rPr lang="tr-TR" sz="1400" b="1"/>
                        <a:t>-Level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b="0">
                        <a:solidFill>
                          <a:srgbClr val="569C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nand</a:t>
                      </a:r>
                      <a:r>
                        <a:rPr lang="en-US" sz="1400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tr-TR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nand</a:t>
                      </a:r>
                      <a:r>
                        <a:rPr lang="tr-TR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tr-TR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en-US" sz="1400" b="0" kern="12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b="0">
                        <a:solidFill>
                          <a:srgbClr val="569C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tr-TR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en-US" sz="1400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tr-TR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nor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tr-TR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en-US" sz="1400" b="0" kern="12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b="0">
                        <a:solidFill>
                          <a:srgbClr val="569C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400" err="1">
                          <a:solidFill>
                            <a:srgbClr val="4EC9B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tr-TR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en-US" sz="1400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tr-TR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xor</a:t>
                      </a:r>
                      <a:r>
                        <a:rPr lang="tr-TR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tr-TR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en-US" sz="1400" b="0" kern="12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24470"/>
                  </a:ext>
                </a:extLst>
              </a:tr>
              <a:tr h="1802167">
                <a:tc>
                  <a:txBody>
                    <a:bodyPr/>
                    <a:lstStyle/>
                    <a:p>
                      <a:endParaRPr lang="tr-TR" sz="1400" b="1"/>
                    </a:p>
                    <a:p>
                      <a:endParaRPr lang="tr-TR" sz="1400" b="1"/>
                    </a:p>
                    <a:p>
                      <a:r>
                        <a:rPr lang="tr-TR" sz="1400" b="1"/>
                        <a:t>Data-</a:t>
                      </a:r>
                      <a:r>
                        <a:rPr lang="tr-TR" sz="1400" b="1" err="1"/>
                        <a:t>Flow</a:t>
                      </a:r>
                      <a:endParaRPr lang="tr-T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nand</a:t>
                      </a:r>
                      <a:r>
                        <a:rPr lang="en-US" sz="1400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assign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~(a &amp; b);</a:t>
                      </a:r>
                    </a:p>
                    <a:p>
                      <a:r>
                        <a:rPr lang="en-US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tr-TR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en-US" sz="1400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assign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~(a </a:t>
                      </a:r>
                      <a:r>
                        <a:rPr lang="tr-TR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b);</a:t>
                      </a:r>
                    </a:p>
                    <a:p>
                      <a:r>
                        <a:rPr lang="en-US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400" err="1">
                          <a:solidFill>
                            <a:srgbClr val="4EC9B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tr-TR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en-US" sz="1400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assign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a </a:t>
                      </a:r>
                      <a:r>
                        <a:rPr lang="tr-TR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b;</a:t>
                      </a:r>
                    </a:p>
                    <a:p>
                      <a:r>
                        <a:rPr lang="en-US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16584"/>
                  </a:ext>
                </a:extLst>
              </a:tr>
              <a:tr h="3734080">
                <a:tc>
                  <a:txBody>
                    <a:bodyPr/>
                    <a:lstStyle/>
                    <a:p>
                      <a:endParaRPr lang="tr-TR" sz="1400" b="1"/>
                    </a:p>
                    <a:p>
                      <a:endParaRPr lang="tr-TR" sz="1400" b="1"/>
                    </a:p>
                    <a:p>
                      <a:endParaRPr lang="tr-TR" sz="1400" b="1"/>
                    </a:p>
                    <a:p>
                      <a:endParaRPr lang="tr-TR" sz="1400" b="1"/>
                    </a:p>
                    <a:p>
                      <a:endParaRPr lang="tr-TR" sz="1400" b="1"/>
                    </a:p>
                    <a:p>
                      <a:endParaRPr lang="tr-TR" sz="1400" b="1"/>
                    </a:p>
                    <a:p>
                      <a:endParaRPr lang="tr-TR" sz="1400" b="1"/>
                    </a:p>
                    <a:p>
                      <a:endParaRPr lang="tr-TR" sz="1400" b="1"/>
                    </a:p>
                    <a:p>
                      <a:r>
                        <a:rPr lang="tr-TR" sz="1400" b="1" err="1"/>
                        <a:t>Behavioral</a:t>
                      </a:r>
                      <a:endParaRPr lang="tr-T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nand_b</a:t>
                      </a:r>
                      <a:r>
                        <a:rPr lang="tr-TR" sz="1400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c,a,b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a,b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reg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always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@(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a,b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b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(a==1 &amp; b==1)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c=0;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c=1;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nor_beh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reg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always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@(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b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(a==0 &amp; b==0)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c=1;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c=0;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xor_beh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reg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always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@(</a:t>
                      </a: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b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(a==0 &amp; b==0)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c=0;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(a==1 &amp; b==1)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c=0;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c=1;</a:t>
                      </a:r>
                    </a:p>
                    <a:p>
                      <a:r>
                        <a:rPr lang="en-US" sz="14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81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F16C-FFC7-38D2-21BE-663EE8BD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567" y="977004"/>
            <a:ext cx="8961120" cy="1325563"/>
          </a:xfrm>
        </p:spPr>
        <p:txBody>
          <a:bodyPr>
            <a:noAutofit/>
          </a:bodyPr>
          <a:lstStyle/>
          <a:p>
            <a:pPr algn="ctr"/>
            <a:r>
              <a:rPr lang="en-US" sz="6600" b="1"/>
              <a:t>KOMBİNASYONEL </a:t>
            </a:r>
            <a:br>
              <a:rPr lang="en-US" sz="6600" b="1"/>
            </a:br>
            <a:r>
              <a:rPr lang="en-US" sz="6600" b="1"/>
              <a:t>DEVRE DİZAYNI</a:t>
            </a:r>
            <a:endParaRPr lang="tr-TR" sz="6600" b="1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21DB5EB-77C8-2A93-1755-C1CA31680575}"/>
              </a:ext>
            </a:extLst>
          </p:cNvPr>
          <p:cNvSpPr txBox="1"/>
          <p:nvPr/>
        </p:nvSpPr>
        <p:spPr>
          <a:xfrm>
            <a:off x="1207866" y="3144645"/>
            <a:ext cx="9776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Kombinasyonel devreler, girişler ve çıkışlar arasındaki ilişkilerle tanımlanan devrelerdir.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Bu devrelerde, çıkışlar yalnızca mevcut girişlerin değerlerine bağlıdır ve geçmişteki veya gelecekteki giriş değerlerinden etkilenmezler.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Yani, kombinasyonel devreler hafıza (</a:t>
            </a:r>
            <a:r>
              <a:rPr lang="tr-TR" err="1"/>
              <a:t>memory</a:t>
            </a:r>
            <a:r>
              <a:rPr lang="tr-TR"/>
              <a:t>) içermez ve sadece girişlerin anlık durumlarına dayanır.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ile kombinasyonel devre tasarımında, temel </a:t>
            </a:r>
            <a:r>
              <a:rPr lang="tr-TR" err="1"/>
              <a:t>Verilog</a:t>
            </a:r>
            <a:r>
              <a:rPr lang="tr-TR"/>
              <a:t> yapıları ve semboller kullanılarak mantık kapıları (AND, OR, NOT, XOR vb.) ve aritmetik işlemler ile devreler oluşturulabilir.</a:t>
            </a:r>
          </a:p>
        </p:txBody>
      </p:sp>
    </p:spTree>
    <p:extLst>
      <p:ext uri="{BB962C8B-B14F-4D97-AF65-F5344CB8AC3E}">
        <p14:creationId xmlns:p14="http://schemas.microsoft.com/office/powerpoint/2010/main" val="3299316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EFA9-0D51-0FAE-8CDA-41CCE05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Half Adder (</a:t>
            </a:r>
            <a:r>
              <a:rPr lang="en-US" err="1"/>
              <a:t>Yarım</a:t>
            </a:r>
            <a:r>
              <a:rPr lang="en-US"/>
              <a:t> </a:t>
            </a:r>
            <a:r>
              <a:rPr lang="en-US" err="1"/>
              <a:t>Toplayıcı</a:t>
            </a:r>
            <a:r>
              <a:rPr lang="en-US"/>
              <a:t>)</a:t>
            </a:r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FF5670-EDBF-6214-3DF3-B8B6859E4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8"/>
          <a:stretch/>
        </p:blipFill>
        <p:spPr bwMode="auto">
          <a:xfrm>
            <a:off x="1398854" y="2683129"/>
            <a:ext cx="4000778" cy="246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FB4D2-7E63-A934-4505-06F2A40E2349}"/>
              </a:ext>
            </a:extLst>
          </p:cNvPr>
          <p:cNvSpPr txBox="1"/>
          <p:nvPr/>
        </p:nvSpPr>
        <p:spPr>
          <a:xfrm>
            <a:off x="3857833" y="2936759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x1</a:t>
            </a:r>
            <a:endParaRPr lang="tr-TR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B7E62-46B5-079D-062E-3BD687DE9D7F}"/>
              </a:ext>
            </a:extLst>
          </p:cNvPr>
          <p:cNvSpPr txBox="1"/>
          <p:nvPr/>
        </p:nvSpPr>
        <p:spPr>
          <a:xfrm>
            <a:off x="3857833" y="4290560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a1</a:t>
            </a:r>
            <a:endParaRPr lang="tr-TR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15542-ED04-4760-450D-3ACC0CBF323F}"/>
              </a:ext>
            </a:extLst>
          </p:cNvPr>
          <p:cNvSpPr txBox="1"/>
          <p:nvPr/>
        </p:nvSpPr>
        <p:spPr>
          <a:xfrm>
            <a:off x="5399632" y="2936759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Sum</a:t>
            </a:r>
            <a:endParaRPr lang="tr-TR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2549ED-A137-8403-21C5-24AB830E6488}"/>
              </a:ext>
            </a:extLst>
          </p:cNvPr>
          <p:cNvSpPr txBox="1"/>
          <p:nvPr/>
        </p:nvSpPr>
        <p:spPr>
          <a:xfrm>
            <a:off x="5391628" y="4337281"/>
            <a:ext cx="103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Carry</a:t>
            </a:r>
            <a:endParaRPr lang="tr-TR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A87FE2-14C4-5641-06C4-61D64FE62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678" y="2683129"/>
            <a:ext cx="2648393" cy="23537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605E90-EB11-2EE9-AA15-557F2611EEA1}"/>
              </a:ext>
            </a:extLst>
          </p:cNvPr>
          <p:cNvSpPr txBox="1"/>
          <p:nvPr/>
        </p:nvSpPr>
        <p:spPr>
          <a:xfrm>
            <a:off x="217478" y="5930364"/>
            <a:ext cx="1707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half_adder.v</a:t>
            </a:r>
            <a:endParaRPr lang="en-US">
              <a:solidFill>
                <a:srgbClr val="FF0000"/>
              </a:solidFill>
            </a:endParaRPr>
          </a:p>
          <a:p>
            <a:r>
              <a:rPr lang="en-US" err="1">
                <a:solidFill>
                  <a:srgbClr val="FF0000"/>
                </a:solidFill>
              </a:rPr>
              <a:t>half_adder_tb.v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E977001-F5AA-85E6-3E33-FE634653AD38}"/>
              </a:ext>
            </a:extLst>
          </p:cNvPr>
          <p:cNvSpPr txBox="1"/>
          <p:nvPr/>
        </p:nvSpPr>
        <p:spPr>
          <a:xfrm>
            <a:off x="3907971" y="5758543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/>
              <a:t>iverilog</a:t>
            </a:r>
            <a:r>
              <a:rPr lang="tr-TR"/>
              <a:t> –o </a:t>
            </a:r>
            <a:r>
              <a:rPr lang="tr-TR" err="1"/>
              <a:t>half_adder_tb.vvp</a:t>
            </a:r>
            <a:r>
              <a:rPr lang="tr-TR"/>
              <a:t> </a:t>
            </a:r>
            <a:r>
              <a:rPr lang="tr-TR" err="1"/>
              <a:t>half_adder_tb.v</a:t>
            </a:r>
            <a:endParaRPr lang="tr-TR"/>
          </a:p>
          <a:p>
            <a:r>
              <a:rPr lang="tr-TR" err="1"/>
              <a:t>vvp</a:t>
            </a:r>
            <a:r>
              <a:rPr lang="tr-TR"/>
              <a:t> </a:t>
            </a:r>
            <a:r>
              <a:rPr lang="tr-TR" err="1"/>
              <a:t>half</a:t>
            </a:r>
            <a:r>
              <a:rPr lang="tr-TR"/>
              <a:t> </a:t>
            </a:r>
            <a:r>
              <a:rPr lang="tr-TR" err="1"/>
              <a:t>half_adder_tb.vvp</a:t>
            </a:r>
            <a:endParaRPr lang="tr-TR"/>
          </a:p>
          <a:p>
            <a:r>
              <a:rPr lang="tr-TR" err="1"/>
              <a:t>gtkwave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68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4EFA9-0D51-0FAE-8CDA-41CCE057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Adder (Tam </a:t>
            </a:r>
            <a:r>
              <a:rPr lang="en-US" sz="52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Toplayıcı</a:t>
            </a: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Picture 3" descr="A diagram of a number of objects&#10;&#10;Description automatically generated">
            <a:extLst>
              <a:ext uri="{FF2B5EF4-FFF2-40B4-BE49-F238E27FC236}">
                <a16:creationId xmlns:a16="http://schemas.microsoft.com/office/drawing/2014/main" id="{AD5522F5-0CB3-D730-608C-830610445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8327"/>
            <a:ext cx="6964125" cy="353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7B41EF-375E-3042-58E0-8EE27482F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248" y="2188327"/>
            <a:ext cx="2511552" cy="3134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85E0D-666D-6C70-160B-E17CBAB99375}"/>
              </a:ext>
            </a:extLst>
          </p:cNvPr>
          <p:cNvSpPr txBox="1"/>
          <p:nvPr/>
        </p:nvSpPr>
        <p:spPr>
          <a:xfrm>
            <a:off x="217478" y="5930364"/>
            <a:ext cx="1645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full_adder.v</a:t>
            </a:r>
            <a:endParaRPr lang="en-US">
              <a:solidFill>
                <a:srgbClr val="FF0000"/>
              </a:solidFill>
            </a:endParaRPr>
          </a:p>
          <a:p>
            <a:r>
              <a:rPr lang="en-US" err="1">
                <a:solidFill>
                  <a:srgbClr val="FF0000"/>
                </a:solidFill>
              </a:rPr>
              <a:t>full_adder_tb.v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27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2x1 Multiplexer (MUX) (1-bit)</a:t>
            </a:r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B7110C-7D5A-18A0-CFF9-CC744B1C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45" y="1786572"/>
            <a:ext cx="3122295" cy="3771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C4FDDF-A65F-B5E2-6D89-F82BBD757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10"/>
          <a:stretch/>
        </p:blipFill>
        <p:spPr>
          <a:xfrm>
            <a:off x="1036320" y="1690688"/>
            <a:ext cx="4632960" cy="42326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F61947-2C94-318B-E5EB-04416A887BA5}"/>
              </a:ext>
            </a:extLst>
          </p:cNvPr>
          <p:cNvSpPr txBox="1"/>
          <p:nvPr/>
        </p:nvSpPr>
        <p:spPr>
          <a:xfrm>
            <a:off x="217478" y="5930364"/>
            <a:ext cx="2046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mux_2x1_1_st.v</a:t>
            </a:r>
          </a:p>
          <a:p>
            <a:r>
              <a:rPr lang="en-US">
                <a:solidFill>
                  <a:srgbClr val="FF0000"/>
                </a:solidFill>
              </a:rPr>
              <a:t>mux_2x1_1_st_tb.v</a:t>
            </a:r>
          </a:p>
        </p:txBody>
      </p:sp>
    </p:spTree>
    <p:extLst>
      <p:ext uri="{BB962C8B-B14F-4D97-AF65-F5344CB8AC3E}">
        <p14:creationId xmlns:p14="http://schemas.microsoft.com/office/powerpoint/2010/main" val="85126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Davranışsal</a:t>
            </a:r>
            <a:r>
              <a:rPr lang="en-US"/>
              <a:t> (Behavioral) </a:t>
            </a:r>
            <a:r>
              <a:rPr lang="en-US" err="1"/>
              <a:t>Yaklaşım</a:t>
            </a:r>
            <a:r>
              <a:rPr lang="en-US"/>
              <a:t> </a:t>
            </a:r>
            <a:r>
              <a:rPr lang="en-US" err="1"/>
              <a:t>ile</a:t>
            </a:r>
            <a:r>
              <a:rPr lang="en-US"/>
              <a:t> </a:t>
            </a:r>
            <a:br>
              <a:rPr lang="en-US"/>
            </a:br>
            <a:r>
              <a:rPr lang="en-US"/>
              <a:t>2x1 Multiplexer (MUX) (32-bit)</a:t>
            </a:r>
            <a:endParaRPr lang="tr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09EE4-0C9F-0BD1-357D-0F71358DDE4E}"/>
              </a:ext>
            </a:extLst>
          </p:cNvPr>
          <p:cNvSpPr txBox="1"/>
          <p:nvPr/>
        </p:nvSpPr>
        <p:spPr>
          <a:xfrm>
            <a:off x="267304" y="5930364"/>
            <a:ext cx="223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mux_2x1_32_bh.v</a:t>
            </a:r>
          </a:p>
          <a:p>
            <a:r>
              <a:rPr lang="en-US">
                <a:solidFill>
                  <a:srgbClr val="FF0000"/>
                </a:solidFill>
              </a:rPr>
              <a:t>mux_2x1_32_bh_tb.v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0D791-20E3-8451-ECC1-61AB1EEF8656}"/>
              </a:ext>
            </a:extLst>
          </p:cNvPr>
          <p:cNvSpPr txBox="1"/>
          <p:nvPr/>
        </p:nvSpPr>
        <p:spPr>
          <a:xfrm>
            <a:off x="838200" y="2182951"/>
            <a:ext cx="5577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mux_2x1_32_bh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effectLst/>
                <a:latin typeface="Consolas" panose="020B0609020204030204" pitchFamily="49" charset="0"/>
              </a:rPr>
              <a:t>(out, a, b, select); 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effectLst/>
                <a:latin typeface="Consolas" panose="020B0609020204030204" pitchFamily="49" charset="0"/>
              </a:rPr>
              <a:t>a, b; 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32 </a:t>
            </a:r>
            <a:r>
              <a:rPr lang="en-US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bitlik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input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effectLst/>
                <a:latin typeface="Consolas" panose="020B0609020204030204" pitchFamily="49" charset="0"/>
              </a:rPr>
              <a:t>select; 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input, 1 bit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effectLst/>
                <a:latin typeface="Consolas" panose="020B0609020204030204" pitchFamily="49" charset="0"/>
              </a:rPr>
              <a:t>out; </a:t>
            </a: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output, 32 bits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effectLst/>
                <a:latin typeface="Consolas" panose="020B0609020204030204" pitchFamily="49" charset="0"/>
              </a:rPr>
              <a:t>out = select ? a : b; </a:t>
            </a:r>
          </a:p>
          <a:p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(select==1) out=a; else out=b;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70A206-6779-79FA-660D-838E9A6C4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90" y="4491096"/>
            <a:ext cx="9067800" cy="82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CE5CE5-F2F6-FA30-D535-A05155CE111B}"/>
              </a:ext>
            </a:extLst>
          </p:cNvPr>
          <p:cNvSpPr txBox="1"/>
          <p:nvPr/>
        </p:nvSpPr>
        <p:spPr>
          <a:xfrm>
            <a:off x="6789420" y="2120466"/>
            <a:ext cx="48237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effectLst/>
                <a:latin typeface="Consolas" panose="020B0609020204030204" pitchFamily="49" charset="0"/>
              </a:rPr>
              <a:t>a = 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32'hABCDEFF0</a:t>
            </a:r>
            <a:r>
              <a:rPr lang="en-US" sz="1400" b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effectLst/>
                <a:latin typeface="Consolas" panose="020B0609020204030204" pitchFamily="49" charset="0"/>
              </a:rPr>
              <a:t>b = 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32'h12345678</a:t>
            </a:r>
            <a:r>
              <a:rPr lang="en-US" sz="1400" b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effectLst/>
                <a:latin typeface="Consolas" panose="020B0609020204030204" pitchFamily="49" charset="0"/>
              </a:rPr>
              <a:t>select = 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1'b0</a:t>
            </a:r>
            <a:r>
              <a:rPr lang="en-US" sz="1400" b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 #10</a:t>
            </a:r>
            <a:r>
              <a:rPr lang="en-US" sz="1400" b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effectLst/>
                <a:latin typeface="Consolas" panose="020B0609020204030204" pitchFamily="49" charset="0"/>
              </a:rPr>
              <a:t>select = 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1'b1</a:t>
            </a:r>
            <a:r>
              <a:rPr lang="en-US" sz="1400" b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#10</a:t>
            </a:r>
            <a:r>
              <a:rPr lang="en-US" sz="1400" b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$finish</a:t>
            </a:r>
            <a:r>
              <a:rPr lang="en-US" sz="1400" b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9EC65-E2D2-BFF8-439E-36C25F3EA2C1}"/>
              </a:ext>
            </a:extLst>
          </p:cNvPr>
          <p:cNvSpPr txBox="1"/>
          <p:nvPr/>
        </p:nvSpPr>
        <p:spPr>
          <a:xfrm>
            <a:off x="6789420" y="1776692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Test Bench</a:t>
            </a:r>
            <a:endParaRPr lang="tr-TR" b="1" u="sn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47084-B06D-0E39-24BA-0B709AAA4823}"/>
              </a:ext>
            </a:extLst>
          </p:cNvPr>
          <p:cNvSpPr txBox="1"/>
          <p:nvPr/>
        </p:nvSpPr>
        <p:spPr>
          <a:xfrm>
            <a:off x="838200" y="1790127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err="1"/>
              <a:t>Dizayn</a:t>
            </a:r>
            <a:endParaRPr lang="tr-TR" b="1" u="sn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EA8738-04D8-6F55-906C-9E48FE95121F}"/>
              </a:ext>
            </a:extLst>
          </p:cNvPr>
          <p:cNvSpPr/>
          <p:nvPr/>
        </p:nvSpPr>
        <p:spPr>
          <a:xfrm>
            <a:off x="7620000" y="2360136"/>
            <a:ext cx="1912620" cy="444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61CF9-FF98-A9FE-CCFF-C4FDD765B27C}"/>
              </a:ext>
            </a:extLst>
          </p:cNvPr>
          <p:cNvSpPr/>
          <p:nvPr/>
        </p:nvSpPr>
        <p:spPr>
          <a:xfrm>
            <a:off x="1389714" y="2467986"/>
            <a:ext cx="1912620" cy="259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608983-2E6E-FCD2-CFA5-755D79022C35}"/>
              </a:ext>
            </a:extLst>
          </p:cNvPr>
          <p:cNvGrpSpPr/>
          <p:nvPr/>
        </p:nvGrpSpPr>
        <p:grpSpPr>
          <a:xfrm>
            <a:off x="4663440" y="3314700"/>
            <a:ext cx="990600" cy="259080"/>
            <a:chOff x="4663440" y="3314700"/>
            <a:chExt cx="990600" cy="25908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5F892C-0D7C-3CB7-F6B8-42AD2FD7C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3573780"/>
              <a:ext cx="62484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3E9226-2A4A-F7AC-906E-4E60E7C1E4CA}"/>
                </a:ext>
              </a:extLst>
            </p:cNvPr>
            <p:cNvCxnSpPr/>
            <p:nvPr/>
          </p:nvCxnSpPr>
          <p:spPr>
            <a:xfrm flipV="1">
              <a:off x="5654040" y="3314700"/>
              <a:ext cx="0" cy="25908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DD194AF-23A1-AC7A-6E3B-FB851975A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3440" y="3314700"/>
              <a:ext cx="9906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039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4x1 MUX from 2x1 </a:t>
            </a:r>
            <a:r>
              <a:rPr lang="en-US" err="1"/>
              <a:t>MUXes</a:t>
            </a:r>
            <a:endParaRPr lang="tr-TR"/>
          </a:p>
        </p:txBody>
      </p:sp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EEA32117-FF40-7D69-460D-249CAC2C9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2" y="2307909"/>
            <a:ext cx="2962275" cy="300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AF0712-5BE8-2F21-5FE5-AF679B1C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648" y="2246542"/>
            <a:ext cx="2693072" cy="2928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5AF140-650F-0D74-C4F9-00BD82FD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" y="2060258"/>
            <a:ext cx="4265871" cy="38909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716802-E803-77E9-CB27-271A27F4CA4C}"/>
              </a:ext>
            </a:extLst>
          </p:cNvPr>
          <p:cNvSpPr txBox="1"/>
          <p:nvPr/>
        </p:nvSpPr>
        <p:spPr>
          <a:xfrm>
            <a:off x="217478" y="5930364"/>
            <a:ext cx="21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mux_4x1_1_st.v</a:t>
            </a:r>
          </a:p>
          <a:p>
            <a:r>
              <a:rPr lang="en-US">
                <a:solidFill>
                  <a:srgbClr val="FF0000"/>
                </a:solidFill>
              </a:rPr>
              <a:t>mux_4x1_1_st_tb.v</a:t>
            </a:r>
          </a:p>
        </p:txBody>
      </p:sp>
    </p:spTree>
    <p:extLst>
      <p:ext uri="{BB962C8B-B14F-4D97-AF65-F5344CB8AC3E}">
        <p14:creationId xmlns:p14="http://schemas.microsoft.com/office/powerpoint/2010/main" val="1685899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2-to-4-Line Decoder</a:t>
            </a:r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742EB-9646-1A52-9240-FF00A0876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807719" y="1479440"/>
            <a:ext cx="6256083" cy="4547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97263-00FB-E4BE-75A0-BFD0FA522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">
            <a:off x="7719690" y="1690688"/>
            <a:ext cx="4135824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2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2-to-4-Line Decoder with Enable</a:t>
            </a:r>
            <a:endParaRPr lang="tr-T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BE08C7-9F80-AB36-8665-B3457898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8376"/>
            <a:ext cx="5973920" cy="4471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E86042-02B4-5B17-266F-5140BBA4D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67" y="1654808"/>
            <a:ext cx="3801437" cy="2772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313852-3E0D-2898-DFB0-DC3EF559EC03}"/>
              </a:ext>
            </a:extLst>
          </p:cNvPr>
          <p:cNvSpPr txBox="1"/>
          <p:nvPr/>
        </p:nvSpPr>
        <p:spPr>
          <a:xfrm>
            <a:off x="217478" y="6067524"/>
            <a:ext cx="176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decoder_st.v</a:t>
            </a:r>
            <a:endParaRPr lang="en-US">
              <a:solidFill>
                <a:srgbClr val="FF0000"/>
              </a:solidFill>
            </a:endParaRPr>
          </a:p>
          <a:p>
            <a:r>
              <a:rPr lang="en-US" err="1">
                <a:solidFill>
                  <a:srgbClr val="FF0000"/>
                </a:solidFill>
              </a:rPr>
              <a:t>decoder_st_tb.v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AFD1B-8C37-860E-B250-59F7E00DB5E6}"/>
              </a:ext>
            </a:extLst>
          </p:cNvPr>
          <p:cNvSpPr txBox="1"/>
          <p:nvPr/>
        </p:nvSpPr>
        <p:spPr>
          <a:xfrm>
            <a:off x="2062626" y="6067523"/>
            <a:ext cx="152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decoder_bh.v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881F2-FEBA-BEA3-DFA1-185BADFC8187}"/>
              </a:ext>
            </a:extLst>
          </p:cNvPr>
          <p:cNvSpPr txBox="1"/>
          <p:nvPr/>
        </p:nvSpPr>
        <p:spPr>
          <a:xfrm>
            <a:off x="3706435" y="6067523"/>
            <a:ext cx="146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decoder_df.v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20DC135-A6F8-69DD-9932-EE75890F7AF0}"/>
              </a:ext>
            </a:extLst>
          </p:cNvPr>
          <p:cNvSpPr txBox="1"/>
          <p:nvPr/>
        </p:nvSpPr>
        <p:spPr>
          <a:xfrm>
            <a:off x="4119015" y="30410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AND1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B2BD41C5-212B-BCA6-7294-B72A04484278}"/>
              </a:ext>
            </a:extLst>
          </p:cNvPr>
          <p:cNvSpPr txBox="1"/>
          <p:nvPr/>
        </p:nvSpPr>
        <p:spPr>
          <a:xfrm>
            <a:off x="4119014" y="386811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AND2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E8A0A63C-1543-578A-313F-5218E70CEC3F}"/>
              </a:ext>
            </a:extLst>
          </p:cNvPr>
          <p:cNvSpPr txBox="1"/>
          <p:nvPr/>
        </p:nvSpPr>
        <p:spPr>
          <a:xfrm>
            <a:off x="4119013" y="469522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AND3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0A38E11F-F615-669A-9BC2-CB293563790E}"/>
              </a:ext>
            </a:extLst>
          </p:cNvPr>
          <p:cNvSpPr txBox="1"/>
          <p:nvPr/>
        </p:nvSpPr>
        <p:spPr>
          <a:xfrm>
            <a:off x="4119013" y="552232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AND4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75A9023B-F4AA-9C43-6E7B-661105ED8F6D}"/>
              </a:ext>
            </a:extLst>
          </p:cNvPr>
          <p:cNvSpPr txBox="1"/>
          <p:nvPr/>
        </p:nvSpPr>
        <p:spPr>
          <a:xfrm>
            <a:off x="5480617" y="288712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AND5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92E26A9E-BCC0-DC81-3381-58D06C699611}"/>
              </a:ext>
            </a:extLst>
          </p:cNvPr>
          <p:cNvSpPr txBox="1"/>
          <p:nvPr/>
        </p:nvSpPr>
        <p:spPr>
          <a:xfrm>
            <a:off x="5458986" y="371422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AND6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5C62D5C3-3D3C-2DA3-AE05-03EDBCD664F1}"/>
              </a:ext>
            </a:extLst>
          </p:cNvPr>
          <p:cNvSpPr txBox="1"/>
          <p:nvPr/>
        </p:nvSpPr>
        <p:spPr>
          <a:xfrm>
            <a:off x="5458988" y="454133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AND7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A412FF3-59EF-BB2F-A2FD-27F5462A298B}"/>
              </a:ext>
            </a:extLst>
          </p:cNvPr>
          <p:cNvSpPr txBox="1"/>
          <p:nvPr/>
        </p:nvSpPr>
        <p:spPr>
          <a:xfrm>
            <a:off x="5458987" y="535320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AND8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D9DC88F-0DD5-9E87-5BF1-FA87DADD9F1F}"/>
              </a:ext>
            </a:extLst>
          </p:cNvPr>
          <p:cNvSpPr txBox="1"/>
          <p:nvPr/>
        </p:nvSpPr>
        <p:spPr>
          <a:xfrm>
            <a:off x="4781558" y="2937258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N0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0AB93AC-9C26-E82C-81FF-278A933B00C5}"/>
              </a:ext>
            </a:extLst>
          </p:cNvPr>
          <p:cNvSpPr txBox="1"/>
          <p:nvPr/>
        </p:nvSpPr>
        <p:spPr>
          <a:xfrm>
            <a:off x="4790116" y="3716447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N1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87B2F423-C857-7383-663F-AE9799959011}"/>
              </a:ext>
            </a:extLst>
          </p:cNvPr>
          <p:cNvSpPr txBox="1"/>
          <p:nvPr/>
        </p:nvSpPr>
        <p:spPr>
          <a:xfrm>
            <a:off x="4781558" y="4541331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N2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66F728FF-C310-6EEF-FE21-51A4847C1602}"/>
              </a:ext>
            </a:extLst>
          </p:cNvPr>
          <p:cNvSpPr txBox="1"/>
          <p:nvPr/>
        </p:nvSpPr>
        <p:spPr>
          <a:xfrm>
            <a:off x="4790116" y="535320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419543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Kurulum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C4FC83-A677-1739-A4A8-0C610FC4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44112" cy="3696216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5AD09ED9-8669-20C7-FEB0-3B8A9BB0623A}"/>
              </a:ext>
            </a:extLst>
          </p:cNvPr>
          <p:cNvSpPr/>
          <p:nvPr/>
        </p:nvSpPr>
        <p:spPr>
          <a:xfrm>
            <a:off x="1184988" y="3722914"/>
            <a:ext cx="2323322" cy="298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427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FFE61-F88A-578F-221B-EE9331B2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BCD </a:t>
            </a:r>
            <a:r>
              <a:rPr lang="tr-TR" err="1"/>
              <a:t>to</a:t>
            </a:r>
            <a:r>
              <a:rPr lang="tr-TR"/>
              <a:t> 7-Segment</a:t>
            </a:r>
          </a:p>
        </p:txBody>
      </p:sp>
      <p:pic>
        <p:nvPicPr>
          <p:cNvPr id="7" name="İçerik Yer Tutucusu 6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C187498D-C8FD-3CEA-94B2-9646E3D91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75" y="1779465"/>
            <a:ext cx="4017885" cy="416326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37B7DBC-4958-27F5-8A16-AE11C40C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49" y="1473699"/>
            <a:ext cx="3237403" cy="23874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E5EC9DA-65B1-B9A3-490D-B9DC1E843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56" y="4023315"/>
            <a:ext cx="5997278" cy="1919419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10F96A41-209C-0EE4-FED9-430804A49577}"/>
              </a:ext>
            </a:extLst>
          </p:cNvPr>
          <p:cNvSpPr txBox="1"/>
          <p:nvPr/>
        </p:nvSpPr>
        <p:spPr>
          <a:xfrm>
            <a:off x="217478" y="6067524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bcd_to_7_segment.v</a:t>
            </a:r>
            <a:endParaRPr lang="tr-TR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bcd_to_7_segment_tb.v</a:t>
            </a:r>
          </a:p>
        </p:txBody>
      </p:sp>
    </p:spTree>
    <p:extLst>
      <p:ext uri="{BB962C8B-B14F-4D97-AF65-F5344CB8AC3E}">
        <p14:creationId xmlns:p14="http://schemas.microsoft.com/office/powerpoint/2010/main" val="3240428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FFE61-F88A-578F-221B-EE9331B2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4-bit </a:t>
            </a:r>
            <a:r>
              <a:rPr lang="tr-TR" err="1"/>
              <a:t>Ripple</a:t>
            </a:r>
            <a:r>
              <a:rPr lang="tr-TR"/>
              <a:t> </a:t>
            </a:r>
            <a:r>
              <a:rPr lang="tr-TR" err="1"/>
              <a:t>Adder</a:t>
            </a:r>
            <a:endParaRPr lang="tr-TR"/>
          </a:p>
        </p:txBody>
      </p:sp>
      <p:pic>
        <p:nvPicPr>
          <p:cNvPr id="4" name="Resim 3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D41E73A0-C031-EF4C-414F-728AE8672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28" y="1464823"/>
            <a:ext cx="9315543" cy="2589519"/>
          </a:xfrm>
          <a:prstGeom prst="rect">
            <a:avLst/>
          </a:prstGeom>
        </p:spPr>
      </p:pic>
      <p:pic>
        <p:nvPicPr>
          <p:cNvPr id="9" name="Resim 8" descr="diyagram, metin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6FDE005D-9DF1-95B8-A6E8-25F1F664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5" y="4184737"/>
            <a:ext cx="7506748" cy="2248214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5948CEF8-06C6-14FA-7853-F34002CF5630}"/>
              </a:ext>
            </a:extLst>
          </p:cNvPr>
          <p:cNvSpPr txBox="1"/>
          <p:nvPr/>
        </p:nvSpPr>
        <p:spPr>
          <a:xfrm>
            <a:off x="217478" y="6067524"/>
            <a:ext cx="122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err="1">
                <a:solidFill>
                  <a:srgbClr val="FF0000"/>
                </a:solidFill>
              </a:rPr>
              <a:t>adder</a:t>
            </a:r>
            <a:r>
              <a:rPr lang="en-US">
                <a:solidFill>
                  <a:srgbClr val="FF0000"/>
                </a:solidFill>
              </a:rPr>
              <a:t>.v</a:t>
            </a:r>
            <a:endParaRPr lang="tr-TR">
              <a:solidFill>
                <a:srgbClr val="FF0000"/>
              </a:solidFill>
            </a:endParaRPr>
          </a:p>
          <a:p>
            <a:r>
              <a:rPr lang="en-US" err="1">
                <a:solidFill>
                  <a:srgbClr val="FF0000"/>
                </a:solidFill>
              </a:rPr>
              <a:t>adder_tb.v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22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A9FE0D-19DD-6496-0CBB-35A21A3CD5A7}"/>
              </a:ext>
            </a:extLst>
          </p:cNvPr>
          <p:cNvSpPr txBox="1">
            <a:spLocks/>
          </p:cNvSpPr>
          <p:nvPr/>
        </p:nvSpPr>
        <p:spPr>
          <a:xfrm>
            <a:off x="1615440" y="559205"/>
            <a:ext cx="8961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/>
              <a:t>ARDIŞIL </a:t>
            </a:r>
            <a:br>
              <a:rPr lang="en-US" sz="6600" b="1"/>
            </a:br>
            <a:r>
              <a:rPr lang="en-US" sz="6600" b="1"/>
              <a:t>DEVRE DİZAYNI</a:t>
            </a:r>
            <a:endParaRPr lang="tr-TR" sz="6600" b="1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AEFC7-E4D0-7F50-0C3D-18E0EE5D5D1A}"/>
              </a:ext>
            </a:extLst>
          </p:cNvPr>
          <p:cNvSpPr txBox="1"/>
          <p:nvPr/>
        </p:nvSpPr>
        <p:spPr>
          <a:xfrm>
            <a:off x="1494262" y="3020548"/>
            <a:ext cx="9222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Ardışıl devreler geçmiş giriş değerlerine bağlı olarak çıkış üreten ve bellek elemanları içeren devrelerdir. Kombinasyonel devrelerden farklı olarak </a:t>
            </a:r>
            <a:r>
              <a:rPr lang="tr-TR" err="1"/>
              <a:t>clock</a:t>
            </a:r>
            <a:r>
              <a:rPr lang="tr-TR"/>
              <a:t> sinyali kullanarak çalışırlar.</a:t>
            </a:r>
          </a:p>
          <a:p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Verilog’da</a:t>
            </a:r>
            <a:r>
              <a:rPr lang="tr-TR"/>
              <a:t> ardışıl devre tasarımı için </a:t>
            </a:r>
            <a:r>
              <a:rPr lang="tr-TR" err="1"/>
              <a:t>always</a:t>
            </a:r>
            <a:r>
              <a:rPr lang="tr-TR"/>
              <a:t> bloğu, </a:t>
            </a:r>
            <a:r>
              <a:rPr lang="tr-TR" err="1"/>
              <a:t>bloklanmamış</a:t>
            </a:r>
            <a:r>
              <a:rPr lang="tr-TR"/>
              <a:t> atama (&lt;=), </a:t>
            </a:r>
            <a:r>
              <a:rPr lang="tr-TR" err="1"/>
              <a:t>flip-floplar</a:t>
            </a:r>
            <a:r>
              <a:rPr lang="tr-TR"/>
              <a:t>, </a:t>
            </a:r>
            <a:r>
              <a:rPr lang="tr-TR" err="1"/>
              <a:t>state</a:t>
            </a:r>
            <a:r>
              <a:rPr lang="tr-TR"/>
              <a:t> </a:t>
            </a:r>
            <a:r>
              <a:rPr lang="tr-TR" err="1"/>
              <a:t>machines</a:t>
            </a:r>
            <a:r>
              <a:rPr lang="tr-TR"/>
              <a:t> (durum makineleri) ve senkron/asenkron reset gibi yapılar kullanılır.</a:t>
            </a:r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78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49F8AF-A12A-5C5B-F377-3F301944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Counter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C17626-E8BA-1047-1534-E18191E9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379975"/>
            <a:ext cx="4514385" cy="3034945"/>
          </a:xfrm>
        </p:spPr>
        <p:txBody>
          <a:bodyPr>
            <a:normAutofit/>
          </a:bodyPr>
          <a:lstStyle/>
          <a:p>
            <a:r>
              <a:rPr lang="tr-TR" sz="1400"/>
              <a:t>Sayıcılar, ardışıl devrelerin en önemli örneklerindendir. Mod-N sayıcılar, belirli bir değere ulaştıklarında sıfırlanır.</a:t>
            </a:r>
          </a:p>
          <a:p>
            <a:r>
              <a:rPr lang="tr-TR" sz="1400" err="1"/>
              <a:t>Resetli</a:t>
            </a:r>
            <a:r>
              <a:rPr lang="tr-TR" sz="1400"/>
              <a:t> 4-bit yukarı sayıcı</a:t>
            </a:r>
          </a:p>
          <a:p>
            <a:r>
              <a:rPr lang="tr-TR" sz="1400"/>
              <a:t>RESET aktifse sayaç sıfırlanır.</a:t>
            </a:r>
          </a:p>
          <a:p>
            <a:r>
              <a:rPr lang="tr-TR" sz="1400"/>
              <a:t>EN aktifse, sayaç her </a:t>
            </a:r>
            <a:r>
              <a:rPr lang="tr-TR" sz="1400" err="1"/>
              <a:t>clock</a:t>
            </a:r>
            <a:r>
              <a:rPr lang="tr-TR" sz="1400"/>
              <a:t> darbesinde bir artırılır.</a:t>
            </a:r>
          </a:p>
          <a:p>
            <a:r>
              <a:rPr lang="tr-TR" sz="1400" err="1"/>
              <a:t>Q</a:t>
            </a:r>
            <a:r>
              <a:rPr lang="tr-TR" sz="1400"/>
              <a:t> değeri 15'e (4'b1111) ulaşmış ve EN = 1 ise CO sinyalini aktif yapar (CO = 1). Aksi takdirde, CO = 0 olur.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FD720B-3C4D-97AA-7873-623CCF8D8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4785"/>
            <a:ext cx="12192000" cy="174623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D4771DF-571A-621E-DCAB-19F7474D9577}"/>
              </a:ext>
            </a:extLst>
          </p:cNvPr>
          <p:cNvSpPr txBox="1"/>
          <p:nvPr/>
        </p:nvSpPr>
        <p:spPr>
          <a:xfrm>
            <a:off x="5133512" y="1426551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@*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>
                <a:latin typeface="Consolas" panose="020B0609020204030204" pitchFamily="49" charset="0"/>
              </a:rPr>
              <a:t>CO = (Q ==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4'b1111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&amp;&amp; EN ==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@(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CLK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RESET)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(RESET)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>
                <a:latin typeface="Consolas" panose="020B0609020204030204" pitchFamily="49" charset="0"/>
              </a:rPr>
              <a:t>Q &lt;=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(EN)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>
                <a:latin typeface="Consolas" panose="020B0609020204030204" pitchFamily="49" charset="0"/>
              </a:rPr>
              <a:t>Q &lt;= Q +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1F98B63B-5AF4-9773-83E4-39F546DE60D5}"/>
              </a:ext>
            </a:extLst>
          </p:cNvPr>
          <p:cNvSpPr txBox="1"/>
          <p:nvPr/>
        </p:nvSpPr>
        <p:spPr>
          <a:xfrm>
            <a:off x="217478" y="6067524"/>
            <a:ext cx="1418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err="1">
                <a:solidFill>
                  <a:srgbClr val="FF0000"/>
                </a:solidFill>
              </a:rPr>
              <a:t>counter</a:t>
            </a:r>
            <a:r>
              <a:rPr lang="en-US">
                <a:solidFill>
                  <a:srgbClr val="FF0000"/>
                </a:solidFill>
              </a:rPr>
              <a:t>.v</a:t>
            </a:r>
          </a:p>
          <a:p>
            <a:r>
              <a:rPr lang="tr-TR" err="1">
                <a:solidFill>
                  <a:srgbClr val="FF0000"/>
                </a:solidFill>
              </a:rPr>
              <a:t>counter</a:t>
            </a:r>
            <a:r>
              <a:rPr lang="en-US">
                <a:solidFill>
                  <a:srgbClr val="FF0000"/>
                </a:solidFill>
              </a:rPr>
              <a:t>_</a:t>
            </a:r>
            <a:r>
              <a:rPr lang="en-US" err="1">
                <a:solidFill>
                  <a:srgbClr val="FF0000"/>
                </a:solidFill>
              </a:rPr>
              <a:t>tb.v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88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49F8AF-A12A-5C5B-F377-3F301944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Bidirectional</a:t>
            </a:r>
            <a:r>
              <a:rPr lang="tr-TR"/>
              <a:t> Counter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C17626-E8BA-1047-1534-E18191E9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/>
              <a:t>Resetli</a:t>
            </a:r>
            <a:r>
              <a:rPr lang="tr-TR"/>
              <a:t> 4-bit yukarı-aşağı sayıcı</a:t>
            </a:r>
          </a:p>
          <a:p>
            <a:r>
              <a:rPr lang="tr-TR"/>
              <a:t>CLK yükselen kenar</a:t>
            </a:r>
            <a:endParaRPr lang="en-US"/>
          </a:p>
          <a:p>
            <a:r>
              <a:rPr lang="en-US"/>
              <a:t>DIR=1 </a:t>
            </a:r>
            <a:r>
              <a:rPr lang="en-US" err="1"/>
              <a:t>yukarı</a:t>
            </a:r>
            <a:r>
              <a:rPr lang="en-US"/>
              <a:t> </a:t>
            </a:r>
            <a:r>
              <a:rPr lang="en-US" err="1"/>
              <a:t>sayıcı</a:t>
            </a:r>
            <a:endParaRPr lang="en-US"/>
          </a:p>
          <a:p>
            <a:r>
              <a:rPr lang="en-US"/>
              <a:t>DIR=0 </a:t>
            </a:r>
            <a:r>
              <a:rPr lang="en-US" err="1"/>
              <a:t>aşağı</a:t>
            </a:r>
            <a:r>
              <a:rPr lang="en-US"/>
              <a:t> </a:t>
            </a:r>
            <a:r>
              <a:rPr lang="en-US" err="1"/>
              <a:t>sayıcı</a:t>
            </a:r>
            <a:endParaRPr lang="tr-TR"/>
          </a:p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987EF5-C0A5-9A73-D8F0-5D0056A4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3076"/>
            <a:ext cx="12192000" cy="194444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0BD4A27-9F9B-0A53-D28A-349D1700647C}"/>
              </a:ext>
            </a:extLst>
          </p:cNvPr>
          <p:cNvSpPr txBox="1"/>
          <p:nvPr/>
        </p:nvSpPr>
        <p:spPr>
          <a:xfrm>
            <a:off x="6096000" y="450037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@*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(DIR ==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 up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>
                <a:latin typeface="Consolas" panose="020B0609020204030204" pitchFamily="49" charset="0"/>
              </a:rPr>
              <a:t>CO = (Q ==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4'b1111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&amp;&amp; EN ==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>
                <a:latin typeface="Consolas" panose="020B0609020204030204" pitchFamily="49" charset="0"/>
              </a:rPr>
              <a:t>?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 down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>
                <a:latin typeface="Consolas" panose="020B0609020204030204" pitchFamily="49" charset="0"/>
              </a:rPr>
              <a:t>CO = (Q 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&amp;&amp; EN ==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>
                <a:latin typeface="Consolas" panose="020B0609020204030204" pitchFamily="49" charset="0"/>
              </a:rPr>
              <a:t>?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@(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CLK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RESET)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(RESET)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>
                <a:latin typeface="Consolas" panose="020B0609020204030204" pitchFamily="49" charset="0"/>
              </a:rPr>
              <a:t>Q &lt;=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(EN)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(DIR ==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 up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>
                <a:latin typeface="Consolas" panose="020B0609020204030204" pitchFamily="49" charset="0"/>
              </a:rPr>
              <a:t>Q &lt;= Q +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 down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effectLst/>
                <a:latin typeface="Consolas" panose="020B0609020204030204" pitchFamily="49" charset="0"/>
              </a:rPr>
              <a:t>Q &lt;= Q -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78D968E-5C50-3196-E0A3-ED09B9F4A738}"/>
              </a:ext>
            </a:extLst>
          </p:cNvPr>
          <p:cNvSpPr txBox="1"/>
          <p:nvPr/>
        </p:nvSpPr>
        <p:spPr>
          <a:xfrm>
            <a:off x="217478" y="6067524"/>
            <a:ext cx="1761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err="1">
                <a:solidFill>
                  <a:srgbClr val="FF0000"/>
                </a:solidFill>
              </a:rPr>
              <a:t>counter_fb</a:t>
            </a:r>
            <a:r>
              <a:rPr lang="en-US">
                <a:solidFill>
                  <a:srgbClr val="FF0000"/>
                </a:solidFill>
              </a:rPr>
              <a:t>.v</a:t>
            </a:r>
          </a:p>
          <a:p>
            <a:r>
              <a:rPr lang="tr-TR" err="1">
                <a:solidFill>
                  <a:srgbClr val="FF0000"/>
                </a:solidFill>
              </a:rPr>
              <a:t>counter_fb</a:t>
            </a:r>
            <a:r>
              <a:rPr lang="en-US">
                <a:solidFill>
                  <a:srgbClr val="FF0000"/>
                </a:solidFill>
              </a:rPr>
              <a:t>_</a:t>
            </a:r>
            <a:r>
              <a:rPr lang="en-US" err="1">
                <a:solidFill>
                  <a:srgbClr val="FF0000"/>
                </a:solidFill>
              </a:rPr>
              <a:t>tb.v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08E7FC-5D44-0876-2E90-0E35AA24F7FC}"/>
              </a:ext>
            </a:extLst>
          </p:cNvPr>
          <p:cNvCxnSpPr>
            <a:cxnSpLocks/>
          </p:cNvCxnSpPr>
          <p:nvPr/>
        </p:nvCxnSpPr>
        <p:spPr>
          <a:xfrm flipV="1">
            <a:off x="7258705" y="4001294"/>
            <a:ext cx="1030297" cy="7090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0886DE-45C9-7D76-62F4-232372A50873}"/>
              </a:ext>
            </a:extLst>
          </p:cNvPr>
          <p:cNvSpPr txBox="1"/>
          <p:nvPr/>
        </p:nvSpPr>
        <p:spPr>
          <a:xfrm>
            <a:off x="8289002" y="3785186"/>
            <a:ext cx="3322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>
                <a:solidFill>
                  <a:srgbClr val="FF0000"/>
                </a:solidFill>
              </a:rPr>
              <a:t>Yön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değişimi</a:t>
            </a:r>
            <a:r>
              <a:rPr lang="en-US" sz="1200">
                <a:solidFill>
                  <a:srgbClr val="FF0000"/>
                </a:solidFill>
              </a:rPr>
              <a:t> (DIR = 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FF241-B89C-C4AB-285E-3D4516F33006}"/>
              </a:ext>
            </a:extLst>
          </p:cNvPr>
          <p:cNvSpPr/>
          <p:nvPr/>
        </p:nvSpPr>
        <p:spPr>
          <a:xfrm>
            <a:off x="6849131" y="4232515"/>
            <a:ext cx="808969" cy="1835009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E7C8C1-001C-0526-78C8-B0D7D99ED60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3038505" y="3954131"/>
            <a:ext cx="882010" cy="5200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1D605E-1EAF-4F3D-7891-08FA41D7118B}"/>
              </a:ext>
            </a:extLst>
          </p:cNvPr>
          <p:cNvSpPr txBox="1"/>
          <p:nvPr/>
        </p:nvSpPr>
        <p:spPr>
          <a:xfrm>
            <a:off x="3920515" y="3815631"/>
            <a:ext cx="1412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>
                <a:solidFill>
                  <a:srgbClr val="FF0000"/>
                </a:solidFill>
              </a:rPr>
              <a:t>Yükselen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kenar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B4274-9DD7-CCD5-4386-2D6F4ED7B9C1}"/>
              </a:ext>
            </a:extLst>
          </p:cNvPr>
          <p:cNvSpPr/>
          <p:nvPr/>
        </p:nvSpPr>
        <p:spPr>
          <a:xfrm>
            <a:off x="2845767" y="4256840"/>
            <a:ext cx="192738" cy="434778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766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D-Flip Flop (DFF)</a:t>
            </a:r>
            <a:endParaRPr lang="tr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13852-3E0D-2898-DFB0-DC3EF559EC03}"/>
              </a:ext>
            </a:extLst>
          </p:cNvPr>
          <p:cNvSpPr txBox="1"/>
          <p:nvPr/>
        </p:nvSpPr>
        <p:spPr>
          <a:xfrm>
            <a:off x="217478" y="6067524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DFlipFlop_st.v</a:t>
            </a:r>
            <a:endParaRPr lang="en-US">
              <a:solidFill>
                <a:srgbClr val="FF0000"/>
              </a:solidFill>
            </a:endParaRPr>
          </a:p>
          <a:p>
            <a:r>
              <a:rPr lang="en-US" err="1">
                <a:solidFill>
                  <a:srgbClr val="FF0000"/>
                </a:solidFill>
              </a:rPr>
              <a:t>DFlipFlop_tb.v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AFD1B-8C37-860E-B250-59F7E00DB5E6}"/>
              </a:ext>
            </a:extLst>
          </p:cNvPr>
          <p:cNvSpPr txBox="1"/>
          <p:nvPr/>
        </p:nvSpPr>
        <p:spPr>
          <a:xfrm>
            <a:off x="2062626" y="6067523"/>
            <a:ext cx="170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DFlipFlop_bh.v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FB9384-6943-03E9-7FDC-28546F1D32FD}"/>
              </a:ext>
            </a:extLst>
          </p:cNvPr>
          <p:cNvGrpSpPr/>
          <p:nvPr/>
        </p:nvGrpSpPr>
        <p:grpSpPr>
          <a:xfrm>
            <a:off x="1653441" y="4690248"/>
            <a:ext cx="6945494" cy="1887685"/>
            <a:chOff x="2394305" y="3855942"/>
            <a:chExt cx="6945494" cy="188768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65DF642-3A4D-DDF7-2D67-05AFEDC8518B}"/>
                </a:ext>
              </a:extLst>
            </p:cNvPr>
            <p:cNvGrpSpPr/>
            <p:nvPr/>
          </p:nvGrpSpPr>
          <p:grpSpPr>
            <a:xfrm>
              <a:off x="2394305" y="3855942"/>
              <a:ext cx="6945494" cy="1049663"/>
              <a:chOff x="2394305" y="3855942"/>
              <a:chExt cx="6945494" cy="104966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A3F10CB-DBFC-B122-4D06-61E1DCBB7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85737" y="3855942"/>
                <a:ext cx="6354062" cy="100979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3F9EB5-9582-74F0-A007-07F7A56E94BC}"/>
                  </a:ext>
                </a:extLst>
              </p:cNvPr>
              <p:cNvSpPr txBox="1"/>
              <p:nvPr/>
            </p:nvSpPr>
            <p:spPr>
              <a:xfrm>
                <a:off x="2402319" y="4003234"/>
                <a:ext cx="308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992D3-7F8D-EA9E-0779-16C3A6FD91E2}"/>
                  </a:ext>
                </a:extLst>
              </p:cNvPr>
              <p:cNvSpPr txBox="1"/>
              <p:nvPr/>
            </p:nvSpPr>
            <p:spPr>
              <a:xfrm>
                <a:off x="2398312" y="4206950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rgbClr val="00B050"/>
                    </a:solidFill>
                  </a:rPr>
                  <a:t>Q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CC910D-B60B-C89C-299A-229AC123D4F1}"/>
                  </a:ext>
                </a:extLst>
              </p:cNvPr>
              <p:cNvSpPr txBox="1"/>
              <p:nvPr/>
            </p:nvSpPr>
            <p:spPr>
              <a:xfrm>
                <a:off x="2394305" y="4410666"/>
                <a:ext cx="5020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rgbClr val="00B050"/>
                    </a:solidFill>
                  </a:rPr>
                  <a:t>CLK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411C4D-1DDE-ADEB-BD44-475AD85C57FD}"/>
                  </a:ext>
                </a:extLst>
              </p:cNvPr>
              <p:cNvSpPr txBox="1"/>
              <p:nvPr/>
            </p:nvSpPr>
            <p:spPr>
              <a:xfrm>
                <a:off x="2403085" y="4597828"/>
                <a:ext cx="627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Reset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16A50C2-96B2-9C19-D97B-7A1FD472DF2F}"/>
                </a:ext>
              </a:extLst>
            </p:cNvPr>
            <p:cNvCxnSpPr/>
            <p:nvPr/>
          </p:nvCxnSpPr>
          <p:spPr>
            <a:xfrm>
              <a:off x="4584700" y="4564554"/>
              <a:ext cx="583610" cy="61069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1432F1-4E2C-3019-D6C5-CDE7CDF8FD07}"/>
                </a:ext>
              </a:extLst>
            </p:cNvPr>
            <p:cNvSpPr txBox="1"/>
            <p:nvPr/>
          </p:nvSpPr>
          <p:spPr>
            <a:xfrm>
              <a:off x="5168310" y="5097296"/>
              <a:ext cx="781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/>
                <a:t>Yükselen</a:t>
              </a:r>
              <a:br>
                <a:rPr lang="en-US" sz="1200"/>
              </a:br>
              <a:r>
                <a:rPr lang="en-US" sz="1200" err="1"/>
                <a:t>pozitif</a:t>
              </a:r>
              <a:br>
                <a:rPr lang="en-US" sz="1200"/>
              </a:br>
              <a:r>
                <a:rPr lang="en-US" sz="1200" err="1"/>
                <a:t>kenar</a:t>
              </a:r>
              <a:endParaRPr 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A27138-FCCE-D50D-50DA-205C01C6D4FF}"/>
                </a:ext>
              </a:extLst>
            </p:cNvPr>
            <p:cNvSpPr/>
            <p:nvPr/>
          </p:nvSpPr>
          <p:spPr>
            <a:xfrm>
              <a:off x="4488331" y="3996177"/>
              <a:ext cx="192738" cy="869555"/>
            </a:xfrm>
            <a:prstGeom prst="rect">
              <a:avLst/>
            </a:prstGeom>
            <a:solidFill>
              <a:schemeClr val="accent5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2050" name="Picture 2" descr="Understanding D Flip Flop Behavior: Clock Effects on NAND Gates">
            <a:extLst>
              <a:ext uri="{FF2B5EF4-FFF2-40B4-BE49-F238E27FC236}">
                <a16:creationId xmlns:a16="http://schemas.microsoft.com/office/drawing/2014/main" id="{6190297D-773F-3722-6BC4-9452877B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8" y="1847304"/>
            <a:ext cx="5120974" cy="213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5D0AAB-E4F0-10C7-1E2D-1E29D6124EA4}"/>
              </a:ext>
            </a:extLst>
          </p:cNvPr>
          <p:cNvSpPr txBox="1"/>
          <p:nvPr/>
        </p:nvSpPr>
        <p:spPr>
          <a:xfrm>
            <a:off x="6692810" y="1144778"/>
            <a:ext cx="3939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effectLst/>
                <a:latin typeface="Consolas" panose="020B0609020204030204" pitchFamily="49" charset="0"/>
              </a:rPr>
              <a:t>@(</a:t>
            </a:r>
            <a:r>
              <a:rPr lang="tr-T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err="1">
                <a:effectLst/>
                <a:latin typeface="Consolas" panose="020B0609020204030204" pitchFamily="49" charset="0"/>
              </a:rPr>
              <a:t>clk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effectLst/>
                <a:latin typeface="Consolas" panose="020B0609020204030204" pitchFamily="49" charset="0"/>
              </a:rPr>
              <a:t>reset) </a:t>
            </a:r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tr-T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>
                <a:effectLst/>
                <a:latin typeface="Consolas" panose="020B0609020204030204" pitchFamily="49" charset="0"/>
              </a:rPr>
              <a:t>(reset)</a:t>
            </a:r>
          </a:p>
          <a:p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200" b="0">
                <a:effectLst/>
                <a:latin typeface="Consolas" panose="020B0609020204030204" pitchFamily="49" charset="0"/>
              </a:rPr>
              <a:t>Q &lt;= </a:t>
            </a:r>
            <a:r>
              <a:rPr lang="tr-TR" sz="1200">
                <a:solidFill>
                  <a:srgbClr val="6A9955"/>
                </a:solidFill>
                <a:latin typeface="Consolas" panose="020B0609020204030204" pitchFamily="49" charset="0"/>
              </a:rPr>
              <a:t>1'b0</a:t>
            </a:r>
            <a:r>
              <a:rPr lang="tr-TR" sz="1200" b="0">
                <a:effectLst/>
                <a:latin typeface="Consolas" panose="020B0609020204030204" pitchFamily="49" charset="0"/>
              </a:rPr>
              <a:t>;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200" b="0">
                <a:effectLst/>
                <a:latin typeface="Consolas" panose="020B0609020204030204" pitchFamily="49" charset="0"/>
              </a:rPr>
              <a:t>Q &lt;= D;</a:t>
            </a:r>
          </a:p>
          <a:p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tr-T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5E636-97B4-D9C8-31BB-7D7B8C1F85E2}"/>
              </a:ext>
            </a:extLst>
          </p:cNvPr>
          <p:cNvSpPr txBox="1"/>
          <p:nvPr/>
        </p:nvSpPr>
        <p:spPr>
          <a:xfrm>
            <a:off x="6688523" y="2749167"/>
            <a:ext cx="6097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DFlipFlop_st</a:t>
            </a:r>
            <a:r>
              <a:rPr lang="tr-TR" sz="1200">
                <a:latin typeface="Consolas" panose="020B0609020204030204" pitchFamily="49" charset="0"/>
              </a:rPr>
              <a:t>(</a:t>
            </a:r>
            <a:r>
              <a:rPr lang="tr-TR" sz="1200" err="1">
                <a:latin typeface="Consolas" panose="020B0609020204030204" pitchFamily="49" charset="0"/>
              </a:rPr>
              <a:t>q,qbar,d,clk</a:t>
            </a:r>
            <a:r>
              <a:rPr lang="tr-TR" sz="1200">
                <a:latin typeface="Consolas" panose="020B0609020204030204" pitchFamily="49" charset="0"/>
              </a:rPr>
              <a:t>);</a:t>
            </a:r>
          </a:p>
          <a:p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err="1">
                <a:latin typeface="Consolas" panose="020B0609020204030204" pitchFamily="49" charset="0"/>
              </a:rPr>
              <a:t>d,clk</a:t>
            </a:r>
            <a:r>
              <a:rPr lang="tr-TR" sz="1200">
                <a:latin typeface="Consolas" panose="020B0609020204030204" pitchFamily="49" charset="0"/>
              </a:rPr>
              <a:t>; </a:t>
            </a:r>
          </a:p>
          <a:p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>
                <a:latin typeface="Consolas" panose="020B0609020204030204" pitchFamily="49" charset="0"/>
              </a:rPr>
              <a:t>q, </a:t>
            </a:r>
            <a:r>
              <a:rPr lang="tr-TR" sz="1200" err="1">
                <a:latin typeface="Consolas" panose="020B0609020204030204" pitchFamily="49" charset="0"/>
              </a:rPr>
              <a:t>qbar</a:t>
            </a:r>
            <a:r>
              <a:rPr lang="tr-TR" sz="1200">
                <a:latin typeface="Consolas" panose="020B0609020204030204" pitchFamily="49" charset="0"/>
              </a:rPr>
              <a:t>; </a:t>
            </a:r>
          </a:p>
          <a:p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not_gate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not1</a:t>
            </a:r>
            <a:r>
              <a:rPr lang="tr-TR" sz="1200">
                <a:latin typeface="Consolas" panose="020B0609020204030204" pitchFamily="49" charset="0"/>
              </a:rPr>
              <a:t>(</a:t>
            </a:r>
            <a:r>
              <a:rPr lang="tr-TR" sz="1200" err="1">
                <a:latin typeface="Consolas" panose="020B0609020204030204" pitchFamily="49" charset="0"/>
              </a:rPr>
              <a:t>dbar,d</a:t>
            </a:r>
            <a:r>
              <a:rPr lang="tr-TR" sz="1200">
                <a:latin typeface="Consolas" panose="020B0609020204030204" pitchFamily="49" charset="0"/>
              </a:rPr>
              <a:t>); </a:t>
            </a:r>
          </a:p>
          <a:p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nand_gate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nand1</a:t>
            </a:r>
            <a:r>
              <a:rPr lang="tr-TR" sz="1200">
                <a:latin typeface="Consolas" panose="020B0609020204030204" pitchFamily="49" charset="0"/>
              </a:rPr>
              <a:t>(</a:t>
            </a:r>
            <a:r>
              <a:rPr lang="tr-TR" sz="1200" err="1">
                <a:latin typeface="Consolas" panose="020B0609020204030204" pitchFamily="49" charset="0"/>
              </a:rPr>
              <a:t>x,clk,d</a:t>
            </a:r>
            <a:r>
              <a:rPr lang="tr-TR" sz="1200">
                <a:latin typeface="Consolas" panose="020B0609020204030204" pitchFamily="49" charset="0"/>
              </a:rPr>
              <a:t>); </a:t>
            </a:r>
          </a:p>
          <a:p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nand_gate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nand2</a:t>
            </a:r>
            <a:r>
              <a:rPr lang="tr-TR" sz="1200">
                <a:latin typeface="Consolas" panose="020B0609020204030204" pitchFamily="49" charset="0"/>
              </a:rPr>
              <a:t>(</a:t>
            </a:r>
            <a:r>
              <a:rPr lang="tr-TR" sz="1200" err="1">
                <a:latin typeface="Consolas" panose="020B0609020204030204" pitchFamily="49" charset="0"/>
              </a:rPr>
              <a:t>y,clk,dbar</a:t>
            </a:r>
            <a:r>
              <a:rPr lang="tr-TR" sz="1200">
                <a:latin typeface="Consolas" panose="020B0609020204030204" pitchFamily="49" charset="0"/>
              </a:rPr>
              <a:t>); </a:t>
            </a:r>
          </a:p>
          <a:p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nand_gate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nand3</a:t>
            </a:r>
            <a:r>
              <a:rPr lang="tr-TR" sz="1200">
                <a:latin typeface="Consolas" panose="020B0609020204030204" pitchFamily="49" charset="0"/>
              </a:rPr>
              <a:t>(</a:t>
            </a:r>
            <a:r>
              <a:rPr lang="tr-TR" sz="1200" err="1">
                <a:latin typeface="Consolas" panose="020B0609020204030204" pitchFamily="49" charset="0"/>
              </a:rPr>
              <a:t>q,qbar,y</a:t>
            </a:r>
            <a:r>
              <a:rPr lang="tr-TR" sz="1200">
                <a:latin typeface="Consolas" panose="020B0609020204030204" pitchFamily="49" charset="0"/>
              </a:rPr>
              <a:t>); </a:t>
            </a:r>
          </a:p>
          <a:p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nand_gate</a:t>
            </a:r>
            <a:r>
              <a:rPr lang="tr-T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nand4</a:t>
            </a:r>
            <a:r>
              <a:rPr lang="tr-TR" sz="1200">
                <a:latin typeface="Consolas" panose="020B0609020204030204" pitchFamily="49" charset="0"/>
              </a:rPr>
              <a:t>(</a:t>
            </a:r>
            <a:r>
              <a:rPr lang="tr-TR" sz="1200" err="1">
                <a:latin typeface="Consolas" panose="020B0609020204030204" pitchFamily="49" charset="0"/>
              </a:rPr>
              <a:t>qbar,q,x</a:t>
            </a:r>
            <a:r>
              <a:rPr lang="tr-TR" sz="1200">
                <a:latin typeface="Consolas" panose="020B0609020204030204" pitchFamily="49" charset="0"/>
              </a:rPr>
              <a:t>); </a:t>
            </a:r>
          </a:p>
          <a:p>
            <a:r>
              <a:rPr lang="tr-T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tr-T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753CE-EAAF-31A5-563F-2E3C72BC1EB3}"/>
              </a:ext>
            </a:extLst>
          </p:cNvPr>
          <p:cNvSpPr txBox="1"/>
          <p:nvPr/>
        </p:nvSpPr>
        <p:spPr>
          <a:xfrm>
            <a:off x="6678198" y="843240"/>
            <a:ext cx="241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err="1"/>
              <a:t>Davranışsal</a:t>
            </a:r>
            <a:r>
              <a:rPr lang="en-US" b="1" u="sng"/>
              <a:t> </a:t>
            </a:r>
            <a:r>
              <a:rPr lang="en-US" b="1" u="sng" err="1"/>
              <a:t>Yaklaşım</a:t>
            </a:r>
            <a:endParaRPr lang="tr-TR" b="1" u="sn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C3934B-E788-7061-E626-9472AD592DCC}"/>
              </a:ext>
            </a:extLst>
          </p:cNvPr>
          <p:cNvSpPr txBox="1"/>
          <p:nvPr/>
        </p:nvSpPr>
        <p:spPr>
          <a:xfrm>
            <a:off x="6673910" y="2472241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err="1"/>
              <a:t>Yapısal</a:t>
            </a:r>
            <a:r>
              <a:rPr lang="en-US" b="1" u="sng"/>
              <a:t> </a:t>
            </a:r>
            <a:r>
              <a:rPr lang="en-US" b="1" u="sng" err="1"/>
              <a:t>Yaklaşım</a:t>
            </a:r>
            <a:endParaRPr lang="tr-TR" b="1" u="sn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66F7D5-6E81-0EFE-6D10-1BC3BE94485C}"/>
              </a:ext>
            </a:extLst>
          </p:cNvPr>
          <p:cNvSpPr/>
          <p:nvPr/>
        </p:nvSpPr>
        <p:spPr>
          <a:xfrm>
            <a:off x="7522108" y="1179412"/>
            <a:ext cx="627399" cy="219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0B9C2-CC54-37C6-4CD0-AE6F4987BA6D}"/>
              </a:ext>
            </a:extLst>
          </p:cNvPr>
          <p:cNvSpPr txBox="1"/>
          <p:nvPr/>
        </p:nvSpPr>
        <p:spPr>
          <a:xfrm>
            <a:off x="8836976" y="254514"/>
            <a:ext cx="639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 err="1">
                <a:solidFill>
                  <a:srgbClr val="201C20"/>
                </a:solidFill>
                <a:latin typeface="Fd2604-Identity-H"/>
              </a:rPr>
              <a:t>sensitivity</a:t>
            </a:r>
            <a:r>
              <a:rPr lang="tr-TR" sz="1800" b="0" i="0" u="none" strike="noStrike" baseline="0">
                <a:solidFill>
                  <a:srgbClr val="201C20"/>
                </a:solidFill>
                <a:latin typeface="Fd2604-Identity-H"/>
              </a:rPr>
              <a:t> </a:t>
            </a:r>
            <a:r>
              <a:rPr lang="tr-TR" sz="1800" b="0" i="0" u="none" strike="noStrike" baseline="0" err="1">
                <a:solidFill>
                  <a:srgbClr val="201C20"/>
                </a:solidFill>
                <a:latin typeface="Fd2604-Identity-H"/>
              </a:rPr>
              <a:t>list</a:t>
            </a:r>
            <a:endParaRPr lang="tr-T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75FCDA-496E-CBE3-E5DA-6F552E252272}"/>
              </a:ext>
            </a:extLst>
          </p:cNvPr>
          <p:cNvCxnSpPr>
            <a:cxnSpLocks/>
          </p:cNvCxnSpPr>
          <p:nvPr/>
        </p:nvCxnSpPr>
        <p:spPr>
          <a:xfrm flipV="1">
            <a:off x="8164119" y="623566"/>
            <a:ext cx="824771" cy="562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1114ED-FCDD-68B6-1D61-F598A91FCA40}"/>
              </a:ext>
            </a:extLst>
          </p:cNvPr>
          <p:cNvSpPr txBox="1"/>
          <p:nvPr/>
        </p:nvSpPr>
        <p:spPr>
          <a:xfrm>
            <a:off x="1608742" y="2558976"/>
            <a:ext cx="680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>
                <a:solidFill>
                  <a:schemeClr val="tx2">
                    <a:lumMod val="75000"/>
                    <a:lumOff val="25000"/>
                  </a:schemeClr>
                </a:solidFill>
                <a:latin typeface="Fd2604-Identity-H"/>
              </a:rPr>
              <a:t>not1</a:t>
            </a:r>
            <a:endParaRPr lang="tr-TR" sz="14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6A713-AEBB-8826-1955-DCE5B3F6FDB2}"/>
              </a:ext>
            </a:extLst>
          </p:cNvPr>
          <p:cNvSpPr txBox="1"/>
          <p:nvPr/>
        </p:nvSpPr>
        <p:spPr>
          <a:xfrm>
            <a:off x="2465086" y="2037330"/>
            <a:ext cx="86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>
                <a:solidFill>
                  <a:schemeClr val="tx2">
                    <a:lumMod val="75000"/>
                    <a:lumOff val="25000"/>
                  </a:schemeClr>
                </a:solidFill>
                <a:latin typeface="Fd2604-Identity-H"/>
              </a:rPr>
              <a:t>nand1</a:t>
            </a:r>
            <a:endParaRPr lang="tr-TR" sz="14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97E93-B9A0-C884-0FA3-29B96CFE5592}"/>
              </a:ext>
            </a:extLst>
          </p:cNvPr>
          <p:cNvSpPr txBox="1"/>
          <p:nvPr/>
        </p:nvSpPr>
        <p:spPr>
          <a:xfrm>
            <a:off x="2465086" y="3429000"/>
            <a:ext cx="86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>
                <a:solidFill>
                  <a:schemeClr val="tx2">
                    <a:lumMod val="75000"/>
                    <a:lumOff val="25000"/>
                  </a:schemeClr>
                </a:solidFill>
                <a:latin typeface="Fd2604-Identity-H"/>
              </a:rPr>
              <a:t>nand2</a:t>
            </a:r>
            <a:endParaRPr lang="tr-TR" sz="14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573E2-DED2-3B36-423A-B8D8666E04B2}"/>
              </a:ext>
            </a:extLst>
          </p:cNvPr>
          <p:cNvSpPr txBox="1"/>
          <p:nvPr/>
        </p:nvSpPr>
        <p:spPr>
          <a:xfrm>
            <a:off x="3332032" y="3512211"/>
            <a:ext cx="680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>
                <a:solidFill>
                  <a:schemeClr val="tx2">
                    <a:lumMod val="75000"/>
                    <a:lumOff val="25000"/>
                  </a:schemeClr>
                </a:solidFill>
                <a:latin typeface="Fd2604-Identity-H"/>
              </a:rPr>
              <a:t>y</a:t>
            </a:r>
            <a:endParaRPr lang="tr-TR" sz="14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5CF8D-20DE-3EDF-FC76-77BA3537EDC5}"/>
              </a:ext>
            </a:extLst>
          </p:cNvPr>
          <p:cNvSpPr txBox="1"/>
          <p:nvPr/>
        </p:nvSpPr>
        <p:spPr>
          <a:xfrm>
            <a:off x="3332032" y="1892469"/>
            <a:ext cx="680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>
                <a:solidFill>
                  <a:schemeClr val="tx2">
                    <a:lumMod val="75000"/>
                    <a:lumOff val="25000"/>
                  </a:schemeClr>
                </a:solidFill>
                <a:latin typeface="Fd2604-Identity-H"/>
              </a:rPr>
              <a:t>x</a:t>
            </a:r>
            <a:endParaRPr lang="tr-TR" sz="14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5F27FF4A-A13F-E335-8A08-5C82D07A32BE}"/>
              </a:ext>
            </a:extLst>
          </p:cNvPr>
          <p:cNvSpPr txBox="1"/>
          <p:nvPr/>
        </p:nvSpPr>
        <p:spPr>
          <a:xfrm>
            <a:off x="674567" y="4027402"/>
            <a:ext cx="482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err="1"/>
              <a:t>Clock</a:t>
            </a:r>
            <a:r>
              <a:rPr lang="tr-TR"/>
              <a:t> darbesi geldiğinde giriş, çıkışa  aktarılır.</a:t>
            </a:r>
          </a:p>
        </p:txBody>
      </p:sp>
    </p:spTree>
    <p:extLst>
      <p:ext uri="{BB962C8B-B14F-4D97-AF65-F5344CB8AC3E}">
        <p14:creationId xmlns:p14="http://schemas.microsoft.com/office/powerpoint/2010/main" val="3659373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318B80-8AA1-45A5-4B9B-17F712C2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Register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353427-6FB0-CC05-B0CD-178709CF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400"/>
              <a:t>Bitlerin sabit bir dizisini tutan küçük, hızlı hafıza birimidir.</a:t>
            </a:r>
          </a:p>
          <a:p>
            <a:r>
              <a:rPr lang="tr-TR" sz="1400" err="1"/>
              <a:t>Register</a:t>
            </a:r>
            <a:r>
              <a:rPr lang="tr-TR" sz="1400"/>
              <a:t> birden fazla D </a:t>
            </a:r>
            <a:r>
              <a:rPr lang="tr-TR" sz="1400" err="1"/>
              <a:t>flip-flop’un</a:t>
            </a:r>
            <a:r>
              <a:rPr lang="tr-TR" sz="1400"/>
              <a:t> bir araya getirilmesiyle oluşturulur (4 </a:t>
            </a:r>
            <a:r>
              <a:rPr lang="en-US" sz="1400"/>
              <a:t>x </a:t>
            </a:r>
            <a:r>
              <a:rPr lang="tr-TR" sz="1400"/>
              <a:t>D-</a:t>
            </a:r>
            <a:r>
              <a:rPr lang="tr-TR" sz="1400" err="1"/>
              <a:t>Flip</a:t>
            </a:r>
            <a:r>
              <a:rPr lang="tr-TR" sz="1400"/>
              <a:t> </a:t>
            </a:r>
            <a:r>
              <a:rPr lang="tr-TR" sz="1400" err="1"/>
              <a:t>Flop</a:t>
            </a:r>
            <a:r>
              <a:rPr lang="tr-TR" sz="1400"/>
              <a:t>).</a:t>
            </a:r>
          </a:p>
          <a:p>
            <a:r>
              <a:rPr lang="tr-TR" sz="1400"/>
              <a:t>Her </a:t>
            </a:r>
            <a:r>
              <a:rPr lang="tr-TR" sz="1400" err="1"/>
              <a:t>clock</a:t>
            </a:r>
            <a:r>
              <a:rPr lang="tr-TR" sz="1400"/>
              <a:t> darbesinde giriş verisini saklayan 4-bitlik bir </a:t>
            </a:r>
            <a:r>
              <a:rPr lang="tr-TR" sz="1400" err="1"/>
              <a:t>register</a:t>
            </a:r>
            <a:endParaRPr lang="tr-TR" sz="1400"/>
          </a:p>
        </p:txBody>
      </p:sp>
      <p:pic>
        <p:nvPicPr>
          <p:cNvPr id="1026" name="Picture 2" descr="Shift Registers in Digital Logic - GeeksforGeeks">
            <a:extLst>
              <a:ext uri="{FF2B5EF4-FFF2-40B4-BE49-F238E27FC236}">
                <a16:creationId xmlns:a16="http://schemas.microsoft.com/office/drawing/2014/main" id="{715F6586-9C59-1F87-DBF2-B4ABE01A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69" y="3009530"/>
            <a:ext cx="9414261" cy="29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CC170B48-600E-C25D-4C02-C03158FBB979}"/>
              </a:ext>
            </a:extLst>
          </p:cNvPr>
          <p:cNvSpPr txBox="1"/>
          <p:nvPr/>
        </p:nvSpPr>
        <p:spPr>
          <a:xfrm>
            <a:off x="217478" y="6067524"/>
            <a:ext cx="138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err="1">
                <a:solidFill>
                  <a:srgbClr val="FF0000"/>
                </a:solidFill>
              </a:rPr>
              <a:t>register</a:t>
            </a:r>
            <a:r>
              <a:rPr lang="en-US">
                <a:solidFill>
                  <a:srgbClr val="FF0000"/>
                </a:solidFill>
              </a:rPr>
              <a:t>.v</a:t>
            </a:r>
          </a:p>
          <a:p>
            <a:r>
              <a:rPr lang="tr-TR" err="1">
                <a:solidFill>
                  <a:srgbClr val="FF0000"/>
                </a:solidFill>
              </a:rPr>
              <a:t>register</a:t>
            </a:r>
            <a:r>
              <a:rPr lang="en-US">
                <a:solidFill>
                  <a:srgbClr val="FF0000"/>
                </a:solidFill>
              </a:rPr>
              <a:t>_</a:t>
            </a:r>
            <a:r>
              <a:rPr lang="en-US" err="1">
                <a:solidFill>
                  <a:srgbClr val="FF0000"/>
                </a:solidFill>
              </a:rPr>
              <a:t>tb.v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73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16779B-D1B1-D51D-EC5F-77B566FB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Shift</a:t>
            </a:r>
            <a:r>
              <a:rPr lang="tr-TR"/>
              <a:t> </a:t>
            </a:r>
            <a:r>
              <a:rPr lang="tr-TR" err="1"/>
              <a:t>Register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89F31E-624F-C19D-B06C-8424405B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7980" cy="2009257"/>
          </a:xfrm>
        </p:spPr>
        <p:txBody>
          <a:bodyPr/>
          <a:lstStyle/>
          <a:p>
            <a:r>
              <a:rPr lang="tr-TR" sz="1400"/>
              <a:t>4-bit </a:t>
            </a:r>
            <a:r>
              <a:rPr lang="tr-TR" sz="1400" err="1"/>
              <a:t>shift</a:t>
            </a:r>
            <a:r>
              <a:rPr lang="tr-TR" sz="1400"/>
              <a:t> </a:t>
            </a:r>
            <a:r>
              <a:rPr lang="tr-TR" sz="1400" err="1"/>
              <a:t>register</a:t>
            </a:r>
            <a:endParaRPr lang="tr-TR" sz="1400"/>
          </a:p>
          <a:p>
            <a:r>
              <a:rPr lang="tr-TR" sz="1400"/>
              <a:t>Reset 0 olduğu durumda;</a:t>
            </a:r>
          </a:p>
          <a:p>
            <a:r>
              <a:rPr lang="tr-TR" sz="1400" err="1"/>
              <a:t>CLK’un</a:t>
            </a:r>
            <a:r>
              <a:rPr lang="tr-TR" sz="1400"/>
              <a:t> yükselen kenarında, </a:t>
            </a:r>
            <a:r>
              <a:rPr lang="tr-TR" sz="1400" err="1"/>
              <a:t>register’ın</a:t>
            </a:r>
            <a:r>
              <a:rPr lang="tr-TR" sz="1400"/>
              <a:t> değerlerini sola kaydırır ve </a:t>
            </a:r>
            <a:r>
              <a:rPr lang="tr-TR" sz="1400" err="1"/>
              <a:t>data_in</a:t>
            </a:r>
            <a:r>
              <a:rPr lang="tr-TR" sz="1400"/>
              <a:t> değerini </a:t>
            </a:r>
            <a:r>
              <a:rPr lang="tr-TR" sz="1400" err="1"/>
              <a:t>LSB’ye</a:t>
            </a:r>
            <a:r>
              <a:rPr lang="tr-TR" sz="1400"/>
              <a:t> atar.</a:t>
            </a:r>
          </a:p>
          <a:p>
            <a:endParaRPr lang="tr-TR" sz="140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902F343-1902-4AA8-B520-C7D069EA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10" y="1027906"/>
            <a:ext cx="7610669" cy="3295342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AEFA24B5-A435-C2D8-E883-F76CEEC3D803}"/>
              </a:ext>
            </a:extLst>
          </p:cNvPr>
          <p:cNvSpPr txBox="1"/>
          <p:nvPr/>
        </p:nvSpPr>
        <p:spPr>
          <a:xfrm>
            <a:off x="217477" y="6067524"/>
            <a:ext cx="292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>
                <a:solidFill>
                  <a:srgbClr val="FF0000"/>
                </a:solidFill>
              </a:rPr>
              <a:t>shift_register_bh</a:t>
            </a:r>
            <a:r>
              <a:rPr lang="en-US">
                <a:solidFill>
                  <a:srgbClr val="FF0000"/>
                </a:solidFill>
              </a:rPr>
              <a:t>.v</a:t>
            </a:r>
          </a:p>
          <a:p>
            <a:r>
              <a:rPr lang="tr-TR" err="1">
                <a:solidFill>
                  <a:srgbClr val="FF0000"/>
                </a:solidFill>
              </a:rPr>
              <a:t>shift_register_tb</a:t>
            </a:r>
            <a:r>
              <a:rPr lang="en-US">
                <a:solidFill>
                  <a:srgbClr val="FF0000"/>
                </a:solidFill>
              </a:rPr>
              <a:t>.v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09B2762F-8AF8-BC62-83CC-6833CA5B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6" y="4458185"/>
            <a:ext cx="10923999" cy="1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FA364E-6535-6C3D-BBEC-CDA2CA3F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C37F87-8E90-6FCA-2D8D-37D1787F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M. Morris Mano ,Charles </a:t>
            </a:r>
            <a:r>
              <a:rPr lang="en-US" err="1"/>
              <a:t>Kime</a:t>
            </a:r>
            <a:r>
              <a:rPr lang="en-US"/>
              <a:t> - Logic and Computer Design Fundamentals-Pearson (2008)</a:t>
            </a:r>
            <a:endParaRPr lang="tr-TR"/>
          </a:p>
          <a:p>
            <a:r>
              <a:rPr lang="tr-TR"/>
              <a:t>Stephen Brown, </a:t>
            </a:r>
            <a:r>
              <a:rPr lang="tr-TR" err="1"/>
              <a:t>Zvonko</a:t>
            </a:r>
            <a:r>
              <a:rPr lang="tr-TR"/>
              <a:t> </a:t>
            </a:r>
            <a:r>
              <a:rPr lang="tr-TR" err="1"/>
              <a:t>Vranesic</a:t>
            </a:r>
            <a:r>
              <a:rPr lang="tr-TR"/>
              <a:t> - Fundamentals of </a:t>
            </a:r>
            <a:r>
              <a:rPr lang="tr-TR" err="1"/>
              <a:t>Digital</a:t>
            </a:r>
            <a:r>
              <a:rPr lang="tr-TR"/>
              <a:t> </a:t>
            </a:r>
            <a:r>
              <a:rPr lang="tr-TR" err="1"/>
              <a:t>Logic</a:t>
            </a:r>
            <a:r>
              <a:rPr lang="tr-TR"/>
              <a:t> </a:t>
            </a:r>
            <a:r>
              <a:rPr lang="tr-TR" err="1"/>
              <a:t>with</a:t>
            </a:r>
            <a:r>
              <a:rPr lang="tr-TR"/>
              <a:t> VHDL Design-McGraw-Hill (2023)</a:t>
            </a:r>
          </a:p>
          <a:p>
            <a:r>
              <a:rPr lang="tr-TR" err="1"/>
              <a:t>Yamin</a:t>
            </a:r>
            <a:r>
              <a:rPr lang="tr-TR"/>
              <a:t> </a:t>
            </a:r>
            <a:r>
              <a:rPr lang="tr-TR" err="1"/>
              <a:t>Li</a:t>
            </a:r>
            <a:r>
              <a:rPr lang="tr-TR"/>
              <a:t> - </a:t>
            </a:r>
            <a:r>
              <a:rPr lang="tr-TR" err="1"/>
              <a:t>Computer</a:t>
            </a:r>
            <a:r>
              <a:rPr lang="tr-TR"/>
              <a:t> </a:t>
            </a:r>
            <a:r>
              <a:rPr lang="tr-TR" err="1"/>
              <a:t>Principles</a:t>
            </a:r>
            <a:r>
              <a:rPr lang="tr-TR"/>
              <a:t> </a:t>
            </a:r>
            <a:r>
              <a:rPr lang="tr-TR" err="1"/>
              <a:t>and</a:t>
            </a:r>
            <a:r>
              <a:rPr lang="tr-TR"/>
              <a:t> Design in </a:t>
            </a:r>
            <a:r>
              <a:rPr lang="tr-TR" err="1"/>
              <a:t>Verilog</a:t>
            </a:r>
            <a:r>
              <a:rPr lang="tr-TR"/>
              <a:t> HDL-</a:t>
            </a:r>
            <a:r>
              <a:rPr lang="tr-TR" err="1"/>
              <a:t>Wiley</a:t>
            </a:r>
            <a:r>
              <a:rPr lang="tr-TR"/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146814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Kurulum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EE56511-E690-2FF2-4458-4ED82DEFA374}"/>
              </a:ext>
            </a:extLst>
          </p:cNvPr>
          <p:cNvSpPr txBox="1"/>
          <p:nvPr/>
        </p:nvSpPr>
        <p:spPr>
          <a:xfrm>
            <a:off x="2803611" y="1690688"/>
            <a:ext cx="630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err="1"/>
              <a:t>cmd.exe’de</a:t>
            </a:r>
            <a:r>
              <a:rPr lang="tr-TR"/>
              <a:t> «</a:t>
            </a:r>
            <a:r>
              <a:rPr lang="tr-TR" err="1"/>
              <a:t>iverilog</a:t>
            </a:r>
            <a:r>
              <a:rPr lang="tr-TR"/>
              <a:t>» komutunun algılandığının doğrulanması.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BCCB679-501B-11BF-D08B-43C57553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34" y="2233689"/>
            <a:ext cx="5858693" cy="261021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D06C488-5401-A8B0-B17D-626474E5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34" y="5492946"/>
            <a:ext cx="5858693" cy="71379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8D5A6228-12A9-9635-43F5-F0F698831F25}"/>
              </a:ext>
            </a:extLst>
          </p:cNvPr>
          <p:cNvSpPr txBox="1"/>
          <p:nvPr/>
        </p:nvSpPr>
        <p:spPr>
          <a:xfrm>
            <a:off x="2386360" y="4982646"/>
            <a:ext cx="772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Bu hata ile karşılaşılırsa C:\iverilog\bin yolu ortam değişkenlerine eklenmeli.</a:t>
            </a:r>
          </a:p>
        </p:txBody>
      </p:sp>
    </p:spTree>
    <p:extLst>
      <p:ext uri="{BB962C8B-B14F-4D97-AF65-F5344CB8AC3E}">
        <p14:creationId xmlns:p14="http://schemas.microsoft.com/office/powerpoint/2010/main" val="355829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D7E582-4363-AAE5-5877-A6BC7347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VSCode</a:t>
            </a:r>
            <a:r>
              <a:rPr lang="tr-TR"/>
              <a:t> içerisine </a:t>
            </a:r>
            <a:r>
              <a:rPr lang="tr-TR" err="1"/>
              <a:t>Verilog</a:t>
            </a:r>
            <a:r>
              <a:rPr lang="tr-TR"/>
              <a:t> HDL Uzantısının eklenmesi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F8F1522-3DC7-75D0-E98B-CAA96EBA8CA0}"/>
              </a:ext>
            </a:extLst>
          </p:cNvPr>
          <p:cNvSpPr txBox="1"/>
          <p:nvPr/>
        </p:nvSpPr>
        <p:spPr>
          <a:xfrm>
            <a:off x="838200" y="1808370"/>
            <a:ext cx="766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err="1">
                <a:latin typeface="Segoe WPC"/>
              </a:rPr>
              <a:t>Extension</a:t>
            </a:r>
            <a:r>
              <a:rPr lang="tr-TR" b="1">
                <a:latin typeface="Segoe WPC"/>
              </a:rPr>
              <a:t>: </a:t>
            </a:r>
            <a:r>
              <a:rPr lang="tr-TR" b="1" i="0" err="1">
                <a:effectLst/>
                <a:latin typeface="Segoe WPC"/>
              </a:rPr>
              <a:t>Verilog</a:t>
            </a:r>
            <a:r>
              <a:rPr lang="tr-TR" b="1" i="0">
                <a:effectLst/>
                <a:latin typeface="Segoe WPC"/>
              </a:rPr>
              <a:t>-HDL/</a:t>
            </a:r>
            <a:r>
              <a:rPr lang="tr-TR" b="1" i="0" err="1">
                <a:effectLst/>
                <a:latin typeface="Segoe WPC"/>
              </a:rPr>
              <a:t>SystemVerilog</a:t>
            </a:r>
            <a:r>
              <a:rPr lang="tr-TR" b="1" i="0">
                <a:effectLst/>
                <a:latin typeface="Segoe WPC"/>
              </a:rPr>
              <a:t>/</a:t>
            </a:r>
            <a:r>
              <a:rPr lang="tr-TR" b="1" i="0" err="1">
                <a:effectLst/>
                <a:latin typeface="Segoe WPC"/>
              </a:rPr>
              <a:t>Bluespec</a:t>
            </a:r>
            <a:r>
              <a:rPr lang="tr-TR" b="1" i="0">
                <a:effectLst/>
                <a:latin typeface="Segoe WPC"/>
              </a:rPr>
              <a:t> </a:t>
            </a:r>
            <a:r>
              <a:rPr lang="tr-TR" b="1" i="0" err="1">
                <a:effectLst/>
                <a:latin typeface="Segoe WPC"/>
              </a:rPr>
              <a:t>SystemVerilog</a:t>
            </a:r>
            <a:endParaRPr lang="tr-TR" b="1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EFFF187-A4F8-469C-202E-0A166D62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6" y="2295384"/>
            <a:ext cx="7666608" cy="4487115"/>
          </a:xfrm>
          <a:prstGeom prst="rect">
            <a:avLst/>
          </a:prstGeom>
        </p:spPr>
      </p:pic>
      <p:grpSp>
        <p:nvGrpSpPr>
          <p:cNvPr id="10" name="Grup 9">
            <a:extLst>
              <a:ext uri="{FF2B5EF4-FFF2-40B4-BE49-F238E27FC236}">
                <a16:creationId xmlns:a16="http://schemas.microsoft.com/office/drawing/2014/main" id="{6A60573C-51AE-0300-08EC-61F1571A6A5F}"/>
              </a:ext>
            </a:extLst>
          </p:cNvPr>
          <p:cNvGrpSpPr/>
          <p:nvPr/>
        </p:nvGrpSpPr>
        <p:grpSpPr>
          <a:xfrm>
            <a:off x="1697842" y="2934230"/>
            <a:ext cx="355706" cy="435951"/>
            <a:chOff x="2735497" y="5984085"/>
            <a:chExt cx="1330476" cy="435951"/>
          </a:xfrm>
        </p:grpSpPr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26FD6F5F-EC56-5A96-60E5-02C259956486}"/>
                </a:ext>
              </a:extLst>
            </p:cNvPr>
            <p:cNvSpPr/>
            <p:nvPr/>
          </p:nvSpPr>
          <p:spPr>
            <a:xfrm>
              <a:off x="3392136" y="6198094"/>
              <a:ext cx="67383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Metin kutusu 11">
              <a:extLst>
                <a:ext uri="{FF2B5EF4-FFF2-40B4-BE49-F238E27FC236}">
                  <a16:creationId xmlns:a16="http://schemas.microsoft.com/office/drawing/2014/main" id="{7C709C58-3C05-5B11-A449-CF12E2C18B1A}"/>
                </a:ext>
              </a:extLst>
            </p:cNvPr>
            <p:cNvSpPr txBox="1"/>
            <p:nvPr/>
          </p:nvSpPr>
          <p:spPr>
            <a:xfrm>
              <a:off x="2735497" y="5984085"/>
              <a:ext cx="308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41AFFB1-DF87-3039-AF94-04E05BA7D608}"/>
              </a:ext>
            </a:extLst>
          </p:cNvPr>
          <p:cNvGrpSpPr/>
          <p:nvPr/>
        </p:nvGrpSpPr>
        <p:grpSpPr>
          <a:xfrm>
            <a:off x="2075746" y="2686058"/>
            <a:ext cx="1344908" cy="588168"/>
            <a:chOff x="3392136" y="5999818"/>
            <a:chExt cx="806014" cy="420218"/>
          </a:xfrm>
        </p:grpSpPr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6E1D595A-4DF8-6E4F-F6A7-28F32BEB616A}"/>
                </a:ext>
              </a:extLst>
            </p:cNvPr>
            <p:cNvSpPr/>
            <p:nvPr/>
          </p:nvSpPr>
          <p:spPr>
            <a:xfrm>
              <a:off x="3392136" y="6198094"/>
              <a:ext cx="67383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7031A8CF-AB55-FE2C-668B-757DB36630E9}"/>
                </a:ext>
              </a:extLst>
            </p:cNvPr>
            <p:cNvSpPr txBox="1"/>
            <p:nvPr/>
          </p:nvSpPr>
          <p:spPr>
            <a:xfrm>
              <a:off x="4013504" y="5999818"/>
              <a:ext cx="184646" cy="2638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B3D9C9AE-C021-392E-2AAF-DCA9BD70D12B}"/>
              </a:ext>
            </a:extLst>
          </p:cNvPr>
          <p:cNvGrpSpPr/>
          <p:nvPr/>
        </p:nvGrpSpPr>
        <p:grpSpPr>
          <a:xfrm>
            <a:off x="5135421" y="2928822"/>
            <a:ext cx="403049" cy="404086"/>
            <a:chOff x="3392136" y="6198094"/>
            <a:chExt cx="1430145" cy="561276"/>
          </a:xfrm>
        </p:grpSpPr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9A0CC562-B6C7-F495-BB41-024B8EBD1515}"/>
                </a:ext>
              </a:extLst>
            </p:cNvPr>
            <p:cNvSpPr/>
            <p:nvPr/>
          </p:nvSpPr>
          <p:spPr>
            <a:xfrm>
              <a:off x="3392136" y="6198094"/>
              <a:ext cx="67383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7D0A9D7F-91D8-0C63-00CA-6C73EF366760}"/>
                </a:ext>
              </a:extLst>
            </p:cNvPr>
            <p:cNvSpPr txBox="1"/>
            <p:nvPr/>
          </p:nvSpPr>
          <p:spPr>
            <a:xfrm>
              <a:off x="3729052" y="6246367"/>
              <a:ext cx="1093229" cy="5130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53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Ortam değişkenlerine PATH ekleme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DAE6E6B-D5FE-0BF6-2DA4-0203EA474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brightnessContrast bright="39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9050" y="1289663"/>
            <a:ext cx="5165938" cy="5442826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grpSp>
        <p:nvGrpSpPr>
          <p:cNvPr id="16" name="Grup 15">
            <a:extLst>
              <a:ext uri="{FF2B5EF4-FFF2-40B4-BE49-F238E27FC236}">
                <a16:creationId xmlns:a16="http://schemas.microsoft.com/office/drawing/2014/main" id="{02F93958-5D47-57E5-3658-3FFF5CCFB617}"/>
              </a:ext>
            </a:extLst>
          </p:cNvPr>
          <p:cNvGrpSpPr/>
          <p:nvPr/>
        </p:nvGrpSpPr>
        <p:grpSpPr>
          <a:xfrm>
            <a:off x="2559050" y="5952517"/>
            <a:ext cx="910914" cy="406608"/>
            <a:chOff x="3392136" y="6013428"/>
            <a:chExt cx="910914" cy="406608"/>
          </a:xfrm>
        </p:grpSpPr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8A56539F-C808-6BE4-5B00-63D14E30722C}"/>
                </a:ext>
              </a:extLst>
            </p:cNvPr>
            <p:cNvSpPr/>
            <p:nvPr/>
          </p:nvSpPr>
          <p:spPr>
            <a:xfrm>
              <a:off x="3392136" y="6198094"/>
              <a:ext cx="67383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062BD693-70E9-224C-9AE4-2834EC69BB1D}"/>
                </a:ext>
              </a:extLst>
            </p:cNvPr>
            <p:cNvSpPr txBox="1"/>
            <p:nvPr/>
          </p:nvSpPr>
          <p:spPr>
            <a:xfrm>
              <a:off x="3994952" y="6013428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</a:t>
              </a:r>
              <a:endParaRPr lang="tr-TR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F4253CEE-3F4F-6D87-033E-E1C4EB2C698C}"/>
              </a:ext>
            </a:extLst>
          </p:cNvPr>
          <p:cNvGrpSpPr/>
          <p:nvPr/>
        </p:nvGrpSpPr>
        <p:grpSpPr>
          <a:xfrm>
            <a:off x="6277928" y="2441684"/>
            <a:ext cx="1167413" cy="480303"/>
            <a:chOff x="7111014" y="2502595"/>
            <a:chExt cx="1167413" cy="480303"/>
          </a:xfrm>
        </p:grpSpPr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0B07197B-1790-7A73-2077-1DE28E50DEE9}"/>
                </a:ext>
              </a:extLst>
            </p:cNvPr>
            <p:cNvSpPr/>
            <p:nvPr/>
          </p:nvSpPr>
          <p:spPr>
            <a:xfrm>
              <a:off x="7111014" y="2760956"/>
              <a:ext cx="88776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60A411F4-DE5E-9C9B-7FAE-DCB53C6AE129}"/>
                </a:ext>
              </a:extLst>
            </p:cNvPr>
            <p:cNvSpPr txBox="1"/>
            <p:nvPr/>
          </p:nvSpPr>
          <p:spPr>
            <a:xfrm>
              <a:off x="7970329" y="2502595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4</a:t>
              </a:r>
              <a:endParaRPr lang="tr-TR">
                <a:solidFill>
                  <a:srgbClr val="FF0000"/>
                </a:solidFill>
              </a:endParaRPr>
            </a:p>
          </p:txBody>
        </p:sp>
      </p:grpSp>
      <p:pic>
        <p:nvPicPr>
          <p:cNvPr id="20" name="Resim 19">
            <a:extLst>
              <a:ext uri="{FF2B5EF4-FFF2-40B4-BE49-F238E27FC236}">
                <a16:creationId xmlns:a16="http://schemas.microsoft.com/office/drawing/2014/main" id="{A9419879-229D-9088-2FAF-67194E097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6"/>
          <a:stretch/>
        </p:blipFill>
        <p:spPr>
          <a:xfrm>
            <a:off x="8211446" y="1657607"/>
            <a:ext cx="3795352" cy="4372684"/>
          </a:xfrm>
          <a:prstGeom prst="rect">
            <a:avLst/>
          </a:prstGeom>
        </p:spPr>
      </p:pic>
      <p:grpSp>
        <p:nvGrpSpPr>
          <p:cNvPr id="21" name="Grup 20">
            <a:extLst>
              <a:ext uri="{FF2B5EF4-FFF2-40B4-BE49-F238E27FC236}">
                <a16:creationId xmlns:a16="http://schemas.microsoft.com/office/drawing/2014/main" id="{524CA99E-5386-D0B8-52D5-6987B6BFF222}"/>
              </a:ext>
            </a:extLst>
          </p:cNvPr>
          <p:cNvGrpSpPr/>
          <p:nvPr/>
        </p:nvGrpSpPr>
        <p:grpSpPr>
          <a:xfrm>
            <a:off x="10569109" y="4865535"/>
            <a:ext cx="1500777" cy="558721"/>
            <a:chOff x="7111014" y="2502595"/>
            <a:chExt cx="1081297" cy="480303"/>
          </a:xfrm>
        </p:grpSpPr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B7EA0D59-C2E1-53FD-4203-6ED38D4CBF7C}"/>
                </a:ext>
              </a:extLst>
            </p:cNvPr>
            <p:cNvSpPr/>
            <p:nvPr/>
          </p:nvSpPr>
          <p:spPr>
            <a:xfrm>
              <a:off x="7111014" y="2760956"/>
              <a:ext cx="88776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31BB3107-4F9E-D6EB-EDF3-888B34171EF4}"/>
                </a:ext>
              </a:extLst>
            </p:cNvPr>
            <p:cNvSpPr txBox="1"/>
            <p:nvPr/>
          </p:nvSpPr>
          <p:spPr>
            <a:xfrm>
              <a:off x="7970329" y="2502595"/>
              <a:ext cx="221982" cy="317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  <a:endParaRPr lang="tr-TR">
                <a:solidFill>
                  <a:srgbClr val="FF0000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CB0657-BC23-650A-92E0-04EB40CAB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30" y="3543188"/>
            <a:ext cx="2131008" cy="916483"/>
          </a:xfrm>
          <a:prstGeom prst="rect">
            <a:avLst/>
          </a:prstGeom>
        </p:spPr>
      </p:pic>
      <p:sp>
        <p:nvSpPr>
          <p:cNvPr id="7" name="Metin kutusu 14">
            <a:extLst>
              <a:ext uri="{FF2B5EF4-FFF2-40B4-BE49-F238E27FC236}">
                <a16:creationId xmlns:a16="http://schemas.microsoft.com/office/drawing/2014/main" id="{366ADF6A-FFDD-8911-974E-F4EC68FD872B}"/>
              </a:ext>
            </a:extLst>
          </p:cNvPr>
          <p:cNvSpPr txBox="1"/>
          <p:nvPr/>
        </p:nvSpPr>
        <p:spPr>
          <a:xfrm>
            <a:off x="39764" y="1647961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  <a:endParaRPr lang="tr-TR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A17DF-D2C8-8424-81F5-B898BD58D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42" y="1778574"/>
            <a:ext cx="1777804" cy="1587810"/>
          </a:xfrm>
          <a:prstGeom prst="rect">
            <a:avLst/>
          </a:prstGeom>
        </p:spPr>
      </p:pic>
      <p:sp>
        <p:nvSpPr>
          <p:cNvPr id="11" name="Metin kutusu 14">
            <a:extLst>
              <a:ext uri="{FF2B5EF4-FFF2-40B4-BE49-F238E27FC236}">
                <a16:creationId xmlns:a16="http://schemas.microsoft.com/office/drawing/2014/main" id="{07B5520C-963E-8446-672A-AB099C3A9E2E}"/>
              </a:ext>
            </a:extLst>
          </p:cNvPr>
          <p:cNvSpPr txBox="1"/>
          <p:nvPr/>
        </p:nvSpPr>
        <p:spPr>
          <a:xfrm>
            <a:off x="39764" y="3429000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tr-T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8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Kurulum</a:t>
            </a: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98FD7BCE-1FDC-B330-4480-8E0BB55D740A}"/>
              </a:ext>
            </a:extLst>
          </p:cNvPr>
          <p:cNvGrpSpPr/>
          <p:nvPr/>
        </p:nvGrpSpPr>
        <p:grpSpPr>
          <a:xfrm>
            <a:off x="963393" y="1489766"/>
            <a:ext cx="4318159" cy="4326527"/>
            <a:chOff x="3600061" y="1292856"/>
            <a:chExt cx="5271986" cy="5013406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FF9A504A-85B9-B502-565B-E2FC6C086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0061" y="1292856"/>
              <a:ext cx="5244794" cy="5013406"/>
            </a:xfrm>
            <a:prstGeom prst="rect">
              <a:avLst/>
            </a:prstGeom>
          </p:spPr>
        </p:pic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524CA99E-5386-D0B8-52D5-6987B6BFF222}"/>
                </a:ext>
              </a:extLst>
            </p:cNvPr>
            <p:cNvGrpSpPr/>
            <p:nvPr/>
          </p:nvGrpSpPr>
          <p:grpSpPr>
            <a:xfrm>
              <a:off x="3855953" y="1839157"/>
              <a:ext cx="5016094" cy="558721"/>
              <a:chOff x="7111014" y="2502595"/>
              <a:chExt cx="928978" cy="480303"/>
            </a:xfrm>
          </p:grpSpPr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B7EA0D59-C2E1-53FD-4203-6ED38D4CBF7C}"/>
                  </a:ext>
                </a:extLst>
              </p:cNvPr>
              <p:cNvSpPr/>
              <p:nvPr/>
            </p:nvSpPr>
            <p:spPr>
              <a:xfrm>
                <a:off x="7111014" y="2760956"/>
                <a:ext cx="887767" cy="2219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31BB3107-4F9E-D6EB-EDF3-888B34171EF4}"/>
                  </a:ext>
                </a:extLst>
              </p:cNvPr>
              <p:cNvSpPr txBox="1"/>
              <p:nvPr/>
            </p:nvSpPr>
            <p:spPr>
              <a:xfrm>
                <a:off x="7970329" y="2502595"/>
                <a:ext cx="69663" cy="3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6</a:t>
                </a:r>
                <a:endParaRPr lang="tr-T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up 6">
              <a:extLst>
                <a:ext uri="{FF2B5EF4-FFF2-40B4-BE49-F238E27FC236}">
                  <a16:creationId xmlns:a16="http://schemas.microsoft.com/office/drawing/2014/main" id="{E7B76E1F-BA24-E546-9570-78F0466149E2}"/>
                </a:ext>
              </a:extLst>
            </p:cNvPr>
            <p:cNvGrpSpPr/>
            <p:nvPr/>
          </p:nvGrpSpPr>
          <p:grpSpPr>
            <a:xfrm>
              <a:off x="7091263" y="3067496"/>
              <a:ext cx="1163619" cy="558721"/>
              <a:chOff x="7111014" y="2502595"/>
              <a:chExt cx="1269789" cy="480303"/>
            </a:xfrm>
          </p:grpSpPr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C23FE292-CC59-17DD-3793-C4C0FF5CA320}"/>
                  </a:ext>
                </a:extLst>
              </p:cNvPr>
              <p:cNvSpPr/>
              <p:nvPr/>
            </p:nvSpPr>
            <p:spPr>
              <a:xfrm>
                <a:off x="7111014" y="2760956"/>
                <a:ext cx="887767" cy="2219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75691244-7B04-5CEA-76FA-AC08466186BD}"/>
                  </a:ext>
                </a:extLst>
              </p:cNvPr>
              <p:cNvSpPr txBox="1"/>
              <p:nvPr/>
            </p:nvSpPr>
            <p:spPr>
              <a:xfrm>
                <a:off x="7970329" y="2502595"/>
                <a:ext cx="410474" cy="3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7</a:t>
                </a:r>
                <a:endParaRPr lang="tr-TR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609DC7C4-D4BF-BA58-F0ED-BFF76BE5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074" y="1488329"/>
            <a:ext cx="3354764" cy="3195014"/>
          </a:xfrm>
          <a:prstGeom prst="rect">
            <a:avLst/>
          </a:prstGeom>
        </p:spPr>
      </p:pic>
      <p:grpSp>
        <p:nvGrpSpPr>
          <p:cNvPr id="26" name="Grup 25">
            <a:extLst>
              <a:ext uri="{FF2B5EF4-FFF2-40B4-BE49-F238E27FC236}">
                <a16:creationId xmlns:a16="http://schemas.microsoft.com/office/drawing/2014/main" id="{41385BB0-6839-163B-82AD-17D50063FB2B}"/>
              </a:ext>
            </a:extLst>
          </p:cNvPr>
          <p:cNvGrpSpPr/>
          <p:nvPr/>
        </p:nvGrpSpPr>
        <p:grpSpPr>
          <a:xfrm>
            <a:off x="8068465" y="1525295"/>
            <a:ext cx="930215" cy="480303"/>
            <a:chOff x="7111014" y="2502595"/>
            <a:chExt cx="1284883" cy="480303"/>
          </a:xfrm>
        </p:grpSpPr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EE268036-E6EA-9102-0D30-29F91A6E596B}"/>
                </a:ext>
              </a:extLst>
            </p:cNvPr>
            <p:cNvSpPr/>
            <p:nvPr/>
          </p:nvSpPr>
          <p:spPr>
            <a:xfrm>
              <a:off x="7111014" y="2760956"/>
              <a:ext cx="88776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0AC3058-DC91-B942-39D2-1B5719381780}"/>
                </a:ext>
              </a:extLst>
            </p:cNvPr>
            <p:cNvSpPr txBox="1"/>
            <p:nvPr/>
          </p:nvSpPr>
          <p:spPr>
            <a:xfrm>
              <a:off x="7970329" y="2502595"/>
              <a:ext cx="4255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8</a:t>
              </a:r>
              <a:endParaRPr lang="tr-TR">
                <a:solidFill>
                  <a:srgbClr val="FF0000"/>
                </a:solidFill>
              </a:endParaRPr>
            </a:p>
          </p:txBody>
        </p:sp>
      </p:grp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CD77B899-33E5-5C73-C3E9-C617E5DAAC2D}"/>
              </a:ext>
            </a:extLst>
          </p:cNvPr>
          <p:cNvSpPr txBox="1"/>
          <p:nvPr/>
        </p:nvSpPr>
        <p:spPr>
          <a:xfrm>
            <a:off x="8945428" y="149764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/>
              <a:t>C:\iverilog\bin</a:t>
            </a:r>
            <a:br>
              <a:rPr lang="tr-TR"/>
            </a:br>
            <a:r>
              <a:rPr lang="tr-TR"/>
              <a:t>C:\iverilog\gtkwave\bin</a:t>
            </a:r>
            <a:br>
              <a:rPr lang="tr-TR"/>
            </a:br>
            <a:br>
              <a:rPr lang="tr-TR"/>
            </a:br>
            <a:r>
              <a:rPr lang="tr-TR"/>
              <a:t>girdileri eklenir.</a:t>
            </a:r>
          </a:p>
        </p:txBody>
      </p:sp>
    </p:spTree>
    <p:extLst>
      <p:ext uri="{BB962C8B-B14F-4D97-AF65-F5344CB8AC3E}">
        <p14:creationId xmlns:p14="http://schemas.microsoft.com/office/powerpoint/2010/main" val="90825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FBF9D5-A27B-7ACD-9ACC-0B637CD7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Icarus</a:t>
            </a:r>
            <a:r>
              <a:rPr lang="tr-TR"/>
              <a:t> </a:t>
            </a:r>
            <a:r>
              <a:rPr lang="tr-TR" err="1"/>
              <a:t>Verilog</a:t>
            </a:r>
            <a:r>
              <a:rPr lang="tr-TR"/>
              <a:t> </a:t>
            </a:r>
            <a:r>
              <a:rPr lang="tr-TR" err="1"/>
              <a:t>Syntax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9C7258-9785-80DF-4D99-66FC6DFC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4400" lvl="1" indent="-457200">
              <a:buAutoNum type="arabicPeriod"/>
            </a:pPr>
            <a:r>
              <a:rPr lang="tr-TR"/>
              <a:t>Modül Tanımlama ve İsimlendirme</a:t>
            </a:r>
          </a:p>
          <a:p>
            <a:pPr marL="914400" lvl="2" indent="0">
              <a:buNone/>
            </a:pPr>
            <a:endParaRPr lang="tr-TR"/>
          </a:p>
          <a:p>
            <a:pPr lvl="2"/>
            <a:r>
              <a:rPr lang="tr-TR"/>
              <a:t>Her </a:t>
            </a:r>
            <a:r>
              <a:rPr lang="tr-TR" err="1"/>
              <a:t>Verilog</a:t>
            </a:r>
            <a:r>
              <a:rPr lang="tr-TR"/>
              <a:t> kodu bir veya daha fazla </a:t>
            </a:r>
            <a:r>
              <a:rPr lang="tr-TR" err="1"/>
              <a:t>module</a:t>
            </a:r>
            <a:r>
              <a:rPr lang="tr-TR"/>
              <a:t> içermelidir. Modüller donanım bileşenlerini temsil eder.</a:t>
            </a:r>
          </a:p>
          <a:p>
            <a:pPr marL="914400" lvl="2" indent="0">
              <a:buNone/>
            </a:pPr>
            <a:endParaRPr lang="tr-TR"/>
          </a:p>
          <a:p>
            <a:pPr marL="1371600" lvl="2" indent="-457200">
              <a:buAutoNum type="alphaLcParenR"/>
            </a:pPr>
            <a:r>
              <a:rPr lang="tr-TR"/>
              <a:t>Temel Modül Tanımlama</a:t>
            </a:r>
          </a:p>
          <a:p>
            <a:pPr marL="914400" lvl="2" indent="0">
              <a:buNone/>
            </a:pPr>
            <a:endParaRPr lang="tr-TR"/>
          </a:p>
          <a:p>
            <a:pPr marL="1371600" lvl="3" indent="0">
              <a:buNone/>
            </a:pPr>
            <a:r>
              <a:rPr lang="tr-TR" err="1">
                <a:solidFill>
                  <a:schemeClr val="accent2"/>
                </a:solidFill>
              </a:rPr>
              <a:t>module</a:t>
            </a:r>
            <a:r>
              <a:rPr lang="tr-TR">
                <a:solidFill>
                  <a:schemeClr val="accent2"/>
                </a:solidFill>
              </a:rPr>
              <a:t> </a:t>
            </a:r>
            <a:r>
              <a:rPr lang="tr-TR" err="1">
                <a:solidFill>
                  <a:schemeClr val="accent2"/>
                </a:solidFill>
              </a:rPr>
              <a:t>AND_Gate</a:t>
            </a:r>
            <a:r>
              <a:rPr lang="tr-TR">
                <a:solidFill>
                  <a:schemeClr val="accent2"/>
                </a:solidFill>
              </a:rPr>
              <a:t> (</a:t>
            </a:r>
            <a:r>
              <a:rPr lang="tr-TR" err="1">
                <a:solidFill>
                  <a:schemeClr val="accent2"/>
                </a:solidFill>
              </a:rPr>
              <a:t>input</a:t>
            </a:r>
            <a:r>
              <a:rPr lang="tr-TR">
                <a:solidFill>
                  <a:schemeClr val="accent2"/>
                </a:solidFill>
              </a:rPr>
              <a:t> A, </a:t>
            </a:r>
            <a:r>
              <a:rPr lang="tr-TR" err="1">
                <a:solidFill>
                  <a:schemeClr val="accent2"/>
                </a:solidFill>
              </a:rPr>
              <a:t>input</a:t>
            </a:r>
            <a:r>
              <a:rPr lang="tr-TR">
                <a:solidFill>
                  <a:schemeClr val="accent2"/>
                </a:solidFill>
              </a:rPr>
              <a:t> B, </a:t>
            </a:r>
            <a:r>
              <a:rPr lang="tr-TR" err="1">
                <a:solidFill>
                  <a:schemeClr val="accent2"/>
                </a:solidFill>
              </a:rPr>
              <a:t>output</a:t>
            </a:r>
            <a:r>
              <a:rPr lang="tr-TR">
                <a:solidFill>
                  <a:schemeClr val="accent2"/>
                </a:solidFill>
              </a:rPr>
              <a:t> Y);</a:t>
            </a:r>
          </a:p>
          <a:p>
            <a:pPr marL="1371600" lvl="3" indent="0">
              <a:buNone/>
            </a:pPr>
            <a:r>
              <a:rPr lang="tr-TR">
                <a:solidFill>
                  <a:schemeClr val="accent2"/>
                </a:solidFill>
              </a:rPr>
              <a:t>    </a:t>
            </a:r>
            <a:r>
              <a:rPr lang="tr-TR" err="1">
                <a:solidFill>
                  <a:schemeClr val="accent2"/>
                </a:solidFill>
              </a:rPr>
              <a:t>assign</a:t>
            </a:r>
            <a:r>
              <a:rPr lang="tr-TR">
                <a:solidFill>
                  <a:schemeClr val="accent2"/>
                </a:solidFill>
              </a:rPr>
              <a:t> Y = A &amp; B;</a:t>
            </a:r>
          </a:p>
          <a:p>
            <a:pPr marL="1371600" lvl="3" indent="0">
              <a:buNone/>
            </a:pPr>
            <a:r>
              <a:rPr lang="tr-TR" err="1">
                <a:solidFill>
                  <a:schemeClr val="accent2"/>
                </a:solidFill>
              </a:rPr>
              <a:t>endmodule</a:t>
            </a:r>
            <a:endParaRPr lang="tr-TR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endParaRPr lang="tr-TR"/>
          </a:p>
          <a:p>
            <a:pPr lvl="3"/>
            <a:r>
              <a:rPr lang="tr-TR"/>
              <a:t>Burada </a:t>
            </a:r>
            <a:r>
              <a:rPr lang="tr-TR" err="1"/>
              <a:t>AND_Gate</a:t>
            </a:r>
            <a:r>
              <a:rPr lang="tr-TR"/>
              <a:t> modülü, A ve B girişlerini alıp Y çıkışını üretir.</a:t>
            </a:r>
          </a:p>
          <a:p>
            <a:pPr marL="914400" lvl="2" indent="0">
              <a:buNone/>
            </a:pPr>
            <a:endParaRPr lang="tr-TR"/>
          </a:p>
          <a:p>
            <a:pPr marL="914400" lvl="2" indent="0">
              <a:buNone/>
            </a:pPr>
            <a:r>
              <a:rPr lang="tr-TR"/>
              <a:t>b) İsimlendirme Kuralları</a:t>
            </a:r>
          </a:p>
          <a:p>
            <a:pPr lvl="3"/>
            <a:r>
              <a:rPr lang="tr-TR"/>
              <a:t>Harf (A-Z, a-z), rakam (0-9) ve alt çizgi (_) kullanılabilir.</a:t>
            </a:r>
          </a:p>
          <a:p>
            <a:pPr lvl="3"/>
            <a:r>
              <a:rPr lang="tr-TR"/>
              <a:t>İsimler bir harf veya alt çizgi ile başlamalıdır. Rakamla başlayamaz.</a:t>
            </a:r>
          </a:p>
          <a:p>
            <a:pPr lvl="3"/>
            <a:r>
              <a:rPr lang="tr-TR" err="1"/>
              <a:t>Verilog</a:t>
            </a:r>
            <a:r>
              <a:rPr lang="tr-TR"/>
              <a:t> büyük-küçük harf duyarlıdır. </a:t>
            </a:r>
            <a:r>
              <a:rPr lang="tr-TR" err="1"/>
              <a:t>myModule</a:t>
            </a:r>
            <a:r>
              <a:rPr lang="tr-TR"/>
              <a:t> ile MYMODULE farklıdır.</a:t>
            </a:r>
          </a:p>
          <a:p>
            <a:pPr lvl="3"/>
            <a:r>
              <a:rPr lang="tr-TR"/>
              <a:t>Özel karakterler (@, #, $, % gibi) isimlerde kullanılamaz.</a:t>
            </a:r>
          </a:p>
          <a:p>
            <a:pPr marL="457200" lvl="1" indent="0">
              <a:buNone/>
            </a:pPr>
            <a:endParaRPr lang="tr-TR">
              <a:solidFill>
                <a:srgbClr val="FF0000"/>
              </a:solidFill>
            </a:endParaRP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125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D8DE537B359C849B8BDE55AC4D1D915" ma:contentTypeVersion="3" ma:contentTypeDescription="Yeni belge oluşturun." ma:contentTypeScope="" ma:versionID="fb606ae6d4810e77b3fa94c6bff8c4b8">
  <xsd:schema xmlns:xsd="http://www.w3.org/2001/XMLSchema" xmlns:xs="http://www.w3.org/2001/XMLSchema" xmlns:p="http://schemas.microsoft.com/office/2006/metadata/properties" xmlns:ns2="f7ea9835-510d-465d-8bf2-b1bd181d5635" targetNamespace="http://schemas.microsoft.com/office/2006/metadata/properties" ma:root="true" ma:fieldsID="37c03baa90b15073bf4a09e03402f6a3" ns2:_="">
    <xsd:import namespace="f7ea9835-510d-465d-8bf2-b1bd181d56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a9835-510d-465d-8bf2-b1bd181d56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330548-77E6-40C8-80F0-5A7B9E81FD39}">
  <ds:schemaRefs>
    <ds:schemaRef ds:uri="f7ea9835-510d-465d-8bf2-b1bd181d56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9E33862-6173-424D-BF49-48E36CED43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F31A02-83D1-4E29-B0B5-7BD2D447E5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BLM2022 Bilgisayar Organizasyonu  UYGULAMA-1</vt:lpstr>
      <vt:lpstr>Icarus Verilog Kurulum</vt:lpstr>
      <vt:lpstr>Icarus Verilog Kurulum</vt:lpstr>
      <vt:lpstr>Icarus Verilog Kurulum</vt:lpstr>
      <vt:lpstr>Icarus Verilog Kurulum</vt:lpstr>
      <vt:lpstr>VSCode içerisine Verilog HDL Uzantısının eklenmesi</vt:lpstr>
      <vt:lpstr>Ortam değişkenlerine PATH ekleme</vt:lpstr>
      <vt:lpstr>Icarus Verilog Kurulum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Icarus Verilog Syntax</vt:lpstr>
      <vt:lpstr>4 Temel Yaklaşım</vt:lpstr>
      <vt:lpstr>Transistor Switch Level </vt:lpstr>
      <vt:lpstr>Logic Gate Level (Structural Level)</vt:lpstr>
      <vt:lpstr>Data-Flow Style</vt:lpstr>
      <vt:lpstr>Behavioral Style</vt:lpstr>
      <vt:lpstr>PowerPoint Presentation</vt:lpstr>
      <vt:lpstr>KOMBİNASYONEL  DEVRE DİZAYNI</vt:lpstr>
      <vt:lpstr>Half Adder (Yarım Toplayıcı)</vt:lpstr>
      <vt:lpstr>Full Adder (Tam Toplayıcı)</vt:lpstr>
      <vt:lpstr>2x1 Multiplexer (MUX) (1-bit)</vt:lpstr>
      <vt:lpstr>Davranışsal (Behavioral) Yaklaşım ile  2x1 Multiplexer (MUX) (32-bit)</vt:lpstr>
      <vt:lpstr>4x1 MUX from 2x1 MUXes</vt:lpstr>
      <vt:lpstr>2-to-4-Line Decoder</vt:lpstr>
      <vt:lpstr>2-to-4-Line Decoder with Enable</vt:lpstr>
      <vt:lpstr>BCD to 7-Segment</vt:lpstr>
      <vt:lpstr>4-bit Ripple Adder</vt:lpstr>
      <vt:lpstr>PowerPoint Presentation</vt:lpstr>
      <vt:lpstr>Counter</vt:lpstr>
      <vt:lpstr>Bidirectional Counter </vt:lpstr>
      <vt:lpstr>D-Flip Flop (DFF)</vt:lpstr>
      <vt:lpstr>Register</vt:lpstr>
      <vt:lpstr>Shift Register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BLM2022 Bilgisayar Organizasyonu  UYGULAMA-1</dc:title>
  <dc:creator>Muhammed Enes ÖZELBAŞ</dc:creator>
  <cp:revision>10</cp:revision>
  <dcterms:created xsi:type="dcterms:W3CDTF">2024-03-13T18:23:54Z</dcterms:created>
  <dcterms:modified xsi:type="dcterms:W3CDTF">2025-04-04T12:15:35Z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0x0101004D8DE537B359C849B8BDE55AC4D1D915</vt:lpwstr>
  </property>
</Properties>
</file>