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1.xml" ContentType="application/vnd.openxmlformats-officedocument.presentationml.tags+xml"/>
  <Override PartName="/ppt/tags/tag54.xml" ContentType="application/vnd.openxmlformats-officedocument.presentationml.tags+xml"/>
  <Override PartName="/ppt/tags/tag2.xml" ContentType="application/vnd.openxmlformats-officedocument.presentationml.tags+xml"/>
  <Override PartName="/ppt/tags/tag55.xml" ContentType="application/vnd.openxmlformats-officedocument.presentationml.tags+xml"/>
  <Override PartName="/ppt/tags/tag6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60.xml" ContentType="application/vnd.openxmlformats-officedocument.presentationml.tags+xml"/>
  <Override PartName="/ppt/tags/tag67.xml" ContentType="application/vnd.openxmlformats-officedocument.presentationml.tags+xml"/>
  <Override PartName="/ppt/tags/tag5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61.xml" ContentType="application/vnd.openxmlformats-officedocument.presentationml.tags+xml"/>
  <Override PartName="/ppt/tags/tag56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ppt/tags/tag63.xml" ContentType="application/vnd.openxmlformats-officedocument.presentationml.tags+xml"/>
  <Override PartName="/docProps/app.xml" ContentType="application/vnd.openxmlformats-officedocument.extended-properties+xml"/>
  <Override PartName="/ppt/tags/tag64.xml" ContentType="application/vnd.openxmlformats-officedocument.presentationml.tags+xml"/>
  <Override PartName="/ppt/tags/tag59.xml" ContentType="application/vnd.openxmlformats-officedocument.presentationml.tags+xml"/>
  <Override PartName="/ppt/tags/tag6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386" r:id="rId2"/>
    <p:sldId id="257" r:id="rId3"/>
    <p:sldId id="385" r:id="rId4"/>
    <p:sldId id="387" r:id="rId5"/>
    <p:sldId id="1239" r:id="rId6"/>
    <p:sldId id="388" r:id="rId7"/>
    <p:sldId id="1240" r:id="rId8"/>
    <p:sldId id="389" r:id="rId9"/>
    <p:sldId id="390" r:id="rId10"/>
    <p:sldId id="391" r:id="rId11"/>
    <p:sldId id="392" r:id="rId12"/>
    <p:sldId id="1254" r:id="rId13"/>
    <p:sldId id="393" r:id="rId14"/>
    <p:sldId id="1241" r:id="rId15"/>
    <p:sldId id="394" r:id="rId16"/>
    <p:sldId id="395" r:id="rId17"/>
    <p:sldId id="396" r:id="rId18"/>
    <p:sldId id="397" r:id="rId19"/>
    <p:sldId id="398" r:id="rId20"/>
    <p:sldId id="1243" r:id="rId21"/>
    <p:sldId id="399" r:id="rId22"/>
    <p:sldId id="400" r:id="rId23"/>
    <p:sldId id="401" r:id="rId24"/>
    <p:sldId id="402" r:id="rId25"/>
    <p:sldId id="403" r:id="rId26"/>
    <p:sldId id="1255" r:id="rId27"/>
    <p:sldId id="1244" r:id="rId28"/>
    <p:sldId id="404" r:id="rId29"/>
    <p:sldId id="409" r:id="rId30"/>
    <p:sldId id="414" r:id="rId31"/>
    <p:sldId id="410" r:id="rId32"/>
    <p:sldId id="411" r:id="rId33"/>
    <p:sldId id="1245" r:id="rId34"/>
    <p:sldId id="405" r:id="rId35"/>
    <p:sldId id="412" r:id="rId36"/>
    <p:sldId id="413" r:id="rId37"/>
    <p:sldId id="415" r:id="rId38"/>
    <p:sldId id="1246" r:id="rId39"/>
    <p:sldId id="406" r:id="rId40"/>
    <p:sldId id="416" r:id="rId41"/>
    <p:sldId id="407" r:id="rId42"/>
    <p:sldId id="408" r:id="rId43"/>
    <p:sldId id="417" r:id="rId44"/>
    <p:sldId id="1247" r:id="rId45"/>
    <p:sldId id="420" r:id="rId46"/>
    <p:sldId id="421" r:id="rId47"/>
    <p:sldId id="423" r:id="rId48"/>
    <p:sldId id="424" r:id="rId49"/>
    <p:sldId id="1248" r:id="rId50"/>
    <p:sldId id="422" r:id="rId51"/>
    <p:sldId id="441" r:id="rId52"/>
    <p:sldId id="442" r:id="rId53"/>
    <p:sldId id="443" r:id="rId54"/>
    <p:sldId id="1249" r:id="rId55"/>
    <p:sldId id="444" r:id="rId56"/>
    <p:sldId id="445" r:id="rId57"/>
    <p:sldId id="446" r:id="rId58"/>
    <p:sldId id="458" r:id="rId59"/>
    <p:sldId id="459" r:id="rId60"/>
    <p:sldId id="460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61" r:id="rId73"/>
    <p:sldId id="467" r:id="rId74"/>
    <p:sldId id="434" r:id="rId75"/>
    <p:sldId id="1256" r:id="rId76"/>
    <p:sldId id="435" r:id="rId77"/>
    <p:sldId id="440" r:id="rId78"/>
    <p:sldId id="468" r:id="rId79"/>
    <p:sldId id="1251" r:id="rId80"/>
    <p:sldId id="439" r:id="rId81"/>
    <p:sldId id="438" r:id="rId82"/>
    <p:sldId id="469" r:id="rId83"/>
    <p:sldId id="470" r:id="rId84"/>
    <p:sldId id="757" r:id="rId8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0877" autoAdjust="0"/>
  </p:normalViewPr>
  <p:slideViewPr>
    <p:cSldViewPr>
      <p:cViewPr varScale="1">
        <p:scale>
          <a:sx n="81" d="100"/>
          <a:sy n="81" d="100"/>
        </p:scale>
        <p:origin x="114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ustomXml" Target="../customXml/item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2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9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76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49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47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0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60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13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1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69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52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0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5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4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1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0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58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85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0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7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69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9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20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92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6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333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89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31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84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324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6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3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70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332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48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45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57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2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73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14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35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87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66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88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1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77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59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2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607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50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9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0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08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517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3856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77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111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0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69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299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79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78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09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74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87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91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3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6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78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038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53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286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4830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056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07E65D-A422-4C30-B3F0-AE1AD199FA59}" type="slidenum">
              <a:rPr lang="en-US" sz="1200">
                <a:latin typeface="Times New Roman" pitchFamily="18" charset="0"/>
              </a:rPr>
              <a:pPr eaLnBrk="1" hangingPunct="1"/>
              <a:t>83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140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84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4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6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60960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4495800" y="6369050"/>
            <a:ext cx="2691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Lecture 12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64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021-F9C9-314B-AC84-EE91F0EE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mailto:David_Harris@hmc.edu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mailto:David_Harris@hmc.edu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Appendix C: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C Programming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Global and Local Variables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Global variables are declared outside of any function </a:t>
            </a:r>
          </a:p>
          <a:p>
            <a:pPr lvl="1"/>
            <a:r>
              <a:rPr lang="en-US" dirty="0"/>
              <a:t>Accessible from all functions</a:t>
            </a:r>
          </a:p>
          <a:p>
            <a:pPr lvl="1"/>
            <a:r>
              <a:rPr lang="en-US" dirty="0"/>
              <a:t>Often lead to hard-to-debug code</a:t>
            </a:r>
          </a:p>
          <a:p>
            <a:pPr lvl="1"/>
            <a:r>
              <a:rPr lang="en-US" dirty="0"/>
              <a:t>Should be avoided, especially in large programs</a:t>
            </a:r>
          </a:p>
          <a:p>
            <a:r>
              <a:rPr lang="en-US" dirty="0"/>
              <a:t>Local variables are declared inside a function</a:t>
            </a:r>
          </a:p>
          <a:p>
            <a:pPr lvl="1"/>
            <a:r>
              <a:rPr lang="en-US" dirty="0"/>
              <a:t>Only accessible in that function</a:t>
            </a:r>
          </a:p>
          <a:p>
            <a:pPr lvl="1"/>
            <a:r>
              <a:rPr lang="en-US" dirty="0"/>
              <a:t>Should be your preferred choice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80701-E220-C64D-B24C-21CEAEB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8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Primitive Data Types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F8A0F-71B8-D94C-9239-0419068F41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1232"/>
            <a:ext cx="8458201" cy="46737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59951-0652-7646-8DD9-3C2289F3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9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Integer Sizes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Integer sizes in C may vary with the machine</a:t>
            </a:r>
          </a:p>
          <a:p>
            <a:pPr lvl="1"/>
            <a:r>
              <a:rPr lang="en-US" dirty="0"/>
              <a:t>int may be 16 or 32 bits</a:t>
            </a:r>
          </a:p>
          <a:p>
            <a:pPr lvl="1"/>
            <a:r>
              <a:rPr lang="en-US" dirty="0"/>
              <a:t>long may be 32 or 64 bits</a:t>
            </a:r>
          </a:p>
          <a:p>
            <a:pPr lvl="1"/>
            <a:r>
              <a:rPr lang="en-US" dirty="0"/>
              <a:t>Best to use sized types if size truly matters</a:t>
            </a:r>
          </a:p>
          <a:p>
            <a:pPr lvl="1"/>
            <a:r>
              <a:rPr lang="en-US" dirty="0"/>
              <a:t>But their names are a bit cumbersome</a:t>
            </a:r>
          </a:p>
          <a:p>
            <a:pPr lvl="1"/>
            <a:r>
              <a:rPr lang="en-US" dirty="0"/>
              <a:t>#include &lt;stdint.h&gt;</a:t>
            </a:r>
          </a:p>
          <a:p>
            <a:r>
              <a:rPr lang="en-US" dirty="0"/>
              <a:t>Signed: 		int16_t, int32_t, int64_t</a:t>
            </a:r>
          </a:p>
          <a:p>
            <a:r>
              <a:rPr lang="en-US" dirty="0"/>
              <a:t>Unsigned: 	uint16_t, uint32_t, uint64_t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80701-E220-C64D-B24C-21CEAEB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0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89F00-861D-F141-8DA5-625D50037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1" y="914399"/>
            <a:ext cx="6511837" cy="5287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Table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4A070-27BF-F04B-8902-C6835B8D62E5}"/>
              </a:ext>
            </a:extLst>
          </p:cNvPr>
          <p:cNvSpPr/>
          <p:nvPr/>
        </p:nvSpPr>
        <p:spPr>
          <a:xfrm>
            <a:off x="5105400" y="54102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https://commons.wikimedia.org/wiki/File:ASCII-Table.svg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42B88-108C-DD49-BD66-D501F5BA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4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9616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function may take some inputs and may return at most one output</a:t>
            </a:r>
          </a:p>
          <a:p>
            <a:r>
              <a:rPr lang="en-US" dirty="0"/>
              <a:t>The type of the inputs is declared in the function declaration</a:t>
            </a:r>
          </a:p>
          <a:p>
            <a:r>
              <a:rPr lang="en-US" dirty="0"/>
              <a:t>Functions pass variables by </a:t>
            </a:r>
            <a:r>
              <a:rPr lang="en-US" i="1" dirty="0"/>
              <a:t>value</a:t>
            </a:r>
            <a:r>
              <a:rPr lang="en-US" dirty="0"/>
              <a:t> not </a:t>
            </a:r>
            <a:r>
              <a:rPr lang="en-US" i="1" dirty="0"/>
              <a:t>reference</a:t>
            </a:r>
            <a:endParaRPr lang="en-US" dirty="0"/>
          </a:p>
          <a:p>
            <a:r>
              <a:rPr lang="en-US" dirty="0"/>
              <a:t>Curly braces {} enclose the body of the function, which may contain zero or more statements</a:t>
            </a:r>
          </a:p>
          <a:p>
            <a:r>
              <a:rPr lang="en-US" dirty="0"/>
              <a:t>The type of returned value is declared in the function declaration</a:t>
            </a:r>
          </a:p>
          <a:p>
            <a:r>
              <a:rPr lang="en-US" dirty="0"/>
              <a:t>The return statement indicates the value that the function should return to its caller</a:t>
            </a:r>
          </a:p>
          <a:p>
            <a:r>
              <a:rPr lang="en-US" dirty="0"/>
              <a:t>A function must be either declared BEFORE it is used or a function prototype declared BEFORE it is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87BDE-BC89-EE41-A779-FA744801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2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// Return the sum of the three input variables</a:t>
            </a:r>
          </a:p>
          <a:p>
            <a:pPr marL="0" indent="0">
              <a:buNone/>
            </a:pPr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int sum3(int a, int b, int c) { 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int result = a + b + c; 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return result;</a:t>
            </a:r>
          </a:p>
          <a:p>
            <a:pPr marL="0" indent="0">
              <a:buNone/>
            </a:pP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28FBA-4231-9F42-ACBE-9E1B641E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5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Prototypes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sum3example.c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David_Harris@hmc.edu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22 October 2019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 sum3(int, int, int); // needed because sum3 is called before declared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main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int answer;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answer = sum3(6, 7, 8);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other functions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 not needed if these were moved before main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////////////////////////////////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int sum3(int a, int b, int c)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int result = a + b + c;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04C31-DE11-CC44-807A-6CA0183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4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Prototypes are Sometimes Unavoidable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Prototypes needed for f1 and/or f2 because they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can’t both be declared before each other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f1(int);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f2(int);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f1(int n)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f2(n-1) + 1;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f2(int n)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f1(n-1)*2;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int answer;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answer = f1(5);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0783E-D2E3-114B-9259-5226C29D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Includes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function prototypes for the standard libraries are included at the top of a file with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</a:t>
            </a:r>
            <a:r>
              <a:rPr lang="en-US" dirty="0"/>
              <a:t>directive: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&lt;stdio.h&gt;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 #include &lt;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math.h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&gt; </a:t>
            </a:r>
          </a:p>
          <a:p>
            <a:endParaRPr lang="en-US" dirty="0"/>
          </a:p>
          <a:p>
            <a:r>
              <a:rPr lang="en-US" dirty="0"/>
              <a:t>Your own function prototypes (or anything else you want to include) is done with quotes instead of brackets for relative or absolute path:</a:t>
            </a:r>
          </a:p>
          <a:p>
            <a:pPr marL="457200" lvl="1" indent="0">
              <a:buNone/>
            </a:pPr>
            <a:r>
              <a:rPr lang="en-US" dirty="0"/>
              <a:t>e.g.,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#include "other/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myFuncs.h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"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D5CC8-E5C3-8841-8C92-9D02AD34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Appendix C :: Topics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6337495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 Basics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Arrays &amp; Strings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Dynamic Memory Allocation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06C12-173A-4C40-8FA5-A4399583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296649"/>
            <a:ext cx="1600200" cy="42936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62714-D77D-584A-AEB3-65A0C2B4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1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Operators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8384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Boolean (True/False) in C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variable or expression is considered FALSE if its value is 0</a:t>
            </a:r>
          </a:p>
          <a:p>
            <a:r>
              <a:rPr lang="en-US" sz="2800" dirty="0"/>
              <a:t>A variable is considered TRUE if it has any other value</a:t>
            </a:r>
          </a:p>
          <a:p>
            <a:pPr lvl="1"/>
            <a:r>
              <a:rPr lang="en-US" sz="2400" dirty="0"/>
              <a:t>1, 42, and -1 are all TRUE for C</a:t>
            </a:r>
          </a:p>
          <a:p>
            <a:r>
              <a:rPr lang="en-US" sz="2800" dirty="0"/>
              <a:t>Logical operators assign FALSE as 0 and TRUE as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2B19A-6C7B-A64B-92E2-E52FAE5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8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and Precedence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1110B-9D0E-304D-994D-B77B65F2B35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58" b="50536"/>
          <a:stretch/>
        </p:blipFill>
        <p:spPr bwMode="auto">
          <a:xfrm>
            <a:off x="43125" y="1070854"/>
            <a:ext cx="9133952" cy="47505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17C52-D96E-F34D-99D5-90F62F06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A157C-447F-2E48-B5AC-FF350DED5F4D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t="49464"/>
          <a:stretch/>
        </p:blipFill>
        <p:spPr bwMode="auto">
          <a:xfrm>
            <a:off x="48300" y="1124474"/>
            <a:ext cx="9123601" cy="4867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0512F-9EC2-4743-881D-C52ABB2E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95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B1B8F-F3B7-4C4C-B110-1BF0C360D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1" t="13583" r="7089" b="64439"/>
          <a:stretch/>
        </p:blipFill>
        <p:spPr>
          <a:xfrm>
            <a:off x="-228600" y="1066800"/>
            <a:ext cx="9372600" cy="31879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EC39E-740F-5A49-9031-656DB539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Operators Continued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9A7A8-6F3F-E643-8EA0-D1D3333F09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t="35561" r="7689" b="35574"/>
          <a:stretch/>
        </p:blipFill>
        <p:spPr>
          <a:xfrm>
            <a:off x="304800" y="1143000"/>
            <a:ext cx="8774210" cy="4038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815FC-395C-004B-B6A6-B42D8687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2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 = 42;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 = 0x15; 		// hexadecimal; = 21 in decimal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c = 0b00001010; 	// binary; = 10 in decimal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d = !c; 			// 0, because c was nonzero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e = ~c; 			// 0b11110101 bitwise NOT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f = e | c; 		// 0b11111111 bitwise OR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g = c &lt;&lt; 2; 		// 0b00101000 shift left by 2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 = (a &gt; b); 		// 1 because a is greater than b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(a &gt; b)&amp;&amp;(c != e);	// 1 because both are TRUE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j = (a &gt; b) ? a : b; 	// 42 because a &gt; b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k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(a); 		// 4 on most computers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 &amp;= c; 			// 0b00001000 bitwise 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2B19A-6C7B-A64B-92E2-E52FAE5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1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Control Flow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0244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Control Flow Statements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914400"/>
            <a:ext cx="8299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if (expression)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statement; </a:t>
            </a:r>
          </a:p>
          <a:p>
            <a:endParaRPr lang="en-US" sz="2000" dirty="0"/>
          </a:p>
          <a:p>
            <a:r>
              <a:rPr lang="en-US" sz="2000" dirty="0"/>
              <a:t>if/else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if (expression)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statement1; 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else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statement2;</a:t>
            </a:r>
          </a:p>
          <a:p>
            <a:pPr lvl="1"/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000" dirty="0"/>
              <a:t>switch/case</a:t>
            </a:r>
            <a:endParaRPr lang="en-US" sz="1400" dirty="0"/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switch (variable) {</a:t>
            </a:r>
            <a:br>
              <a:rPr lang="en-US" sz="16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(expression1): statement1;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(expression2): statement2;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case (expression3): statement3; break;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default: statement4;</a:t>
            </a:r>
          </a:p>
          <a:p>
            <a:pPr lvl="1"/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 </a:t>
            </a:r>
          </a:p>
          <a:p>
            <a:endParaRPr lang="en-US" sz="1400" dirty="0"/>
          </a:p>
          <a:p>
            <a:r>
              <a:rPr lang="en-US" sz="2000" dirty="0"/>
              <a:t>Don’t forget “break” or “default”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454F-E74B-F749-9BA8-F8D7D2E3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8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&lt;= 1) return 1;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E08E6-F290-9E41-9923-4683B6CC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Overview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 programming language developed at Bell Labs around 1973</a:t>
            </a:r>
          </a:p>
          <a:p>
            <a:r>
              <a:rPr lang="en-US" dirty="0"/>
              <a:t>Capable of controlling a computer to do nearly anything, including directly interacting with the hardware</a:t>
            </a:r>
          </a:p>
          <a:p>
            <a:r>
              <a:rPr lang="en-US" dirty="0"/>
              <a:t>Suitable for generating high performance code</a:t>
            </a:r>
          </a:p>
          <a:p>
            <a:r>
              <a:rPr lang="en-US" dirty="0"/>
              <a:t>Relatively easy to use</a:t>
            </a:r>
          </a:p>
          <a:p>
            <a:r>
              <a:rPr lang="en-US" dirty="0"/>
              <a:t>Available from supercomputers to microcontrollers</a:t>
            </a:r>
          </a:p>
          <a:p>
            <a:r>
              <a:rPr lang="en-US" dirty="0"/>
              <a:t>Closely related to other important languages including C++, C#, Objective C, Java, Arduino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BB107-6850-5749-B800-01E993C1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6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Compound Statements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a statement has more than one line, enclose it in {}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(answer == 42)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ultimateQuestion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hitchhikersGuide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77339-FF2A-7144-AE10-BC164F70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51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(n &lt;= 1) return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return fact(n-1);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4EE5C-DA31-3D4C-BE57-20F96E64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77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Switch/case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switch (state) {</a:t>
            </a:r>
            <a:b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(0): if (ta) state = 0; else state = 1;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(1): state = 2;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(2): if (</a:t>
            </a:r>
            <a:r>
              <a:rPr lang="en-US" sz="16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tb</a:t>
            </a:r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 state = 2; else state = 3;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case (3): state = 0; break;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default:  state = 0;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B89B1-1B8F-FE47-A5E7-24182F88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Loops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27646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Loops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09891-678F-3C4E-9C76-BFA2625BD561}"/>
              </a:ext>
            </a:extLst>
          </p:cNvPr>
          <p:cNvSpPr/>
          <p:nvPr/>
        </p:nvSpPr>
        <p:spPr>
          <a:xfrm>
            <a:off x="457200" y="1143000"/>
            <a:ext cx="7696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while (condition)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endParaRPr lang="en-US" dirty="0"/>
          </a:p>
          <a:p>
            <a:r>
              <a:rPr lang="en-US" dirty="0"/>
              <a:t>do/while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do {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 while (condition); 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dirty="0"/>
              <a:t>for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for (initialization; condition; loop operation)</a:t>
            </a:r>
          </a:p>
          <a:p>
            <a:pPr lvl="1"/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statement;</a:t>
            </a:r>
          </a:p>
          <a:p>
            <a:pPr lvl="1"/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B2AD-66F4-B842-90CB-86B0A77C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84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 &gt; 1)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n; // or write result *= 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n – 1;           // or write n--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Alternative while loop is shorter but less clear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(n &gt; 1) result *= n--;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092AD-41F0-9A49-A6B8-40520DF6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4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Do/while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1095345"/>
            <a:ext cx="8299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do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*= n;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(n-- &gt; 1);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Do always executes the statement at least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Longer and not preferred for this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0D09A-F0CB-7847-800F-9ACF98C9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67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BE63-ADBB-BE44-8834-1193B87EE2FD}"/>
              </a:ext>
            </a:extLst>
          </p:cNvPr>
          <p:cNvSpPr/>
          <p:nvPr/>
        </p:nvSpPr>
        <p:spPr>
          <a:xfrm>
            <a:off x="457200" y="999848"/>
            <a:ext cx="829955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*= 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First do initialization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check condition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&lt;=n)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satisfied, do body (result *=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do loop operation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Then repeat from checking condition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C549B-EC12-6344-8A55-F99B8082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71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Arrays &amp; Strings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07406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Types: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 contains multiple elements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float accel[3];</a:t>
            </a:r>
          </a:p>
          <a:p>
            <a:r>
              <a:rPr lang="en-US" dirty="0"/>
              <a:t>The elements are numbered from 0 to N−1, where N is the length of the array</a:t>
            </a:r>
          </a:p>
          <a:p>
            <a:r>
              <a:rPr lang="en-US" dirty="0"/>
              <a:t>Initialize your arrays. </a:t>
            </a:r>
          </a:p>
          <a:p>
            <a:pPr lvl="1"/>
            <a:r>
              <a:rPr lang="en-US" dirty="0"/>
              <a:t>An uninitialized array can contain anything</a:t>
            </a:r>
          </a:p>
          <a:p>
            <a:r>
              <a:rPr lang="en-US" dirty="0"/>
              <a:t>Arrays can be multidimensional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NUMSTUDENTS 120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NUMLABS 11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grades[NUMSTUDENTS][NUMLABS];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4D4B0-0E3E-FB42-84F7-8E1ED0E1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6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 is Libertarian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Lets you do just about anything</a:t>
            </a:r>
          </a:p>
          <a:p>
            <a:r>
              <a:rPr lang="en-US" dirty="0"/>
              <a:t>Interacts directly with the hardware</a:t>
            </a:r>
          </a:p>
          <a:p>
            <a:r>
              <a:rPr lang="en-US" dirty="0"/>
              <a:t>Does NOT protect you from your own stupidity</a:t>
            </a:r>
          </a:p>
          <a:p>
            <a:r>
              <a:rPr lang="en-US" dirty="0"/>
              <a:t>Assumes YOU know the size of arrays and variables</a:t>
            </a:r>
          </a:p>
          <a:p>
            <a:r>
              <a:rPr lang="en-US" dirty="0"/>
              <a:t>Unless sandboxed, can write ANYWHERE in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65437-F7BE-1749-BC91-B73DFC93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37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mag(double v[3])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sqrt(v[0]*v[0] + v[1]*v[1] + v[2]*v[2]);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A09F4-18EC-6044-8536-A9872FC1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87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Data Types: Strings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string is an array of characters</a:t>
            </a:r>
          </a:p>
          <a:p>
            <a:r>
              <a:rPr lang="en-US" sz="2800" dirty="0"/>
              <a:t>Last entry is zero to indicate end (”NULL terminated”)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name[20] = "BOB";</a:t>
            </a:r>
            <a:endParaRPr lang="en-US" sz="2800" dirty="0"/>
          </a:p>
          <a:p>
            <a:pPr marL="514350" indent="-457200"/>
            <a:r>
              <a:rPr lang="en-US" sz="2800" dirty="0"/>
              <a:t>Stored as:</a:t>
            </a:r>
          </a:p>
          <a:p>
            <a:pPr marL="57150" indent="0">
              <a:buNone/>
            </a:pPr>
            <a:r>
              <a:rPr lang="en-US" sz="2800" dirty="0"/>
              <a:t>	</a:t>
            </a:r>
            <a:r>
              <a:rPr lang="en-US" sz="2400" dirty="0"/>
              <a:t>name[0] = 66; // ASCII value for B</a:t>
            </a:r>
          </a:p>
          <a:p>
            <a:pPr marL="57150" indent="0">
              <a:buNone/>
            </a:pPr>
            <a:r>
              <a:rPr lang="en-US" sz="2400" dirty="0"/>
              <a:t>	name[1] = 79; // ASCII value for O</a:t>
            </a:r>
          </a:p>
          <a:p>
            <a:pPr marL="57150" indent="0">
              <a:buNone/>
            </a:pPr>
            <a:r>
              <a:rPr lang="en-US" sz="2400" dirty="0"/>
              <a:t>	name[2] = 66; // ASCII value for B</a:t>
            </a:r>
          </a:p>
          <a:p>
            <a:pPr marL="57150" indent="0">
              <a:buNone/>
            </a:pPr>
            <a:r>
              <a:rPr lang="en-US" sz="2400" dirty="0"/>
              <a:t>	name[3] = 0;   // NULL termination</a:t>
            </a:r>
          </a:p>
          <a:p>
            <a:pPr marL="57150" indent="0">
              <a:buNone/>
            </a:pPr>
            <a:r>
              <a:rPr lang="en-US" sz="2400" dirty="0"/>
              <a:t>	other entries are junk, ignored</a:t>
            </a:r>
          </a:p>
          <a:p>
            <a:pPr marL="57150" indent="0">
              <a:buNone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C5B90-C0C5-864A-B4B9-2450AECD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8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Examples: String Handling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MAXLEN 80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MAXLEN)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[],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++] &amp;&amp;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 MAXLEN);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7BBAF-2352-4340-A077-14F8FDB0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9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Examples: Using Strings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1295400"/>
            <a:ext cx="8991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MAXLEN 80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name[80];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c;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(name, "BOB"); // copy BOB into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(name);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 = name[1];         // c = 'O' (79)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6D2E1-A091-B146-AC32-6B670E3A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4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Structures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33217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a collection of related information</a:t>
            </a:r>
          </a:p>
          <a:p>
            <a:r>
              <a:rPr lang="en-US" dirty="0"/>
              <a:t>General format: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struct name {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type1 element1;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type2 element2;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 ...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}; </a:t>
            </a:r>
          </a:p>
          <a:p>
            <a:endParaRPr lang="en-US" dirty="0"/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0ABE8-2ABC-2F4F-B822-ED573E23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6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C320D9-63DC-094F-B2F4-6710C70490A0}"/>
              </a:ext>
            </a:extLst>
          </p:cNvPr>
          <p:cNvSpPr/>
          <p:nvPr/>
        </p:nvSpPr>
        <p:spPr>
          <a:xfrm>
            <a:off x="533400" y="1066800"/>
            <a:ext cx="7848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struct contact {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char name[30];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age;</a:t>
            </a:r>
            <a:br>
              <a:rPr lang="en-US" sz="28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  float height; // in meters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};</a:t>
            </a:r>
          </a:p>
          <a:p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struct contact c1;</a:t>
            </a:r>
          </a:p>
          <a:p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strcpy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(c1.name, "Ben </a:t>
            </a:r>
            <a:r>
              <a:rPr lang="en-US" sz="2800" dirty="0" err="1">
                <a:latin typeface="Andale Mono" charset="0"/>
                <a:ea typeface="Andale Mono" charset="0"/>
                <a:cs typeface="Andale Mono" charset="0"/>
              </a:rPr>
              <a:t>Bitdiddle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”);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c1.age = 20;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c1.height = 1.82;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9437-8BF5-7949-8996-8CC25151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81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Typedef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If you’re using lots of the same structure, you can shorten your typing by using </a:t>
            </a:r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800" dirty="0"/>
              <a:t>.</a:t>
            </a:r>
          </a:p>
          <a:p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typedef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type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i="1" dirty="0">
                <a:latin typeface="Andale Mono" charset="0"/>
                <a:ea typeface="Andale Mono" charset="0"/>
                <a:cs typeface="Andale Mono" charset="0"/>
              </a:rPr>
              <a:t>name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typedef struct contact { 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char name[30];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age;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float height; // in meters </a:t>
            </a: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 contact; // defines contact as shorthand for "struct contact”</a:t>
            </a:r>
          </a:p>
          <a:p>
            <a:pPr marL="0" indent="0">
              <a:buNone/>
            </a:pP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contact c1; // now we can declare the variable as type contact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F74A47-7BA3-8440-8906-E8E8CC73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09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Structure Examples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CC9A9-91D2-784D-994C-346D942F4FF9}"/>
              </a:ext>
            </a:extLst>
          </p:cNvPr>
          <p:cNvSpPr txBox="1"/>
          <p:nvPr/>
        </p:nvSpPr>
        <p:spPr>
          <a:xfrm>
            <a:off x="217437" y="1219200"/>
            <a:ext cx="35702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point {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x;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y;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 point;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point p1;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p1.x = 42; p1.y = 9;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0392E-68BF-1745-A665-1AD14525109C}"/>
              </a:ext>
            </a:extLst>
          </p:cNvPr>
          <p:cNvSpPr txBox="1"/>
          <p:nvPr/>
        </p:nvSpPr>
        <p:spPr>
          <a:xfrm>
            <a:off x="4267200" y="1219200"/>
            <a:ext cx="433965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{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point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ll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point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ur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color;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} </a:t>
            </a:r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20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 r1;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r1.color = 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r1.ll = p1;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r1.ur.x = r1.ll.x + width;</a:t>
            </a:r>
          </a:p>
          <a:p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r1.ur.y = r1.ll.y + height;</a:t>
            </a:r>
          </a:p>
          <a:p>
            <a:endParaRPr lang="en-US" sz="20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063CA-16B6-A845-9677-EDD53206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04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8531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404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factorial.c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David_Harris@hmc.edu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22 October 2019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fact(int n)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(n &lt;= 1) return 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else return n*fact(n-1);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int result;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result = fact(4);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389AF-5799-F943-9259-0781A3A4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48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295400"/>
            <a:ext cx="86105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Variables are stored in memory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primitive data type has a size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		1 byte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short		at least 2 bytes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long		at least 4 bytes, 8 on some 64-bit computers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at least 2 bytes, 4 on most 32 &amp; 64-bit computers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float		4 bytes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double		8 bytes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Arrays &amp; structs stored in multiple consecutive 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A9880-8BF6-0642-8DDD-B018B3F2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87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Sizeof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operator returns size of a datatype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 p;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c;  // s1 = 1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(d); // s2 = 8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s3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(p); // s3 = 4 + 4 = 8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s4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(r); // s4 = 8 + 8 + 4 = 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1C54C-78AA-E747-9EB4-F3F3FCD6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8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Example: Array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818B3-354E-234E-809B-100CBB91FD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57817" r="11459" b="10206"/>
          <a:stretch/>
        </p:blipFill>
        <p:spPr>
          <a:xfrm>
            <a:off x="221852" y="1175987"/>
            <a:ext cx="8776498" cy="46453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0DD58-242F-114F-B5AD-FAEFE55B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96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Example: Structure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A09FE0-E84A-5C4E-9777-08106370C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39479"/>
            <a:ext cx="7467600" cy="478188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D6ED2-B128-1942-A9FD-F9FFC096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92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Pointers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39862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pointer is an address in memory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Pointer variables are declared with * and a data type to which the pointer points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salary1, salary2; 	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	// a pointer to an integer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&amp; returns address of a variable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salary1 = 98500;	// suppose this is at address 100 in memory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&amp;salary1;	//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100 (the address of salary1)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* dereferences a pointer (finds value it points to)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salary2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+ 1000; // salary2 gets 99500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CFF30-F8FB-0A4E-A37D-252994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9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 and Pointers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array in C is viewed as the address of the zeroth element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Equivalent to a pointer to the beginning of the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56DFD-564B-9C46-903A-D365A61B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0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477608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534C8A-3EE9-2841-92D7-7C7A0B4808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813228504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1980068048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74190286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265329202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779373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153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35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4887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7879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976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5286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27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80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718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2282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9715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0303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656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1336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2087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759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4375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E6E56C-4E33-A041-A781-DE222F1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19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66586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956F9-2842-DB47-A2C3-85FD4481130C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4159918450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19481695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8249082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965780282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0989664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2676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694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938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591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39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9118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0316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711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302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7337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0979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3217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0374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951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6889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892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6416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30605-D504-4946-81BC-C370C47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82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1846491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AF0CB4-1495-304B-9A46-D8B5C0279117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2453265488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3007240775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2529287189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25227397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40009148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7167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1844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087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2669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1084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86834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952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427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6415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6001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244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997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756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198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21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558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8405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9DAF-404A-6049-BE2F-6D2E9C2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Steps to C 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977705" y="1295400"/>
            <a:ext cx="778529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code</a:t>
            </a:r>
          </a:p>
          <a:p>
            <a:r>
              <a:rPr lang="en-US" dirty="0"/>
              <a:t>Compile code</a:t>
            </a:r>
          </a:p>
          <a:p>
            <a:r>
              <a:rPr lang="en-US" dirty="0"/>
              <a:t>Execute code</a:t>
            </a:r>
          </a:p>
          <a:p>
            <a:r>
              <a:rPr lang="en-US" dirty="0"/>
              <a:t>Debug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F327A-5C42-224F-99D8-E8A1025C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2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suppose at addresses 0x102C, 0x1030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03533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EA1708-A1AE-D045-BAF1-87BF41E5CF71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4086069535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879482109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57804078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12347351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19870315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861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29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03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3688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7983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9954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116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3860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37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29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0310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64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008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7153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6937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8832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0646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6CEBB-8E96-5B4C-B1BD-D6039B95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724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21014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AED3E0-63AA-8245-8CAE-6AC3C4B32D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62551186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394046494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06017576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54128448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310834787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704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65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835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335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62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25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010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33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030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93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58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347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8053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40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521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364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80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E0BA7-7403-2447-B7EA-03840C08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76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371510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AED3E0-63AA-8245-8CAE-6AC3C4B32DE0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62551186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394046494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06017576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541284481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310834787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704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865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8354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3353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8627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425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20101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8333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0300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393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5835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347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8053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40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521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3364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58015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C921-C245-A143-A140-25F095A4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198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// Note: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[3] not changed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57321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5B9E7-F71A-F44D-B470-F9399DCD28C8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2827953271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2530704217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457463700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301821019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153457438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995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3622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4059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649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31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74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148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5554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9616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66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9828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593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7216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0242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474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2985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44993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AC597-9DA8-8F43-85C4-BD1D2520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2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774465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E28D8-34F4-0848-86DE-3D2429B7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884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296272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D460-FF42-F54E-B0EE-2D57FB1D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46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11745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5C8DC-1B4E-DA45-85C6-AF029C1E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973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319655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F991A-C5F9-444F-8F62-C956F200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3577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48814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89FF-1D0D-7940-B2B5-AC0C816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6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662958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ary</a:t>
                      </a:r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4DCF4-A9E0-4A4E-BDC9-56062BE7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4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 Basics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407061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   // a = 1, BAD: trash variable past end of array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3864664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67EE-A538-0F49-9AA8-017DEC66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31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392264"/>
            <a:ext cx="6578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add: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[4]; // suppose at addresses 0x101C, 0x1020, 0x1024, 0x1028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a = 37, b; // suppose at addresses 0x102C, 0x1030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// suppose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at address 0x1034, initially undefined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endParaRPr lang="en-US" sz="12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=0;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&lt;3;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++)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&amp;a; 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0x102C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b = 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 // dereference pointer, b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3;     // a = 3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; 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0x101C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b;  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 = 37</a:t>
            </a:r>
          </a:p>
          <a:p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*(ptr+2) = 7; // </a:t>
            </a:r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[2] = 7, note offset is in int sizes, not bytes</a:t>
            </a:r>
          </a:p>
          <a:p>
            <a:r>
              <a:rPr lang="en-US" sz="12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ary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[4] = 1;</a:t>
            </a:r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 = 1, BAD: trash variable past end of array</a:t>
            </a:r>
          </a:p>
          <a:p>
            <a:r>
              <a:rPr lang="en-US" sz="1200" dirty="0">
                <a:solidFill>
                  <a:srgbClr val="C00000"/>
                </a:solidFill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*(ptr+5) = 2; // b = 2, BAD: trash variable past end of array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57E4A7C-2CFC-B142-9D05-3A3F2B874B0A}"/>
              </a:ext>
            </a:extLst>
          </p:cNvPr>
          <p:cNvSpPr/>
          <p:nvPr/>
        </p:nvSpPr>
        <p:spPr>
          <a:xfrm>
            <a:off x="13995" y="4039476"/>
            <a:ext cx="359228" cy="101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087F5-C913-F84D-BFD5-8553917EE11D}"/>
              </a:ext>
            </a:extLst>
          </p:cNvPr>
          <p:cNvGraphicFramePr>
            <a:graphicFrameLocks noGrp="1"/>
          </p:cNvGraphicFramePr>
          <p:nvPr/>
        </p:nvGraphicFramePr>
        <p:xfrm>
          <a:off x="6731003" y="1392264"/>
          <a:ext cx="2413000" cy="3886200"/>
        </p:xfrm>
        <a:graphic>
          <a:graphicData uri="http://schemas.openxmlformats.org/drawingml/2006/table">
            <a:tbl>
              <a:tblPr/>
              <a:tblGrid>
                <a:gridCol w="607203">
                  <a:extLst>
                    <a:ext uri="{9D8B030D-6E8A-4147-A177-3AD203B41FA5}">
                      <a16:colId xmlns:a16="http://schemas.microsoft.com/office/drawing/2014/main" val="1519229877"/>
                    </a:ext>
                  </a:extLst>
                </a:gridCol>
                <a:gridCol w="771654">
                  <a:extLst>
                    <a:ext uri="{9D8B030D-6E8A-4147-A177-3AD203B41FA5}">
                      <a16:colId xmlns:a16="http://schemas.microsoft.com/office/drawing/2014/main" val="4160374731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1911658246"/>
                    </a:ext>
                  </a:extLst>
                </a:gridCol>
                <a:gridCol w="104363">
                  <a:extLst>
                    <a:ext uri="{9D8B030D-6E8A-4147-A177-3AD203B41FA5}">
                      <a16:colId xmlns:a16="http://schemas.microsoft.com/office/drawing/2014/main" val="821753043"/>
                    </a:ext>
                  </a:extLst>
                </a:gridCol>
                <a:gridCol w="825417">
                  <a:extLst>
                    <a:ext uri="{9D8B030D-6E8A-4147-A177-3AD203B41FA5}">
                      <a16:colId xmlns:a16="http://schemas.microsoft.com/office/drawing/2014/main" val="233638938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564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6556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8007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978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1886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5689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810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21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341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0288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23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290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5656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328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269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01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8500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7F40-D55B-3546-A7AB-ABF37C5A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165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Another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576996"/>
            <a:ext cx="52701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4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 (void)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age = 30;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*p;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 = &amp;age;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("p = %p\n", 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*p = 40;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C00000"/>
              </a:solidFill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7D90-9622-8345-9CC9-E00A89E3E523}"/>
              </a:ext>
            </a:extLst>
          </p:cNvPr>
          <p:cNvSpPr/>
          <p:nvPr/>
        </p:nvSpPr>
        <p:spPr>
          <a:xfrm>
            <a:off x="5348178" y="2158156"/>
            <a:ext cx="33238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        age = 30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 p = 0x7ffee311e82b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30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(age) = 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(p) = 8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40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age =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0A8E-6558-7740-AA39-AE66238D8191}"/>
              </a:ext>
            </a:extLst>
          </p:cNvPr>
          <p:cNvSpPr txBox="1"/>
          <p:nvPr/>
        </p:nvSpPr>
        <p:spPr>
          <a:xfrm>
            <a:off x="5348178" y="1022932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D7FF-3DE2-454D-981E-229FD1317461}"/>
              </a:ext>
            </a:extLst>
          </p:cNvPr>
          <p:cNvSpPr txBox="1"/>
          <p:nvPr/>
        </p:nvSpPr>
        <p:spPr>
          <a:xfrm>
            <a:off x="373223" y="10229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3DD3C4-B366-CC42-AA16-9E739A2A1709}"/>
              </a:ext>
            </a:extLst>
          </p:cNvPr>
          <p:cNvSpPr/>
          <p:nvPr/>
        </p:nvSpPr>
        <p:spPr>
          <a:xfrm>
            <a:off x="6835363" y="2036119"/>
            <a:ext cx="1705467" cy="17224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2CBB9A-4A00-8F45-96F2-564B03EF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16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Another 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151F7-F368-5E47-91A9-0483B0D4807B}"/>
              </a:ext>
            </a:extLst>
          </p:cNvPr>
          <p:cNvSpPr txBox="1"/>
          <p:nvPr/>
        </p:nvSpPr>
        <p:spPr>
          <a:xfrm>
            <a:off x="373223" y="1576996"/>
            <a:ext cx="52701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#include &lt;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endParaRPr lang="en-US" sz="1400" dirty="0"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main (void)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age = 30;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 *p;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p = &amp;age;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("p = %p\n", 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(age));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 = %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\n",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(p));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*p = 40;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("*p = %d\n", *p);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printf</a:t>
            </a:r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("age = %d\n", age);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0;</a:t>
            </a:r>
          </a:p>
          <a:p>
            <a:r>
              <a:rPr lang="en-US" sz="1400" dirty="0"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dirty="0">
              <a:solidFill>
                <a:srgbClr val="C00000"/>
              </a:solidFill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7D90-9622-8345-9CC9-E00A89E3E523}"/>
              </a:ext>
            </a:extLst>
          </p:cNvPr>
          <p:cNvSpPr/>
          <p:nvPr/>
        </p:nvSpPr>
        <p:spPr>
          <a:xfrm>
            <a:off x="5348178" y="2158156"/>
            <a:ext cx="33238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 panose="020B0509000000000004" pitchFamily="49" charset="0"/>
              </a:rPr>
              <a:t>        age = 30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 p = 0x7ffee311e82b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30</a:t>
            </a:r>
          </a:p>
          <a:p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(age) = 1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</a:t>
            </a:r>
            <a:r>
              <a:rPr lang="en-US" sz="1400" dirty="0" err="1">
                <a:latin typeface="Andale Mono" panose="020B0509000000000004" pitchFamily="49" charset="0"/>
              </a:rPr>
              <a:t>sizeof</a:t>
            </a:r>
            <a:r>
              <a:rPr lang="en-US" sz="1400" dirty="0">
                <a:latin typeface="Andale Mono" panose="020B0509000000000004" pitchFamily="49" charset="0"/>
              </a:rPr>
              <a:t>(p) = 8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 *p = 40</a:t>
            </a:r>
          </a:p>
          <a:p>
            <a:r>
              <a:rPr lang="en-US" sz="1400" dirty="0">
                <a:latin typeface="Andale Mono" panose="020B0509000000000004" pitchFamily="49" charset="0"/>
              </a:rPr>
              <a:t>        age = 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90A8E-6558-7740-AA39-AE66238D8191}"/>
              </a:ext>
            </a:extLst>
          </p:cNvPr>
          <p:cNvSpPr txBox="1"/>
          <p:nvPr/>
        </p:nvSpPr>
        <p:spPr>
          <a:xfrm>
            <a:off x="5348178" y="1022932"/>
            <a:ext cx="1705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FD7FF-3DE2-454D-981E-229FD1317461}"/>
              </a:ext>
            </a:extLst>
          </p:cNvPr>
          <p:cNvSpPr txBox="1"/>
          <p:nvPr/>
        </p:nvSpPr>
        <p:spPr>
          <a:xfrm>
            <a:off x="373223" y="102293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385E3-37EB-C245-B2FD-8DF70FD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627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Pointers and Structures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9D698D-2D9C-824E-8F39-7805F834E0F8}"/>
              </a:ext>
            </a:extLst>
          </p:cNvPr>
          <p:cNvSpPr/>
          <p:nvPr/>
        </p:nvSpPr>
        <p:spPr>
          <a:xfrm>
            <a:off x="89342" y="1498270"/>
            <a:ext cx="671431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; // Let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know it’s pointing to a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	</a:t>
            </a:r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= &amp;r1; // Have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point at r1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).color = 3;  // Change r1.color to 3</a:t>
            </a:r>
          </a:p>
          <a:p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rptr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-&gt;color = 4;    // Change r1.color to 4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// Use dot “.” when you are using the structure name.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// Arrow “-&gt;” (member access operator) is preferred when you are using the pointer.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CE67EC-FE8A-AD40-AF91-87B816F905AC}"/>
              </a:ext>
            </a:extLst>
          </p:cNvPr>
          <p:cNvGraphicFramePr>
            <a:graphicFrameLocks noGrp="1"/>
          </p:cNvGraphicFramePr>
          <p:nvPr/>
        </p:nvGraphicFramePr>
        <p:xfrm>
          <a:off x="6803653" y="1295400"/>
          <a:ext cx="2343212" cy="3773796"/>
        </p:xfrm>
        <a:graphic>
          <a:graphicData uri="http://schemas.openxmlformats.org/drawingml/2006/table">
            <a:tbl>
              <a:tblPr/>
              <a:tblGrid>
                <a:gridCol w="589642">
                  <a:extLst>
                    <a:ext uri="{9D8B030D-6E8A-4147-A177-3AD203B41FA5}">
                      <a16:colId xmlns:a16="http://schemas.microsoft.com/office/drawing/2014/main" val="1339236508"/>
                    </a:ext>
                  </a:extLst>
                </a:gridCol>
                <a:gridCol w="749337">
                  <a:extLst>
                    <a:ext uri="{9D8B030D-6E8A-4147-A177-3AD203B41FA5}">
                      <a16:colId xmlns:a16="http://schemas.microsoft.com/office/drawing/2014/main" val="353140165"/>
                    </a:ext>
                  </a:extLst>
                </a:gridCol>
                <a:gridCol w="101344">
                  <a:extLst>
                    <a:ext uri="{9D8B030D-6E8A-4147-A177-3AD203B41FA5}">
                      <a16:colId xmlns:a16="http://schemas.microsoft.com/office/drawing/2014/main" val="1953290248"/>
                    </a:ext>
                  </a:extLst>
                </a:gridCol>
                <a:gridCol w="101344">
                  <a:extLst>
                    <a:ext uri="{9D8B030D-6E8A-4147-A177-3AD203B41FA5}">
                      <a16:colId xmlns:a16="http://schemas.microsoft.com/office/drawing/2014/main" val="4135047367"/>
                    </a:ext>
                  </a:extLst>
                </a:gridCol>
                <a:gridCol w="801545">
                  <a:extLst>
                    <a:ext uri="{9D8B030D-6E8A-4147-A177-3AD203B41FA5}">
                      <a16:colId xmlns:a16="http://schemas.microsoft.com/office/drawing/2014/main" val="2537720408"/>
                    </a:ext>
                  </a:extLst>
                </a:gridCol>
              </a:tblGrid>
              <a:tr h="221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Var. Name</a:t>
                      </a:r>
                    </a:p>
                  </a:txBody>
                  <a:tcPr marL="9250" marR="9250" marT="92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13886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192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6088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ptr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176429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0x1030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042765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21680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ary[3]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4651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ary[2]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1769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0x1020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ary[1]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285897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ary[0]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455208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r1.color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39736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+ height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93147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0x1010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+ width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r1.ur.x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1780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0x100C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488505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0x1008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r1.ll.x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567542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0x1004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p1.y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991074"/>
                  </a:ext>
                </a:extLst>
              </a:tr>
              <a:tr h="2219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0x1000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50" marR="9250" marT="92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p1.x</a:t>
                      </a:r>
                    </a:p>
                  </a:txBody>
                  <a:tcPr marL="9250" marR="9250" marT="92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269359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CC159-490C-BA47-BE40-1E314AED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41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Odds &amp; Ends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885510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Passing Structures to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5E311D-3D4E-EF4D-B68B-E99A36C0C97A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8417300" cy="89747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/>
              <a:t>Complex data structures and arrays are normally passed to C programs by address rather than copied; it’s more efficient.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D67A9-7C35-8743-8777-5E43F4B3020D}"/>
              </a:ext>
            </a:extLst>
          </p:cNvPr>
          <p:cNvSpPr txBox="1"/>
          <p:nvPr/>
        </p:nvSpPr>
        <p:spPr>
          <a:xfrm>
            <a:off x="228600" y="2372074"/>
            <a:ext cx="8534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void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createRect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xl,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width,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height,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color,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*r) {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ll.x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x1;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ll.y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; 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ur.x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xl + width; r-&gt;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ur.y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yl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+ height;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r-&gt;color = color;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main(void) {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r1;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createRect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(3, 5, 10, 20, 1, &amp;r1);</a:t>
            </a:r>
          </a:p>
          <a:p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700AD-E480-DE46-8B3C-23221236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20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Multidimensional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53339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Stored in consecutive addresses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last dimension first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field[2][3][3];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4DFF11-85FA-634A-A878-E7924F6E1190}"/>
              </a:ext>
            </a:extLst>
          </p:cNvPr>
          <p:cNvGraphicFramePr>
            <a:graphicFrameLocks noGrp="1"/>
          </p:cNvGraphicFramePr>
          <p:nvPr/>
        </p:nvGraphicFramePr>
        <p:xfrm>
          <a:off x="6146482" y="990600"/>
          <a:ext cx="2387918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8">
                  <a:extLst>
                    <a:ext uri="{9D8B030D-6E8A-4147-A177-3AD203B41FA5}">
                      <a16:colId xmlns:a16="http://schemas.microsoft.com/office/drawing/2014/main" val="1109667276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107810722"/>
                    </a:ext>
                  </a:extLst>
                </a:gridCol>
              </a:tblGrid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Address0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576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4191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27297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field[1][2][0]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28992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3393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445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field[1][1][0]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9114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1927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2880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field[1][0][0]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6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1917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5839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field[0][2][0]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0515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2604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5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field[0][1][0]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98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4908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8469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100" dirty="0"/>
                        <a:t>0x1040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field[0][0][0]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922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F5E5D-4E1E-6746-8150-F9E38761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148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Complex Structures in Memory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533399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foo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d[4][5];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unsigned short s[16];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foo;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 z[10];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s5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(z[0]);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8*4*5 + 2*16 = 192 = 0xC0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s5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(z);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10*192 = 1920 = 0x780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4DFF11-85FA-634A-A878-E7924F6E1190}"/>
              </a:ext>
            </a:extLst>
          </p:cNvPr>
          <p:cNvGraphicFramePr>
            <a:graphicFrameLocks noGrp="1"/>
          </p:cNvGraphicFramePr>
          <p:nvPr/>
        </p:nvGraphicFramePr>
        <p:xfrm>
          <a:off x="6146482" y="990600"/>
          <a:ext cx="238791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918">
                  <a:extLst>
                    <a:ext uri="{9D8B030D-6E8A-4147-A177-3AD203B41FA5}">
                      <a16:colId xmlns:a16="http://schemas.microsoft.com/office/drawing/2014/main" val="110966727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7810722"/>
                    </a:ext>
                  </a:extLst>
                </a:gridCol>
              </a:tblGrid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576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0x277E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z[9].s[15]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4191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19277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0x217E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z[1][s[15]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2880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16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z[1].d[0][0]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1917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58393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0515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26046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z[0].s[0]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25868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z[0].d[3][4]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35989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49085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z[0].d[0][1]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84694"/>
                  </a:ext>
                </a:extLst>
              </a:tr>
              <a:tr h="216568">
                <a:tc>
                  <a:txBody>
                    <a:bodyPr/>
                    <a:lstStyle/>
                    <a:p>
                      <a:r>
                        <a:rPr lang="en-US" sz="1400" dirty="0"/>
                        <a:t>0x2000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z[0].d[0][0]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59220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087F2-7167-7A4B-8D15-C08913E2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6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Appendix C: C Programming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Dynamic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Allocation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1950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Comments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Single-line comments begin with “//” and continue to the end of the line.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x += 2; //This is a single-line comment.</a:t>
            </a:r>
          </a:p>
          <a:p>
            <a:endParaRPr lang="en-US" dirty="0"/>
          </a:p>
          <a:p>
            <a:r>
              <a:rPr lang="en-US" dirty="0"/>
              <a:t>Multi-line comments begin with “/*” end with “*/”.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/* You can hide or disable a section of code such as this block with a multi-line comment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x = bob ? x : y;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y -= 5;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*/</a:t>
            </a:r>
          </a:p>
          <a:p>
            <a:r>
              <a:rPr lang="en-US" dirty="0">
                <a:latin typeface="Calibri" panose="020F0502020204030204" pitchFamily="34" charset="0"/>
                <a:ea typeface="Andale Mono" charset="0"/>
                <a:cs typeface="Calibri" panose="020F0502020204030204" pitchFamily="34" charset="0"/>
              </a:rPr>
              <a:t>Always start code with the file name, your name, email, and date.  This gives you copyright ownership &amp; helps the next programmer track you down.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28AD0-604E-0E4F-A223-9F71A83B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349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 Allocation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malloc</a:t>
            </a:r>
            <a:r>
              <a:rPr lang="en-US" sz="2800" dirty="0"/>
              <a:t> returns a pointer to allocated memory of a certain number of bytes.</a:t>
            </a:r>
          </a:p>
          <a:p>
            <a:r>
              <a:rPr lang="en-US" sz="2800" dirty="0">
                <a:latin typeface="Andale Mono" charset="0"/>
                <a:ea typeface="Andale Mono" charset="0"/>
                <a:cs typeface="Andale Mono" charset="0"/>
              </a:rPr>
              <a:t>free</a:t>
            </a:r>
            <a:r>
              <a:rPr lang="en-US" sz="2800" dirty="0"/>
              <a:t> frees this memory.</a:t>
            </a:r>
          </a:p>
          <a:p>
            <a:r>
              <a:rPr lang="en-US" sz="2800" dirty="0"/>
              <a:t>These functions are declared in </a:t>
            </a:r>
            <a:r>
              <a:rPr lang="en-US" sz="2800" dirty="0" err="1"/>
              <a:t>stdlib</a:t>
            </a:r>
            <a:endParaRPr lang="en-US" sz="2800" dirty="0"/>
          </a:p>
          <a:p>
            <a:endParaRPr lang="en-US" sz="2800" dirty="0"/>
          </a:p>
          <a:p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*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ary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= (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*)malloc(10*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));</a:t>
            </a: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2965CD-041F-7041-8A15-B7049C5B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116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Example: Variable Sized Arrays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standard C, multidimensional array sizes must be declared at compile time.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Treat variable-sized M row x N column array as 1-dimensional array of M x N entries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7CE58-935B-CC4F-8C53-4C0A9C96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46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Variable Dimension Matrix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656614-E2BC-894E-AE49-3DD2DE14FA3F}"/>
              </a:ext>
            </a:extLst>
          </p:cNvPr>
          <p:cNvSpPr/>
          <p:nvPr/>
        </p:nvSpPr>
        <p:spPr>
          <a:xfrm>
            <a:off x="228600" y="1166842"/>
            <a:ext cx="85344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#include &lt;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stdlib.h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&gt; // for malloc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 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double*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m,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n) {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double *mat;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mat = (double*)malloc(m*n*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sizeof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(double));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return mat;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r>
              <a:rPr lang="en-US" sz="1600" dirty="0"/>
              <a:t> </a:t>
            </a:r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double*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newIdentityMatrix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n) {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double *mat =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(n, n);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, j;</a:t>
            </a:r>
          </a:p>
          <a:p>
            <a:endParaRPr lang="en-US" sz="16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for 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=0;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&lt;n;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++) 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for (j=0; j&lt;n; 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j++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    mat[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*n] = (</a:t>
            </a:r>
            <a:r>
              <a:rPr lang="en-US" sz="16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==j);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  return mat;</a:t>
            </a:r>
          </a:p>
          <a:p>
            <a:r>
              <a:rPr lang="en-US" sz="16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719B2-D43D-8847-B9AC-C982AF95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316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199" y="68759"/>
            <a:ext cx="8305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Variable Dimension Matrix Example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void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scaleMatrix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(double *mat, double *scaled,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m,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n, double c) {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, j;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for (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=0;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&lt;m;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++) 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for (j=0; j&lt;n;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j++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    scaled[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*n] = mat[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j+i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*n]*c;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main(void) {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double *m1, *m2;</a:t>
            </a:r>
          </a:p>
          <a:p>
            <a:pPr marL="0" indent="0">
              <a:buNone/>
            </a:pPr>
            <a:endParaRPr lang="en-US" sz="1400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m1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newIdentityMatrix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m2 =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newMatrix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(3, 3);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1400" dirty="0" err="1">
                <a:latin typeface="Andale Mono" charset="0"/>
                <a:ea typeface="Andale Mono" charset="0"/>
                <a:cs typeface="Andale Mono" charset="0"/>
              </a:rPr>
              <a:t>scaleMatrix</a:t>
            </a: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(m1, m2, 3, 3, 10);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  free(m1);</a:t>
            </a:r>
          </a:p>
          <a:p>
            <a:pPr marL="0" indent="0">
              <a:buNone/>
            </a:pPr>
            <a:r>
              <a:rPr lang="en-US" sz="1400" dirty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10C34-5BC6-A949-B6CA-98DEEA50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326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E9202-B927-4AE2-B220-1351F530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Constants, Defines, or Macros</a:t>
            </a:r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1" y="129540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Constants are named using the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</a:t>
            </a:r>
            <a:r>
              <a:rPr lang="en-US" dirty="0"/>
              <a:t> directive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MAXGUESSES 5 </a:t>
            </a:r>
          </a:p>
          <a:p>
            <a:pPr marL="457200" lvl="1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PI 3.14159</a:t>
            </a:r>
          </a:p>
          <a:p>
            <a:r>
              <a:rPr lang="en-US" dirty="0"/>
              <a:t>The # indicates that this line in the program will be handled by the preprocessor.</a:t>
            </a:r>
          </a:p>
          <a:p>
            <a:r>
              <a:rPr lang="en-US" dirty="0"/>
              <a:t>Before compilation, the preprocessor replaces each occurrence of the identifier MAXGUESSES in the program with 5.</a:t>
            </a:r>
          </a:p>
          <a:p>
            <a:r>
              <a:rPr lang="en-US" dirty="0"/>
              <a:t>By convention,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#define </a:t>
            </a:r>
            <a:r>
              <a:rPr lang="en-US" dirty="0"/>
              <a:t>lines are located at the top of the file and identifiers are written in all capital letters.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70624F-11FC-BE41-B23D-68A8CCA8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01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024C99394E1E847B8424F98DF4D406D" ma:contentTypeVersion="0" ma:contentTypeDescription="Yeni belge oluşturun." ma:contentTypeScope="" ma:versionID="00e38dd01762c2c4aa8322fe55d7eb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022a04d04d6808c359a1120bad34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055627-D145-47FC-8034-CA7B54B1B7C7}"/>
</file>

<file path=customXml/itemProps2.xml><?xml version="1.0" encoding="utf-8"?>
<ds:datastoreItem xmlns:ds="http://schemas.openxmlformats.org/officeDocument/2006/customXml" ds:itemID="{6DC84954-0DE6-4D26-8C9F-F9BB0865BFD0}"/>
</file>

<file path=customXml/itemProps3.xml><?xml version="1.0" encoding="utf-8"?>
<ds:datastoreItem xmlns:ds="http://schemas.openxmlformats.org/officeDocument/2006/customXml" ds:itemID="{6CAA553F-64DD-40B1-A61D-DFA3D708FD57}"/>
</file>

<file path=docProps/app.xml><?xml version="1.0" encoding="utf-8"?>
<Properties xmlns="http://schemas.openxmlformats.org/officeDocument/2006/extended-properties" xmlns:vt="http://schemas.openxmlformats.org/officeDocument/2006/docPropsVTypes">
  <TotalTime>41674</TotalTime>
  <Words>7345</Words>
  <Application>Microsoft Office PowerPoint</Application>
  <PresentationFormat>On-screen Show (4:3)</PresentationFormat>
  <Paragraphs>1991</Paragraphs>
  <Slides>84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Andale Mono</vt:lpstr>
      <vt:lpstr>Arial</vt:lpstr>
      <vt:lpstr>Arial Black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AppC</dc:title>
  <dc:creator>sharris</dc:creator>
  <cp:lastModifiedBy>Sarah Harris</cp:lastModifiedBy>
  <cp:revision>569</cp:revision>
  <cp:lastPrinted>2020-10-02T04:18:36Z</cp:lastPrinted>
  <dcterms:created xsi:type="dcterms:W3CDTF">2012-08-07T04:56:47Z</dcterms:created>
  <dcterms:modified xsi:type="dcterms:W3CDTF">2023-07-29T03:36:47Z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0x0101004024C99394E1E847B8424F98DF4D406D</vt:lpwstr>
  </property>
</Properties>
</file>