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8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77.xml" ContentType="application/vnd.openxmlformats-officedocument.presentationml.tags+xml"/>
  <Override PartName="/ppt/tags/tag146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128.xml" ContentType="application/vnd.openxmlformats-officedocument.presentationml.tags+xml"/>
  <Override PartName="/ppt/tags/tag178.xml" ContentType="application/vnd.openxmlformats-officedocument.presentationml.tags+xml"/>
  <Override PartName="/ppt/tags/tag145.xml" ContentType="application/vnd.openxmlformats-officedocument.presentationml.tags+xml"/>
  <Override PartName="/ppt/tags/tag236.xml" ContentType="application/vnd.openxmlformats-officedocument.presentationml.tags+xml"/>
  <Override PartName="/ppt/tags/tag127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126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125.xml" ContentType="application/vnd.openxmlformats-officedocument.presentationml.tags+xml"/>
  <Override PartName="/ppt/tags/tag144.xml" ContentType="application/vnd.openxmlformats-officedocument.presentationml.tags+xml"/>
  <Override PartName="/ppt/tags/tag168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124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123.xml" ContentType="application/vnd.openxmlformats-officedocument.presentationml.tags+xml"/>
  <Override PartName="/ppt/tags/tag15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122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121.xml" ContentType="application/vnd.openxmlformats-officedocument.presentationml.tags+xml"/>
  <Override PartName="/ppt/tags/tag157.xml" ContentType="application/vnd.openxmlformats-officedocument.presentationml.tags+xml"/>
  <Override PartName="/ppt/tags/tag169.xml" ContentType="application/vnd.openxmlformats-officedocument.presentationml.tags+xml"/>
  <Override PartName="/ppt/tags/tag250.xml" ContentType="application/vnd.openxmlformats-officedocument.presentationml.tags+xml"/>
  <Override PartName="/ppt/tags/tag120.xml" ContentType="application/vnd.openxmlformats-officedocument.presentationml.tags+xml"/>
  <Override PartName="/ppt/tags/tag251.xml" ContentType="application/vnd.openxmlformats-officedocument.presentationml.tags+xml"/>
  <Override PartName="/ppt/tags/tag119.xml" ContentType="application/vnd.openxmlformats-officedocument.presentationml.tags+xml"/>
  <Override PartName="/ppt/tags/tag252.xml" ContentType="application/vnd.openxmlformats-officedocument.presentationml.tags+xml"/>
  <Override PartName="/ppt/tags/tag118.xml" ContentType="application/vnd.openxmlformats-officedocument.presentationml.tags+xml"/>
  <Override PartName="/ppt/tags/tag253.xml" ContentType="application/vnd.openxmlformats-officedocument.presentationml.tags+xml"/>
  <Override PartName="/ppt/tags/tag117.xml" ContentType="application/vnd.openxmlformats-officedocument.presentationml.tags+xml"/>
  <Override PartName="/ppt/tags/tag254.xml" ContentType="application/vnd.openxmlformats-officedocument.presentationml.tags+xml"/>
  <Override PartName="/ppt/tags/tag116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115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114.xml" ContentType="application/vnd.openxmlformats-officedocument.presentationml.tags+xml"/>
  <Override PartName="/ppt/tags/tag143.xml" ContentType="application/vnd.openxmlformats-officedocument.presentationml.tags+xml"/>
  <Override PartName="/ppt/tags/tag170.xml" ContentType="application/vnd.openxmlformats-officedocument.presentationml.tags+xml"/>
  <Override PartName="/ppt/tags/tag259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58.xml" ContentType="application/vnd.openxmlformats-officedocument.presentationml.tags+xml"/>
  <Override PartName="/ppt/tags/tag15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232.xml" ContentType="application/vnd.openxmlformats-officedocument.presentationml.tags+xml"/>
  <Override PartName="/ppt/tags/tag129.xml" ContentType="application/vnd.openxmlformats-officedocument.presentationml.tags+xml"/>
  <Override PartName="/ppt/tags/tag159.xml" ContentType="application/vnd.openxmlformats-officedocument.presentationml.tags+xml"/>
  <Override PartName="/ppt/tags/tag152.xml" ContentType="application/vnd.openxmlformats-officedocument.presentationml.tags+xml"/>
  <Override PartName="/ppt/tags/tag183.xml" ContentType="application/vnd.openxmlformats-officedocument.presentationml.tags+xml"/>
  <Override PartName="/ppt/tags/tag142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41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40.xml" ContentType="application/vnd.openxmlformats-officedocument.presentationml.tags+xml"/>
  <Override PartName="/ppt/tags/tag162.xml" ContentType="application/vnd.openxmlformats-officedocument.presentationml.tags+xml"/>
  <Override PartName="/ppt/tags/tag171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39.xml" ContentType="application/vnd.openxmlformats-officedocument.presentationml.tags+xml"/>
  <Override PartName="/ppt/tags/tag151.xml" ContentType="application/vnd.openxmlformats-officedocument.presentationml.tags+xml"/>
  <Override PartName="/ppt/tags/tag172.xml" ContentType="application/vnd.openxmlformats-officedocument.presentationml.tags+xml"/>
  <Override PartName="/ppt/tags/tag199.xml" ContentType="application/vnd.openxmlformats-officedocument.presentationml.tags+xml"/>
  <Override PartName="/ppt/tags/tag138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137.xml" ContentType="application/vnd.openxmlformats-officedocument.presentationml.tags+xml"/>
  <Override PartName="/ppt/tags/tag150.xml" ContentType="application/vnd.openxmlformats-officedocument.presentationml.tags+xml"/>
  <Override PartName="/ppt/tags/tag173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136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214.xml" ContentType="application/vnd.openxmlformats-officedocument.presentationml.tags+xml"/>
  <Override PartName="/ppt/tags/tag135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134.xml" ContentType="application/vnd.openxmlformats-officedocument.presentationml.tags+xml"/>
  <Override PartName="/ppt/tags/tag149.xml" ContentType="application/vnd.openxmlformats-officedocument.presentationml.tags+xml"/>
  <Override PartName="/ppt/tags/tag163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133.xml" ContentType="application/vnd.openxmlformats-officedocument.presentationml.tags+xml"/>
  <Override PartName="/ppt/tags/tag156.xml" ContentType="application/vnd.openxmlformats-officedocument.presentationml.tags+xml"/>
  <Override PartName="/ppt/tags/tag164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132.xml" ContentType="application/vnd.openxmlformats-officedocument.presentationml.tags+xml"/>
  <Override PartName="/ppt/tags/tag165.xml" ContentType="application/vnd.openxmlformats-officedocument.presentationml.tags+xml"/>
  <Override PartName="/ppt/tags/tag148.xml" ContentType="application/vnd.openxmlformats-officedocument.presentationml.tags+xml"/>
  <Override PartName="/ppt/tags/tag226.xml" ContentType="application/vnd.openxmlformats-officedocument.presentationml.tags+xml"/>
  <Override PartName="/ppt/tags/tag131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130.xml" ContentType="application/vnd.openxmlformats-officedocument.presentationml.tags+xml"/>
  <Override PartName="/ppt/tags/tag166.xml" ContentType="application/vnd.openxmlformats-officedocument.presentationml.tags+xml"/>
  <Override PartName="/ppt/tags/tag176.xml" ContentType="application/vnd.openxmlformats-officedocument.presentationml.tags+xml"/>
  <Override PartName="/ppt/tags/tag147.xml" ContentType="application/vnd.openxmlformats-officedocument.presentationml.tags+xml"/>
  <Override PartName="/ppt/tags/tag155.xml" ContentType="application/vnd.openxmlformats-officedocument.presentationml.tags+xml"/>
  <Override PartName="/ppt/tags/tag167.xml" ContentType="application/vnd.openxmlformats-officedocument.presentationml.tags+xml"/>
  <Override PartName="/ppt/tags/tag23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86" r:id="rId2"/>
    <p:sldId id="814" r:id="rId3"/>
    <p:sldId id="920" r:id="rId4"/>
    <p:sldId id="815" r:id="rId5"/>
    <p:sldId id="816" r:id="rId6"/>
    <p:sldId id="817" r:id="rId7"/>
    <p:sldId id="921" r:id="rId8"/>
    <p:sldId id="818" r:id="rId9"/>
    <p:sldId id="819" r:id="rId10"/>
    <p:sldId id="922" r:id="rId11"/>
    <p:sldId id="820" r:id="rId12"/>
    <p:sldId id="822" r:id="rId13"/>
    <p:sldId id="827" r:id="rId14"/>
    <p:sldId id="828" r:id="rId15"/>
    <p:sldId id="923" r:id="rId16"/>
    <p:sldId id="829" r:id="rId17"/>
    <p:sldId id="831" r:id="rId18"/>
    <p:sldId id="924" r:id="rId19"/>
    <p:sldId id="832" r:id="rId20"/>
    <p:sldId id="833" r:id="rId21"/>
    <p:sldId id="862" r:id="rId22"/>
    <p:sldId id="925" r:id="rId23"/>
    <p:sldId id="864" r:id="rId24"/>
    <p:sldId id="865" r:id="rId25"/>
    <p:sldId id="866" r:id="rId26"/>
    <p:sldId id="867" r:id="rId27"/>
    <p:sldId id="869" r:id="rId28"/>
    <p:sldId id="926" r:id="rId29"/>
    <p:sldId id="871" r:id="rId30"/>
    <p:sldId id="872" r:id="rId31"/>
    <p:sldId id="1018" r:id="rId32"/>
    <p:sldId id="927" r:id="rId33"/>
    <p:sldId id="873" r:id="rId34"/>
    <p:sldId id="874" r:id="rId35"/>
    <p:sldId id="914" r:id="rId36"/>
    <p:sldId id="875" r:id="rId37"/>
    <p:sldId id="915" r:id="rId38"/>
    <p:sldId id="928" r:id="rId39"/>
    <p:sldId id="882" r:id="rId40"/>
    <p:sldId id="883" r:id="rId41"/>
    <p:sldId id="884" r:id="rId42"/>
    <p:sldId id="887" r:id="rId43"/>
    <p:sldId id="913" r:id="rId44"/>
    <p:sldId id="890" r:id="rId45"/>
    <p:sldId id="894" r:id="rId46"/>
    <p:sldId id="895" r:id="rId47"/>
    <p:sldId id="1019" r:id="rId48"/>
    <p:sldId id="990" r:id="rId49"/>
    <p:sldId id="992" r:id="rId50"/>
    <p:sldId id="929" r:id="rId51"/>
    <p:sldId id="916" r:id="rId52"/>
    <p:sldId id="993" r:id="rId53"/>
    <p:sldId id="994" r:id="rId54"/>
    <p:sldId id="995" r:id="rId55"/>
    <p:sldId id="996" r:id="rId56"/>
    <p:sldId id="1011" r:id="rId57"/>
    <p:sldId id="1012" r:id="rId58"/>
    <p:sldId id="1013" r:id="rId59"/>
    <p:sldId id="930" r:id="rId60"/>
    <p:sldId id="1014" r:id="rId61"/>
    <p:sldId id="1015" r:id="rId62"/>
    <p:sldId id="1016" r:id="rId63"/>
    <p:sldId id="1017" r:id="rId64"/>
    <p:sldId id="931" r:id="rId65"/>
    <p:sldId id="898" r:id="rId66"/>
    <p:sldId id="899" r:id="rId67"/>
    <p:sldId id="900" r:id="rId68"/>
    <p:sldId id="901" r:id="rId69"/>
    <p:sldId id="902" r:id="rId70"/>
    <p:sldId id="903" r:id="rId71"/>
    <p:sldId id="906" r:id="rId72"/>
    <p:sldId id="910" r:id="rId73"/>
    <p:sldId id="917" r:id="rId74"/>
    <p:sldId id="918" r:id="rId75"/>
    <p:sldId id="966" r:id="rId76"/>
    <p:sldId id="964" r:id="rId77"/>
    <p:sldId id="967" r:id="rId78"/>
    <p:sldId id="968" r:id="rId79"/>
    <p:sldId id="969" r:id="rId80"/>
    <p:sldId id="970" r:id="rId81"/>
    <p:sldId id="971" r:id="rId82"/>
    <p:sldId id="972" r:id="rId83"/>
    <p:sldId id="973" r:id="rId84"/>
    <p:sldId id="997" r:id="rId85"/>
    <p:sldId id="998" r:id="rId86"/>
    <p:sldId id="999" r:id="rId87"/>
    <p:sldId id="1000" r:id="rId88"/>
    <p:sldId id="1001" r:id="rId89"/>
    <p:sldId id="1002" r:id="rId90"/>
    <p:sldId id="1004" r:id="rId91"/>
    <p:sldId id="1005" r:id="rId92"/>
    <p:sldId id="1006" r:id="rId93"/>
    <p:sldId id="1007" r:id="rId94"/>
    <p:sldId id="1008" r:id="rId95"/>
    <p:sldId id="1009" r:id="rId96"/>
    <p:sldId id="1010" r:id="rId97"/>
    <p:sldId id="757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0877" autoAdjust="0"/>
  </p:normalViewPr>
  <p:slideViewPr>
    <p:cSldViewPr>
      <p:cViewPr varScale="1">
        <p:scale>
          <a:sx n="81" d="100"/>
          <a:sy n="81" d="100"/>
        </p:scale>
        <p:origin x="76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06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ustomXml" Target="../customXml/item3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2F05-5C92-47AA-88A6-D7DDA942C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087D-1D29-4623-A7A8-9DEAB60D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11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13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16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17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19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20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21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23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35A8-F182-4E26-8D3B-7F190794F632}" type="slidenum">
              <a:rPr lang="en-US"/>
              <a:pPr/>
              <a:t>25</a:t>
            </a:fld>
            <a:endParaRPr 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26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6F94-2E4A-459B-BD4E-E2B26FDEE0AB}" type="slidenum">
              <a:rPr lang="en-US"/>
              <a:pPr/>
              <a:t>27</a:t>
            </a:fld>
            <a:endParaRPr 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29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30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31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6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6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47D4-F49E-4E01-A75A-BDD43C5D64E5}" type="slidenum">
              <a:rPr lang="en-US"/>
              <a:pPr/>
              <a:t>33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34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35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1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2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0410-379E-485A-B746-B1738B1FAA5A}" type="slidenum">
              <a:rPr lang="en-US"/>
              <a:pPr/>
              <a:t>39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8B3A-CAEB-4752-A358-C0BEA022CF69}" type="slidenum">
              <a:rPr lang="en-US"/>
              <a:pPr/>
              <a:t>40</a:t>
            </a:fld>
            <a:endParaRPr lang="en-US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41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42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43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1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44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6035-2815-429E-996F-7F771C5247D7}" type="slidenum">
              <a:rPr lang="en-US"/>
              <a:pPr/>
              <a:t>45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46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47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5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48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8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49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5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1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83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4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91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7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4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9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60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2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0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38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5660-5D1A-41E8-80AC-2EC751F426AC}" type="slidenum">
              <a:rPr lang="en-US"/>
              <a:pPr/>
              <a:t>65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95AF-4C32-4A22-A632-E6C6BB834A4F}" type="slidenum">
              <a:rPr lang="en-US"/>
              <a:pPr/>
              <a:t>66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B60-314C-45E6-97D3-A6CB3B568149}" type="slidenum">
              <a:rPr lang="en-US"/>
              <a:pPr/>
              <a:t>67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CF6E-7985-4E77-ADCF-CC1AA81B0575}" type="slidenum">
              <a:rPr lang="en-US"/>
              <a:pPr/>
              <a:t>68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E9D45-AC74-4F21-9477-A73258DD0C8C}" type="slidenum">
              <a:rPr lang="en-US"/>
              <a:pPr/>
              <a:t>69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19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70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71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72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73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12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74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22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80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12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93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7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6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9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8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81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98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85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3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17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75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97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Sequential Logic Design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584291-27DC-4970-8CD4-F3A97E2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6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0.xml"/><Relationship Id="rId10" Type="http://schemas.openxmlformats.org/officeDocument/2006/relationships/image" Target="../media/image7.emf"/><Relationship Id="rId4" Type="http://schemas.openxmlformats.org/officeDocument/2006/relationships/tags" Target="../tags/tag29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35.xml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4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51.xml"/><Relationship Id="rId7" Type="http://schemas.openxmlformats.org/officeDocument/2006/relationships/image" Target="../media/image16.e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5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tags" Target="../tags/tag5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59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63.xml"/><Relationship Id="rId7" Type="http://schemas.openxmlformats.org/officeDocument/2006/relationships/image" Target="../media/image22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24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5.wmf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6.w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7.w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emf"/><Relationship Id="rId3" Type="http://schemas.openxmlformats.org/officeDocument/2006/relationships/tags" Target="../tags/tag79.xml"/><Relationship Id="rId7" Type="http://schemas.openxmlformats.org/officeDocument/2006/relationships/notesSlide" Target="../notesSlides/notesSlide29.xml"/><Relationship Id="rId12" Type="http://schemas.openxmlformats.org/officeDocument/2006/relationships/oleObject" Target="../embeddings/oleObject29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wmf"/><Relationship Id="rId5" Type="http://schemas.openxmlformats.org/officeDocument/2006/relationships/tags" Target="../tags/tag81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80.xml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3" Type="http://schemas.openxmlformats.org/officeDocument/2006/relationships/tags" Target="../tags/tag89.xml"/><Relationship Id="rId7" Type="http://schemas.openxmlformats.org/officeDocument/2006/relationships/notesSlide" Target="../notesSlides/notesSlide33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5" Type="http://schemas.openxmlformats.org/officeDocument/2006/relationships/tags" Target="../tags/tag91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90.xml"/><Relationship Id="rId9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34.w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34.w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oleObject" Target="../embeddings/oleObject34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35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36.w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oleObject" Target="../embeddings/oleObject36.bin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09.xml"/><Relationship Id="rId7" Type="http://schemas.openxmlformats.org/officeDocument/2006/relationships/oleObject" Target="../embeddings/oleObject37.bin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10.xml"/><Relationship Id="rId9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7.w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notesSlide" Target="../notesSlides/notesSlide43.xml"/><Relationship Id="rId2" Type="http://schemas.openxmlformats.org/officeDocument/2006/relationships/tags" Target="../tags/tag11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oleObject" Target="../embeddings/oleObject40.bin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141.xml"/><Relationship Id="rId7" Type="http://schemas.openxmlformats.org/officeDocument/2006/relationships/oleObject" Target="../embeddings/oleObject41.bin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emf"/><Relationship Id="rId4" Type="http://schemas.openxmlformats.org/officeDocument/2006/relationships/tags" Target="../tags/tag142.xml"/><Relationship Id="rId9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37.wmf"/><Relationship Id="rId4" Type="http://schemas.openxmlformats.org/officeDocument/2006/relationships/tags" Target="../tags/tag151.xml"/><Relationship Id="rId9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58.xml"/><Relationship Id="rId7" Type="http://schemas.openxmlformats.org/officeDocument/2006/relationships/oleObject" Target="../embeddings/oleObject46.bin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62.xml"/><Relationship Id="rId7" Type="http://schemas.openxmlformats.org/officeDocument/2006/relationships/oleObject" Target="../embeddings/oleObject46.bin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44.emf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45.emf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46.emf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tags" Target="../tags/tag175.xml"/><Relationship Id="rId7" Type="http://schemas.openxmlformats.org/officeDocument/2006/relationships/image" Target="../media/image48.w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oleObject" Target="../embeddings/oleObject49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3.bin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5.bin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image" Target="../media/image56.emf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57.wmf"/><Relationship Id="rId4" Type="http://schemas.openxmlformats.org/officeDocument/2006/relationships/tags" Target="../tags/tag190.xml"/><Relationship Id="rId9" Type="http://schemas.openxmlformats.org/officeDocument/2006/relationships/oleObject" Target="../embeddings/oleObject57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58.wmf"/><Relationship Id="rId4" Type="http://schemas.openxmlformats.org/officeDocument/2006/relationships/tags" Target="../tags/tag196.xml"/><Relationship Id="rId9" Type="http://schemas.openxmlformats.org/officeDocument/2006/relationships/oleObject" Target="../embeddings/oleObject5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59.wmf"/><Relationship Id="rId5" Type="http://schemas.openxmlformats.org/officeDocument/2006/relationships/tags" Target="../tags/tag204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203.xml"/><Relationship Id="rId9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61.bin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59.wmf"/><Relationship Id="rId5" Type="http://schemas.openxmlformats.org/officeDocument/2006/relationships/tags" Target="../tags/tag211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210.xml"/><Relationship Id="rId9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219.xml"/><Relationship Id="rId7" Type="http://schemas.openxmlformats.org/officeDocument/2006/relationships/notesSlide" Target="../notesSlides/notesSlide77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image" Target="../media/image61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tags" Target="../tags/tag224.xml"/><Relationship Id="rId7" Type="http://schemas.openxmlformats.org/officeDocument/2006/relationships/oleObject" Target="../embeddings/oleObject64.bin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tags" Target="../tags/tag229.xml"/><Relationship Id="rId7" Type="http://schemas.openxmlformats.org/officeDocument/2006/relationships/oleObject" Target="../embeddings/oleObject65.bin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notesSlide" Target="../notesSlides/notesSlide80.xml"/><Relationship Id="rId11" Type="http://schemas.openxmlformats.org/officeDocument/2006/relationships/image" Target="../media/image65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wmf"/><Relationship Id="rId4" Type="http://schemas.openxmlformats.org/officeDocument/2006/relationships/tags" Target="../tags/tag230.xml"/><Relationship Id="rId9" Type="http://schemas.openxmlformats.org/officeDocument/2006/relationships/oleObject" Target="../embeddings/oleObject6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7" Type="http://schemas.openxmlformats.org/officeDocument/2006/relationships/image" Target="../media/image67.w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w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4.wmf"/><Relationship Id="rId5" Type="http://schemas.openxmlformats.org/officeDocument/2006/relationships/tags" Target="../tags/tag19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8.xml"/><Relationship Id="rId9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3: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SR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660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6782168"/>
              </p:ext>
            </p:extLst>
          </p:nvPr>
        </p:nvGraphicFramePr>
        <p:xfrm>
          <a:off x="3048000" y="1066800"/>
          <a:ext cx="301384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013841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(Set/Reset) Latch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23D12F3-301B-4713-B539-B8212CCD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6BC6A-F030-4635-9447-8D9FDEC1E05F}"/>
              </a:ext>
            </a:extLst>
          </p:cNvPr>
          <p:cNvSpPr/>
          <p:nvPr/>
        </p:nvSpPr>
        <p:spPr>
          <a:xfrm>
            <a:off x="152400" y="4114800"/>
            <a:ext cx="822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1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0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Reset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32200" y="16891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17546" y="41783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32841640"/>
              </p:ext>
            </p:extLst>
          </p:nvPr>
        </p:nvGraphicFramePr>
        <p:xfrm>
          <a:off x="5410200" y="1066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469" imgH="885721" progId="Visio.Drawing.11">
                  <p:embed/>
                </p:oleObj>
              </mc:Choice>
              <mc:Fallback>
                <p:oleObj name="Visio" r:id="rId9" imgW="1057469" imgH="8857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79184859"/>
              </p:ext>
            </p:extLst>
          </p:nvPr>
        </p:nvGraphicFramePr>
        <p:xfrm>
          <a:off x="5410200" y="3733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57895" imgH="885396" progId="Visio.Drawing.6">
                  <p:embed/>
                </p:oleObj>
              </mc:Choice>
              <mc:Fallback>
                <p:oleObj name="VISIO" r:id="rId11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676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22098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62800" y="12954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78040" y="23393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7360" y="43350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7360" y="4868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23760" y="39540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39000" y="49979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" y="16002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6D8E6956-5EA3-4680-976B-E7B20EA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3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23644"/>
              </p:ext>
            </p:extLst>
          </p:nvPr>
        </p:nvGraphicFramePr>
        <p:xfrm>
          <a:off x="3499339" y="990600"/>
          <a:ext cx="594946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486090" imgH="1114321" progId="Visio.Drawing.11">
                  <p:embed/>
                </p:oleObj>
              </mc:Choice>
              <mc:Fallback>
                <p:oleObj name="Visio" r:id="rId8" imgW="2486090" imgH="11143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339" y="990600"/>
                        <a:ext cx="5949461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Memory!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Invalid State</a:t>
            </a:r>
          </a:p>
          <a:p>
            <a:pPr lvl="1">
              <a:spcBef>
                <a:spcPct val="20000"/>
              </a:spcBef>
            </a:pP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   Q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≠ NOT 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Q</a:t>
            </a:r>
            <a:endParaRPr lang="en-US" sz="3200" b="1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66116" y="4608000"/>
            <a:ext cx="24544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25313407"/>
              </p:ext>
            </p:extLst>
          </p:nvPr>
        </p:nvGraphicFramePr>
        <p:xfrm>
          <a:off x="6172200" y="3837404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7404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020280" y="5776800"/>
            <a:ext cx="2454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001" y="1639800"/>
            <a:ext cx="2667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060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2441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0" y="2590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057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7000" y="2438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1000" y="2587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636" y="4495800"/>
            <a:ext cx="3593364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00" y="4419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4800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77200" y="49500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01000" y="3837404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E7A58087-1F05-4E30-B1E9-B00F3ABF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7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0242323"/>
              </p:ext>
            </p:extLst>
          </p:nvPr>
        </p:nvGraphicFramePr>
        <p:xfrm>
          <a:off x="5943600" y="2598174"/>
          <a:ext cx="2561273" cy="247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85960" imgH="857880" progId="Visio.Drawing.6">
                  <p:embed/>
                </p:oleObj>
              </mc:Choice>
              <mc:Fallback>
                <p:oleObj name="VISIO" r:id="rId5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8174"/>
                        <a:ext cx="2561273" cy="247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SR</a:t>
            </a:r>
            <a:r>
              <a:rPr lang="en-US" sz="3000" dirty="0">
                <a:latin typeface="+mj-lt"/>
                <a:cs typeface="Arial" charset="0"/>
              </a:rPr>
              <a:t> stands for 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et/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eset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+mj-lt"/>
                <a:cs typeface="Arial" charset="0"/>
              </a:rPr>
              <a:t>Control what value is being stored with </a:t>
            </a:r>
            <a:r>
              <a:rPr lang="en-US" sz="3000" i="1" dirty="0"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, </a:t>
            </a:r>
            <a:r>
              <a:rPr lang="en-US" sz="3000" i="1" dirty="0"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Set: </a:t>
            </a:r>
            <a:r>
              <a:rPr lang="en-US" sz="2400" dirty="0">
                <a:latin typeface="+mj-lt"/>
                <a:cs typeface="Arial" charset="0"/>
              </a:rPr>
              <a:t>Make the output 1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Reset: </a:t>
            </a:r>
            <a:r>
              <a:rPr lang="en-US" sz="2400" dirty="0">
                <a:latin typeface="+mj-lt"/>
                <a:cs typeface="Arial" charset="0"/>
              </a:rPr>
              <a:t>Make the output 0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Memory: </a:t>
            </a:r>
            <a:r>
              <a:rPr lang="en-US" sz="2400" dirty="0">
                <a:latin typeface="+mj-lt"/>
                <a:cs typeface="Arial" charset="0"/>
              </a:rPr>
              <a:t>Retain value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Q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prev</a:t>
            </a:r>
            <a:endParaRPr lang="en-US" sz="2400" b="1" i="1" baseline="-25000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lvl="1">
              <a:spcBef>
                <a:spcPts val="2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Must do something to avoid invalid state (when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1)</a:t>
            </a:r>
            <a:endParaRPr lang="en-US" sz="2400" b="1" i="1" baseline="-250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C618F77-B062-4EF9-9AF9-2026C08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14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44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8611664"/>
              </p:ext>
            </p:extLst>
          </p:nvPr>
        </p:nvGraphicFramePr>
        <p:xfrm>
          <a:off x="6477000" y="2895600"/>
          <a:ext cx="22145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85960" imgH="913680" progId="Visio.Drawing.6">
                  <p:embed/>
                </p:oleObj>
              </mc:Choice>
              <mc:Fallback>
                <p:oleObj name="VISIO" r:id="rId7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214563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Avoids invalid case when </a:t>
            </a:r>
          </a:p>
          <a:p>
            <a:pPr>
              <a:spcBef>
                <a:spcPct val="20000"/>
              </a:spcBef>
            </a:pPr>
            <a:r>
              <a:rPr lang="en-US" sz="3200" i="1" dirty="0">
                <a:latin typeface="+mj-lt"/>
                <a:cs typeface="Arial" charset="0"/>
              </a:rPr>
              <a:t>         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88360" y="571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35BDF-3828-47ED-A73F-B32B09470286}"/>
              </a:ext>
            </a:extLst>
          </p:cNvPr>
          <p:cNvSpPr/>
          <p:nvPr/>
        </p:nvSpPr>
        <p:spPr>
          <a:xfrm>
            <a:off x="762000" y="2590805"/>
            <a:ext cx="7696200" cy="251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1A77F-D575-4E53-A9EC-40FD8A9E1BF4}"/>
              </a:ext>
            </a:extLst>
          </p:cNvPr>
          <p:cNvSpPr/>
          <p:nvPr/>
        </p:nvSpPr>
        <p:spPr>
          <a:xfrm>
            <a:off x="762000" y="5029200"/>
            <a:ext cx="7696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C616F9-AF97-4207-9CA5-C3ED37A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7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08501"/>
              </p:ext>
            </p:extLst>
          </p:nvPr>
        </p:nvGraphicFramePr>
        <p:xfrm>
          <a:off x="762000" y="1219200"/>
          <a:ext cx="53238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53238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713160"/>
              </p:ext>
            </p:extLst>
          </p:nvPr>
        </p:nvGraphicFramePr>
        <p:xfrm>
          <a:off x="6615223" y="1285240"/>
          <a:ext cx="1451817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223" y="1285240"/>
                        <a:ext cx="1451817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2923449"/>
              </p:ext>
            </p:extLst>
          </p:nvPr>
        </p:nvGraphicFramePr>
        <p:xfrm>
          <a:off x="990600" y="3276600"/>
          <a:ext cx="695149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951491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4D2E5-DB10-40E1-8AFB-25B7172B6E15}"/>
              </a:ext>
            </a:extLst>
          </p:cNvPr>
          <p:cNvSpPr/>
          <p:nvPr/>
        </p:nvSpPr>
        <p:spPr>
          <a:xfrm>
            <a:off x="3352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B6B2-151C-4DB5-AF79-6526773E4DB8}"/>
              </a:ext>
            </a:extLst>
          </p:cNvPr>
          <p:cNvSpPr/>
          <p:nvPr/>
        </p:nvSpPr>
        <p:spPr>
          <a:xfrm>
            <a:off x="4114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06CA4-C7C7-4C31-A182-FFDE1B810602}"/>
              </a:ext>
            </a:extLst>
          </p:cNvPr>
          <p:cNvSpPr/>
          <p:nvPr/>
        </p:nvSpPr>
        <p:spPr>
          <a:xfrm>
            <a:off x="5029200" y="411480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29D7A-585F-4813-9119-34BA1CC1B340}"/>
              </a:ext>
            </a:extLst>
          </p:cNvPr>
          <p:cNvSpPr/>
          <p:nvPr/>
        </p:nvSpPr>
        <p:spPr>
          <a:xfrm>
            <a:off x="3352800" y="4536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8BF48-E8D5-44BB-AEA6-0F04EC1BA1E3}"/>
              </a:ext>
            </a:extLst>
          </p:cNvPr>
          <p:cNvSpPr/>
          <p:nvPr/>
        </p:nvSpPr>
        <p:spPr>
          <a:xfrm>
            <a:off x="4114800" y="4516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E84C6-BB21-4C4B-AF33-273A790E247A}"/>
              </a:ext>
            </a:extLst>
          </p:cNvPr>
          <p:cNvSpPr/>
          <p:nvPr/>
        </p:nvSpPr>
        <p:spPr>
          <a:xfrm>
            <a:off x="5029200" y="4592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FDDBB-5CD2-41C5-B550-6F2C01698D5F}"/>
              </a:ext>
            </a:extLst>
          </p:cNvPr>
          <p:cNvSpPr/>
          <p:nvPr/>
        </p:nvSpPr>
        <p:spPr>
          <a:xfrm>
            <a:off x="3352800" y="4917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EA6F-EB56-4A45-8B86-4EA8A767DA95}"/>
              </a:ext>
            </a:extLst>
          </p:cNvPr>
          <p:cNvSpPr/>
          <p:nvPr/>
        </p:nvSpPr>
        <p:spPr>
          <a:xfrm>
            <a:off x="4114800" y="4897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B9BD4-6A47-4137-90CA-D04D946A87D5}"/>
              </a:ext>
            </a:extLst>
          </p:cNvPr>
          <p:cNvSpPr/>
          <p:nvPr/>
        </p:nvSpPr>
        <p:spPr>
          <a:xfrm>
            <a:off x="5029200" y="4973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FF9F2-D83F-42D7-BE72-D09AB0D64ED1}"/>
              </a:ext>
            </a:extLst>
          </p:cNvPr>
          <p:cNvSpPr/>
          <p:nvPr/>
        </p:nvSpPr>
        <p:spPr>
          <a:xfrm>
            <a:off x="5981700" y="4064000"/>
            <a:ext cx="8001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F729F0-3F82-435E-99E6-DF71DFA7C70E}"/>
              </a:ext>
            </a:extLst>
          </p:cNvPr>
          <p:cNvSpPr/>
          <p:nvPr/>
        </p:nvSpPr>
        <p:spPr>
          <a:xfrm>
            <a:off x="6827520" y="4064000"/>
            <a:ext cx="9144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39137E-5BE4-4D48-8354-ED4976F6393F}"/>
              </a:ext>
            </a:extLst>
          </p:cNvPr>
          <p:cNvSpPr/>
          <p:nvPr/>
        </p:nvSpPr>
        <p:spPr>
          <a:xfrm>
            <a:off x="5943600" y="457708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702AC-AC37-499F-BEE7-CDF12847ADC8}"/>
              </a:ext>
            </a:extLst>
          </p:cNvPr>
          <p:cNvSpPr/>
          <p:nvPr/>
        </p:nvSpPr>
        <p:spPr>
          <a:xfrm>
            <a:off x="6743700" y="457200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13A7B5-F4D5-45F9-A380-5E93BE997835}"/>
              </a:ext>
            </a:extLst>
          </p:cNvPr>
          <p:cNvSpPr/>
          <p:nvPr/>
        </p:nvSpPr>
        <p:spPr>
          <a:xfrm>
            <a:off x="5943600" y="497523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9B3039-43A4-4E2B-B5A7-F91075D4AC44}"/>
              </a:ext>
            </a:extLst>
          </p:cNvPr>
          <p:cNvSpPr/>
          <p:nvPr/>
        </p:nvSpPr>
        <p:spPr>
          <a:xfrm>
            <a:off x="6743700" y="497015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EA750E8-670B-4C4A-AEF2-CD0CAE7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7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Flip-Flop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531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6041631"/>
              </p:ext>
            </p:extLst>
          </p:nvPr>
        </p:nvGraphicFramePr>
        <p:xfrm>
          <a:off x="6324600" y="1219200"/>
          <a:ext cx="232873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3360" imgH="914400" progId="Visio.Drawing.6">
                  <p:embed/>
                </p:oleObj>
              </mc:Choice>
              <mc:Fallback>
                <p:oleObj name="VISIO" r:id="rId6" imgW="963360" imgH="91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232873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5715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endParaRPr lang="en-US" sz="1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dirty="0">
                <a:latin typeface="+mj-lt"/>
                <a:cs typeface="Arial" charset="0"/>
              </a:rPr>
              <a:t>Samples </a:t>
            </a:r>
            <a:r>
              <a:rPr lang="en-US" sz="2500" b="1" i="1" dirty="0">
                <a:latin typeface="+mj-lt"/>
                <a:cs typeface="Arial" charset="0"/>
              </a:rPr>
              <a:t>D</a:t>
            </a:r>
            <a:r>
              <a:rPr lang="en-US" sz="2500" b="1" dirty="0">
                <a:latin typeface="+mj-lt"/>
                <a:cs typeface="Arial" charset="0"/>
              </a:rPr>
              <a:t> </a:t>
            </a:r>
            <a:r>
              <a:rPr lang="en-US" sz="2500" dirty="0">
                <a:latin typeface="+mj-lt"/>
                <a:cs typeface="Arial" charset="0"/>
              </a:rPr>
              <a:t>on </a:t>
            </a:r>
            <a:r>
              <a:rPr lang="en-US" sz="2500" b="1" dirty="0">
                <a:latin typeface="+mj-lt"/>
                <a:cs typeface="Arial" charset="0"/>
              </a:rPr>
              <a:t>rising edge of </a:t>
            </a:r>
            <a:r>
              <a:rPr lang="en-US" sz="2500" b="1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i="1" dirty="0">
                <a:latin typeface="+mj-lt"/>
                <a:cs typeface="Arial" charset="0"/>
              </a:rPr>
              <a:t>Q </a:t>
            </a:r>
            <a:r>
              <a:rPr lang="en-US" sz="2500" b="1" dirty="0">
                <a:latin typeface="+mj-lt"/>
                <a:cs typeface="Arial" charset="0"/>
              </a:rPr>
              <a:t>changes </a:t>
            </a:r>
            <a:r>
              <a:rPr lang="en-US" sz="2500" dirty="0">
                <a:latin typeface="+mj-lt"/>
                <a:cs typeface="Arial" charset="0"/>
              </a:rPr>
              <a:t>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edge-triggered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Activated on the </a:t>
            </a:r>
            <a:r>
              <a:rPr lang="en-US" sz="2500" i="1" dirty="0">
                <a:latin typeface="+mj-lt"/>
                <a:cs typeface="Arial" charset="0"/>
              </a:rPr>
              <a:t>clock 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47466"/>
              </p:ext>
            </p:extLst>
          </p:nvPr>
        </p:nvGraphicFramePr>
        <p:xfrm>
          <a:off x="5257800" y="4930775"/>
          <a:ext cx="3638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38524" imgH="861199" progId="Visio.Drawing.11">
                  <p:embed/>
                </p:oleObj>
              </mc:Choice>
              <mc:Fallback>
                <p:oleObj name="Visio" r:id="rId8" imgW="3638524" imgH="86119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4930775"/>
                        <a:ext cx="36385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ED4D47-C6B5-4419-BD73-773665283BE5}"/>
              </a:ext>
            </a:extLst>
          </p:cNvPr>
          <p:cNvSpPr/>
          <p:nvPr/>
        </p:nvSpPr>
        <p:spPr>
          <a:xfrm>
            <a:off x="838200" y="1676400"/>
            <a:ext cx="51816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97043-12E3-4C00-A728-3076BE0A2E76}"/>
              </a:ext>
            </a:extLst>
          </p:cNvPr>
          <p:cNvSpPr/>
          <p:nvPr/>
        </p:nvSpPr>
        <p:spPr>
          <a:xfrm>
            <a:off x="990600" y="2590801"/>
            <a:ext cx="5181600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1B0D9-F2D9-4C51-B5B5-FAF2D28518A9}"/>
              </a:ext>
            </a:extLst>
          </p:cNvPr>
          <p:cNvSpPr/>
          <p:nvPr/>
        </p:nvSpPr>
        <p:spPr>
          <a:xfrm>
            <a:off x="1143000" y="3505200"/>
            <a:ext cx="518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D217F-3F7F-4824-BE52-B58716873761}"/>
              </a:ext>
            </a:extLst>
          </p:cNvPr>
          <p:cNvSpPr/>
          <p:nvPr/>
        </p:nvSpPr>
        <p:spPr>
          <a:xfrm>
            <a:off x="1219200" y="4267198"/>
            <a:ext cx="5181600" cy="53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4457F4-A0C2-4F57-86E9-91850F141E0B}"/>
              </a:ext>
            </a:extLst>
          </p:cNvPr>
          <p:cNvSpPr/>
          <p:nvPr/>
        </p:nvSpPr>
        <p:spPr>
          <a:xfrm>
            <a:off x="838200" y="4800599"/>
            <a:ext cx="80010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1207600-F1E3-4BFD-A049-367A739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5638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State Elements</a:t>
            </a:r>
          </a:p>
          <a:p>
            <a:pPr lvl="1"/>
            <a:r>
              <a:rPr lang="en-US" b="1" dirty="0" err="1"/>
              <a:t>Bistable</a:t>
            </a:r>
            <a:r>
              <a:rPr lang="en-US" b="1" dirty="0"/>
              <a:t> Circuit</a:t>
            </a:r>
          </a:p>
          <a:p>
            <a:pPr lvl="1"/>
            <a:r>
              <a:rPr lang="en-US" b="1" dirty="0"/>
              <a:t>SR Latch</a:t>
            </a:r>
          </a:p>
          <a:p>
            <a:pPr lvl="1"/>
            <a:r>
              <a:rPr lang="en-US" b="1" dirty="0"/>
              <a:t>D Latch</a:t>
            </a:r>
          </a:p>
          <a:p>
            <a:pPr lvl="1"/>
            <a:r>
              <a:rPr lang="en-US" b="1" dirty="0"/>
              <a:t>D Flip-Flop</a:t>
            </a:r>
          </a:p>
          <a:p>
            <a:pPr lvl="1"/>
            <a:r>
              <a:rPr lang="en-US" b="1" dirty="0"/>
              <a:t>Variations</a:t>
            </a:r>
          </a:p>
          <a:p>
            <a:r>
              <a:rPr lang="en-US" b="1" dirty="0"/>
              <a:t>Synchronous Sequential Logic</a:t>
            </a:r>
          </a:p>
          <a:p>
            <a:r>
              <a:rPr lang="en-US" b="1" dirty="0"/>
              <a:t>Finite State Machines</a:t>
            </a:r>
          </a:p>
          <a:p>
            <a:pPr lvl="1"/>
            <a:r>
              <a:rPr lang="en-US" b="1" dirty="0"/>
              <a:t>Moore</a:t>
            </a:r>
          </a:p>
          <a:p>
            <a:pPr lvl="1"/>
            <a:r>
              <a:rPr lang="en-US" b="1" dirty="0"/>
              <a:t>Mealy</a:t>
            </a:r>
          </a:p>
          <a:p>
            <a:pPr lvl="1"/>
            <a:r>
              <a:rPr lang="en-US" b="1" dirty="0"/>
              <a:t>Factored</a:t>
            </a:r>
          </a:p>
          <a:p>
            <a:r>
              <a:rPr lang="en-US" b="1" dirty="0"/>
              <a:t>Timing of Sequential Logic</a:t>
            </a:r>
          </a:p>
          <a:p>
            <a:pPr lvl="1"/>
            <a:r>
              <a:rPr lang="en-US" b="1" dirty="0"/>
              <a:t>Clock Skew</a:t>
            </a:r>
          </a:p>
          <a:p>
            <a:pPr lvl="1"/>
            <a:r>
              <a:rPr lang="en-US" b="1" dirty="0"/>
              <a:t>Synchronization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3000"/>
            <a:ext cx="1732109" cy="472440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D3B3CFF-154F-4B85-895E-B6A68986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7777212"/>
              </p:ext>
            </p:extLst>
          </p:nvPr>
        </p:nvGraphicFramePr>
        <p:xfrm>
          <a:off x="4786313" y="1402508"/>
          <a:ext cx="3595687" cy="278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0040" imgH="1085760" progId="Visio.Drawing.6">
                  <p:embed/>
                </p:oleObj>
              </mc:Choice>
              <mc:Fallback>
                <p:oleObj name="VISIO" r:id="rId7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402508"/>
                        <a:ext cx="3595687" cy="278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Two back-to-back D latches </a:t>
            </a:r>
            <a:r>
              <a:rPr lang="en-US" sz="2400" dirty="0">
                <a:latin typeface="+mj-lt"/>
                <a:cs typeface="Arial" charset="0"/>
              </a:rPr>
              <a:t>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dirty="0">
                <a:latin typeface="+mj-lt"/>
                <a:cs typeface="Arial" charset="0"/>
              </a:rPr>
              <a:t>N1</a:t>
            </a:r>
            <a:endParaRPr lang="en-US" sz="2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N1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rises from 0      1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924800" y="51054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61049-E778-4D17-B7A0-73DE4ECD011B}"/>
              </a:ext>
            </a:extLst>
          </p:cNvPr>
          <p:cNvSpPr/>
          <p:nvPr/>
        </p:nvSpPr>
        <p:spPr>
          <a:xfrm>
            <a:off x="838200" y="2286000"/>
            <a:ext cx="3429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D2D1D-EB7E-4D4A-9502-0C174F32ABFA}"/>
              </a:ext>
            </a:extLst>
          </p:cNvPr>
          <p:cNvSpPr/>
          <p:nvPr/>
        </p:nvSpPr>
        <p:spPr>
          <a:xfrm>
            <a:off x="838200" y="3886196"/>
            <a:ext cx="3276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C5325-49E2-43B5-940A-3EB3C16F76A0}"/>
              </a:ext>
            </a:extLst>
          </p:cNvPr>
          <p:cNvSpPr/>
          <p:nvPr/>
        </p:nvSpPr>
        <p:spPr>
          <a:xfrm>
            <a:off x="838200" y="4952999"/>
            <a:ext cx="77724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477AA91-D60C-4259-82AB-E6665AF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408FAC-92E9-467D-93A6-858F01961BF6}"/>
              </a:ext>
            </a:extLst>
          </p:cNvPr>
          <p:cNvSpPr/>
          <p:nvPr/>
        </p:nvSpPr>
        <p:spPr>
          <a:xfrm>
            <a:off x="0" y="3048000"/>
            <a:ext cx="9144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34ABB9F3-765D-4FCE-BE09-1ADA49C059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8200816"/>
              </p:ext>
            </p:extLst>
          </p:nvPr>
        </p:nvGraphicFramePr>
        <p:xfrm>
          <a:off x="152400" y="3352800"/>
          <a:ext cx="8839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35160" imgH="1292040" progId="Visio.Drawing.6">
                  <p:embed/>
                </p:oleObj>
              </mc:Choice>
              <mc:Fallback>
                <p:oleObj name="VISIO" r:id="rId7" imgW="4835160" imgH="129204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FC10E7B6-D21A-494E-ACB2-5F6F7A7D7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3938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7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63642"/>
              </p:ext>
            </p:extLst>
          </p:nvPr>
        </p:nvGraphicFramePr>
        <p:xfrm>
          <a:off x="2743200" y="1001457"/>
          <a:ext cx="1463007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01457"/>
                        <a:ext cx="1463007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508746"/>
              </p:ext>
            </p:extLst>
          </p:nvPr>
        </p:nvGraphicFramePr>
        <p:xfrm>
          <a:off x="5027749" y="1001456"/>
          <a:ext cx="1472288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495000" imgH="603000" progId="Visio.Drawing.6">
                  <p:embed/>
                </p:oleObj>
              </mc:Choice>
              <mc:Fallback>
                <p:oleObj name="VISIO" r:id="rId11" imgW="49500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749" y="1001456"/>
                        <a:ext cx="1472288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14C5-380C-42BB-96B7-53ACD176ECCC}"/>
              </a:ext>
            </a:extLst>
          </p:cNvPr>
          <p:cNvSpPr txBox="1"/>
          <p:nvPr/>
        </p:nvSpPr>
        <p:spPr>
          <a:xfrm>
            <a:off x="2895600" y="2586335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Latch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B4B3D-BB8A-4A6C-B7AC-6A6230114111}"/>
              </a:ext>
            </a:extLst>
          </p:cNvPr>
          <p:cNvSpPr txBox="1"/>
          <p:nvPr/>
        </p:nvSpPr>
        <p:spPr>
          <a:xfrm>
            <a:off x="4905828" y="2586335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Flip-flop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071B5-281C-4C20-82AF-57B4518A9A77}"/>
              </a:ext>
            </a:extLst>
          </p:cNvPr>
          <p:cNvSpPr/>
          <p:nvPr/>
        </p:nvSpPr>
        <p:spPr>
          <a:xfrm>
            <a:off x="0" y="3200400"/>
            <a:ext cx="91440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295744"/>
              </p:ext>
            </p:extLst>
          </p:nvPr>
        </p:nvGraphicFramePr>
        <p:xfrm>
          <a:off x="152400" y="3352800"/>
          <a:ext cx="885654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4835160" imgH="1288800" progId="Visio.Drawing.6">
                  <p:embed/>
                </p:oleObj>
              </mc:Choice>
              <mc:Fallback>
                <p:oleObj name="VISIO" r:id="rId13" imgW="4835160" imgH="128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5654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DF5EF38-2810-4617-9B40-4EE64A6D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1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Variations on a Flop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493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3654087"/>
              </p:ext>
            </p:extLst>
          </p:nvPr>
        </p:nvGraphicFramePr>
        <p:xfrm>
          <a:off x="685800" y="914400"/>
          <a:ext cx="24384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26997" imgH="2316590" progId="Visio.Drawing.11">
                  <p:embed/>
                </p:oleObj>
              </mc:Choice>
              <mc:Fallback>
                <p:oleObj name="Visio" r:id="rId6" imgW="1226997" imgH="2316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24384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8984442"/>
              </p:ext>
            </p:extLst>
          </p:nvPr>
        </p:nvGraphicFramePr>
        <p:xfrm>
          <a:off x="4267200" y="2057400"/>
          <a:ext cx="3810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91000" imgH="488880" progId="Visio.Drawing.6">
                  <p:embed/>
                </p:oleObj>
              </mc:Choice>
              <mc:Fallback>
                <p:oleObj name="VISIO" r:id="rId8" imgW="891000" imgH="488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38100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Registers: One or More Flip-flops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FAAF8-7AAD-4604-A7C0-C12054F94150}"/>
              </a:ext>
            </a:extLst>
          </p:cNvPr>
          <p:cNvSpPr txBox="1"/>
          <p:nvPr/>
        </p:nvSpPr>
        <p:spPr>
          <a:xfrm>
            <a:off x="990600" y="5560367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BC2-E5E3-4F70-ADBD-584C2A9665E7}"/>
              </a:ext>
            </a:extLst>
          </p:cNvPr>
          <p:cNvSpPr txBox="1"/>
          <p:nvPr/>
        </p:nvSpPr>
        <p:spPr>
          <a:xfrm>
            <a:off x="5257800" y="4057650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ECF5-FB20-4EC3-B985-119EC8BFED58}"/>
              </a:ext>
            </a:extLst>
          </p:cNvPr>
          <p:cNvSpPr txBox="1"/>
          <p:nvPr/>
        </p:nvSpPr>
        <p:spPr>
          <a:xfrm>
            <a:off x="6629400" y="1502683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Easier to draw!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245A2-EA3C-4F4B-8AFE-E7844BB0D113}"/>
              </a:ext>
            </a:extLst>
          </p:cNvPr>
          <p:cNvCxnSpPr/>
          <p:nvPr/>
        </p:nvCxnSpPr>
        <p:spPr>
          <a:xfrm flipH="1">
            <a:off x="6934200" y="1981200"/>
            <a:ext cx="533400" cy="762000"/>
          </a:xfrm>
          <a:prstGeom prst="straightConnector1">
            <a:avLst/>
          </a:prstGeom>
          <a:ln w="603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8EEC08-4A4D-4A9F-8523-C05AF62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5545748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53756-C382-4C8A-8971-0D680550D247}"/>
              </a:ext>
            </a:extLst>
          </p:cNvPr>
          <p:cNvSpPr txBox="1"/>
          <p:nvPr/>
        </p:nvSpPr>
        <p:spPr>
          <a:xfrm>
            <a:off x="3695700" y="4823218"/>
            <a:ext cx="510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Two ways to draw a register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C4062-54CE-43F2-A8EB-7D1E6D6332A6}"/>
              </a:ext>
            </a:extLst>
          </p:cNvPr>
          <p:cNvSpPr/>
          <p:nvPr/>
        </p:nvSpPr>
        <p:spPr>
          <a:xfrm>
            <a:off x="3619500" y="4419600"/>
            <a:ext cx="50673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31A94-BEAA-40BA-99EC-FD268008276A}"/>
              </a:ext>
            </a:extLst>
          </p:cNvPr>
          <p:cNvSpPr/>
          <p:nvPr/>
        </p:nvSpPr>
        <p:spPr>
          <a:xfrm>
            <a:off x="6705600" y="1028700"/>
            <a:ext cx="240030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000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932487"/>
              </p:ext>
            </p:extLst>
          </p:nvPr>
        </p:nvGraphicFramePr>
        <p:xfrm>
          <a:off x="2209800" y="3526279"/>
          <a:ext cx="4343400" cy="23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28680" imgH="1174680" progId="Visio.Drawing.6">
                  <p:embed/>
                </p:oleObj>
              </mc:Choice>
              <mc:Fallback>
                <p:oleObj name="VISIO" r:id="rId6" imgW="212868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26279"/>
                        <a:ext cx="4343400" cy="2396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0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100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+mj-lt"/>
                <a:cs typeface="Arial" charset="0"/>
              </a:rPr>
              <a:t>The enable input (</a:t>
            </a:r>
            <a:r>
              <a:rPr lang="en-US" sz="2300" i="1" dirty="0">
                <a:latin typeface="+mj-lt"/>
                <a:cs typeface="Arial" charset="0"/>
              </a:rPr>
              <a:t>EN</a:t>
            </a:r>
            <a:r>
              <a:rPr lang="en-US" sz="2300" dirty="0">
                <a:latin typeface="+mj-lt"/>
                <a:cs typeface="Arial" charset="0"/>
              </a:rPr>
              <a:t>) controls when new data (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) is stored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 passes through to </a:t>
            </a:r>
            <a:r>
              <a:rPr lang="en-US" sz="2300" i="1" dirty="0">
                <a:latin typeface="+mj-lt"/>
                <a:cs typeface="Arial" charset="0"/>
              </a:rPr>
              <a:t>Q</a:t>
            </a:r>
            <a:r>
              <a:rPr lang="en-US" sz="2300" dirty="0">
                <a:latin typeface="+mj-lt"/>
                <a:cs typeface="Arial" charset="0"/>
              </a:rPr>
              <a:t> on the clock edge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  <a:r>
              <a:rPr lang="en-US" sz="2300" dirty="0">
                <a:latin typeface="+mj-lt"/>
                <a:cs typeface="Arial" charset="0"/>
              </a:rPr>
              <a:t>the flip-flop retains its previous state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126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Enabled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95BEE-2BB2-4966-A801-E11459BC55DB}"/>
              </a:ext>
            </a:extLst>
          </p:cNvPr>
          <p:cNvSpPr/>
          <p:nvPr/>
        </p:nvSpPr>
        <p:spPr>
          <a:xfrm>
            <a:off x="2438400" y="2514600"/>
            <a:ext cx="487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08B35-4F3D-45AC-82E3-F62B62F1848D}"/>
              </a:ext>
            </a:extLst>
          </p:cNvPr>
          <p:cNvSpPr/>
          <p:nvPr/>
        </p:nvSpPr>
        <p:spPr>
          <a:xfrm>
            <a:off x="537796" y="3657600"/>
            <a:ext cx="4262804" cy="2303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5D7D9-13CA-4974-B415-81812A20A430}"/>
              </a:ext>
            </a:extLst>
          </p:cNvPr>
          <p:cNvSpPr/>
          <p:nvPr/>
        </p:nvSpPr>
        <p:spPr>
          <a:xfrm>
            <a:off x="2438400" y="2971800"/>
            <a:ext cx="502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4FEFB3E-AA5B-47E1-BDF8-ED97DBA0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8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601436"/>
              </p:ext>
            </p:extLst>
          </p:nvPr>
        </p:nvGraphicFramePr>
        <p:xfrm>
          <a:off x="2362200" y="3200400"/>
          <a:ext cx="3419761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419761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30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forced to 0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flip-flop behaves as ordinary D flip-flop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A283-F0FE-4655-9CFE-46D0221D7200}"/>
              </a:ext>
            </a:extLst>
          </p:cNvPr>
          <p:cNvSpPr/>
          <p:nvPr/>
        </p:nvSpPr>
        <p:spPr>
          <a:xfrm>
            <a:off x="2971800" y="2057400"/>
            <a:ext cx="434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5D474-9A99-4756-8E61-798850055EF1}"/>
              </a:ext>
            </a:extLst>
          </p:cNvPr>
          <p:cNvSpPr/>
          <p:nvPr/>
        </p:nvSpPr>
        <p:spPr>
          <a:xfrm>
            <a:off x="2971800" y="2590800"/>
            <a:ext cx="525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2B15048-3C60-4103-8A0F-5E2B2DB6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5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Synchronous:  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Asynchronous: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Asynchronously</a:t>
            </a:r>
            <a:r>
              <a:rPr lang="en-US" sz="3200" dirty="0">
                <a:latin typeface="+mj-lt"/>
                <a:cs typeface="Arial" charset="0"/>
              </a:rPr>
              <a:t>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Synchronously </a:t>
            </a:r>
            <a:r>
              <a:rPr lang="en-US" sz="3200" dirty="0">
                <a:latin typeface="+mj-lt"/>
                <a:cs typeface="Arial" charset="0"/>
              </a:rPr>
              <a:t>resettable flip-flop?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379D3-E0F3-4D96-B170-7A0253A20B8C}"/>
              </a:ext>
            </a:extLst>
          </p:cNvPr>
          <p:cNvSpPr/>
          <p:nvPr/>
        </p:nvSpPr>
        <p:spPr>
          <a:xfrm>
            <a:off x="707780" y="2590800"/>
            <a:ext cx="7902819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674EA5-7344-4023-9726-C4D8A9742AE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71840342"/>
              </p:ext>
            </p:extLst>
          </p:nvPr>
        </p:nvGraphicFramePr>
        <p:xfrm>
          <a:off x="2777592" y="4191000"/>
          <a:ext cx="29374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14332" imgH="1060948" progId="Visio.Drawing.6">
                  <p:embed/>
                </p:oleObj>
              </mc:Choice>
              <mc:Fallback>
                <p:oleObj name="VISIO" r:id="rId6" imgW="1514332" imgH="1060948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592" y="4191000"/>
                        <a:ext cx="293740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1362DD8-1187-4D42-BAFC-6BE4DDDF11BB}"/>
              </a:ext>
            </a:extLst>
          </p:cNvPr>
          <p:cNvSpPr/>
          <p:nvPr/>
        </p:nvSpPr>
        <p:spPr>
          <a:xfrm>
            <a:off x="581758" y="3581400"/>
            <a:ext cx="790281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72392-5611-4DF9-916B-8A5980FB7347}"/>
              </a:ext>
            </a:extLst>
          </p:cNvPr>
          <p:cNvSpPr/>
          <p:nvPr/>
        </p:nvSpPr>
        <p:spPr>
          <a:xfrm>
            <a:off x="2743200" y="4267200"/>
            <a:ext cx="2971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F611CE6-73A8-480B-9E2C-7E6451DE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7B840-4F9A-416D-ACCA-958296C9A9AC}"/>
              </a:ext>
            </a:extLst>
          </p:cNvPr>
          <p:cNvSpPr/>
          <p:nvPr/>
        </p:nvSpPr>
        <p:spPr>
          <a:xfrm>
            <a:off x="3352800" y="1447800"/>
            <a:ext cx="457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7C6E-4EC9-4CEB-8EAB-2BE0B7343D98}"/>
              </a:ext>
            </a:extLst>
          </p:cNvPr>
          <p:cNvSpPr/>
          <p:nvPr/>
        </p:nvSpPr>
        <p:spPr>
          <a:xfrm>
            <a:off x="3657600" y="2057400"/>
            <a:ext cx="472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0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941062"/>
              </p:ext>
            </p:extLst>
          </p:nvPr>
        </p:nvGraphicFramePr>
        <p:xfrm>
          <a:off x="2895600" y="3657600"/>
          <a:ext cx="2743200" cy="23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2743200" cy="232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4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set to 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the flip-flop behaves as ordinary D flip-flop</a:t>
            </a:r>
            <a:endParaRPr lang="en-US" sz="26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Settable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AF44D-C2DE-4121-9059-C15EFF946D2C}"/>
              </a:ext>
            </a:extLst>
          </p:cNvPr>
          <p:cNvSpPr/>
          <p:nvPr/>
        </p:nvSpPr>
        <p:spPr>
          <a:xfrm>
            <a:off x="2667000" y="2133600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9FE47-253B-473C-A4AC-12F1BA18E5C0}"/>
              </a:ext>
            </a:extLst>
          </p:cNvPr>
          <p:cNvSpPr/>
          <p:nvPr/>
        </p:nvSpPr>
        <p:spPr>
          <a:xfrm>
            <a:off x="2667001" y="2590800"/>
            <a:ext cx="609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08017A3-53B1-4B5C-A2AE-02B9A8B7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Synchronous Sequential Logic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6526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C3A63D-5FBF-49E0-9DC0-1F003975A961}"/>
              </a:ext>
            </a:extLst>
          </p:cNvPr>
          <p:cNvSpPr/>
          <p:nvPr/>
        </p:nvSpPr>
        <p:spPr>
          <a:xfrm>
            <a:off x="4724400" y="2590800"/>
            <a:ext cx="3886199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714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625095"/>
              </p:ext>
            </p:extLst>
          </p:nvPr>
        </p:nvGraphicFramePr>
        <p:xfrm>
          <a:off x="762000" y="2971800"/>
          <a:ext cx="3581400" cy="10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60520" imgH="431640" progId="Visio.Drawing.6">
                  <p:embed/>
                </p:oleObj>
              </mc:Choice>
              <mc:Fallback>
                <p:oleObj name="VISIO" r:id="rId8" imgW="1460520" imgH="431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581400" cy="105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Sequential circuits: </a:t>
            </a:r>
            <a:r>
              <a:rPr lang="en-US" sz="3200" dirty="0">
                <a:latin typeface="+mj-lt"/>
                <a:cs typeface="Arial" charset="0"/>
              </a:rPr>
              <a:t>all circuits that aren’t combinational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 problematic circuit: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No inputs </a:t>
            </a:r>
            <a:r>
              <a:rPr lang="en-US" sz="2200" dirty="0">
                <a:latin typeface="+mj-lt"/>
                <a:cs typeface="Arial" charset="0"/>
              </a:rPr>
              <a:t>and 1-3 outputs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Astable</a:t>
            </a:r>
            <a:r>
              <a:rPr lang="en-US" sz="2200" dirty="0">
                <a:latin typeface="+mj-lt"/>
                <a:cs typeface="Arial" charset="0"/>
              </a:rPr>
              <a:t> circuit, </a:t>
            </a:r>
            <a:r>
              <a:rPr lang="en-US" sz="2200" b="1" dirty="0">
                <a:latin typeface="+mj-lt"/>
                <a:cs typeface="Arial" charset="0"/>
              </a:rPr>
              <a:t>oscillates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Period depends on inverter delay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It has a </a:t>
            </a:r>
            <a:r>
              <a:rPr lang="en-US" sz="2200" b="1" i="1" dirty="0">
                <a:latin typeface="+mj-lt"/>
                <a:cs typeface="Arial" charset="0"/>
              </a:rPr>
              <a:t>cyclic path</a:t>
            </a:r>
            <a:r>
              <a:rPr lang="en-US" sz="2200" dirty="0">
                <a:latin typeface="+mj-lt"/>
                <a:cs typeface="Arial" charset="0"/>
              </a:rPr>
              <a:t>: output fed back to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10029446"/>
              </p:ext>
            </p:extLst>
          </p:nvPr>
        </p:nvGraphicFramePr>
        <p:xfrm>
          <a:off x="4724400" y="2621853"/>
          <a:ext cx="3654536" cy="179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744980" imgH="856488" progId="Visio.Drawing.6">
                  <p:embed/>
                </p:oleObj>
              </mc:Choice>
              <mc:Fallback>
                <p:oleObj name="VISIO" r:id="rId10" imgW="1744980" imgH="8564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1853"/>
                        <a:ext cx="3654536" cy="179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6CC1085-E745-4F18-AE58-29FE150553AE}"/>
              </a:ext>
            </a:extLst>
          </p:cNvPr>
          <p:cNvSpPr/>
          <p:nvPr/>
        </p:nvSpPr>
        <p:spPr>
          <a:xfrm>
            <a:off x="4713409" y="2543298"/>
            <a:ext cx="4125791" cy="1723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49CC4A-B00C-40EF-85FC-C63FA460BD1D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7057605"/>
              </p:ext>
            </p:extLst>
          </p:nvPr>
        </p:nvGraphicFramePr>
        <p:xfrm>
          <a:off x="4724400" y="2627943"/>
          <a:ext cx="36544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742958" imgH="857458" progId="Visio.Drawing.11">
                  <p:embed/>
                </p:oleObj>
              </mc:Choice>
              <mc:Fallback>
                <p:oleObj name="Visio" r:id="rId12" imgW="1742958" imgH="857458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7943"/>
                        <a:ext cx="36544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18D6707-C00F-49A2-A3F7-7988D71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 Elements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7569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7815E-C045-44B8-AEA0-B4C6A4B0DDEF}"/>
              </a:ext>
            </a:extLst>
          </p:cNvPr>
          <p:cNvSpPr/>
          <p:nvPr/>
        </p:nvSpPr>
        <p:spPr>
          <a:xfrm>
            <a:off x="707780" y="9906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EF6D0-02CF-4516-B9E0-38F0247483CB}"/>
              </a:ext>
            </a:extLst>
          </p:cNvPr>
          <p:cNvSpPr/>
          <p:nvPr/>
        </p:nvSpPr>
        <p:spPr>
          <a:xfrm>
            <a:off x="707781" y="14478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5BCDA-1FF7-48FE-8CED-C5D3477CA4D6}"/>
              </a:ext>
            </a:extLst>
          </p:cNvPr>
          <p:cNvSpPr/>
          <p:nvPr/>
        </p:nvSpPr>
        <p:spPr>
          <a:xfrm>
            <a:off x="685800" y="19812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1E4DB-5581-417D-981A-8B466AFD7AEC}"/>
              </a:ext>
            </a:extLst>
          </p:cNvPr>
          <p:cNvSpPr/>
          <p:nvPr/>
        </p:nvSpPr>
        <p:spPr>
          <a:xfrm>
            <a:off x="663819" y="2667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63FE1-F0E5-4821-BAD4-076CE0827D4F}"/>
              </a:ext>
            </a:extLst>
          </p:cNvPr>
          <p:cNvSpPr/>
          <p:nvPr/>
        </p:nvSpPr>
        <p:spPr>
          <a:xfrm>
            <a:off x="609600" y="3124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3015B-9EE4-41ED-8CE5-535DC02BACEE}"/>
              </a:ext>
            </a:extLst>
          </p:cNvPr>
          <p:cNvSpPr/>
          <p:nvPr/>
        </p:nvSpPr>
        <p:spPr>
          <a:xfrm>
            <a:off x="762000" y="3505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E6EC1-5C32-4D4E-AC39-8C214EB3592C}"/>
              </a:ext>
            </a:extLst>
          </p:cNvPr>
          <p:cNvSpPr/>
          <p:nvPr/>
        </p:nvSpPr>
        <p:spPr>
          <a:xfrm>
            <a:off x="914400" y="3810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9AF27-4050-4D77-B1C3-8068090E8F4E}"/>
              </a:ext>
            </a:extLst>
          </p:cNvPr>
          <p:cNvSpPr/>
          <p:nvPr/>
        </p:nvSpPr>
        <p:spPr>
          <a:xfrm>
            <a:off x="1066800" y="4267200"/>
            <a:ext cx="79028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C86D2-43C1-4F32-9840-59A606C2E3D2}"/>
              </a:ext>
            </a:extLst>
          </p:cNvPr>
          <p:cNvSpPr/>
          <p:nvPr/>
        </p:nvSpPr>
        <p:spPr>
          <a:xfrm>
            <a:off x="762000" y="4572000"/>
            <a:ext cx="7902819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9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7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FSMs: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72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198" name="Object 1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1185033"/>
              </p:ext>
            </p:extLst>
          </p:nvPr>
        </p:nvGraphicFramePr>
        <p:xfrm>
          <a:off x="6082189" y="1752600"/>
          <a:ext cx="275701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84640" imgH="779760" progId="Visio.Drawing.6">
                  <p:embed/>
                </p:oleObj>
              </mc:Choice>
              <mc:Fallback>
                <p:oleObj name="VISIO" r:id="rId8" imgW="1484640" imgH="77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189" y="1752600"/>
                        <a:ext cx="2757011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3" name="Object 19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805206"/>
              </p:ext>
            </p:extLst>
          </p:nvPr>
        </p:nvGraphicFramePr>
        <p:xfrm>
          <a:off x="1143000" y="4648200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86640" imgH="730080" progId="Visio.Drawing.6">
                  <p:embed/>
                </p:oleObj>
              </mc:Choice>
              <mc:Fallback>
                <p:oleObj name="VISIO" r:id="rId10" imgW="12866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81940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20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5903086"/>
              </p:ext>
            </p:extLst>
          </p:nvPr>
        </p:nvGraphicFramePr>
        <p:xfrm>
          <a:off x="4343400" y="4646979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60440" imgH="730080" progId="Visio.Drawing.6">
                  <p:embed/>
                </p:oleObj>
              </mc:Choice>
              <mc:Fallback>
                <p:oleObj name="VISIO" r:id="rId12" imgW="13604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6979"/>
                        <a:ext cx="3048000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918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Consists of: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current state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Loads next state at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Combinational logic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next state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 (FSM)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876A3-2CE5-47D2-9962-BAF2F95E4A46}"/>
              </a:ext>
            </a:extLst>
          </p:cNvPr>
          <p:cNvSpPr/>
          <p:nvPr/>
        </p:nvSpPr>
        <p:spPr>
          <a:xfrm>
            <a:off x="685800" y="2133600"/>
            <a:ext cx="5396389" cy="102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A8E08-9A29-4A44-BB37-53E9A395D4AB}"/>
              </a:ext>
            </a:extLst>
          </p:cNvPr>
          <p:cNvSpPr/>
          <p:nvPr/>
        </p:nvSpPr>
        <p:spPr>
          <a:xfrm>
            <a:off x="914400" y="37099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F0F76-C3D4-48A7-BBB6-2E283ED1BDEE}"/>
              </a:ext>
            </a:extLst>
          </p:cNvPr>
          <p:cNvSpPr/>
          <p:nvPr/>
        </p:nvSpPr>
        <p:spPr>
          <a:xfrm>
            <a:off x="5905500" y="1700214"/>
            <a:ext cx="3086100" cy="157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EBB12-1A61-4CB1-8173-0A3A1600DB56}"/>
              </a:ext>
            </a:extLst>
          </p:cNvPr>
          <p:cNvSpPr/>
          <p:nvPr/>
        </p:nvSpPr>
        <p:spPr>
          <a:xfrm>
            <a:off x="4286250" y="4724400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6150-CF21-4616-9BF8-B04777CE6935}"/>
              </a:ext>
            </a:extLst>
          </p:cNvPr>
          <p:cNvSpPr/>
          <p:nvPr/>
        </p:nvSpPr>
        <p:spPr>
          <a:xfrm>
            <a:off x="819150" y="4693504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9D58B-8B8E-4D53-AF44-438BB0AD7029}"/>
              </a:ext>
            </a:extLst>
          </p:cNvPr>
          <p:cNvSpPr/>
          <p:nvPr/>
        </p:nvSpPr>
        <p:spPr>
          <a:xfrm>
            <a:off x="914400" y="41671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9A3B75D-E900-430A-88AA-12530F38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2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4682189"/>
              </p:ext>
            </p:ext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DD4BF-714B-47FF-A576-0F970363C10B}"/>
              </a:ext>
            </a:extLst>
          </p:cNvPr>
          <p:cNvSpPr/>
          <p:nvPr/>
        </p:nvSpPr>
        <p:spPr>
          <a:xfrm>
            <a:off x="660888" y="1447800"/>
            <a:ext cx="79028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CC75C-497F-4543-A748-08067DA509C3}"/>
              </a:ext>
            </a:extLst>
          </p:cNvPr>
          <p:cNvSpPr/>
          <p:nvPr/>
        </p:nvSpPr>
        <p:spPr>
          <a:xfrm>
            <a:off x="668215" y="24384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431C3-F4CD-43D3-9489-B273E197DAD5}"/>
              </a:ext>
            </a:extLst>
          </p:cNvPr>
          <p:cNvSpPr/>
          <p:nvPr/>
        </p:nvSpPr>
        <p:spPr>
          <a:xfrm>
            <a:off x="732693" y="3404088"/>
            <a:ext cx="7902819" cy="1396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98AB8-37EE-4E2D-92A8-B12D10DBC35B}"/>
              </a:ext>
            </a:extLst>
          </p:cNvPr>
          <p:cNvSpPr/>
          <p:nvPr/>
        </p:nvSpPr>
        <p:spPr>
          <a:xfrm>
            <a:off x="838200" y="4953000"/>
            <a:ext cx="790281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C550D-288E-4EEA-A0A5-E23E8A04541C}"/>
              </a:ext>
            </a:extLst>
          </p:cNvPr>
          <p:cNvSpPr/>
          <p:nvPr/>
        </p:nvSpPr>
        <p:spPr>
          <a:xfrm>
            <a:off x="685800" y="29337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00F7C60-B86E-43A3-8E7D-4F180EE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7641B3-9320-4DFE-8C04-5443A0F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72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9A25E-C55F-48AA-8AE1-C070B942A698}"/>
              </a:ext>
            </a:extLst>
          </p:cNvPr>
          <p:cNvSpPr/>
          <p:nvPr/>
        </p:nvSpPr>
        <p:spPr>
          <a:xfrm>
            <a:off x="609600" y="14478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DFF-2CBC-434D-A027-8A70C94A3E8A}"/>
              </a:ext>
            </a:extLst>
          </p:cNvPr>
          <p:cNvSpPr/>
          <p:nvPr/>
        </p:nvSpPr>
        <p:spPr>
          <a:xfrm>
            <a:off x="762000" y="19050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D59FC-C6BF-45FD-B558-6DB4CF9EB91A}"/>
              </a:ext>
            </a:extLst>
          </p:cNvPr>
          <p:cNvSpPr/>
          <p:nvPr/>
        </p:nvSpPr>
        <p:spPr>
          <a:xfrm>
            <a:off x="762000" y="23241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5F9A1-279B-40F4-9C5C-BFB3E3FD4617}"/>
              </a:ext>
            </a:extLst>
          </p:cNvPr>
          <p:cNvSpPr/>
          <p:nvPr/>
        </p:nvSpPr>
        <p:spPr>
          <a:xfrm>
            <a:off x="914400" y="28194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B5E12-0C56-4BAE-B1A2-CEB3CD592EFD}"/>
              </a:ext>
            </a:extLst>
          </p:cNvPr>
          <p:cNvSpPr/>
          <p:nvPr/>
        </p:nvSpPr>
        <p:spPr>
          <a:xfrm>
            <a:off x="762000" y="36195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07082-145B-458E-AFC8-FBC7A98FBC22}"/>
              </a:ext>
            </a:extLst>
          </p:cNvPr>
          <p:cNvSpPr/>
          <p:nvPr/>
        </p:nvSpPr>
        <p:spPr>
          <a:xfrm>
            <a:off x="914400" y="40386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3060DA-3466-4FFC-BF5E-BEA4B2357391}"/>
              </a:ext>
            </a:extLst>
          </p:cNvPr>
          <p:cNvSpPr/>
          <p:nvPr/>
        </p:nvSpPr>
        <p:spPr>
          <a:xfrm>
            <a:off x="762000" y="48768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D37A9-BA4C-4AE6-8E71-CAA767C185CF}"/>
              </a:ext>
            </a:extLst>
          </p:cNvPr>
          <p:cNvSpPr/>
          <p:nvPr/>
        </p:nvSpPr>
        <p:spPr>
          <a:xfrm>
            <a:off x="914400" y="5753100"/>
            <a:ext cx="7902819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56A25-D229-4C08-AA52-332695AE5776}"/>
              </a:ext>
            </a:extLst>
          </p:cNvPr>
          <p:cNvSpPr/>
          <p:nvPr/>
        </p:nvSpPr>
        <p:spPr>
          <a:xfrm>
            <a:off x="533400" y="871904"/>
            <a:ext cx="7902819" cy="499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8C3E675-2A43-481E-B7B6-F00360DD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1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4A81B7-CD32-4FF3-ABEB-B9F4275D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487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Moore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421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359335"/>
              </p:ext>
            </p:extLst>
          </p:nvPr>
        </p:nvGraphicFramePr>
        <p:xfrm>
          <a:off x="2365375" y="2512742"/>
          <a:ext cx="4111625" cy="350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78080" imgH="1943280" progId="Visio.Drawing.6">
                  <p:embed/>
                </p:oleObj>
              </mc:Choice>
              <mc:Fallback>
                <p:oleObj name="VISIO" r:id="rId6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512742"/>
                        <a:ext cx="4111625" cy="350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5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Traffic light controller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Traffic sensors: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  <a:r>
              <a:rPr lang="en-US" sz="2600" dirty="0">
                <a:latin typeface="+mj-lt"/>
                <a:cs typeface="Arial" charset="0"/>
              </a:rPr>
              <a:t> (TRUE when there’s traffic)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Lights: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FD22793-0D21-4015-A3AD-38AB96D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38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Synchronous sequential circuits: </a:t>
            </a:r>
            <a:r>
              <a:rPr lang="en-US" dirty="0"/>
              <a:t>Sequential circuits using flip-flops sharing a common clock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6512C-BD6B-4D69-B58F-89CF218B3B1B}"/>
              </a:ext>
            </a:extLst>
          </p:cNvPr>
          <p:cNvSpPr/>
          <p:nvPr/>
        </p:nvSpPr>
        <p:spPr>
          <a:xfrm>
            <a:off x="685800" y="2514600"/>
            <a:ext cx="775335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CA26-B74D-4927-A250-6A88A1B0346E}"/>
              </a:ext>
            </a:extLst>
          </p:cNvPr>
          <p:cNvSpPr/>
          <p:nvPr/>
        </p:nvSpPr>
        <p:spPr>
          <a:xfrm>
            <a:off x="838200" y="4114800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5C963-F62C-4172-8FB1-EE580C9AFA13}"/>
              </a:ext>
            </a:extLst>
          </p:cNvPr>
          <p:cNvSpPr/>
          <p:nvPr/>
        </p:nvSpPr>
        <p:spPr>
          <a:xfrm>
            <a:off x="542925" y="5055687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7FA3C12-6160-4620-A7B7-1B44818F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795043"/>
              </p:ext>
            </p:extLst>
          </p:nvPr>
        </p:nvGraphicFramePr>
        <p:xfrm>
          <a:off x="2596171" y="2352842"/>
          <a:ext cx="4033229" cy="332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28640" imgH="1343160" progId="Visio.Drawing.6">
                  <p:embed/>
                </p:oleObj>
              </mc:Choice>
              <mc:Fallback>
                <p:oleObj name="VISIO" r:id="rId6" imgW="162864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71" y="2352842"/>
                        <a:ext cx="4033229" cy="332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Outputs: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Black 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DEE65-089B-4C3E-8836-BAFE2F8F22D6}"/>
              </a:ext>
            </a:extLst>
          </p:cNvPr>
          <p:cNvSpPr/>
          <p:nvPr/>
        </p:nvSpPr>
        <p:spPr>
          <a:xfrm>
            <a:off x="555381" y="2438400"/>
            <a:ext cx="7902819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7F8EFAA-6F60-4C12-82CF-56AE0D3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6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Moore FSM: </a:t>
            </a:r>
            <a:r>
              <a:rPr lang="en-US" sz="3200" dirty="0">
                <a:latin typeface="+mj-lt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States: </a:t>
            </a:r>
            <a:r>
              <a:rPr lang="en-US" sz="3200" dirty="0">
                <a:latin typeface="+mj-lt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Transitions: </a:t>
            </a:r>
            <a:r>
              <a:rPr lang="en-US" sz="3200" dirty="0">
                <a:latin typeface="+mj-lt"/>
                <a:cs typeface="Arial" charset="0"/>
              </a:rPr>
              <a:t>Arcs</a:t>
            </a:r>
            <a:endParaRPr lang="en-US" sz="32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Diagram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87A443-E4E6-4C2E-9D97-5746A2092C7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7288943"/>
              </p:ext>
            </p:extLst>
          </p:nvPr>
        </p:nvGraphicFramePr>
        <p:xfrm>
          <a:off x="4495800" y="19050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1299" imgH="1993667" progId="Visio.Drawing.6">
                  <p:embed/>
                </p:oleObj>
              </mc:Choice>
              <mc:Fallback>
                <p:oleObj name="VISIO" r:id="rId7" imgW="2001299" imgH="1993667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314825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AE94738-073F-44EA-90E3-5773CBC614D1}"/>
              </a:ext>
            </a:extLst>
          </p:cNvPr>
          <p:cNvSpPr/>
          <p:nvPr/>
        </p:nvSpPr>
        <p:spPr>
          <a:xfrm>
            <a:off x="4343400" y="1752600"/>
            <a:ext cx="48006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DA528F1C-59A7-4F9B-A826-C587DF1AA8C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7641150"/>
              </p:ext>
            </p:extLst>
          </p:nvPr>
        </p:nvGraphicFramePr>
        <p:xfrm>
          <a:off x="4497015" y="1905000"/>
          <a:ext cx="4342185" cy="432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99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015" y="1905000"/>
                        <a:ext cx="4342185" cy="432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F82E6A8-6C13-41A7-854E-5A88572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5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4298278"/>
              </p:ext>
            </p:extLst>
          </p:nvPr>
        </p:nvGraphicFramePr>
        <p:xfrm>
          <a:off x="628650" y="990600"/>
          <a:ext cx="7886700" cy="3657600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2829" marR="132829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6F05-2E0B-449A-B54D-25BDAFB009C3}"/>
              </a:ext>
            </a:extLst>
          </p:cNvPr>
          <p:cNvSpPr txBox="1"/>
          <p:nvPr/>
        </p:nvSpPr>
        <p:spPr>
          <a:xfrm>
            <a:off x="3429000" y="4923551"/>
            <a:ext cx="381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: </a:t>
            </a:r>
            <a:r>
              <a:rPr lang="en-US" sz="2800" dirty="0">
                <a:latin typeface="+mj-lt"/>
                <a:cs typeface="Arial" charset="0"/>
              </a:rPr>
              <a:t>Current State</a:t>
            </a:r>
          </a:p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S’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Next State</a:t>
            </a:r>
            <a:endParaRPr lang="en-US" sz="2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AEDC684-29B8-4B68-AF61-BAF0596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89E34B-4989-4D2C-B5E2-E41D1CFE3FD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2121487"/>
              </p:ext>
            </p:extLst>
          </p:nvPr>
        </p:nvGraphicFramePr>
        <p:xfrm>
          <a:off x="6330950" y="4648200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1299" imgH="1993667" progId="Visio.Drawing.6">
                  <p:embed/>
                </p:oleObj>
              </mc:Choice>
              <mc:Fallback>
                <p:oleObj name="VISIO" r:id="rId6" imgW="2001299" imgH="1993667" progId="Visio.Drawing.6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87A443-E4E6-4C2E-9D97-5746A2092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648200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A8E4A68-37DD-4F8E-96CC-CAFC35E09DFE}"/>
              </a:ext>
            </a:extLst>
          </p:cNvPr>
          <p:cNvSpPr/>
          <p:nvPr/>
        </p:nvSpPr>
        <p:spPr>
          <a:xfrm>
            <a:off x="7169150" y="19812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DF2E-EBA4-4414-A0FE-C1C263AB8E98}"/>
              </a:ext>
            </a:extLst>
          </p:cNvPr>
          <p:cNvSpPr/>
          <p:nvPr/>
        </p:nvSpPr>
        <p:spPr>
          <a:xfrm>
            <a:off x="7148830" y="24280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3DC0C-2623-4EAB-98F3-C1158A384661}"/>
              </a:ext>
            </a:extLst>
          </p:cNvPr>
          <p:cNvSpPr/>
          <p:nvPr/>
        </p:nvSpPr>
        <p:spPr>
          <a:xfrm>
            <a:off x="7199630" y="28956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9A282-C698-4C10-AF73-352B06B32B63}"/>
              </a:ext>
            </a:extLst>
          </p:cNvPr>
          <p:cNvSpPr/>
          <p:nvPr/>
        </p:nvSpPr>
        <p:spPr>
          <a:xfrm>
            <a:off x="7086600" y="33424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32897-44A0-4F53-9928-3D9C4FF16DED}"/>
              </a:ext>
            </a:extLst>
          </p:cNvPr>
          <p:cNvSpPr/>
          <p:nvPr/>
        </p:nvSpPr>
        <p:spPr>
          <a:xfrm>
            <a:off x="7138670" y="379615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1A354-3D92-44E6-8C62-6C01A729F891}"/>
              </a:ext>
            </a:extLst>
          </p:cNvPr>
          <p:cNvSpPr/>
          <p:nvPr/>
        </p:nvSpPr>
        <p:spPr>
          <a:xfrm>
            <a:off x="7118350" y="424295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6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172200" y="4415790"/>
          <a:ext cx="2514600" cy="1828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FSM Encoded State Transition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FE29A-4B46-4D9A-BF30-D5E1734C65F6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5CD01-72B1-4501-A68D-15DCCB44E9C9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95596-5A2C-4AF1-ABC0-ED971AFADCC9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0BFFF7-1215-4CDF-94E0-8BEF60BBBA42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FDDE1-583F-47EA-B473-2F146E47C44A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A6C8D-D278-47CB-A9EA-AB5A3727F7A1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" name="Rectangle 91">
            <a:extLst>
              <a:ext uri="{FF2B5EF4-FFF2-40B4-BE49-F238E27FC236}">
                <a16:creationId xmlns:a16="http://schemas.microsoft.com/office/drawing/2014/main" id="{CE002416-2599-4C6D-B821-289D1AD786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4648200"/>
            <a:ext cx="662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B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C00000"/>
                </a:solidFill>
                <a:latin typeface="+mj-lt"/>
                <a:cs typeface="Arial" charset="0"/>
              </a:rPr>
              <a:t>B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5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</p:txBody>
      </p:sp>
      <p:sp>
        <p:nvSpPr>
          <p:cNvPr id="3" name="Line 92">
            <a:extLst>
              <a:ext uri="{FF2B5EF4-FFF2-40B4-BE49-F238E27FC236}">
                <a16:creationId xmlns:a16="http://schemas.microsoft.com/office/drawing/2014/main" id="{2975AC24-E00B-47EA-8F11-44BEEE2BF37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3920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93">
            <a:extLst>
              <a:ext uri="{FF2B5EF4-FFF2-40B4-BE49-F238E27FC236}">
                <a16:creationId xmlns:a16="http://schemas.microsoft.com/office/drawing/2014/main" id="{0616CEA6-9354-4DF0-AFC7-0700712C77F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9096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4">
            <a:extLst>
              <a:ext uri="{FF2B5EF4-FFF2-40B4-BE49-F238E27FC236}">
                <a16:creationId xmlns:a16="http://schemas.microsoft.com/office/drawing/2014/main" id="{AFB603A5-67D6-4C72-8FC1-16EB1042EBF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42744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95">
            <a:extLst>
              <a:ext uri="{FF2B5EF4-FFF2-40B4-BE49-F238E27FC236}">
                <a16:creationId xmlns:a16="http://schemas.microsoft.com/office/drawing/2014/main" id="{D6E6752C-8BAD-4B37-8C36-A9D744EDA6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41448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93">
            <a:extLst>
              <a:ext uri="{FF2B5EF4-FFF2-40B4-BE49-F238E27FC236}">
                <a16:creationId xmlns:a16="http://schemas.microsoft.com/office/drawing/2014/main" id="{60C6DB09-F98D-4A86-A7B6-CE78B82711D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35608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4">
            <a:extLst>
              <a:ext uri="{FF2B5EF4-FFF2-40B4-BE49-F238E27FC236}">
                <a16:creationId xmlns:a16="http://schemas.microsoft.com/office/drawing/2014/main" id="{E24A1E35-901D-4126-8EDE-D14C9AEE97C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14400" y="4708863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4">
            <a:extLst>
              <a:ext uri="{FF2B5EF4-FFF2-40B4-BE49-F238E27FC236}">
                <a16:creationId xmlns:a16="http://schemas.microsoft.com/office/drawing/2014/main" id="{D5D843FF-BB35-444E-B080-CC585BD2796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95600" y="4708863"/>
            <a:ext cx="22860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94">
            <a:extLst>
              <a:ext uri="{FF2B5EF4-FFF2-40B4-BE49-F238E27FC236}">
                <a16:creationId xmlns:a16="http://schemas.microsoft.com/office/drawing/2014/main" id="{BA13AEC1-3C7F-4766-8EA5-B67C791A73F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8592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5">
            <a:extLst>
              <a:ext uri="{FF2B5EF4-FFF2-40B4-BE49-F238E27FC236}">
                <a16:creationId xmlns:a16="http://schemas.microsoft.com/office/drawing/2014/main" id="{15503487-74D9-4233-BA29-3FDC3FA6902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640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94">
            <a:extLst>
              <a:ext uri="{FF2B5EF4-FFF2-40B4-BE49-F238E27FC236}">
                <a16:creationId xmlns:a16="http://schemas.microsoft.com/office/drawing/2014/main" id="{02AA70D0-CE81-4698-9D01-ABA895DDBC9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57600" y="47072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94">
            <a:extLst>
              <a:ext uri="{FF2B5EF4-FFF2-40B4-BE49-F238E27FC236}">
                <a16:creationId xmlns:a16="http://schemas.microsoft.com/office/drawing/2014/main" id="{78668DE4-63F4-4F21-8409-F0E4D4ED06C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648200" y="4705687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C3610F-35BF-4A83-A320-1B8899BE3C8C}"/>
              </a:ext>
            </a:extLst>
          </p:cNvPr>
          <p:cNvSpPr/>
          <p:nvPr/>
        </p:nvSpPr>
        <p:spPr>
          <a:xfrm>
            <a:off x="6137910" y="2683892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5E2101-2BB2-4B7D-9814-03854EB7CD56}"/>
              </a:ext>
            </a:extLst>
          </p:cNvPr>
          <p:cNvSpPr/>
          <p:nvPr/>
        </p:nvSpPr>
        <p:spPr>
          <a:xfrm>
            <a:off x="6137910" y="3081993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2BCB6B-BEE3-4EF4-AAFA-2BAAB4D7AC07}"/>
              </a:ext>
            </a:extLst>
          </p:cNvPr>
          <p:cNvSpPr/>
          <p:nvPr/>
        </p:nvSpPr>
        <p:spPr>
          <a:xfrm>
            <a:off x="6137910" y="3478530"/>
            <a:ext cx="4572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989E17-1EE1-4C50-A275-83EEFFDFBB15}"/>
              </a:ext>
            </a:extLst>
          </p:cNvPr>
          <p:cNvSpPr/>
          <p:nvPr/>
        </p:nvSpPr>
        <p:spPr>
          <a:xfrm>
            <a:off x="7338060" y="190500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9B85887-9EED-4151-8140-7208418643D6}"/>
              </a:ext>
            </a:extLst>
          </p:cNvPr>
          <p:cNvSpPr/>
          <p:nvPr/>
        </p:nvSpPr>
        <p:spPr>
          <a:xfrm>
            <a:off x="7344156" y="308610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C88E2-EA8B-4510-9247-8EDCEA6B38FA}"/>
              </a:ext>
            </a:extLst>
          </p:cNvPr>
          <p:cNvSpPr/>
          <p:nvPr/>
        </p:nvSpPr>
        <p:spPr>
          <a:xfrm>
            <a:off x="883920" y="4572000"/>
            <a:ext cx="55168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2" name="Rectangle 1165311">
            <a:extLst>
              <a:ext uri="{FF2B5EF4-FFF2-40B4-BE49-F238E27FC236}">
                <a16:creationId xmlns:a16="http://schemas.microsoft.com/office/drawing/2014/main" id="{851045AE-27E1-4E30-BDBA-CBC3B8E5F921}"/>
              </a:ext>
            </a:extLst>
          </p:cNvPr>
          <p:cNvSpPr/>
          <p:nvPr/>
        </p:nvSpPr>
        <p:spPr>
          <a:xfrm>
            <a:off x="1447800" y="4572000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3" name="Rectangle 1165312">
            <a:extLst>
              <a:ext uri="{FF2B5EF4-FFF2-40B4-BE49-F238E27FC236}">
                <a16:creationId xmlns:a16="http://schemas.microsoft.com/office/drawing/2014/main" id="{F5993ED3-C6D1-4067-948F-E48B8310636E}"/>
              </a:ext>
            </a:extLst>
          </p:cNvPr>
          <p:cNvSpPr/>
          <p:nvPr/>
        </p:nvSpPr>
        <p:spPr>
          <a:xfrm>
            <a:off x="2468880" y="4594194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23" name="Rectangle 1165322">
            <a:extLst>
              <a:ext uri="{FF2B5EF4-FFF2-40B4-BE49-F238E27FC236}">
                <a16:creationId xmlns:a16="http://schemas.microsoft.com/office/drawing/2014/main" id="{2DD7966E-F23B-4A61-B94C-0EAB3659FF3B}"/>
              </a:ext>
            </a:extLst>
          </p:cNvPr>
          <p:cNvSpPr/>
          <p:nvPr/>
        </p:nvSpPr>
        <p:spPr>
          <a:xfrm>
            <a:off x="275844" y="4587337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AB6A3-632C-405A-9E7E-18B828ED2A98}"/>
              </a:ext>
            </a:extLst>
          </p:cNvPr>
          <p:cNvSpPr/>
          <p:nvPr/>
        </p:nvSpPr>
        <p:spPr>
          <a:xfrm>
            <a:off x="261366" y="5100096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EAD52-B72F-471F-AA78-F0ABEAB14E1E}"/>
              </a:ext>
            </a:extLst>
          </p:cNvPr>
          <p:cNvSpPr/>
          <p:nvPr/>
        </p:nvSpPr>
        <p:spPr>
          <a:xfrm>
            <a:off x="847344" y="5103884"/>
            <a:ext cx="829056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C7B94-6397-4B0E-85D8-73D96A41541B}"/>
              </a:ext>
            </a:extLst>
          </p:cNvPr>
          <p:cNvSpPr/>
          <p:nvPr/>
        </p:nvSpPr>
        <p:spPr>
          <a:xfrm>
            <a:off x="1708404" y="5088666"/>
            <a:ext cx="1022604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B7182-F370-4C6A-9707-77F224FF4B16}"/>
              </a:ext>
            </a:extLst>
          </p:cNvPr>
          <p:cNvSpPr/>
          <p:nvPr/>
        </p:nvSpPr>
        <p:spPr>
          <a:xfrm>
            <a:off x="3451098" y="4617054"/>
            <a:ext cx="1501902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B833C-BFD1-4256-A07F-1ACE02128D8F}"/>
              </a:ext>
            </a:extLst>
          </p:cNvPr>
          <p:cNvSpPr/>
          <p:nvPr/>
        </p:nvSpPr>
        <p:spPr>
          <a:xfrm>
            <a:off x="4972050" y="4705687"/>
            <a:ext cx="114223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334479-7BA3-4284-8792-BCDB99AFD60A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678F8E-13FF-44E1-B215-8A8BCAC75EC0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5FB71F-92B9-45A9-A2F2-596025AE36ED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C61A04-9FF3-4698-83AF-23742AF0B5ED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CF3C8-1C34-42E1-BAE0-B4A14B41451A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FC7861-AE69-4652-A881-F4636A33365D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B0756B2B-0438-4685-A5F0-A97014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1165312" grpId="0" animBg="1"/>
      <p:bldP spid="1165313" grpId="0" animBg="1"/>
      <p:bldP spid="1165323" grpId="0" animBg="1"/>
      <p:bldP spid="7" grpId="0" animBg="1"/>
      <p:bldP spid="8" grpId="0" animBg="1"/>
      <p:bldP spid="9" grpId="0" animBg="1"/>
      <p:bldP spid="10" grpId="0" animBg="1"/>
      <p:bldP spid="11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9135426"/>
              </p:ext>
            </p:extLst>
          </p:nvPr>
        </p:nvGraphicFramePr>
        <p:xfrm>
          <a:off x="628650" y="1181100"/>
          <a:ext cx="7886700" cy="2743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Outputs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0949145"/>
              </p:ext>
            </p:extLst>
          </p:nvPr>
        </p:nvGraphicFramePr>
        <p:xfrm>
          <a:off x="5875020" y="4038600"/>
          <a:ext cx="2667000" cy="21447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Output Table</a:t>
            </a:r>
          </a:p>
        </p:txBody>
      </p:sp>
      <p:sp>
        <p:nvSpPr>
          <p:cNvPr id="61" name="Rectangle 70">
            <a:extLst>
              <a:ext uri="{FF2B5EF4-FFF2-40B4-BE49-F238E27FC236}">
                <a16:creationId xmlns:a16="http://schemas.microsoft.com/office/drawing/2014/main" id="{6687D97F-0C24-4927-BE70-8843E8191A5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4343400"/>
            <a:ext cx="3124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endParaRPr lang="en-US" sz="2400" i="1" baseline="-25000" dirty="0">
              <a:solidFill>
                <a:srgbClr val="00B0F0"/>
              </a:solidFill>
              <a:latin typeface="+mj-lt"/>
              <a:cs typeface="Arial" charset="0"/>
            </a:endParaRPr>
          </a:p>
        </p:txBody>
      </p:sp>
      <p:sp>
        <p:nvSpPr>
          <p:cNvPr id="62" name="Line 71">
            <a:extLst>
              <a:ext uri="{FF2B5EF4-FFF2-40B4-BE49-F238E27FC236}">
                <a16:creationId xmlns:a16="http://schemas.microsoft.com/office/drawing/2014/main" id="{5CC7E9C4-2B0C-40EE-9E4F-E70DECC6867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606040" y="4876800"/>
            <a:ext cx="2286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3" name="Line 72">
            <a:extLst>
              <a:ext uri="{FF2B5EF4-FFF2-40B4-BE49-F238E27FC236}">
                <a16:creationId xmlns:a16="http://schemas.microsoft.com/office/drawing/2014/main" id="{B40F48B0-FD77-4686-AE97-4531807D8B5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0350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5478F4-022B-4362-AD23-B1A83C6F0E97}"/>
              </a:ext>
            </a:extLst>
          </p:cNvPr>
          <p:cNvSpPr/>
          <p:nvPr/>
        </p:nvSpPr>
        <p:spPr>
          <a:xfrm>
            <a:off x="3943350" y="304419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59FB73-9241-4CA9-AB3B-76C68E32C63D}"/>
              </a:ext>
            </a:extLst>
          </p:cNvPr>
          <p:cNvSpPr/>
          <p:nvPr/>
        </p:nvSpPr>
        <p:spPr>
          <a:xfrm>
            <a:off x="3943350" y="352044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AD350B77-8176-4156-8E61-30D66E5E8F2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84170" y="4438650"/>
            <a:ext cx="228600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55DF838-78BE-4F67-91E6-9FB4D3B95781}"/>
              </a:ext>
            </a:extLst>
          </p:cNvPr>
          <p:cNvSpPr/>
          <p:nvPr/>
        </p:nvSpPr>
        <p:spPr>
          <a:xfrm>
            <a:off x="6450330" y="2129790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2DE89F-0C9E-4114-8B20-FBE2DB31F8DD}"/>
              </a:ext>
            </a:extLst>
          </p:cNvPr>
          <p:cNvSpPr/>
          <p:nvPr/>
        </p:nvSpPr>
        <p:spPr>
          <a:xfrm>
            <a:off x="6450330" y="260604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5B5228F-8031-4F16-883C-A97E1645DB63}"/>
              </a:ext>
            </a:extLst>
          </p:cNvPr>
          <p:cNvSpPr/>
          <p:nvPr/>
        </p:nvSpPr>
        <p:spPr>
          <a:xfrm>
            <a:off x="5250180" y="260604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DAB72C3-785C-4883-BEC2-75519E8AED35}"/>
              </a:ext>
            </a:extLst>
          </p:cNvPr>
          <p:cNvSpPr/>
          <p:nvPr/>
        </p:nvSpPr>
        <p:spPr>
          <a:xfrm>
            <a:off x="7654290" y="350139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FD23A2F5-DAE9-4760-A545-3D59AF8A07B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7655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B19B6921-0AF2-4997-A1EC-74618A10AD7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7693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924B4418-2050-4FDE-BBCC-EBC9E37EDA3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14800" y="5311140"/>
            <a:ext cx="228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22A3C0-D58C-4AFD-8F92-53451671CE89}"/>
              </a:ext>
            </a:extLst>
          </p:cNvPr>
          <p:cNvSpPr/>
          <p:nvPr/>
        </p:nvSpPr>
        <p:spPr>
          <a:xfrm>
            <a:off x="2603500" y="4267200"/>
            <a:ext cx="520700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50ABCD-68CD-4D63-AC22-34F4ED498E45}"/>
              </a:ext>
            </a:extLst>
          </p:cNvPr>
          <p:cNvSpPr/>
          <p:nvPr/>
        </p:nvSpPr>
        <p:spPr>
          <a:xfrm>
            <a:off x="3193148" y="43434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239B21-2977-4864-AC3F-1DE52D5F59BB}"/>
              </a:ext>
            </a:extLst>
          </p:cNvPr>
          <p:cNvSpPr/>
          <p:nvPr/>
        </p:nvSpPr>
        <p:spPr>
          <a:xfrm>
            <a:off x="3886200" y="42672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9F4E96-E9C5-4718-AF68-CAF524406E28}"/>
              </a:ext>
            </a:extLst>
          </p:cNvPr>
          <p:cNvSpPr/>
          <p:nvPr/>
        </p:nvSpPr>
        <p:spPr>
          <a:xfrm>
            <a:off x="2590800" y="484849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D2A562-FFC0-47F8-A33F-B9DF3D717449}"/>
              </a:ext>
            </a:extLst>
          </p:cNvPr>
          <p:cNvSpPr/>
          <p:nvPr/>
        </p:nvSpPr>
        <p:spPr>
          <a:xfrm>
            <a:off x="1897748" y="484468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125E55-354A-41FC-A30C-DEF731FEDF9E}"/>
              </a:ext>
            </a:extLst>
          </p:cNvPr>
          <p:cNvSpPr/>
          <p:nvPr/>
        </p:nvSpPr>
        <p:spPr>
          <a:xfrm>
            <a:off x="1897748" y="523627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B4ED02-D59E-40D0-980C-B40637E6D3D3}"/>
              </a:ext>
            </a:extLst>
          </p:cNvPr>
          <p:cNvSpPr/>
          <p:nvPr/>
        </p:nvSpPr>
        <p:spPr>
          <a:xfrm>
            <a:off x="1893570" y="437862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35DA47-251C-44C4-93C5-6E628A182070}"/>
              </a:ext>
            </a:extLst>
          </p:cNvPr>
          <p:cNvSpPr/>
          <p:nvPr/>
        </p:nvSpPr>
        <p:spPr>
          <a:xfrm>
            <a:off x="2613025" y="5241324"/>
            <a:ext cx="51117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FB85E2-C487-45F1-A790-379DB98116F8}"/>
              </a:ext>
            </a:extLst>
          </p:cNvPr>
          <p:cNvSpPr/>
          <p:nvPr/>
        </p:nvSpPr>
        <p:spPr>
          <a:xfrm>
            <a:off x="3128010" y="5217228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3062DB-A266-4FA7-AFDA-F54794571B85}"/>
              </a:ext>
            </a:extLst>
          </p:cNvPr>
          <p:cNvSpPr/>
          <p:nvPr/>
        </p:nvSpPr>
        <p:spPr>
          <a:xfrm>
            <a:off x="3884244" y="525780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287E42-5586-456F-95D6-E5880A7CEB38}"/>
              </a:ext>
            </a:extLst>
          </p:cNvPr>
          <p:cNvSpPr/>
          <p:nvPr/>
        </p:nvSpPr>
        <p:spPr>
          <a:xfrm>
            <a:off x="1880451" y="56959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6E4CC8-9516-412B-8F71-99C3F586DEE9}"/>
              </a:ext>
            </a:extLst>
          </p:cNvPr>
          <p:cNvSpPr/>
          <p:nvPr/>
        </p:nvSpPr>
        <p:spPr>
          <a:xfrm>
            <a:off x="2620645" y="56971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71C00D-FE54-40EB-9863-F1C20DEB2909}"/>
              </a:ext>
            </a:extLst>
          </p:cNvPr>
          <p:cNvSpPr/>
          <p:nvPr/>
        </p:nvSpPr>
        <p:spPr>
          <a:xfrm>
            <a:off x="664114" y="2115108"/>
            <a:ext cx="2792730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8AF0C4-BC7D-45B4-876B-BFF5347320C3}"/>
              </a:ext>
            </a:extLst>
          </p:cNvPr>
          <p:cNvSpPr/>
          <p:nvPr/>
        </p:nvSpPr>
        <p:spPr>
          <a:xfrm>
            <a:off x="664113" y="2566753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248903-9F3D-4686-A23E-EDF726BB604A}"/>
              </a:ext>
            </a:extLst>
          </p:cNvPr>
          <p:cNvSpPr/>
          <p:nvPr/>
        </p:nvSpPr>
        <p:spPr>
          <a:xfrm>
            <a:off x="664114" y="3024218"/>
            <a:ext cx="2792730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2A560-4233-4FA0-A5B7-7E7DEC559738}"/>
              </a:ext>
            </a:extLst>
          </p:cNvPr>
          <p:cNvSpPr/>
          <p:nvPr/>
        </p:nvSpPr>
        <p:spPr>
          <a:xfrm>
            <a:off x="664113" y="3477286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A5E1FD-2CB7-43B6-9132-2545E596B2F5}"/>
              </a:ext>
            </a:extLst>
          </p:cNvPr>
          <p:cNvSpPr/>
          <p:nvPr/>
        </p:nvSpPr>
        <p:spPr>
          <a:xfrm>
            <a:off x="3556317" y="2120442"/>
            <a:ext cx="2500059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3A6CDC-C73F-42BE-91EF-3F518ED69955}"/>
              </a:ext>
            </a:extLst>
          </p:cNvPr>
          <p:cNvSpPr/>
          <p:nvPr/>
        </p:nvSpPr>
        <p:spPr>
          <a:xfrm>
            <a:off x="3556316" y="2569800"/>
            <a:ext cx="2470935" cy="41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6474ED-965B-47CE-8BF1-DA5831C61F84}"/>
              </a:ext>
            </a:extLst>
          </p:cNvPr>
          <p:cNvSpPr/>
          <p:nvPr/>
        </p:nvSpPr>
        <p:spPr>
          <a:xfrm>
            <a:off x="3556317" y="3027266"/>
            <a:ext cx="2500059" cy="39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BDF330-C0A7-4C47-A77C-7BCB45FEB01D}"/>
              </a:ext>
            </a:extLst>
          </p:cNvPr>
          <p:cNvSpPr/>
          <p:nvPr/>
        </p:nvSpPr>
        <p:spPr>
          <a:xfrm>
            <a:off x="3556316" y="3480333"/>
            <a:ext cx="2470935" cy="41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750762-EEFF-4842-A46F-5D901E843C6C}"/>
              </a:ext>
            </a:extLst>
          </p:cNvPr>
          <p:cNvSpPr/>
          <p:nvPr/>
        </p:nvSpPr>
        <p:spPr>
          <a:xfrm>
            <a:off x="6161548" y="2121204"/>
            <a:ext cx="2303448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3F5331-9E5B-4AD5-9EAE-8B9208EDFD08}"/>
              </a:ext>
            </a:extLst>
          </p:cNvPr>
          <p:cNvSpPr/>
          <p:nvPr/>
        </p:nvSpPr>
        <p:spPr>
          <a:xfrm>
            <a:off x="6159257" y="2581993"/>
            <a:ext cx="2276614" cy="41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1D2C3A-3DAA-498D-AF07-3C8693ABED5D}"/>
              </a:ext>
            </a:extLst>
          </p:cNvPr>
          <p:cNvSpPr/>
          <p:nvPr/>
        </p:nvSpPr>
        <p:spPr>
          <a:xfrm>
            <a:off x="6161548" y="3039458"/>
            <a:ext cx="2303448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F30AC2-FEAC-410B-9308-E3FF388C0A87}"/>
              </a:ext>
            </a:extLst>
          </p:cNvPr>
          <p:cNvSpPr/>
          <p:nvPr/>
        </p:nvSpPr>
        <p:spPr>
          <a:xfrm>
            <a:off x="6159257" y="3492526"/>
            <a:ext cx="2276614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C36F762-5839-44BA-944E-94EDF851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275750-65F7-45DA-8759-B7811295176A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0914523"/>
              </p:ext>
            </p:extLst>
          </p:nvPr>
        </p:nvGraphicFramePr>
        <p:xfrm>
          <a:off x="591820" y="4148736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2001299" imgH="1993667" progId="Visio.Drawing.6">
                  <p:embed/>
                </p:oleObj>
              </mc:Choice>
              <mc:Fallback>
                <p:oleObj name="VISIO" r:id="rId13" imgW="2001299" imgH="1993667" progId="Visio.Drawing.6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8B4EFE9-B6F5-4205-BE8E-C08FBD511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" y="4148736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6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4661556"/>
              </p:ext>
            </p:extLst>
          </p:nvPr>
        </p:nvGraphicFramePr>
        <p:xfrm>
          <a:off x="252412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498772" imgH="1628879" progId="Visio.Drawing.11">
                  <p:embed/>
                </p:oleObj>
              </mc:Choice>
              <mc:Fallback>
                <p:oleObj name="Visio" r:id="rId7" imgW="3498772" imgH="16288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" y="1219200"/>
                        <a:ext cx="851058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1219200"/>
            <a:ext cx="86106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762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8272277"/>
              </p:ext>
            </p:extLst>
          </p:nvPr>
        </p:nvGraphicFramePr>
        <p:xfrm>
          <a:off x="260350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498772" imgH="1628879" progId="Visio.Drawing.11">
                  <p:embed/>
                </p:oleObj>
              </mc:Choice>
              <mc:Fallback>
                <p:oleObj name="Visio" r:id="rId9" imgW="3498772" imgH="16288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219200"/>
                        <a:ext cx="8510588" cy="396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Schematic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DEF96D-5A2D-45F0-A47F-6B7CC94BC088}"/>
              </a:ext>
            </a:extLst>
          </p:cNvPr>
          <p:cNvSpPr/>
          <p:nvPr/>
        </p:nvSpPr>
        <p:spPr>
          <a:xfrm>
            <a:off x="446563" y="1371600"/>
            <a:ext cx="3820637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00E31-A8F6-48B4-A612-50FDF50B27D6}"/>
              </a:ext>
            </a:extLst>
          </p:cNvPr>
          <p:cNvSpPr/>
          <p:nvPr/>
        </p:nvSpPr>
        <p:spPr>
          <a:xfrm>
            <a:off x="3581400" y="4034972"/>
            <a:ext cx="287036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28673-C197-461D-8F26-FA745F37081E}"/>
              </a:ext>
            </a:extLst>
          </p:cNvPr>
          <p:cNvSpPr txBox="1"/>
          <p:nvPr/>
        </p:nvSpPr>
        <p:spPr>
          <a:xfrm>
            <a:off x="4210754" y="4642202"/>
            <a:ext cx="2037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C17DC-1E20-48CD-BD0D-D63E4B1BE5C8}"/>
              </a:ext>
            </a:extLst>
          </p:cNvPr>
          <p:cNvSpPr txBox="1"/>
          <p:nvPr/>
        </p:nvSpPr>
        <p:spPr>
          <a:xfrm>
            <a:off x="2714978" y="1066800"/>
            <a:ext cx="1552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951E-CDB9-478C-8554-33411EDF2CBE}"/>
              </a:ext>
            </a:extLst>
          </p:cNvPr>
          <p:cNvSpPr txBox="1"/>
          <p:nvPr/>
        </p:nvSpPr>
        <p:spPr>
          <a:xfrm>
            <a:off x="6137735" y="1066800"/>
            <a:ext cx="1939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Current State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11C34-16C2-497D-8789-6F675DA82E25}"/>
              </a:ext>
            </a:extLst>
          </p:cNvPr>
          <p:cNvSpPr/>
          <p:nvPr/>
        </p:nvSpPr>
        <p:spPr>
          <a:xfrm>
            <a:off x="6248400" y="1108702"/>
            <a:ext cx="1676400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368B9-232E-42E7-B0C6-ADB935DCF41A}"/>
              </a:ext>
            </a:extLst>
          </p:cNvPr>
          <p:cNvSpPr txBox="1"/>
          <p:nvPr/>
        </p:nvSpPr>
        <p:spPr>
          <a:xfrm>
            <a:off x="1676400" y="46482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Logic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279C10-1C39-4E54-913A-F7AE97BE4876}"/>
              </a:ext>
            </a:extLst>
          </p:cNvPr>
          <p:cNvSpPr txBox="1"/>
          <p:nvPr/>
        </p:nvSpPr>
        <p:spPr>
          <a:xfrm>
            <a:off x="6582751" y="4643735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Output Logic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27B12-CDA5-420C-92A8-2D1D73160130}"/>
              </a:ext>
            </a:extLst>
          </p:cNvPr>
          <p:cNvSpPr/>
          <p:nvPr/>
        </p:nvSpPr>
        <p:spPr>
          <a:xfrm>
            <a:off x="2590800" y="1143000"/>
            <a:ext cx="1552223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5A981A-1A3C-48C7-B452-70F7BA6DCF6D}"/>
              </a:ext>
            </a:extLst>
          </p:cNvPr>
          <p:cNvSpPr/>
          <p:nvPr/>
        </p:nvSpPr>
        <p:spPr>
          <a:xfrm>
            <a:off x="6096000" y="1429621"/>
            <a:ext cx="288021" cy="63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C169AA-5EBF-45AB-8301-B22701A42DC2}"/>
              </a:ext>
            </a:extLst>
          </p:cNvPr>
          <p:cNvSpPr/>
          <p:nvPr/>
        </p:nvSpPr>
        <p:spPr>
          <a:xfrm>
            <a:off x="6222356" y="1463918"/>
            <a:ext cx="2497821" cy="2955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5B7F15-21B8-4717-8EA8-EDDFB17AC4D8}"/>
              </a:ext>
            </a:extLst>
          </p:cNvPr>
          <p:cNvSpPr/>
          <p:nvPr/>
        </p:nvSpPr>
        <p:spPr>
          <a:xfrm>
            <a:off x="4245267" y="1170772"/>
            <a:ext cx="1596088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B69104-1889-4506-8E61-6C83ECE91658}"/>
              </a:ext>
            </a:extLst>
          </p:cNvPr>
          <p:cNvSpPr/>
          <p:nvPr/>
        </p:nvSpPr>
        <p:spPr>
          <a:xfrm>
            <a:off x="5841355" y="1478049"/>
            <a:ext cx="465659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70">
            <a:extLst>
              <a:ext uri="{FF2B5EF4-FFF2-40B4-BE49-F238E27FC236}">
                <a16:creationId xmlns:a16="http://schemas.microsoft.com/office/drawing/2014/main" id="{58AD0DC9-1818-4343-815F-35090AD6C9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35638" y="5067300"/>
            <a:ext cx="165116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endParaRPr lang="en-US" i="1" baseline="-25000" dirty="0">
              <a:latin typeface="+mj-lt"/>
              <a:cs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0FA4B-8EE5-4493-AED7-B04631C6D3BF}"/>
              </a:ext>
            </a:extLst>
          </p:cNvPr>
          <p:cNvCxnSpPr/>
          <p:nvPr/>
        </p:nvCxnSpPr>
        <p:spPr>
          <a:xfrm>
            <a:off x="7599045" y="572833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91">
            <a:extLst>
              <a:ext uri="{FF2B5EF4-FFF2-40B4-BE49-F238E27FC236}">
                <a16:creationId xmlns:a16="http://schemas.microsoft.com/office/drawing/2014/main" id="{1E8363A1-9297-4B67-9F2E-C0EFF8470E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8677" y="5103867"/>
            <a:ext cx="2057400" cy="8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i="1" dirty="0">
                <a:latin typeface="+mj-lt"/>
                <a:cs typeface="Arial" charset="0"/>
              </a:rPr>
              <a:t> +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4F00-EBC5-4AC9-997A-DC3BA8920FA9}"/>
              </a:ext>
            </a:extLst>
          </p:cNvPr>
          <p:cNvCxnSpPr/>
          <p:nvPr/>
        </p:nvCxnSpPr>
        <p:spPr>
          <a:xfrm>
            <a:off x="2362200" y="551307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CEB48-1B70-4547-86BB-966A6F423C29}"/>
              </a:ext>
            </a:extLst>
          </p:cNvPr>
          <p:cNvCxnSpPr/>
          <p:nvPr/>
        </p:nvCxnSpPr>
        <p:spPr>
          <a:xfrm>
            <a:off x="2550795" y="551116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0A01F0-5FB0-4EBA-8E2B-C42ADA3324D3}"/>
              </a:ext>
            </a:extLst>
          </p:cNvPr>
          <p:cNvCxnSpPr/>
          <p:nvPr/>
        </p:nvCxnSpPr>
        <p:spPr>
          <a:xfrm>
            <a:off x="2735580" y="550926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8A765-4AA5-413D-977C-4898DD161741}"/>
              </a:ext>
            </a:extLst>
          </p:cNvPr>
          <p:cNvCxnSpPr/>
          <p:nvPr/>
        </p:nvCxnSpPr>
        <p:spPr>
          <a:xfrm>
            <a:off x="3320415" y="550735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CA0B92-CED0-4CC3-A06E-472890C755B1}"/>
              </a:ext>
            </a:extLst>
          </p:cNvPr>
          <p:cNvCxnSpPr/>
          <p:nvPr/>
        </p:nvCxnSpPr>
        <p:spPr>
          <a:xfrm>
            <a:off x="3505200" y="550545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DF0FA3-0D49-49CC-A294-92C7F3657863}"/>
              </a:ext>
            </a:extLst>
          </p:cNvPr>
          <p:cNvCxnSpPr/>
          <p:nvPr/>
        </p:nvCxnSpPr>
        <p:spPr>
          <a:xfrm>
            <a:off x="7599680" y="544449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516B8-EFDA-4C68-9714-6D0E0489E40E}"/>
              </a:ext>
            </a:extLst>
          </p:cNvPr>
          <p:cNvSpPr/>
          <p:nvPr/>
        </p:nvSpPr>
        <p:spPr>
          <a:xfrm>
            <a:off x="1270162" y="2973126"/>
            <a:ext cx="7516650" cy="335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6AED04A3-DFB6-4293-9941-C2E9F36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9" grpId="0"/>
      <p:bldP spid="30" grpId="0"/>
      <p:bldP spid="31" grpId="0" animBg="1"/>
      <p:bldP spid="32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2" grpId="0"/>
      <p:bldP spid="5" grpId="0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8548351"/>
              </p:ext>
            </p:ext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5300679"/>
              </p:ext>
            </p:ext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EFFD5-586E-416D-8E3B-F0514C5155E8}"/>
              </a:ext>
            </a:extLst>
          </p:cNvPr>
          <p:cNvSpPr/>
          <p:nvPr/>
        </p:nvSpPr>
        <p:spPr>
          <a:xfrm>
            <a:off x="2343148" y="914400"/>
            <a:ext cx="1314452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7C45D-F1BE-4283-8666-A241C8FE9293}"/>
              </a:ext>
            </a:extLst>
          </p:cNvPr>
          <p:cNvSpPr/>
          <p:nvPr/>
        </p:nvSpPr>
        <p:spPr>
          <a:xfrm>
            <a:off x="36576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42CEB-1FFB-4124-A76B-2382975E1967}"/>
              </a:ext>
            </a:extLst>
          </p:cNvPr>
          <p:cNvSpPr/>
          <p:nvPr/>
        </p:nvSpPr>
        <p:spPr>
          <a:xfrm>
            <a:off x="5029200" y="914400"/>
            <a:ext cx="13716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C090C-BB94-459E-9FA6-73E75ABABCC9}"/>
              </a:ext>
            </a:extLst>
          </p:cNvPr>
          <p:cNvSpPr/>
          <p:nvPr/>
        </p:nvSpPr>
        <p:spPr>
          <a:xfrm>
            <a:off x="6400800" y="914400"/>
            <a:ext cx="17526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1F78A-E037-425A-9B97-58B8A78CA763}"/>
              </a:ext>
            </a:extLst>
          </p:cNvPr>
          <p:cNvSpPr/>
          <p:nvPr/>
        </p:nvSpPr>
        <p:spPr>
          <a:xfrm>
            <a:off x="43434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5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100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214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Encodings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D1B066-C696-4184-A939-E99E2E6C6F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Binary</a:t>
            </a:r>
            <a:r>
              <a:rPr lang="en-US" sz="3200" dirty="0">
                <a:latin typeface="+mj-lt"/>
                <a:cs typeface="Arial" charset="0"/>
              </a:rPr>
              <a:t> encoding: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four states, 00, 01, 10, 11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encoding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One state bit per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Only one state bit HIGH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4 states, 0001, 0010, 0100, 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Requires more flip-flops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Often next state and output logic is simpler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376B06-86A8-4D24-A9B8-8EC6F42A855F}"/>
              </a:ext>
            </a:extLst>
          </p:cNvPr>
          <p:cNvSpPr/>
          <p:nvPr/>
        </p:nvSpPr>
        <p:spPr>
          <a:xfrm>
            <a:off x="1066800" y="1524000"/>
            <a:ext cx="7239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D1346-5F80-4D74-858E-096AA137F9B4}"/>
              </a:ext>
            </a:extLst>
          </p:cNvPr>
          <p:cNvSpPr/>
          <p:nvPr/>
        </p:nvSpPr>
        <p:spPr>
          <a:xfrm>
            <a:off x="1143000" y="2627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4CF43E-2F4E-4D46-BF98-E59E6CE7E9C7}"/>
              </a:ext>
            </a:extLst>
          </p:cNvPr>
          <p:cNvSpPr/>
          <p:nvPr/>
        </p:nvSpPr>
        <p:spPr>
          <a:xfrm>
            <a:off x="1143000" y="31608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1F074E-2122-4693-9CE6-01384B139284}"/>
              </a:ext>
            </a:extLst>
          </p:cNvPr>
          <p:cNvSpPr/>
          <p:nvPr/>
        </p:nvSpPr>
        <p:spPr>
          <a:xfrm>
            <a:off x="1143000" y="36180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0C28BF-951E-46D1-9B75-0CEBA0F6347A}"/>
              </a:ext>
            </a:extLst>
          </p:cNvPr>
          <p:cNvSpPr/>
          <p:nvPr/>
        </p:nvSpPr>
        <p:spPr>
          <a:xfrm>
            <a:off x="1143000" y="40752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A12E45-B0B9-4D50-B17E-3BC5BF1D97BE}"/>
              </a:ext>
            </a:extLst>
          </p:cNvPr>
          <p:cNvSpPr/>
          <p:nvPr/>
        </p:nvSpPr>
        <p:spPr>
          <a:xfrm>
            <a:off x="1143000" y="4532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Slide Number Placeholder 1">
            <a:extLst>
              <a:ext uri="{FF2B5EF4-FFF2-40B4-BE49-F238E27FC236}">
                <a16:creationId xmlns:a16="http://schemas.microsoft.com/office/drawing/2014/main" id="{4EE72B57-E4E8-4DBD-910D-32B78ED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6D01FECD-F865-47AE-BA71-4BA906584391}"/>
              </a:ext>
            </a:extLst>
          </p:cNvPr>
          <p:cNvSpPr/>
          <p:nvPr/>
        </p:nvSpPr>
        <p:spPr>
          <a:xfrm>
            <a:off x="304800" y="4343400"/>
            <a:ext cx="3124200" cy="186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91">
            <a:extLst>
              <a:ext uri="{FF2B5EF4-FFF2-40B4-BE49-F238E27FC236}">
                <a16:creationId xmlns:a16="http://schemas.microsoft.com/office/drawing/2014/main" id="{1178A7D1-CBE9-4671-AE2D-E0AAE4C3B7C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44196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3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08DC65-E0DF-453E-992A-D40517C2A35D}"/>
              </a:ext>
            </a:extLst>
          </p:cNvPr>
          <p:cNvCxnSpPr/>
          <p:nvPr/>
        </p:nvCxnSpPr>
        <p:spPr>
          <a:xfrm>
            <a:off x="89916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72EF82C-5CCE-4EF8-AFD3-9A9D6951E6FF}"/>
              </a:ext>
            </a:extLst>
          </p:cNvPr>
          <p:cNvCxnSpPr/>
          <p:nvPr/>
        </p:nvCxnSpPr>
        <p:spPr>
          <a:xfrm>
            <a:off x="135255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1BD991-3277-4A77-B99B-958EF81C3BE1}"/>
              </a:ext>
            </a:extLst>
          </p:cNvPr>
          <p:cNvCxnSpPr/>
          <p:nvPr/>
        </p:nvCxnSpPr>
        <p:spPr>
          <a:xfrm>
            <a:off x="1626870" y="450723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FF37ED-0ABD-45B0-8CCE-5434AFD74869}"/>
              </a:ext>
            </a:extLst>
          </p:cNvPr>
          <p:cNvCxnSpPr/>
          <p:nvPr/>
        </p:nvCxnSpPr>
        <p:spPr>
          <a:xfrm>
            <a:off x="1905000" y="450342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D13E1A-20A6-42FA-AADD-57806639348C}"/>
              </a:ext>
            </a:extLst>
          </p:cNvPr>
          <p:cNvCxnSpPr>
            <a:cxnSpLocks/>
          </p:cNvCxnSpPr>
          <p:nvPr/>
        </p:nvCxnSpPr>
        <p:spPr>
          <a:xfrm flipV="1">
            <a:off x="828675" y="4419600"/>
            <a:ext cx="1076325" cy="457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1992F3C-46C0-42E6-B116-87F98815F18F}"/>
              </a:ext>
            </a:extLst>
          </p:cNvPr>
          <p:cNvCxnSpPr>
            <a:cxnSpLocks/>
          </p:cNvCxnSpPr>
          <p:nvPr/>
        </p:nvCxnSpPr>
        <p:spPr>
          <a:xfrm>
            <a:off x="828675" y="4434046"/>
            <a:ext cx="1076325" cy="419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18EEE4C-CB43-4266-99F7-2596631EC59F}"/>
              </a:ext>
            </a:extLst>
          </p:cNvPr>
          <p:cNvSpPr txBox="1"/>
          <p:nvPr/>
        </p:nvSpPr>
        <p:spPr>
          <a:xfrm>
            <a:off x="2305050" y="4479605"/>
            <a:ext cx="97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NO!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220932-3F27-49F4-8012-4B439B33D933}"/>
              </a:ext>
            </a:extLst>
          </p:cNvPr>
          <p:cNvSpPr/>
          <p:nvPr/>
        </p:nvSpPr>
        <p:spPr>
          <a:xfrm>
            <a:off x="838199" y="4434045"/>
            <a:ext cx="1365885" cy="938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01594-8B08-4365-909C-61DBD300D915}"/>
              </a:ext>
            </a:extLst>
          </p:cNvPr>
          <p:cNvSpPr/>
          <p:nvPr/>
        </p:nvSpPr>
        <p:spPr>
          <a:xfrm>
            <a:off x="76200" y="4343400"/>
            <a:ext cx="3200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702973"/>
              </p:ext>
            </p:ext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094374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42081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1212522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23943830"/>
                    </a:ext>
                  </a:extLst>
                </a:gridCol>
              </a:tblGrid>
              <a:tr h="1746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36374789"/>
              </p:ext>
            </p:extLst>
          </p:nvPr>
        </p:nvGraphicFramePr>
        <p:xfrm>
          <a:off x="6172200" y="4415790"/>
          <a:ext cx="2788920" cy="1828800"/>
        </p:xfrm>
        <a:graphic>
          <a:graphicData uri="http://schemas.openxmlformats.org/drawingml/2006/table">
            <a:tbl>
              <a:tblPr/>
              <a:tblGrid>
                <a:gridCol w="109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1-Hot 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1-Hot State Encoding Example</a:t>
            </a:r>
          </a:p>
        </p:txBody>
      </p:sp>
      <p:sp>
        <p:nvSpPr>
          <p:cNvPr id="13" name="Rectangle 91">
            <a:extLst>
              <a:ext uri="{FF2B5EF4-FFF2-40B4-BE49-F238E27FC236}">
                <a16:creationId xmlns:a16="http://schemas.microsoft.com/office/drawing/2014/main" id="{9A11F074-7019-48F6-B983-702EA0FF034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" y="4419600"/>
            <a:ext cx="2057400" cy="185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chemeClr val="accent6"/>
                </a:solidFill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F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3</a:t>
            </a:r>
            <a:endParaRPr lang="en-US" sz="2400" i="1" baseline="-25000" dirty="0">
              <a:solidFill>
                <a:schemeClr val="accent3">
                  <a:lumMod val="7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4C47D0-7752-4475-BA1F-2D35DFDE636B}"/>
              </a:ext>
            </a:extLst>
          </p:cNvPr>
          <p:cNvSpPr/>
          <p:nvPr/>
        </p:nvSpPr>
        <p:spPr>
          <a:xfrm>
            <a:off x="5847080" y="309626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E3B862-63DB-4D28-B6AC-3CC6339C8D2F}"/>
              </a:ext>
            </a:extLst>
          </p:cNvPr>
          <p:cNvSpPr/>
          <p:nvPr/>
        </p:nvSpPr>
        <p:spPr>
          <a:xfrm>
            <a:off x="7035800" y="189992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0E1936-52EB-4F7C-81CA-60ACB538C42B}"/>
              </a:ext>
            </a:extLst>
          </p:cNvPr>
          <p:cNvSpPr/>
          <p:nvPr/>
        </p:nvSpPr>
        <p:spPr>
          <a:xfrm>
            <a:off x="7655560" y="3879850"/>
            <a:ext cx="457200" cy="3810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356BB3-C26E-4FFB-A0E8-1014FDF25156}"/>
              </a:ext>
            </a:extLst>
          </p:cNvPr>
          <p:cNvCxnSpPr/>
          <p:nvPr/>
        </p:nvCxnSpPr>
        <p:spPr>
          <a:xfrm>
            <a:off x="1146048" y="4517136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B6CF679-836A-466D-A302-AA4DA1361AE1}"/>
              </a:ext>
            </a:extLst>
          </p:cNvPr>
          <p:cNvCxnSpPr/>
          <p:nvPr/>
        </p:nvCxnSpPr>
        <p:spPr>
          <a:xfrm>
            <a:off x="1146048" y="5388864"/>
            <a:ext cx="228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C004562-2D82-4AB6-8905-9F1FE65598B8}"/>
              </a:ext>
            </a:extLst>
          </p:cNvPr>
          <p:cNvSpPr/>
          <p:nvPr/>
        </p:nvSpPr>
        <p:spPr>
          <a:xfrm>
            <a:off x="6416040" y="270002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85E31E-D60B-4FD3-AF37-2F146A053199}"/>
              </a:ext>
            </a:extLst>
          </p:cNvPr>
          <p:cNvSpPr/>
          <p:nvPr/>
        </p:nvSpPr>
        <p:spPr>
          <a:xfrm>
            <a:off x="6416040" y="348361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71E72B4-C343-42B0-BE6D-976CD74C70E7}"/>
              </a:ext>
            </a:extLst>
          </p:cNvPr>
          <p:cNvSpPr/>
          <p:nvPr/>
        </p:nvSpPr>
        <p:spPr>
          <a:xfrm>
            <a:off x="7655560" y="229870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5">
            <a:extLst>
              <a:ext uri="{FF2B5EF4-FFF2-40B4-BE49-F238E27FC236}">
                <a16:creationId xmlns:a16="http://schemas.microsoft.com/office/drawing/2014/main" id="{1AD5FC84-5E55-4F8D-A0EC-CEE9263E9E05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15299753"/>
              </p:ext>
            </p:extLst>
          </p:nvPr>
        </p:nvGraphicFramePr>
        <p:xfrm>
          <a:off x="2819400" y="4274590"/>
          <a:ext cx="2057400" cy="20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74590"/>
                        <a:ext cx="2057400" cy="205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Rectangle 128">
            <a:extLst>
              <a:ext uri="{FF2B5EF4-FFF2-40B4-BE49-F238E27FC236}">
                <a16:creationId xmlns:a16="http://schemas.microsoft.com/office/drawing/2014/main" id="{1ED54287-30B6-41EE-B199-BFDC37D472EF}"/>
              </a:ext>
            </a:extLst>
          </p:cNvPr>
          <p:cNvSpPr/>
          <p:nvPr/>
        </p:nvSpPr>
        <p:spPr>
          <a:xfrm>
            <a:off x="304800" y="4871902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153646A-DA75-4004-92E4-BA76347BDE57}"/>
              </a:ext>
            </a:extLst>
          </p:cNvPr>
          <p:cNvSpPr/>
          <p:nvPr/>
        </p:nvSpPr>
        <p:spPr>
          <a:xfrm>
            <a:off x="906780" y="4948102"/>
            <a:ext cx="31242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5D87FD-B8DC-4D1E-A7F8-7B0E56A713C3}"/>
              </a:ext>
            </a:extLst>
          </p:cNvPr>
          <p:cNvSpPr/>
          <p:nvPr/>
        </p:nvSpPr>
        <p:spPr>
          <a:xfrm>
            <a:off x="1257300" y="4889665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E079AB-AB4D-4999-B36E-C08C1FF97FFB}"/>
              </a:ext>
            </a:extLst>
          </p:cNvPr>
          <p:cNvSpPr/>
          <p:nvPr/>
        </p:nvSpPr>
        <p:spPr>
          <a:xfrm>
            <a:off x="3048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4113D2-3180-4684-A00C-152A9E763793}"/>
              </a:ext>
            </a:extLst>
          </p:cNvPr>
          <p:cNvSpPr/>
          <p:nvPr/>
        </p:nvSpPr>
        <p:spPr>
          <a:xfrm>
            <a:off x="8382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B51ED3-9332-41A8-9574-9BADB1B4899B}"/>
              </a:ext>
            </a:extLst>
          </p:cNvPr>
          <p:cNvSpPr/>
          <p:nvPr/>
        </p:nvSpPr>
        <p:spPr>
          <a:xfrm>
            <a:off x="322385" y="57150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ED1C17-C09C-423A-A8B5-DA6320590961}"/>
              </a:ext>
            </a:extLst>
          </p:cNvPr>
          <p:cNvSpPr/>
          <p:nvPr/>
        </p:nvSpPr>
        <p:spPr>
          <a:xfrm>
            <a:off x="914400" y="57912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F700C6-5016-474A-B232-4C5A8F437BDE}"/>
              </a:ext>
            </a:extLst>
          </p:cNvPr>
          <p:cNvSpPr/>
          <p:nvPr/>
        </p:nvSpPr>
        <p:spPr>
          <a:xfrm>
            <a:off x="1485900" y="5732763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E23EB8-E374-463C-B967-A32E7385EB7D}"/>
              </a:ext>
            </a:extLst>
          </p:cNvPr>
          <p:cNvSpPr/>
          <p:nvPr/>
        </p:nvSpPr>
        <p:spPr>
          <a:xfrm>
            <a:off x="261938" y="43434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3C76774-30FC-441A-BE17-36A284D25A7B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F798A6-86C5-4A19-962F-1BD5B637B8F3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DA82DC-7CE5-4B40-9BEE-EFE3171FF447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3DF4417-C87A-4A23-A24A-C69F27016111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487D33-7B48-40DB-86EF-F14E644A7CA0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D967057-1629-4681-8C1D-87B6929826B3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233761-FAAF-42CF-8CE5-66AE725DC341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2EDADCF-B5B4-414C-A1EB-A144FB91E7D4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5071B0-AFE1-4F09-9DDA-06ABF3B20B29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F3CBDD9-84B4-4E65-8E59-45C2D6DA787C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95C7ED-7498-49C0-A3A4-ACBA6CA6611D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166D95-2611-4B1B-AE6C-93036B540C80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4" name="Slide Number Placeholder 1">
            <a:extLst>
              <a:ext uri="{FF2B5EF4-FFF2-40B4-BE49-F238E27FC236}">
                <a16:creationId xmlns:a16="http://schemas.microsoft.com/office/drawing/2014/main" id="{EA2B3FAF-4B57-4C1E-9C14-20582DD6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6" grpId="0"/>
      <p:bldP spid="147" grpId="0" animBg="1"/>
      <p:bldP spid="22" grpId="0" animBg="1"/>
      <p:bldP spid="13" grpId="0"/>
      <p:bldP spid="80" grpId="0" animBg="1"/>
      <p:bldP spid="81" grpId="0" animBg="1"/>
      <p:bldP spid="82" grpId="0" animBg="1"/>
      <p:bldP spid="83" grpId="0" animBg="1"/>
      <p:bldP spid="84" grpId="0" animBg="1"/>
      <p:bldP spid="100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Give sequence to events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Circuits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25D3CF6-5060-4A24-8313-9C9D3EA7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8249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Mealy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44824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vs. Mealy FSMs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18914D8-F58C-4AC3-A2CC-C8BF42B977D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Alyssa P. Hacker has a snail that crawls down a paper tape with 1’s and 0’s on it. The snail smiles whenever the last two digits it has crawled over are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01</a:t>
            </a:r>
            <a:r>
              <a:rPr lang="en-US" sz="2400" dirty="0">
                <a:latin typeface="+mj-lt"/>
                <a:cs typeface="Arial" charset="0"/>
              </a:rPr>
              <a:t>.  Design </a:t>
            </a:r>
            <a:r>
              <a:rPr lang="en-US" sz="2400" b="1" dirty="0">
                <a:latin typeface="+mj-lt"/>
                <a:cs typeface="Arial" charset="0"/>
              </a:rPr>
              <a:t>Moore</a:t>
            </a:r>
            <a:r>
              <a:rPr lang="en-US" sz="2400" dirty="0">
                <a:latin typeface="+mj-lt"/>
                <a:cs typeface="Arial" charset="0"/>
              </a:rPr>
              <a:t> and </a:t>
            </a:r>
            <a:r>
              <a:rPr lang="en-US" sz="2400" b="1" dirty="0">
                <a:latin typeface="+mj-lt"/>
                <a:cs typeface="Arial" charset="0"/>
              </a:rPr>
              <a:t>Mealy</a:t>
            </a:r>
            <a:r>
              <a:rPr lang="en-US" sz="2400" dirty="0">
                <a:latin typeface="+mj-lt"/>
                <a:cs typeface="Arial" charset="0"/>
              </a:rPr>
              <a:t> FSMs of the snail’s brain.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97F16BB-E7A4-4FCD-9D35-52A330C3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186436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BB08C1E-164F-4A7A-A055-76B87A8F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75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Transition Diagrams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151BE6-BBA8-4A2C-9D1E-612A8743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94887"/>
              </p:ext>
            </p:extLst>
          </p:nvPr>
        </p:nvGraphicFramePr>
        <p:xfrm>
          <a:off x="914400" y="11430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D0A1A2DF-2D6E-4D2B-B0C6-88617D4C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E6B9D5-E57F-439A-A72E-B5C19C2E684B}"/>
              </a:ext>
            </a:extLst>
          </p:cNvPr>
          <p:cNvSpPr/>
          <p:nvPr/>
        </p:nvSpPr>
        <p:spPr>
          <a:xfrm>
            <a:off x="949569" y="148375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70B28-623A-4910-AAFA-F28AD22F2432}"/>
              </a:ext>
            </a:extLst>
          </p:cNvPr>
          <p:cNvSpPr/>
          <p:nvPr/>
        </p:nvSpPr>
        <p:spPr>
          <a:xfrm>
            <a:off x="762000" y="41148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0D338FD-38A5-4B1E-8D0D-B4B5FC8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4">
            <a:extLst>
              <a:ext uri="{FF2B5EF4-FFF2-40B4-BE49-F238E27FC236}">
                <a16:creationId xmlns:a16="http://schemas.microsoft.com/office/drawing/2014/main" id="{D5664283-90EB-46D0-866A-BCD76CAB13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6469" y="4416528"/>
            <a:ext cx="1676400" cy="993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88765-B80D-445B-86D8-8D76EFDD205B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State Transition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591472"/>
              </p:ext>
            </p:extLst>
          </p:nvPr>
        </p:nvGraphicFramePr>
        <p:xfrm>
          <a:off x="5943600" y="173593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44">
            <a:extLst>
              <a:ext uri="{FF2B5EF4-FFF2-40B4-BE49-F238E27FC236}">
                <a16:creationId xmlns:a16="http://schemas.microsoft.com/office/drawing/2014/main" id="{D5F69DC1-EC65-4E77-A0B7-B49EC28BBB4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4419600"/>
            <a:ext cx="1676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cs typeface="Arial" charset="0"/>
              </a:rPr>
              <a:t>S</a:t>
            </a:r>
            <a:r>
              <a:rPr lang="en-US" sz="2400" b="1" baseline="-25000" dirty="0"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53DAF5-109D-41FC-8CEC-6844A74649EE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65733"/>
              </p:ext>
            </p:extLst>
          </p:nvPr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C151BE6-BBA8-4A2C-9D1E-612A87432C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5D93BD46-0871-43C4-BAFD-0DAC9675C926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03739611"/>
              </p:ext>
            </p:extLst>
          </p:nvPr>
        </p:nvGraphicFramePr>
        <p:xfrm>
          <a:off x="838200" y="990600"/>
          <a:ext cx="4572000" cy="36560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1561AD-9F53-4462-B2BD-B74390ACC3EF}"/>
              </a:ext>
            </a:extLst>
          </p:cNvPr>
          <p:cNvSpPr/>
          <p:nvPr/>
        </p:nvSpPr>
        <p:spPr>
          <a:xfrm>
            <a:off x="4038600" y="228599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14DCB-3699-46E2-BBF2-DF4A47F38BE7}"/>
              </a:ext>
            </a:extLst>
          </p:cNvPr>
          <p:cNvSpPr/>
          <p:nvPr/>
        </p:nvSpPr>
        <p:spPr>
          <a:xfrm>
            <a:off x="4876800" y="2266668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24C684-BB1A-421C-B4EF-3C7BF4CC0A78}"/>
              </a:ext>
            </a:extLst>
          </p:cNvPr>
          <p:cNvSpPr/>
          <p:nvPr/>
        </p:nvSpPr>
        <p:spPr>
          <a:xfrm>
            <a:off x="4114800" y="26283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2600E-0A53-421A-8CA0-B2672B274FA5}"/>
              </a:ext>
            </a:extLst>
          </p:cNvPr>
          <p:cNvSpPr/>
          <p:nvPr/>
        </p:nvSpPr>
        <p:spPr>
          <a:xfrm>
            <a:off x="4953000" y="26090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C06A0-4B31-4F78-B742-66CB676F4CF9}"/>
              </a:ext>
            </a:extLst>
          </p:cNvPr>
          <p:cNvSpPr/>
          <p:nvPr/>
        </p:nvSpPr>
        <p:spPr>
          <a:xfrm>
            <a:off x="39975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478F6-7E16-47A2-950F-C78A3C5AD1D4}"/>
              </a:ext>
            </a:extLst>
          </p:cNvPr>
          <p:cNvSpPr/>
          <p:nvPr/>
        </p:nvSpPr>
        <p:spPr>
          <a:xfrm>
            <a:off x="48357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D52CB-FD86-42EF-BF29-5A1FDD8ACF39}"/>
              </a:ext>
            </a:extLst>
          </p:cNvPr>
          <p:cNvSpPr/>
          <p:nvPr/>
        </p:nvSpPr>
        <p:spPr>
          <a:xfrm>
            <a:off x="4073769" y="3429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11CF5-09DA-4E8A-AC3F-3335D4C071D8}"/>
              </a:ext>
            </a:extLst>
          </p:cNvPr>
          <p:cNvSpPr/>
          <p:nvPr/>
        </p:nvSpPr>
        <p:spPr>
          <a:xfrm>
            <a:off x="4911969" y="34472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34EBC2-8949-45D9-A8D7-11C0E254D991}"/>
              </a:ext>
            </a:extLst>
          </p:cNvPr>
          <p:cNvSpPr/>
          <p:nvPr/>
        </p:nvSpPr>
        <p:spPr>
          <a:xfrm>
            <a:off x="39975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DB6AD-B493-4734-B42E-8EA02108DA93}"/>
              </a:ext>
            </a:extLst>
          </p:cNvPr>
          <p:cNvSpPr/>
          <p:nvPr/>
        </p:nvSpPr>
        <p:spPr>
          <a:xfrm>
            <a:off x="48357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EC4C31-3E6B-4B85-8E92-0B10CA68D3DB}"/>
              </a:ext>
            </a:extLst>
          </p:cNvPr>
          <p:cNvSpPr/>
          <p:nvPr/>
        </p:nvSpPr>
        <p:spPr>
          <a:xfrm>
            <a:off x="4073769" y="4266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5E6F4-30C4-4A72-998F-D78D147FA224}"/>
              </a:ext>
            </a:extLst>
          </p:cNvPr>
          <p:cNvSpPr/>
          <p:nvPr/>
        </p:nvSpPr>
        <p:spPr>
          <a:xfrm>
            <a:off x="4911969" y="428428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6B5C9225-3B34-44D8-922D-E7AAC62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7CF0C0-7BF5-4739-A3CA-93C495FD4C69}"/>
              </a:ext>
            </a:extLst>
          </p:cNvPr>
          <p:cNvCxnSpPr/>
          <p:nvPr/>
        </p:nvCxnSpPr>
        <p:spPr>
          <a:xfrm>
            <a:off x="7162800" y="4507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1347F-4197-4ED3-BC01-72325822D31E}"/>
              </a:ext>
            </a:extLst>
          </p:cNvPr>
          <p:cNvSpPr/>
          <p:nvPr/>
        </p:nvSpPr>
        <p:spPr>
          <a:xfrm>
            <a:off x="6172200" y="4325621"/>
            <a:ext cx="2016369" cy="123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0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9E6919-2D69-49FA-96A2-ABD82EB7C443}"/>
              </a:ext>
            </a:extLst>
          </p:cNvPr>
          <p:cNvSpPr/>
          <p:nvPr/>
        </p:nvSpPr>
        <p:spPr>
          <a:xfrm>
            <a:off x="2573872" y="3676650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Output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3356917"/>
              </p:ext>
            </p:extLst>
          </p:nvPr>
        </p:nvGraphicFramePr>
        <p:xfrm>
          <a:off x="5943600" y="1284287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482E282-5849-4181-B0FF-29BE37B9A6B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37338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857E1C40-633B-4A1D-8828-BA508910E31B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1201393"/>
              </p:ext>
            </p:extLst>
          </p:nvPr>
        </p:nvGraphicFramePr>
        <p:xfrm>
          <a:off x="1524001" y="1289843"/>
          <a:ext cx="33528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94D6E54-AA19-4D3A-BC5D-4E1DD00C07E9}"/>
              </a:ext>
            </a:extLst>
          </p:cNvPr>
          <p:cNvSpPr/>
          <p:nvPr/>
        </p:nvSpPr>
        <p:spPr>
          <a:xfrm>
            <a:off x="3848100" y="2262434"/>
            <a:ext cx="800100" cy="32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03B60-BE7D-47CA-86DF-42E21B2DAC04}"/>
              </a:ext>
            </a:extLst>
          </p:cNvPr>
          <p:cNvSpPr/>
          <p:nvPr/>
        </p:nvSpPr>
        <p:spPr>
          <a:xfrm>
            <a:off x="3853962" y="2682326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DD59F-C121-40A1-9A8B-8838F1D85805}"/>
              </a:ext>
            </a:extLst>
          </p:cNvPr>
          <p:cNvSpPr/>
          <p:nvPr/>
        </p:nvSpPr>
        <p:spPr>
          <a:xfrm>
            <a:off x="3848100" y="3157934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7B39A7-7B25-43D1-9458-3FAA432D151E}"/>
              </a:ext>
            </a:extLst>
          </p:cNvPr>
          <p:cNvCxnSpPr/>
          <p:nvPr/>
        </p:nvCxnSpPr>
        <p:spPr>
          <a:xfrm>
            <a:off x="3541836" y="3814396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C3DF88-5FE8-46FA-8C99-DAB767C403A0}"/>
              </a:ext>
            </a:extLst>
          </p:cNvPr>
          <p:cNvSpPr/>
          <p:nvPr/>
        </p:nvSpPr>
        <p:spPr>
          <a:xfrm>
            <a:off x="2518996" y="3618644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F14583C9-30A7-42D6-9278-857E6F844E7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71396" y="3732944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9E1FA-FC95-4E35-9FB6-B5C2937DB977}"/>
              </a:ext>
            </a:extLst>
          </p:cNvPr>
          <p:cNvSpPr/>
          <p:nvPr/>
        </p:nvSpPr>
        <p:spPr>
          <a:xfrm>
            <a:off x="2270420" y="3762886"/>
            <a:ext cx="1768180" cy="655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F028449D-32CB-41E0-810A-B8F9B4A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0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9" grpId="0" animBg="1"/>
      <p:bldP spid="6" grpId="0"/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99536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Mealy State Transition &amp; Output Table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30" name="Group 132">
            <a:extLst>
              <a:ext uri="{FF2B5EF4-FFF2-40B4-BE49-F238E27FC236}">
                <a16:creationId xmlns:a16="http://schemas.microsoft.com/office/drawing/2014/main" id="{AD1CB69A-C8F5-4BD0-8112-BF72AC966DED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2365574"/>
              </p:ext>
            </p:extLst>
          </p:nvPr>
        </p:nvGraphicFramePr>
        <p:xfrm>
          <a:off x="5917223" y="1800095"/>
          <a:ext cx="2514600" cy="17351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44">
            <a:extLst>
              <a:ext uri="{FF2B5EF4-FFF2-40B4-BE49-F238E27FC236}">
                <a16:creationId xmlns:a16="http://schemas.microsoft.com/office/drawing/2014/main" id="{8828D924-2FFB-4508-B839-F875B2165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53200" y="39624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0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70A2F-CB54-4537-9140-62BEBC41E816}"/>
              </a:ext>
            </a:extLst>
          </p:cNvPr>
          <p:cNvCxnSpPr/>
          <p:nvPr/>
        </p:nvCxnSpPr>
        <p:spPr>
          <a:xfrm>
            <a:off x="7315200" y="40386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8">
            <a:extLst>
              <a:ext uri="{FF2B5EF4-FFF2-40B4-BE49-F238E27FC236}">
                <a16:creationId xmlns:a16="http://schemas.microsoft.com/office/drawing/2014/main" id="{4A6BD16F-7500-4079-80C6-84D659C6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54" y="4118903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6AB3E7-DDE4-4182-83D1-8DBE2939ACDB}"/>
              </a:ext>
            </a:extLst>
          </p:cNvPr>
          <p:cNvSpPr/>
          <p:nvPr/>
        </p:nvSpPr>
        <p:spPr>
          <a:xfrm>
            <a:off x="1828800" y="3962400"/>
            <a:ext cx="2971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263">
            <a:extLst>
              <a:ext uri="{FF2B5EF4-FFF2-40B4-BE49-F238E27FC236}">
                <a16:creationId xmlns:a16="http://schemas.microsoft.com/office/drawing/2014/main" id="{A20B66C0-2684-4CCC-ADA8-720318A847F9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0836935"/>
              </p:ext>
            </p:extLst>
          </p:nvPr>
        </p:nvGraphicFramePr>
        <p:xfrm>
          <a:off x="1143000" y="1524000"/>
          <a:ext cx="4343399" cy="26212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123E8B9-510A-4AB6-A7BF-8E09DF06DE01}"/>
              </a:ext>
            </a:extLst>
          </p:cNvPr>
          <p:cNvSpPr/>
          <p:nvPr/>
        </p:nvSpPr>
        <p:spPr>
          <a:xfrm>
            <a:off x="3698631" y="2686331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551E-8E1A-41BB-8809-72AC4FFD7B7E}"/>
              </a:ext>
            </a:extLst>
          </p:cNvPr>
          <p:cNvSpPr/>
          <p:nvPr/>
        </p:nvSpPr>
        <p:spPr>
          <a:xfrm>
            <a:off x="3733800" y="302866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073CA-5EDD-47A8-9A91-CB7244C91FEB}"/>
              </a:ext>
            </a:extLst>
          </p:cNvPr>
          <p:cNvSpPr/>
          <p:nvPr/>
        </p:nvSpPr>
        <p:spPr>
          <a:xfrm>
            <a:off x="3657600" y="3448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739F-97F1-4549-8633-9F4CFBD441A1}"/>
              </a:ext>
            </a:extLst>
          </p:cNvPr>
          <p:cNvSpPr/>
          <p:nvPr/>
        </p:nvSpPr>
        <p:spPr>
          <a:xfrm>
            <a:off x="3733800" y="3829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F8B3FD-C3F2-4A3C-8997-E8BD8440A15B}"/>
              </a:ext>
            </a:extLst>
          </p:cNvPr>
          <p:cNvSpPr/>
          <p:nvPr/>
        </p:nvSpPr>
        <p:spPr>
          <a:xfrm>
            <a:off x="4695825" y="266113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B2090-65C7-4741-AE4C-E96DD4F6DF7E}"/>
              </a:ext>
            </a:extLst>
          </p:cNvPr>
          <p:cNvSpPr/>
          <p:nvPr/>
        </p:nvSpPr>
        <p:spPr>
          <a:xfrm>
            <a:off x="4730994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C182F-C8DB-45BD-824F-BD6C876DBAEB}"/>
              </a:ext>
            </a:extLst>
          </p:cNvPr>
          <p:cNvSpPr/>
          <p:nvPr/>
        </p:nvSpPr>
        <p:spPr>
          <a:xfrm>
            <a:off x="4654794" y="3423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9882A7-7642-4947-92C7-86747A1E4311}"/>
              </a:ext>
            </a:extLst>
          </p:cNvPr>
          <p:cNvSpPr/>
          <p:nvPr/>
        </p:nvSpPr>
        <p:spPr>
          <a:xfrm>
            <a:off x="4730994" y="3804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95A09A-62F2-438A-9A43-983D4D5E5F90}"/>
              </a:ext>
            </a:extLst>
          </p:cNvPr>
          <p:cNvSpPr/>
          <p:nvPr/>
        </p:nvSpPr>
        <p:spPr>
          <a:xfrm>
            <a:off x="6629400" y="3961837"/>
            <a:ext cx="993531" cy="4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E43510-AB2B-4581-97B4-368DF09D12C1}"/>
              </a:ext>
            </a:extLst>
          </p:cNvPr>
          <p:cNvSpPr/>
          <p:nvPr/>
        </p:nvSpPr>
        <p:spPr>
          <a:xfrm>
            <a:off x="6553200" y="4533618"/>
            <a:ext cx="1155700" cy="381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3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4C79411-AB6C-4EC3-B0DE-AF4E2E13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92" y="1447800"/>
            <a:ext cx="4740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DCAEC99-D92E-4B02-9BB3-030DB07AC4C5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9812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7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8434BDBE-57DA-4A57-A53B-09978334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0197"/>
            <a:ext cx="4611564" cy="311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Mealy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 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524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583B0-1E78-4EEF-B3F1-E3F764A6FEF1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9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1F5E6E-1FD2-4DAF-BFB3-CA31CB5F8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56509"/>
              </p:ext>
            </p:extLst>
          </p:nvPr>
        </p:nvGraphicFramePr>
        <p:xfrm>
          <a:off x="228600" y="914400"/>
          <a:ext cx="8557429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59000" imgH="2348280" progId="Visio.Drawing.6">
                  <p:embed/>
                </p:oleObj>
              </mc:Choice>
              <mc:Fallback>
                <p:oleObj name="VISIO" r:id="rId3" imgW="5859000" imgH="234828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914400"/>
                        <a:ext cx="8557429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E8C2A05-55FE-47CC-955B-CF632EFB345A}"/>
              </a:ext>
            </a:extLst>
          </p:cNvPr>
          <p:cNvSpPr txBox="1"/>
          <p:nvPr/>
        </p:nvSpPr>
        <p:spPr>
          <a:xfrm>
            <a:off x="5025015" y="4724400"/>
            <a:ext cx="371475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Mealy FSM: </a:t>
            </a:r>
            <a:r>
              <a:rPr lang="en-US" sz="1800" dirty="0">
                <a:cs typeface="Arial" charset="0"/>
              </a:rPr>
              <a:t>asserts Y </a:t>
            </a:r>
            <a:r>
              <a:rPr lang="en-US" sz="1800" b="1" dirty="0">
                <a:cs typeface="Arial" charset="0"/>
              </a:rPr>
              <a:t>immediately</a:t>
            </a:r>
            <a:r>
              <a:rPr lang="en-US" sz="1800" dirty="0">
                <a:cs typeface="Arial" charset="0"/>
              </a:rPr>
              <a:t> when input pattern 01 is detected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Moore FSM: </a:t>
            </a:r>
            <a:r>
              <a:rPr lang="en-US" dirty="0">
                <a:cs typeface="Arial" charset="0"/>
              </a:rPr>
              <a:t>asserts Y one cycle </a:t>
            </a:r>
            <a:r>
              <a:rPr lang="en-US" b="1" dirty="0">
                <a:cs typeface="Arial" charset="0"/>
              </a:rPr>
              <a:t>after</a:t>
            </a:r>
            <a:r>
              <a:rPr lang="en-US" dirty="0">
                <a:cs typeface="Arial" charset="0"/>
              </a:rPr>
              <a:t> input pattern 01 is detected</a:t>
            </a:r>
            <a:endParaRPr lang="en-US" sz="1800" dirty="0"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C26-071C-4F22-A777-856714A607A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and Mealy Timing Diagram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DEFC4A8-3421-4609-B86B-91E03523E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34431"/>
              </p:ext>
            </p:extLst>
          </p:nvPr>
        </p:nvGraphicFramePr>
        <p:xfrm>
          <a:off x="457200" y="4664640"/>
          <a:ext cx="2321660" cy="127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664640"/>
                        <a:ext cx="2321660" cy="127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8">
            <a:extLst>
              <a:ext uri="{FF2B5EF4-FFF2-40B4-BE49-F238E27FC236}">
                <a16:creationId xmlns:a16="http://schemas.microsoft.com/office/drawing/2014/main" id="{AF99FACE-BE52-4754-B2A3-17C75DCD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57" y="4660392"/>
            <a:ext cx="1521143" cy="12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38772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Factored FSMs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049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</a:t>
            </a:r>
            <a:r>
              <a:rPr lang="en-US" sz="3200" dirty="0">
                <a:latin typeface="+mj-lt"/>
                <a:cs typeface="Arial" charset="0"/>
              </a:rPr>
              <a:t>: everything about the prior inputs to the circuit necessary to predict its future behavior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Usually just 1 bit, the last value captured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Elements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2F221E1-CEC4-45E3-AF4D-C456F57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5441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10B71D-CC98-4AC1-922E-6D264FE948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3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</a:t>
            </a:r>
            <a:r>
              <a:rPr lang="en-US" b="1" dirty="0"/>
              <a:t>complex FSMs </a:t>
            </a:r>
            <a:r>
              <a:rPr lang="en-US" dirty="0"/>
              <a:t>into </a:t>
            </a:r>
            <a:r>
              <a:rPr lang="en-US" b="1" dirty="0"/>
              <a:t>smaller interacting FSMs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dirty="0"/>
              <a:t>Modify traffic light controller to have Parade Mode.</a:t>
            </a:r>
          </a:p>
          <a:p>
            <a:pPr lvl="1"/>
            <a:r>
              <a:rPr lang="en-US" dirty="0"/>
              <a:t>Two more inputs: </a:t>
            </a:r>
            <a:r>
              <a:rPr lang="en-US" b="1" i="1" dirty="0"/>
              <a:t>P</a:t>
            </a:r>
            <a:r>
              <a:rPr lang="en-US" dirty="0"/>
              <a:t>, </a:t>
            </a:r>
            <a:r>
              <a:rPr lang="en-US" b="1" i="1" dirty="0"/>
              <a:t>R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P</a:t>
            </a:r>
            <a:r>
              <a:rPr lang="en-US" b="1" dirty="0"/>
              <a:t> = 1</a:t>
            </a:r>
            <a:r>
              <a:rPr lang="en-US" dirty="0"/>
              <a:t>, enter Parade Mode &amp; Bravado Blvd light stays green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R</a:t>
            </a:r>
            <a:r>
              <a:rPr lang="en-US" b="1" dirty="0"/>
              <a:t> = 1</a:t>
            </a:r>
            <a:r>
              <a:rPr lang="en-US" dirty="0"/>
              <a:t>, leave Parade Mode</a:t>
            </a:r>
          </a:p>
        </p:txBody>
      </p:sp>
    </p:spTree>
    <p:extLst>
      <p:ext uri="{BB962C8B-B14F-4D97-AF65-F5344CB8AC3E}">
        <p14:creationId xmlns:p14="http://schemas.microsoft.com/office/powerpoint/2010/main" val="41512574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2498-9318-4144-839A-FC0E4A77FE1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Unfactored FSM</a:t>
            </a: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Factored FSM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E91F8E0-FCBA-41BF-9E19-D004169CC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966113"/>
              </p:ext>
            </p:extLst>
          </p:nvPr>
        </p:nvGraphicFramePr>
        <p:xfrm>
          <a:off x="3886200" y="1066800"/>
          <a:ext cx="26765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2960" imgH="732600" progId="Visio.Drawing.6">
                  <p:embed/>
                </p:oleObj>
              </mc:Choice>
              <mc:Fallback>
                <p:oleObj name="VISIO" r:id="rId6" imgW="1542960" imgH="73260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2676525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D6670C-80D8-4DB0-AB53-BBCEB65D9BA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2134067"/>
              </p:ext>
            </p:extLst>
          </p:nvPr>
        </p:nvGraphicFramePr>
        <p:xfrm>
          <a:off x="4114800" y="2590800"/>
          <a:ext cx="233838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542960" imgH="2161440" progId="Visio.Drawing.6">
                  <p:embed/>
                </p:oleObj>
              </mc:Choice>
              <mc:Fallback>
                <p:oleObj name="VISIO" r:id="rId8" imgW="1542960" imgH="2161440" progId="Visio.Drawing.6">
                  <p:embed/>
                  <p:pic>
                    <p:nvPicPr>
                      <p:cNvPr id="1025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2338387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5748A2-2031-4FED-AF6A-C1F14B7B073D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Parade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</p:spTree>
    <p:extLst>
      <p:ext uri="{BB962C8B-B14F-4D97-AF65-F5344CB8AC3E}">
        <p14:creationId xmlns:p14="http://schemas.microsoft.com/office/powerpoint/2010/main" val="10155116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65A1D-12E3-43BA-93E7-674D96D72B66}"/>
              </a:ext>
            </a:extLst>
          </p:cNvPr>
          <p:cNvGrpSpPr/>
          <p:nvPr/>
        </p:nvGrpSpPr>
        <p:grpSpPr>
          <a:xfrm>
            <a:off x="457200" y="990600"/>
            <a:ext cx="7696200" cy="4883347"/>
            <a:chOff x="457200" y="990600"/>
            <a:chExt cx="7696200" cy="4883347"/>
          </a:xfrm>
        </p:grpSpPr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id="{7DFBA9B2-242F-4F9B-AA96-EAB2E5D7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990600"/>
              <a:ext cx="7239000" cy="488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46E96-F14F-4679-B24D-D468817CECF7}"/>
                </a:ext>
              </a:extLst>
            </p:cNvPr>
            <p:cNvSpPr/>
            <p:nvPr/>
          </p:nvSpPr>
          <p:spPr>
            <a:xfrm>
              <a:off x="457200" y="5105400"/>
              <a:ext cx="1371600" cy="768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D06725-6BDF-4E59-A2B0-04A2E1477CEA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Unfactored FSM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3330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Factored FSM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001E0C0-AC75-41B5-AE3C-B4DE24CD7A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283291"/>
              </p:ext>
            </p:extLst>
          </p:nvPr>
        </p:nvGraphicFramePr>
        <p:xfrm>
          <a:off x="402385" y="1143000"/>
          <a:ext cx="836061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86160" imgH="2221560" progId="Visio.Drawing.6">
                  <p:embed/>
                </p:oleObj>
              </mc:Choice>
              <mc:Fallback>
                <p:oleObj name="VISIO" r:id="rId4" imgW="4286160" imgH="2221560" progId="Visio.Drawing.6">
                  <p:embed/>
                  <p:pic>
                    <p:nvPicPr>
                      <p:cNvPr id="1030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85" y="1143000"/>
                        <a:ext cx="8360615" cy="433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871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Timing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0477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Flip-flop samples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at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must be stable when sampled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Similar to a photograph,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around clock 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A7E9C2-370D-4718-85B7-F0178B26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54136"/>
              </p:ext>
            </p:extLst>
          </p:nvPr>
        </p:nvGraphicFramePr>
        <p:xfrm>
          <a:off x="3313517" y="3143861"/>
          <a:ext cx="4916083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68120" imgH="1209240" progId="Visio.Drawing.6">
                  <p:embed/>
                </p:oleObj>
              </mc:Choice>
              <mc:Fallback>
                <p:oleObj name="VISIO" r:id="rId5" imgW="1968120" imgH="1209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17" y="3143861"/>
                        <a:ext cx="4916083" cy="302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Setup time: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before</a:t>
            </a:r>
            <a:r>
              <a:rPr lang="en-US" sz="2400" dirty="0">
                <a:latin typeface="+mj-lt"/>
                <a:cs typeface="Arial" charset="0"/>
              </a:rPr>
              <a:t> clock edge data must be stable (i.e. not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Hold time: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hold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after</a:t>
            </a:r>
            <a:r>
              <a:rPr lang="en-US" sz="2400" dirty="0">
                <a:latin typeface="+mj-lt"/>
                <a:cs typeface="Arial" charset="0"/>
              </a:rPr>
              <a:t> clock edge data must be stable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perture time: </a:t>
            </a:r>
            <a:r>
              <a:rPr lang="en-US" sz="2400" b="1" i="1" dirty="0"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around</a:t>
            </a:r>
            <a:r>
              <a:rPr lang="en-US" sz="2400" dirty="0">
                <a:latin typeface="+mj-lt"/>
                <a:cs typeface="Arial" charset="0"/>
              </a:rPr>
              <a:t> clock edge data must be stable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dirty="0">
                <a:latin typeface="+mj-lt"/>
                <a:cs typeface="Arial" charset="0"/>
              </a:rPr>
              <a:t> +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Timing Constraints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76816"/>
              </p:ext>
            </p:extLst>
          </p:nvPr>
        </p:nvGraphicFramePr>
        <p:xfrm>
          <a:off x="1143000" y="3429000"/>
          <a:ext cx="1725843" cy="192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8924" imgH="546146" progId="Visio.Drawing.11">
                  <p:embed/>
                </p:oleObj>
              </mc:Choice>
              <mc:Fallback>
                <p:oleObj name="Visio" r:id="rId7" imgW="488924" imgH="5461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1725843" cy="192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7815BDA-CFE6-4D51-9B1F-B8D86CE0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4141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75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88487"/>
              </p:ext>
            </p:extLst>
          </p:nvPr>
        </p:nvGraphicFramePr>
        <p:xfrm>
          <a:off x="3810000" y="3358744"/>
          <a:ext cx="4267200" cy="288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2680" imgH="1294920" progId="Visio.Drawing.6">
                  <p:embed/>
                </p:oleObj>
              </mc:Choice>
              <mc:Fallback>
                <p:oleObj name="VISIO" r:id="rId5" imgW="1912680" imgH="129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8744"/>
                        <a:ext cx="4267200" cy="288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is guaranteed to be stable (i.e., to stop changing): </a:t>
            </a:r>
            <a:r>
              <a:rPr lang="en-US" sz="2400" b="1" dirty="0">
                <a:latin typeface="+mj-lt"/>
                <a:cs typeface="Arial" charset="0"/>
              </a:rPr>
              <a:t>maximum delay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Contamination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ccq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might be unstable (i.e., start changing): </a:t>
            </a:r>
            <a:r>
              <a:rPr lang="en-US" sz="2400" b="1" dirty="0">
                <a:latin typeface="+mj-lt"/>
                <a:cs typeface="Arial" charset="0"/>
              </a:rPr>
              <a:t>minimum delay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Output Timing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2F489-6748-467E-9829-F9998E03F227}"/>
              </a:ext>
            </a:extLst>
          </p:cNvPr>
          <p:cNvSpPr/>
          <p:nvPr/>
        </p:nvSpPr>
        <p:spPr>
          <a:xfrm>
            <a:off x="3657600" y="3124200"/>
            <a:ext cx="4724400" cy="302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942"/>
              </p:ext>
            </p:extLst>
          </p:nvPr>
        </p:nvGraphicFramePr>
        <p:xfrm>
          <a:off x="1143000" y="3429000"/>
          <a:ext cx="17256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1827" imgH="549056" progId="Visio.Drawing.11">
                  <p:embed/>
                </p:oleObj>
              </mc:Choice>
              <mc:Fallback>
                <p:oleObj name="Visio" r:id="rId7" imgW="491827" imgH="5490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17256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D51BA53-7A7F-40E3-9BA4-DAA5C958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 sequential circuit inputs must be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stable during aperture </a:t>
            </a:r>
            <a:r>
              <a:rPr lang="en-US" sz="3200" dirty="0">
                <a:latin typeface="+mj-lt"/>
                <a:cs typeface="Arial" charset="0"/>
              </a:rPr>
              <a:t>(setup and hold) time around clock edge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Specifically, inputs must be stable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 before the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until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hold</a:t>
            </a:r>
            <a:r>
              <a:rPr lang="en-US" sz="2600" dirty="0">
                <a:latin typeface="+mj-lt"/>
                <a:cs typeface="Arial" charset="0"/>
              </a:rPr>
              <a:t> after the clock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98BFD10-FD98-46B8-B1E0-9D90884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63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6" name="Rectangle 6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elements</a:t>
            </a:r>
          </a:p>
        </p:txBody>
      </p:sp>
      <p:graphicFrame>
        <p:nvGraphicFramePr>
          <p:cNvPr id="103424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594122"/>
              </p:ext>
            </p:extLst>
          </p:nvPr>
        </p:nvGraphicFramePr>
        <p:xfrm>
          <a:off x="2147887" y="2514600"/>
          <a:ext cx="4481513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52379" imgH="1714500" progId="Visio.Drawing.11">
                  <p:embed/>
                </p:oleObj>
              </mc:Choice>
              <mc:Fallback>
                <p:oleObj name="Visio" r:id="rId6" imgW="1952379" imgH="1714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7" y="2514600"/>
                        <a:ext cx="4481513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151B6-8E2D-4F2E-B55B-7217B52696D1}"/>
              </a:ext>
            </a:extLst>
          </p:cNvPr>
          <p:cNvSpPr/>
          <p:nvPr/>
        </p:nvSpPr>
        <p:spPr>
          <a:xfrm>
            <a:off x="1928446" y="4114812"/>
            <a:ext cx="4724400" cy="914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65488-E552-452F-8B37-7F3FF089AD97}"/>
              </a:ext>
            </a:extLst>
          </p:cNvPr>
          <p:cNvSpPr/>
          <p:nvPr/>
        </p:nvSpPr>
        <p:spPr>
          <a:xfrm>
            <a:off x="2080846" y="5562601"/>
            <a:ext cx="472440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D73F-8E8B-4A66-A51E-DF3EEB042B12}"/>
              </a:ext>
            </a:extLst>
          </p:cNvPr>
          <p:cNvSpPr/>
          <p:nvPr/>
        </p:nvSpPr>
        <p:spPr>
          <a:xfrm>
            <a:off x="2271713" y="4953000"/>
            <a:ext cx="4724400" cy="609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F6C595F4-348C-4AE7-8896-71C45B4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1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Bistable</a:t>
            </a:r>
            <a:r>
              <a:rPr lang="en-US" sz="7200" b="1" dirty="0"/>
              <a:t> Circuit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42596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75544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maximum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0522289"/>
              </p:ext>
            </p:extLst>
          </p:nvPr>
        </p:nvGraphicFramePr>
        <p:xfrm>
          <a:off x="1066800" y="27432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74406EE-F2CE-4CD0-A7D9-976F51E2FAA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D5590-5730-401B-820A-2A5E6765A529}"/>
              </a:ext>
            </a:extLst>
          </p:cNvPr>
          <p:cNvSpPr/>
          <p:nvPr/>
        </p:nvSpPr>
        <p:spPr>
          <a:xfrm>
            <a:off x="5606982" y="4883653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800" i="1" dirty="0"/>
              <a:t>sequencing overhead</a:t>
            </a:r>
            <a:endParaRPr lang="en-US" sz="2800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416F8-CFB9-4E6D-9A89-C00E86BD80D2}"/>
              </a:ext>
            </a:extLst>
          </p:cNvPr>
          <p:cNvSpPr/>
          <p:nvPr/>
        </p:nvSpPr>
        <p:spPr>
          <a:xfrm>
            <a:off x="1041888" y="4052916"/>
            <a:ext cx="4724400" cy="802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1954C1-CDB6-4E97-ADF0-870654860728}"/>
              </a:ext>
            </a:extLst>
          </p:cNvPr>
          <p:cNvSpPr/>
          <p:nvPr/>
        </p:nvSpPr>
        <p:spPr>
          <a:xfrm>
            <a:off x="1219200" y="5287250"/>
            <a:ext cx="4724400" cy="41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5CEAD-3A98-4293-BAE7-5922DD57A4B2}"/>
              </a:ext>
            </a:extLst>
          </p:cNvPr>
          <p:cNvSpPr/>
          <p:nvPr/>
        </p:nvSpPr>
        <p:spPr>
          <a:xfrm>
            <a:off x="1118088" y="4829176"/>
            <a:ext cx="4724400" cy="465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9B309-63FB-467D-A573-785E612077F7}"/>
              </a:ext>
            </a:extLst>
          </p:cNvPr>
          <p:cNvSpPr/>
          <p:nvPr/>
        </p:nvSpPr>
        <p:spPr>
          <a:xfrm>
            <a:off x="1143000" y="5703285"/>
            <a:ext cx="4724400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1468D-631E-474E-8F29-F60295C30E43}"/>
              </a:ext>
            </a:extLst>
          </p:cNvPr>
          <p:cNvSpPr/>
          <p:nvPr/>
        </p:nvSpPr>
        <p:spPr>
          <a:xfrm>
            <a:off x="6268912" y="3479261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2DDE0-CEE4-43C4-A29B-0FD60E61F9C2}"/>
              </a:ext>
            </a:extLst>
          </p:cNvPr>
          <p:cNvSpPr/>
          <p:nvPr/>
        </p:nvSpPr>
        <p:spPr>
          <a:xfrm>
            <a:off x="6324600" y="3950722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7AD64-1713-4250-AC7D-792DB08E36AA}"/>
              </a:ext>
            </a:extLst>
          </p:cNvPr>
          <p:cNvSpPr/>
          <p:nvPr/>
        </p:nvSpPr>
        <p:spPr>
          <a:xfrm>
            <a:off x="5552341" y="3965912"/>
            <a:ext cx="848459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C2C4F-D9ED-4669-A802-766D578D51EA}"/>
              </a:ext>
            </a:extLst>
          </p:cNvPr>
          <p:cNvSpPr/>
          <p:nvPr/>
        </p:nvSpPr>
        <p:spPr>
          <a:xfrm>
            <a:off x="5486400" y="3241769"/>
            <a:ext cx="3429000" cy="1566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8B915-1C0E-4695-B51D-D8E35AF575DB}"/>
              </a:ext>
            </a:extLst>
          </p:cNvPr>
          <p:cNvSpPr/>
          <p:nvPr/>
        </p:nvSpPr>
        <p:spPr>
          <a:xfrm>
            <a:off x="5399210" y="4883653"/>
            <a:ext cx="3429000" cy="93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93F8E7-2BCE-4865-9D4F-049E225067CC}"/>
              </a:ext>
            </a:extLst>
          </p:cNvPr>
          <p:cNvSpPr txBox="1"/>
          <p:nvPr/>
        </p:nvSpPr>
        <p:spPr>
          <a:xfrm>
            <a:off x="6057900" y="2543106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Also called: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Cycle Time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E42B5FF8-C938-4724-9CC6-364FEA5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9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minimum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sp>
        <p:nvSpPr>
          <p:cNvPr id="1181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58C25B1-F918-4C41-ADBC-197BF16E7C4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CDFE40D-9AEC-4E39-B9BA-DABD70968D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9F11BD0F-38C7-4B70-9EEB-6DA9593AFEBD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47750481"/>
              </p:ext>
            </p:extLst>
          </p:nvPr>
        </p:nvGraphicFramePr>
        <p:xfrm>
          <a:off x="1143000" y="2622867"/>
          <a:ext cx="38100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118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2867"/>
                        <a:ext cx="3810000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59102EF-14A6-45D6-8C89-A1E5A625501C}"/>
              </a:ext>
            </a:extLst>
          </p:cNvPr>
          <p:cNvSpPr/>
          <p:nvPr/>
        </p:nvSpPr>
        <p:spPr>
          <a:xfrm>
            <a:off x="1041888" y="3886204"/>
            <a:ext cx="4724400" cy="6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A6C02F-DD87-4D98-A7BD-29B6D91062F6}"/>
              </a:ext>
            </a:extLst>
          </p:cNvPr>
          <p:cNvSpPr/>
          <p:nvPr/>
        </p:nvSpPr>
        <p:spPr>
          <a:xfrm>
            <a:off x="1219200" y="5003781"/>
            <a:ext cx="4724400" cy="42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18521E-6D86-4668-B859-5F310B90BC56}"/>
              </a:ext>
            </a:extLst>
          </p:cNvPr>
          <p:cNvSpPr/>
          <p:nvPr/>
        </p:nvSpPr>
        <p:spPr>
          <a:xfrm>
            <a:off x="1118088" y="4546582"/>
            <a:ext cx="4724400" cy="457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F0006-45F0-4108-9858-7B658C2F01F4}"/>
              </a:ext>
            </a:extLst>
          </p:cNvPr>
          <p:cNvSpPr/>
          <p:nvPr/>
        </p:nvSpPr>
        <p:spPr>
          <a:xfrm>
            <a:off x="1143000" y="5384782"/>
            <a:ext cx="4724400" cy="482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D8A3B-F76E-4E3A-B592-2A5BF2F7D4C0}"/>
              </a:ext>
            </a:extLst>
          </p:cNvPr>
          <p:cNvSpPr/>
          <p:nvPr/>
        </p:nvSpPr>
        <p:spPr>
          <a:xfrm>
            <a:off x="6268912" y="3479261"/>
            <a:ext cx="589088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92395-2800-4B8C-ABEC-1906F2D5DD67}"/>
              </a:ext>
            </a:extLst>
          </p:cNvPr>
          <p:cNvSpPr/>
          <p:nvPr/>
        </p:nvSpPr>
        <p:spPr>
          <a:xfrm>
            <a:off x="6172200" y="3950722"/>
            <a:ext cx="2057400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7CCC6-6752-4653-BDB4-869C115FE526}"/>
              </a:ext>
            </a:extLst>
          </p:cNvPr>
          <p:cNvSpPr/>
          <p:nvPr/>
        </p:nvSpPr>
        <p:spPr>
          <a:xfrm>
            <a:off x="6858000" y="3505200"/>
            <a:ext cx="1492153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E5EF01-FEC6-4785-A87C-64BFE3359CA9}"/>
              </a:ext>
            </a:extLst>
          </p:cNvPr>
          <p:cNvSpPr/>
          <p:nvPr/>
        </p:nvSpPr>
        <p:spPr>
          <a:xfrm>
            <a:off x="1295400" y="5804902"/>
            <a:ext cx="4724400" cy="443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4B76F-7981-4672-8C58-D8B836D6FE81}"/>
              </a:ext>
            </a:extLst>
          </p:cNvPr>
          <p:cNvSpPr/>
          <p:nvPr/>
        </p:nvSpPr>
        <p:spPr>
          <a:xfrm>
            <a:off x="5766288" y="3181624"/>
            <a:ext cx="3072912" cy="161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DA10638D-79A9-4019-B715-E228636F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ED582D-5580-47BA-8097-7CD69EA7381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rgbClr val="0070C0"/>
                </a:solidFill>
              </a:rPr>
              <a:t>both constraints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Setup time </a:t>
            </a:r>
            <a:r>
              <a:rPr lang="en-US" dirty="0"/>
              <a:t>constraint (aka cycle time constraint)</a:t>
            </a:r>
          </a:p>
          <a:p>
            <a:pPr lvl="1"/>
            <a:r>
              <a:rPr lang="en-US" b="1" dirty="0"/>
              <a:t>Hold time </a:t>
            </a:r>
            <a:r>
              <a:rPr lang="en-US" dirty="0"/>
              <a:t>constraint</a:t>
            </a:r>
          </a:p>
          <a:p>
            <a:r>
              <a:rPr lang="en-US" dirty="0"/>
              <a:t>If the hold time constraint isn’t met, the circuit </a:t>
            </a:r>
            <a:r>
              <a:rPr lang="en-US" b="1" dirty="0"/>
              <a:t>won’t work reliably at any frequency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FDFA0-3886-4E73-99B1-6B730F931451}"/>
              </a:ext>
            </a:extLst>
          </p:cNvPr>
          <p:cNvSpPr/>
          <p:nvPr/>
        </p:nvSpPr>
        <p:spPr>
          <a:xfrm>
            <a:off x="1600200" y="4241810"/>
            <a:ext cx="1828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479C5-DEA3-4E5B-B7B4-167060AA5E3B}"/>
              </a:ext>
            </a:extLst>
          </p:cNvPr>
          <p:cNvSpPr/>
          <p:nvPr/>
        </p:nvSpPr>
        <p:spPr>
          <a:xfrm>
            <a:off x="3810000" y="4800600"/>
            <a:ext cx="27432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B3986-A07F-4074-8EC5-EABE0171B287}"/>
              </a:ext>
            </a:extLst>
          </p:cNvPr>
          <p:cNvSpPr/>
          <p:nvPr/>
        </p:nvSpPr>
        <p:spPr>
          <a:xfrm>
            <a:off x="3200400" y="5003716"/>
            <a:ext cx="179197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F45D4FA-DE96-4626-80C9-23E526EA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373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83439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+ 25)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13DF3F-1A92-4D95-A6B8-1200AF2F2670}"/>
              </a:ext>
            </a:extLst>
          </p:cNvPr>
          <p:cNvSpPr/>
          <p:nvPr/>
        </p:nvSpPr>
        <p:spPr>
          <a:xfrm>
            <a:off x="2133600" y="4191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CAC85D-F1E8-4EB0-AAAC-522F93737956}"/>
              </a:ext>
            </a:extLst>
          </p:cNvPr>
          <p:cNvSpPr/>
          <p:nvPr/>
        </p:nvSpPr>
        <p:spPr>
          <a:xfrm>
            <a:off x="1562100" y="4241809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8B581-F601-4C28-9490-BD31AE7902C8}"/>
              </a:ext>
            </a:extLst>
          </p:cNvPr>
          <p:cNvSpPr/>
          <p:nvPr/>
        </p:nvSpPr>
        <p:spPr>
          <a:xfrm>
            <a:off x="2133600" y="4572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57EF22-BA1D-45A9-BF74-3E8A974D3CD3}"/>
              </a:ext>
            </a:extLst>
          </p:cNvPr>
          <p:cNvSpPr/>
          <p:nvPr/>
        </p:nvSpPr>
        <p:spPr>
          <a:xfrm>
            <a:off x="1409700" y="4648227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E45463-2526-43F5-BEA1-923115D1E7D1}"/>
              </a:ext>
            </a:extLst>
          </p:cNvPr>
          <p:cNvSpPr/>
          <p:nvPr/>
        </p:nvSpPr>
        <p:spPr>
          <a:xfrm>
            <a:off x="1600200" y="5067286"/>
            <a:ext cx="2971800" cy="444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29CB7-DD8C-4867-92FD-7C3840640DA0}"/>
              </a:ext>
            </a:extLst>
          </p:cNvPr>
          <p:cNvSpPr/>
          <p:nvPr/>
        </p:nvSpPr>
        <p:spPr>
          <a:xfrm>
            <a:off x="1600200" y="5943572"/>
            <a:ext cx="22860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85DD24-442E-4A83-B584-14578C9776E9}"/>
              </a:ext>
            </a:extLst>
          </p:cNvPr>
          <p:cNvSpPr/>
          <p:nvPr/>
        </p:nvSpPr>
        <p:spPr>
          <a:xfrm>
            <a:off x="5181600" y="5142836"/>
            <a:ext cx="28194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AA14C5-469C-4F97-9368-5071FE2376A0}"/>
              </a:ext>
            </a:extLst>
          </p:cNvPr>
          <p:cNvSpPr/>
          <p:nvPr/>
        </p:nvSpPr>
        <p:spPr>
          <a:xfrm>
            <a:off x="5257800" y="5573534"/>
            <a:ext cx="16002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0EA07-7EAC-4116-9415-055F99B8B832}"/>
              </a:ext>
            </a:extLst>
          </p:cNvPr>
          <p:cNvSpPr/>
          <p:nvPr/>
        </p:nvSpPr>
        <p:spPr>
          <a:xfrm>
            <a:off x="1676400" y="5554892"/>
            <a:ext cx="2743199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EF826A3D-E475-484A-95C2-AC8B7A066B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1" y="5512597"/>
            <a:ext cx="1905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setup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E0B238-BFF0-4F69-8C72-5E2D4C300277}"/>
              </a:ext>
            </a:extLst>
          </p:cNvPr>
          <p:cNvSpPr/>
          <p:nvPr/>
        </p:nvSpPr>
        <p:spPr>
          <a:xfrm>
            <a:off x="1676400" y="5511790"/>
            <a:ext cx="2971800" cy="34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FFD8E5-BE11-4186-B052-41D34EC70C4E}"/>
              </a:ext>
            </a:extLst>
          </p:cNvPr>
          <p:cNvSpPr txBox="1"/>
          <p:nvPr/>
        </p:nvSpPr>
        <p:spPr>
          <a:xfrm>
            <a:off x="5099313" y="6111240"/>
            <a:ext cx="382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Won’t run reliably at any frequency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D8857F-6783-4DC0-977A-D732298A84EE}"/>
              </a:ext>
            </a:extLst>
          </p:cNvPr>
          <p:cNvSpPr/>
          <p:nvPr/>
        </p:nvSpPr>
        <p:spPr>
          <a:xfrm>
            <a:off x="7086601" y="5943572"/>
            <a:ext cx="1524000" cy="399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5BE01D-9DE3-4F97-9491-4D55C00596BA}"/>
              </a:ext>
            </a:extLst>
          </p:cNvPr>
          <p:cNvSpPr/>
          <p:nvPr/>
        </p:nvSpPr>
        <p:spPr>
          <a:xfrm>
            <a:off x="5099313" y="5928332"/>
            <a:ext cx="1987287" cy="40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75C6E46E-938F-40ED-A17B-AAF70E5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36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8" grpId="0" animBg="1"/>
      <p:bldP spid="19" grpId="0"/>
      <p:bldP spid="72" grpId="0" animBg="1"/>
      <p:bldP spid="78" grpId="0"/>
      <p:bldP spid="79" grpId="0" animBg="1"/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8531344"/>
              </p:ext>
            </p:extLst>
          </p:nvPr>
        </p:nvGraphicFramePr>
        <p:xfrm>
          <a:off x="1231375" y="1143000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3000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5AAAEC4-A0F5-4637-92BD-F3CB77C7F620}"/>
              </a:ext>
            </a:extLst>
          </p:cNvPr>
          <p:cNvSpPr/>
          <p:nvPr/>
        </p:nvSpPr>
        <p:spPr>
          <a:xfrm rot="5400000">
            <a:off x="2209800" y="2814638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3902F90-3F13-4BD9-B5E7-ABC9FBDA6178}"/>
              </a:ext>
            </a:extLst>
          </p:cNvPr>
          <p:cNvSpPr/>
          <p:nvPr/>
        </p:nvSpPr>
        <p:spPr>
          <a:xfrm rot="5400000">
            <a:off x="2209800" y="3444400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0728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314440" imgH="1517400" progId="Visio.Drawing.6">
                  <p:embed/>
                </p:oleObj>
              </mc:Choice>
              <mc:Fallback>
                <p:oleObj name="VISIO" r:id="rId12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2 x </a:t>
            </a:r>
            <a:r>
              <a:rPr lang="en-US" sz="1600" dirty="0"/>
              <a:t>25 </a:t>
            </a:r>
            <a:r>
              <a:rPr lang="en-US" sz="1600" dirty="0" err="1"/>
              <a:t>ps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50 </a:t>
            </a:r>
            <a:r>
              <a:rPr lang="en-US" sz="1600" b="1" dirty="0" err="1">
                <a:solidFill>
                  <a:srgbClr val="FF0000"/>
                </a:solidFill>
              </a:rPr>
              <a:t>ps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</a:t>
            </a:r>
            <a:r>
              <a:rPr lang="en-US" sz="1600" b="1" dirty="0">
                <a:solidFill>
                  <a:srgbClr val="FF0000"/>
                </a:solidFill>
              </a:rPr>
              <a:t>50</a:t>
            </a:r>
            <a:r>
              <a:rPr lang="en-US" sz="1600" dirty="0"/>
              <a:t>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9256E4-A368-4F80-8FE8-315213C4D0B9}"/>
              </a:ext>
            </a:extLst>
          </p:cNvPr>
          <p:cNvSpPr txBox="1"/>
          <p:nvPr/>
        </p:nvSpPr>
        <p:spPr>
          <a:xfrm>
            <a:off x="1905000" y="937359"/>
            <a:ext cx="287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Add buffers on short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680666-BB68-4667-BDCA-1FB183770582}"/>
              </a:ext>
            </a:extLst>
          </p:cNvPr>
          <p:cNvSpPr/>
          <p:nvPr/>
        </p:nvSpPr>
        <p:spPr>
          <a:xfrm>
            <a:off x="7086600" y="5994868"/>
            <a:ext cx="457200" cy="2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F6422-D702-4AFB-BB6B-96F670759D3C}"/>
              </a:ext>
            </a:extLst>
          </p:cNvPr>
          <p:cNvSpPr/>
          <p:nvPr/>
        </p:nvSpPr>
        <p:spPr>
          <a:xfrm>
            <a:off x="1905000" y="937359"/>
            <a:ext cx="2819400" cy="3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88D615-D992-4C29-8289-4181F9314193}"/>
              </a:ext>
            </a:extLst>
          </p:cNvPr>
          <p:cNvSpPr txBox="1"/>
          <p:nvPr/>
        </p:nvSpPr>
        <p:spPr>
          <a:xfrm>
            <a:off x="2274570" y="860415"/>
            <a:ext cx="1992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to fix?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85797-3AAD-497B-8094-B85AE5284D1A}"/>
              </a:ext>
            </a:extLst>
          </p:cNvPr>
          <p:cNvSpPr/>
          <p:nvPr/>
        </p:nvSpPr>
        <p:spPr>
          <a:xfrm>
            <a:off x="2133600" y="4648200"/>
            <a:ext cx="3048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91CC29-4435-4B41-9E81-0AB2BFB26123}"/>
              </a:ext>
            </a:extLst>
          </p:cNvPr>
          <p:cNvSpPr/>
          <p:nvPr/>
        </p:nvSpPr>
        <p:spPr>
          <a:xfrm>
            <a:off x="1771650" y="5516562"/>
            <a:ext cx="6076950" cy="73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2938878" y="4724081"/>
            <a:ext cx="566321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0CE47ED-455E-4A1F-9D31-0FB14F0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2" grpId="0" animBg="1"/>
      <p:bldP spid="44" grpId="0"/>
      <p:bldP spid="13" grpId="0" animBg="1"/>
      <p:bldP spid="59" grpId="0" animBg="1"/>
      <p:bldP spid="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Clock Skew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72315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>
                <a:solidFill>
                  <a:srgbClr val="0070C0"/>
                </a:solidFill>
              </a:rPr>
              <a:t>Skew: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>
                <a:solidFill>
                  <a:srgbClr val="0070C0"/>
                </a:solidFill>
              </a:rPr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Clock Skew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291370"/>
              </p:ext>
            </p:extLst>
          </p:nvPr>
        </p:nvGraphicFramePr>
        <p:xfrm>
          <a:off x="3048000" y="3124200"/>
          <a:ext cx="339090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1874" imgH="1967716" progId="Visio.Drawing.11">
                  <p:embed/>
                </p:oleObj>
              </mc:Choice>
              <mc:Fallback>
                <p:oleObj name="VISIO" r:id="rId5" imgW="2321874" imgH="1967716" progId="Visio.Drawing.11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090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E0970-7B38-42A5-A660-4B58FC4E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8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 with Skew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488184"/>
              </p:ext>
            </p:ext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57514" imgH="1971779" progId="Visio.Drawing.11">
                  <p:embed/>
                </p:oleObj>
              </mc:Choice>
              <mc:Fallback>
                <p:oleObj name="Visio" r:id="rId8" imgW="2157514" imgH="1971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≥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≤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– (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25146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- </a:t>
            </a:r>
            <a:r>
              <a:rPr lang="en-US" sz="24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latin typeface="+mj-lt"/>
                <a:cs typeface="Arial" charset="0"/>
              </a:rPr>
              <a:t>≥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pd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endParaRPr lang="en-US" sz="2400" b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2514600"/>
            <a:ext cx="3276600" cy="454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791200" y="3581400"/>
            <a:ext cx="32004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3962400"/>
            <a:ext cx="609600" cy="39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867400" y="3883026"/>
            <a:ext cx="2819400" cy="47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05400" y="3249612"/>
            <a:ext cx="4038600" cy="1474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B524F1E-5D67-4B4B-9199-AE47351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3795233"/>
              </p:ext>
            </p:extLst>
          </p:nvPr>
        </p:nvGraphicFramePr>
        <p:xfrm>
          <a:off x="906463" y="1524000"/>
          <a:ext cx="427513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29529" imgH="2201277" progId="Visio.Drawing.11">
                  <p:embed/>
                </p:oleObj>
              </mc:Choice>
              <mc:Fallback>
                <p:oleObj name="VISIO" r:id="rId7" imgW="2129529" imgH="2201277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524000"/>
                        <a:ext cx="427513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 with Skew</a:t>
            </a: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endParaRPr lang="en-US" sz="2800" b="1" baseline="-250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–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</p:txBody>
      </p:sp>
      <p:sp>
        <p:nvSpPr>
          <p:cNvPr id="1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781800" y="3503613"/>
            <a:ext cx="16764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334000" y="4025900"/>
            <a:ext cx="6858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019800" y="3962400"/>
            <a:ext cx="23622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81600" y="3343276"/>
            <a:ext cx="3505200" cy="138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DC1EA3-9311-4E62-B9BE-F39D7E3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Synchronization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651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1089632"/>
              </p:ext>
            </p:extLst>
          </p:nvPr>
        </p:nvGraphicFramePr>
        <p:xfrm>
          <a:off x="1062771" y="3352800"/>
          <a:ext cx="610002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0280" imgH="720360" progId="Visio.Drawing.6">
                  <p:embed/>
                </p:oleObj>
              </mc:Choice>
              <mc:Fallback>
                <p:oleObj name="VISIO" r:id="rId7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71" y="3352800"/>
                        <a:ext cx="6100029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91304" y="2167466"/>
            <a:ext cx="335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655" y="5486400"/>
            <a:ext cx="3519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Back-to-back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4160" y="5486400"/>
            <a:ext cx="3676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Cross-coupled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644800"/>
            <a:ext cx="3581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0C57630-5D3F-498D-A868-B819884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EE2CD-7FD4-47DF-8F3D-7CF2E64B3AA2}"/>
              </a:ext>
            </a:extLst>
          </p:cNvPr>
          <p:cNvSpPr txBox="1"/>
          <p:nvPr/>
        </p:nvSpPr>
        <p:spPr>
          <a:xfrm>
            <a:off x="3429000" y="28956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Same circuit!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5CB07-8887-42B7-8DF6-3C49A452B2FC}"/>
              </a:ext>
            </a:extLst>
          </p:cNvPr>
          <p:cNvSpPr/>
          <p:nvPr/>
        </p:nvSpPr>
        <p:spPr>
          <a:xfrm>
            <a:off x="3200400" y="2795389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A6E6-9029-459B-8422-F36C3AFA9A02}"/>
              </a:ext>
            </a:extLst>
          </p:cNvPr>
          <p:cNvSpPr/>
          <p:nvPr/>
        </p:nvSpPr>
        <p:spPr>
          <a:xfrm>
            <a:off x="568960" y="5544374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Violating the Dynamic Discipline</a:t>
            </a:r>
          </a:p>
        </p:txBody>
      </p:sp>
      <p:graphicFrame>
        <p:nvGraphicFramePr>
          <p:cNvPr id="7" name="Object 9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0716361"/>
              </p:ext>
            </p:extLst>
          </p:nvPr>
        </p:nvGraphicFramePr>
        <p:xfrm>
          <a:off x="5558487" y="1066800"/>
          <a:ext cx="27473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57280" imgH="2546280" progId="Visio.Drawing.6">
                  <p:embed/>
                </p:oleObj>
              </mc:Choice>
              <mc:Fallback>
                <p:oleObj name="VISIO" r:id="rId7" imgW="1457280" imgH="2546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487" y="1066800"/>
                        <a:ext cx="274731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4443"/>
              </p:ext>
            </p:extLst>
          </p:nvPr>
        </p:nvGraphicFramePr>
        <p:xfrm>
          <a:off x="2095500" y="2434737"/>
          <a:ext cx="26670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914400" imgH="774720" progId="Visio.Drawing.6">
                  <p:embed/>
                </p:oleObj>
              </mc:Choice>
              <mc:Fallback>
                <p:oleObj name="VISIO" r:id="rId9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434737"/>
                        <a:ext cx="266700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5486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600" b="1" dirty="0">
                <a:latin typeface="+mj-lt"/>
                <a:cs typeface="Arial" charset="0"/>
              </a:rPr>
              <a:t>Asynchronous</a:t>
            </a:r>
            <a:r>
              <a:rPr lang="en-US" sz="2600" dirty="0">
                <a:latin typeface="+mj-lt"/>
                <a:cs typeface="Arial" charset="0"/>
              </a:rPr>
              <a:t> (for example, user) </a:t>
            </a:r>
            <a:r>
              <a:rPr lang="en-US" sz="2600" b="1" dirty="0">
                <a:latin typeface="+mj-lt"/>
                <a:cs typeface="Arial" charset="0"/>
              </a:rPr>
              <a:t>inputs</a:t>
            </a:r>
            <a:r>
              <a:rPr lang="en-US" sz="2600" dirty="0">
                <a:latin typeface="+mj-lt"/>
                <a:cs typeface="Arial" charset="0"/>
              </a:rPr>
              <a:t> might violate the dynamic discipline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895600"/>
            <a:ext cx="1572175" cy="263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1962A1B-0538-4554-A8FB-50131CAA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96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Object 10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8400247"/>
              </p:ext>
            </p:extLst>
          </p:nvPr>
        </p:nvGraphicFramePr>
        <p:xfrm>
          <a:off x="2895600" y="3810000"/>
          <a:ext cx="36766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57352" imgH="650055" progId="Visio.Drawing.11">
                  <p:embed/>
                </p:oleObj>
              </mc:Choice>
              <mc:Fallback>
                <p:oleObj name="Visio" r:id="rId5" imgW="1257352" imgH="650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6766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err="1">
                <a:latin typeface="+mj-lt"/>
                <a:cs typeface="Arial" charset="0"/>
              </a:rPr>
              <a:t>Bistable</a:t>
            </a:r>
            <a:r>
              <a:rPr lang="en-US" sz="2600" b="1" dirty="0">
                <a:latin typeface="+mj-lt"/>
                <a:cs typeface="Arial" charset="0"/>
              </a:rPr>
              <a:t> devices: </a:t>
            </a:r>
            <a:r>
              <a:rPr lang="en-US" sz="2600" dirty="0">
                <a:latin typeface="+mj-lt"/>
                <a:cs typeface="Arial" charset="0"/>
              </a:rPr>
              <a:t>two stable states, and a metastable state between them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</a:t>
            </a:r>
            <a:r>
              <a:rPr lang="en-US" sz="2600" dirty="0">
                <a:latin typeface="+mj-lt"/>
                <a:cs typeface="Arial" charset="0"/>
              </a:rPr>
              <a:t>two stable states (1 and 0) and one metastable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flip-flop lands in metastable state, could stay there for an undetermined amount of time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9488B4-B519-4B1A-971A-A6C6349C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450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Flip-Flop Internals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99835"/>
              </p:ext>
            </p:extLst>
          </p:nvPr>
        </p:nvGraphicFramePr>
        <p:xfrm>
          <a:off x="3276600" y="1905000"/>
          <a:ext cx="19812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1981200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754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Flip-flop has </a:t>
            </a:r>
            <a:r>
              <a:rPr lang="en-US" sz="2600" b="1" dirty="0">
                <a:latin typeface="+mj-lt"/>
                <a:cs typeface="Arial" charset="0"/>
              </a:rPr>
              <a:t>feedback</a:t>
            </a:r>
            <a:r>
              <a:rPr lang="en-US" sz="2600" dirty="0">
                <a:latin typeface="+mj-lt"/>
                <a:cs typeface="Arial" charset="0"/>
              </a:rPr>
              <a:t>: if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somewhere between 1 and 0, cross-coupled gates drive output to either rail (1 or 0)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276600"/>
            <a:ext cx="754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Metastable signal:</a:t>
            </a:r>
            <a:r>
              <a:rPr lang="en-US" sz="2400" dirty="0">
                <a:latin typeface="+mj-lt"/>
                <a:cs typeface="Arial" charset="0"/>
              </a:rPr>
              <a:t> if it hasn’t resolved to 1 or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input changes at random time, </a:t>
            </a:r>
            <a:r>
              <a:rPr lang="en-US" sz="2400" b="1" dirty="0">
                <a:latin typeface="+mj-lt"/>
                <a:cs typeface="Arial" charset="0"/>
              </a:rPr>
              <a:t>probability that output </a:t>
            </a:r>
            <a:r>
              <a:rPr lang="en-US" sz="2400" b="1" i="1" dirty="0">
                <a:latin typeface="+mj-lt"/>
                <a:cs typeface="Arial" charset="0"/>
              </a:rPr>
              <a:t>Q</a:t>
            </a:r>
            <a:r>
              <a:rPr lang="en-US" sz="2400" b="1" dirty="0">
                <a:latin typeface="+mj-lt"/>
                <a:cs typeface="Arial" charset="0"/>
              </a:rPr>
              <a:t> is metastable</a:t>
            </a:r>
            <a:r>
              <a:rPr lang="en-US" sz="2400" dirty="0">
                <a:latin typeface="+mj-lt"/>
                <a:cs typeface="Arial" charset="0"/>
              </a:rPr>
              <a:t> after waiting some time,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latin typeface="+mj-lt"/>
                <a:cs typeface="Arial" charset="0"/>
              </a:rPr>
              <a:t>                                    P(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baseline="-25000" dirty="0" err="1">
                <a:latin typeface="+mj-lt"/>
                <a:cs typeface="Arial" charset="0"/>
              </a:rPr>
              <a:t>res</a:t>
            </a:r>
            <a:r>
              <a:rPr lang="en-US" sz="2000" b="1" dirty="0">
                <a:latin typeface="+mj-lt"/>
                <a:cs typeface="Arial" charset="0"/>
              </a:rPr>
              <a:t> &gt; 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dirty="0">
                <a:latin typeface="+mj-lt"/>
                <a:cs typeface="Arial" charset="0"/>
              </a:rPr>
              <a:t>) = (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/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i="1" baseline="-25000" dirty="0" err="1">
                <a:latin typeface="+mj-lt"/>
                <a:cs typeface="Arial" charset="0"/>
              </a:rPr>
              <a:t>c</a:t>
            </a:r>
            <a:r>
              <a:rPr lang="en-US" sz="2000" b="1" i="1" baseline="-25000" dirty="0">
                <a:latin typeface="+mj-lt"/>
                <a:cs typeface="Arial" charset="0"/>
              </a:rPr>
              <a:t> </a:t>
            </a:r>
            <a:r>
              <a:rPr lang="en-US" sz="2000" b="1" dirty="0">
                <a:latin typeface="+mj-lt"/>
                <a:cs typeface="Arial" charset="0"/>
              </a:rPr>
              <a:t>) e</a:t>
            </a:r>
            <a:r>
              <a:rPr lang="en-US" sz="2000" b="1" baseline="30000" dirty="0">
                <a:latin typeface="+mj-lt"/>
                <a:cs typeface="Arial" charset="0"/>
              </a:rPr>
              <a:t>-</a:t>
            </a:r>
            <a:r>
              <a:rPr lang="en-US" sz="2000" b="1" i="1" baseline="30000" dirty="0">
                <a:latin typeface="+mj-lt"/>
                <a:cs typeface="Arial" charset="0"/>
              </a:rPr>
              <a:t>t</a:t>
            </a:r>
            <a:r>
              <a:rPr lang="en-US" sz="2000" b="1" baseline="30000" dirty="0">
                <a:latin typeface="+mj-lt"/>
                <a:cs typeface="Arial" charset="0"/>
              </a:rPr>
              <a:t>/</a:t>
            </a:r>
            <a:r>
              <a:rPr lang="el-GR" sz="2000" b="1" baseline="30000" dirty="0">
                <a:latin typeface="+mj-lt"/>
                <a:cs typeface="Times New Roman" pitchFamily="18" charset="0"/>
              </a:rPr>
              <a:t>τ</a:t>
            </a:r>
            <a:endParaRPr lang="en-US" sz="20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2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			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res</a:t>
            </a:r>
            <a:r>
              <a:rPr lang="en-US" sz="2000" dirty="0">
                <a:latin typeface="+mj-lt"/>
                <a:cs typeface="Arial" charset="0"/>
              </a:rPr>
              <a:t>    :  time to resolve to 1 or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     		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, </a:t>
            </a:r>
            <a:r>
              <a:rPr lang="el-GR" sz="2000" b="1" dirty="0">
                <a:latin typeface="+mj-lt"/>
                <a:cs typeface="Times New Roman" pitchFamily="18" charset="0"/>
              </a:rPr>
              <a:t>τ</a:t>
            </a:r>
            <a:r>
              <a:rPr lang="en-US" sz="2000" b="1" dirty="0">
                <a:latin typeface="+mj-lt"/>
                <a:cs typeface="Times New Roman" pitchFamily="18" charset="0"/>
              </a:rPr>
              <a:t> :  </a:t>
            </a:r>
            <a:r>
              <a:rPr lang="en-US" sz="2000" dirty="0">
                <a:latin typeface="+mj-lt"/>
                <a:cs typeface="Times New Roman" pitchFamily="18" charset="0"/>
              </a:rPr>
              <a:t>properties of the circuit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l-GR" sz="20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1BA8B28-4F60-4863-A8F5-4A4B7B2C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32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Intuitively:</a:t>
            </a:r>
          </a:p>
          <a:p>
            <a:pPr lvl="1" algn="just">
              <a:spcBef>
                <a:spcPct val="20000"/>
              </a:spcBef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probability input changes at a bad time (during aperture time)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e</a:t>
            </a:r>
            <a:r>
              <a:rPr lang="en-US" sz="2400" baseline="30000" dirty="0">
                <a:latin typeface="+mj-lt"/>
                <a:cs typeface="Arial" charset="0"/>
              </a:rPr>
              <a:t>-</a:t>
            </a:r>
            <a:r>
              <a:rPr lang="en-US" sz="2400" i="1" baseline="30000" dirty="0">
                <a:latin typeface="+mj-lt"/>
                <a:cs typeface="Arial" charset="0"/>
              </a:rPr>
              <a:t>t</a:t>
            </a:r>
            <a:r>
              <a:rPr lang="en-US" sz="2400" baseline="30000" dirty="0">
                <a:latin typeface="+mj-lt"/>
                <a:cs typeface="Arial" charset="0"/>
              </a:rPr>
              <a:t>/</a:t>
            </a:r>
            <a:r>
              <a:rPr lang="el-GR" sz="2400" baseline="30000" dirty="0">
                <a:latin typeface="+mj-lt"/>
                <a:cs typeface="Times New Roman" pitchFamily="18" charset="0"/>
              </a:rPr>
              <a:t>τ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endParaRPr lang="en-US" sz="24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l-GR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time constant for how fast flip-flop moves away from </a:t>
            </a:r>
            <a:r>
              <a:rPr lang="en-US" sz="2400" dirty="0" err="1">
                <a:latin typeface="+mj-lt"/>
                <a:cs typeface="Arial" charset="0"/>
              </a:rPr>
              <a:t>metastability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dirty="0">
                <a:latin typeface="+mj-lt"/>
                <a:cs typeface="Arial" charset="0"/>
              </a:rPr>
              <a:t>/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)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e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-</a:t>
            </a:r>
            <a:r>
              <a:rPr lang="en-US" sz="2400" b="1" i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l-GR" sz="24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τ</a:t>
            </a:r>
            <a:endParaRPr lang="en-US" sz="2400" b="1" baseline="30000" dirty="0">
              <a:solidFill>
                <a:schemeClr val="accent1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samples metastable input, if you wait long enough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), the output will have resolved to 1 or 0 with high probability.</a:t>
            </a:r>
          </a:p>
          <a:p>
            <a:pPr marL="342900" indent="-342900">
              <a:spcBef>
                <a:spcPct val="20000"/>
              </a:spcBef>
            </a:pPr>
            <a:endParaRPr lang="el-GR" sz="24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A49459C-A8BD-427E-93C4-16C7F75B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8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Synchronizers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136C005-5CB4-4B5D-BDC4-13B9928931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228294"/>
              </p:ext>
            </p:extLst>
          </p:nvPr>
        </p:nvGraphicFramePr>
        <p:xfrm>
          <a:off x="3124200" y="3352800"/>
          <a:ext cx="2057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780840" progId="Visio.Drawing.6">
                  <p:embed/>
                </p:oleObj>
              </mc:Choice>
              <mc:Fallback>
                <p:oleObj name="VISIO" r:id="rId5" imgW="828720" imgH="780840" progId="Visio.Drawing.6">
                  <p:embed/>
                  <p:pic>
                    <p:nvPicPr>
                      <p:cNvPr id="1043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20574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79BA2253-4A20-4167-8A54-91B0C33B6D3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Asynchronous inputs are inevitable </a:t>
            </a:r>
            <a:r>
              <a:rPr lang="en-US" sz="2400" dirty="0">
                <a:latin typeface="+mj-lt"/>
                <a:cs typeface="Arial" charset="0"/>
              </a:rPr>
              <a:t>(user interfaces, systems with different clocks interacting, etc.)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Synchronizer goal: </a:t>
            </a:r>
            <a:r>
              <a:rPr lang="en-US" sz="2400" dirty="0">
                <a:latin typeface="+mj-lt"/>
                <a:cs typeface="Arial" charset="0"/>
              </a:rPr>
              <a:t>make 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probability of failure </a:t>
            </a:r>
            <a:r>
              <a:rPr lang="en-US" sz="2400" dirty="0">
                <a:latin typeface="+mj-lt"/>
                <a:cs typeface="Arial" charset="0"/>
              </a:rPr>
              <a:t>(the output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still being metastable)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Synchronizer cannot make the probability of failure 0</a:t>
            </a:r>
            <a:endParaRPr lang="en-US" sz="2000" baseline="30000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7D9521-D3CD-4875-A0A9-FD14EA6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61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224009"/>
              </p:ext>
            </p:ext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44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FE05983-8A94-4E47-BA01-CE9A67D4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54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560546C-E18F-4AF9-A1B7-F4896A994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1F16C38-884D-48D9-BD8D-9469A01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365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Probability of Failure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BC6C3C6-A2FF-4272-910F-86DD56EE06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27511"/>
              </p:ext>
            </p:extLst>
          </p:nvPr>
        </p:nvGraphicFramePr>
        <p:xfrm>
          <a:off x="2057400" y="1981200"/>
          <a:ext cx="4587234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64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587234" cy="395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4D27EEE-0137-445F-A8BE-8E88E389A8A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For each sample, probability of failure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</a:t>
            </a:r>
            <a:r>
              <a:rPr lang="en-US" sz="3200" b="1" dirty="0">
                <a:latin typeface="+mj-lt"/>
                <a:cs typeface="Arial" charset="0"/>
              </a:rPr>
              <a:t>P(failure) = (</a:t>
            </a:r>
            <a:r>
              <a:rPr lang="en-US" sz="3200" b="1" i="1" dirty="0">
                <a:latin typeface="+mj-lt"/>
                <a:cs typeface="Arial" charset="0"/>
              </a:rPr>
              <a:t>T</a:t>
            </a:r>
            <a:r>
              <a:rPr lang="en-US" sz="3200" b="1" baseline="-25000" dirty="0">
                <a:latin typeface="+mj-lt"/>
                <a:cs typeface="Arial" charset="0"/>
              </a:rPr>
              <a:t>0</a:t>
            </a:r>
            <a:r>
              <a:rPr lang="en-US" sz="3200" b="1" dirty="0"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dirty="0"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4162099-A6F0-472F-B6B0-81D13E8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2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16268"/>
            <a:ext cx="845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+mj-lt"/>
              </a:rPr>
              <a:t>Synchronizer Mean Time Between Failure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75C16D-9453-4CAA-BA7C-DFC08602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E81E94-75E3-462C-9BF8-5E076F565B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asynchronous input changes once per second, probability of failure per second is 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input changes </a:t>
            </a:r>
            <a:r>
              <a:rPr lang="en-US" sz="2600" i="1" dirty="0">
                <a:latin typeface="+mj-lt"/>
                <a:cs typeface="Arial" charset="0"/>
              </a:rPr>
              <a:t>N</a:t>
            </a:r>
            <a:r>
              <a:rPr lang="en-US" sz="2600" dirty="0">
                <a:latin typeface="+mj-lt"/>
                <a:cs typeface="Arial" charset="0"/>
              </a:rPr>
              <a:t> times per second, probability of failure per second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      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= (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32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Synchronizer fails, on average, 1/[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(failure)/second]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Called </a:t>
            </a:r>
            <a:r>
              <a:rPr lang="en-US" sz="2600" b="1" i="1" dirty="0">
                <a:latin typeface="+mj-lt"/>
                <a:cs typeface="Arial" charset="0"/>
              </a:rPr>
              <a:t>mean time between failures</a:t>
            </a:r>
            <a:r>
              <a:rPr lang="en-US" sz="2600" dirty="0">
                <a:latin typeface="+mj-lt"/>
                <a:cs typeface="Arial" charset="0"/>
              </a:rPr>
              <a:t>, MTBF: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MTBF = 1/[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(failure)/second] = (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28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28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28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0C78066-CD13-4BDE-9234-52585210099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977" y="4724400"/>
            <a:ext cx="8050823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DE0ACBA-5A2A-44A0-A3B5-1E4DA44A7A5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5188" y="2734408"/>
            <a:ext cx="7772400" cy="685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217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Synchronizer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C19F60D-5F1C-4148-B28E-592DB09123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2179559"/>
              </p:ext>
            </p:extLst>
          </p:nvPr>
        </p:nvGraphicFramePr>
        <p:xfrm>
          <a:off x="1752600" y="960437"/>
          <a:ext cx="53340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28920" imgH="685800" progId="Visio.Drawing.6">
                  <p:embed/>
                </p:oleObj>
              </mc:Choice>
              <mc:Fallback>
                <p:oleObj name="VISIO" r:id="rId5" imgW="2428920" imgH="685800" progId="Visio.Drawing.6">
                  <p:embed/>
                  <p:pic>
                    <p:nvPicPr>
                      <p:cNvPr id="1198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60437"/>
                        <a:ext cx="53340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D8A2A0F9-D34B-4636-9E9C-87F4EC25CFF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590800"/>
            <a:ext cx="8305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Suppose:  </a:t>
            </a:r>
            <a:r>
              <a:rPr lang="en-US" sz="2000" dirty="0">
                <a:latin typeface="+mj-lt"/>
                <a:cs typeface="Arial" charset="0"/>
              </a:rPr>
              <a:t>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i="1" baseline="-25000" dirty="0">
                <a:latin typeface="+mj-lt"/>
                <a:cs typeface="Arial" charset="0"/>
              </a:rPr>
              <a:t>c</a:t>
            </a:r>
            <a:r>
              <a:rPr lang="en-US" sz="2000" dirty="0">
                <a:latin typeface="+mj-lt"/>
                <a:cs typeface="Arial" charset="0"/>
              </a:rPr>
              <a:t>     = 1/500 MHz = 2 ns	    </a:t>
            </a:r>
            <a:r>
              <a:rPr lang="el-GR" sz="2000" dirty="0">
                <a:latin typeface="+mj-lt"/>
                <a:cs typeface="Times New Roman" pitchFamily="18" charset="0"/>
              </a:rPr>
              <a:t>τ</a:t>
            </a:r>
            <a:r>
              <a:rPr lang="en-US" sz="2000" dirty="0">
                <a:latin typeface="+mj-lt"/>
                <a:cs typeface="Times New Roman" pitchFamily="18" charset="0"/>
              </a:rPr>
              <a:t>       = 200 </a:t>
            </a:r>
            <a:r>
              <a:rPr lang="en-US" sz="2000" dirty="0" err="1">
                <a:latin typeface="+mj-lt"/>
                <a:cs typeface="Times New Roman" pitchFamily="18" charset="0"/>
              </a:rPr>
              <a:t>ps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baseline="-25000" dirty="0">
                <a:latin typeface="+mj-lt"/>
                <a:cs typeface="Arial" charset="0"/>
              </a:rPr>
              <a:t>0</a:t>
            </a:r>
            <a:r>
              <a:rPr lang="en-US" sz="2000" dirty="0">
                <a:latin typeface="+mj-lt"/>
                <a:cs typeface="Arial" charset="0"/>
              </a:rPr>
              <a:t>    = 150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r>
              <a:rPr lang="en-US" sz="2000" dirty="0">
                <a:latin typeface="+mj-lt"/>
                <a:cs typeface="Arial" charset="0"/>
              </a:rPr>
              <a:t>		    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setup</a:t>
            </a:r>
            <a:r>
              <a:rPr lang="en-US" sz="2000" dirty="0">
                <a:latin typeface="+mj-lt"/>
                <a:cs typeface="Arial" charset="0"/>
              </a:rPr>
              <a:t> = 100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      	 </a:t>
            </a:r>
            <a:r>
              <a:rPr lang="en-US" sz="2000" i="1" dirty="0">
                <a:latin typeface="+mj-lt"/>
                <a:cs typeface="Arial" charset="0"/>
              </a:rPr>
              <a:t>N    </a:t>
            </a:r>
            <a:r>
              <a:rPr lang="en-US" sz="2000" dirty="0">
                <a:latin typeface="+mj-lt"/>
                <a:cs typeface="Arial" charset="0"/>
              </a:rPr>
              <a:t>= 10 events per second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  <a:cs typeface="Arial" charset="0"/>
              </a:rPr>
              <a:t>What is the </a:t>
            </a:r>
            <a:r>
              <a:rPr lang="en-US" sz="2000" b="1" dirty="0">
                <a:latin typeface="+mj-lt"/>
                <a:cs typeface="Arial" charset="0"/>
              </a:rPr>
              <a:t>probability of failure</a:t>
            </a:r>
            <a:r>
              <a:rPr lang="en-US" sz="2000" dirty="0">
                <a:latin typeface="+mj-lt"/>
                <a:cs typeface="Arial" charset="0"/>
              </a:rPr>
              <a:t>? </a:t>
            </a:r>
            <a:r>
              <a:rPr lang="en-US" sz="2000" b="1" dirty="0">
                <a:latin typeface="+mj-lt"/>
                <a:cs typeface="Arial" charset="0"/>
              </a:rPr>
              <a:t>MTBF</a:t>
            </a:r>
            <a:r>
              <a:rPr lang="en-US" sz="2000" dirty="0">
                <a:latin typeface="+mj-lt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			     P</a:t>
            </a:r>
            <a:r>
              <a:rPr lang="en-US" sz="2000" dirty="0">
                <a:latin typeface="+mj-lt"/>
                <a:cs typeface="Arial" charset="0"/>
              </a:rPr>
              <a:t>(failure) = (150 ps/2 ns) e</a:t>
            </a:r>
            <a:r>
              <a:rPr lang="en-US" sz="2000" baseline="30000" dirty="0">
                <a:latin typeface="+mj-lt"/>
                <a:cs typeface="Arial" charset="0"/>
              </a:rPr>
              <a:t>-</a:t>
            </a:r>
            <a:r>
              <a:rPr lang="en-US" sz="2000" i="1" baseline="30000" dirty="0">
                <a:latin typeface="+mj-lt"/>
                <a:cs typeface="Arial" charset="0"/>
              </a:rPr>
              <a:t>(</a:t>
            </a:r>
            <a:r>
              <a:rPr lang="en-US" sz="2000" baseline="30000" dirty="0">
                <a:latin typeface="+mj-lt"/>
                <a:cs typeface="Arial" charset="0"/>
              </a:rPr>
              <a:t>1.9 ns</a:t>
            </a:r>
            <a:r>
              <a:rPr lang="en-US" sz="2000" i="1" baseline="30000" dirty="0">
                <a:latin typeface="+mj-lt"/>
                <a:cs typeface="Arial" charset="0"/>
              </a:rPr>
              <a:t>)</a:t>
            </a:r>
            <a:r>
              <a:rPr lang="en-US" sz="2000" baseline="30000" dirty="0">
                <a:latin typeface="+mj-lt"/>
                <a:cs typeface="Arial" charset="0"/>
              </a:rPr>
              <a:t>/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200 </a:t>
            </a:r>
            <a:r>
              <a:rPr lang="en-US" sz="2000" baseline="30000" dirty="0" err="1">
                <a:latin typeface="+mj-lt"/>
                <a:cs typeface="Times New Roman" pitchFamily="18" charset="0"/>
              </a:rPr>
              <a:t>ps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5.6 × 10</a:t>
            </a:r>
            <a:r>
              <a:rPr lang="en-US" sz="20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-6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dirty="0">
                <a:latin typeface="+mj-lt"/>
                <a:cs typeface="Arial" charset="0"/>
              </a:rPr>
              <a:t>(failure)/second = 10 </a:t>
            </a:r>
            <a:r>
              <a:rPr lang="en-US" sz="2000" dirty="0">
                <a:latin typeface="+mj-lt"/>
                <a:cs typeface="Times New Roman" pitchFamily="18" charset="0"/>
              </a:rPr>
              <a:t>× </a:t>
            </a:r>
            <a:r>
              <a:rPr lang="en-US" sz="2000" dirty="0">
                <a:latin typeface="+mj-lt"/>
                <a:cs typeface="Arial" charset="0"/>
              </a:rPr>
              <a:t>(</a:t>
            </a:r>
            <a:r>
              <a:rPr lang="en-US" sz="2000" dirty="0">
                <a:latin typeface="+mj-lt"/>
                <a:cs typeface="Times New Roman" pitchFamily="18" charset="0"/>
              </a:rPr>
              <a:t>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-6 </a:t>
            </a:r>
            <a:r>
              <a:rPr lang="en-US" sz="2000" dirty="0">
                <a:latin typeface="+mj-lt"/>
                <a:cs typeface="Arial" charset="0"/>
              </a:rPr>
              <a:t>)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-5</a:t>
            </a:r>
            <a:r>
              <a:rPr lang="en-US" sz="2000" dirty="0">
                <a:latin typeface="+mj-lt"/>
                <a:cs typeface="Times New Roman" pitchFamily="18" charset="0"/>
              </a:rPr>
              <a:t> / second</a:t>
            </a: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			            </a:t>
            </a:r>
            <a:r>
              <a:rPr lang="en-US" sz="2000" dirty="0">
                <a:latin typeface="+mj-lt"/>
                <a:cs typeface="Arial" charset="0"/>
              </a:rPr>
              <a:t>MTBF    = 1/[P(failure)/second] ≈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5 hours</a:t>
            </a:r>
          </a:p>
          <a:p>
            <a:pPr>
              <a:spcBef>
                <a:spcPct val="20000"/>
              </a:spcBef>
            </a:pPr>
            <a:endParaRPr lang="en-US" sz="2000" b="1" dirty="0">
              <a:latin typeface="+mj-lt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7EA81-E002-4B64-8169-7774284C06B5}"/>
              </a:ext>
            </a:extLst>
          </p:cNvPr>
          <p:cNvSpPr/>
          <p:nvPr/>
        </p:nvSpPr>
        <p:spPr>
          <a:xfrm>
            <a:off x="990600" y="4038600"/>
            <a:ext cx="67818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6E576B5A-BDF4-4EEE-931D-C28C3153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947D3-6778-41D2-8341-5040635BE663}"/>
              </a:ext>
            </a:extLst>
          </p:cNvPr>
          <p:cNvSpPr txBox="1"/>
          <p:nvPr/>
        </p:nvSpPr>
        <p:spPr>
          <a:xfrm>
            <a:off x="1828800" y="4219575"/>
            <a:ext cx="4572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</a:t>
            </a:r>
            <a:r>
              <a:rPr lang="en-US" sz="1800" b="1" dirty="0">
                <a:latin typeface="+mj-lt"/>
                <a:cs typeface="Arial" charset="0"/>
              </a:rPr>
              <a:t>= (</a:t>
            </a:r>
            <a:r>
              <a:rPr lang="en-US" sz="1800" b="1" i="1" dirty="0">
                <a:latin typeface="+mj-lt"/>
                <a:cs typeface="Arial" charset="0"/>
              </a:rPr>
              <a:t>NT</a:t>
            </a:r>
            <a:r>
              <a:rPr lang="en-US" sz="1800" b="1" baseline="-25000" dirty="0">
                <a:latin typeface="+mj-lt"/>
                <a:cs typeface="Arial" charset="0"/>
              </a:rPr>
              <a:t>0</a:t>
            </a:r>
            <a:r>
              <a:rPr lang="en-US" sz="1800" b="1" dirty="0">
                <a:latin typeface="+mj-lt"/>
                <a:cs typeface="Arial" charset="0"/>
              </a:rPr>
              <a:t>/</a:t>
            </a:r>
            <a:r>
              <a:rPr lang="en-US" sz="1800" b="1" i="1" dirty="0">
                <a:latin typeface="+mj-lt"/>
                <a:cs typeface="Arial" charset="0"/>
              </a:rPr>
              <a:t>T</a:t>
            </a:r>
            <a:r>
              <a:rPr lang="en-US" sz="1800" b="1" i="1" baseline="-25000" dirty="0">
                <a:latin typeface="+mj-lt"/>
                <a:cs typeface="Arial" charset="0"/>
              </a:rPr>
              <a:t>c</a:t>
            </a:r>
            <a:r>
              <a:rPr lang="en-US" sz="1800" b="1" dirty="0">
                <a:latin typeface="+mj-lt"/>
                <a:cs typeface="Arial" charset="0"/>
              </a:rPr>
              <a:t>) e</a:t>
            </a:r>
            <a:r>
              <a:rPr lang="en-US" sz="1800" b="1" baseline="30000" dirty="0">
                <a:latin typeface="+mj-lt"/>
                <a:cs typeface="Arial" charset="0"/>
              </a:rPr>
              <a:t>-</a:t>
            </a:r>
            <a:r>
              <a:rPr lang="en-US" sz="1800" b="1" i="1" baseline="30000" dirty="0">
                <a:latin typeface="+mj-lt"/>
                <a:cs typeface="Arial" charset="0"/>
              </a:rPr>
              <a:t>(T</a:t>
            </a:r>
            <a:r>
              <a:rPr lang="en-US" sz="1200" b="1" i="1" baseline="30000" dirty="0">
                <a:latin typeface="+mj-lt"/>
                <a:cs typeface="Arial" charset="0"/>
              </a:rPr>
              <a:t>c</a:t>
            </a:r>
            <a:r>
              <a:rPr lang="en-US" sz="1800" b="1" i="1" baseline="-25000" dirty="0">
                <a:latin typeface="+mj-lt"/>
                <a:cs typeface="Arial" charset="0"/>
              </a:rPr>
              <a:t> </a:t>
            </a:r>
            <a:r>
              <a:rPr lang="en-US" sz="1800" b="1" i="1" baseline="30000" dirty="0">
                <a:latin typeface="+mj-lt"/>
                <a:cs typeface="Arial" charset="0"/>
              </a:rPr>
              <a:t>-  </a:t>
            </a:r>
            <a:r>
              <a:rPr lang="en-US" sz="1800" b="1" i="1" baseline="30000" dirty="0" err="1">
                <a:latin typeface="+mj-lt"/>
                <a:cs typeface="Arial" charset="0"/>
              </a:rPr>
              <a:t>t</a:t>
            </a:r>
            <a:r>
              <a:rPr lang="en-US" sz="1200" b="1" i="1" baseline="30000" dirty="0" err="1">
                <a:latin typeface="+mj-lt"/>
                <a:cs typeface="Arial" charset="0"/>
              </a:rPr>
              <a:t>setup</a:t>
            </a:r>
            <a:r>
              <a:rPr lang="en-US" sz="1800" b="1" i="1" baseline="30000" dirty="0">
                <a:latin typeface="+mj-lt"/>
                <a:cs typeface="Arial" charset="0"/>
              </a:rPr>
              <a:t>)</a:t>
            </a:r>
            <a:r>
              <a:rPr lang="en-US" sz="1800" b="1" baseline="30000" dirty="0">
                <a:latin typeface="+mj-lt"/>
                <a:cs typeface="Arial" charset="0"/>
              </a:rPr>
              <a:t>/</a:t>
            </a:r>
            <a:r>
              <a:rPr lang="el-GR" sz="1800" b="1" baseline="30000" dirty="0">
                <a:latin typeface="+mj-lt"/>
                <a:cs typeface="Times New Roman" pitchFamily="18" charset="0"/>
              </a:rPr>
              <a:t>τ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MTBF </a:t>
            </a:r>
            <a:r>
              <a:rPr lang="en-US" sz="1800" b="1" dirty="0">
                <a:latin typeface="+mj-lt"/>
                <a:cs typeface="Arial" charset="0"/>
              </a:rPr>
              <a:t>= 1/[</a:t>
            </a:r>
            <a:r>
              <a:rPr lang="en-US" sz="1800" b="1" i="1" dirty="0">
                <a:latin typeface="+mj-lt"/>
                <a:cs typeface="Arial" charset="0"/>
              </a:rPr>
              <a:t>P</a:t>
            </a:r>
            <a:r>
              <a:rPr lang="en-US" sz="1800" b="1" dirty="0">
                <a:latin typeface="+mj-lt"/>
                <a:cs typeface="Arial" charset="0"/>
              </a:rPr>
              <a:t>(failure)/second]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6E7A1-5242-41C9-BC99-EDAB5ECE94B4}"/>
              </a:ext>
            </a:extLst>
          </p:cNvPr>
          <p:cNvSpPr/>
          <p:nvPr/>
        </p:nvSpPr>
        <p:spPr>
          <a:xfrm>
            <a:off x="1828800" y="4191000"/>
            <a:ext cx="3810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697513"/>
              </p:ext>
            </p:extLst>
          </p:nvPr>
        </p:nvGraphicFramePr>
        <p:xfrm>
          <a:off x="6286500" y="1295400"/>
          <a:ext cx="205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14400" imgH="774720" progId="Visio.Drawing.6">
                  <p:embed/>
                </p:oleObj>
              </mc:Choice>
              <mc:Fallback>
                <p:oleObj name="VISIO" r:id="rId10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95400"/>
                        <a:ext cx="20574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4643675"/>
              </p:ext>
            </p:extLst>
          </p:nvPr>
        </p:nvGraphicFramePr>
        <p:xfrm>
          <a:off x="6324600" y="3124200"/>
          <a:ext cx="1981200" cy="167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914400" imgH="774720" progId="Visio.Drawing.6">
                  <p:embed/>
                </p:oleObj>
              </mc:Choice>
              <mc:Fallback>
                <p:oleObj name="VISIO" r:id="rId12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981200" cy="1677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5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7200" y="508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369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99803-A1D5-484E-A198-E2C9FD8603BB}"/>
              </a:ext>
            </a:extLst>
          </p:cNvPr>
          <p:cNvSpPr/>
          <p:nvPr/>
        </p:nvSpPr>
        <p:spPr>
          <a:xfrm>
            <a:off x="7663180" y="24079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58F79-1F8B-4C8C-A87C-3F5FE83AADE3}"/>
              </a:ext>
            </a:extLst>
          </p:cNvPr>
          <p:cNvSpPr/>
          <p:nvPr/>
        </p:nvSpPr>
        <p:spPr>
          <a:xfrm>
            <a:off x="6477000" y="2479821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433C1-FD85-4625-B2F2-DBC4D0CA1DCF}"/>
              </a:ext>
            </a:extLst>
          </p:cNvPr>
          <p:cNvSpPr/>
          <p:nvPr/>
        </p:nvSpPr>
        <p:spPr>
          <a:xfrm>
            <a:off x="6477000" y="16684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4F498-3F5F-499B-9F57-FEBC7010556C}"/>
              </a:ext>
            </a:extLst>
          </p:cNvPr>
          <p:cNvSpPr/>
          <p:nvPr/>
        </p:nvSpPr>
        <p:spPr>
          <a:xfrm>
            <a:off x="7663180" y="41792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EB39C-357C-49F5-94DE-077E9CCB6A6F}"/>
              </a:ext>
            </a:extLst>
          </p:cNvPr>
          <p:cNvSpPr/>
          <p:nvPr/>
        </p:nvSpPr>
        <p:spPr>
          <a:xfrm>
            <a:off x="6477000" y="425115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BE9D9-A517-4B61-94B1-0F07E3F86BC1}"/>
              </a:ext>
            </a:extLst>
          </p:cNvPr>
          <p:cNvSpPr/>
          <p:nvPr/>
        </p:nvSpPr>
        <p:spPr>
          <a:xfrm>
            <a:off x="6503670" y="34397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20961-30A2-484B-980E-3A9B36DD2EA2}"/>
              </a:ext>
            </a:extLst>
          </p:cNvPr>
          <p:cNvSpPr/>
          <p:nvPr/>
        </p:nvSpPr>
        <p:spPr>
          <a:xfrm>
            <a:off x="228600" y="3586625"/>
            <a:ext cx="5715000" cy="68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940AE6F-80CE-4098-AB57-F73A335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65768-B013-4381-9400-89CDF003496C}"/>
              </a:ext>
            </a:extLst>
          </p:cNvPr>
          <p:cNvSpPr/>
          <p:nvPr/>
        </p:nvSpPr>
        <p:spPr>
          <a:xfrm>
            <a:off x="1353820" y="2104560"/>
            <a:ext cx="4594860" cy="60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FA4FA8-D822-41EA-B4FE-0DDD16FB1C2D}"/>
              </a:ext>
            </a:extLst>
          </p:cNvPr>
          <p:cNvSpPr/>
          <p:nvPr/>
        </p:nvSpPr>
        <p:spPr>
          <a:xfrm>
            <a:off x="152400" y="5029200"/>
            <a:ext cx="8229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Parallelism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98531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787206B-952E-4BB3-B390-AD91D8C4024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types of parallelism: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Spatial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duplicate hardware performs multiple tasks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Temporal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task is broken into multiple stages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also called pipelining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for example, an assembly line</a:t>
            </a: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B69E1-3FA8-4186-8D2E-72A9C6BC7349}"/>
              </a:ext>
            </a:extLst>
          </p:cNvPr>
          <p:cNvSpPr/>
          <p:nvPr/>
        </p:nvSpPr>
        <p:spPr>
          <a:xfrm>
            <a:off x="1371600" y="2057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C6AA3-5DA6-4B64-9624-33C37E680F5C}"/>
              </a:ext>
            </a:extLst>
          </p:cNvPr>
          <p:cNvSpPr/>
          <p:nvPr/>
        </p:nvSpPr>
        <p:spPr>
          <a:xfrm>
            <a:off x="1447800" y="3009900"/>
            <a:ext cx="5181600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39728B3-0746-46B4-AACE-B2BCA8F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5D47000-2602-4723-BF23-9C1749B5D93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62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Token: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Group of inputs processed to produce group of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Latency: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for one token to pass from start to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Throughput: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Number of tokens produced per unit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      </a:t>
            </a:r>
            <a:r>
              <a:rPr lang="en-US" sz="3200" b="1" dirty="0">
                <a:latin typeface="+mj-lt"/>
                <a:cs typeface="Arial" charset="0"/>
              </a:rPr>
              <a:t>Parallelism increases throughput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91B9CA-E1EC-4104-BD74-88E4ACD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42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1139D8B-4AC1-4234-9DF3-71775EFAD3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Ben </a:t>
            </a:r>
            <a:r>
              <a:rPr lang="en-US" sz="2400" dirty="0" err="1">
                <a:cs typeface="Arial" charset="0"/>
              </a:rPr>
              <a:t>Bitdiddle</a:t>
            </a:r>
            <a:r>
              <a:rPr lang="en-US" sz="2400" dirty="0">
                <a:cs typeface="Arial" charset="0"/>
              </a:rPr>
              <a:t> bakes cookies to celebrate traffic light controller installation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5 minutes </a:t>
            </a:r>
            <a:r>
              <a:rPr lang="en-US" sz="2400" dirty="0">
                <a:cs typeface="Arial" charset="0"/>
              </a:rPr>
              <a:t>to roll cookies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15 minutes </a:t>
            </a:r>
            <a:r>
              <a:rPr lang="en-US" sz="2400" dirty="0">
                <a:cs typeface="Arial" charset="0"/>
              </a:rPr>
              <a:t>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What is the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latency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throughput</a:t>
            </a:r>
            <a:r>
              <a:rPr lang="en-US" sz="2400" dirty="0">
                <a:cs typeface="Arial" charset="0"/>
              </a:rPr>
              <a:t>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3 trays/hour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B0820-2868-4760-B730-DD56CF3E8B4F}"/>
              </a:ext>
            </a:extLst>
          </p:cNvPr>
          <p:cNvSpPr/>
          <p:nvPr/>
        </p:nvSpPr>
        <p:spPr>
          <a:xfrm>
            <a:off x="2895600" y="3505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099EC-9994-4A1C-A1A9-81D474BF3966}"/>
              </a:ext>
            </a:extLst>
          </p:cNvPr>
          <p:cNvSpPr/>
          <p:nvPr/>
        </p:nvSpPr>
        <p:spPr>
          <a:xfrm>
            <a:off x="3429000" y="41148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3135380-271B-44DD-8AA3-64B37E9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032E1D1-01CA-44D5-859B-0C7AB570612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658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latency and throughput if Ben uses parallelism?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Spatial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Ben asks </a:t>
            </a:r>
            <a:r>
              <a:rPr lang="en-US" sz="2600" dirty="0" err="1">
                <a:latin typeface="+mj-lt"/>
                <a:cs typeface="Arial" charset="0"/>
              </a:rPr>
              <a:t>Allysa</a:t>
            </a:r>
            <a:r>
              <a:rPr lang="en-US" sz="2600" dirty="0">
                <a:latin typeface="+mj-lt"/>
                <a:cs typeface="Arial" charset="0"/>
              </a:rPr>
              <a:t> P. Hacker to help, using her own oven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Temporal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two stages: </a:t>
            </a:r>
            <a:r>
              <a:rPr lang="en-US" sz="2600" dirty="0">
                <a:latin typeface="+mj-lt"/>
                <a:cs typeface="Arial" charset="0"/>
              </a:rPr>
              <a:t>rolling and baking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He uses two trays 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While first batch is baking, he rolls the second batch, etc.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6CC4A96-A4AC-4654-AE12-8D62C14F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3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Spatial Parallelism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CCFED9-24C5-43D3-ADCC-72597DA844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752691"/>
              </p:ext>
            </p:ext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4076" imgH="1799796" progId="Visio.Drawing.6">
                  <p:embed/>
                </p:oleObj>
              </mc:Choice>
              <mc:Fallback>
                <p:oleObj name="VISIO" r:id="rId5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9F5E01A0-2C9D-4CDF-AF20-33D7FF01BA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2 trays/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6 trays/hour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2209800" y="4368923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819400" y="48006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E3D8A854-50DB-411A-BC23-BDE0CCD6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A7D3C90-5864-48BB-B9E7-EB8F71A85D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42672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trays/ 1/4 hour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 trays/hour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chemeClr val="accent2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Using both techniques, the throughput would be </a:t>
            </a:r>
            <a:r>
              <a:rPr lang="en-US" sz="2400" b="1" dirty="0">
                <a:latin typeface="+mj-lt"/>
                <a:cs typeface="Arial" charset="0"/>
              </a:rPr>
              <a:t>8 trays/hour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Temporal Parallelism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1981200" y="4267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514600" y="47244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E7E6F-3453-4B0D-9BE0-465E6DADDA02}"/>
              </a:ext>
            </a:extLst>
          </p:cNvPr>
          <p:cNvSpPr/>
          <p:nvPr/>
        </p:nvSpPr>
        <p:spPr>
          <a:xfrm>
            <a:off x="457200" y="5219700"/>
            <a:ext cx="807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F0C3266-3BA2-4D4C-AE5F-69B0C7C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FAE4686-4EA7-4B6A-A976-7E9B2E5AA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4322899"/>
              </p:ext>
            </p:ext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2320" imgH="1571040" progId="Visio.Drawing.6">
                  <p:embed/>
                </p:oleObj>
              </mc:Choice>
              <mc:Fallback>
                <p:oleObj name="VISIO" r:id="rId5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0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48FB971-2876-4916-BAAE-ADAA2CD88395}"/>
              </a:ext>
            </a:extLst>
          </p:cNvPr>
          <p:cNvSpPr txBox="1">
            <a:spLocks/>
          </p:cNvSpPr>
          <p:nvPr/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024C99394E1E847B8424F98DF4D406D" ma:contentTypeVersion="0" ma:contentTypeDescription="Yeni belge oluşturun." ma:contentTypeScope="" ma:versionID="00e38dd01762c2c4aa8322fe55d7eb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AE407A-3104-40FB-A736-AB24EDBB7319}"/>
</file>

<file path=customXml/itemProps2.xml><?xml version="1.0" encoding="utf-8"?>
<ds:datastoreItem xmlns:ds="http://schemas.openxmlformats.org/officeDocument/2006/customXml" ds:itemID="{8AC50086-1916-4628-9F93-1448FED58EFC}"/>
</file>

<file path=customXml/itemProps3.xml><?xml version="1.0" encoding="utf-8"?>
<ds:datastoreItem xmlns:ds="http://schemas.openxmlformats.org/officeDocument/2006/customXml" ds:itemID="{E25DA426-0DE6-4E08-B8C9-4226BD93C736}"/>
</file>

<file path=docProps/app.xml><?xml version="1.0" encoding="utf-8"?>
<Properties xmlns="http://schemas.openxmlformats.org/officeDocument/2006/extended-properties" xmlns:vt="http://schemas.openxmlformats.org/officeDocument/2006/docPropsVTypes">
  <TotalTime>32097</TotalTime>
  <Words>4018</Words>
  <Application>Microsoft Office PowerPoint</Application>
  <PresentationFormat>On-screen Show (4:3)</PresentationFormat>
  <Paragraphs>1122</Paragraphs>
  <Slides>97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Arial Black</vt:lpstr>
      <vt:lpstr>Calibri</vt:lpstr>
      <vt:lpstr>Symbol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Ch3</dc:title>
  <dc:creator>sharris</dc:creator>
  <cp:lastModifiedBy>Sarah Harris</cp:lastModifiedBy>
  <cp:revision>393</cp:revision>
  <cp:lastPrinted>2020-08-16T23:33:40Z</cp:lastPrinted>
  <dcterms:created xsi:type="dcterms:W3CDTF">2012-08-07T04:56:47Z</dcterms:created>
  <dcterms:modified xsi:type="dcterms:W3CDTF">2023-07-29T03:38:55Z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0x0101004024C99394E1E847B8424F98DF4D406D</vt:lpwstr>
  </property>
</Properties>
</file>