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73" r:id="rId4"/>
  </p:sldMasterIdLst>
  <p:sldIdLst>
    <p:sldId id="257" r:id="rId5"/>
    <p:sldId id="261" r:id="rId6"/>
    <p:sldId id="264" r:id="rId7"/>
    <p:sldId id="282" r:id="rId8"/>
    <p:sldId id="262" r:id="rId9"/>
    <p:sldId id="263" r:id="rId10"/>
    <p:sldId id="277" r:id="rId11"/>
    <p:sldId id="265" r:id="rId12"/>
    <p:sldId id="273" r:id="rId13"/>
    <p:sldId id="278" r:id="rId14"/>
    <p:sldId id="270" r:id="rId15"/>
    <p:sldId id="274" r:id="rId16"/>
    <p:sldId id="279" r:id="rId17"/>
    <p:sldId id="271" r:id="rId18"/>
    <p:sldId id="275" r:id="rId19"/>
    <p:sldId id="280" r:id="rId20"/>
    <p:sldId id="272" r:id="rId21"/>
    <p:sldId id="276" r:id="rId22"/>
    <p:sldId id="281" r:id="rId23"/>
    <p:sldId id="266" r:id="rId24"/>
    <p:sldId id="267" r:id="rId25"/>
    <p:sldId id="268"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529"/>
    <a:srgbClr val="2B3922"/>
    <a:srgbClr val="2E3722"/>
    <a:srgbClr val="FCF7F1"/>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85" autoAdjust="0"/>
    <p:restoredTop sz="94619" autoAdjust="0"/>
  </p:normalViewPr>
  <p:slideViewPr>
    <p:cSldViewPr snapToGrid="0">
      <p:cViewPr varScale="1">
        <p:scale>
          <a:sx n="92" d="100"/>
          <a:sy n="92" d="100"/>
        </p:scale>
        <p:origin x="76" y="3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A66772-F185-4D58-B8BB-E9370D7A7A2B}" type="doc">
      <dgm:prSet loTypeId="urn:microsoft.com/office/officeart/2016/7/layout/LinearBlockProcessNumbered" loCatId="process" qsTypeId="urn:microsoft.com/office/officeart/2005/8/quickstyle/simple2" qsCatId="simple" csTypeId="urn:microsoft.com/office/officeart/2005/8/colors/colorful1" csCatId="colorful" phldr="1"/>
      <dgm:spPr/>
      <dgm:t>
        <a:bodyPr/>
        <a:lstStyle/>
        <a:p>
          <a:endParaRPr lang="en-US"/>
        </a:p>
      </dgm:t>
    </dgm:pt>
    <dgm:pt modelId="{40FC4FFE-8987-4A26-B7F4-8A516F18ADAE}">
      <dgm:prSet custT="1"/>
      <dgm:spPr/>
      <dgm:t>
        <a:bodyPr/>
        <a:lstStyle/>
        <a:p>
          <a:pPr algn="ctr">
            <a:defRPr cap="all"/>
          </a:pPr>
          <a:r>
            <a:rPr lang="en-US" sz="1800" dirty="0"/>
            <a:t>Provide answers to questions listed in PCAPs.</a:t>
          </a:r>
          <a:r>
            <a:rPr lang="en-US" sz="2500" dirty="0"/>
            <a:t> </a:t>
          </a:r>
        </a:p>
      </dgm:t>
    </dgm:pt>
    <dgm:pt modelId="{CAD7EF86-FB23-41F6-BF42-040B36DEFDB1}" type="parTrans" cxnId="{C7AD8469-3C68-4AF9-AB82-79B0043AA120}">
      <dgm:prSet/>
      <dgm:spPr/>
      <dgm:t>
        <a:bodyPr/>
        <a:lstStyle/>
        <a:p>
          <a:endParaRPr lang="en-US"/>
        </a:p>
      </dgm:t>
    </dgm:pt>
    <dgm:pt modelId="{5B62599A-5C9B-48E7-896E-EA782AC60C8B}" type="sibTrans" cxnId="{C7AD8469-3C68-4AF9-AB82-79B0043AA120}">
      <dgm:prSet phldrT="01" custT="1"/>
      <dgm:spPr/>
      <dgm:t>
        <a:bodyPr/>
        <a:lstStyle/>
        <a:p>
          <a:r>
            <a:rPr lang="en-US" sz="2400" b="1" dirty="0"/>
            <a:t>Pcap File Name</a:t>
          </a:r>
        </a:p>
      </dgm:t>
    </dgm:pt>
    <dgm:pt modelId="{49225C73-1633-42F1-AB3B-7CB183E5F8B8}">
      <dgm:prSet custT="1"/>
      <dgm:spPr/>
      <dgm:t>
        <a:bodyPr/>
        <a:lstStyle/>
        <a:p>
          <a:pPr algn="ctr">
            <a:defRPr cap="all"/>
          </a:pPr>
          <a:r>
            <a:rPr lang="en-US" sz="1800" dirty="0"/>
            <a:t>Title the screenshots with a few words of explanation</a:t>
          </a:r>
        </a:p>
      </dgm:t>
    </dgm:pt>
    <dgm:pt modelId="{1A0E2090-1D4F-438A-8766-B6030CE01ADD}" type="parTrans" cxnId="{A9154303-8225-4248-91DC-1B0156A35F07}">
      <dgm:prSet/>
      <dgm:spPr/>
      <dgm:t>
        <a:bodyPr/>
        <a:lstStyle/>
        <a:p>
          <a:endParaRPr lang="en-US"/>
        </a:p>
      </dgm:t>
    </dgm:pt>
    <dgm:pt modelId="{9646853A-8964-4519-A5B1-0B7D18B2983D}" type="sibTrans" cxnId="{A9154303-8225-4248-91DC-1B0156A35F07}">
      <dgm:prSet phldrT="02" custT="1"/>
      <dgm:spPr/>
      <dgm:t>
        <a:bodyPr/>
        <a:lstStyle/>
        <a:p>
          <a:r>
            <a:rPr lang="en-US" sz="2400" b="1" dirty="0"/>
            <a:t>Pcap Screenshot</a:t>
          </a:r>
        </a:p>
      </dgm:t>
    </dgm:pt>
    <dgm:pt modelId="{1C383F32-22E8-4F62-A3E0-BDC3D5F48992}">
      <dgm:prSet custT="1"/>
      <dgm:spPr>
        <a:solidFill>
          <a:schemeClr val="accent6">
            <a:lumMod val="50000"/>
          </a:schemeClr>
        </a:solidFill>
      </dgm:spPr>
      <dgm:t>
        <a:bodyPr/>
        <a:lstStyle/>
        <a:p>
          <a:pPr algn="ctr">
            <a:defRPr cap="all"/>
          </a:pPr>
          <a:r>
            <a:rPr lang="en-US" sz="1800" dirty="0"/>
            <a:t>Summarize your analysis with a brief description of each pcap file</a:t>
          </a:r>
          <a:endParaRPr lang="en-US" sz="2500" dirty="0"/>
        </a:p>
      </dgm:t>
    </dgm:pt>
    <dgm:pt modelId="{A7920A2F-3244-4159-AF04-6A1D38B7B317}" type="parTrans" cxnId="{C4CCE57E-E871-46D6-BAD5-880252C95D22}">
      <dgm:prSet/>
      <dgm:spPr/>
      <dgm:t>
        <a:bodyPr/>
        <a:lstStyle/>
        <a:p>
          <a:endParaRPr lang="en-US"/>
        </a:p>
      </dgm:t>
    </dgm:pt>
    <dgm:pt modelId="{8500F72A-2C6D-4FDF-9C1D-CA691380EB0B}" type="sibTrans" cxnId="{C4CCE57E-E871-46D6-BAD5-880252C95D22}">
      <dgm:prSet phldrT="03" custT="1"/>
      <dgm:spPr/>
      <dgm:t>
        <a:bodyPr/>
        <a:lstStyle/>
        <a:p>
          <a:r>
            <a:rPr lang="en-US" sz="2400" b="1" dirty="0"/>
            <a:t>Project Summary</a:t>
          </a:r>
        </a:p>
      </dgm:t>
    </dgm:pt>
    <dgm:pt modelId="{5733ECCC-0E70-4683-AAB9-D4332F7EE12D}" type="pres">
      <dgm:prSet presAssocID="{01A66772-F185-4D58-B8BB-E9370D7A7A2B}" presName="Name0" presStyleCnt="0">
        <dgm:presLayoutVars>
          <dgm:animLvl val="lvl"/>
          <dgm:resizeHandles val="exact"/>
        </dgm:presLayoutVars>
      </dgm:prSet>
      <dgm:spPr/>
    </dgm:pt>
    <dgm:pt modelId="{D5A5434A-06ED-4B15-B38E-37B602264609}" type="pres">
      <dgm:prSet presAssocID="{40FC4FFE-8987-4A26-B7F4-8A516F18ADAE}" presName="compositeNode" presStyleCnt="0">
        <dgm:presLayoutVars>
          <dgm:bulletEnabled val="1"/>
        </dgm:presLayoutVars>
      </dgm:prSet>
      <dgm:spPr/>
    </dgm:pt>
    <dgm:pt modelId="{75526A92-D208-433C-B097-056A475BCE7C}" type="pres">
      <dgm:prSet presAssocID="{40FC4FFE-8987-4A26-B7F4-8A516F18ADAE}" presName="bgRect" presStyleLbl="alignNode1" presStyleIdx="0" presStyleCnt="3" custScaleX="107052"/>
      <dgm:spPr/>
    </dgm:pt>
    <dgm:pt modelId="{FFC6EEF1-6DE1-4273-B346-A8BCD5451DD1}" type="pres">
      <dgm:prSet presAssocID="{5B62599A-5C9B-48E7-896E-EA782AC60C8B}" presName="sibTransNodeRect" presStyleLbl="alignNode1" presStyleIdx="0" presStyleCnt="3">
        <dgm:presLayoutVars>
          <dgm:chMax val="0"/>
          <dgm:bulletEnabled val="1"/>
        </dgm:presLayoutVars>
      </dgm:prSet>
      <dgm:spPr/>
    </dgm:pt>
    <dgm:pt modelId="{E553EF99-F70B-4AF0-B5D4-A90376E9A6C2}" type="pres">
      <dgm:prSet presAssocID="{40FC4FFE-8987-4A26-B7F4-8A516F18ADAE}" presName="nodeRect" presStyleLbl="alignNode1" presStyleIdx="0" presStyleCnt="3">
        <dgm:presLayoutVars>
          <dgm:bulletEnabled val="1"/>
        </dgm:presLayoutVars>
      </dgm:prSet>
      <dgm:spPr/>
    </dgm:pt>
    <dgm:pt modelId="{4ACD28DD-1CB4-4BA3-9759-C4CF78C1A5E2}" type="pres">
      <dgm:prSet presAssocID="{5B62599A-5C9B-48E7-896E-EA782AC60C8B}" presName="sibTrans" presStyleCnt="0"/>
      <dgm:spPr/>
    </dgm:pt>
    <dgm:pt modelId="{E1A4AC06-26A8-4BA6-A1FA-23D652BFEB96}" type="pres">
      <dgm:prSet presAssocID="{49225C73-1633-42F1-AB3B-7CB183E5F8B8}" presName="compositeNode" presStyleCnt="0">
        <dgm:presLayoutVars>
          <dgm:bulletEnabled val="1"/>
        </dgm:presLayoutVars>
      </dgm:prSet>
      <dgm:spPr/>
    </dgm:pt>
    <dgm:pt modelId="{D0A7B900-10ED-4537-8E00-71C75DF60E0A}" type="pres">
      <dgm:prSet presAssocID="{49225C73-1633-42F1-AB3B-7CB183E5F8B8}" presName="bgRect" presStyleLbl="alignNode1" presStyleIdx="1" presStyleCnt="3" custScaleX="103761"/>
      <dgm:spPr/>
    </dgm:pt>
    <dgm:pt modelId="{5AD3985C-B3CE-41C8-8B74-8A0CED6E3A42}" type="pres">
      <dgm:prSet presAssocID="{9646853A-8964-4519-A5B1-0B7D18B2983D}" presName="sibTransNodeRect" presStyleLbl="alignNode1" presStyleIdx="1" presStyleCnt="3" custLinFactNeighborX="0" custLinFactNeighborY="-10650">
        <dgm:presLayoutVars>
          <dgm:chMax val="0"/>
          <dgm:bulletEnabled val="1"/>
        </dgm:presLayoutVars>
      </dgm:prSet>
      <dgm:spPr/>
    </dgm:pt>
    <dgm:pt modelId="{AF94CD6C-5EE8-4D4B-87CF-06C0B746436D}" type="pres">
      <dgm:prSet presAssocID="{49225C73-1633-42F1-AB3B-7CB183E5F8B8}" presName="nodeRect" presStyleLbl="alignNode1" presStyleIdx="1" presStyleCnt="3">
        <dgm:presLayoutVars>
          <dgm:bulletEnabled val="1"/>
        </dgm:presLayoutVars>
      </dgm:prSet>
      <dgm:spPr/>
    </dgm:pt>
    <dgm:pt modelId="{80960DBB-E155-4D25-9AF5-8C2A28A0A7DE}" type="pres">
      <dgm:prSet presAssocID="{9646853A-8964-4519-A5B1-0B7D18B2983D}" presName="sibTrans" presStyleCnt="0"/>
      <dgm:spPr/>
    </dgm:pt>
    <dgm:pt modelId="{D6055605-87D5-4004-B163-50C440DD4E66}" type="pres">
      <dgm:prSet presAssocID="{1C383F32-22E8-4F62-A3E0-BDC3D5F48992}" presName="compositeNode" presStyleCnt="0">
        <dgm:presLayoutVars>
          <dgm:bulletEnabled val="1"/>
        </dgm:presLayoutVars>
      </dgm:prSet>
      <dgm:spPr/>
    </dgm:pt>
    <dgm:pt modelId="{50C15C45-E0A5-4C6A-AA84-D87A226B87D0}" type="pres">
      <dgm:prSet presAssocID="{1C383F32-22E8-4F62-A3E0-BDC3D5F48992}" presName="bgRect" presStyleLbl="alignNode1" presStyleIdx="2" presStyleCnt="3" custScaleX="110883"/>
      <dgm:spPr/>
    </dgm:pt>
    <dgm:pt modelId="{067132E9-1527-4AE9-9780-1F1919CB063E}" type="pres">
      <dgm:prSet presAssocID="{8500F72A-2C6D-4FDF-9C1D-CA691380EB0B}" presName="sibTransNodeRect" presStyleLbl="alignNode1" presStyleIdx="2" presStyleCnt="3">
        <dgm:presLayoutVars>
          <dgm:chMax val="0"/>
          <dgm:bulletEnabled val="1"/>
        </dgm:presLayoutVars>
      </dgm:prSet>
      <dgm:spPr/>
    </dgm:pt>
    <dgm:pt modelId="{1526174C-19D5-4AA9-A9D1-55046D448E41}" type="pres">
      <dgm:prSet presAssocID="{1C383F32-22E8-4F62-A3E0-BDC3D5F48992}" presName="nodeRect" presStyleLbl="alignNode1" presStyleIdx="2" presStyleCnt="3">
        <dgm:presLayoutVars>
          <dgm:bulletEnabled val="1"/>
        </dgm:presLayoutVars>
      </dgm:prSet>
      <dgm:spPr/>
    </dgm:pt>
  </dgm:ptLst>
  <dgm:cxnLst>
    <dgm:cxn modelId="{A9154303-8225-4248-91DC-1B0156A35F07}" srcId="{01A66772-F185-4D58-B8BB-E9370D7A7A2B}" destId="{49225C73-1633-42F1-AB3B-7CB183E5F8B8}" srcOrd="1" destOrd="0" parTransId="{1A0E2090-1D4F-438A-8766-B6030CE01ADD}" sibTransId="{9646853A-8964-4519-A5B1-0B7D18B2983D}"/>
    <dgm:cxn modelId="{4EE1270A-D73C-4E24-9D62-09385C664E7E}" type="presOf" srcId="{01A66772-F185-4D58-B8BB-E9370D7A7A2B}" destId="{5733ECCC-0E70-4683-AAB9-D4332F7EE12D}" srcOrd="0" destOrd="0" presId="urn:microsoft.com/office/officeart/2016/7/layout/LinearBlockProcessNumbered"/>
    <dgm:cxn modelId="{2547E316-7FF7-492C-B99D-412168580AD3}" type="presOf" srcId="{40FC4FFE-8987-4A26-B7F4-8A516F18ADAE}" destId="{75526A92-D208-433C-B097-056A475BCE7C}" srcOrd="0" destOrd="0" presId="urn:microsoft.com/office/officeart/2016/7/layout/LinearBlockProcessNumbered"/>
    <dgm:cxn modelId="{686CB831-B029-4B4C-932E-60A486F40189}" type="presOf" srcId="{9646853A-8964-4519-A5B1-0B7D18B2983D}" destId="{5AD3985C-B3CE-41C8-8B74-8A0CED6E3A42}" srcOrd="0" destOrd="0" presId="urn:microsoft.com/office/officeart/2016/7/layout/LinearBlockProcessNumbered"/>
    <dgm:cxn modelId="{0064E05F-E3F7-41CF-BC4D-9671D48F6E4A}" type="presOf" srcId="{1C383F32-22E8-4F62-A3E0-BDC3D5F48992}" destId="{50C15C45-E0A5-4C6A-AA84-D87A226B87D0}" srcOrd="0" destOrd="0" presId="urn:microsoft.com/office/officeart/2016/7/layout/LinearBlockProcessNumbered"/>
    <dgm:cxn modelId="{C7AD8469-3C68-4AF9-AB82-79B0043AA120}" srcId="{01A66772-F185-4D58-B8BB-E9370D7A7A2B}" destId="{40FC4FFE-8987-4A26-B7F4-8A516F18ADAE}" srcOrd="0" destOrd="0" parTransId="{CAD7EF86-FB23-41F6-BF42-040B36DEFDB1}" sibTransId="{5B62599A-5C9B-48E7-896E-EA782AC60C8B}"/>
    <dgm:cxn modelId="{37205251-2066-475F-BFE1-835BDB571278}" type="presOf" srcId="{49225C73-1633-42F1-AB3B-7CB183E5F8B8}" destId="{D0A7B900-10ED-4537-8E00-71C75DF60E0A}" srcOrd="0" destOrd="0" presId="urn:microsoft.com/office/officeart/2016/7/layout/LinearBlockProcessNumbered"/>
    <dgm:cxn modelId="{C4CCE57E-E871-46D6-BAD5-880252C95D22}" srcId="{01A66772-F185-4D58-B8BB-E9370D7A7A2B}" destId="{1C383F32-22E8-4F62-A3E0-BDC3D5F48992}" srcOrd="2" destOrd="0" parTransId="{A7920A2F-3244-4159-AF04-6A1D38B7B317}" sibTransId="{8500F72A-2C6D-4FDF-9C1D-CA691380EB0B}"/>
    <dgm:cxn modelId="{78A5977F-9414-4435-89DD-F87C2207FD05}" type="presOf" srcId="{40FC4FFE-8987-4A26-B7F4-8A516F18ADAE}" destId="{E553EF99-F70B-4AF0-B5D4-A90376E9A6C2}" srcOrd="1" destOrd="0" presId="urn:microsoft.com/office/officeart/2016/7/layout/LinearBlockProcessNumbered"/>
    <dgm:cxn modelId="{66CB6B9D-A0AE-4F70-A7C0-687FB88005FF}" type="presOf" srcId="{5B62599A-5C9B-48E7-896E-EA782AC60C8B}" destId="{FFC6EEF1-6DE1-4273-B346-A8BCD5451DD1}" srcOrd="0" destOrd="0" presId="urn:microsoft.com/office/officeart/2016/7/layout/LinearBlockProcessNumbered"/>
    <dgm:cxn modelId="{0137F5A7-3174-4CE2-AD25-7D38BCD8DE10}" type="presOf" srcId="{49225C73-1633-42F1-AB3B-7CB183E5F8B8}" destId="{AF94CD6C-5EE8-4D4B-87CF-06C0B746436D}" srcOrd="1" destOrd="0" presId="urn:microsoft.com/office/officeart/2016/7/layout/LinearBlockProcessNumbered"/>
    <dgm:cxn modelId="{1EE86ED1-16A3-4DA2-B6C9-EE8337EB475C}" type="presOf" srcId="{8500F72A-2C6D-4FDF-9C1D-CA691380EB0B}" destId="{067132E9-1527-4AE9-9780-1F1919CB063E}" srcOrd="0" destOrd="0" presId="urn:microsoft.com/office/officeart/2016/7/layout/LinearBlockProcessNumbered"/>
    <dgm:cxn modelId="{4374DFFB-A2AC-45AD-A6CA-2970C20ADA5E}" type="presOf" srcId="{1C383F32-22E8-4F62-A3E0-BDC3D5F48992}" destId="{1526174C-19D5-4AA9-A9D1-55046D448E41}" srcOrd="1" destOrd="0" presId="urn:microsoft.com/office/officeart/2016/7/layout/LinearBlockProcessNumbered"/>
    <dgm:cxn modelId="{8EDAA83A-F56C-4F36-87BE-8232B407FAD0}" type="presParOf" srcId="{5733ECCC-0E70-4683-AAB9-D4332F7EE12D}" destId="{D5A5434A-06ED-4B15-B38E-37B602264609}" srcOrd="0" destOrd="0" presId="urn:microsoft.com/office/officeart/2016/7/layout/LinearBlockProcessNumbered"/>
    <dgm:cxn modelId="{73195E0C-CC34-4320-9EA9-6E15F6ABB1D3}" type="presParOf" srcId="{D5A5434A-06ED-4B15-B38E-37B602264609}" destId="{75526A92-D208-433C-B097-056A475BCE7C}" srcOrd="0" destOrd="0" presId="urn:microsoft.com/office/officeart/2016/7/layout/LinearBlockProcessNumbered"/>
    <dgm:cxn modelId="{23BA18B0-6EF1-464B-8CBD-D9B8C22DF25C}" type="presParOf" srcId="{D5A5434A-06ED-4B15-B38E-37B602264609}" destId="{FFC6EEF1-6DE1-4273-B346-A8BCD5451DD1}" srcOrd="1" destOrd="0" presId="urn:microsoft.com/office/officeart/2016/7/layout/LinearBlockProcessNumbered"/>
    <dgm:cxn modelId="{E392D1AE-6888-497A-9FB6-23031E7DEF30}" type="presParOf" srcId="{D5A5434A-06ED-4B15-B38E-37B602264609}" destId="{E553EF99-F70B-4AF0-B5D4-A90376E9A6C2}" srcOrd="2" destOrd="0" presId="urn:microsoft.com/office/officeart/2016/7/layout/LinearBlockProcessNumbered"/>
    <dgm:cxn modelId="{46D2B26B-D276-4984-B141-640EB735877B}" type="presParOf" srcId="{5733ECCC-0E70-4683-AAB9-D4332F7EE12D}" destId="{4ACD28DD-1CB4-4BA3-9759-C4CF78C1A5E2}" srcOrd="1" destOrd="0" presId="urn:microsoft.com/office/officeart/2016/7/layout/LinearBlockProcessNumbered"/>
    <dgm:cxn modelId="{492340EF-FFB4-4E4B-9340-0D699CDBF5ED}" type="presParOf" srcId="{5733ECCC-0E70-4683-AAB9-D4332F7EE12D}" destId="{E1A4AC06-26A8-4BA6-A1FA-23D652BFEB96}" srcOrd="2" destOrd="0" presId="urn:microsoft.com/office/officeart/2016/7/layout/LinearBlockProcessNumbered"/>
    <dgm:cxn modelId="{BC194356-31ED-45CE-88C2-2C039A92D8F3}" type="presParOf" srcId="{E1A4AC06-26A8-4BA6-A1FA-23D652BFEB96}" destId="{D0A7B900-10ED-4537-8E00-71C75DF60E0A}" srcOrd="0" destOrd="0" presId="urn:microsoft.com/office/officeart/2016/7/layout/LinearBlockProcessNumbered"/>
    <dgm:cxn modelId="{DDC1FA3D-6856-4C71-BC50-BD488C773651}" type="presParOf" srcId="{E1A4AC06-26A8-4BA6-A1FA-23D652BFEB96}" destId="{5AD3985C-B3CE-41C8-8B74-8A0CED6E3A42}" srcOrd="1" destOrd="0" presId="urn:microsoft.com/office/officeart/2016/7/layout/LinearBlockProcessNumbered"/>
    <dgm:cxn modelId="{096AAA5E-E9B9-4FA8-9B39-F7BD9C91D876}" type="presParOf" srcId="{E1A4AC06-26A8-4BA6-A1FA-23D652BFEB96}" destId="{AF94CD6C-5EE8-4D4B-87CF-06C0B746436D}" srcOrd="2" destOrd="0" presId="urn:microsoft.com/office/officeart/2016/7/layout/LinearBlockProcessNumbered"/>
    <dgm:cxn modelId="{5530A2A9-50C3-423F-9CEA-654ABAEC4124}" type="presParOf" srcId="{5733ECCC-0E70-4683-AAB9-D4332F7EE12D}" destId="{80960DBB-E155-4D25-9AF5-8C2A28A0A7DE}" srcOrd="3" destOrd="0" presId="urn:microsoft.com/office/officeart/2016/7/layout/LinearBlockProcessNumbered"/>
    <dgm:cxn modelId="{72446400-1F54-4501-8088-DB84C6D56403}" type="presParOf" srcId="{5733ECCC-0E70-4683-AAB9-D4332F7EE12D}" destId="{D6055605-87D5-4004-B163-50C440DD4E66}" srcOrd="4" destOrd="0" presId="urn:microsoft.com/office/officeart/2016/7/layout/LinearBlockProcessNumbered"/>
    <dgm:cxn modelId="{7AD2447E-7B45-4613-926F-122187C70471}" type="presParOf" srcId="{D6055605-87D5-4004-B163-50C440DD4E66}" destId="{50C15C45-E0A5-4C6A-AA84-D87A226B87D0}" srcOrd="0" destOrd="0" presId="urn:microsoft.com/office/officeart/2016/7/layout/LinearBlockProcessNumbered"/>
    <dgm:cxn modelId="{4D8EFAC0-EDD7-4704-9BF2-D5735A91C97E}" type="presParOf" srcId="{D6055605-87D5-4004-B163-50C440DD4E66}" destId="{067132E9-1527-4AE9-9780-1F1919CB063E}" srcOrd="1" destOrd="0" presId="urn:microsoft.com/office/officeart/2016/7/layout/LinearBlockProcessNumbered"/>
    <dgm:cxn modelId="{104A4C6D-955A-4FDD-A6ED-AF4214D78F09}" type="presParOf" srcId="{D6055605-87D5-4004-B163-50C440DD4E66}" destId="{1526174C-19D5-4AA9-A9D1-55046D448E41}" srcOrd="2" destOrd="0" presId="urn:microsoft.com/office/officeart/2016/7/layout/LinearBlock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526A92-D208-433C-B097-056A475BCE7C}">
      <dsp:nvSpPr>
        <dsp:cNvPr id="0" name=""/>
        <dsp:cNvSpPr/>
      </dsp:nvSpPr>
      <dsp:spPr>
        <a:xfrm>
          <a:off x="4125" y="0"/>
          <a:ext cx="3426560" cy="3724977"/>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316172" tIns="0" rIns="316172" bIns="330200" numCol="1" spcCol="1270" anchor="t" anchorCtr="0">
          <a:noAutofit/>
        </a:bodyPr>
        <a:lstStyle/>
        <a:p>
          <a:pPr marL="0" lvl="0" indent="0" algn="ctr" defTabSz="800100">
            <a:lnSpc>
              <a:spcPct val="90000"/>
            </a:lnSpc>
            <a:spcBef>
              <a:spcPct val="0"/>
            </a:spcBef>
            <a:spcAft>
              <a:spcPct val="35000"/>
            </a:spcAft>
            <a:buNone/>
            <a:defRPr cap="all"/>
          </a:pPr>
          <a:r>
            <a:rPr lang="en-US" sz="1800" kern="1200" dirty="0"/>
            <a:t>Provide answers to questions listed in PCAPs.</a:t>
          </a:r>
          <a:r>
            <a:rPr lang="en-US" sz="2500" kern="1200" dirty="0"/>
            <a:t> </a:t>
          </a:r>
        </a:p>
      </dsp:txBody>
      <dsp:txXfrm>
        <a:off x="4125" y="1489990"/>
        <a:ext cx="3426560" cy="2234986"/>
      </dsp:txXfrm>
    </dsp:sp>
    <dsp:sp modelId="{FFC6EEF1-6DE1-4273-B346-A8BCD5451DD1}">
      <dsp:nvSpPr>
        <dsp:cNvPr id="0" name=""/>
        <dsp:cNvSpPr/>
      </dsp:nvSpPr>
      <dsp:spPr>
        <a:xfrm>
          <a:off x="116987" y="0"/>
          <a:ext cx="3200837" cy="1489990"/>
        </a:xfrm>
        <a:prstGeom prst="rect">
          <a:avLst/>
        </a:prstGeom>
        <a:noFill/>
        <a:ln w="12700" cap="flat" cmpd="sng" algn="ctr">
          <a:noFill/>
          <a:prstDash val="solid"/>
        </a:ln>
        <a:effectLst/>
        <a:sp3d/>
      </dsp:spPr>
      <dsp:style>
        <a:lnRef idx="2">
          <a:scrgbClr r="0" g="0" b="0"/>
        </a:lnRef>
        <a:fillRef idx="1">
          <a:scrgbClr r="0" g="0" b="0"/>
        </a:fillRef>
        <a:effectRef idx="1">
          <a:scrgbClr r="0" g="0" b="0"/>
        </a:effectRef>
        <a:fontRef idx="minor">
          <a:schemeClr val="lt1"/>
        </a:fontRef>
      </dsp:style>
      <dsp:txBody>
        <a:bodyPr spcFirstLastPara="0" vert="horz" wrap="square" lIns="316172" tIns="165100" rIns="316172" bIns="165100" numCol="1" spcCol="1270" anchor="ctr" anchorCtr="0">
          <a:noAutofit/>
        </a:bodyPr>
        <a:lstStyle/>
        <a:p>
          <a:pPr marL="0" lvl="0" indent="0" algn="l" defTabSz="1066800">
            <a:lnSpc>
              <a:spcPct val="90000"/>
            </a:lnSpc>
            <a:spcBef>
              <a:spcPct val="0"/>
            </a:spcBef>
            <a:spcAft>
              <a:spcPct val="35000"/>
            </a:spcAft>
            <a:buNone/>
          </a:pPr>
          <a:r>
            <a:rPr lang="en-US" sz="2400" b="1" kern="1200" dirty="0"/>
            <a:t>Pcap File Name</a:t>
          </a:r>
        </a:p>
      </dsp:txBody>
      <dsp:txXfrm>
        <a:off x="116987" y="0"/>
        <a:ext cx="3200837" cy="1489990"/>
      </dsp:txXfrm>
    </dsp:sp>
    <dsp:sp modelId="{D0A7B900-10ED-4537-8E00-71C75DF60E0A}">
      <dsp:nvSpPr>
        <dsp:cNvPr id="0" name=""/>
        <dsp:cNvSpPr/>
      </dsp:nvSpPr>
      <dsp:spPr>
        <a:xfrm>
          <a:off x="3686753" y="0"/>
          <a:ext cx="3321221" cy="3724977"/>
        </a:xfrm>
        <a:prstGeom prst="rect">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316172" tIns="0" rIns="316172" bIns="330200" numCol="1" spcCol="1270" anchor="t" anchorCtr="0">
          <a:noAutofit/>
        </a:bodyPr>
        <a:lstStyle/>
        <a:p>
          <a:pPr marL="0" lvl="0" indent="0" algn="ctr" defTabSz="800100">
            <a:lnSpc>
              <a:spcPct val="90000"/>
            </a:lnSpc>
            <a:spcBef>
              <a:spcPct val="0"/>
            </a:spcBef>
            <a:spcAft>
              <a:spcPct val="35000"/>
            </a:spcAft>
            <a:buNone/>
            <a:defRPr cap="all"/>
          </a:pPr>
          <a:r>
            <a:rPr lang="en-US" sz="1800" kern="1200" dirty="0"/>
            <a:t>Title the screenshots with a few words of explanation</a:t>
          </a:r>
        </a:p>
      </dsp:txBody>
      <dsp:txXfrm>
        <a:off x="3686753" y="1489990"/>
        <a:ext cx="3321221" cy="2234986"/>
      </dsp:txXfrm>
    </dsp:sp>
    <dsp:sp modelId="{5AD3985C-B3CE-41C8-8B74-8A0CED6E3A42}">
      <dsp:nvSpPr>
        <dsp:cNvPr id="0" name=""/>
        <dsp:cNvSpPr/>
      </dsp:nvSpPr>
      <dsp:spPr>
        <a:xfrm>
          <a:off x="3746945" y="0"/>
          <a:ext cx="3200837" cy="1489990"/>
        </a:xfrm>
        <a:prstGeom prst="rect">
          <a:avLst/>
        </a:prstGeom>
        <a:noFill/>
        <a:ln w="12700" cap="flat" cmpd="sng" algn="ctr">
          <a:noFill/>
          <a:prstDash val="solid"/>
        </a:ln>
        <a:effectLst/>
        <a:sp3d/>
      </dsp:spPr>
      <dsp:style>
        <a:lnRef idx="2">
          <a:scrgbClr r="0" g="0" b="0"/>
        </a:lnRef>
        <a:fillRef idx="1">
          <a:scrgbClr r="0" g="0" b="0"/>
        </a:fillRef>
        <a:effectRef idx="1">
          <a:scrgbClr r="0" g="0" b="0"/>
        </a:effectRef>
        <a:fontRef idx="minor">
          <a:schemeClr val="lt1"/>
        </a:fontRef>
      </dsp:style>
      <dsp:txBody>
        <a:bodyPr spcFirstLastPara="0" vert="horz" wrap="square" lIns="316172" tIns="165100" rIns="316172" bIns="165100" numCol="1" spcCol="1270" anchor="ctr" anchorCtr="0">
          <a:noAutofit/>
        </a:bodyPr>
        <a:lstStyle/>
        <a:p>
          <a:pPr marL="0" lvl="0" indent="0" algn="l" defTabSz="1066800">
            <a:lnSpc>
              <a:spcPct val="90000"/>
            </a:lnSpc>
            <a:spcBef>
              <a:spcPct val="0"/>
            </a:spcBef>
            <a:spcAft>
              <a:spcPct val="35000"/>
            </a:spcAft>
            <a:buNone/>
          </a:pPr>
          <a:r>
            <a:rPr lang="en-US" sz="2400" b="1" kern="1200" dirty="0"/>
            <a:t>Pcap Screenshot</a:t>
          </a:r>
        </a:p>
      </dsp:txBody>
      <dsp:txXfrm>
        <a:off x="3746945" y="0"/>
        <a:ext cx="3200837" cy="1489990"/>
      </dsp:txXfrm>
    </dsp:sp>
    <dsp:sp modelId="{50C15C45-E0A5-4C6A-AA84-D87A226B87D0}">
      <dsp:nvSpPr>
        <dsp:cNvPr id="0" name=""/>
        <dsp:cNvSpPr/>
      </dsp:nvSpPr>
      <dsp:spPr>
        <a:xfrm>
          <a:off x="7264041" y="0"/>
          <a:ext cx="3549184" cy="3724977"/>
        </a:xfrm>
        <a:prstGeom prst="rect">
          <a:avLst/>
        </a:prstGeom>
        <a:solidFill>
          <a:schemeClr val="accent6">
            <a:lumMod val="50000"/>
          </a:schemeClr>
        </a:solidFill>
        <a:ln w="127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316172" tIns="0" rIns="316172" bIns="330200" numCol="1" spcCol="1270" anchor="t" anchorCtr="0">
          <a:noAutofit/>
        </a:bodyPr>
        <a:lstStyle/>
        <a:p>
          <a:pPr marL="0" lvl="0" indent="0" algn="ctr" defTabSz="800100">
            <a:lnSpc>
              <a:spcPct val="90000"/>
            </a:lnSpc>
            <a:spcBef>
              <a:spcPct val="0"/>
            </a:spcBef>
            <a:spcAft>
              <a:spcPct val="35000"/>
            </a:spcAft>
            <a:buNone/>
            <a:defRPr cap="all"/>
          </a:pPr>
          <a:r>
            <a:rPr lang="en-US" sz="1800" kern="1200" dirty="0"/>
            <a:t>Summarize your analysis with a brief description of each pcap file</a:t>
          </a:r>
          <a:endParaRPr lang="en-US" sz="2500" kern="1200" dirty="0"/>
        </a:p>
      </dsp:txBody>
      <dsp:txXfrm>
        <a:off x="7264041" y="1489990"/>
        <a:ext cx="3549184" cy="2234986"/>
      </dsp:txXfrm>
    </dsp:sp>
    <dsp:sp modelId="{067132E9-1527-4AE9-9780-1F1919CB063E}">
      <dsp:nvSpPr>
        <dsp:cNvPr id="0" name=""/>
        <dsp:cNvSpPr/>
      </dsp:nvSpPr>
      <dsp:spPr>
        <a:xfrm>
          <a:off x="7438215" y="0"/>
          <a:ext cx="3200837" cy="1489990"/>
        </a:xfrm>
        <a:prstGeom prst="rect">
          <a:avLst/>
        </a:prstGeom>
        <a:noFill/>
        <a:ln w="12700" cap="flat" cmpd="sng" algn="ctr">
          <a:noFill/>
          <a:prstDash val="solid"/>
        </a:ln>
        <a:effectLst/>
        <a:sp3d/>
      </dsp:spPr>
      <dsp:style>
        <a:lnRef idx="2">
          <a:scrgbClr r="0" g="0" b="0"/>
        </a:lnRef>
        <a:fillRef idx="1">
          <a:scrgbClr r="0" g="0" b="0"/>
        </a:fillRef>
        <a:effectRef idx="1">
          <a:scrgbClr r="0" g="0" b="0"/>
        </a:effectRef>
        <a:fontRef idx="minor">
          <a:schemeClr val="lt1"/>
        </a:fontRef>
      </dsp:style>
      <dsp:txBody>
        <a:bodyPr spcFirstLastPara="0" vert="horz" wrap="square" lIns="316172" tIns="165100" rIns="316172" bIns="165100" numCol="1" spcCol="1270" anchor="ctr" anchorCtr="0">
          <a:noAutofit/>
        </a:bodyPr>
        <a:lstStyle/>
        <a:p>
          <a:pPr marL="0" lvl="0" indent="0" algn="l" defTabSz="1066800">
            <a:lnSpc>
              <a:spcPct val="90000"/>
            </a:lnSpc>
            <a:spcBef>
              <a:spcPct val="0"/>
            </a:spcBef>
            <a:spcAft>
              <a:spcPct val="35000"/>
            </a:spcAft>
            <a:buNone/>
          </a:pPr>
          <a:r>
            <a:rPr lang="en-US" sz="2400" b="1" kern="1200" dirty="0"/>
            <a:t>Project Summary</a:t>
          </a:r>
        </a:p>
      </dsp:txBody>
      <dsp:txXfrm>
        <a:off x="7438215" y="0"/>
        <a:ext cx="3200837" cy="1489990"/>
      </dsp:txXfrm>
    </dsp:sp>
  </dsp:spTree>
</dsp:drawing>
</file>

<file path=ppt/diagrams/layout1.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9/14/2020</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9/14/2020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9/14/2020</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9/14/2020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9/14/2020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9/14/2020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9/14/2020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9/14/2020</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9/14/2020</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9/14/2020</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hyperlink" Target="https://www.comparitech.com/?cat_ID=2" TargetMode="External"/><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bstract image">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80" cy="6857990"/>
          </a:xfrm>
          <a:prstGeom prst="rect">
            <a:avLst/>
          </a:prstGeom>
        </p:spPr>
      </p:pic>
      <p:sp useBgFill="1">
        <p:nvSpPr>
          <p:cNvPr id="89" name="Rectangle 88">
            <a:extLst>
              <a:ext uri="{FF2B5EF4-FFF2-40B4-BE49-F238E27FC236}">
                <a16:creationId xmlns:a16="http://schemas.microsoft.com/office/drawing/2014/main" id="{BF9FFE17-DE95-4821-ACC1-B90C954492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91" name="Rectangle 90">
            <a:extLst>
              <a:ext uri="{FF2B5EF4-FFF2-40B4-BE49-F238E27FC236}">
                <a16:creationId xmlns:a16="http://schemas.microsoft.com/office/drawing/2014/main" id="{03CF76AF-FF72-4430-A772-0584032902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1771132" y="2091263"/>
            <a:ext cx="8649738" cy="2590800"/>
          </a:xfrm>
        </p:spPr>
        <p:txBody>
          <a:bodyPr>
            <a:normAutofit/>
          </a:bodyPr>
          <a:lstStyle/>
          <a:p>
            <a:r>
              <a:rPr lang="en-US" sz="3600" b="1" dirty="0">
                <a:solidFill>
                  <a:srgbClr val="0070C0"/>
                </a:solidFill>
                <a:highlight>
                  <a:srgbClr val="00FFFF"/>
                </a:highlight>
              </a:rPr>
              <a:t>CAPSTONE PROJECT PRESENTATION</a:t>
            </a: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1771130" y="4334256"/>
            <a:ext cx="8652788" cy="1027455"/>
          </a:xfrm>
        </p:spPr>
        <p:txBody>
          <a:bodyPr>
            <a:normAutofit fontScale="92500" lnSpcReduction="20000"/>
          </a:bodyPr>
          <a:lstStyle/>
          <a:p>
            <a:pPr algn="r">
              <a:spcAft>
                <a:spcPts val="600"/>
              </a:spcAft>
            </a:pPr>
            <a:r>
              <a:rPr lang="en-US" b="1" dirty="0">
                <a:highlight>
                  <a:srgbClr val="00FF00"/>
                </a:highlight>
              </a:rPr>
              <a:t>Name:</a:t>
            </a:r>
            <a:r>
              <a:rPr lang="en-US" dirty="0">
                <a:highlight>
                  <a:srgbClr val="00FF00"/>
                </a:highlight>
              </a:rPr>
              <a:t> </a:t>
            </a:r>
            <a:r>
              <a:rPr lang="en-US" i="1" dirty="0">
                <a:highlight>
                  <a:srgbClr val="00FF00"/>
                </a:highlight>
              </a:rPr>
              <a:t>Kenmogne, Jean</a:t>
            </a:r>
          </a:p>
          <a:p>
            <a:pPr algn="r">
              <a:spcAft>
                <a:spcPts val="600"/>
              </a:spcAft>
            </a:pPr>
            <a:r>
              <a:rPr lang="en-US" b="1" dirty="0">
                <a:highlight>
                  <a:srgbClr val="00FF00"/>
                </a:highlight>
              </a:rPr>
              <a:t>Date:</a:t>
            </a:r>
            <a:r>
              <a:rPr lang="en-US" dirty="0">
                <a:highlight>
                  <a:srgbClr val="00FF00"/>
                </a:highlight>
              </a:rPr>
              <a:t>   </a:t>
            </a:r>
            <a:r>
              <a:rPr lang="en-US" i="1" dirty="0">
                <a:highlight>
                  <a:srgbClr val="00FF00"/>
                </a:highlight>
              </a:rPr>
              <a:t>September 9, 2020</a:t>
            </a:r>
          </a:p>
          <a:p>
            <a:pPr algn="r">
              <a:spcAft>
                <a:spcPts val="600"/>
              </a:spcAft>
            </a:pPr>
            <a:r>
              <a:rPr lang="en-US" b="1" dirty="0">
                <a:highlight>
                  <a:srgbClr val="00FF00"/>
                </a:highlight>
              </a:rPr>
              <a:t>Email:</a:t>
            </a:r>
            <a:r>
              <a:rPr lang="en-US" dirty="0">
                <a:highlight>
                  <a:srgbClr val="00FF00"/>
                </a:highlight>
              </a:rPr>
              <a:t>   </a:t>
            </a:r>
            <a:r>
              <a:rPr lang="en-US" i="1" dirty="0">
                <a:highlight>
                  <a:srgbClr val="00FF00"/>
                </a:highlight>
              </a:rPr>
              <a:t>kenmogne12@gmail.com</a:t>
            </a:r>
          </a:p>
          <a:p>
            <a:pPr>
              <a:spcAft>
                <a:spcPts val="600"/>
              </a:spcAft>
            </a:pPr>
            <a:endParaRPr lang="en-US" dirty="0"/>
          </a:p>
          <a:p>
            <a:pPr>
              <a:spcAft>
                <a:spcPts val="600"/>
              </a:spcAft>
            </a:pPr>
            <a:endParaRPr lang="en-US" dirty="0"/>
          </a:p>
        </p:txBody>
      </p:sp>
      <p:sp>
        <p:nvSpPr>
          <p:cNvPr id="93" name="Rectangle 92">
            <a:extLst>
              <a:ext uri="{FF2B5EF4-FFF2-40B4-BE49-F238E27FC236}">
                <a16:creationId xmlns:a16="http://schemas.microsoft.com/office/drawing/2014/main" id="{0B1C8180-2FDD-4202-8C45-4057CB1AB2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95" name="Straight Connector 94">
            <a:extLst>
              <a:ext uri="{FF2B5EF4-FFF2-40B4-BE49-F238E27FC236}">
                <a16:creationId xmlns:a16="http://schemas.microsoft.com/office/drawing/2014/main" id="{D6E86CC6-13EA-4A88-86AD-CF27BF52CC9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267730"/>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3F80B441-4F7D-4B40-8A13-FED03A1F3A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941820" y="1267730"/>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70C7FD1A-44B1-4E4C-B0C9-A8103DCCDCC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913025"/>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42807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A4BD562C-B3BB-4905-8044-7C9CD0DFEFD6}"/>
              </a:ext>
            </a:extLst>
          </p:cNvPr>
          <p:cNvSpPr>
            <a:spLocks noGrp="1"/>
          </p:cNvSpPr>
          <p:nvPr>
            <p:ph type="title"/>
          </p:nvPr>
        </p:nvSpPr>
        <p:spPr>
          <a:xfrm>
            <a:off x="878958" y="388849"/>
            <a:ext cx="9565705" cy="312862"/>
          </a:xfrm>
        </p:spPr>
        <p:txBody>
          <a:bodyPr>
            <a:normAutofit fontScale="90000"/>
          </a:bodyPr>
          <a:lstStyle/>
          <a:p>
            <a:r>
              <a:rPr lang="en-US" sz="3100" b="1" dirty="0">
                <a:solidFill>
                  <a:srgbClr val="0070C0"/>
                </a:solidFill>
              </a:rPr>
              <a:t>host_and_user_id-pcap-05.pcapng</a:t>
            </a:r>
            <a:r>
              <a:rPr lang="en-US" sz="3100" dirty="0"/>
              <a:t> Screenshot/s (‘d)</a:t>
            </a:r>
            <a:endParaRPr lang="en-US" dirty="0"/>
          </a:p>
        </p:txBody>
      </p:sp>
      <p:sp>
        <p:nvSpPr>
          <p:cNvPr id="10" name="Text Placeholder 9">
            <a:extLst>
              <a:ext uri="{FF2B5EF4-FFF2-40B4-BE49-F238E27FC236}">
                <a16:creationId xmlns:a16="http://schemas.microsoft.com/office/drawing/2014/main" id="{A9BBC52F-1130-473B-83D9-69010B60C0B2}"/>
              </a:ext>
            </a:extLst>
          </p:cNvPr>
          <p:cNvSpPr>
            <a:spLocks noGrp="1"/>
          </p:cNvSpPr>
          <p:nvPr>
            <p:ph type="body" sz="quarter" idx="3"/>
          </p:nvPr>
        </p:nvSpPr>
        <p:spPr>
          <a:xfrm>
            <a:off x="6149187" y="813517"/>
            <a:ext cx="4391223" cy="2027873"/>
          </a:xfrm>
        </p:spPr>
        <p:txBody>
          <a:bodyPr>
            <a:normAutofit/>
          </a:bodyPr>
          <a:lstStyle/>
          <a:p>
            <a:r>
              <a:rPr lang="en-US" dirty="0"/>
              <a:t>Short description of screenshot 2: </a:t>
            </a:r>
          </a:p>
          <a:p>
            <a:r>
              <a:rPr lang="en-US" b="0" dirty="0"/>
              <a:t>Filter on </a:t>
            </a:r>
            <a:r>
              <a:rPr lang="en-US" b="0" dirty="0" err="1"/>
              <a:t>HTTP.request</a:t>
            </a:r>
            <a:r>
              <a:rPr lang="en-US" b="0" dirty="0"/>
              <a:t> we can recall </a:t>
            </a:r>
            <a:r>
              <a:rPr lang="en-US" b="0" dirty="0" err="1"/>
              <a:t>Src</a:t>
            </a:r>
            <a:r>
              <a:rPr lang="en-US" b="0" dirty="0"/>
              <a:t> and </a:t>
            </a:r>
            <a:r>
              <a:rPr lang="en-US" b="0" dirty="0" err="1"/>
              <a:t>Dst</a:t>
            </a:r>
            <a:r>
              <a:rPr lang="en-US" b="0" dirty="0"/>
              <a:t> IP-MAC-Port and sequence number.</a:t>
            </a:r>
          </a:p>
        </p:txBody>
      </p:sp>
      <p:pic>
        <p:nvPicPr>
          <p:cNvPr id="3" name="Picture 2" descr="A screenshot of a social media post&#10;&#10;Description automatically generated">
            <a:extLst>
              <a:ext uri="{FF2B5EF4-FFF2-40B4-BE49-F238E27FC236}">
                <a16:creationId xmlns:a16="http://schemas.microsoft.com/office/drawing/2014/main" id="{4AD52C00-3069-4984-A44F-95A545918E13}"/>
              </a:ext>
            </a:extLst>
          </p:cNvPr>
          <p:cNvPicPr>
            <a:picLocks noChangeAspect="1"/>
          </p:cNvPicPr>
          <p:nvPr/>
        </p:nvPicPr>
        <p:blipFill>
          <a:blip r:embed="rId2"/>
          <a:stretch>
            <a:fillRect/>
          </a:stretch>
        </p:blipFill>
        <p:spPr>
          <a:xfrm>
            <a:off x="367554" y="813517"/>
            <a:ext cx="5781633" cy="5655634"/>
          </a:xfrm>
          <a:prstGeom prst="rect">
            <a:avLst/>
          </a:prstGeom>
        </p:spPr>
      </p:pic>
    </p:spTree>
    <p:extLst>
      <p:ext uri="{BB962C8B-B14F-4D97-AF65-F5344CB8AC3E}">
        <p14:creationId xmlns:p14="http://schemas.microsoft.com/office/powerpoint/2010/main" val="13277586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EE330319-5AFC-4BC7-901F-F080829DE1C3}"/>
              </a:ext>
            </a:extLst>
          </p:cNvPr>
          <p:cNvSpPr>
            <a:spLocks noGrp="1"/>
          </p:cNvSpPr>
          <p:nvPr>
            <p:ph type="title"/>
          </p:nvPr>
        </p:nvSpPr>
        <p:spPr>
          <a:xfrm>
            <a:off x="1066800" y="642594"/>
            <a:ext cx="10058400" cy="902742"/>
          </a:xfrm>
        </p:spPr>
        <p:txBody>
          <a:bodyPr/>
          <a:lstStyle/>
          <a:p>
            <a:r>
              <a:rPr lang="en-US" b="1" u="sng" dirty="0"/>
              <a:t>PCAP #3</a:t>
            </a:r>
            <a:r>
              <a:rPr lang="en-US" dirty="0"/>
              <a:t> </a:t>
            </a:r>
            <a:r>
              <a:rPr lang="en-US" b="1" dirty="0">
                <a:solidFill>
                  <a:srgbClr val="0070C0"/>
                </a:solidFill>
              </a:rPr>
              <a:t>arppoison.pcapng</a:t>
            </a:r>
          </a:p>
        </p:txBody>
      </p:sp>
      <p:sp>
        <p:nvSpPr>
          <p:cNvPr id="11" name="Content Placeholder 10">
            <a:extLst>
              <a:ext uri="{FF2B5EF4-FFF2-40B4-BE49-F238E27FC236}">
                <a16:creationId xmlns:a16="http://schemas.microsoft.com/office/drawing/2014/main" id="{02EAF393-E943-4962-B7FD-52633BBC8CA4}"/>
              </a:ext>
            </a:extLst>
          </p:cNvPr>
          <p:cNvSpPr>
            <a:spLocks noGrp="1"/>
          </p:cNvSpPr>
          <p:nvPr>
            <p:ph sz="half" idx="1"/>
          </p:nvPr>
        </p:nvSpPr>
        <p:spPr>
          <a:xfrm>
            <a:off x="1066800" y="1719072"/>
            <a:ext cx="9896856" cy="3950208"/>
          </a:xfrm>
        </p:spPr>
        <p:txBody>
          <a:bodyPr>
            <a:normAutofit fontScale="85000" lnSpcReduction="20000"/>
          </a:bodyPr>
          <a:lstStyle/>
          <a:p>
            <a:pPr marL="0" marR="0" lvl="0" indent="0">
              <a:lnSpc>
                <a:spcPct val="107000"/>
              </a:lnSpc>
              <a:spcBef>
                <a:spcPts val="0"/>
              </a:spcBef>
              <a:spcAft>
                <a:spcPts val="0"/>
              </a:spcAft>
              <a:buNone/>
            </a:pPr>
            <a:r>
              <a:rPr lang="en-US" sz="1800" b="1" dirty="0">
                <a:effectLst/>
                <a:latin typeface="Calibri" panose="020F0502020204030204" pitchFamily="34" charset="0"/>
                <a:ea typeface="Calibri" panose="020F0502020204030204" pitchFamily="34" charset="0"/>
                <a:cs typeface="Times New Roman" panose="02020603050405020304" pitchFamily="18" charset="0"/>
              </a:rPr>
              <a:t>Answer these questions here in this slide (this is your “incident report”) If you need more space, add another slide.  </a:t>
            </a:r>
            <a:r>
              <a:rPr lang="en-US" sz="1800" b="1"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Answer the questions in the directions document for each pcap</a:t>
            </a:r>
            <a:r>
              <a:rPr lang="en-US" sz="1800" b="1" dirty="0">
                <a:effectLst/>
                <a:latin typeface="Calibri" panose="020F0502020204030204" pitchFamily="34" charset="0"/>
                <a:ea typeface="Calibri" panose="020F0502020204030204" pitchFamily="34" charset="0"/>
                <a:cs typeface="Times New Roman" panose="02020603050405020304" pitchFamily="18" charset="0"/>
              </a:rPr>
              <a:t>.  Use these questions to ADD data that you think would illuminate your analysis.</a:t>
            </a:r>
          </a:p>
          <a:p>
            <a:pPr marL="0" marR="0" lvl="0" indent="0">
              <a:lnSpc>
                <a:spcPct val="107000"/>
              </a:lnSpc>
              <a:spcBef>
                <a:spcPts val="0"/>
              </a:spcBef>
              <a:spcAft>
                <a:spcPts val="0"/>
              </a:spcAft>
              <a:buNone/>
            </a:pP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Is this an exploit or normal traffic: </a:t>
            </a:r>
            <a:r>
              <a:rPr lang="en-US" sz="1800" b="1" i="1" dirty="0">
                <a:effectLst/>
                <a:latin typeface="Calibri" panose="020F0502020204030204" pitchFamily="34" charset="0"/>
                <a:ea typeface="Calibri" panose="020F0502020204030204" pitchFamily="34" charset="0"/>
                <a:cs typeface="Times New Roman" panose="02020603050405020304" pitchFamily="18" charset="0"/>
              </a:rPr>
              <a:t>An exploit: ARP Spoofing</a:t>
            </a:r>
          </a:p>
          <a:p>
            <a:pPr marL="342900" lvl="0" indent="-342900">
              <a:lnSpc>
                <a:spcPct val="107000"/>
              </a:lnSpc>
              <a:spcBef>
                <a:spcPts val="0"/>
              </a:spcBef>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What are the addresses of the main devices in the conversation? (IP, MAC, Ports): </a:t>
            </a:r>
            <a:r>
              <a:rPr lang="en-US" b="1" i="1" dirty="0" err="1">
                <a:latin typeface="Calibri" panose="020F0502020204030204" pitchFamily="34" charset="0"/>
                <a:ea typeface="Calibri" panose="020F0502020204030204" pitchFamily="34" charset="0"/>
                <a:cs typeface="Times New Roman" panose="02020603050405020304" pitchFamily="18" charset="0"/>
              </a:rPr>
              <a:t>Src</a:t>
            </a:r>
            <a:r>
              <a:rPr lang="en-US" b="1" i="1" dirty="0">
                <a:latin typeface="Calibri" panose="020F0502020204030204" pitchFamily="34" charset="0"/>
                <a:ea typeface="Calibri" panose="020F0502020204030204" pitchFamily="34" charset="0"/>
                <a:cs typeface="Times New Roman" panose="02020603050405020304" pitchFamily="18" charset="0"/>
              </a:rPr>
              <a:t> IP: unknown – MAC: 00:25:b3:bf:91:ee –  </a:t>
            </a:r>
            <a:r>
              <a:rPr lang="en-US" b="1" i="1" dirty="0" err="1">
                <a:latin typeface="Calibri" panose="020F0502020204030204" pitchFamily="34" charset="0"/>
                <a:ea typeface="Calibri" panose="020F0502020204030204" pitchFamily="34" charset="0"/>
                <a:cs typeface="Times New Roman" panose="02020603050405020304" pitchFamily="18" charset="0"/>
              </a:rPr>
              <a:t>Dst</a:t>
            </a:r>
            <a:r>
              <a:rPr lang="en-US" b="1" i="1" dirty="0">
                <a:latin typeface="Calibri" panose="020F0502020204030204" pitchFamily="34" charset="0"/>
                <a:ea typeface="Calibri" panose="020F0502020204030204" pitchFamily="34" charset="0"/>
                <a:cs typeface="Times New Roman" panose="02020603050405020304" pitchFamily="18" charset="0"/>
              </a:rPr>
              <a:t> IP: 172.16.0.107 – MAC: 00:21:70:c0:56:f0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If an exploit, what exploit (virus,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etc</a:t>
            </a:r>
            <a:r>
              <a:rPr lang="en-US" sz="1800" dirty="0">
                <a:effectLst/>
                <a:latin typeface="Calibri" panose="020F0502020204030204" pitchFamily="34" charset="0"/>
                <a:ea typeface="Calibri" panose="020F0502020204030204" pitchFamily="34" charset="0"/>
                <a:cs typeface="Times New Roman" panose="02020603050405020304" pitchFamily="18" charset="0"/>
              </a:rPr>
              <a:t>) is present and what device is the victim of the exploit?</a:t>
            </a: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If it is normal traffic, what activity is being traced.  Include details (i.e. if it is a DNS trace, what is the web address, if it’s there that is being queried, etc.)</a:t>
            </a: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If you needed to use a protocol filter, what did you use and why?</a:t>
            </a: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If it is an exploit, what would you suggest to mitigate it? (i.e. if it is a man in the middle, what would you suggest to prevent it?)</a:t>
            </a: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If it is normal traffic, no mitigation is necessary</a:t>
            </a:r>
          </a:p>
          <a:p>
            <a:pPr marL="342900" indent="-342900">
              <a:lnSpc>
                <a:spcPct val="107000"/>
              </a:lnSpc>
              <a:spcBef>
                <a:spcPts val="0"/>
              </a:spcBef>
              <a:spcAft>
                <a:spcPts val="80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Any other addition information you think is important: </a:t>
            </a:r>
            <a:r>
              <a:rPr lang="en-US" b="1" i="1" dirty="0">
                <a:latin typeface="Calibri" panose="020F0502020204030204" pitchFamily="34" charset="0"/>
                <a:cs typeface="Calibri" panose="020F0502020204030204" pitchFamily="34" charset="0"/>
              </a:rPr>
              <a:t>ARP poisoning involves sending forged ARP reply packets to a gateway over the local network. ARP poisoning is a type of man-in-the-middle (MITM) attack that can be used to stop network traffic, change it or intercept it. The technique is often used to initiate further offensives such as session hijacking or denial-of-service.</a:t>
            </a:r>
          </a:p>
          <a:p>
            <a:pPr marL="342900" marR="0" lvl="0" indent="-342900">
              <a:lnSpc>
                <a:spcPct val="107000"/>
              </a:lnSpc>
              <a:spcBef>
                <a:spcPts val="0"/>
              </a:spcBef>
              <a:spcAft>
                <a:spcPts val="800"/>
              </a:spcAft>
              <a:buFont typeface="Symbol" panose="05050102010706020507" pitchFamily="18" charset="2"/>
              <a:buChar char=""/>
            </a:pPr>
            <a:endParaRPr lang="en-US" sz="1800" dirty="0">
              <a:effectLst/>
              <a:latin typeface="Calibri" panose="020F0502020204030204" pitchFamily="34" charset="0"/>
              <a:ea typeface="Calibri" panose="020F0502020204030204" pitchFamily="34" charset="0"/>
              <a:cs typeface="Calibri" panose="020F0502020204030204" pitchFamily="34" charset="0"/>
            </a:endParaRPr>
          </a:p>
          <a:p>
            <a:endParaRPr lang="en-US" dirty="0"/>
          </a:p>
        </p:txBody>
      </p:sp>
    </p:spTree>
    <p:extLst>
      <p:ext uri="{BB962C8B-B14F-4D97-AF65-F5344CB8AC3E}">
        <p14:creationId xmlns:p14="http://schemas.microsoft.com/office/powerpoint/2010/main" val="36271829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A4BD562C-B3BB-4905-8044-7C9CD0DFEFD6}"/>
              </a:ext>
            </a:extLst>
          </p:cNvPr>
          <p:cNvSpPr>
            <a:spLocks noGrp="1"/>
          </p:cNvSpPr>
          <p:nvPr>
            <p:ph type="title"/>
          </p:nvPr>
        </p:nvSpPr>
        <p:spPr>
          <a:xfrm>
            <a:off x="1176616" y="416087"/>
            <a:ext cx="9107247" cy="386335"/>
          </a:xfrm>
        </p:spPr>
        <p:txBody>
          <a:bodyPr>
            <a:normAutofit fontScale="90000"/>
          </a:bodyPr>
          <a:lstStyle/>
          <a:p>
            <a:r>
              <a:rPr lang="en-US" b="1" dirty="0">
                <a:solidFill>
                  <a:srgbClr val="0070C0"/>
                </a:solidFill>
              </a:rPr>
              <a:t>arppoison.pcapng</a:t>
            </a:r>
            <a:r>
              <a:rPr lang="en-US" dirty="0"/>
              <a:t> Screenshot/s </a:t>
            </a:r>
          </a:p>
        </p:txBody>
      </p:sp>
      <p:sp>
        <p:nvSpPr>
          <p:cNvPr id="10" name="Text Placeholder 9">
            <a:extLst>
              <a:ext uri="{FF2B5EF4-FFF2-40B4-BE49-F238E27FC236}">
                <a16:creationId xmlns:a16="http://schemas.microsoft.com/office/drawing/2014/main" id="{A9BBC52F-1130-473B-83D9-69010B60C0B2}"/>
              </a:ext>
            </a:extLst>
          </p:cNvPr>
          <p:cNvSpPr>
            <a:spLocks noGrp="1"/>
          </p:cNvSpPr>
          <p:nvPr>
            <p:ph type="body" sz="quarter" idx="3"/>
          </p:nvPr>
        </p:nvSpPr>
        <p:spPr>
          <a:xfrm>
            <a:off x="8405338" y="441048"/>
            <a:ext cx="3757050" cy="386335"/>
          </a:xfrm>
        </p:spPr>
        <p:txBody>
          <a:bodyPr>
            <a:normAutofit/>
          </a:bodyPr>
          <a:lstStyle/>
          <a:p>
            <a:r>
              <a:rPr lang="en-US" sz="1600" dirty="0"/>
              <a:t>Short description of screenshot 1</a:t>
            </a:r>
          </a:p>
        </p:txBody>
      </p:sp>
      <p:pic>
        <p:nvPicPr>
          <p:cNvPr id="3" name="Picture 2" descr="A screenshot of a social media post&#10;&#10;Description automatically generated">
            <a:extLst>
              <a:ext uri="{FF2B5EF4-FFF2-40B4-BE49-F238E27FC236}">
                <a16:creationId xmlns:a16="http://schemas.microsoft.com/office/drawing/2014/main" id="{C5CF6C11-F5F2-464B-8829-59C7B7BA3108}"/>
              </a:ext>
            </a:extLst>
          </p:cNvPr>
          <p:cNvPicPr>
            <a:picLocks noChangeAspect="1"/>
          </p:cNvPicPr>
          <p:nvPr/>
        </p:nvPicPr>
        <p:blipFill>
          <a:blip r:embed="rId2"/>
          <a:stretch>
            <a:fillRect/>
          </a:stretch>
        </p:blipFill>
        <p:spPr>
          <a:xfrm>
            <a:off x="314369" y="1230870"/>
            <a:ext cx="5781632" cy="5211043"/>
          </a:xfrm>
          <a:prstGeom prst="rect">
            <a:avLst/>
          </a:prstGeom>
        </p:spPr>
      </p:pic>
      <p:sp>
        <p:nvSpPr>
          <p:cNvPr id="6" name="TextBox 5">
            <a:extLst>
              <a:ext uri="{FF2B5EF4-FFF2-40B4-BE49-F238E27FC236}">
                <a16:creationId xmlns:a16="http://schemas.microsoft.com/office/drawing/2014/main" id="{2C6B0FD8-9FE5-4023-B502-392C96F63497}"/>
              </a:ext>
            </a:extLst>
          </p:cNvPr>
          <p:cNvSpPr txBox="1"/>
          <p:nvPr/>
        </p:nvSpPr>
        <p:spPr>
          <a:xfrm>
            <a:off x="6083044" y="801593"/>
            <a:ext cx="5794587" cy="1200329"/>
          </a:xfrm>
          <a:prstGeom prst="rect">
            <a:avLst/>
          </a:prstGeom>
          <a:noFill/>
        </p:spPr>
        <p:txBody>
          <a:bodyPr wrap="square" rtlCol="0">
            <a:spAutoFit/>
          </a:bodyPr>
          <a:lstStyle/>
          <a:p>
            <a:r>
              <a:rPr lang="en-US" sz="1200" b="1" u="sng" dirty="0">
                <a:solidFill>
                  <a:srgbClr val="FF0000"/>
                </a:solidFill>
              </a:rPr>
              <a:t>WHAT IS ARP POISONING?</a:t>
            </a:r>
          </a:p>
          <a:p>
            <a:r>
              <a:rPr lang="en-US" sz="1200" dirty="0"/>
              <a:t>ARP poisoning involves sending </a:t>
            </a:r>
            <a:r>
              <a:rPr lang="en-US" sz="1200" b="1" dirty="0"/>
              <a:t>forged ARP reply packets to a gateway over the local network</a:t>
            </a:r>
            <a:r>
              <a:rPr lang="en-US" sz="1200" dirty="0"/>
              <a:t>. Attackers typically use spoofing tools like </a:t>
            </a:r>
            <a:r>
              <a:rPr lang="en-US" sz="1200" dirty="0" err="1"/>
              <a:t>Arpspoof</a:t>
            </a:r>
            <a:r>
              <a:rPr lang="en-US" sz="1200" dirty="0"/>
              <a:t> or </a:t>
            </a:r>
            <a:r>
              <a:rPr lang="en-US" sz="1200" dirty="0" err="1"/>
              <a:t>Arppoison</a:t>
            </a:r>
            <a:r>
              <a:rPr lang="en-US" sz="1200" dirty="0"/>
              <a:t> to make the job easy. They set the IP address of the tool to match the address of their target. The tool then scans the target LAN for the IP and MAC addresses of its hosts.</a:t>
            </a:r>
          </a:p>
        </p:txBody>
      </p:sp>
      <p:sp>
        <p:nvSpPr>
          <p:cNvPr id="7" name="TextBox 6">
            <a:extLst>
              <a:ext uri="{FF2B5EF4-FFF2-40B4-BE49-F238E27FC236}">
                <a16:creationId xmlns:a16="http://schemas.microsoft.com/office/drawing/2014/main" id="{F15774D1-B04E-4DF6-AF9B-35D871E91F13}"/>
              </a:ext>
            </a:extLst>
          </p:cNvPr>
          <p:cNvSpPr txBox="1"/>
          <p:nvPr/>
        </p:nvSpPr>
        <p:spPr>
          <a:xfrm>
            <a:off x="6096000" y="1926587"/>
            <a:ext cx="5794587" cy="4708981"/>
          </a:xfrm>
          <a:prstGeom prst="rect">
            <a:avLst/>
          </a:prstGeom>
          <a:noFill/>
        </p:spPr>
        <p:txBody>
          <a:bodyPr wrap="square" rtlCol="0">
            <a:spAutoFit/>
          </a:bodyPr>
          <a:lstStyle/>
          <a:p>
            <a:r>
              <a:rPr lang="en-US" sz="1200" b="1" u="sng" dirty="0">
                <a:solidFill>
                  <a:srgbClr val="FF0000"/>
                </a:solidFill>
              </a:rPr>
              <a:t>HOW TO PREVENT ARP POISONING?</a:t>
            </a:r>
          </a:p>
          <a:p>
            <a:r>
              <a:rPr lang="en-US" sz="1200" b="1" i="1" dirty="0">
                <a:solidFill>
                  <a:srgbClr val="0070C0"/>
                </a:solidFill>
              </a:rPr>
              <a:t>Static ARP entries</a:t>
            </a:r>
            <a:r>
              <a:rPr lang="en-US" sz="1200" b="1" i="1" dirty="0"/>
              <a:t>: </a:t>
            </a:r>
            <a:r>
              <a:rPr lang="en-US" sz="1200" dirty="0"/>
              <a:t>This solution involves a lot of administrative overhead and is only recommended for smaller networks. It involves adding an ARP entry for every machine on a network into each individual computer. Unfortunately, </a:t>
            </a:r>
            <a:r>
              <a:rPr lang="en-US" sz="1200" b="1" dirty="0"/>
              <a:t>this solution can only protect you from simpler attacks</a:t>
            </a:r>
            <a:r>
              <a:rPr lang="en-US" sz="1200" dirty="0"/>
              <a:t>.</a:t>
            </a:r>
          </a:p>
          <a:p>
            <a:r>
              <a:rPr lang="en-US" sz="1200" b="1" i="1" dirty="0">
                <a:solidFill>
                  <a:srgbClr val="0070C0"/>
                </a:solidFill>
              </a:rPr>
              <a:t>Encryption</a:t>
            </a:r>
            <a:r>
              <a:rPr lang="en-US" sz="1200" b="1" i="1" dirty="0"/>
              <a:t>:</a:t>
            </a:r>
            <a:r>
              <a:rPr lang="en-US" sz="1200" dirty="0"/>
              <a:t> Protocols such as HTTPS and SSH can also help to reduce the chances of a successful ARP poisoning attack. When traffic is encrypted, the attacker would have to go to the additional step of tricking the target’s browser into accepting an illegitimate certificate. However, </a:t>
            </a:r>
            <a:r>
              <a:rPr lang="en-US" sz="1200" b="1" dirty="0"/>
              <a:t>any data transmitted outside of these protocols will still be vulnerable</a:t>
            </a:r>
            <a:r>
              <a:rPr lang="en-US" sz="1200" dirty="0"/>
              <a:t>.</a:t>
            </a:r>
          </a:p>
          <a:p>
            <a:r>
              <a:rPr lang="en-US" sz="1200" b="1" i="1" dirty="0">
                <a:solidFill>
                  <a:srgbClr val="0070C0"/>
                </a:solidFill>
              </a:rPr>
              <a:t>VPN</a:t>
            </a:r>
            <a:r>
              <a:rPr lang="en-US" sz="1200" b="1" i="1" dirty="0"/>
              <a:t>:</a:t>
            </a:r>
            <a:r>
              <a:rPr lang="en-US" sz="1200" dirty="0"/>
              <a:t> </a:t>
            </a:r>
            <a:r>
              <a:rPr lang="en-US" sz="1200" dirty="0">
                <a:hlinkClick r:id="rId3"/>
              </a:rPr>
              <a:t>A VPN</a:t>
            </a:r>
            <a:r>
              <a:rPr lang="en-US" sz="1200" dirty="0"/>
              <a:t> can be a reasonable defense for individuals, but they are generally not suitable for larger organizations. If it is just a single person making a potentially dangerous connection, such as using public </a:t>
            </a:r>
            <a:r>
              <a:rPr lang="en-US" sz="1200" dirty="0" err="1"/>
              <a:t>wifi</a:t>
            </a:r>
            <a:r>
              <a:rPr lang="en-US" sz="1200" dirty="0"/>
              <a:t> at an airport, then a</a:t>
            </a:r>
            <a:r>
              <a:rPr lang="en-US" sz="1200" b="1" dirty="0"/>
              <a:t> </a:t>
            </a:r>
            <a:r>
              <a:rPr lang="en-US" sz="1200" dirty="0"/>
              <a:t>VPN will encrypt all of the data that travels between the client and the exit server. This helps to keep them safe, because an attacker will only be able to see the ciphertext. It’s a less-feasible solution at the organizational level, because VPN connections would need to be in place between each computer and each server. Not only would this be complex to set up and maintain but encrypting and decrypting on that scale would also hinder the network’s performance.</a:t>
            </a:r>
          </a:p>
          <a:p>
            <a:r>
              <a:rPr lang="en-US" sz="1200" b="1" i="1" dirty="0">
                <a:solidFill>
                  <a:srgbClr val="0070C0"/>
                </a:solidFill>
              </a:rPr>
              <a:t>Packets Filter</a:t>
            </a:r>
            <a:r>
              <a:rPr lang="en-US" sz="1200" b="1" i="1" dirty="0"/>
              <a:t>: </a:t>
            </a:r>
            <a:r>
              <a:rPr lang="en-US" sz="1200" dirty="0"/>
              <a:t>These filters analyze each packet that gets sent across a network. They can filter out and block malicious packets, as well as those whose IP addresses are suspicious. Packet filters can also tell if a packet claims to come from an internal network when it actually originates externally, helping to reduce the chances of an attack being successful.</a:t>
            </a:r>
          </a:p>
        </p:txBody>
      </p:sp>
    </p:spTree>
    <p:extLst>
      <p:ext uri="{BB962C8B-B14F-4D97-AF65-F5344CB8AC3E}">
        <p14:creationId xmlns:p14="http://schemas.microsoft.com/office/powerpoint/2010/main" val="39979970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A4BD562C-B3BB-4905-8044-7C9CD0DFEFD6}"/>
              </a:ext>
            </a:extLst>
          </p:cNvPr>
          <p:cNvSpPr>
            <a:spLocks noGrp="1"/>
          </p:cNvSpPr>
          <p:nvPr>
            <p:ph type="title"/>
          </p:nvPr>
        </p:nvSpPr>
        <p:spPr>
          <a:xfrm>
            <a:off x="1176616" y="416087"/>
            <a:ext cx="9107247" cy="386335"/>
          </a:xfrm>
        </p:spPr>
        <p:txBody>
          <a:bodyPr>
            <a:normAutofit fontScale="90000"/>
          </a:bodyPr>
          <a:lstStyle/>
          <a:p>
            <a:r>
              <a:rPr lang="en-US" b="1" dirty="0">
                <a:solidFill>
                  <a:srgbClr val="0070C0"/>
                </a:solidFill>
              </a:rPr>
              <a:t>arppoison.pcapng</a:t>
            </a:r>
            <a:r>
              <a:rPr lang="en-US" dirty="0"/>
              <a:t> Screenshot/s </a:t>
            </a:r>
          </a:p>
        </p:txBody>
      </p:sp>
      <p:sp>
        <p:nvSpPr>
          <p:cNvPr id="10" name="Text Placeholder 9">
            <a:extLst>
              <a:ext uri="{FF2B5EF4-FFF2-40B4-BE49-F238E27FC236}">
                <a16:creationId xmlns:a16="http://schemas.microsoft.com/office/drawing/2014/main" id="{A9BBC52F-1130-473B-83D9-69010B60C0B2}"/>
              </a:ext>
            </a:extLst>
          </p:cNvPr>
          <p:cNvSpPr>
            <a:spLocks noGrp="1"/>
          </p:cNvSpPr>
          <p:nvPr>
            <p:ph type="body" sz="quarter" idx="3"/>
          </p:nvPr>
        </p:nvSpPr>
        <p:spPr>
          <a:xfrm>
            <a:off x="908445" y="1037703"/>
            <a:ext cx="4056408" cy="2003524"/>
          </a:xfrm>
        </p:spPr>
        <p:txBody>
          <a:bodyPr>
            <a:normAutofit/>
          </a:bodyPr>
          <a:lstStyle/>
          <a:p>
            <a:r>
              <a:rPr lang="en-US" dirty="0"/>
              <a:t>Short description of screenshot 2:</a:t>
            </a:r>
          </a:p>
          <a:p>
            <a:r>
              <a:rPr lang="en-US" b="0" dirty="0"/>
              <a:t>Filter on ARP, the 3 frames containing the main ARP poisoning are: 54-55-56</a:t>
            </a:r>
          </a:p>
        </p:txBody>
      </p:sp>
      <p:pic>
        <p:nvPicPr>
          <p:cNvPr id="6" name="Picture 5" descr="A screenshot of a social media post&#10;&#10;Description automatically generated">
            <a:extLst>
              <a:ext uri="{FF2B5EF4-FFF2-40B4-BE49-F238E27FC236}">
                <a16:creationId xmlns:a16="http://schemas.microsoft.com/office/drawing/2014/main" id="{BD6B969E-9C96-4526-B5B8-F57DB109028A}"/>
              </a:ext>
            </a:extLst>
          </p:cNvPr>
          <p:cNvPicPr>
            <a:picLocks noChangeAspect="1"/>
          </p:cNvPicPr>
          <p:nvPr/>
        </p:nvPicPr>
        <p:blipFill>
          <a:blip r:embed="rId2"/>
          <a:stretch>
            <a:fillRect/>
          </a:stretch>
        </p:blipFill>
        <p:spPr>
          <a:xfrm>
            <a:off x="5403819" y="1230871"/>
            <a:ext cx="6277818" cy="5211042"/>
          </a:xfrm>
          <a:prstGeom prst="rect">
            <a:avLst/>
          </a:prstGeom>
        </p:spPr>
      </p:pic>
    </p:spTree>
    <p:extLst>
      <p:ext uri="{BB962C8B-B14F-4D97-AF65-F5344CB8AC3E}">
        <p14:creationId xmlns:p14="http://schemas.microsoft.com/office/powerpoint/2010/main" val="37135477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EE330319-5AFC-4BC7-901F-F080829DE1C3}"/>
              </a:ext>
            </a:extLst>
          </p:cNvPr>
          <p:cNvSpPr>
            <a:spLocks noGrp="1"/>
          </p:cNvSpPr>
          <p:nvPr>
            <p:ph type="title"/>
          </p:nvPr>
        </p:nvSpPr>
        <p:spPr>
          <a:xfrm>
            <a:off x="1066800" y="642594"/>
            <a:ext cx="10058400" cy="902742"/>
          </a:xfrm>
        </p:spPr>
        <p:txBody>
          <a:bodyPr/>
          <a:lstStyle/>
          <a:p>
            <a:r>
              <a:rPr lang="en-US" b="1" u="sng" dirty="0"/>
              <a:t>PCAP #4</a:t>
            </a:r>
            <a:r>
              <a:rPr lang="en-US" dirty="0"/>
              <a:t> </a:t>
            </a:r>
            <a:r>
              <a:rPr lang="en-US" b="1" dirty="0">
                <a:solidFill>
                  <a:srgbClr val="0070C0"/>
                </a:solidFill>
              </a:rPr>
              <a:t>tcp_handshake.pcapng</a:t>
            </a:r>
          </a:p>
        </p:txBody>
      </p:sp>
      <p:sp>
        <p:nvSpPr>
          <p:cNvPr id="11" name="Content Placeholder 10">
            <a:extLst>
              <a:ext uri="{FF2B5EF4-FFF2-40B4-BE49-F238E27FC236}">
                <a16:creationId xmlns:a16="http://schemas.microsoft.com/office/drawing/2014/main" id="{02EAF393-E943-4962-B7FD-52633BBC8CA4}"/>
              </a:ext>
            </a:extLst>
          </p:cNvPr>
          <p:cNvSpPr>
            <a:spLocks noGrp="1"/>
          </p:cNvSpPr>
          <p:nvPr>
            <p:ph sz="half" idx="1"/>
          </p:nvPr>
        </p:nvSpPr>
        <p:spPr>
          <a:xfrm>
            <a:off x="1066800" y="1719072"/>
            <a:ext cx="9896856" cy="3950208"/>
          </a:xfrm>
        </p:spPr>
        <p:txBody>
          <a:bodyPr>
            <a:normAutofit fontScale="92500" lnSpcReduction="20000"/>
          </a:bodyPr>
          <a:lstStyle/>
          <a:p>
            <a:pPr marL="0" marR="0" lvl="0" indent="0">
              <a:lnSpc>
                <a:spcPct val="107000"/>
              </a:lnSpc>
              <a:spcBef>
                <a:spcPts val="0"/>
              </a:spcBef>
              <a:spcAft>
                <a:spcPts val="0"/>
              </a:spcAft>
              <a:buNone/>
            </a:pPr>
            <a:r>
              <a:rPr lang="en-US" sz="1800" b="1" dirty="0">
                <a:effectLst/>
                <a:latin typeface="Calibri" panose="020F0502020204030204" pitchFamily="34" charset="0"/>
                <a:ea typeface="Calibri" panose="020F0502020204030204" pitchFamily="34" charset="0"/>
                <a:cs typeface="Times New Roman" panose="02020603050405020304" pitchFamily="18" charset="0"/>
              </a:rPr>
              <a:t>Answer these questions here in this slide (this is your “incident report”) If you need more space, add another slide.  </a:t>
            </a:r>
            <a:r>
              <a:rPr lang="en-US" sz="1800" b="1"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Answer the questions in the directions document for each pcap</a:t>
            </a:r>
            <a:r>
              <a:rPr lang="en-US" sz="1800" b="1" dirty="0">
                <a:effectLst/>
                <a:latin typeface="Calibri" panose="020F0502020204030204" pitchFamily="34" charset="0"/>
                <a:ea typeface="Calibri" panose="020F0502020204030204" pitchFamily="34" charset="0"/>
                <a:cs typeface="Times New Roman" panose="02020603050405020304" pitchFamily="18" charset="0"/>
              </a:rPr>
              <a:t>.  Use these questions to ADD data that you think would illuminate your analysis.</a:t>
            </a:r>
          </a:p>
          <a:p>
            <a:pPr marL="0" marR="0" lvl="0" indent="0">
              <a:lnSpc>
                <a:spcPct val="107000"/>
              </a:lnSpc>
              <a:spcBef>
                <a:spcPts val="0"/>
              </a:spcBef>
              <a:spcAft>
                <a:spcPts val="0"/>
              </a:spcAft>
              <a:buNone/>
            </a:pP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Is this an exploit or normal traffic: </a:t>
            </a:r>
            <a:r>
              <a:rPr lang="en-US" sz="1800" b="1" i="1" dirty="0">
                <a:effectLst/>
                <a:latin typeface="Calibri" panose="020F0502020204030204" pitchFamily="34" charset="0"/>
                <a:ea typeface="Calibri" panose="020F0502020204030204" pitchFamily="34" charset="0"/>
                <a:cs typeface="Times New Roman" panose="02020603050405020304" pitchFamily="18" charset="0"/>
              </a:rPr>
              <a:t>An exploit</a:t>
            </a:r>
          </a:p>
          <a:p>
            <a:pPr marL="342900" lvl="0" indent="-342900">
              <a:lnSpc>
                <a:spcPct val="107000"/>
              </a:lnSpc>
              <a:spcBef>
                <a:spcPts val="0"/>
              </a:spcBef>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What are the addresses of the main devices in the conversation? (IP, MAC, Ports): </a:t>
            </a:r>
            <a:r>
              <a:rPr lang="en-US" b="1" i="1" dirty="0" err="1">
                <a:latin typeface="Calibri" panose="020F0502020204030204" pitchFamily="34" charset="0"/>
                <a:ea typeface="Calibri" panose="020F0502020204030204" pitchFamily="34" charset="0"/>
                <a:cs typeface="Times New Roman" panose="02020603050405020304" pitchFamily="18" charset="0"/>
              </a:rPr>
              <a:t>Src</a:t>
            </a:r>
            <a:r>
              <a:rPr lang="en-US" b="1" i="1" dirty="0">
                <a:latin typeface="Calibri" panose="020F0502020204030204" pitchFamily="34" charset="0"/>
                <a:ea typeface="Calibri" panose="020F0502020204030204" pitchFamily="34" charset="0"/>
                <a:cs typeface="Times New Roman" panose="02020603050405020304" pitchFamily="18" charset="0"/>
              </a:rPr>
              <a:t> IP: 172.16.16.128 – MAC: 00:21:6a:5b:7d:4a – Port: 2826; </a:t>
            </a:r>
            <a:r>
              <a:rPr lang="en-US" b="1" i="1" dirty="0" err="1">
                <a:latin typeface="Calibri" panose="020F0502020204030204" pitchFamily="34" charset="0"/>
                <a:ea typeface="Calibri" panose="020F0502020204030204" pitchFamily="34" charset="0"/>
                <a:cs typeface="Times New Roman" panose="02020603050405020304" pitchFamily="18" charset="0"/>
              </a:rPr>
              <a:t>Dst</a:t>
            </a:r>
            <a:r>
              <a:rPr lang="en-US" b="1" i="1" dirty="0">
                <a:latin typeface="Calibri" panose="020F0502020204030204" pitchFamily="34" charset="0"/>
                <a:ea typeface="Calibri" panose="020F0502020204030204" pitchFamily="34" charset="0"/>
                <a:cs typeface="Times New Roman" panose="02020603050405020304" pitchFamily="18" charset="0"/>
              </a:rPr>
              <a:t> IP: 212.58.226.142 – MAC: 00:05:5d:21:99:4c – Port: 80</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If an exploit, what exploit (virus,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etc</a:t>
            </a:r>
            <a:r>
              <a:rPr lang="en-US" sz="1800" dirty="0">
                <a:effectLst/>
                <a:latin typeface="Calibri" panose="020F0502020204030204" pitchFamily="34" charset="0"/>
                <a:ea typeface="Calibri" panose="020F0502020204030204" pitchFamily="34" charset="0"/>
                <a:cs typeface="Times New Roman" panose="02020603050405020304" pitchFamily="18" charset="0"/>
              </a:rPr>
              <a:t>) is present and what device is the victim of the exploit?</a:t>
            </a: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If it is normal traffic, what activity is being traced.  Include details (i.e. if it is a DNS trace, what is the web address, if it’s there that is being queried, etc.)</a:t>
            </a: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If you needed to use a protocol filter, what did you use and why?</a:t>
            </a: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If it is an exploit, what would you suggest to mitigate it? (i.e. if it is a man in the middle, what would you suggest to prevent it?)</a:t>
            </a: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If it is normal traffic, no mitigation is necessary</a:t>
            </a:r>
          </a:p>
          <a:p>
            <a:pPr marL="342900" marR="0" lvl="0" indent="-342900">
              <a:lnSpc>
                <a:spcPct val="107000"/>
              </a:lnSpc>
              <a:spcBef>
                <a:spcPts val="0"/>
              </a:spcBef>
              <a:spcAft>
                <a:spcPts val="80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Any other addition information you think is important: </a:t>
            </a:r>
            <a:r>
              <a:rPr lang="en-US" b="1" i="1" dirty="0">
                <a:latin typeface="Calibri" panose="020F0502020204030204" pitchFamily="34" charset="0"/>
                <a:cs typeface="Calibri" panose="020F0502020204030204" pitchFamily="34" charset="0"/>
              </a:rPr>
              <a:t>The three-way handshake is the protocol procedure to set up both way connection with the peer TCP.</a:t>
            </a:r>
            <a:endParaRPr lang="en-US" sz="1800" b="1" i="1" dirty="0">
              <a:effectLst/>
              <a:latin typeface="Calibri" panose="020F0502020204030204" pitchFamily="34" charset="0"/>
              <a:ea typeface="Calibri" panose="020F0502020204030204" pitchFamily="34" charset="0"/>
              <a:cs typeface="Calibri" panose="020F0502020204030204" pitchFamily="34" charset="0"/>
            </a:endParaRPr>
          </a:p>
          <a:p>
            <a:endParaRPr lang="en-US" dirty="0"/>
          </a:p>
        </p:txBody>
      </p:sp>
    </p:spTree>
    <p:extLst>
      <p:ext uri="{BB962C8B-B14F-4D97-AF65-F5344CB8AC3E}">
        <p14:creationId xmlns:p14="http://schemas.microsoft.com/office/powerpoint/2010/main" val="21085278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A4BD562C-B3BB-4905-8044-7C9CD0DFEFD6}"/>
              </a:ext>
            </a:extLst>
          </p:cNvPr>
          <p:cNvSpPr>
            <a:spLocks noGrp="1"/>
          </p:cNvSpPr>
          <p:nvPr>
            <p:ph type="title"/>
          </p:nvPr>
        </p:nvSpPr>
        <p:spPr>
          <a:xfrm>
            <a:off x="1149627" y="414651"/>
            <a:ext cx="8823712" cy="231871"/>
          </a:xfrm>
        </p:spPr>
        <p:txBody>
          <a:bodyPr>
            <a:normAutofit fontScale="90000"/>
          </a:bodyPr>
          <a:lstStyle/>
          <a:p>
            <a:r>
              <a:rPr lang="en-US" b="1" dirty="0">
                <a:solidFill>
                  <a:srgbClr val="0070C0"/>
                </a:solidFill>
              </a:rPr>
              <a:t>tcp_handshake.pcapng</a:t>
            </a:r>
            <a:r>
              <a:rPr lang="en-US" dirty="0"/>
              <a:t> Screenshot/s </a:t>
            </a:r>
          </a:p>
        </p:txBody>
      </p:sp>
      <p:sp>
        <p:nvSpPr>
          <p:cNvPr id="10" name="Text Placeholder 9">
            <a:extLst>
              <a:ext uri="{FF2B5EF4-FFF2-40B4-BE49-F238E27FC236}">
                <a16:creationId xmlns:a16="http://schemas.microsoft.com/office/drawing/2014/main" id="{A9BBC52F-1130-473B-83D9-69010B60C0B2}"/>
              </a:ext>
            </a:extLst>
          </p:cNvPr>
          <p:cNvSpPr>
            <a:spLocks noGrp="1"/>
          </p:cNvSpPr>
          <p:nvPr>
            <p:ph type="body" sz="quarter" idx="3"/>
          </p:nvPr>
        </p:nvSpPr>
        <p:spPr>
          <a:xfrm>
            <a:off x="6519776" y="965562"/>
            <a:ext cx="3785403" cy="334127"/>
          </a:xfrm>
        </p:spPr>
        <p:txBody>
          <a:bodyPr>
            <a:normAutofit fontScale="85000" lnSpcReduction="20000"/>
          </a:bodyPr>
          <a:lstStyle/>
          <a:p>
            <a:r>
              <a:rPr lang="en-US" dirty="0"/>
              <a:t>Short description of screenshot 1</a:t>
            </a:r>
          </a:p>
        </p:txBody>
      </p:sp>
      <p:pic>
        <p:nvPicPr>
          <p:cNvPr id="3" name="Picture 2" descr="A screenshot of a social media post&#10;&#10;Description automatically generated">
            <a:extLst>
              <a:ext uri="{FF2B5EF4-FFF2-40B4-BE49-F238E27FC236}">
                <a16:creationId xmlns:a16="http://schemas.microsoft.com/office/drawing/2014/main" id="{EE03E52C-BCB3-4226-808D-0180BF2EBB0B}"/>
              </a:ext>
            </a:extLst>
          </p:cNvPr>
          <p:cNvPicPr>
            <a:picLocks noChangeAspect="1"/>
          </p:cNvPicPr>
          <p:nvPr/>
        </p:nvPicPr>
        <p:blipFill>
          <a:blip r:embed="rId2"/>
          <a:stretch>
            <a:fillRect/>
          </a:stretch>
        </p:blipFill>
        <p:spPr>
          <a:xfrm>
            <a:off x="474921" y="1082944"/>
            <a:ext cx="5273750" cy="5360405"/>
          </a:xfrm>
          <a:prstGeom prst="rect">
            <a:avLst/>
          </a:prstGeom>
        </p:spPr>
      </p:pic>
      <p:sp>
        <p:nvSpPr>
          <p:cNvPr id="2" name="TextBox 1">
            <a:extLst>
              <a:ext uri="{FF2B5EF4-FFF2-40B4-BE49-F238E27FC236}">
                <a16:creationId xmlns:a16="http://schemas.microsoft.com/office/drawing/2014/main" id="{CC38D5BC-FAC6-4130-BA44-C0944CBE41F3}"/>
              </a:ext>
            </a:extLst>
          </p:cNvPr>
          <p:cNvSpPr txBox="1"/>
          <p:nvPr/>
        </p:nvSpPr>
        <p:spPr>
          <a:xfrm>
            <a:off x="6001172" y="1618729"/>
            <a:ext cx="4944533" cy="3785652"/>
          </a:xfrm>
          <a:prstGeom prst="rect">
            <a:avLst/>
          </a:prstGeom>
          <a:noFill/>
        </p:spPr>
        <p:txBody>
          <a:bodyPr wrap="square" rtlCol="0">
            <a:spAutoFit/>
          </a:bodyPr>
          <a:lstStyle/>
          <a:p>
            <a:r>
              <a:rPr lang="en-US" sz="1600" b="1" dirty="0">
                <a:cs typeface="Calibri" panose="020F0502020204030204" pitchFamily="34" charset="0"/>
              </a:rPr>
              <a:t>The </a:t>
            </a:r>
            <a:r>
              <a:rPr lang="en-US" sz="1600" b="1" u="sng" dirty="0">
                <a:solidFill>
                  <a:srgbClr val="FF0000"/>
                </a:solidFill>
                <a:cs typeface="Calibri" panose="020F0502020204030204" pitchFamily="34" charset="0"/>
              </a:rPr>
              <a:t>three-way handshake </a:t>
            </a:r>
            <a:r>
              <a:rPr lang="en-US" sz="1600" b="1" dirty="0">
                <a:cs typeface="Calibri" panose="020F0502020204030204" pitchFamily="34" charset="0"/>
              </a:rPr>
              <a:t>is the protocol procedure to set up both way connection with the peer TCP</a:t>
            </a:r>
            <a:r>
              <a:rPr lang="en-US" sz="1600" dirty="0">
                <a:cs typeface="Calibri" panose="020F0502020204030204" pitchFamily="34" charset="0"/>
              </a:rPr>
              <a:t>.</a:t>
            </a:r>
            <a:endParaRPr lang="en-US" sz="1600" dirty="0"/>
          </a:p>
          <a:p>
            <a:endParaRPr lang="en-US" sz="1600" dirty="0"/>
          </a:p>
          <a:p>
            <a:r>
              <a:rPr lang="en-US" sz="1600" dirty="0"/>
              <a:t>The user of HTTP issues a connect request to the TCP layer. TCP layer works as a TCP Client and sends the TCP syn with an initial sequence number. The sequence number is to maintain the sequencing of messages. Because TCP delivers messages to the user in sequence. Upon SYN received Sever sends a new syn and an ack for a received SYN to the client, then the client sends the ACK to the server for a received SYN from the server. This completes the connection setup.</a:t>
            </a:r>
          </a:p>
        </p:txBody>
      </p:sp>
    </p:spTree>
    <p:extLst>
      <p:ext uri="{BB962C8B-B14F-4D97-AF65-F5344CB8AC3E}">
        <p14:creationId xmlns:p14="http://schemas.microsoft.com/office/powerpoint/2010/main" val="33978162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A4BD562C-B3BB-4905-8044-7C9CD0DFEFD6}"/>
              </a:ext>
            </a:extLst>
          </p:cNvPr>
          <p:cNvSpPr>
            <a:spLocks noGrp="1"/>
          </p:cNvSpPr>
          <p:nvPr>
            <p:ph type="title"/>
          </p:nvPr>
        </p:nvSpPr>
        <p:spPr>
          <a:xfrm>
            <a:off x="1149627" y="414651"/>
            <a:ext cx="8823712" cy="231871"/>
          </a:xfrm>
        </p:spPr>
        <p:txBody>
          <a:bodyPr>
            <a:normAutofit fontScale="90000"/>
          </a:bodyPr>
          <a:lstStyle/>
          <a:p>
            <a:r>
              <a:rPr lang="en-US" b="1" dirty="0">
                <a:solidFill>
                  <a:srgbClr val="0070C0"/>
                </a:solidFill>
              </a:rPr>
              <a:t>tcp_handshake.pcapng</a:t>
            </a:r>
            <a:r>
              <a:rPr lang="en-US" dirty="0"/>
              <a:t> Screenshot/s </a:t>
            </a:r>
          </a:p>
        </p:txBody>
      </p:sp>
      <p:sp>
        <p:nvSpPr>
          <p:cNvPr id="10" name="Text Placeholder 9">
            <a:extLst>
              <a:ext uri="{FF2B5EF4-FFF2-40B4-BE49-F238E27FC236}">
                <a16:creationId xmlns:a16="http://schemas.microsoft.com/office/drawing/2014/main" id="{A9BBC52F-1130-473B-83D9-69010B60C0B2}"/>
              </a:ext>
            </a:extLst>
          </p:cNvPr>
          <p:cNvSpPr>
            <a:spLocks noGrp="1"/>
          </p:cNvSpPr>
          <p:nvPr>
            <p:ph type="body" sz="quarter" idx="3"/>
          </p:nvPr>
        </p:nvSpPr>
        <p:spPr>
          <a:xfrm>
            <a:off x="1856940" y="915879"/>
            <a:ext cx="3785403" cy="334127"/>
          </a:xfrm>
        </p:spPr>
        <p:txBody>
          <a:bodyPr>
            <a:normAutofit fontScale="85000" lnSpcReduction="20000"/>
          </a:bodyPr>
          <a:lstStyle/>
          <a:p>
            <a:r>
              <a:rPr lang="en-US" dirty="0"/>
              <a:t>Short description of screenshot 2</a:t>
            </a:r>
          </a:p>
        </p:txBody>
      </p:sp>
      <p:pic>
        <p:nvPicPr>
          <p:cNvPr id="5" name="Picture 4" descr="A screenshot of a cell phone&#10;&#10;Description automatically generated">
            <a:extLst>
              <a:ext uri="{FF2B5EF4-FFF2-40B4-BE49-F238E27FC236}">
                <a16:creationId xmlns:a16="http://schemas.microsoft.com/office/drawing/2014/main" id="{F62B16D9-D441-4DBF-BB26-739F8983E82E}"/>
              </a:ext>
            </a:extLst>
          </p:cNvPr>
          <p:cNvPicPr>
            <a:picLocks noChangeAspect="1"/>
          </p:cNvPicPr>
          <p:nvPr/>
        </p:nvPicPr>
        <p:blipFill>
          <a:blip r:embed="rId2"/>
          <a:stretch>
            <a:fillRect/>
          </a:stretch>
        </p:blipFill>
        <p:spPr>
          <a:xfrm>
            <a:off x="6152707" y="1082943"/>
            <a:ext cx="5606902" cy="5360406"/>
          </a:xfrm>
          <a:prstGeom prst="rect">
            <a:avLst/>
          </a:prstGeom>
        </p:spPr>
      </p:pic>
      <p:sp>
        <p:nvSpPr>
          <p:cNvPr id="2" name="TextBox 1">
            <a:extLst>
              <a:ext uri="{FF2B5EF4-FFF2-40B4-BE49-F238E27FC236}">
                <a16:creationId xmlns:a16="http://schemas.microsoft.com/office/drawing/2014/main" id="{A80EB6F1-507E-4836-9FCA-64F32B5E9BE9}"/>
              </a:ext>
            </a:extLst>
          </p:cNvPr>
          <p:cNvSpPr txBox="1"/>
          <p:nvPr/>
        </p:nvSpPr>
        <p:spPr>
          <a:xfrm>
            <a:off x="427036" y="1214135"/>
            <a:ext cx="5709604" cy="5324535"/>
          </a:xfrm>
          <a:prstGeom prst="rect">
            <a:avLst/>
          </a:prstGeom>
          <a:noFill/>
        </p:spPr>
        <p:txBody>
          <a:bodyPr wrap="square" rtlCol="0">
            <a:spAutoFit/>
          </a:bodyPr>
          <a:lstStyle/>
          <a:p>
            <a:r>
              <a:rPr lang="en-US" sz="1600" b="1" dirty="0"/>
              <a:t>TCP SYN packet:</a:t>
            </a:r>
          </a:p>
          <a:p>
            <a:r>
              <a:rPr lang="en-US" sz="1600" dirty="0"/>
              <a:t>This is the first packet from the client to the server. TCP message set </a:t>
            </a:r>
            <a:r>
              <a:rPr lang="en-US" sz="1600" b="1" dirty="0"/>
              <a:t>SYN flag </a:t>
            </a:r>
            <a:r>
              <a:rPr lang="en-US" sz="1600" dirty="0"/>
              <a:t>to 1 in the message, so make the TCP message as SYN segment. It has the initial sequence number of the client along with other few more parameters.</a:t>
            </a:r>
          </a:p>
          <a:p>
            <a:r>
              <a:rPr lang="en-US" sz="1600" b="1" dirty="0"/>
              <a:t>TCP SYN-ACK packet:</a:t>
            </a:r>
          </a:p>
          <a:p>
            <a:r>
              <a:rPr lang="en-US" sz="1600" dirty="0"/>
              <a:t>After receiving the SYN packet, the server sends the </a:t>
            </a:r>
            <a:r>
              <a:rPr lang="en-US" sz="1600" b="1" dirty="0"/>
              <a:t>syn ack </a:t>
            </a:r>
            <a:r>
              <a:rPr lang="en-US" sz="1600" dirty="0"/>
              <a:t>packet to the client. Not to mention that this is a single TCP packet with syn and ack bit set to 1. The syn sequence number is the initial sequence number of the server accepting the connection.  The ack part has the client sequence number plus one. This way server tells that it is ready to accept the packet with the next sequence number from the client.</a:t>
            </a:r>
          </a:p>
          <a:p>
            <a:r>
              <a:rPr lang="en-US" sz="1600" b="1" dirty="0"/>
              <a:t>TCP ACK packet:</a:t>
            </a:r>
          </a:p>
          <a:p>
            <a:r>
              <a:rPr lang="en-US" sz="1600" dirty="0"/>
              <a:t>The final packet for the connection setup is TCP ack. The client sends a TCP ack packet upon receiving TCP syn ack from the server. The packet includes a sequence number from the server pl</a:t>
            </a:r>
            <a:r>
              <a:rPr lang="en-US" dirty="0"/>
              <a:t>us one.</a:t>
            </a:r>
          </a:p>
          <a:p>
            <a:endParaRPr lang="en-US" dirty="0"/>
          </a:p>
        </p:txBody>
      </p:sp>
    </p:spTree>
    <p:extLst>
      <p:ext uri="{BB962C8B-B14F-4D97-AF65-F5344CB8AC3E}">
        <p14:creationId xmlns:p14="http://schemas.microsoft.com/office/powerpoint/2010/main" val="9406433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EE330319-5AFC-4BC7-901F-F080829DE1C3}"/>
              </a:ext>
            </a:extLst>
          </p:cNvPr>
          <p:cNvSpPr>
            <a:spLocks noGrp="1"/>
          </p:cNvSpPr>
          <p:nvPr>
            <p:ph type="title"/>
          </p:nvPr>
        </p:nvSpPr>
        <p:spPr>
          <a:xfrm>
            <a:off x="1066800" y="642594"/>
            <a:ext cx="10058400" cy="902742"/>
          </a:xfrm>
        </p:spPr>
        <p:txBody>
          <a:bodyPr/>
          <a:lstStyle/>
          <a:p>
            <a:r>
              <a:rPr lang="en-US" b="1" u="sng" dirty="0"/>
              <a:t>PCAP #5</a:t>
            </a:r>
            <a:r>
              <a:rPr lang="en-US" dirty="0"/>
              <a:t> </a:t>
            </a:r>
            <a:r>
              <a:rPr lang="en-US" b="1" dirty="0">
                <a:solidFill>
                  <a:srgbClr val="0070C0"/>
                </a:solidFill>
              </a:rPr>
              <a:t>tcp_ports.pcapng</a:t>
            </a:r>
          </a:p>
        </p:txBody>
      </p:sp>
      <p:sp>
        <p:nvSpPr>
          <p:cNvPr id="11" name="Content Placeholder 10">
            <a:extLst>
              <a:ext uri="{FF2B5EF4-FFF2-40B4-BE49-F238E27FC236}">
                <a16:creationId xmlns:a16="http://schemas.microsoft.com/office/drawing/2014/main" id="{02EAF393-E943-4962-B7FD-52633BBC8CA4}"/>
              </a:ext>
            </a:extLst>
          </p:cNvPr>
          <p:cNvSpPr>
            <a:spLocks noGrp="1"/>
          </p:cNvSpPr>
          <p:nvPr>
            <p:ph sz="half" idx="1"/>
          </p:nvPr>
        </p:nvSpPr>
        <p:spPr>
          <a:xfrm>
            <a:off x="1066800" y="1719072"/>
            <a:ext cx="9896856" cy="3950208"/>
          </a:xfrm>
        </p:spPr>
        <p:txBody>
          <a:bodyPr>
            <a:normAutofit fontScale="92500" lnSpcReduction="20000"/>
          </a:bodyPr>
          <a:lstStyle/>
          <a:p>
            <a:pPr marL="0" marR="0" lvl="0" indent="0">
              <a:lnSpc>
                <a:spcPct val="107000"/>
              </a:lnSpc>
              <a:spcBef>
                <a:spcPts val="0"/>
              </a:spcBef>
              <a:spcAft>
                <a:spcPts val="0"/>
              </a:spcAft>
              <a:buNone/>
            </a:pPr>
            <a:r>
              <a:rPr lang="en-US" sz="1800" b="1" dirty="0">
                <a:effectLst/>
                <a:latin typeface="Calibri" panose="020F0502020204030204" pitchFamily="34" charset="0"/>
                <a:ea typeface="Calibri" panose="020F0502020204030204" pitchFamily="34" charset="0"/>
                <a:cs typeface="Times New Roman" panose="02020603050405020304" pitchFamily="18" charset="0"/>
              </a:rPr>
              <a:t>Answer these questions here in this slide (this is your “incident report”) If you need more space, add another slide.  </a:t>
            </a:r>
            <a:r>
              <a:rPr lang="en-US" sz="1800" b="1"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Answer the questions in the directions document for each pcap</a:t>
            </a:r>
            <a:r>
              <a:rPr lang="en-US" sz="1800" b="1" dirty="0">
                <a:effectLst/>
                <a:latin typeface="Calibri" panose="020F0502020204030204" pitchFamily="34" charset="0"/>
                <a:ea typeface="Calibri" panose="020F0502020204030204" pitchFamily="34" charset="0"/>
                <a:cs typeface="Times New Roman" panose="02020603050405020304" pitchFamily="18" charset="0"/>
              </a:rPr>
              <a:t>.  Use these questions to ADD data that you think would illuminate your analysis.</a:t>
            </a:r>
          </a:p>
          <a:p>
            <a:pPr marL="0" marR="0" lvl="0" indent="0">
              <a:lnSpc>
                <a:spcPct val="107000"/>
              </a:lnSpc>
              <a:spcBef>
                <a:spcPts val="0"/>
              </a:spcBef>
              <a:spcAft>
                <a:spcPts val="0"/>
              </a:spcAft>
              <a:buNone/>
            </a:pP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Is this an exploit or normal traffic: </a:t>
            </a:r>
            <a:r>
              <a:rPr lang="en-US" sz="1800" b="1" i="1" dirty="0">
                <a:effectLst/>
                <a:latin typeface="Calibri" panose="020F0502020204030204" pitchFamily="34" charset="0"/>
                <a:ea typeface="Calibri" panose="020F0502020204030204" pitchFamily="34" charset="0"/>
                <a:cs typeface="Times New Roman" panose="02020603050405020304" pitchFamily="18" charset="0"/>
              </a:rPr>
              <a:t>A normal traffic – DNS retransmission</a:t>
            </a:r>
          </a:p>
          <a:p>
            <a:pPr marL="342900" lvl="0" indent="-342900">
              <a:lnSpc>
                <a:spcPct val="107000"/>
              </a:lnSpc>
              <a:spcBef>
                <a:spcPts val="0"/>
              </a:spcBef>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What are the addresses of the main devices in the conversation? (IP, MAC, Ports): </a:t>
            </a:r>
            <a:r>
              <a:rPr lang="en-US" b="1" i="1" dirty="0" err="1">
                <a:latin typeface="Calibri" panose="020F0502020204030204" pitchFamily="34" charset="0"/>
                <a:ea typeface="Calibri" panose="020F0502020204030204" pitchFamily="34" charset="0"/>
                <a:cs typeface="Times New Roman" panose="02020603050405020304" pitchFamily="18" charset="0"/>
              </a:rPr>
              <a:t>Src</a:t>
            </a:r>
            <a:r>
              <a:rPr lang="en-US" b="1" i="1" dirty="0">
                <a:latin typeface="Calibri" panose="020F0502020204030204" pitchFamily="34" charset="0"/>
                <a:ea typeface="Calibri" panose="020F0502020204030204" pitchFamily="34" charset="0"/>
                <a:cs typeface="Times New Roman" panose="02020603050405020304" pitchFamily="18" charset="0"/>
              </a:rPr>
              <a:t> IP: 172.16.16.128 – MAC: 00:21:6a:5b:7d:4a – Port: 2826; </a:t>
            </a:r>
            <a:r>
              <a:rPr lang="en-US" b="1" i="1" dirty="0" err="1">
                <a:latin typeface="Calibri" panose="020F0502020204030204" pitchFamily="34" charset="0"/>
                <a:ea typeface="Calibri" panose="020F0502020204030204" pitchFamily="34" charset="0"/>
                <a:cs typeface="Times New Roman" panose="02020603050405020304" pitchFamily="18" charset="0"/>
              </a:rPr>
              <a:t>Dst</a:t>
            </a:r>
            <a:r>
              <a:rPr lang="en-US" b="1" i="1" dirty="0">
                <a:latin typeface="Calibri" panose="020F0502020204030204" pitchFamily="34" charset="0"/>
                <a:ea typeface="Calibri" panose="020F0502020204030204" pitchFamily="34" charset="0"/>
                <a:cs typeface="Times New Roman" panose="02020603050405020304" pitchFamily="18" charset="0"/>
              </a:rPr>
              <a:t> IP: 212.58.226.142 – MAC: 00:05:5d:21:99:4c – Port: 80</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If an exploit, what exploit (virus,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etc</a:t>
            </a:r>
            <a:r>
              <a:rPr lang="en-US" sz="1800" dirty="0">
                <a:effectLst/>
                <a:latin typeface="Calibri" panose="020F0502020204030204" pitchFamily="34" charset="0"/>
                <a:ea typeface="Calibri" panose="020F0502020204030204" pitchFamily="34" charset="0"/>
                <a:cs typeface="Times New Roman" panose="02020603050405020304" pitchFamily="18" charset="0"/>
              </a:rPr>
              <a:t>) is present and what device is the victim of the exploit?</a:t>
            </a: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If it is normal traffic, what activity is being traced.  Include details (i.e. if it is a DNS trace, what is the web address, if it’s there that is being queried, etc.)</a:t>
            </a: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If you needed to use a protocol filter, what did you use and why?</a:t>
            </a: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If it is an exploit, what would you suggest to mitigate it? (i.e. if it is a man in the middle, what would you suggest to prevent it?)</a:t>
            </a: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If it is normal traffic, no mitigation is necessary</a:t>
            </a:r>
          </a:p>
          <a:p>
            <a:pPr marL="342900" marR="0" lvl="0" indent="-342900">
              <a:lnSpc>
                <a:spcPct val="107000"/>
              </a:lnSpc>
              <a:spcBef>
                <a:spcPts val="0"/>
              </a:spcBef>
              <a:spcAft>
                <a:spcPts val="80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Any other addition information you think is important: </a:t>
            </a:r>
            <a:r>
              <a:rPr lang="en-US" sz="1500" b="1" i="1" dirty="0"/>
              <a:t>Port filtering is the way of filtering packets based on port number.</a:t>
            </a:r>
            <a:endParaRPr lang="en-US" sz="1500" b="1" i="1"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9277137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A4BD562C-B3BB-4905-8044-7C9CD0DFEFD6}"/>
              </a:ext>
            </a:extLst>
          </p:cNvPr>
          <p:cNvSpPr>
            <a:spLocks noGrp="1"/>
          </p:cNvSpPr>
          <p:nvPr>
            <p:ph type="title"/>
          </p:nvPr>
        </p:nvSpPr>
        <p:spPr>
          <a:xfrm>
            <a:off x="1192331" y="471749"/>
            <a:ext cx="8341703" cy="294665"/>
          </a:xfrm>
        </p:spPr>
        <p:txBody>
          <a:bodyPr>
            <a:normAutofit fontScale="90000"/>
          </a:bodyPr>
          <a:lstStyle/>
          <a:p>
            <a:r>
              <a:rPr lang="en-US" b="1" dirty="0">
                <a:solidFill>
                  <a:srgbClr val="0070C0"/>
                </a:solidFill>
              </a:rPr>
              <a:t>tcp_ports.pcapng</a:t>
            </a:r>
            <a:r>
              <a:rPr lang="en-US" dirty="0"/>
              <a:t> Screenshot/s </a:t>
            </a:r>
          </a:p>
        </p:txBody>
      </p:sp>
      <p:sp>
        <p:nvSpPr>
          <p:cNvPr id="9" name="Text Placeholder 8">
            <a:extLst>
              <a:ext uri="{FF2B5EF4-FFF2-40B4-BE49-F238E27FC236}">
                <a16:creationId xmlns:a16="http://schemas.microsoft.com/office/drawing/2014/main" id="{7DE611F2-2AF0-4065-A64F-9CF02149A885}"/>
              </a:ext>
            </a:extLst>
          </p:cNvPr>
          <p:cNvSpPr>
            <a:spLocks noGrp="1"/>
          </p:cNvSpPr>
          <p:nvPr>
            <p:ph type="body" idx="1"/>
          </p:nvPr>
        </p:nvSpPr>
        <p:spPr>
          <a:xfrm>
            <a:off x="654655" y="1166985"/>
            <a:ext cx="4313275" cy="294665"/>
          </a:xfrm>
        </p:spPr>
        <p:txBody>
          <a:bodyPr>
            <a:normAutofit fontScale="70000" lnSpcReduction="20000"/>
          </a:bodyPr>
          <a:lstStyle/>
          <a:p>
            <a:r>
              <a:rPr lang="en-US" dirty="0"/>
              <a:t>Short description of screenshot 1:</a:t>
            </a:r>
          </a:p>
        </p:txBody>
      </p:sp>
      <p:sp>
        <p:nvSpPr>
          <p:cNvPr id="4" name="TextBox 3">
            <a:extLst>
              <a:ext uri="{FF2B5EF4-FFF2-40B4-BE49-F238E27FC236}">
                <a16:creationId xmlns:a16="http://schemas.microsoft.com/office/drawing/2014/main" id="{F82D60EA-9ED0-4B5C-8C88-8BEC6C3FB3B1}"/>
              </a:ext>
            </a:extLst>
          </p:cNvPr>
          <p:cNvSpPr txBox="1"/>
          <p:nvPr/>
        </p:nvSpPr>
        <p:spPr>
          <a:xfrm>
            <a:off x="453957" y="1660187"/>
            <a:ext cx="4714673" cy="1477328"/>
          </a:xfrm>
          <a:prstGeom prst="rect">
            <a:avLst/>
          </a:prstGeom>
          <a:noFill/>
        </p:spPr>
        <p:txBody>
          <a:bodyPr wrap="square" rtlCol="0">
            <a:spAutoFit/>
          </a:bodyPr>
          <a:lstStyle/>
          <a:p>
            <a:r>
              <a:rPr lang="en-US" i="1" dirty="0"/>
              <a:t>Notice the User-Agent line that has Windows NT 6.1 </a:t>
            </a:r>
            <a:r>
              <a:rPr lang="en-US" b="1" i="1" dirty="0"/>
              <a:t>(Windows 7) </a:t>
            </a:r>
            <a:r>
              <a:rPr lang="en-US" i="1" dirty="0"/>
              <a:t>and the version of Firefox 3.5.6</a:t>
            </a:r>
          </a:p>
          <a:p>
            <a:r>
              <a:rPr lang="en-US" i="1" dirty="0"/>
              <a:t>The Content-Type is text/xml</a:t>
            </a:r>
          </a:p>
          <a:p>
            <a:r>
              <a:rPr lang="en-US" i="1" dirty="0"/>
              <a:t>Host: newsrrs.bbc.co.uk</a:t>
            </a:r>
            <a:endParaRPr lang="en-US" dirty="0"/>
          </a:p>
        </p:txBody>
      </p:sp>
      <p:pic>
        <p:nvPicPr>
          <p:cNvPr id="6" name="Picture 5" descr="A screenshot of a social media post&#10;&#10;Description automatically generated">
            <a:extLst>
              <a:ext uri="{FF2B5EF4-FFF2-40B4-BE49-F238E27FC236}">
                <a16:creationId xmlns:a16="http://schemas.microsoft.com/office/drawing/2014/main" id="{C65430FB-23D1-4415-9EAA-2F46DC1A97CA}"/>
              </a:ext>
            </a:extLst>
          </p:cNvPr>
          <p:cNvPicPr>
            <a:picLocks noChangeAspect="1"/>
          </p:cNvPicPr>
          <p:nvPr/>
        </p:nvPicPr>
        <p:blipFill>
          <a:blip r:embed="rId2"/>
          <a:stretch>
            <a:fillRect/>
          </a:stretch>
        </p:blipFill>
        <p:spPr>
          <a:xfrm>
            <a:off x="5363183" y="938384"/>
            <a:ext cx="6374860" cy="5514297"/>
          </a:xfrm>
          <a:prstGeom prst="rect">
            <a:avLst/>
          </a:prstGeom>
        </p:spPr>
      </p:pic>
    </p:spTree>
    <p:extLst>
      <p:ext uri="{BB962C8B-B14F-4D97-AF65-F5344CB8AC3E}">
        <p14:creationId xmlns:p14="http://schemas.microsoft.com/office/powerpoint/2010/main" val="28907348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A4BD562C-B3BB-4905-8044-7C9CD0DFEFD6}"/>
              </a:ext>
            </a:extLst>
          </p:cNvPr>
          <p:cNvSpPr>
            <a:spLocks noGrp="1"/>
          </p:cNvSpPr>
          <p:nvPr>
            <p:ph type="title"/>
          </p:nvPr>
        </p:nvSpPr>
        <p:spPr>
          <a:xfrm>
            <a:off x="1149627" y="432159"/>
            <a:ext cx="8341703" cy="294665"/>
          </a:xfrm>
        </p:spPr>
        <p:txBody>
          <a:bodyPr>
            <a:normAutofit fontScale="90000"/>
          </a:bodyPr>
          <a:lstStyle/>
          <a:p>
            <a:r>
              <a:rPr lang="en-US" b="1" dirty="0">
                <a:solidFill>
                  <a:srgbClr val="0070C0"/>
                </a:solidFill>
              </a:rPr>
              <a:t>tcp_ports.pcapng</a:t>
            </a:r>
            <a:r>
              <a:rPr lang="en-US" dirty="0"/>
              <a:t> Screenshot/s </a:t>
            </a:r>
          </a:p>
        </p:txBody>
      </p:sp>
      <p:sp>
        <p:nvSpPr>
          <p:cNvPr id="10" name="Text Placeholder 9">
            <a:extLst>
              <a:ext uri="{FF2B5EF4-FFF2-40B4-BE49-F238E27FC236}">
                <a16:creationId xmlns:a16="http://schemas.microsoft.com/office/drawing/2014/main" id="{A9BBC52F-1130-473B-83D9-69010B60C0B2}"/>
              </a:ext>
            </a:extLst>
          </p:cNvPr>
          <p:cNvSpPr>
            <a:spLocks noGrp="1"/>
          </p:cNvSpPr>
          <p:nvPr>
            <p:ph type="body" sz="quarter" idx="3"/>
          </p:nvPr>
        </p:nvSpPr>
        <p:spPr>
          <a:xfrm>
            <a:off x="7073982" y="841909"/>
            <a:ext cx="3501869" cy="305067"/>
          </a:xfrm>
        </p:spPr>
        <p:txBody>
          <a:bodyPr>
            <a:normAutofit fontScale="77500" lnSpcReduction="20000"/>
          </a:bodyPr>
          <a:lstStyle/>
          <a:p>
            <a:r>
              <a:rPr lang="en-US" dirty="0"/>
              <a:t>Short description of screenshot 2</a:t>
            </a:r>
          </a:p>
        </p:txBody>
      </p:sp>
      <p:pic>
        <p:nvPicPr>
          <p:cNvPr id="3" name="Picture 2" descr="A screenshot of a cell phone&#10;&#10;Description automatically generated">
            <a:extLst>
              <a:ext uri="{FF2B5EF4-FFF2-40B4-BE49-F238E27FC236}">
                <a16:creationId xmlns:a16="http://schemas.microsoft.com/office/drawing/2014/main" id="{FF4B729E-7AA6-40E0-846B-49E7E5113F7D}"/>
              </a:ext>
            </a:extLst>
          </p:cNvPr>
          <p:cNvPicPr>
            <a:picLocks noChangeAspect="1"/>
          </p:cNvPicPr>
          <p:nvPr/>
        </p:nvPicPr>
        <p:blipFill>
          <a:blip r:embed="rId2"/>
          <a:stretch>
            <a:fillRect/>
          </a:stretch>
        </p:blipFill>
        <p:spPr>
          <a:xfrm>
            <a:off x="569548" y="901430"/>
            <a:ext cx="5880643" cy="5524411"/>
          </a:xfrm>
          <a:prstGeom prst="rect">
            <a:avLst/>
          </a:prstGeom>
        </p:spPr>
      </p:pic>
    </p:spTree>
    <p:extLst>
      <p:ext uri="{BB962C8B-B14F-4D97-AF65-F5344CB8AC3E}">
        <p14:creationId xmlns:p14="http://schemas.microsoft.com/office/powerpoint/2010/main" val="33861213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EB72A9B-FD82-4F09-BF1E-D39311D3A0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D39B371-6E4E-4070-AB4E-4D788405A5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B937DAED-8BFE-4563-BB45-B5E554D70A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1066800" y="642594"/>
            <a:ext cx="10058400" cy="1371600"/>
          </a:xfrm>
        </p:spPr>
        <p:txBody>
          <a:bodyPr>
            <a:normAutofit/>
          </a:bodyPr>
          <a:lstStyle/>
          <a:p>
            <a:pPr algn="ctr"/>
            <a:r>
              <a:rPr lang="en-US" dirty="0"/>
              <a:t>CAPSTONE OVERVIEW </a:t>
            </a:r>
          </a:p>
        </p:txBody>
      </p:sp>
      <p:graphicFrame>
        <p:nvGraphicFramePr>
          <p:cNvPr id="5" name="Content Placeholder 2" descr="SmartArt graphic">
            <a:extLst>
              <a:ext uri="{FF2B5EF4-FFF2-40B4-BE49-F238E27FC236}">
                <a16:creationId xmlns:a16="http://schemas.microsoft.com/office/drawing/2014/main" id="{91DB1382-7276-49FA-9632-38D558F457E3}"/>
              </a:ext>
            </a:extLst>
          </p:cNvPr>
          <p:cNvGraphicFramePr>
            <a:graphicFrameLocks noGrp="1"/>
          </p:cNvGraphicFramePr>
          <p:nvPr>
            <p:ph idx="1"/>
            <p:extLst>
              <p:ext uri="{D42A27DB-BD31-4B8C-83A1-F6EECF244321}">
                <p14:modId xmlns:p14="http://schemas.microsoft.com/office/powerpoint/2010/main" val="2404886918"/>
              </p:ext>
            </p:extLst>
          </p:nvPr>
        </p:nvGraphicFramePr>
        <p:xfrm>
          <a:off x="795528" y="2310063"/>
          <a:ext cx="10817352" cy="37249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32431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E94681D-2A4C-4A8D-B9B5-31D440D03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FB65ABA3-820C-4D75-9437-9EFA1ADFE1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15" name="Rectangle 14">
            <a:extLst>
              <a:ext uri="{FF2B5EF4-FFF2-40B4-BE49-F238E27FC236}">
                <a16:creationId xmlns:a16="http://schemas.microsoft.com/office/drawing/2014/main" id="{036BF2FB-90D8-48DB-BD34-D040CDCFF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17" name="Rectangle 16">
            <a:extLst>
              <a:ext uri="{FF2B5EF4-FFF2-40B4-BE49-F238E27FC236}">
                <a16:creationId xmlns:a16="http://schemas.microsoft.com/office/drawing/2014/main" id="{47421797-7B77-498E-A01C-0A1194615B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6" name="Picture 5" descr="abstract image">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19" name="Rectangle 18">
            <a:extLst>
              <a:ext uri="{FF2B5EF4-FFF2-40B4-BE49-F238E27FC236}">
                <a16:creationId xmlns:a16="http://schemas.microsoft.com/office/drawing/2014/main" id="{926D38EC-CD1B-456B-A813-64F8D8E71D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alpha val="94000"/>
            </a:schemeClr>
          </a:solidFill>
          <a:ln w="6350" cap="flat" cmpd="sng" algn="ctr">
            <a:noFill/>
            <a:prstDash val="solid"/>
          </a:ln>
          <a:effectLst>
            <a:softEdge rad="0"/>
          </a:effectLst>
        </p:spPr>
      </p:sp>
      <p:sp>
        <p:nvSpPr>
          <p:cNvPr id="21" name="Rectangle 20">
            <a:extLst>
              <a:ext uri="{FF2B5EF4-FFF2-40B4-BE49-F238E27FC236}">
                <a16:creationId xmlns:a16="http://schemas.microsoft.com/office/drawing/2014/main" id="{2DC18E46-CA2E-43A8-A2EC-61D30FAC36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75000"/>
                <a:lumOff val="25000"/>
              </a:schemeClr>
            </a:solidFill>
            <a:prstDash val="solid"/>
            <a:miter lim="800000"/>
          </a:ln>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1066800" y="642594"/>
            <a:ext cx="10058400" cy="1371600"/>
          </a:xfrm>
        </p:spPr>
        <p:txBody>
          <a:bodyPr vert="horz" lIns="91440" tIns="45720" rIns="91440" bIns="45720" rtlCol="0" anchor="ctr">
            <a:normAutofit/>
          </a:bodyPr>
          <a:lstStyle/>
          <a:p>
            <a:pPr>
              <a:lnSpc>
                <a:spcPct val="90000"/>
              </a:lnSpc>
            </a:pPr>
            <a:r>
              <a:rPr lang="en-US" sz="4800" b="1" cap="none" spc="0" dirty="0"/>
              <a:t>Presentation Summary</a:t>
            </a: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868680" y="2103120"/>
            <a:ext cx="10256520" cy="4178808"/>
          </a:xfrm>
        </p:spPr>
        <p:txBody>
          <a:bodyPr vert="horz" lIns="91440" tIns="45720" rIns="91440" bIns="45720" rtlCol="0">
            <a:normAutofit/>
          </a:bodyPr>
          <a:lstStyle/>
          <a:p>
            <a:pPr algn="l">
              <a:lnSpc>
                <a:spcPct val="100000"/>
              </a:lnSpc>
              <a:spcAft>
                <a:spcPts val="600"/>
              </a:spcAft>
            </a:pPr>
            <a:r>
              <a:rPr lang="en-US" dirty="0">
                <a:solidFill>
                  <a:schemeClr val="tx1">
                    <a:lumMod val="85000"/>
                    <a:lumOff val="15000"/>
                  </a:schemeClr>
                </a:solidFill>
              </a:rPr>
              <a:t>Provide an overview of your findings for each PCACP (1 – 2 sentences)</a:t>
            </a:r>
          </a:p>
          <a:p>
            <a:pPr algn="l">
              <a:lnSpc>
                <a:spcPct val="100000"/>
              </a:lnSpc>
              <a:spcAft>
                <a:spcPts val="600"/>
              </a:spcAft>
            </a:pPr>
            <a:endParaRPr lang="en-US" dirty="0">
              <a:solidFill>
                <a:schemeClr val="tx1">
                  <a:lumMod val="85000"/>
                  <a:lumOff val="15000"/>
                </a:schemeClr>
              </a:solidFill>
            </a:endParaRPr>
          </a:p>
          <a:p>
            <a:pPr marL="285750" indent="-285750" algn="l">
              <a:lnSpc>
                <a:spcPct val="100000"/>
              </a:lnSpc>
              <a:spcAft>
                <a:spcPts val="600"/>
              </a:spcAft>
              <a:buFont typeface="Arial" panose="020B0604020202020204" pitchFamily="34" charset="0"/>
              <a:buChar char="•"/>
            </a:pPr>
            <a:r>
              <a:rPr lang="en-US" b="1" dirty="0">
                <a:solidFill>
                  <a:schemeClr val="tx1">
                    <a:lumMod val="85000"/>
                    <a:lumOff val="15000"/>
                  </a:schemeClr>
                </a:solidFill>
              </a:rPr>
              <a:t>PCAP #1: </a:t>
            </a:r>
            <a:r>
              <a:rPr lang="en-US" dirty="0"/>
              <a:t>User-agent strings from headers in HTTP traffic can reveal the operating system. If the HTTP traffic is from an Android device, you might also determine the manufacturer and model of the device. </a:t>
            </a:r>
          </a:p>
          <a:p>
            <a:pPr algn="l">
              <a:lnSpc>
                <a:spcPct val="100000"/>
              </a:lnSpc>
              <a:spcAft>
                <a:spcPts val="600"/>
              </a:spcAft>
            </a:pPr>
            <a:endParaRPr lang="en-US" dirty="0">
              <a:solidFill>
                <a:schemeClr val="tx1">
                  <a:lumMod val="85000"/>
                  <a:lumOff val="15000"/>
                </a:schemeClr>
              </a:solidFill>
            </a:endParaRPr>
          </a:p>
          <a:p>
            <a:pPr marL="285750" indent="-285750" algn="l">
              <a:lnSpc>
                <a:spcPct val="100000"/>
              </a:lnSpc>
              <a:spcAft>
                <a:spcPts val="600"/>
              </a:spcAft>
              <a:buFont typeface="Arial" panose="020B0604020202020204" pitchFamily="34" charset="0"/>
              <a:buChar char="•"/>
            </a:pPr>
            <a:r>
              <a:rPr lang="en-US" b="1" dirty="0">
                <a:solidFill>
                  <a:schemeClr val="tx1">
                    <a:lumMod val="85000"/>
                    <a:lumOff val="15000"/>
                  </a:schemeClr>
                </a:solidFill>
              </a:rPr>
              <a:t>PCAP #2:</a:t>
            </a:r>
            <a:r>
              <a:rPr lang="en-US" dirty="0">
                <a:solidFill>
                  <a:schemeClr val="tx1">
                    <a:lumMod val="85000"/>
                    <a:lumOff val="15000"/>
                  </a:schemeClr>
                </a:solidFill>
              </a:rPr>
              <a:t> </a:t>
            </a:r>
            <a:r>
              <a:rPr lang="en-US" dirty="0"/>
              <a:t>Some HTTP requests will not reveal a browser or operating system. When you search through traffic to identify a host, you might have to try several different HTTP requests before finding web browser traffic. Since more websites are using HTTPS, this method of host identification can be difficult</a:t>
            </a:r>
            <a:endParaRPr lang="en-US" dirty="0">
              <a:solidFill>
                <a:schemeClr val="tx1">
                  <a:lumMod val="85000"/>
                  <a:lumOff val="15000"/>
                </a:schemeClr>
              </a:solidFill>
            </a:endParaRPr>
          </a:p>
          <a:p>
            <a:pPr marL="285750" indent="-285750" algn="l">
              <a:lnSpc>
                <a:spcPct val="100000"/>
              </a:lnSpc>
              <a:spcAft>
                <a:spcPts val="600"/>
              </a:spcAft>
              <a:buFont typeface="Arial" panose="020B0604020202020204" pitchFamily="34" charset="0"/>
              <a:buChar char="•"/>
            </a:pPr>
            <a:endParaRPr lang="en-US" dirty="0">
              <a:solidFill>
                <a:schemeClr val="tx1">
                  <a:lumMod val="85000"/>
                  <a:lumOff val="15000"/>
                </a:schemeClr>
              </a:solidFill>
            </a:endParaRPr>
          </a:p>
          <a:p>
            <a:pPr algn="l">
              <a:lnSpc>
                <a:spcPct val="100000"/>
              </a:lnSpc>
              <a:spcAft>
                <a:spcPts val="600"/>
              </a:spcAft>
            </a:pPr>
            <a:r>
              <a:rPr lang="en-US" dirty="0">
                <a:solidFill>
                  <a:schemeClr val="tx1">
                    <a:lumMod val="85000"/>
                    <a:lumOff val="15000"/>
                  </a:schemeClr>
                </a:solidFill>
              </a:rPr>
              <a:t> </a:t>
            </a:r>
          </a:p>
          <a:p>
            <a:pPr indent="-182880" algn="l">
              <a:lnSpc>
                <a:spcPct val="100000"/>
              </a:lnSpc>
              <a:spcAft>
                <a:spcPts val="600"/>
              </a:spcAft>
              <a:buFont typeface="Garamond" pitchFamily="18" charset="0"/>
              <a:buChar char="◦"/>
            </a:pPr>
            <a:endParaRPr lang="en-US" dirty="0">
              <a:solidFill>
                <a:schemeClr val="tx1">
                  <a:lumMod val="85000"/>
                  <a:lumOff val="15000"/>
                </a:schemeClr>
              </a:solidFill>
            </a:endParaRPr>
          </a:p>
          <a:p>
            <a:pPr indent="-182880" algn="l">
              <a:lnSpc>
                <a:spcPct val="100000"/>
              </a:lnSpc>
              <a:spcAft>
                <a:spcPts val="600"/>
              </a:spcAft>
              <a:buFont typeface="Garamond" pitchFamily="18" charset="0"/>
              <a:buChar char="◦"/>
            </a:pPr>
            <a:endParaRPr lang="en-US" dirty="0">
              <a:solidFill>
                <a:schemeClr val="tx1">
                  <a:lumMod val="85000"/>
                  <a:lumOff val="15000"/>
                </a:schemeClr>
              </a:solidFill>
            </a:endParaRPr>
          </a:p>
        </p:txBody>
      </p:sp>
    </p:spTree>
    <p:extLst>
      <p:ext uri="{BB962C8B-B14F-4D97-AF65-F5344CB8AC3E}">
        <p14:creationId xmlns:p14="http://schemas.microsoft.com/office/powerpoint/2010/main" val="21249320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E94681D-2A4C-4A8D-B9B5-31D440D03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FB65ABA3-820C-4D75-9437-9EFA1ADFE1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15" name="Rectangle 14">
            <a:extLst>
              <a:ext uri="{FF2B5EF4-FFF2-40B4-BE49-F238E27FC236}">
                <a16:creationId xmlns:a16="http://schemas.microsoft.com/office/drawing/2014/main" id="{036BF2FB-90D8-48DB-BD34-D040CDCFF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17" name="Rectangle 16">
            <a:extLst>
              <a:ext uri="{FF2B5EF4-FFF2-40B4-BE49-F238E27FC236}">
                <a16:creationId xmlns:a16="http://schemas.microsoft.com/office/drawing/2014/main" id="{47421797-7B77-498E-A01C-0A1194615B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6" name="Picture 5" descr="abstract image">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19" name="Rectangle 18">
            <a:extLst>
              <a:ext uri="{FF2B5EF4-FFF2-40B4-BE49-F238E27FC236}">
                <a16:creationId xmlns:a16="http://schemas.microsoft.com/office/drawing/2014/main" id="{926D38EC-CD1B-456B-A813-64F8D8E71D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alpha val="94000"/>
            </a:schemeClr>
          </a:solidFill>
          <a:ln w="6350" cap="flat" cmpd="sng" algn="ctr">
            <a:noFill/>
            <a:prstDash val="solid"/>
          </a:ln>
          <a:effectLst>
            <a:softEdge rad="0"/>
          </a:effectLst>
        </p:spPr>
      </p:sp>
      <p:sp>
        <p:nvSpPr>
          <p:cNvPr id="21" name="Rectangle 20">
            <a:extLst>
              <a:ext uri="{FF2B5EF4-FFF2-40B4-BE49-F238E27FC236}">
                <a16:creationId xmlns:a16="http://schemas.microsoft.com/office/drawing/2014/main" id="{2DC18E46-CA2E-43A8-A2EC-61D30FAC36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75000"/>
                <a:lumOff val="25000"/>
              </a:schemeClr>
            </a:solidFill>
            <a:prstDash val="solid"/>
            <a:miter lim="800000"/>
          </a:ln>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1066800" y="642594"/>
            <a:ext cx="10058400" cy="1371600"/>
          </a:xfrm>
        </p:spPr>
        <p:txBody>
          <a:bodyPr vert="horz" lIns="91440" tIns="45720" rIns="91440" bIns="45720" rtlCol="0" anchor="ctr">
            <a:normAutofit/>
          </a:bodyPr>
          <a:lstStyle/>
          <a:p>
            <a:pPr>
              <a:lnSpc>
                <a:spcPct val="90000"/>
              </a:lnSpc>
            </a:pPr>
            <a:r>
              <a:rPr lang="en-US" sz="4800" b="1" cap="none" spc="0" dirty="0"/>
              <a:t>Presentation Summary</a:t>
            </a: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832104" y="1749829"/>
            <a:ext cx="10988040" cy="4178808"/>
          </a:xfrm>
        </p:spPr>
        <p:txBody>
          <a:bodyPr vert="horz" lIns="91440" tIns="45720" rIns="91440" bIns="45720" rtlCol="0">
            <a:normAutofit fontScale="62500" lnSpcReduction="20000"/>
          </a:bodyPr>
          <a:lstStyle/>
          <a:p>
            <a:pPr algn="l">
              <a:lnSpc>
                <a:spcPct val="100000"/>
              </a:lnSpc>
              <a:spcAft>
                <a:spcPts val="600"/>
              </a:spcAft>
            </a:pPr>
            <a:endParaRPr lang="en-US" dirty="0">
              <a:solidFill>
                <a:schemeClr val="tx1">
                  <a:lumMod val="85000"/>
                  <a:lumOff val="15000"/>
                </a:schemeClr>
              </a:solidFill>
            </a:endParaRPr>
          </a:p>
          <a:p>
            <a:pPr algn="just"/>
            <a:r>
              <a:rPr lang="en-US" sz="2900" b="1" dirty="0">
                <a:solidFill>
                  <a:schemeClr val="tx1">
                    <a:lumMod val="85000"/>
                    <a:lumOff val="15000"/>
                  </a:schemeClr>
                </a:solidFill>
              </a:rPr>
              <a:t>PCAP #3: </a:t>
            </a:r>
            <a:r>
              <a:rPr lang="en-US" sz="2900" dirty="0">
                <a:solidFill>
                  <a:schemeClr val="tx1">
                    <a:lumMod val="85000"/>
                    <a:lumOff val="15000"/>
                  </a:schemeClr>
                </a:solidFill>
              </a:rPr>
              <a:t>This file contains an example of ARP cache poisoning. When you open it, you will see that the traffic appears normal at first glance. Following the packets, you see the target 172.16.0.107 browsing to Google and performing a search. As a result, a quite bit of HTTP traffic with some DNS queries mixed in. </a:t>
            </a:r>
            <a:r>
              <a:rPr lang="en-US" sz="2900" dirty="0"/>
              <a:t>ARP poisoning involves sending </a:t>
            </a:r>
            <a:r>
              <a:rPr lang="en-US" sz="2900" b="1" dirty="0"/>
              <a:t>forged ARP reply packets to a gateway over the local network</a:t>
            </a:r>
            <a:r>
              <a:rPr lang="en-US" sz="2900" dirty="0"/>
              <a:t>. Attackers typically use spoofing tools like </a:t>
            </a:r>
            <a:r>
              <a:rPr lang="en-US" sz="2900" dirty="0" err="1"/>
              <a:t>Arpspoof</a:t>
            </a:r>
            <a:r>
              <a:rPr lang="en-US" sz="2900" dirty="0"/>
              <a:t> or </a:t>
            </a:r>
            <a:r>
              <a:rPr lang="en-US" sz="2900" dirty="0" err="1"/>
              <a:t>Arppoison</a:t>
            </a:r>
            <a:r>
              <a:rPr lang="en-US" sz="2900" dirty="0"/>
              <a:t> to make the job easy. They set the IP address of the tool to match the address </a:t>
            </a:r>
          </a:p>
          <a:p>
            <a:pPr algn="just"/>
            <a:r>
              <a:rPr lang="en-US" sz="2900" dirty="0"/>
              <a:t>of their target. The tool then scans the target LAN for the IP and MAC addresses of its hosts.</a:t>
            </a:r>
          </a:p>
          <a:p>
            <a:pPr algn="just"/>
            <a:r>
              <a:rPr lang="en-US" sz="2900" dirty="0"/>
              <a:t>Once the attacker has the addresses of the hosts, they start sending forged ARP packets over the local network to the hosts. </a:t>
            </a:r>
            <a:r>
              <a:rPr lang="en-US" sz="2900" b="1" dirty="0"/>
              <a:t>The fraudulent messages tell the recipients that the attacker’s MAC address should be connected to the IP address of the machine they are targeting</a:t>
            </a:r>
            <a:r>
              <a:rPr lang="en-US" sz="2900" dirty="0"/>
              <a:t>.</a:t>
            </a:r>
          </a:p>
          <a:p>
            <a:pPr marL="285750" indent="-285750" algn="l">
              <a:lnSpc>
                <a:spcPct val="100000"/>
              </a:lnSpc>
              <a:spcAft>
                <a:spcPts val="600"/>
              </a:spcAft>
              <a:buFont typeface="Arial" panose="020B0604020202020204" pitchFamily="34" charset="0"/>
              <a:buChar char="•"/>
            </a:pPr>
            <a:endParaRPr lang="en-US" dirty="0">
              <a:solidFill>
                <a:schemeClr val="tx1">
                  <a:lumMod val="85000"/>
                  <a:lumOff val="15000"/>
                </a:schemeClr>
              </a:solidFill>
            </a:endParaRPr>
          </a:p>
          <a:p>
            <a:pPr algn="l">
              <a:lnSpc>
                <a:spcPct val="100000"/>
              </a:lnSpc>
              <a:spcAft>
                <a:spcPts val="600"/>
              </a:spcAft>
            </a:pPr>
            <a:endParaRPr lang="en-US" dirty="0">
              <a:solidFill>
                <a:schemeClr val="tx1">
                  <a:lumMod val="85000"/>
                  <a:lumOff val="15000"/>
                </a:schemeClr>
              </a:solidFill>
            </a:endParaRPr>
          </a:p>
          <a:p>
            <a:pPr algn="l">
              <a:lnSpc>
                <a:spcPct val="100000"/>
              </a:lnSpc>
              <a:spcAft>
                <a:spcPts val="600"/>
              </a:spcAft>
            </a:pPr>
            <a:r>
              <a:rPr lang="en-US" dirty="0">
                <a:solidFill>
                  <a:schemeClr val="tx1">
                    <a:lumMod val="85000"/>
                    <a:lumOff val="15000"/>
                  </a:schemeClr>
                </a:solidFill>
              </a:rPr>
              <a:t> </a:t>
            </a:r>
          </a:p>
          <a:p>
            <a:pPr indent="-182880" algn="l">
              <a:lnSpc>
                <a:spcPct val="100000"/>
              </a:lnSpc>
              <a:spcAft>
                <a:spcPts val="600"/>
              </a:spcAft>
              <a:buFont typeface="Garamond" pitchFamily="18" charset="0"/>
              <a:buChar char="◦"/>
            </a:pPr>
            <a:endParaRPr lang="en-US" dirty="0">
              <a:solidFill>
                <a:schemeClr val="tx1">
                  <a:lumMod val="85000"/>
                  <a:lumOff val="15000"/>
                </a:schemeClr>
              </a:solidFill>
            </a:endParaRPr>
          </a:p>
          <a:p>
            <a:pPr indent="-182880" algn="l">
              <a:lnSpc>
                <a:spcPct val="100000"/>
              </a:lnSpc>
              <a:spcAft>
                <a:spcPts val="600"/>
              </a:spcAft>
              <a:buFont typeface="Garamond" pitchFamily="18" charset="0"/>
              <a:buChar char="◦"/>
            </a:pPr>
            <a:endParaRPr lang="en-US" dirty="0">
              <a:solidFill>
                <a:schemeClr val="tx1">
                  <a:lumMod val="85000"/>
                  <a:lumOff val="15000"/>
                </a:schemeClr>
              </a:solidFill>
            </a:endParaRPr>
          </a:p>
        </p:txBody>
      </p:sp>
    </p:spTree>
    <p:extLst>
      <p:ext uri="{BB962C8B-B14F-4D97-AF65-F5344CB8AC3E}">
        <p14:creationId xmlns:p14="http://schemas.microsoft.com/office/powerpoint/2010/main" val="9149967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E94681D-2A4C-4A8D-B9B5-31D440D03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FB65ABA3-820C-4D75-9437-9EFA1ADFE1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15" name="Rectangle 14">
            <a:extLst>
              <a:ext uri="{FF2B5EF4-FFF2-40B4-BE49-F238E27FC236}">
                <a16:creationId xmlns:a16="http://schemas.microsoft.com/office/drawing/2014/main" id="{036BF2FB-90D8-48DB-BD34-D040CDCFF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17" name="Rectangle 16">
            <a:extLst>
              <a:ext uri="{FF2B5EF4-FFF2-40B4-BE49-F238E27FC236}">
                <a16:creationId xmlns:a16="http://schemas.microsoft.com/office/drawing/2014/main" id="{47421797-7B77-498E-A01C-0A1194615B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6" name="Picture 5" descr="abstract image">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6147"/>
            <a:ext cx="12191980" cy="6857990"/>
          </a:xfrm>
          <a:prstGeom prst="rect">
            <a:avLst/>
          </a:prstGeom>
        </p:spPr>
      </p:pic>
      <p:sp>
        <p:nvSpPr>
          <p:cNvPr id="19" name="Rectangle 18">
            <a:extLst>
              <a:ext uri="{FF2B5EF4-FFF2-40B4-BE49-F238E27FC236}">
                <a16:creationId xmlns:a16="http://schemas.microsoft.com/office/drawing/2014/main" id="{926D38EC-CD1B-456B-A813-64F8D8E71D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alpha val="94000"/>
            </a:schemeClr>
          </a:solidFill>
          <a:ln w="6350" cap="flat" cmpd="sng" algn="ctr">
            <a:noFill/>
            <a:prstDash val="solid"/>
          </a:ln>
          <a:effectLst>
            <a:softEdge rad="0"/>
          </a:effectLst>
        </p:spPr>
      </p:sp>
      <p:sp>
        <p:nvSpPr>
          <p:cNvPr id="21" name="Rectangle 20">
            <a:extLst>
              <a:ext uri="{FF2B5EF4-FFF2-40B4-BE49-F238E27FC236}">
                <a16:creationId xmlns:a16="http://schemas.microsoft.com/office/drawing/2014/main" id="{2DC18E46-CA2E-43A8-A2EC-61D30FAC36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75000"/>
                <a:lumOff val="25000"/>
              </a:schemeClr>
            </a:solidFill>
            <a:prstDash val="solid"/>
            <a:miter lim="800000"/>
          </a:ln>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1066800" y="642594"/>
            <a:ext cx="10058400" cy="1371600"/>
          </a:xfrm>
        </p:spPr>
        <p:txBody>
          <a:bodyPr vert="horz" lIns="91440" tIns="45720" rIns="91440" bIns="45720" rtlCol="0" anchor="ctr">
            <a:normAutofit/>
          </a:bodyPr>
          <a:lstStyle/>
          <a:p>
            <a:pPr>
              <a:lnSpc>
                <a:spcPct val="90000"/>
              </a:lnSpc>
            </a:pPr>
            <a:r>
              <a:rPr lang="en-US" sz="4800" b="1" cap="none" spc="0" dirty="0"/>
              <a:t>Presentation Summary</a:t>
            </a: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868680" y="2103120"/>
            <a:ext cx="10256520" cy="4178808"/>
          </a:xfrm>
        </p:spPr>
        <p:txBody>
          <a:bodyPr vert="horz" lIns="91440" tIns="45720" rIns="91440" bIns="45720" rtlCol="0">
            <a:normAutofit/>
          </a:bodyPr>
          <a:lstStyle/>
          <a:p>
            <a:pPr algn="l">
              <a:lnSpc>
                <a:spcPct val="100000"/>
              </a:lnSpc>
              <a:spcAft>
                <a:spcPts val="600"/>
              </a:spcAft>
            </a:pPr>
            <a:r>
              <a:rPr lang="en-US" dirty="0">
                <a:solidFill>
                  <a:schemeClr val="tx1">
                    <a:lumMod val="85000"/>
                    <a:lumOff val="15000"/>
                  </a:schemeClr>
                </a:solidFill>
              </a:rPr>
              <a:t>Provide an overview of your findings for each PCACP (1 – 2 sentences)</a:t>
            </a:r>
          </a:p>
          <a:p>
            <a:pPr marL="285750" indent="-285750" algn="l">
              <a:lnSpc>
                <a:spcPct val="100000"/>
              </a:lnSpc>
              <a:spcAft>
                <a:spcPts val="600"/>
              </a:spcAft>
              <a:buFont typeface="Arial" panose="020B0604020202020204" pitchFamily="34" charset="0"/>
              <a:buChar char="•"/>
            </a:pPr>
            <a:r>
              <a:rPr lang="en-US" b="1" dirty="0">
                <a:solidFill>
                  <a:schemeClr val="tx1">
                    <a:lumMod val="85000"/>
                    <a:lumOff val="15000"/>
                  </a:schemeClr>
                </a:solidFill>
              </a:rPr>
              <a:t>PCAP #4:</a:t>
            </a:r>
            <a:r>
              <a:rPr lang="en-US" dirty="0">
                <a:solidFill>
                  <a:schemeClr val="tx1">
                    <a:lumMod val="85000"/>
                    <a:lumOff val="15000"/>
                  </a:schemeClr>
                </a:solidFill>
              </a:rPr>
              <a:t> </a:t>
            </a:r>
            <a:r>
              <a:rPr lang="en-US" dirty="0"/>
              <a:t>The protocol is </a:t>
            </a:r>
            <a:r>
              <a:rPr lang="en-US" b="1" dirty="0"/>
              <a:t>connection-oriented,</a:t>
            </a:r>
            <a:r>
              <a:rPr lang="en-US" dirty="0"/>
              <a:t> means before sending any data to the remote peer, TCP client set up a virtual connection over a packet-based underlying IP network.  </a:t>
            </a:r>
            <a:r>
              <a:rPr lang="en-US" b="1" dirty="0"/>
              <a:t>The three-way handshake is the </a:t>
            </a:r>
            <a:r>
              <a:rPr lang="en-US" b="1" i="1" dirty="0"/>
              <a:t>protocol procedure to set up both way connection with the peer TCP</a:t>
            </a:r>
            <a:r>
              <a:rPr lang="en-US" b="1" dirty="0"/>
              <a:t>. </a:t>
            </a:r>
          </a:p>
          <a:p>
            <a:pPr algn="l">
              <a:lnSpc>
                <a:spcPct val="100000"/>
              </a:lnSpc>
              <a:spcAft>
                <a:spcPts val="600"/>
              </a:spcAft>
            </a:pPr>
            <a:endParaRPr lang="en-US" b="1" dirty="0"/>
          </a:p>
          <a:p>
            <a:pPr marL="285750" indent="-285750" algn="l">
              <a:lnSpc>
                <a:spcPct val="100000"/>
              </a:lnSpc>
              <a:spcAft>
                <a:spcPts val="600"/>
              </a:spcAft>
              <a:buFont typeface="Arial" panose="020B0604020202020204" pitchFamily="34" charset="0"/>
              <a:buChar char="•"/>
            </a:pPr>
            <a:r>
              <a:rPr lang="en-US" b="1" dirty="0">
                <a:solidFill>
                  <a:schemeClr val="tx1">
                    <a:lumMod val="85000"/>
                    <a:lumOff val="15000"/>
                  </a:schemeClr>
                </a:solidFill>
              </a:rPr>
              <a:t>PCAP #5:</a:t>
            </a:r>
            <a:r>
              <a:rPr lang="en-US" dirty="0">
                <a:solidFill>
                  <a:schemeClr val="tx1">
                    <a:lumMod val="85000"/>
                    <a:lumOff val="15000"/>
                  </a:schemeClr>
                </a:solidFill>
              </a:rPr>
              <a:t> The </a:t>
            </a:r>
            <a:r>
              <a:rPr lang="en-US" b="1" dirty="0">
                <a:solidFill>
                  <a:schemeClr val="tx1">
                    <a:lumMod val="85000"/>
                    <a:lumOff val="15000"/>
                  </a:schemeClr>
                </a:solidFill>
              </a:rPr>
              <a:t>ultimate goal </a:t>
            </a:r>
            <a:r>
              <a:rPr lang="en-US" dirty="0">
                <a:solidFill>
                  <a:schemeClr val="tx1">
                    <a:lumMod val="85000"/>
                    <a:lumOff val="15000"/>
                  </a:schemeClr>
                </a:solidFill>
              </a:rPr>
              <a:t>of the Transmission Control Protocol is to provide end-to-end reliability for the delivery of data. TCP is considered connection-oriented protocol because it establishes a formal connection before transmitting data, tracks packet delivery, and usually attempts to formally close communication channels when transmission is complete. Many commonly used application-layer protocols rely on TCP and IP to deliver packets to their final destination.</a:t>
            </a:r>
          </a:p>
          <a:p>
            <a:pPr algn="l">
              <a:lnSpc>
                <a:spcPct val="100000"/>
              </a:lnSpc>
              <a:spcAft>
                <a:spcPts val="600"/>
              </a:spcAft>
            </a:pPr>
            <a:r>
              <a:rPr lang="en-US" dirty="0">
                <a:solidFill>
                  <a:schemeClr val="tx1">
                    <a:lumMod val="85000"/>
                    <a:lumOff val="15000"/>
                  </a:schemeClr>
                </a:solidFill>
              </a:rPr>
              <a:t> </a:t>
            </a:r>
          </a:p>
          <a:p>
            <a:pPr indent="-182880" algn="l">
              <a:lnSpc>
                <a:spcPct val="100000"/>
              </a:lnSpc>
              <a:spcAft>
                <a:spcPts val="600"/>
              </a:spcAft>
              <a:buFont typeface="Garamond" pitchFamily="18" charset="0"/>
              <a:buChar char="◦"/>
            </a:pPr>
            <a:endParaRPr lang="en-US" dirty="0">
              <a:solidFill>
                <a:schemeClr val="tx1">
                  <a:lumMod val="85000"/>
                  <a:lumOff val="15000"/>
                </a:schemeClr>
              </a:solidFill>
            </a:endParaRPr>
          </a:p>
          <a:p>
            <a:pPr indent="-182880" algn="l">
              <a:lnSpc>
                <a:spcPct val="100000"/>
              </a:lnSpc>
              <a:spcAft>
                <a:spcPts val="600"/>
              </a:spcAft>
              <a:buFont typeface="Garamond" pitchFamily="18" charset="0"/>
              <a:buChar char="◦"/>
            </a:pPr>
            <a:endParaRPr lang="en-US" dirty="0">
              <a:solidFill>
                <a:schemeClr val="tx1">
                  <a:lumMod val="85000"/>
                  <a:lumOff val="15000"/>
                </a:schemeClr>
              </a:solidFill>
            </a:endParaRPr>
          </a:p>
        </p:txBody>
      </p:sp>
    </p:spTree>
    <p:extLst>
      <p:ext uri="{BB962C8B-B14F-4D97-AF65-F5344CB8AC3E}">
        <p14:creationId xmlns:p14="http://schemas.microsoft.com/office/powerpoint/2010/main" val="9973409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4109B-8DE9-4B7E-8D9F-ACB59EE209CF}"/>
              </a:ext>
            </a:extLst>
          </p:cNvPr>
          <p:cNvSpPr>
            <a:spLocks noGrp="1"/>
          </p:cNvSpPr>
          <p:nvPr>
            <p:ph type="title"/>
          </p:nvPr>
        </p:nvSpPr>
        <p:spPr/>
        <p:txBody>
          <a:bodyPr/>
          <a:lstStyle/>
          <a:p>
            <a:r>
              <a:rPr lang="en-US" dirty="0"/>
              <a:t>Objectives of the Capstone Project</a:t>
            </a:r>
          </a:p>
        </p:txBody>
      </p:sp>
      <p:sp>
        <p:nvSpPr>
          <p:cNvPr id="3" name="Content Placeholder 2">
            <a:extLst>
              <a:ext uri="{FF2B5EF4-FFF2-40B4-BE49-F238E27FC236}">
                <a16:creationId xmlns:a16="http://schemas.microsoft.com/office/drawing/2014/main" id="{1866DE45-7DE6-414F-9D77-B28A8A1A4700}"/>
              </a:ext>
            </a:extLst>
          </p:cNvPr>
          <p:cNvSpPr>
            <a:spLocks noGrp="1"/>
          </p:cNvSpPr>
          <p:nvPr>
            <p:ph idx="1"/>
          </p:nvPr>
        </p:nvSpPr>
        <p:spPr>
          <a:solidFill>
            <a:schemeClr val="accent6">
              <a:lumMod val="40000"/>
              <a:lumOff val="60000"/>
            </a:schemeClr>
          </a:solidFill>
        </p:spPr>
        <p:txBody>
          <a:bodyPr>
            <a:normAutofit/>
          </a:bodyPr>
          <a:lstStyle/>
          <a:p>
            <a:r>
              <a:rPr lang="en-US" sz="2800" b="1" dirty="0"/>
              <a:t>The project require the examination of 5 pcaps file. For each pcap file:</a:t>
            </a:r>
          </a:p>
          <a:p>
            <a:pPr lvl="2">
              <a:buFont typeface="Wingdings" panose="05000000000000000000" pitchFamily="2" charset="2"/>
              <a:buChar char="Ø"/>
            </a:pPr>
            <a:r>
              <a:rPr lang="en-US" sz="2500" b="1" dirty="0"/>
              <a:t> Demo each using Wireshark</a:t>
            </a:r>
          </a:p>
          <a:p>
            <a:pPr lvl="2">
              <a:buFont typeface="Wingdings" panose="05000000000000000000" pitchFamily="2" charset="2"/>
              <a:buChar char="Ø"/>
            </a:pPr>
            <a:r>
              <a:rPr lang="en-US" sz="2500" b="1" dirty="0"/>
              <a:t> Provide answers to questions</a:t>
            </a:r>
          </a:p>
          <a:p>
            <a:pPr lvl="2">
              <a:buFont typeface="Wingdings" panose="05000000000000000000" pitchFamily="2" charset="2"/>
              <a:buChar char="Ø"/>
            </a:pPr>
            <a:r>
              <a:rPr lang="en-US" sz="2500" b="1" dirty="0"/>
              <a:t> Take screenshots and title them</a:t>
            </a:r>
          </a:p>
          <a:p>
            <a:pPr lvl="2">
              <a:buFont typeface="Wingdings" panose="05000000000000000000" pitchFamily="2" charset="2"/>
              <a:buChar char="Ø"/>
            </a:pPr>
            <a:r>
              <a:rPr lang="en-US" sz="2500" b="1" dirty="0"/>
              <a:t> Provide brief summary for each pcap file</a:t>
            </a:r>
          </a:p>
          <a:p>
            <a:pPr lvl="2">
              <a:buFont typeface="Wingdings" panose="05000000000000000000" pitchFamily="2" charset="2"/>
              <a:buChar char="Ø"/>
            </a:pPr>
            <a:r>
              <a:rPr lang="en-US" sz="2500" b="1" dirty="0"/>
              <a:t> Use the ppt for the presentation of the pcap file.</a:t>
            </a:r>
          </a:p>
        </p:txBody>
      </p:sp>
    </p:spTree>
    <p:extLst>
      <p:ext uri="{BB962C8B-B14F-4D97-AF65-F5344CB8AC3E}">
        <p14:creationId xmlns:p14="http://schemas.microsoft.com/office/powerpoint/2010/main" val="33068799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98F24A-3DC3-4567-832B-5295BA423AA2}"/>
              </a:ext>
            </a:extLst>
          </p:cNvPr>
          <p:cNvSpPr>
            <a:spLocks noGrp="1"/>
          </p:cNvSpPr>
          <p:nvPr>
            <p:ph type="title"/>
          </p:nvPr>
        </p:nvSpPr>
        <p:spPr/>
        <p:txBody>
          <a:bodyPr/>
          <a:lstStyle/>
          <a:p>
            <a:pPr algn="ctr"/>
            <a:r>
              <a:rPr lang="en-US" b="1" dirty="0"/>
              <a:t>THE 5 PCAPS FILE:</a:t>
            </a:r>
          </a:p>
        </p:txBody>
      </p:sp>
      <p:sp>
        <p:nvSpPr>
          <p:cNvPr id="3" name="Content Placeholder 2">
            <a:extLst>
              <a:ext uri="{FF2B5EF4-FFF2-40B4-BE49-F238E27FC236}">
                <a16:creationId xmlns:a16="http://schemas.microsoft.com/office/drawing/2014/main" id="{A78EA4B8-BC50-495E-8FFC-0EA0C6DD8197}"/>
              </a:ext>
            </a:extLst>
          </p:cNvPr>
          <p:cNvSpPr>
            <a:spLocks noGrp="1"/>
          </p:cNvSpPr>
          <p:nvPr>
            <p:ph idx="1"/>
          </p:nvPr>
        </p:nvSpPr>
        <p:spPr/>
        <p:txBody>
          <a:bodyPr/>
          <a:lstStyle/>
          <a:p>
            <a:pPr marL="0" indent="0">
              <a:buNone/>
            </a:pPr>
            <a:r>
              <a:rPr lang="en-US" sz="3200" b="1" u="sng" dirty="0"/>
              <a:t>PCAP #1</a:t>
            </a:r>
            <a:r>
              <a:rPr lang="en-US" sz="3200" dirty="0"/>
              <a:t> </a:t>
            </a:r>
            <a:r>
              <a:rPr lang="en-US" sz="3200" b="1" dirty="0">
                <a:solidFill>
                  <a:srgbClr val="0070C0"/>
                </a:solidFill>
              </a:rPr>
              <a:t>host_and_user_id-pcap-04.pcapng</a:t>
            </a:r>
          </a:p>
          <a:p>
            <a:pPr marL="0" indent="0">
              <a:buNone/>
            </a:pPr>
            <a:r>
              <a:rPr lang="en-US" sz="3200" b="1" u="sng" dirty="0"/>
              <a:t>PCAP #2</a:t>
            </a:r>
            <a:r>
              <a:rPr lang="en-US" sz="3200" dirty="0"/>
              <a:t> </a:t>
            </a:r>
            <a:r>
              <a:rPr lang="en-US" sz="3200" b="1" dirty="0">
                <a:solidFill>
                  <a:srgbClr val="0070C0"/>
                </a:solidFill>
              </a:rPr>
              <a:t>host_and_user_id-pcap-05.pcapng</a:t>
            </a:r>
          </a:p>
          <a:p>
            <a:pPr marL="0" indent="0">
              <a:buNone/>
            </a:pPr>
            <a:r>
              <a:rPr lang="en-US" sz="3200" b="1" u="sng" dirty="0"/>
              <a:t>PCAP #3</a:t>
            </a:r>
            <a:r>
              <a:rPr lang="en-US" sz="3200" dirty="0"/>
              <a:t> </a:t>
            </a:r>
            <a:r>
              <a:rPr lang="en-US" sz="3200" b="1" dirty="0" err="1">
                <a:solidFill>
                  <a:srgbClr val="0070C0"/>
                </a:solidFill>
              </a:rPr>
              <a:t>arppoison.pcapng</a:t>
            </a:r>
            <a:endParaRPr lang="en-US" sz="3200" b="1" dirty="0">
              <a:solidFill>
                <a:srgbClr val="0070C0"/>
              </a:solidFill>
            </a:endParaRPr>
          </a:p>
          <a:p>
            <a:pPr marL="0" indent="0">
              <a:buNone/>
            </a:pPr>
            <a:r>
              <a:rPr lang="en-US" sz="3200" b="1" u="sng" dirty="0"/>
              <a:t>PCAP #4</a:t>
            </a:r>
            <a:r>
              <a:rPr lang="en-US" sz="3200" dirty="0"/>
              <a:t> </a:t>
            </a:r>
            <a:r>
              <a:rPr lang="en-US" sz="3200" b="1" dirty="0" err="1">
                <a:solidFill>
                  <a:srgbClr val="0070C0"/>
                </a:solidFill>
              </a:rPr>
              <a:t>tcp_handshake.pcapng</a:t>
            </a:r>
            <a:endParaRPr lang="en-US" sz="3200" b="1" dirty="0">
              <a:solidFill>
                <a:srgbClr val="0070C0"/>
              </a:solidFill>
            </a:endParaRPr>
          </a:p>
          <a:p>
            <a:pPr marL="0" indent="0">
              <a:buNone/>
            </a:pPr>
            <a:r>
              <a:rPr lang="en-US" sz="3200" b="1" u="sng" dirty="0"/>
              <a:t>PCAP #5</a:t>
            </a:r>
            <a:r>
              <a:rPr lang="en-US" sz="3200" dirty="0"/>
              <a:t> </a:t>
            </a:r>
            <a:r>
              <a:rPr lang="en-US" sz="3200" b="1" dirty="0" err="1">
                <a:solidFill>
                  <a:srgbClr val="0070C0"/>
                </a:solidFill>
              </a:rPr>
              <a:t>tcp_ports.pcapng</a:t>
            </a:r>
            <a:endParaRPr lang="en-US" sz="3200" b="1" dirty="0">
              <a:solidFill>
                <a:srgbClr val="0070C0"/>
              </a:solidFill>
            </a:endParaRPr>
          </a:p>
          <a:p>
            <a:pPr marL="342900" indent="-342900">
              <a:buFont typeface="+mj-lt"/>
              <a:buAutoNum type="arabicPeriod"/>
            </a:pPr>
            <a:endParaRPr lang="en-US" dirty="0"/>
          </a:p>
        </p:txBody>
      </p:sp>
    </p:spTree>
    <p:extLst>
      <p:ext uri="{BB962C8B-B14F-4D97-AF65-F5344CB8AC3E}">
        <p14:creationId xmlns:p14="http://schemas.microsoft.com/office/powerpoint/2010/main" val="35204482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EE330319-5AFC-4BC7-901F-F080829DE1C3}"/>
              </a:ext>
            </a:extLst>
          </p:cNvPr>
          <p:cNvSpPr>
            <a:spLocks noGrp="1"/>
          </p:cNvSpPr>
          <p:nvPr>
            <p:ph type="title"/>
          </p:nvPr>
        </p:nvSpPr>
        <p:spPr>
          <a:xfrm>
            <a:off x="1066800" y="642594"/>
            <a:ext cx="10058400" cy="902742"/>
          </a:xfrm>
        </p:spPr>
        <p:txBody>
          <a:bodyPr>
            <a:normAutofit fontScale="90000"/>
          </a:bodyPr>
          <a:lstStyle/>
          <a:p>
            <a:r>
              <a:rPr lang="en-US" b="1" u="sng" dirty="0"/>
              <a:t>PCAP #1</a:t>
            </a:r>
            <a:r>
              <a:rPr lang="en-US" dirty="0"/>
              <a:t> </a:t>
            </a:r>
            <a:r>
              <a:rPr lang="en-US" b="1" dirty="0">
                <a:solidFill>
                  <a:srgbClr val="0070C0"/>
                </a:solidFill>
              </a:rPr>
              <a:t>host_and_user_id-pcap-04.pcapng</a:t>
            </a:r>
          </a:p>
        </p:txBody>
      </p:sp>
      <p:sp>
        <p:nvSpPr>
          <p:cNvPr id="11" name="Content Placeholder 10">
            <a:extLst>
              <a:ext uri="{FF2B5EF4-FFF2-40B4-BE49-F238E27FC236}">
                <a16:creationId xmlns:a16="http://schemas.microsoft.com/office/drawing/2014/main" id="{02EAF393-E943-4962-B7FD-52633BBC8CA4}"/>
              </a:ext>
            </a:extLst>
          </p:cNvPr>
          <p:cNvSpPr>
            <a:spLocks noGrp="1"/>
          </p:cNvSpPr>
          <p:nvPr>
            <p:ph sz="half" idx="1"/>
          </p:nvPr>
        </p:nvSpPr>
        <p:spPr>
          <a:xfrm>
            <a:off x="951221" y="1589460"/>
            <a:ext cx="10173979" cy="4242462"/>
          </a:xfrm>
        </p:spPr>
        <p:txBody>
          <a:bodyPr>
            <a:normAutofit lnSpcReduction="10000"/>
          </a:bodyPr>
          <a:lstStyle/>
          <a:p>
            <a:pPr marL="0" marR="0" lvl="0" indent="0">
              <a:lnSpc>
                <a:spcPct val="107000"/>
              </a:lnSpc>
              <a:spcBef>
                <a:spcPts val="0"/>
              </a:spcBef>
              <a:spcAft>
                <a:spcPts val="0"/>
              </a:spcAft>
              <a:buNone/>
            </a:pPr>
            <a:r>
              <a:rPr lang="en-US" sz="1800" b="1" dirty="0">
                <a:effectLst/>
                <a:latin typeface="Calibri" panose="020F0502020204030204" pitchFamily="34" charset="0"/>
                <a:ea typeface="Calibri" panose="020F0502020204030204" pitchFamily="34" charset="0"/>
                <a:cs typeface="Times New Roman" panose="02020603050405020304" pitchFamily="18" charset="0"/>
              </a:rPr>
              <a:t>Answer these questions here in this slide (this is your “incident report”) If you need more space, add another slide.  </a:t>
            </a:r>
            <a:r>
              <a:rPr lang="en-US" sz="1800" b="1"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Answer the questions in the directions document for each pcap</a:t>
            </a:r>
            <a:r>
              <a:rPr lang="en-US" sz="1800" b="1" dirty="0">
                <a:effectLst/>
                <a:latin typeface="Calibri" panose="020F0502020204030204" pitchFamily="34" charset="0"/>
                <a:ea typeface="Calibri" panose="020F0502020204030204" pitchFamily="34" charset="0"/>
                <a:cs typeface="Times New Roman" panose="02020603050405020304" pitchFamily="18" charset="0"/>
              </a:rPr>
              <a:t>.  Use these questions to ADD data that you think would illuminate your analysis.</a:t>
            </a:r>
          </a:p>
          <a:p>
            <a:pPr marL="342900" marR="0" lvl="0" indent="-342900">
              <a:lnSpc>
                <a:spcPct val="107000"/>
              </a:lnSpc>
              <a:spcBef>
                <a:spcPts val="0"/>
              </a:spcBef>
              <a:spcAft>
                <a:spcPts val="0"/>
              </a:spcAft>
              <a:buFont typeface="Symbol" panose="05050102010706020507" pitchFamily="18" charset="2"/>
              <a:buChar char=""/>
            </a:pPr>
            <a:r>
              <a:rPr lang="en-US" sz="1400" dirty="0">
                <a:effectLst/>
                <a:latin typeface="Calibri" panose="020F0502020204030204" pitchFamily="34" charset="0"/>
                <a:ea typeface="Calibri" panose="020F0502020204030204" pitchFamily="34" charset="0"/>
                <a:cs typeface="Times New Roman" panose="02020603050405020304" pitchFamily="18" charset="0"/>
              </a:rPr>
              <a:t>Is this an exploit or normal traffic : </a:t>
            </a:r>
            <a:r>
              <a:rPr lang="en-US" sz="1400" b="1" dirty="0">
                <a:effectLst/>
                <a:latin typeface="Calibri" panose="020F0502020204030204" pitchFamily="34" charset="0"/>
                <a:ea typeface="Calibri" panose="020F0502020204030204" pitchFamily="34" charset="0"/>
                <a:cs typeface="Times New Roman" panose="02020603050405020304" pitchFamily="18" charset="0"/>
              </a:rPr>
              <a:t>normal traffic</a:t>
            </a:r>
          </a:p>
          <a:p>
            <a:pPr marL="342900" marR="0" lvl="0" indent="-342900">
              <a:lnSpc>
                <a:spcPct val="107000"/>
              </a:lnSpc>
              <a:spcBef>
                <a:spcPts val="0"/>
              </a:spcBef>
              <a:spcAft>
                <a:spcPts val="0"/>
              </a:spcAft>
              <a:buFont typeface="Symbol" panose="05050102010706020507" pitchFamily="18" charset="2"/>
              <a:buChar char=""/>
            </a:pPr>
            <a:r>
              <a:rPr lang="en-US" sz="1400" dirty="0">
                <a:effectLst/>
                <a:latin typeface="Calibri" panose="020F0502020204030204" pitchFamily="34" charset="0"/>
                <a:ea typeface="Calibri" panose="020F0502020204030204" pitchFamily="34" charset="0"/>
                <a:cs typeface="Times New Roman" panose="02020603050405020304" pitchFamily="18" charset="0"/>
              </a:rPr>
              <a:t>What are the addresses of the main devices in the conversation? (IP, MAC, Ports): </a:t>
            </a:r>
            <a:r>
              <a:rPr lang="en-US" sz="1400" b="1" i="1" dirty="0" err="1">
                <a:effectLst/>
                <a:latin typeface="Calibri" panose="020F0502020204030204" pitchFamily="34" charset="0"/>
                <a:ea typeface="Calibri" panose="020F0502020204030204" pitchFamily="34" charset="0"/>
                <a:cs typeface="Times New Roman" panose="02020603050405020304" pitchFamily="18" charset="0"/>
              </a:rPr>
              <a:t>Src</a:t>
            </a:r>
            <a:r>
              <a:rPr lang="en-US" sz="1400" b="1" i="1" dirty="0">
                <a:latin typeface="Calibri" panose="020F0502020204030204" pitchFamily="34" charset="0"/>
                <a:ea typeface="Calibri" panose="020F0502020204030204" pitchFamily="34" charset="0"/>
                <a:cs typeface="Times New Roman" panose="02020603050405020304" pitchFamily="18" charset="0"/>
              </a:rPr>
              <a:t> IP: 172.16.4.119 – MAC: 00:57:c1:a9:cb:46 – Port: 14906; </a:t>
            </a:r>
            <a:r>
              <a:rPr lang="en-US" sz="1400" b="1" i="1" dirty="0" err="1">
                <a:latin typeface="Calibri" panose="020F0502020204030204" pitchFamily="34" charset="0"/>
                <a:ea typeface="Calibri" panose="020F0502020204030204" pitchFamily="34" charset="0"/>
                <a:cs typeface="Times New Roman" panose="02020603050405020304" pitchFamily="18" charset="0"/>
              </a:rPr>
              <a:t>Dst</a:t>
            </a:r>
            <a:r>
              <a:rPr lang="en-US" sz="1400" b="1" i="1" dirty="0">
                <a:latin typeface="Calibri" panose="020F0502020204030204" pitchFamily="34" charset="0"/>
                <a:ea typeface="Calibri" panose="020F0502020204030204" pitchFamily="34" charset="0"/>
                <a:cs typeface="Times New Roman" panose="02020603050405020304" pitchFamily="18" charset="0"/>
              </a:rPr>
              <a:t> IP: 8.8.8.8 – MAC: 20:e5:2a:b6:93:f1 – Port: 53</a:t>
            </a:r>
            <a:endParaRPr lang="en-US" sz="1000" b="1" i="1"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400" dirty="0">
                <a:effectLst/>
                <a:latin typeface="Calibri" panose="020F0502020204030204" pitchFamily="34" charset="0"/>
                <a:ea typeface="Calibri" panose="020F0502020204030204" pitchFamily="34" charset="0"/>
                <a:cs typeface="Times New Roman" panose="02020603050405020304" pitchFamily="18" charset="0"/>
              </a:rPr>
              <a:t>If an exploit, what exploit (virus, </a:t>
            </a:r>
            <a:r>
              <a:rPr lang="en-US" sz="1400" dirty="0" err="1">
                <a:effectLst/>
                <a:latin typeface="Calibri" panose="020F0502020204030204" pitchFamily="34" charset="0"/>
                <a:ea typeface="Calibri" panose="020F0502020204030204" pitchFamily="34" charset="0"/>
                <a:cs typeface="Times New Roman" panose="02020603050405020304" pitchFamily="18" charset="0"/>
              </a:rPr>
              <a:t>etc</a:t>
            </a:r>
            <a:r>
              <a:rPr lang="en-US" sz="1400" dirty="0">
                <a:effectLst/>
                <a:latin typeface="Calibri" panose="020F0502020204030204" pitchFamily="34" charset="0"/>
                <a:ea typeface="Calibri" panose="020F0502020204030204" pitchFamily="34" charset="0"/>
                <a:cs typeface="Times New Roman" panose="02020603050405020304" pitchFamily="18" charset="0"/>
              </a:rPr>
              <a:t>) is present and what device is the victim of the exploit? </a:t>
            </a:r>
            <a:r>
              <a:rPr lang="en-US" sz="1400" b="1" i="1" dirty="0">
                <a:effectLst/>
                <a:latin typeface="Calibri" panose="020F0502020204030204" pitchFamily="34" charset="0"/>
                <a:ea typeface="Calibri" panose="020F0502020204030204" pitchFamily="34" charset="0"/>
                <a:cs typeface="Times New Roman" panose="02020603050405020304" pitchFamily="18" charset="0"/>
              </a:rPr>
              <a:t>MITM attack</a:t>
            </a:r>
          </a:p>
          <a:p>
            <a:pPr marL="342900" marR="0" lvl="0" indent="-342900">
              <a:lnSpc>
                <a:spcPct val="107000"/>
              </a:lnSpc>
              <a:spcBef>
                <a:spcPts val="0"/>
              </a:spcBef>
              <a:spcAft>
                <a:spcPts val="0"/>
              </a:spcAft>
              <a:buFont typeface="Symbol" panose="05050102010706020507" pitchFamily="18" charset="2"/>
              <a:buChar char=""/>
            </a:pPr>
            <a:r>
              <a:rPr lang="en-US" sz="1400" dirty="0">
                <a:effectLst/>
                <a:latin typeface="Calibri" panose="020F0502020204030204" pitchFamily="34" charset="0"/>
                <a:ea typeface="Calibri" panose="020F0502020204030204" pitchFamily="34" charset="0"/>
                <a:cs typeface="Times New Roman" panose="02020603050405020304" pitchFamily="18" charset="0"/>
              </a:rPr>
              <a:t>If it is normal traffic, what activity is being traced.  Include details (i.e. if it is a DNS trace, what is the web address, if it’s there that is being queried, etc.) </a:t>
            </a:r>
            <a:r>
              <a:rPr lang="en-US" sz="1400" b="1" i="1" dirty="0">
                <a:effectLst/>
                <a:latin typeface="Calibri" panose="020F0502020204030204" pitchFamily="34" charset="0"/>
                <a:ea typeface="Calibri" panose="020F0502020204030204" pitchFamily="34" charset="0"/>
                <a:cs typeface="Times New Roman" panose="02020603050405020304" pitchFamily="18" charset="0"/>
              </a:rPr>
              <a:t>Normal HTTP traffic</a:t>
            </a:r>
          </a:p>
          <a:p>
            <a:pPr marL="342900" indent="-342900">
              <a:lnSpc>
                <a:spcPct val="107000"/>
              </a:lnSpc>
              <a:spcBef>
                <a:spcPts val="0"/>
              </a:spcBef>
              <a:buFont typeface="Symbol" panose="05050102010706020507" pitchFamily="18" charset="2"/>
              <a:buChar char=""/>
            </a:pPr>
            <a:r>
              <a:rPr lang="en-US" sz="1400" dirty="0">
                <a:effectLst/>
                <a:latin typeface="Calibri" panose="020F0502020204030204" pitchFamily="34" charset="0"/>
                <a:ea typeface="Calibri" panose="020F0502020204030204" pitchFamily="34" charset="0"/>
                <a:cs typeface="Times New Roman" panose="02020603050405020304" pitchFamily="18" charset="0"/>
              </a:rPr>
              <a:t>If you needed to use a protocol filter, what did you use and why? </a:t>
            </a:r>
            <a:r>
              <a:rPr lang="en-US" sz="1400" b="1" i="1" dirty="0">
                <a:effectLst/>
                <a:latin typeface="Calibri" panose="020F0502020204030204" pitchFamily="34" charset="0"/>
                <a:ea typeface="Calibri" panose="020F0502020204030204" pitchFamily="34" charset="0"/>
                <a:cs typeface="Times New Roman" panose="02020603050405020304" pitchFamily="18" charset="0"/>
              </a:rPr>
              <a:t>A protocol filter </a:t>
            </a:r>
            <a:r>
              <a:rPr lang="en-US" sz="1400" b="1" i="1" dirty="0">
                <a:latin typeface="Calibri" panose="020F0502020204030204" pitchFamily="34" charset="0"/>
                <a:cs typeface="Calibri" panose="020F0502020204030204" pitchFamily="34" charset="0"/>
              </a:rPr>
              <a:t>accept or reject packets based on the criteria selected. If a filter is enabled, any packet that do not match the conditions set in that filter is discarded.</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Bef>
                <a:spcPts val="0"/>
              </a:spcBef>
              <a:buFont typeface="Symbol" panose="05050102010706020507" pitchFamily="18" charset="2"/>
              <a:buChar char=""/>
            </a:pPr>
            <a:r>
              <a:rPr lang="en-US" sz="1400" dirty="0">
                <a:effectLst/>
                <a:latin typeface="Calibri" panose="020F0502020204030204" pitchFamily="34" charset="0"/>
                <a:ea typeface="Calibri" panose="020F0502020204030204" pitchFamily="34" charset="0"/>
                <a:cs typeface="Times New Roman" panose="02020603050405020304" pitchFamily="18" charset="0"/>
              </a:rPr>
              <a:t>If it is an exploit, what would you suggest to mitigate it? (i.e. if it is a man in the middle, what would you suggest to prevent it?) </a:t>
            </a:r>
            <a:r>
              <a:rPr lang="en-US" sz="1400" b="1" i="1" dirty="0">
                <a:latin typeface="Calibri" panose="020F0502020204030204" pitchFamily="34" charset="0"/>
                <a:cs typeface="Calibri" panose="020F0502020204030204" pitchFamily="34" charset="0"/>
              </a:rPr>
              <a:t>A strong encryption mechanism on wireless access points prevents unwanted users from joining your network just by being nearby – Strong Router Login Credentials - VPNs can be used to create a secure environment for sensitive information within a local area network – Force HTTPS  - Public Key Pair Based Authentication</a:t>
            </a:r>
            <a:endParaRPr lang="en-US" sz="1400" b="1" i="1" dirty="0">
              <a:effectLst/>
              <a:latin typeface="Calibri" panose="020F0502020204030204" pitchFamily="34" charset="0"/>
              <a:ea typeface="Calibri" panose="020F0502020204030204" pitchFamily="34" charset="0"/>
              <a:cs typeface="Calibri" panose="020F0502020204030204" pitchFamily="34" charset="0"/>
            </a:endParaRPr>
          </a:p>
          <a:p>
            <a:pPr marL="342900" marR="0" lvl="0" indent="-342900">
              <a:lnSpc>
                <a:spcPct val="107000"/>
              </a:lnSpc>
              <a:spcBef>
                <a:spcPts val="0"/>
              </a:spcBef>
              <a:spcAft>
                <a:spcPts val="0"/>
              </a:spcAft>
              <a:buFont typeface="Symbol" panose="05050102010706020507" pitchFamily="18" charset="2"/>
              <a:buChar char=""/>
            </a:pPr>
            <a:r>
              <a:rPr lang="en-US" sz="1400" dirty="0">
                <a:effectLst/>
                <a:latin typeface="Calibri" panose="020F0502020204030204" pitchFamily="34" charset="0"/>
                <a:ea typeface="Calibri" panose="020F0502020204030204" pitchFamily="34" charset="0"/>
                <a:cs typeface="Times New Roman" panose="02020603050405020304" pitchFamily="18" charset="0"/>
              </a:rPr>
              <a:t>If it is normal traffic, no mitigation is necessary.</a:t>
            </a:r>
          </a:p>
          <a:p>
            <a:pPr marL="342900" marR="0" lvl="0" indent="-342900">
              <a:lnSpc>
                <a:spcPct val="107000"/>
              </a:lnSpc>
              <a:spcBef>
                <a:spcPts val="0"/>
              </a:spcBef>
              <a:spcAft>
                <a:spcPts val="800"/>
              </a:spcAft>
              <a:buFont typeface="Symbol" panose="05050102010706020507" pitchFamily="18" charset="2"/>
              <a:buChar char=""/>
            </a:pPr>
            <a:r>
              <a:rPr lang="en-US" sz="1400" dirty="0">
                <a:effectLst/>
                <a:latin typeface="Calibri" panose="020F0502020204030204" pitchFamily="34" charset="0"/>
                <a:ea typeface="Calibri" panose="020F0502020204030204" pitchFamily="34" charset="0"/>
                <a:cs typeface="Times New Roman" panose="02020603050405020304" pitchFamily="18" charset="0"/>
              </a:rPr>
              <a:t>Any other addition information you think is important: </a:t>
            </a:r>
            <a:r>
              <a:rPr lang="en-US" sz="1400" b="1" i="1" dirty="0">
                <a:latin typeface="Calibri" panose="020F0502020204030204" pitchFamily="34" charset="0"/>
                <a:cs typeface="Calibri" panose="020F0502020204030204" pitchFamily="34" charset="0"/>
              </a:rPr>
              <a:t>This </a:t>
            </a:r>
            <a:r>
              <a:rPr lang="en-US" sz="1400" b="1" i="1" dirty="0" err="1">
                <a:latin typeface="Calibri" panose="020F0502020204030204" pitchFamily="34" charset="0"/>
                <a:cs typeface="Calibri" panose="020F0502020204030204" pitchFamily="34" charset="0"/>
              </a:rPr>
              <a:t>pcap</a:t>
            </a:r>
            <a:r>
              <a:rPr lang="en-US" sz="1400" b="1" i="1" dirty="0">
                <a:latin typeface="Calibri" panose="020F0502020204030204" pitchFamily="34" charset="0"/>
                <a:cs typeface="Calibri" panose="020F0502020204030204" pitchFamily="34" charset="0"/>
              </a:rPr>
              <a:t> is from an Android host using an internal IP address at 172.16.4.119</a:t>
            </a:r>
            <a:endParaRPr lang="en-US" sz="1400" b="1" i="1" dirty="0">
              <a:effectLst/>
              <a:latin typeface="Calibri" panose="020F0502020204030204" pitchFamily="34" charset="0"/>
              <a:ea typeface="Calibri" panose="020F0502020204030204" pitchFamily="34" charset="0"/>
              <a:cs typeface="Calibri" panose="020F0502020204030204" pitchFamily="34" charset="0"/>
            </a:endParaRPr>
          </a:p>
          <a:p>
            <a:endParaRPr lang="en-US" dirty="0"/>
          </a:p>
        </p:txBody>
      </p:sp>
    </p:spTree>
    <p:extLst>
      <p:ext uri="{BB962C8B-B14F-4D97-AF65-F5344CB8AC3E}">
        <p14:creationId xmlns:p14="http://schemas.microsoft.com/office/powerpoint/2010/main" val="37815525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A4BD562C-B3BB-4905-8044-7C9CD0DFEFD6}"/>
              </a:ext>
            </a:extLst>
          </p:cNvPr>
          <p:cNvSpPr>
            <a:spLocks noGrp="1"/>
          </p:cNvSpPr>
          <p:nvPr>
            <p:ph type="title"/>
          </p:nvPr>
        </p:nvSpPr>
        <p:spPr>
          <a:xfrm>
            <a:off x="496186" y="484910"/>
            <a:ext cx="10380874" cy="410911"/>
          </a:xfrm>
        </p:spPr>
        <p:txBody>
          <a:bodyPr>
            <a:noAutofit/>
          </a:bodyPr>
          <a:lstStyle/>
          <a:p>
            <a:r>
              <a:rPr lang="en-US" sz="3200" b="1" dirty="0">
                <a:solidFill>
                  <a:srgbClr val="0070C0"/>
                </a:solidFill>
              </a:rPr>
              <a:t>host_and_user_id-pcap-04.pcapng</a:t>
            </a:r>
            <a:r>
              <a:rPr lang="en-US" sz="3200" dirty="0"/>
              <a:t> Screenshot/s </a:t>
            </a:r>
          </a:p>
        </p:txBody>
      </p:sp>
      <p:sp>
        <p:nvSpPr>
          <p:cNvPr id="10" name="Text Placeholder 9">
            <a:extLst>
              <a:ext uri="{FF2B5EF4-FFF2-40B4-BE49-F238E27FC236}">
                <a16:creationId xmlns:a16="http://schemas.microsoft.com/office/drawing/2014/main" id="{A9BBC52F-1130-473B-83D9-69010B60C0B2}"/>
              </a:ext>
            </a:extLst>
          </p:cNvPr>
          <p:cNvSpPr>
            <a:spLocks noGrp="1"/>
          </p:cNvSpPr>
          <p:nvPr>
            <p:ph type="body" sz="quarter" idx="3"/>
          </p:nvPr>
        </p:nvSpPr>
        <p:spPr>
          <a:xfrm>
            <a:off x="7026765" y="1215370"/>
            <a:ext cx="4315936" cy="2211427"/>
          </a:xfrm>
        </p:spPr>
        <p:txBody>
          <a:bodyPr>
            <a:normAutofit/>
          </a:bodyPr>
          <a:lstStyle/>
          <a:p>
            <a:r>
              <a:rPr lang="en-US" dirty="0"/>
              <a:t>Short description of screenshot 1:</a:t>
            </a:r>
          </a:p>
          <a:p>
            <a:r>
              <a:rPr lang="en-US" b="0" dirty="0"/>
              <a:t>Right clicking the frame #13, Follow and TCP Stream, we can recall the OS under the User-Agent and read the Host name</a:t>
            </a:r>
          </a:p>
          <a:p>
            <a:endParaRPr lang="en-US" dirty="0"/>
          </a:p>
          <a:p>
            <a:endParaRPr lang="en-US" dirty="0"/>
          </a:p>
          <a:p>
            <a:endParaRPr lang="en-US" dirty="0"/>
          </a:p>
        </p:txBody>
      </p:sp>
      <p:pic>
        <p:nvPicPr>
          <p:cNvPr id="6" name="Picture 5" descr="A screenshot of a social media post&#10;&#10;Description automatically generated">
            <a:extLst>
              <a:ext uri="{FF2B5EF4-FFF2-40B4-BE49-F238E27FC236}">
                <a16:creationId xmlns:a16="http://schemas.microsoft.com/office/drawing/2014/main" id="{E83A8C2C-26C6-4DFD-82EE-AE2F703D7FEC}"/>
              </a:ext>
            </a:extLst>
          </p:cNvPr>
          <p:cNvPicPr>
            <a:picLocks noChangeAspect="1"/>
          </p:cNvPicPr>
          <p:nvPr/>
        </p:nvPicPr>
        <p:blipFill>
          <a:blip r:embed="rId2"/>
          <a:stretch>
            <a:fillRect/>
          </a:stretch>
        </p:blipFill>
        <p:spPr>
          <a:xfrm>
            <a:off x="496186" y="968845"/>
            <a:ext cx="6393712" cy="5404246"/>
          </a:xfrm>
          <a:prstGeom prst="rect">
            <a:avLst/>
          </a:prstGeom>
        </p:spPr>
      </p:pic>
    </p:spTree>
    <p:extLst>
      <p:ext uri="{BB962C8B-B14F-4D97-AF65-F5344CB8AC3E}">
        <p14:creationId xmlns:p14="http://schemas.microsoft.com/office/powerpoint/2010/main" val="20403923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A4BD562C-B3BB-4905-8044-7C9CD0DFEFD6}"/>
              </a:ext>
            </a:extLst>
          </p:cNvPr>
          <p:cNvSpPr>
            <a:spLocks noGrp="1"/>
          </p:cNvSpPr>
          <p:nvPr>
            <p:ph type="title"/>
          </p:nvPr>
        </p:nvSpPr>
        <p:spPr>
          <a:xfrm>
            <a:off x="1254940" y="484910"/>
            <a:ext cx="9622120" cy="410911"/>
          </a:xfrm>
        </p:spPr>
        <p:txBody>
          <a:bodyPr>
            <a:noAutofit/>
          </a:bodyPr>
          <a:lstStyle/>
          <a:p>
            <a:r>
              <a:rPr lang="en-US" sz="2800" b="1" dirty="0">
                <a:solidFill>
                  <a:srgbClr val="0070C0"/>
                </a:solidFill>
              </a:rPr>
              <a:t>host_and_user_id-pcap-04.pcapng</a:t>
            </a:r>
            <a:r>
              <a:rPr lang="en-US" sz="2800" dirty="0"/>
              <a:t> Screenshot/s (‘d)</a:t>
            </a:r>
          </a:p>
        </p:txBody>
      </p:sp>
      <p:sp>
        <p:nvSpPr>
          <p:cNvPr id="9" name="Text Placeholder 8">
            <a:extLst>
              <a:ext uri="{FF2B5EF4-FFF2-40B4-BE49-F238E27FC236}">
                <a16:creationId xmlns:a16="http://schemas.microsoft.com/office/drawing/2014/main" id="{7DE611F2-2AF0-4065-A64F-9CF02149A885}"/>
              </a:ext>
            </a:extLst>
          </p:cNvPr>
          <p:cNvSpPr>
            <a:spLocks noGrp="1"/>
          </p:cNvSpPr>
          <p:nvPr>
            <p:ph type="body" idx="1"/>
          </p:nvPr>
        </p:nvSpPr>
        <p:spPr>
          <a:xfrm>
            <a:off x="1517359" y="778353"/>
            <a:ext cx="3115602" cy="639832"/>
          </a:xfrm>
        </p:spPr>
        <p:txBody>
          <a:bodyPr>
            <a:normAutofit/>
          </a:bodyPr>
          <a:lstStyle/>
          <a:p>
            <a:r>
              <a:rPr lang="en-US" sz="1400" dirty="0"/>
              <a:t>Short description of screenshot 2:</a:t>
            </a:r>
          </a:p>
          <a:p>
            <a:r>
              <a:rPr lang="en-US" sz="1400" dirty="0"/>
              <a:t> </a:t>
            </a:r>
            <a:r>
              <a:rPr lang="en-US" sz="1400" b="0" dirty="0"/>
              <a:t>filter on </a:t>
            </a:r>
            <a:r>
              <a:rPr lang="en-US" sz="1400" b="0" dirty="0" err="1"/>
              <a:t>HTTP.request</a:t>
            </a:r>
            <a:endParaRPr lang="en-US" sz="1400" b="0" dirty="0"/>
          </a:p>
        </p:txBody>
      </p:sp>
      <p:pic>
        <p:nvPicPr>
          <p:cNvPr id="5" name="Picture 4" descr="A screenshot of a social media post&#10;&#10;Description automatically generated">
            <a:extLst>
              <a:ext uri="{FF2B5EF4-FFF2-40B4-BE49-F238E27FC236}">
                <a16:creationId xmlns:a16="http://schemas.microsoft.com/office/drawing/2014/main" id="{79278C1A-4E8C-4FA5-8CBC-585ED6A65452}"/>
              </a:ext>
            </a:extLst>
          </p:cNvPr>
          <p:cNvPicPr>
            <a:picLocks noChangeAspect="1"/>
          </p:cNvPicPr>
          <p:nvPr/>
        </p:nvPicPr>
        <p:blipFill>
          <a:blip r:embed="rId2"/>
          <a:stretch>
            <a:fillRect/>
          </a:stretch>
        </p:blipFill>
        <p:spPr>
          <a:xfrm>
            <a:off x="484489" y="1418185"/>
            <a:ext cx="4838879" cy="5220586"/>
          </a:xfrm>
          <a:prstGeom prst="rect">
            <a:avLst/>
          </a:prstGeom>
        </p:spPr>
      </p:pic>
      <p:pic>
        <p:nvPicPr>
          <p:cNvPr id="11" name="Picture 10" descr="A screenshot of a social media post&#10;&#10;Description automatically generated">
            <a:extLst>
              <a:ext uri="{FF2B5EF4-FFF2-40B4-BE49-F238E27FC236}">
                <a16:creationId xmlns:a16="http://schemas.microsoft.com/office/drawing/2014/main" id="{C02874E1-C926-45B6-8BBD-2E4B35CDEC3C}"/>
              </a:ext>
            </a:extLst>
          </p:cNvPr>
          <p:cNvPicPr>
            <a:picLocks noChangeAspect="1"/>
          </p:cNvPicPr>
          <p:nvPr/>
        </p:nvPicPr>
        <p:blipFill>
          <a:blip r:embed="rId3"/>
          <a:stretch>
            <a:fillRect/>
          </a:stretch>
        </p:blipFill>
        <p:spPr>
          <a:xfrm>
            <a:off x="7419038" y="1418185"/>
            <a:ext cx="3909126" cy="5078443"/>
          </a:xfrm>
          <a:prstGeom prst="rect">
            <a:avLst/>
          </a:prstGeom>
        </p:spPr>
      </p:pic>
      <p:sp>
        <p:nvSpPr>
          <p:cNvPr id="4" name="Rectangle 3">
            <a:extLst>
              <a:ext uri="{FF2B5EF4-FFF2-40B4-BE49-F238E27FC236}">
                <a16:creationId xmlns:a16="http://schemas.microsoft.com/office/drawing/2014/main" id="{C7DA3A1D-84B8-41BB-BFA2-7CB2C4894CCD}"/>
              </a:ext>
            </a:extLst>
          </p:cNvPr>
          <p:cNvSpPr/>
          <p:nvPr/>
        </p:nvSpPr>
        <p:spPr>
          <a:xfrm>
            <a:off x="7225226" y="780490"/>
            <a:ext cx="3997037" cy="584775"/>
          </a:xfrm>
          <a:prstGeom prst="rect">
            <a:avLst/>
          </a:prstGeom>
        </p:spPr>
        <p:txBody>
          <a:bodyPr wrap="square">
            <a:spAutoFit/>
          </a:bodyPr>
          <a:lstStyle/>
          <a:p>
            <a:r>
              <a:rPr lang="en-US" sz="1600" b="1" dirty="0"/>
              <a:t>Short description of screenshot 3:</a:t>
            </a:r>
          </a:p>
          <a:p>
            <a:r>
              <a:rPr lang="en-US" sz="1600" dirty="0"/>
              <a:t> filter on </a:t>
            </a:r>
            <a:r>
              <a:rPr lang="en-US" sz="1600" dirty="0" err="1"/>
              <a:t>HTTP.request</a:t>
            </a:r>
            <a:endParaRPr lang="en-US" sz="1600" dirty="0"/>
          </a:p>
        </p:txBody>
      </p:sp>
    </p:spTree>
    <p:extLst>
      <p:ext uri="{BB962C8B-B14F-4D97-AF65-F5344CB8AC3E}">
        <p14:creationId xmlns:p14="http://schemas.microsoft.com/office/powerpoint/2010/main" val="35116567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EE330319-5AFC-4BC7-901F-F080829DE1C3}"/>
              </a:ext>
            </a:extLst>
          </p:cNvPr>
          <p:cNvSpPr>
            <a:spLocks noGrp="1"/>
          </p:cNvSpPr>
          <p:nvPr>
            <p:ph type="title"/>
          </p:nvPr>
        </p:nvSpPr>
        <p:spPr>
          <a:xfrm>
            <a:off x="1066800" y="642594"/>
            <a:ext cx="10058400" cy="902742"/>
          </a:xfrm>
        </p:spPr>
        <p:txBody>
          <a:bodyPr>
            <a:normAutofit fontScale="90000"/>
          </a:bodyPr>
          <a:lstStyle/>
          <a:p>
            <a:r>
              <a:rPr lang="en-US" b="1" u="sng" dirty="0"/>
              <a:t>PCAP #2</a:t>
            </a:r>
            <a:r>
              <a:rPr lang="en-US" dirty="0"/>
              <a:t> </a:t>
            </a:r>
            <a:r>
              <a:rPr lang="en-US" sz="3600" b="1" dirty="0">
                <a:solidFill>
                  <a:srgbClr val="0070C0"/>
                </a:solidFill>
              </a:rPr>
              <a:t>host_and_user_id-pcap-05.pcapng</a:t>
            </a:r>
            <a:endParaRPr lang="en-US" b="1" dirty="0">
              <a:solidFill>
                <a:srgbClr val="0070C0"/>
              </a:solidFill>
            </a:endParaRPr>
          </a:p>
        </p:txBody>
      </p:sp>
      <p:sp>
        <p:nvSpPr>
          <p:cNvPr id="11" name="Content Placeholder 10">
            <a:extLst>
              <a:ext uri="{FF2B5EF4-FFF2-40B4-BE49-F238E27FC236}">
                <a16:creationId xmlns:a16="http://schemas.microsoft.com/office/drawing/2014/main" id="{02EAF393-E943-4962-B7FD-52633BBC8CA4}"/>
              </a:ext>
            </a:extLst>
          </p:cNvPr>
          <p:cNvSpPr>
            <a:spLocks noGrp="1"/>
          </p:cNvSpPr>
          <p:nvPr>
            <p:ph sz="half" idx="1"/>
          </p:nvPr>
        </p:nvSpPr>
        <p:spPr>
          <a:xfrm>
            <a:off x="368595" y="1719071"/>
            <a:ext cx="11341396" cy="4362751"/>
          </a:xfrm>
        </p:spPr>
        <p:txBody>
          <a:bodyPr>
            <a:normAutofit fontScale="77500" lnSpcReduction="20000"/>
          </a:bodyPr>
          <a:lstStyle/>
          <a:p>
            <a:pPr marL="0" marR="0" lvl="0" indent="0">
              <a:lnSpc>
                <a:spcPct val="107000"/>
              </a:lnSpc>
              <a:spcBef>
                <a:spcPts val="0"/>
              </a:spcBef>
              <a:spcAft>
                <a:spcPts val="0"/>
              </a:spcAft>
              <a:buNone/>
            </a:pPr>
            <a:r>
              <a:rPr lang="en-US" sz="1800" b="1" dirty="0">
                <a:effectLst/>
                <a:latin typeface="Calibri" panose="020F0502020204030204" pitchFamily="34" charset="0"/>
                <a:ea typeface="Calibri" panose="020F0502020204030204" pitchFamily="34" charset="0"/>
                <a:cs typeface="Times New Roman" panose="02020603050405020304" pitchFamily="18" charset="0"/>
              </a:rPr>
              <a:t>Answer these questions here in this slide (this is your “incident report”) If you need more space, add another slide.  </a:t>
            </a:r>
            <a:r>
              <a:rPr lang="en-US" sz="1800" b="1"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Answer the questions in the directions document for each pcap</a:t>
            </a:r>
            <a:r>
              <a:rPr lang="en-US" sz="1800" b="1" dirty="0">
                <a:effectLst/>
                <a:latin typeface="Calibri" panose="020F0502020204030204" pitchFamily="34" charset="0"/>
                <a:ea typeface="Calibri" panose="020F0502020204030204" pitchFamily="34" charset="0"/>
                <a:cs typeface="Times New Roman" panose="02020603050405020304" pitchFamily="18" charset="0"/>
              </a:rPr>
              <a:t>.  Use these questions to ADD data that you think would illuminate your analysis.</a:t>
            </a:r>
          </a:p>
          <a:p>
            <a:pPr marL="0" marR="0" lvl="0" indent="0">
              <a:lnSpc>
                <a:spcPct val="107000"/>
              </a:lnSpc>
              <a:spcBef>
                <a:spcPts val="0"/>
              </a:spcBef>
              <a:spcAft>
                <a:spcPts val="0"/>
              </a:spcAft>
              <a:buNone/>
            </a:pP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Is this an exploit or normal traffic: </a:t>
            </a:r>
            <a:r>
              <a:rPr lang="en-US" sz="1800" b="1" i="1" dirty="0">
                <a:effectLst/>
                <a:latin typeface="Calibri" panose="020F0502020204030204" pitchFamily="34" charset="0"/>
                <a:ea typeface="Calibri" panose="020F0502020204030204" pitchFamily="34" charset="0"/>
                <a:cs typeface="Times New Roman" panose="02020603050405020304" pitchFamily="18" charset="0"/>
              </a:rPr>
              <a:t>An exploit</a:t>
            </a:r>
          </a:p>
          <a:p>
            <a:pPr marL="342900" lvl="0" indent="-342900">
              <a:lnSpc>
                <a:spcPct val="107000"/>
              </a:lnSpc>
              <a:spcBef>
                <a:spcPts val="0"/>
              </a:spcBef>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What are the addresses of the main devices in the conversation? (IP, MAC, Ports):</a:t>
            </a:r>
            <a:r>
              <a:rPr lang="en-US" b="1" i="1" dirty="0">
                <a:latin typeface="Calibri" panose="020F0502020204030204" pitchFamily="34" charset="0"/>
                <a:ea typeface="Calibri" panose="020F0502020204030204" pitchFamily="34" charset="0"/>
                <a:cs typeface="Times New Roman" panose="02020603050405020304" pitchFamily="18" charset="0"/>
              </a:rPr>
              <a:t> </a:t>
            </a:r>
            <a:r>
              <a:rPr lang="en-US" b="1" i="1" dirty="0" err="1">
                <a:latin typeface="Calibri" panose="020F0502020204030204" pitchFamily="34" charset="0"/>
                <a:ea typeface="Calibri" panose="020F0502020204030204" pitchFamily="34" charset="0"/>
                <a:cs typeface="Times New Roman" panose="02020603050405020304" pitchFamily="18" charset="0"/>
              </a:rPr>
              <a:t>Src</a:t>
            </a:r>
            <a:r>
              <a:rPr lang="en-US" b="1" i="1" dirty="0">
                <a:latin typeface="Calibri" panose="020F0502020204030204" pitchFamily="34" charset="0"/>
                <a:ea typeface="Calibri" panose="020F0502020204030204" pitchFamily="34" charset="0"/>
                <a:cs typeface="Times New Roman" panose="02020603050405020304" pitchFamily="18" charset="0"/>
              </a:rPr>
              <a:t> IP: 10.0.0.114 – MAC: b0:ca:68:15:e9:f2 – Port: 49152; </a:t>
            </a:r>
            <a:r>
              <a:rPr lang="en-US" b="1" i="1" dirty="0" err="1">
                <a:latin typeface="Calibri" panose="020F0502020204030204" pitchFamily="34" charset="0"/>
                <a:ea typeface="Calibri" panose="020F0502020204030204" pitchFamily="34" charset="0"/>
                <a:cs typeface="Times New Roman" panose="02020603050405020304" pitchFamily="18" charset="0"/>
              </a:rPr>
              <a:t>Dst</a:t>
            </a:r>
            <a:r>
              <a:rPr lang="en-US" b="1" i="1" dirty="0">
                <a:latin typeface="Calibri" panose="020F0502020204030204" pitchFamily="34" charset="0"/>
                <a:ea typeface="Calibri" panose="020F0502020204030204" pitchFamily="34" charset="0"/>
                <a:cs typeface="Times New Roman" panose="02020603050405020304" pitchFamily="18" charset="0"/>
              </a:rPr>
              <a:t> IP: 17.253.21.208 – MAC: 4c:ed:fb:68:bf:6f – Port: 80</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If an exploit, what exploit (virus,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etc</a:t>
            </a:r>
            <a:r>
              <a:rPr lang="en-US" sz="1800" dirty="0">
                <a:effectLst/>
                <a:latin typeface="Calibri" panose="020F0502020204030204" pitchFamily="34" charset="0"/>
                <a:ea typeface="Calibri" panose="020F0502020204030204" pitchFamily="34" charset="0"/>
                <a:cs typeface="Times New Roman" panose="02020603050405020304" pitchFamily="18" charset="0"/>
              </a:rPr>
              <a:t>) is present and what device is the victim of the exploit? </a:t>
            </a:r>
            <a:r>
              <a:rPr lang="en-US" sz="1800" b="1" i="1" dirty="0">
                <a:effectLst/>
                <a:latin typeface="Calibri" panose="020F0502020204030204" pitchFamily="34" charset="0"/>
                <a:ea typeface="Calibri" panose="020F0502020204030204" pitchFamily="34" charset="0"/>
                <a:cs typeface="Times New Roman" panose="02020603050405020304" pitchFamily="18" charset="0"/>
              </a:rPr>
              <a:t>iPhone</a:t>
            </a: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If it is normal traffic, what activity is being traced.  Include details (i.e. if it is a DNS trace, what is the web address, if it’s there that is being queried, etc.)</a:t>
            </a: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If you needed to use a protocol filter, what did you use and why? </a:t>
            </a:r>
            <a:r>
              <a:rPr lang="en-US" sz="1800" b="1" i="1" dirty="0" err="1">
                <a:effectLst/>
                <a:latin typeface="Calibri" panose="020F0502020204030204" pitchFamily="34" charset="0"/>
                <a:ea typeface="Calibri" panose="020F0502020204030204" pitchFamily="34" charset="0"/>
                <a:cs typeface="Times New Roman" panose="02020603050405020304" pitchFamily="18" charset="0"/>
              </a:rPr>
              <a:t>HTTP.request</a:t>
            </a:r>
            <a:r>
              <a:rPr lang="en-US" b="1" i="1" dirty="0">
                <a:latin typeface="Calibri" panose="020F0502020204030204" pitchFamily="34" charset="0"/>
                <a:ea typeface="Calibri" panose="020F0502020204030204" pitchFamily="34" charset="0"/>
                <a:cs typeface="Times New Roman" panose="02020603050405020304" pitchFamily="18" charset="0"/>
              </a:rPr>
              <a:t>. If enabled, any packet that do not match the set conditions is discarded.</a:t>
            </a:r>
            <a:endParaRPr lang="en-US" sz="1800" b="1" i="1"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07000"/>
              </a:lnSpc>
              <a:spcBef>
                <a:spcPts val="0"/>
              </a:spcBef>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If it is an exploit, what would you suggest to mitigate it? (i.e. if it is a man in the middle, what would you suggest to prevent it?) </a:t>
            </a:r>
            <a:r>
              <a:rPr lang="en-US" b="1" i="1" dirty="0">
                <a:latin typeface="Calibri" panose="020F0502020204030204" pitchFamily="34" charset="0"/>
                <a:cs typeface="Calibri" panose="020F0502020204030204" pitchFamily="34" charset="0"/>
              </a:rPr>
              <a:t>A strong encryption mechanism on wireless access points prevents unwanted users from joining your network just by being nearby – Strong Router Login Credentials - VPNs can be used to create a secure environment for sensitive information within a local area network – Force HTTPS  - Public Key Pair Based Authentication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If it is normal traffic, no mitigation is necessary </a:t>
            </a: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Any other addition information you think is important: </a:t>
            </a:r>
            <a:r>
              <a:rPr lang="en-US" b="1" i="1" dirty="0"/>
              <a:t>Note about HTTP traffic and User-Agent strings: not all HTTP activity is web browsing traffic. Some HTTP requests will not reveal a browser or operating system. When you search through traffic to identify a host, you might have to try several different HTTP requests before finding web browser traffic. Since more websites are using HTTPS, this method of host identification can be difficult. HTTP headers and content are not visible in HTTPS traffic. However, for those lucky enough to find HTTP web-browsing traffic during their investigation, this method can provide more information about a host.</a:t>
            </a:r>
          </a:p>
          <a:p>
            <a:pPr marL="0" marR="0" lvl="0" indent="0">
              <a:lnSpc>
                <a:spcPct val="107000"/>
              </a:lnSpc>
              <a:spcBef>
                <a:spcPts val="0"/>
              </a:spcBef>
              <a:spcAft>
                <a:spcPts val="800"/>
              </a:spcAft>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1939775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1E94681D-2A4C-4A8D-B9B5-31D440D03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7CBCD26A-BD2E-4E94-A8F8-A4B67923F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18" name="Rectangle 17">
            <a:extLst>
              <a:ext uri="{FF2B5EF4-FFF2-40B4-BE49-F238E27FC236}">
                <a16:creationId xmlns:a16="http://schemas.microsoft.com/office/drawing/2014/main" id="{ED0D337F-FB00-4E19-BBDA-8485C8ABB5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useBgFill="1">
        <p:nvSpPr>
          <p:cNvPr id="20" name="Rectangle 19">
            <a:extLst>
              <a:ext uri="{FF2B5EF4-FFF2-40B4-BE49-F238E27FC236}">
                <a16:creationId xmlns:a16="http://schemas.microsoft.com/office/drawing/2014/main" id="{78632963-757B-40C2-BB84-FC6107A54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66" y="0"/>
            <a:ext cx="1219386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2853AE55-7E35-44B0-89F1-3F52B262AF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39709" y="253548"/>
            <a:ext cx="5612193" cy="6361598"/>
          </a:xfrm>
          <a:prstGeom prst="rect">
            <a:avLst/>
          </a:prstGeom>
          <a:solidFill>
            <a:schemeClr val="bg1">
              <a:lumMod val="7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BC4BE4D-4B50-4F51-9F85-4B5D60B02D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87542" y="407588"/>
            <a:ext cx="5299768" cy="6022878"/>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7">
            <a:extLst>
              <a:ext uri="{FF2B5EF4-FFF2-40B4-BE49-F238E27FC236}">
                <a16:creationId xmlns:a16="http://schemas.microsoft.com/office/drawing/2014/main" id="{A4BD562C-B3BB-4905-8044-7C9CD0DFEFD6}"/>
              </a:ext>
            </a:extLst>
          </p:cNvPr>
          <p:cNvSpPr>
            <a:spLocks noGrp="1"/>
          </p:cNvSpPr>
          <p:nvPr>
            <p:ph type="title"/>
          </p:nvPr>
        </p:nvSpPr>
        <p:spPr>
          <a:xfrm>
            <a:off x="6660607" y="546278"/>
            <a:ext cx="4602152" cy="939074"/>
          </a:xfrm>
        </p:spPr>
        <p:txBody>
          <a:bodyPr vert="horz" lIns="91440" tIns="45720" rIns="91440" bIns="45720" rtlCol="0" anchor="ctr">
            <a:normAutofit/>
          </a:bodyPr>
          <a:lstStyle/>
          <a:p>
            <a:r>
              <a:rPr lang="en-US" sz="2700" b="1" dirty="0"/>
              <a:t>host_and_user_id-pcap-05.pcapng</a:t>
            </a:r>
            <a:r>
              <a:rPr lang="en-US" sz="2700" dirty="0"/>
              <a:t> Screenshot/s </a:t>
            </a:r>
          </a:p>
        </p:txBody>
      </p:sp>
      <p:pic>
        <p:nvPicPr>
          <p:cNvPr id="4" name="Picture 3" descr="A screenshot of a social media post&#10;&#10;Description automatically generated">
            <a:extLst>
              <a:ext uri="{FF2B5EF4-FFF2-40B4-BE49-F238E27FC236}">
                <a16:creationId xmlns:a16="http://schemas.microsoft.com/office/drawing/2014/main" id="{768D2323-94E7-49F1-B219-AFB0A7FB5E7E}"/>
              </a:ext>
            </a:extLst>
          </p:cNvPr>
          <p:cNvPicPr>
            <a:picLocks noChangeAspect="1"/>
          </p:cNvPicPr>
          <p:nvPr/>
        </p:nvPicPr>
        <p:blipFill>
          <a:blip r:embed="rId2"/>
          <a:stretch>
            <a:fillRect/>
          </a:stretch>
        </p:blipFill>
        <p:spPr>
          <a:xfrm>
            <a:off x="384675" y="253548"/>
            <a:ext cx="5929507" cy="6361598"/>
          </a:xfrm>
          <a:prstGeom prst="rect">
            <a:avLst/>
          </a:prstGeom>
        </p:spPr>
      </p:pic>
      <p:sp>
        <p:nvSpPr>
          <p:cNvPr id="9" name="Text Placeholder 8">
            <a:extLst>
              <a:ext uri="{FF2B5EF4-FFF2-40B4-BE49-F238E27FC236}">
                <a16:creationId xmlns:a16="http://schemas.microsoft.com/office/drawing/2014/main" id="{7DE611F2-2AF0-4065-A64F-9CF02149A885}"/>
              </a:ext>
            </a:extLst>
          </p:cNvPr>
          <p:cNvSpPr>
            <a:spLocks noGrp="1"/>
          </p:cNvSpPr>
          <p:nvPr>
            <p:ph type="body" idx="1"/>
          </p:nvPr>
        </p:nvSpPr>
        <p:spPr>
          <a:xfrm>
            <a:off x="6660607" y="1825724"/>
            <a:ext cx="4602152" cy="1463315"/>
          </a:xfrm>
        </p:spPr>
        <p:txBody>
          <a:bodyPr vert="horz" lIns="91440" tIns="45720" rIns="91440" bIns="45720" rtlCol="0">
            <a:normAutofit fontScale="85000" lnSpcReduction="20000"/>
          </a:bodyPr>
          <a:lstStyle/>
          <a:p>
            <a:pPr indent="-182880">
              <a:lnSpc>
                <a:spcPct val="100000"/>
              </a:lnSpc>
              <a:spcAft>
                <a:spcPts val="600"/>
              </a:spcAft>
              <a:buFont typeface="Garamond" pitchFamily="18" charset="0"/>
              <a:buChar char="◦"/>
            </a:pPr>
            <a:r>
              <a:rPr lang="en-US" dirty="0"/>
              <a:t>Short description of screenshot 1: </a:t>
            </a:r>
          </a:p>
          <a:p>
            <a:pPr indent="-182880">
              <a:lnSpc>
                <a:spcPct val="100000"/>
              </a:lnSpc>
              <a:spcAft>
                <a:spcPts val="600"/>
              </a:spcAft>
              <a:buFont typeface="Garamond" pitchFamily="18" charset="0"/>
              <a:buChar char="◦"/>
            </a:pPr>
            <a:r>
              <a:rPr lang="en-US" b="0" dirty="0"/>
              <a:t>TCP Stream showing the Host and the User-Agent. The User-Agent line shows </a:t>
            </a:r>
            <a:r>
              <a:rPr lang="en-US" i="1" dirty="0"/>
              <a:t>(iPhone; CPU iPhone OS 12_1_3 like Mac OS X)</a:t>
            </a:r>
            <a:r>
              <a:rPr lang="en-US" b="0" dirty="0"/>
              <a:t>. This indicates the Apple device is an iPhone, and it is running iOS 12.1.3</a:t>
            </a:r>
          </a:p>
        </p:txBody>
      </p:sp>
    </p:spTree>
    <p:extLst>
      <p:ext uri="{BB962C8B-B14F-4D97-AF65-F5344CB8AC3E}">
        <p14:creationId xmlns:p14="http://schemas.microsoft.com/office/powerpoint/2010/main" val="246567350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E4487CEA-7875-4327-875F-CA3B32E800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745B92C-4D89-4324-B52D-E1F5F627B790}">
  <ds:schemaRefs>
    <ds:schemaRef ds:uri="http://schemas.microsoft.com/sharepoint/v3/contenttype/forms"/>
  </ds:schemaRefs>
</ds:datastoreItem>
</file>

<file path=customXml/itemProps3.xml><?xml version="1.0" encoding="utf-8"?>
<ds:datastoreItem xmlns:ds="http://schemas.openxmlformats.org/officeDocument/2006/customXml" ds:itemID="{E7228C0C-F774-4270-99CB-314B07EBFBE7}">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otalTime>0</TotalTime>
  <Words>3258</Words>
  <Application>Microsoft Office PowerPoint</Application>
  <PresentationFormat>Widescreen</PresentationFormat>
  <Paragraphs>147</Paragraphs>
  <Slides>22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Calibri</vt:lpstr>
      <vt:lpstr>Century Gothic</vt:lpstr>
      <vt:lpstr>Garamond</vt:lpstr>
      <vt:lpstr>Symbol</vt:lpstr>
      <vt:lpstr>Wingdings</vt:lpstr>
      <vt:lpstr>SavonVTI</vt:lpstr>
      <vt:lpstr>CAPSTONE PROJECT PRESENTATION</vt:lpstr>
      <vt:lpstr>CAPSTONE OVERVIEW </vt:lpstr>
      <vt:lpstr>Objectives of the Capstone Project</vt:lpstr>
      <vt:lpstr>THE 5 PCAPS FILE:</vt:lpstr>
      <vt:lpstr>PCAP #1 host_and_user_id-pcap-04.pcapng</vt:lpstr>
      <vt:lpstr>host_and_user_id-pcap-04.pcapng Screenshot/s </vt:lpstr>
      <vt:lpstr>host_and_user_id-pcap-04.pcapng Screenshot/s (‘d)</vt:lpstr>
      <vt:lpstr>PCAP #2 host_and_user_id-pcap-05.pcapng</vt:lpstr>
      <vt:lpstr>host_and_user_id-pcap-05.pcapng Screenshot/s </vt:lpstr>
      <vt:lpstr>host_and_user_id-pcap-05.pcapng Screenshot/s (‘d)</vt:lpstr>
      <vt:lpstr>PCAP #3 arppoison.pcapng</vt:lpstr>
      <vt:lpstr>arppoison.pcapng Screenshot/s </vt:lpstr>
      <vt:lpstr>arppoison.pcapng Screenshot/s </vt:lpstr>
      <vt:lpstr>PCAP #4 tcp_handshake.pcapng</vt:lpstr>
      <vt:lpstr>tcp_handshake.pcapng Screenshot/s </vt:lpstr>
      <vt:lpstr>tcp_handshake.pcapng Screenshot/s </vt:lpstr>
      <vt:lpstr>PCAP #5 tcp_ports.pcapng</vt:lpstr>
      <vt:lpstr>tcp_ports.pcapng Screenshot/s </vt:lpstr>
      <vt:lpstr>tcp_ports.pcapng Screenshot/s </vt:lpstr>
      <vt:lpstr>Presentation Summary</vt:lpstr>
      <vt:lpstr>Presentation Summary</vt:lpstr>
      <vt:lpstr>Presentation 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2020-09-10T09:02:02Z</dcterms:created>
  <dcterms:modified xsi:type="dcterms:W3CDTF">2020-09-15T00:25:50Z</dcterms:modified>
</cp:coreProperties>
</file>