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2" r:id="rId5"/>
    <p:sldId id="309" r:id="rId6"/>
    <p:sldId id="311" r:id="rId7"/>
    <p:sldId id="312" r:id="rId8"/>
    <p:sldId id="313" r:id="rId9"/>
    <p:sldId id="314" r:id="rId10"/>
    <p:sldId id="315" r:id="rId11"/>
    <p:sldId id="316" r:id="rId12"/>
    <p:sldId id="317" r:id="rId13"/>
    <p:sldId id="318"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5" autoAdjust="0"/>
    <p:restoredTop sz="94619" autoAdjust="0"/>
  </p:normalViewPr>
  <p:slideViewPr>
    <p:cSldViewPr snapToGrid="0">
      <p:cViewPr>
        <p:scale>
          <a:sx n="90" d="100"/>
          <a:sy n="90" d="100"/>
        </p:scale>
        <p:origin x="15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www.netstock.co/" TargetMode="External"/><Relationship Id="rId7" Type="http://schemas.openxmlformats.org/officeDocument/2006/relationships/image" Target="../media/image18.png"/><Relationship Id="rId2" Type="http://schemas.openxmlformats.org/officeDocument/2006/relationships/hyperlink" Target="http://www.comptia.org/" TargetMode="Externa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cnn.com/" TargetMode="Externa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4" y="2359640"/>
            <a:ext cx="4775075" cy="1630906"/>
          </a:xfrm>
        </p:spPr>
        <p:txBody>
          <a:bodyPr>
            <a:normAutofit/>
          </a:bodyPr>
          <a:lstStyle/>
          <a:p>
            <a:r>
              <a:rPr lang="en-US" sz="4400" b="1" dirty="0">
                <a:solidFill>
                  <a:schemeClr val="tx1"/>
                </a:solidFill>
              </a:rPr>
              <a:t>Project c </a:t>
            </a:r>
            <a:br>
              <a:rPr lang="en-US" sz="4400" b="1" dirty="0">
                <a:solidFill>
                  <a:schemeClr val="tx1"/>
                </a:solidFill>
              </a:rPr>
            </a:br>
            <a:r>
              <a:rPr lang="en-US" sz="4400" b="1" dirty="0">
                <a:solidFill>
                  <a:schemeClr val="tx1"/>
                </a:solidFill>
              </a:rPr>
              <a:t>cohort 9</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Autofit/>
          </a:bodyPr>
          <a:lstStyle/>
          <a:p>
            <a:pPr algn="l"/>
            <a:r>
              <a:rPr lang="en-US" sz="1600" b="1" dirty="0">
                <a:solidFill>
                  <a:schemeClr val="tx1"/>
                </a:solidFill>
              </a:rPr>
              <a:t>NAME:  Jean KENMOGNE</a:t>
            </a:r>
          </a:p>
          <a:p>
            <a:pPr algn="l"/>
            <a:r>
              <a:rPr lang="en-US" sz="1600" b="1" dirty="0">
                <a:solidFill>
                  <a:schemeClr val="tx1"/>
                </a:solidFill>
              </a:rPr>
              <a:t>DATE:   July 7, 2020</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4FE82B-B91D-4989-97FD-99C1CAFF6270}"/>
              </a:ext>
            </a:extLst>
          </p:cNvPr>
          <p:cNvSpPr>
            <a:spLocks noGrp="1"/>
          </p:cNvSpPr>
          <p:nvPr>
            <p:ph type="title"/>
          </p:nvPr>
        </p:nvSpPr>
        <p:spPr>
          <a:xfrm>
            <a:off x="8477250" y="515896"/>
            <a:ext cx="3144774" cy="613250"/>
          </a:xfrm>
        </p:spPr>
        <p:txBody>
          <a:bodyPr/>
          <a:lstStyle/>
          <a:p>
            <a:pPr algn="ctr"/>
            <a:r>
              <a:rPr lang="en-US" sz="2800" b="1" dirty="0">
                <a:solidFill>
                  <a:srgbClr val="00B0F0"/>
                </a:solidFill>
              </a:rPr>
              <a:t>TheHarvester</a:t>
            </a:r>
          </a:p>
        </p:txBody>
      </p:sp>
      <p:sp>
        <p:nvSpPr>
          <p:cNvPr id="4" name="Text Placeholder 3">
            <a:extLst>
              <a:ext uri="{FF2B5EF4-FFF2-40B4-BE49-F238E27FC236}">
                <a16:creationId xmlns:a16="http://schemas.microsoft.com/office/drawing/2014/main" id="{6586230D-856D-49C9-8642-199282DB514B}"/>
              </a:ext>
            </a:extLst>
          </p:cNvPr>
          <p:cNvSpPr>
            <a:spLocks noGrp="1"/>
          </p:cNvSpPr>
          <p:nvPr>
            <p:ph type="body" sz="half" idx="2"/>
          </p:nvPr>
        </p:nvSpPr>
        <p:spPr>
          <a:xfrm>
            <a:off x="8350027" y="1198418"/>
            <a:ext cx="3391700" cy="5157541"/>
          </a:xfrm>
        </p:spPr>
        <p:txBody>
          <a:bodyPr>
            <a:normAutofit/>
          </a:bodyPr>
          <a:lstStyle/>
          <a:p>
            <a:r>
              <a:rPr lang="en-US" sz="1400" dirty="0">
                <a:solidFill>
                  <a:schemeClr val="accent5">
                    <a:lumMod val="50000"/>
                  </a:schemeClr>
                </a:solidFill>
              </a:rPr>
              <a:t>1 – Get the LinkedIn accounts for all users in Comptia.org</a:t>
            </a:r>
          </a:p>
          <a:p>
            <a:r>
              <a:rPr lang="en-US" sz="1050" b="1" dirty="0">
                <a:solidFill>
                  <a:schemeClr val="accent5">
                    <a:lumMod val="50000"/>
                  </a:schemeClr>
                </a:solidFill>
              </a:rPr>
              <a:t>theHarvester –d </a:t>
            </a:r>
            <a:r>
              <a:rPr lang="en-US" sz="1050" b="1" dirty="0">
                <a:solidFill>
                  <a:schemeClr val="accent5">
                    <a:lumMod val="50000"/>
                  </a:schemeClr>
                </a:solidFill>
                <a:hlinkClick r:id="rId2"/>
              </a:rPr>
              <a:t>www.comptia.org</a:t>
            </a:r>
            <a:r>
              <a:rPr lang="en-US" sz="1050" b="1" dirty="0">
                <a:solidFill>
                  <a:schemeClr val="accent5">
                    <a:lumMod val="50000"/>
                  </a:schemeClr>
                </a:solidFill>
              </a:rPr>
              <a:t> –b LinkedIn</a:t>
            </a:r>
          </a:p>
          <a:p>
            <a:r>
              <a:rPr lang="en-US" sz="1400" dirty="0">
                <a:solidFill>
                  <a:schemeClr val="accent5">
                    <a:lumMod val="50000"/>
                  </a:schemeClr>
                </a:solidFill>
              </a:rPr>
              <a:t>2 – Get the Twitter accounts for all users in Netstock.co</a:t>
            </a:r>
          </a:p>
          <a:p>
            <a:r>
              <a:rPr lang="en-US" sz="1050" b="1" dirty="0">
                <a:solidFill>
                  <a:schemeClr val="accent5">
                    <a:lumMod val="50000"/>
                  </a:schemeClr>
                </a:solidFill>
              </a:rPr>
              <a:t>theHarvester –d </a:t>
            </a:r>
            <a:r>
              <a:rPr lang="en-US" sz="1050" b="1" dirty="0">
                <a:solidFill>
                  <a:schemeClr val="accent5">
                    <a:lumMod val="50000"/>
                  </a:schemeClr>
                </a:solidFill>
                <a:hlinkClick r:id="rId3"/>
              </a:rPr>
              <a:t>www.Netstock.co</a:t>
            </a:r>
            <a:r>
              <a:rPr lang="en-US" sz="1050" b="1" dirty="0">
                <a:solidFill>
                  <a:schemeClr val="accent5">
                    <a:lumMod val="50000"/>
                  </a:schemeClr>
                </a:solidFill>
              </a:rPr>
              <a:t> –b Twitter</a:t>
            </a:r>
          </a:p>
          <a:p>
            <a:r>
              <a:rPr lang="en-US" sz="1200" i="1" dirty="0">
                <a:solidFill>
                  <a:srgbClr val="00B050"/>
                </a:solidFill>
              </a:rPr>
              <a:t>“{ </a:t>
            </a:r>
            <a:r>
              <a:rPr lang="en-US" sz="1200" i="1" dirty="0"/>
              <a:t>the Harvester’s basic command syntax: </a:t>
            </a:r>
            <a:r>
              <a:rPr lang="en-US" sz="1000" b="1" i="1" dirty="0" err="1">
                <a:solidFill>
                  <a:srgbClr val="00B050"/>
                </a:solidFill>
              </a:rPr>
              <a:t>theharvester</a:t>
            </a:r>
            <a:r>
              <a:rPr lang="en-US" sz="1000" b="1" i="1" dirty="0">
                <a:solidFill>
                  <a:srgbClr val="00B050"/>
                </a:solidFill>
              </a:rPr>
              <a:t> -d </a:t>
            </a:r>
            <a:r>
              <a:rPr lang="en-US" sz="1000" b="1" i="1" dirty="0">
                <a:solidFill>
                  <a:srgbClr val="FF0000"/>
                </a:solidFill>
              </a:rPr>
              <a:t>[</a:t>
            </a:r>
            <a:r>
              <a:rPr lang="en-US" sz="1000" i="1" dirty="0">
                <a:solidFill>
                  <a:srgbClr val="FF0000"/>
                </a:solidFill>
              </a:rPr>
              <a:t>domain</a:t>
            </a:r>
            <a:r>
              <a:rPr lang="en-US" sz="1000" b="1" i="1" dirty="0">
                <a:solidFill>
                  <a:srgbClr val="FF0000"/>
                </a:solidFill>
              </a:rPr>
              <a:t>] </a:t>
            </a:r>
            <a:r>
              <a:rPr lang="en-US" sz="1000" b="1" i="1" dirty="0">
                <a:solidFill>
                  <a:srgbClr val="00B050"/>
                </a:solidFill>
              </a:rPr>
              <a:t>-l </a:t>
            </a:r>
            <a:r>
              <a:rPr lang="en-US" sz="1000" b="1" i="1" dirty="0">
                <a:solidFill>
                  <a:srgbClr val="FF0000"/>
                </a:solidFill>
              </a:rPr>
              <a:t>[</a:t>
            </a:r>
            <a:r>
              <a:rPr lang="en-US" sz="1000" i="1" dirty="0" err="1">
                <a:solidFill>
                  <a:srgbClr val="FF0000"/>
                </a:solidFill>
              </a:rPr>
              <a:t>number_of_results</a:t>
            </a:r>
            <a:r>
              <a:rPr lang="en-US" sz="1000" b="1" i="1" dirty="0">
                <a:solidFill>
                  <a:srgbClr val="FF0000"/>
                </a:solidFill>
              </a:rPr>
              <a:t>] </a:t>
            </a:r>
            <a:r>
              <a:rPr lang="en-US" sz="1000" b="1" i="1" dirty="0">
                <a:solidFill>
                  <a:srgbClr val="00B050"/>
                </a:solidFill>
              </a:rPr>
              <a:t>-b</a:t>
            </a:r>
            <a:r>
              <a:rPr lang="en-US" sz="1000" i="1" dirty="0">
                <a:solidFill>
                  <a:srgbClr val="00B050"/>
                </a:solidFill>
              </a:rPr>
              <a:t> </a:t>
            </a:r>
            <a:r>
              <a:rPr lang="en-US" sz="1000" i="1" dirty="0">
                <a:solidFill>
                  <a:srgbClr val="FF0000"/>
                </a:solidFill>
              </a:rPr>
              <a:t>[</a:t>
            </a:r>
            <a:r>
              <a:rPr lang="en-US" sz="1000" i="1" dirty="0" err="1">
                <a:solidFill>
                  <a:srgbClr val="FF0000"/>
                </a:solidFill>
              </a:rPr>
              <a:t>source_of_search_query</a:t>
            </a:r>
            <a:r>
              <a:rPr lang="en-US" sz="1200" i="1" dirty="0">
                <a:solidFill>
                  <a:srgbClr val="FF0000"/>
                </a:solidFill>
              </a:rPr>
              <a:t>]</a:t>
            </a:r>
            <a:r>
              <a:rPr lang="en-US" sz="1200" i="1" dirty="0"/>
              <a:t>.</a:t>
            </a:r>
          </a:p>
          <a:p>
            <a:r>
              <a:rPr lang="en-US" sz="1200" i="1" dirty="0">
                <a:solidFill>
                  <a:srgbClr val="00B050"/>
                </a:solidFill>
              </a:rPr>
              <a:t>The objective of this program is to gather emails, subdomains, hosts, employee names, open ports and banners from different public sources like search engines, PGP key servers and SHODAN computer database. This tool is intended to </a:t>
            </a:r>
            <a:r>
              <a:rPr lang="en-US" sz="1200" b="1" i="1" dirty="0">
                <a:solidFill>
                  <a:srgbClr val="00B050"/>
                </a:solidFill>
              </a:rPr>
              <a:t>help Penetration testers </a:t>
            </a:r>
            <a:r>
              <a:rPr lang="en-US" sz="1200" i="1" dirty="0">
                <a:solidFill>
                  <a:srgbClr val="00B050"/>
                </a:solidFill>
              </a:rPr>
              <a:t>in the early stages of the penetration test in order to understand the customer footprint on the Internet. It is also useful for anyone that wants to know what an attacker can see about their organization.} “</a:t>
            </a:r>
          </a:p>
          <a:p>
            <a:r>
              <a:rPr lang="en-US" sz="1200" i="1" u="sng" dirty="0">
                <a:solidFill>
                  <a:srgbClr val="00B050"/>
                </a:solidFill>
              </a:rPr>
              <a:t>KALI Tools</a:t>
            </a:r>
            <a:endParaRPr lang="en-US" sz="1200" u="sng" dirty="0">
              <a:solidFill>
                <a:srgbClr val="00B050"/>
              </a:solidFill>
            </a:endParaRPr>
          </a:p>
          <a:p>
            <a:endParaRPr lang="en-US" sz="1400" dirty="0"/>
          </a:p>
          <a:p>
            <a:endParaRPr lang="en-US" sz="1400" dirty="0"/>
          </a:p>
        </p:txBody>
      </p:sp>
      <p:sp>
        <p:nvSpPr>
          <p:cNvPr id="8" name="TextBox 7">
            <a:extLst>
              <a:ext uri="{FF2B5EF4-FFF2-40B4-BE49-F238E27FC236}">
                <a16:creationId xmlns:a16="http://schemas.microsoft.com/office/drawing/2014/main" id="{EEAC69A1-7EE6-4E84-9B98-541F0D618830}"/>
              </a:ext>
            </a:extLst>
          </p:cNvPr>
          <p:cNvSpPr txBox="1"/>
          <p:nvPr/>
        </p:nvSpPr>
        <p:spPr>
          <a:xfrm>
            <a:off x="9639882" y="319200"/>
            <a:ext cx="819510" cy="369332"/>
          </a:xfrm>
          <a:prstGeom prst="rect">
            <a:avLst/>
          </a:prstGeom>
          <a:noFill/>
        </p:spPr>
        <p:txBody>
          <a:bodyPr wrap="square" rtlCol="0">
            <a:spAutoFit/>
          </a:bodyPr>
          <a:lstStyle/>
          <a:p>
            <a:pPr algn="ct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4</a:t>
            </a:r>
          </a:p>
        </p:txBody>
      </p:sp>
      <p:sp>
        <p:nvSpPr>
          <p:cNvPr id="15" name="TextBox 14">
            <a:extLst>
              <a:ext uri="{FF2B5EF4-FFF2-40B4-BE49-F238E27FC236}">
                <a16:creationId xmlns:a16="http://schemas.microsoft.com/office/drawing/2014/main" id="{32E76AB4-58D5-4A08-8780-171218C7CE8A}"/>
              </a:ext>
            </a:extLst>
          </p:cNvPr>
          <p:cNvSpPr txBox="1"/>
          <p:nvPr/>
        </p:nvSpPr>
        <p:spPr>
          <a:xfrm>
            <a:off x="3662076" y="191766"/>
            <a:ext cx="819510" cy="461665"/>
          </a:xfrm>
          <a:prstGeom prst="rect">
            <a:avLst/>
          </a:prstGeom>
          <a:noFill/>
        </p:spPr>
        <p:txBody>
          <a:bodyPr wrap="square" rtlCol="0">
            <a:spAutoFit/>
          </a:bodyPr>
          <a:lstStyle/>
          <a:p>
            <a:pPr algn="ctr"/>
            <a:r>
              <a:rPr lang="en-US" sz="2400" b="1" dirty="0">
                <a:solidFill>
                  <a:srgbClr val="00B050"/>
                </a:solidFill>
              </a:rPr>
              <a:t>1</a:t>
            </a:r>
          </a:p>
        </p:txBody>
      </p:sp>
      <p:sp>
        <p:nvSpPr>
          <p:cNvPr id="16" name="TextBox 15">
            <a:extLst>
              <a:ext uri="{FF2B5EF4-FFF2-40B4-BE49-F238E27FC236}">
                <a16:creationId xmlns:a16="http://schemas.microsoft.com/office/drawing/2014/main" id="{1BCAEE8C-7188-456B-82B4-CFE2434F7721}"/>
              </a:ext>
            </a:extLst>
          </p:cNvPr>
          <p:cNvSpPr txBox="1"/>
          <p:nvPr/>
        </p:nvSpPr>
        <p:spPr>
          <a:xfrm>
            <a:off x="3521113" y="3232319"/>
            <a:ext cx="1101436" cy="461665"/>
          </a:xfrm>
          <a:prstGeom prst="rect">
            <a:avLst/>
          </a:prstGeom>
          <a:noFill/>
        </p:spPr>
        <p:txBody>
          <a:bodyPr wrap="square" rtlCol="0">
            <a:spAutoFit/>
          </a:bodyPr>
          <a:lstStyle/>
          <a:p>
            <a:pPr algn="ctr"/>
            <a:r>
              <a:rPr lang="en-US" sz="2400" b="1" dirty="0">
                <a:solidFill>
                  <a:srgbClr val="00B050"/>
                </a:solidFill>
              </a:rPr>
              <a:t>2</a:t>
            </a:r>
          </a:p>
        </p:txBody>
      </p:sp>
      <p:sp>
        <p:nvSpPr>
          <p:cNvPr id="13" name="Rectangle 12">
            <a:extLst>
              <a:ext uri="{FF2B5EF4-FFF2-40B4-BE49-F238E27FC236}">
                <a16:creationId xmlns:a16="http://schemas.microsoft.com/office/drawing/2014/main" id="{22106647-4D57-465D-843C-7120722F45DE}"/>
              </a:ext>
            </a:extLst>
          </p:cNvPr>
          <p:cNvSpPr/>
          <p:nvPr/>
        </p:nvSpPr>
        <p:spPr>
          <a:xfrm>
            <a:off x="1153569" y="570648"/>
            <a:ext cx="5554598" cy="369332"/>
          </a:xfrm>
          <a:prstGeom prst="rect">
            <a:avLst/>
          </a:prstGeom>
        </p:spPr>
        <p:txBody>
          <a:bodyPr wrap="none">
            <a:spAutoFit/>
          </a:bodyPr>
          <a:lstStyle/>
          <a:p>
            <a:r>
              <a:rPr lang="en-US" b="1" dirty="0">
                <a:solidFill>
                  <a:schemeClr val="accent5">
                    <a:lumMod val="50000"/>
                  </a:schemeClr>
                </a:solidFill>
              </a:rPr>
              <a:t>theHarvester –d </a:t>
            </a:r>
            <a:r>
              <a:rPr lang="en-US" b="1" dirty="0">
                <a:solidFill>
                  <a:schemeClr val="accent5">
                    <a:lumMod val="50000"/>
                  </a:schemeClr>
                </a:solidFill>
                <a:hlinkClick r:id="rId2"/>
              </a:rPr>
              <a:t>www.comptia.org</a:t>
            </a:r>
            <a:r>
              <a:rPr lang="en-US" b="1" dirty="0">
                <a:solidFill>
                  <a:schemeClr val="accent5">
                    <a:lumMod val="50000"/>
                  </a:schemeClr>
                </a:solidFill>
              </a:rPr>
              <a:t> –b LinkedIn</a:t>
            </a:r>
          </a:p>
        </p:txBody>
      </p:sp>
      <p:sp>
        <p:nvSpPr>
          <p:cNvPr id="14" name="Rectangle 13">
            <a:extLst>
              <a:ext uri="{FF2B5EF4-FFF2-40B4-BE49-F238E27FC236}">
                <a16:creationId xmlns:a16="http://schemas.microsoft.com/office/drawing/2014/main" id="{F7EE2F4D-6F76-4189-AB18-710AE7591035}"/>
              </a:ext>
            </a:extLst>
          </p:cNvPr>
          <p:cNvSpPr/>
          <p:nvPr/>
        </p:nvSpPr>
        <p:spPr>
          <a:xfrm>
            <a:off x="1153568" y="3556087"/>
            <a:ext cx="5554598" cy="369332"/>
          </a:xfrm>
          <a:prstGeom prst="rect">
            <a:avLst/>
          </a:prstGeom>
        </p:spPr>
        <p:txBody>
          <a:bodyPr wrap="square">
            <a:spAutoFit/>
          </a:bodyPr>
          <a:lstStyle/>
          <a:p>
            <a:r>
              <a:rPr lang="en-US" b="1" dirty="0">
                <a:solidFill>
                  <a:schemeClr val="accent5">
                    <a:lumMod val="50000"/>
                  </a:schemeClr>
                </a:solidFill>
              </a:rPr>
              <a:t>theHarvester –d </a:t>
            </a:r>
            <a:r>
              <a:rPr lang="en-US" b="1" dirty="0">
                <a:solidFill>
                  <a:schemeClr val="accent5">
                    <a:lumMod val="50000"/>
                  </a:schemeClr>
                </a:solidFill>
                <a:hlinkClick r:id="rId3"/>
              </a:rPr>
              <a:t>www.Netstock.co</a:t>
            </a:r>
            <a:r>
              <a:rPr lang="en-US" b="1" dirty="0">
                <a:solidFill>
                  <a:schemeClr val="accent5">
                    <a:lumMod val="50000"/>
                  </a:schemeClr>
                </a:solidFill>
              </a:rPr>
              <a:t> –b Twitter</a:t>
            </a:r>
          </a:p>
        </p:txBody>
      </p:sp>
      <p:pic>
        <p:nvPicPr>
          <p:cNvPr id="6" name="Picture 5" descr="A screenshot of a cell phone&#10;&#10;Description automatically generated">
            <a:extLst>
              <a:ext uri="{FF2B5EF4-FFF2-40B4-BE49-F238E27FC236}">
                <a16:creationId xmlns:a16="http://schemas.microsoft.com/office/drawing/2014/main" id="{071BCF4D-99E6-4CAF-9EEB-BB04242121D4}"/>
              </a:ext>
            </a:extLst>
          </p:cNvPr>
          <p:cNvPicPr>
            <a:picLocks noChangeAspect="1"/>
          </p:cNvPicPr>
          <p:nvPr/>
        </p:nvPicPr>
        <p:blipFill>
          <a:blip r:embed="rId4"/>
          <a:stretch>
            <a:fillRect/>
          </a:stretch>
        </p:blipFill>
        <p:spPr>
          <a:xfrm>
            <a:off x="74414" y="1306941"/>
            <a:ext cx="1867800" cy="140085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BD0EC6E3-CA7C-41F9-A0E0-DA7A3BD8ACF3}"/>
              </a:ext>
            </a:extLst>
          </p:cNvPr>
          <p:cNvPicPr>
            <a:picLocks noChangeAspect="1"/>
          </p:cNvPicPr>
          <p:nvPr/>
        </p:nvPicPr>
        <p:blipFill>
          <a:blip r:embed="rId5"/>
          <a:stretch>
            <a:fillRect/>
          </a:stretch>
        </p:blipFill>
        <p:spPr>
          <a:xfrm>
            <a:off x="2138620" y="1303826"/>
            <a:ext cx="1867799" cy="140085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BC8C6705-D803-4554-BFCB-0BA239B88930}"/>
              </a:ext>
            </a:extLst>
          </p:cNvPr>
          <p:cNvPicPr>
            <a:picLocks noChangeAspect="1"/>
          </p:cNvPicPr>
          <p:nvPr/>
        </p:nvPicPr>
        <p:blipFill>
          <a:blip r:embed="rId6"/>
          <a:stretch>
            <a:fillRect/>
          </a:stretch>
        </p:blipFill>
        <p:spPr>
          <a:xfrm>
            <a:off x="4164048" y="1303827"/>
            <a:ext cx="1867800" cy="140085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8DBA0B71-623E-4201-B857-03BEC18F4C3A}"/>
              </a:ext>
            </a:extLst>
          </p:cNvPr>
          <p:cNvPicPr>
            <a:picLocks noChangeAspect="1"/>
          </p:cNvPicPr>
          <p:nvPr/>
        </p:nvPicPr>
        <p:blipFill>
          <a:blip r:embed="rId7"/>
          <a:stretch>
            <a:fillRect/>
          </a:stretch>
        </p:blipFill>
        <p:spPr>
          <a:xfrm>
            <a:off x="6189477" y="1303826"/>
            <a:ext cx="1867800" cy="1400850"/>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F8442E66-0D72-4A22-8F07-5A9862FBF26A}"/>
              </a:ext>
            </a:extLst>
          </p:cNvPr>
          <p:cNvPicPr>
            <a:picLocks noChangeAspect="1"/>
          </p:cNvPicPr>
          <p:nvPr/>
        </p:nvPicPr>
        <p:blipFill>
          <a:blip r:embed="rId8"/>
          <a:stretch>
            <a:fillRect/>
          </a:stretch>
        </p:blipFill>
        <p:spPr>
          <a:xfrm>
            <a:off x="76887" y="4293503"/>
            <a:ext cx="3332620" cy="2499465"/>
          </a:xfrm>
          <a:prstGeom prst="rect">
            <a:avLst/>
          </a:prstGeom>
        </p:spPr>
      </p:pic>
      <p:pic>
        <p:nvPicPr>
          <p:cNvPr id="25" name="Picture 24" descr="A screenshot of a computer screen&#10;&#10;Description automatically generated">
            <a:extLst>
              <a:ext uri="{FF2B5EF4-FFF2-40B4-BE49-F238E27FC236}">
                <a16:creationId xmlns:a16="http://schemas.microsoft.com/office/drawing/2014/main" id="{24879C31-81D4-42ED-AB71-4423FCF03660}"/>
              </a:ext>
            </a:extLst>
          </p:cNvPr>
          <p:cNvPicPr>
            <a:picLocks noChangeAspect="1"/>
          </p:cNvPicPr>
          <p:nvPr/>
        </p:nvPicPr>
        <p:blipFill>
          <a:blip r:embed="rId9"/>
          <a:stretch>
            <a:fillRect/>
          </a:stretch>
        </p:blipFill>
        <p:spPr>
          <a:xfrm>
            <a:off x="4373260" y="4293503"/>
            <a:ext cx="3332620" cy="2499465"/>
          </a:xfrm>
          <a:prstGeom prst="rect">
            <a:avLst/>
          </a:prstGeom>
        </p:spPr>
      </p:pic>
      <p:sp>
        <p:nvSpPr>
          <p:cNvPr id="26" name="Left Brace 25">
            <a:extLst>
              <a:ext uri="{FF2B5EF4-FFF2-40B4-BE49-F238E27FC236}">
                <a16:creationId xmlns:a16="http://schemas.microsoft.com/office/drawing/2014/main" id="{CBC218E8-4558-4555-B9C9-7116B1FB4566}"/>
              </a:ext>
            </a:extLst>
          </p:cNvPr>
          <p:cNvSpPr/>
          <p:nvPr/>
        </p:nvSpPr>
        <p:spPr>
          <a:xfrm rot="16200000">
            <a:off x="3835955" y="-2825022"/>
            <a:ext cx="378334" cy="75300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D29514B6-F401-4378-852D-1E88CFB69CCB}"/>
              </a:ext>
            </a:extLst>
          </p:cNvPr>
          <p:cNvSpPr/>
          <p:nvPr/>
        </p:nvSpPr>
        <p:spPr>
          <a:xfrm rot="16200000">
            <a:off x="3714753" y="269275"/>
            <a:ext cx="432229" cy="7393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0251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4FE82B-B91D-4989-97FD-99C1CAFF6270}"/>
              </a:ext>
            </a:extLst>
          </p:cNvPr>
          <p:cNvSpPr>
            <a:spLocks noGrp="1"/>
          </p:cNvSpPr>
          <p:nvPr>
            <p:ph type="title"/>
          </p:nvPr>
        </p:nvSpPr>
        <p:spPr>
          <a:xfrm>
            <a:off x="8477250" y="515896"/>
            <a:ext cx="3144774" cy="613250"/>
          </a:xfrm>
        </p:spPr>
        <p:txBody>
          <a:bodyPr/>
          <a:lstStyle/>
          <a:p>
            <a:pPr algn="ctr"/>
            <a:r>
              <a:rPr lang="en-US" sz="2800" b="1" dirty="0">
                <a:solidFill>
                  <a:srgbClr val="00B0F0"/>
                </a:solidFill>
              </a:rPr>
              <a:t>NIKTO</a:t>
            </a:r>
          </a:p>
        </p:txBody>
      </p:sp>
      <p:sp>
        <p:nvSpPr>
          <p:cNvPr id="4" name="Text Placeholder 3">
            <a:extLst>
              <a:ext uri="{FF2B5EF4-FFF2-40B4-BE49-F238E27FC236}">
                <a16:creationId xmlns:a16="http://schemas.microsoft.com/office/drawing/2014/main" id="{6586230D-856D-49C9-8642-199282DB514B}"/>
              </a:ext>
            </a:extLst>
          </p:cNvPr>
          <p:cNvSpPr>
            <a:spLocks noGrp="1"/>
          </p:cNvSpPr>
          <p:nvPr>
            <p:ph type="body" sz="half" idx="2"/>
          </p:nvPr>
        </p:nvSpPr>
        <p:spPr>
          <a:xfrm>
            <a:off x="8291944" y="1049080"/>
            <a:ext cx="3535395" cy="5394250"/>
          </a:xfrm>
        </p:spPr>
        <p:txBody>
          <a:bodyPr>
            <a:normAutofit fontScale="62500" lnSpcReduction="20000"/>
          </a:bodyPr>
          <a:lstStyle/>
          <a:p>
            <a:r>
              <a:rPr lang="en-US" sz="1400" dirty="0">
                <a:solidFill>
                  <a:schemeClr val="accent5">
                    <a:lumMod val="50000"/>
                  </a:schemeClr>
                </a:solidFill>
              </a:rPr>
              <a:t>1 – Perform a Nikto scan the DVWA web site (use http://) on the appropriate VM</a:t>
            </a:r>
          </a:p>
          <a:p>
            <a:r>
              <a:rPr lang="en-US" sz="1050" u="sng" dirty="0">
                <a:solidFill>
                  <a:schemeClr val="accent5">
                    <a:lumMod val="50000"/>
                  </a:schemeClr>
                </a:solidFill>
              </a:rPr>
              <a:t>Where is Nikto located </a:t>
            </a:r>
            <a:r>
              <a:rPr lang="en-US" sz="1050" b="1" u="sng" dirty="0">
                <a:solidFill>
                  <a:schemeClr val="accent5">
                    <a:lumMod val="50000"/>
                  </a:schemeClr>
                </a:solidFill>
              </a:rPr>
              <a:t>: </a:t>
            </a:r>
            <a:r>
              <a:rPr lang="en-US" sz="1050" b="1" dirty="0">
                <a:solidFill>
                  <a:schemeClr val="accent5">
                    <a:lumMod val="50000"/>
                  </a:schemeClr>
                </a:solidFill>
              </a:rPr>
              <a:t>on the Kali main screen-option 2 Vulnerability Analysis</a:t>
            </a:r>
          </a:p>
          <a:p>
            <a:r>
              <a:rPr lang="en-US" sz="1050" b="1" dirty="0">
                <a:solidFill>
                  <a:schemeClr val="accent5">
                    <a:lumMod val="50000"/>
                  </a:schemeClr>
                </a:solidFill>
              </a:rPr>
              <a:t>At the command line, type </a:t>
            </a:r>
            <a:r>
              <a:rPr lang="en-US" sz="1050" b="1" dirty="0" err="1">
                <a:solidFill>
                  <a:schemeClr val="accent5">
                    <a:lumMod val="50000"/>
                  </a:schemeClr>
                </a:solidFill>
              </a:rPr>
              <a:t>Sudo</a:t>
            </a:r>
            <a:r>
              <a:rPr lang="en-US" sz="1050" b="1" dirty="0">
                <a:solidFill>
                  <a:schemeClr val="accent5">
                    <a:lumMod val="50000"/>
                  </a:schemeClr>
                </a:solidFill>
              </a:rPr>
              <a:t> </a:t>
            </a:r>
            <a:r>
              <a:rPr lang="en-US" sz="1050" b="1" dirty="0" err="1">
                <a:solidFill>
                  <a:schemeClr val="accent5">
                    <a:lumMod val="50000"/>
                  </a:schemeClr>
                </a:solidFill>
              </a:rPr>
              <a:t>su</a:t>
            </a:r>
            <a:r>
              <a:rPr lang="en-US" sz="1050" b="1" dirty="0">
                <a:solidFill>
                  <a:schemeClr val="accent5">
                    <a:lumMod val="50000"/>
                  </a:schemeClr>
                </a:solidFill>
              </a:rPr>
              <a:t> to root</a:t>
            </a:r>
          </a:p>
          <a:p>
            <a:r>
              <a:rPr lang="en-US" sz="1050" b="1" dirty="0">
                <a:solidFill>
                  <a:schemeClr val="accent5">
                    <a:lumMod val="50000"/>
                  </a:schemeClr>
                </a:solidFill>
              </a:rPr>
              <a:t>                                                          type Nikto help </a:t>
            </a:r>
            <a:r>
              <a:rPr lang="en-US" sz="1050" i="1" dirty="0">
                <a:solidFill>
                  <a:schemeClr val="accent5">
                    <a:lumMod val="50000"/>
                  </a:schemeClr>
                </a:solidFill>
              </a:rPr>
              <a:t>( the output is 20 options on how to use with Nikto)</a:t>
            </a:r>
          </a:p>
          <a:p>
            <a:r>
              <a:rPr lang="en-US" sz="1400" i="1" u="sng" dirty="0">
                <a:solidFill>
                  <a:schemeClr val="accent5">
                    <a:lumMod val="50000"/>
                  </a:schemeClr>
                </a:solidFill>
              </a:rPr>
              <a:t>Scan DVWA: </a:t>
            </a:r>
            <a:r>
              <a:rPr lang="en-US" sz="1600" b="1" dirty="0">
                <a:solidFill>
                  <a:schemeClr val="accent5">
                    <a:lumMod val="50000"/>
                  </a:schemeClr>
                </a:solidFill>
              </a:rPr>
              <a:t>Type </a:t>
            </a:r>
            <a:r>
              <a:rPr lang="en-US" sz="1400" b="1" dirty="0">
                <a:solidFill>
                  <a:schemeClr val="accent5">
                    <a:lumMod val="50000"/>
                  </a:schemeClr>
                </a:solidFill>
              </a:rPr>
              <a:t>Nikto –host http://127.0.0.1/DVWA</a:t>
            </a:r>
            <a:endParaRPr lang="en-US" sz="1400" i="1" u="sng" dirty="0">
              <a:solidFill>
                <a:schemeClr val="accent5">
                  <a:lumMod val="50000"/>
                </a:schemeClr>
              </a:solidFill>
            </a:endParaRPr>
          </a:p>
          <a:p>
            <a:r>
              <a:rPr lang="en-US" sz="1200" i="1" dirty="0"/>
              <a:t>We can see that the version of running Apache is identify as Apache/2.4.43 (Debian) and many vulnerabilities.</a:t>
            </a:r>
            <a:endParaRPr lang="en-US" sz="1400" i="1" dirty="0">
              <a:solidFill>
                <a:srgbClr val="00B050"/>
              </a:solidFill>
            </a:endParaRPr>
          </a:p>
          <a:p>
            <a:r>
              <a:rPr lang="en-US" i="1" dirty="0">
                <a:solidFill>
                  <a:srgbClr val="00B050"/>
                </a:solidFill>
              </a:rPr>
              <a:t>“{A simple, easy-t0-use Perl script web-vulnerability program that is fast and thorough. It even supports basic port scanning to determine whether a web server is running on any open ports</a:t>
            </a:r>
            <a:r>
              <a:rPr lang="en-US" sz="1200" i="1" dirty="0">
                <a:solidFill>
                  <a:srgbClr val="00B050"/>
                </a:solidFill>
              </a:rPr>
              <a:t>. </a:t>
            </a:r>
          </a:p>
          <a:p>
            <a:r>
              <a:rPr lang="en-US" i="1" dirty="0">
                <a:solidFill>
                  <a:srgbClr val="00B050"/>
                </a:solidFill>
              </a:rPr>
              <a:t>Nikto is an </a:t>
            </a:r>
            <a:r>
              <a:rPr lang="en-US" b="1" i="1" dirty="0">
                <a:solidFill>
                  <a:srgbClr val="00B050"/>
                </a:solidFill>
              </a:rPr>
              <a:t>Open Source </a:t>
            </a:r>
            <a:r>
              <a:rPr lang="en-US" i="1" dirty="0">
                <a:solidFill>
                  <a:srgbClr val="00B050"/>
                </a:solidFill>
              </a:rPr>
              <a:t>(GPL) web server scanner which performs comprehensive tests against web servers for multiple items, including over 6700 potentially dangerous files/programs, checks for outdated versions of over 1250 servers, and version specific problems on over 270 servers. It also checks for server configuration items such as the presence of multiple index files, HTTP server options, and will attempt to identify installed web servers and software. Scan items and plugins are frequently updated and can be automatically updated.</a:t>
            </a:r>
          </a:p>
          <a:p>
            <a:r>
              <a:rPr lang="en-US" i="1" dirty="0">
                <a:solidFill>
                  <a:srgbClr val="00B050"/>
                </a:solidFill>
              </a:rPr>
              <a:t>Nikto is not designed as a stealthy tool. It will test a web server in the quickest time possible, and is obvious in log files or to an IPS/IDS. However, there is support for </a:t>
            </a:r>
            <a:r>
              <a:rPr lang="en-US" i="1" dirty="0" err="1">
                <a:solidFill>
                  <a:srgbClr val="00B050"/>
                </a:solidFill>
              </a:rPr>
              <a:t>LibWhisker’s</a:t>
            </a:r>
            <a:r>
              <a:rPr lang="en-US" i="1" dirty="0">
                <a:solidFill>
                  <a:srgbClr val="00B050"/>
                </a:solidFill>
              </a:rPr>
              <a:t> anti-IDS methods in case you want to give it a try (or test your IDS system).</a:t>
            </a:r>
            <a:r>
              <a:rPr lang="en-US" sz="1400" i="1" dirty="0">
                <a:solidFill>
                  <a:srgbClr val="00B050"/>
                </a:solidFill>
              </a:rPr>
              <a:t>}”</a:t>
            </a:r>
            <a:endParaRPr lang="en-US" sz="1400" dirty="0">
              <a:solidFill>
                <a:srgbClr val="00B050"/>
              </a:solidFill>
            </a:endParaRPr>
          </a:p>
          <a:p>
            <a:r>
              <a:rPr lang="en-US" sz="1400" b="1" i="1" u="sng" dirty="0">
                <a:solidFill>
                  <a:srgbClr val="00B050"/>
                </a:solidFill>
              </a:rPr>
              <a:t>KALI TOOLS</a:t>
            </a:r>
          </a:p>
          <a:p>
            <a:endParaRPr lang="en-US" sz="1400" dirty="0"/>
          </a:p>
        </p:txBody>
      </p:sp>
      <p:sp>
        <p:nvSpPr>
          <p:cNvPr id="8" name="TextBox 7">
            <a:extLst>
              <a:ext uri="{FF2B5EF4-FFF2-40B4-BE49-F238E27FC236}">
                <a16:creationId xmlns:a16="http://schemas.microsoft.com/office/drawing/2014/main" id="{EEAC69A1-7EE6-4E84-9B98-541F0D618830}"/>
              </a:ext>
            </a:extLst>
          </p:cNvPr>
          <p:cNvSpPr txBox="1"/>
          <p:nvPr/>
        </p:nvSpPr>
        <p:spPr>
          <a:xfrm>
            <a:off x="9660664" y="335953"/>
            <a:ext cx="819510" cy="369332"/>
          </a:xfrm>
          <a:prstGeom prst="rect">
            <a:avLst/>
          </a:prstGeom>
          <a:noFill/>
        </p:spPr>
        <p:txBody>
          <a:bodyPr wrap="square" rtlCol="0">
            <a:spAutoFit/>
          </a:bodyPr>
          <a:lstStyle/>
          <a:p>
            <a:pPr algn="ct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5</a:t>
            </a:r>
          </a:p>
        </p:txBody>
      </p:sp>
      <p:sp>
        <p:nvSpPr>
          <p:cNvPr id="13" name="Rectangle 12">
            <a:extLst>
              <a:ext uri="{FF2B5EF4-FFF2-40B4-BE49-F238E27FC236}">
                <a16:creationId xmlns:a16="http://schemas.microsoft.com/office/drawing/2014/main" id="{22106647-4D57-465D-843C-7120722F45DE}"/>
              </a:ext>
            </a:extLst>
          </p:cNvPr>
          <p:cNvSpPr/>
          <p:nvPr/>
        </p:nvSpPr>
        <p:spPr>
          <a:xfrm>
            <a:off x="285964" y="3613873"/>
            <a:ext cx="3196837" cy="307777"/>
          </a:xfrm>
          <a:prstGeom prst="rect">
            <a:avLst/>
          </a:prstGeom>
        </p:spPr>
        <p:txBody>
          <a:bodyPr wrap="none">
            <a:spAutoFit/>
          </a:bodyPr>
          <a:lstStyle/>
          <a:p>
            <a:r>
              <a:rPr lang="en-US" sz="1400" b="1" dirty="0">
                <a:solidFill>
                  <a:srgbClr val="00B050"/>
                </a:solidFill>
              </a:rPr>
              <a:t>Nikto –host http://127.0.0.1/DVWA</a:t>
            </a:r>
          </a:p>
        </p:txBody>
      </p:sp>
      <p:pic>
        <p:nvPicPr>
          <p:cNvPr id="7" name="Picture 6" descr="A screenshot of a computer&#10;&#10;Description automatically generated">
            <a:extLst>
              <a:ext uri="{FF2B5EF4-FFF2-40B4-BE49-F238E27FC236}">
                <a16:creationId xmlns:a16="http://schemas.microsoft.com/office/drawing/2014/main" id="{6B1704EA-266A-497A-95BF-C0BDE033F5B6}"/>
              </a:ext>
            </a:extLst>
          </p:cNvPr>
          <p:cNvPicPr>
            <a:picLocks noChangeAspect="1"/>
          </p:cNvPicPr>
          <p:nvPr/>
        </p:nvPicPr>
        <p:blipFill>
          <a:blip r:embed="rId2"/>
          <a:stretch>
            <a:fillRect/>
          </a:stretch>
        </p:blipFill>
        <p:spPr>
          <a:xfrm>
            <a:off x="3037102" y="145478"/>
            <a:ext cx="2697391" cy="202304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825EC9CC-C28A-40E9-8992-BD23E4A93850}"/>
              </a:ext>
            </a:extLst>
          </p:cNvPr>
          <p:cNvPicPr>
            <a:picLocks noChangeAspect="1"/>
          </p:cNvPicPr>
          <p:nvPr/>
        </p:nvPicPr>
        <p:blipFill>
          <a:blip r:embed="rId3"/>
          <a:stretch>
            <a:fillRect/>
          </a:stretch>
        </p:blipFill>
        <p:spPr>
          <a:xfrm>
            <a:off x="84843" y="4804723"/>
            <a:ext cx="2737703" cy="205327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922A9CEA-CB73-4D81-B622-7751AD5D1F9D}"/>
              </a:ext>
            </a:extLst>
          </p:cNvPr>
          <p:cNvPicPr>
            <a:picLocks noChangeAspect="1"/>
          </p:cNvPicPr>
          <p:nvPr/>
        </p:nvPicPr>
        <p:blipFill>
          <a:blip r:embed="rId4"/>
          <a:stretch>
            <a:fillRect/>
          </a:stretch>
        </p:blipFill>
        <p:spPr>
          <a:xfrm>
            <a:off x="5130667" y="2338834"/>
            <a:ext cx="2929963" cy="2197472"/>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9F02B67D-3136-4B62-AF09-58A8DF1515A8}"/>
              </a:ext>
            </a:extLst>
          </p:cNvPr>
          <p:cNvPicPr>
            <a:picLocks noChangeAspect="1"/>
          </p:cNvPicPr>
          <p:nvPr/>
        </p:nvPicPr>
        <p:blipFill>
          <a:blip r:embed="rId5"/>
          <a:stretch>
            <a:fillRect/>
          </a:stretch>
        </p:blipFill>
        <p:spPr>
          <a:xfrm>
            <a:off x="5130667" y="4660528"/>
            <a:ext cx="2929963" cy="2197472"/>
          </a:xfrm>
          <a:prstGeom prst="rect">
            <a:avLst/>
          </a:prstGeom>
        </p:spPr>
      </p:pic>
      <p:sp>
        <p:nvSpPr>
          <p:cNvPr id="19" name="Rectangle 18">
            <a:extLst>
              <a:ext uri="{FF2B5EF4-FFF2-40B4-BE49-F238E27FC236}">
                <a16:creationId xmlns:a16="http://schemas.microsoft.com/office/drawing/2014/main" id="{8667D6F8-4476-4ACF-8290-8E6676EF1572}"/>
              </a:ext>
            </a:extLst>
          </p:cNvPr>
          <p:cNvSpPr/>
          <p:nvPr/>
        </p:nvSpPr>
        <p:spPr>
          <a:xfrm>
            <a:off x="1901406" y="637855"/>
            <a:ext cx="1135696" cy="369332"/>
          </a:xfrm>
          <a:prstGeom prst="rect">
            <a:avLst/>
          </a:prstGeom>
        </p:spPr>
        <p:txBody>
          <a:bodyPr wrap="none">
            <a:spAutoFit/>
          </a:bodyPr>
          <a:lstStyle/>
          <a:p>
            <a:r>
              <a:rPr lang="en-US" b="1" dirty="0">
                <a:solidFill>
                  <a:srgbClr val="00B050"/>
                </a:solidFill>
              </a:rPr>
              <a:t>Nikto –h</a:t>
            </a:r>
          </a:p>
        </p:txBody>
      </p:sp>
      <p:sp>
        <p:nvSpPr>
          <p:cNvPr id="20" name="Arrow: Down 19">
            <a:extLst>
              <a:ext uri="{FF2B5EF4-FFF2-40B4-BE49-F238E27FC236}">
                <a16:creationId xmlns:a16="http://schemas.microsoft.com/office/drawing/2014/main" id="{A8C77F44-44C8-499E-9BEE-86C1349F7822}"/>
              </a:ext>
            </a:extLst>
          </p:cNvPr>
          <p:cNvSpPr/>
          <p:nvPr/>
        </p:nvSpPr>
        <p:spPr>
          <a:xfrm>
            <a:off x="1901406" y="3921650"/>
            <a:ext cx="317254" cy="792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12668D34-8CD2-4B06-B8A8-83EE74639642}"/>
              </a:ext>
            </a:extLst>
          </p:cNvPr>
          <p:cNvSpPr/>
          <p:nvPr/>
        </p:nvSpPr>
        <p:spPr>
          <a:xfrm rot="16200000">
            <a:off x="4231907" y="3100203"/>
            <a:ext cx="307778" cy="1292003"/>
          </a:xfrm>
          <a:prstGeom prst="downArrow">
            <a:avLst>
              <a:gd name="adj1" fmla="val 50000"/>
              <a:gd name="adj2" fmla="val 37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F704D329-896A-4985-B102-07195C63A601}"/>
              </a:ext>
            </a:extLst>
          </p:cNvPr>
          <p:cNvSpPr/>
          <p:nvPr/>
        </p:nvSpPr>
        <p:spPr>
          <a:xfrm rot="18834736">
            <a:off x="3865305" y="3490749"/>
            <a:ext cx="203052" cy="2898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1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573409" y="559477"/>
            <a:ext cx="3765200" cy="5709931"/>
          </a:xfrm>
        </p:spPr>
        <p:txBody>
          <a:bodyPr>
            <a:normAutofit/>
          </a:bodyPr>
          <a:lstStyle/>
          <a:p>
            <a:pPr algn="ctr"/>
            <a:r>
              <a:rPr lang="en-US" b="1" dirty="0">
                <a:latin typeface="+mn-lt"/>
              </a:rPr>
              <a:t>Certified Ethical Hacking: </a:t>
            </a:r>
            <a:br>
              <a:rPr lang="en-US" dirty="0"/>
            </a:br>
            <a:r>
              <a:rPr lang="en-US" dirty="0"/>
              <a:t>DVWA, </a:t>
            </a:r>
            <a:r>
              <a:rPr lang="en-US" dirty="0" err="1"/>
              <a:t>Mutillidae</a:t>
            </a:r>
            <a:r>
              <a:rPr lang="en-US" dirty="0"/>
              <a:t> and Various Tools</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6" name="Table 6">
            <a:extLst>
              <a:ext uri="{FF2B5EF4-FFF2-40B4-BE49-F238E27FC236}">
                <a16:creationId xmlns:a16="http://schemas.microsoft.com/office/drawing/2014/main" id="{FDDB308A-41F3-48F4-9267-75DFE3900452}"/>
              </a:ext>
            </a:extLst>
          </p:cNvPr>
          <p:cNvGraphicFramePr>
            <a:graphicFrameLocks noGrp="1"/>
          </p:cNvGraphicFramePr>
          <p:nvPr>
            <p:extLst>
              <p:ext uri="{D42A27DB-BD31-4B8C-83A1-F6EECF244321}">
                <p14:modId xmlns:p14="http://schemas.microsoft.com/office/powerpoint/2010/main" val="982214260"/>
              </p:ext>
            </p:extLst>
          </p:nvPr>
        </p:nvGraphicFramePr>
        <p:xfrm>
          <a:off x="5629680" y="289560"/>
          <a:ext cx="6190464" cy="5852160"/>
        </p:xfrm>
        <a:graphic>
          <a:graphicData uri="http://schemas.openxmlformats.org/drawingml/2006/table">
            <a:tbl>
              <a:tblPr firstRow="1" bandRow="1">
                <a:effectLst>
                  <a:innerShdw blurRad="114300">
                    <a:prstClr val="black"/>
                  </a:innerShdw>
                </a:effectLst>
                <a:tableStyleId>{5C22544A-7EE6-4342-B048-85BDC9FD1C3A}</a:tableStyleId>
              </a:tblPr>
              <a:tblGrid>
                <a:gridCol w="6190464">
                  <a:extLst>
                    <a:ext uri="{9D8B030D-6E8A-4147-A177-3AD203B41FA5}">
                      <a16:colId xmlns:a16="http://schemas.microsoft.com/office/drawing/2014/main" val="3615182032"/>
                    </a:ext>
                  </a:extLst>
                </a:gridCol>
              </a:tblGrid>
              <a:tr h="1016485">
                <a:tc>
                  <a:txBody>
                    <a:bodyPr/>
                    <a:lstStyle/>
                    <a:p>
                      <a:endParaRPr lang="en-US" dirty="0"/>
                    </a:p>
                    <a:p>
                      <a:endParaRPr lang="en-US" dirty="0"/>
                    </a:p>
                    <a:p>
                      <a:pPr algn="ctr"/>
                      <a:r>
                        <a:rPr lang="en-US" sz="2800" dirty="0">
                          <a:solidFill>
                            <a:schemeClr val="tx1"/>
                          </a:solidFill>
                          <a:latin typeface="Abadi" panose="020B0604020104020204" pitchFamily="34" charset="0"/>
                        </a:rPr>
                        <a:t>EXPLAIN VARIOUS WEB BASED EXPLOITS</a:t>
                      </a:r>
                    </a:p>
                    <a:p>
                      <a:endParaRPr lang="en-US" dirty="0"/>
                    </a:p>
                    <a:p>
                      <a:endParaRPr lang="en-US" dirty="0"/>
                    </a:p>
                  </a:txBody>
                  <a:tcPr>
                    <a:solidFill>
                      <a:schemeClr val="tx2">
                        <a:lumMod val="20000"/>
                        <a:lumOff val="80000"/>
                      </a:schemeClr>
                    </a:solidFill>
                  </a:tcPr>
                </a:tc>
                <a:extLst>
                  <a:ext uri="{0D108BD9-81ED-4DB2-BD59-A6C34878D82A}">
                    <a16:rowId xmlns:a16="http://schemas.microsoft.com/office/drawing/2014/main" val="2065206878"/>
                  </a:ext>
                </a:extLst>
              </a:tr>
              <a:tr h="797803">
                <a:tc>
                  <a:txBody>
                    <a:bodyPr/>
                    <a:lstStyle/>
                    <a:p>
                      <a:endParaRPr lang="en-US" dirty="0"/>
                    </a:p>
                    <a:p>
                      <a:pPr algn="ctr"/>
                      <a:endParaRPr lang="en-US" sz="2800" b="1" dirty="0">
                        <a:latin typeface="Abadi" panose="020B0604020104020204" pitchFamily="34" charset="0"/>
                      </a:endParaRPr>
                    </a:p>
                    <a:p>
                      <a:pPr algn="ctr"/>
                      <a:r>
                        <a:rPr lang="en-US" sz="2800" b="1" dirty="0">
                          <a:latin typeface="Abadi" panose="020B0604020104020204" pitchFamily="34" charset="0"/>
                        </a:rPr>
                        <a:t>DEMO EXPLOITS USING DVWA</a:t>
                      </a:r>
                      <a:endParaRPr lang="en-US" dirty="0"/>
                    </a:p>
                    <a:p>
                      <a:endParaRPr lang="en-US" dirty="0"/>
                    </a:p>
                    <a:p>
                      <a:endParaRPr lang="en-US" dirty="0"/>
                    </a:p>
                    <a:p>
                      <a:endParaRPr lang="en-US" dirty="0"/>
                    </a:p>
                  </a:txBody>
                  <a:tcPr>
                    <a:solidFill>
                      <a:schemeClr val="accent3">
                        <a:lumMod val="60000"/>
                        <a:lumOff val="40000"/>
                      </a:schemeClr>
                    </a:solidFill>
                  </a:tcPr>
                </a:tc>
                <a:extLst>
                  <a:ext uri="{0D108BD9-81ED-4DB2-BD59-A6C34878D82A}">
                    <a16:rowId xmlns:a16="http://schemas.microsoft.com/office/drawing/2014/main" val="714109014"/>
                  </a:ext>
                </a:extLst>
              </a:tr>
              <a:tr h="370840">
                <a:tc>
                  <a:txBody>
                    <a:bodyPr/>
                    <a:lstStyle/>
                    <a:p>
                      <a:pPr algn="ctr"/>
                      <a:endParaRPr lang="en-US" sz="2800" b="1" dirty="0">
                        <a:latin typeface="Abadi" panose="020B0604020104020204" pitchFamily="34" charset="0"/>
                      </a:endParaRPr>
                    </a:p>
                    <a:p>
                      <a:pPr algn="ctr"/>
                      <a:r>
                        <a:rPr lang="en-US" sz="2800" b="1" dirty="0">
                          <a:latin typeface="Abadi" panose="020B0604020104020204" pitchFamily="34" charset="0"/>
                        </a:rPr>
                        <a:t>DEMO VARIOUS TOOLS</a:t>
                      </a:r>
                    </a:p>
                    <a:p>
                      <a:endParaRPr lang="en-US" dirty="0"/>
                    </a:p>
                    <a:p>
                      <a:endParaRPr lang="en-US" dirty="0"/>
                    </a:p>
                    <a:p>
                      <a:endParaRPr lang="en-US" dirty="0"/>
                    </a:p>
                  </a:txBody>
                  <a:tcPr>
                    <a:solidFill>
                      <a:schemeClr val="tx2">
                        <a:lumMod val="20000"/>
                        <a:lumOff val="80000"/>
                      </a:schemeClr>
                    </a:solidFill>
                  </a:tcPr>
                </a:tc>
                <a:extLst>
                  <a:ext uri="{0D108BD9-81ED-4DB2-BD59-A6C34878D82A}">
                    <a16:rowId xmlns:a16="http://schemas.microsoft.com/office/drawing/2014/main" val="930041864"/>
                  </a:ext>
                </a:extLst>
              </a:tr>
            </a:tbl>
          </a:graphicData>
        </a:graphic>
      </p:graphicFrame>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28F01D-282C-44E7-BDCD-DC58FE0D6A63}"/>
              </a:ext>
            </a:extLst>
          </p:cNvPr>
          <p:cNvSpPr>
            <a:spLocks noGrp="1"/>
          </p:cNvSpPr>
          <p:nvPr>
            <p:ph type="subTitle" idx="1"/>
          </p:nvPr>
        </p:nvSpPr>
        <p:spPr>
          <a:xfrm>
            <a:off x="5202382" y="2244725"/>
            <a:ext cx="1884218" cy="748146"/>
          </a:xfrm>
        </p:spPr>
        <p:txBody>
          <a:bodyPr>
            <a:noAutofit/>
          </a:bodyPr>
          <a:lstStyle/>
          <a:p>
            <a:r>
              <a:rPr lang="en-US" sz="3600" b="1" dirty="0">
                <a:solidFill>
                  <a:srgbClr val="FF0000"/>
                </a:solidFill>
              </a:rPr>
              <a:t>PART 1</a:t>
            </a:r>
          </a:p>
        </p:txBody>
      </p:sp>
      <p:sp>
        <p:nvSpPr>
          <p:cNvPr id="4" name="Title 1">
            <a:extLst>
              <a:ext uri="{FF2B5EF4-FFF2-40B4-BE49-F238E27FC236}">
                <a16:creationId xmlns:a16="http://schemas.microsoft.com/office/drawing/2014/main" id="{0B138A26-A446-47C2-847D-BEA03C8013B7}"/>
              </a:ext>
            </a:extLst>
          </p:cNvPr>
          <p:cNvSpPr>
            <a:spLocks noGrp="1"/>
          </p:cNvSpPr>
          <p:nvPr>
            <p:ph type="ctrTitle"/>
          </p:nvPr>
        </p:nvSpPr>
        <p:spPr>
          <a:xfrm>
            <a:off x="1628775" y="2992871"/>
            <a:ext cx="8934450" cy="2077893"/>
          </a:xfrm>
        </p:spPr>
        <p:txBody>
          <a:bodyPr>
            <a:normAutofit/>
          </a:bodyPr>
          <a:lstStyle/>
          <a:p>
            <a:r>
              <a:rPr lang="en-US" sz="4000" b="1" u="sng" dirty="0"/>
              <a:t>Explain concepts  on  various web  application  attacks</a:t>
            </a:r>
          </a:p>
        </p:txBody>
      </p:sp>
    </p:spTree>
    <p:extLst>
      <p:ext uri="{BB962C8B-B14F-4D97-AF65-F5344CB8AC3E}">
        <p14:creationId xmlns:p14="http://schemas.microsoft.com/office/powerpoint/2010/main" val="428329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75F691EF-B6B9-476A-8ED2-EE4E5B5B1983}"/>
              </a:ext>
            </a:extLst>
          </p:cNvPr>
          <p:cNvPicPr>
            <a:picLocks noChangeAspect="1"/>
          </p:cNvPicPr>
          <p:nvPr/>
        </p:nvPicPr>
        <p:blipFill>
          <a:blip r:embed="rId2"/>
          <a:stretch>
            <a:fillRect/>
          </a:stretch>
        </p:blipFill>
        <p:spPr>
          <a:xfrm>
            <a:off x="575879" y="866464"/>
            <a:ext cx="4977442" cy="5590309"/>
          </a:xfrm>
          <a:prstGeom prst="rect">
            <a:avLst/>
          </a:prstGeom>
        </p:spPr>
      </p:pic>
      <p:pic>
        <p:nvPicPr>
          <p:cNvPr id="3" name="Picture 2">
            <a:extLst>
              <a:ext uri="{FF2B5EF4-FFF2-40B4-BE49-F238E27FC236}">
                <a16:creationId xmlns:a16="http://schemas.microsoft.com/office/drawing/2014/main" id="{37952166-C12C-4E73-A72A-7B59664FBFA8}"/>
              </a:ext>
            </a:extLst>
          </p:cNvPr>
          <p:cNvPicPr>
            <a:picLocks noChangeAspect="1"/>
          </p:cNvPicPr>
          <p:nvPr/>
        </p:nvPicPr>
        <p:blipFill>
          <a:blip r:embed="rId3"/>
          <a:stretch>
            <a:fillRect/>
          </a:stretch>
        </p:blipFill>
        <p:spPr>
          <a:xfrm>
            <a:off x="5670554" y="1008658"/>
            <a:ext cx="6037349" cy="5167855"/>
          </a:xfrm>
          <a:prstGeom prst="rect">
            <a:avLst/>
          </a:prstGeom>
        </p:spPr>
      </p:pic>
    </p:spTree>
    <p:extLst>
      <p:ext uri="{BB962C8B-B14F-4D97-AF65-F5344CB8AC3E}">
        <p14:creationId xmlns:p14="http://schemas.microsoft.com/office/powerpoint/2010/main" val="33834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28F01D-282C-44E7-BDCD-DC58FE0D6A63}"/>
              </a:ext>
            </a:extLst>
          </p:cNvPr>
          <p:cNvSpPr>
            <a:spLocks noGrp="1"/>
          </p:cNvSpPr>
          <p:nvPr>
            <p:ph type="subTitle" idx="1"/>
          </p:nvPr>
        </p:nvSpPr>
        <p:spPr>
          <a:xfrm>
            <a:off x="5202382" y="2244725"/>
            <a:ext cx="1884218" cy="748146"/>
          </a:xfrm>
        </p:spPr>
        <p:txBody>
          <a:bodyPr>
            <a:noAutofit/>
          </a:bodyPr>
          <a:lstStyle/>
          <a:p>
            <a:r>
              <a:rPr lang="en-US" sz="3600" b="1" dirty="0">
                <a:solidFill>
                  <a:srgbClr val="FF0000"/>
                </a:solidFill>
              </a:rPr>
              <a:t>PART 2</a:t>
            </a:r>
          </a:p>
        </p:txBody>
      </p:sp>
      <p:sp>
        <p:nvSpPr>
          <p:cNvPr id="4" name="Title 1">
            <a:extLst>
              <a:ext uri="{FF2B5EF4-FFF2-40B4-BE49-F238E27FC236}">
                <a16:creationId xmlns:a16="http://schemas.microsoft.com/office/drawing/2014/main" id="{0B138A26-A446-47C2-847D-BEA03C8013B7}"/>
              </a:ext>
            </a:extLst>
          </p:cNvPr>
          <p:cNvSpPr>
            <a:spLocks noGrp="1"/>
          </p:cNvSpPr>
          <p:nvPr>
            <p:ph type="ctrTitle"/>
          </p:nvPr>
        </p:nvSpPr>
        <p:spPr>
          <a:xfrm>
            <a:off x="1628775" y="2992871"/>
            <a:ext cx="8934450" cy="2077893"/>
          </a:xfrm>
        </p:spPr>
        <p:txBody>
          <a:bodyPr>
            <a:normAutofit/>
          </a:bodyPr>
          <a:lstStyle/>
          <a:p>
            <a:r>
              <a:rPr lang="en-US" sz="4000" b="1" u="sng" dirty="0"/>
              <a:t>DEMO 4 EXPLOITS USING </a:t>
            </a:r>
            <a:r>
              <a:rPr lang="en-US" sz="4000" b="1" u="sng" dirty="0">
                <a:solidFill>
                  <a:srgbClr val="00B050"/>
                </a:solidFill>
              </a:rPr>
              <a:t>DVWA</a:t>
            </a:r>
          </a:p>
        </p:txBody>
      </p:sp>
    </p:spTree>
    <p:extLst>
      <p:ext uri="{BB962C8B-B14F-4D97-AF65-F5344CB8AC3E}">
        <p14:creationId xmlns:p14="http://schemas.microsoft.com/office/powerpoint/2010/main" val="211160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omputer screen&#10;&#10;Description automatically generated">
            <a:extLst>
              <a:ext uri="{FF2B5EF4-FFF2-40B4-BE49-F238E27FC236}">
                <a16:creationId xmlns:a16="http://schemas.microsoft.com/office/drawing/2014/main" id="{2FED25C3-86A2-4F1B-A968-4C5F4248B98D}"/>
              </a:ext>
            </a:extLst>
          </p:cNvPr>
          <p:cNvPicPr>
            <a:picLocks noGrp="1" noChangeAspect="1"/>
          </p:cNvPicPr>
          <p:nvPr>
            <p:ph type="pic" idx="1"/>
          </p:nvPr>
        </p:nvPicPr>
        <p:blipFill>
          <a:blip r:embed="rId2"/>
          <a:srcRect l="4776" r="4776"/>
          <a:stretch>
            <a:fillRect/>
          </a:stretch>
        </p:blipFill>
        <p:spPr>
          <a:xfrm>
            <a:off x="60385" y="674691"/>
            <a:ext cx="8058554" cy="6106819"/>
          </a:xfrm>
        </p:spPr>
      </p:pic>
      <p:sp>
        <p:nvSpPr>
          <p:cNvPr id="3" name="Title 2">
            <a:extLst>
              <a:ext uri="{FF2B5EF4-FFF2-40B4-BE49-F238E27FC236}">
                <a16:creationId xmlns:a16="http://schemas.microsoft.com/office/drawing/2014/main" id="{114FE82B-B91D-4989-97FD-99C1CAFF6270}"/>
              </a:ext>
            </a:extLst>
          </p:cNvPr>
          <p:cNvSpPr>
            <a:spLocks noGrp="1"/>
          </p:cNvSpPr>
          <p:nvPr>
            <p:ph type="title"/>
          </p:nvPr>
        </p:nvSpPr>
        <p:spPr>
          <a:xfrm>
            <a:off x="8477250" y="605335"/>
            <a:ext cx="3144774" cy="1645920"/>
          </a:xfrm>
        </p:spPr>
        <p:txBody>
          <a:bodyPr/>
          <a:lstStyle/>
          <a:p>
            <a:pPr algn="ctr"/>
            <a:r>
              <a:rPr lang="en-US" sz="2800" b="1" dirty="0">
                <a:solidFill>
                  <a:srgbClr val="00B0F0"/>
                </a:solidFill>
              </a:rPr>
              <a:t>Command Injection Based Attacks (DVWA)</a:t>
            </a:r>
          </a:p>
        </p:txBody>
      </p:sp>
      <p:sp>
        <p:nvSpPr>
          <p:cNvPr id="4" name="Text Placeholder 3">
            <a:extLst>
              <a:ext uri="{FF2B5EF4-FFF2-40B4-BE49-F238E27FC236}">
                <a16:creationId xmlns:a16="http://schemas.microsoft.com/office/drawing/2014/main" id="{6586230D-856D-49C9-8642-199282DB514B}"/>
              </a:ext>
            </a:extLst>
          </p:cNvPr>
          <p:cNvSpPr>
            <a:spLocks noGrp="1"/>
          </p:cNvSpPr>
          <p:nvPr>
            <p:ph type="body" sz="half" idx="2"/>
          </p:nvPr>
        </p:nvSpPr>
        <p:spPr>
          <a:xfrm>
            <a:off x="8477250" y="2386584"/>
            <a:ext cx="3144774" cy="3867912"/>
          </a:xfrm>
        </p:spPr>
        <p:txBody>
          <a:bodyPr>
            <a:normAutofit/>
          </a:bodyPr>
          <a:lstStyle/>
          <a:p>
            <a:r>
              <a:rPr lang="en-US" dirty="0"/>
              <a:t>After enter the </a:t>
            </a:r>
            <a:r>
              <a:rPr lang="en-US" dirty="0" err="1"/>
              <a:t>ip</a:t>
            </a:r>
            <a:r>
              <a:rPr lang="en-US" dirty="0"/>
              <a:t> address, there is NO RESPONSE.</a:t>
            </a:r>
          </a:p>
          <a:p>
            <a:r>
              <a:rPr lang="en-US" dirty="0"/>
              <a:t>Displaying the /</a:t>
            </a:r>
            <a:r>
              <a:rPr lang="en-US" dirty="0" err="1"/>
              <a:t>etc</a:t>
            </a:r>
            <a:r>
              <a:rPr lang="en-US" dirty="0"/>
              <a:t>/passwd  file, there is NO RESPONSE</a:t>
            </a:r>
          </a:p>
          <a:p>
            <a:endParaRPr lang="en-US" dirty="0"/>
          </a:p>
          <a:p>
            <a:r>
              <a:rPr lang="en-US" dirty="0"/>
              <a:t>Display the weakness of ping typing the command:  </a:t>
            </a:r>
            <a:r>
              <a:rPr lang="en-US" sz="1400" b="1" dirty="0"/>
              <a:t>cat/var/www/html/</a:t>
            </a:r>
            <a:r>
              <a:rPr lang="en-US" sz="1400" b="1" dirty="0" err="1"/>
              <a:t>dvwa</a:t>
            </a:r>
            <a:r>
              <a:rPr lang="en-US" sz="1400" b="1" dirty="0"/>
              <a:t>/vulnerabilities/exec/source/</a:t>
            </a:r>
            <a:r>
              <a:rPr lang="en-US" sz="1400" b="1" dirty="0" err="1"/>
              <a:t>low.php</a:t>
            </a:r>
            <a:endParaRPr lang="en-US" sz="1400" b="1" dirty="0"/>
          </a:p>
          <a:p>
            <a:endParaRPr lang="en-US" sz="1400" b="1" dirty="0"/>
          </a:p>
          <a:p>
            <a:r>
              <a:rPr lang="en-US" sz="1400" b="1" dirty="0">
                <a:solidFill>
                  <a:srgbClr val="00B050"/>
                </a:solidFill>
              </a:rPr>
              <a:t>We have 4 security level of DVWA</a:t>
            </a:r>
          </a:p>
        </p:txBody>
      </p:sp>
      <p:sp>
        <p:nvSpPr>
          <p:cNvPr id="7" name="TextBox 6">
            <a:extLst>
              <a:ext uri="{FF2B5EF4-FFF2-40B4-BE49-F238E27FC236}">
                <a16:creationId xmlns:a16="http://schemas.microsoft.com/office/drawing/2014/main" id="{0A841CBA-5C65-4E22-A3DB-A6CCBF5B9342}"/>
              </a:ext>
            </a:extLst>
          </p:cNvPr>
          <p:cNvSpPr txBox="1"/>
          <p:nvPr/>
        </p:nvSpPr>
        <p:spPr>
          <a:xfrm>
            <a:off x="267419" y="76490"/>
            <a:ext cx="7280694" cy="307777"/>
          </a:xfrm>
          <a:prstGeom prst="rect">
            <a:avLst/>
          </a:prstGeom>
          <a:noFill/>
        </p:spPr>
        <p:txBody>
          <a:bodyPr wrap="square" rtlCol="0">
            <a:spAutoFit/>
          </a:bodyPr>
          <a:lstStyle/>
          <a:p>
            <a:r>
              <a:rPr lang="en-US" sz="1400" b="1" dirty="0">
                <a:solidFill>
                  <a:srgbClr val="00B050"/>
                </a:solidFill>
              </a:rPr>
              <a:t>cat/var/www/html/</a:t>
            </a:r>
            <a:r>
              <a:rPr lang="en-US" sz="1400" b="1" dirty="0" err="1">
                <a:solidFill>
                  <a:srgbClr val="00B050"/>
                </a:solidFill>
              </a:rPr>
              <a:t>dvwa</a:t>
            </a:r>
            <a:r>
              <a:rPr lang="en-US" sz="1400" b="1" dirty="0">
                <a:solidFill>
                  <a:srgbClr val="00B050"/>
                </a:solidFill>
              </a:rPr>
              <a:t>/vulnerabilities/exec/source/</a:t>
            </a:r>
            <a:r>
              <a:rPr lang="en-US" sz="1400" b="1" dirty="0" err="1">
                <a:solidFill>
                  <a:srgbClr val="00B050"/>
                </a:solidFill>
              </a:rPr>
              <a:t>low.php</a:t>
            </a:r>
            <a:endParaRPr lang="en-US" dirty="0">
              <a:solidFill>
                <a:srgbClr val="00B050"/>
              </a:solidFill>
            </a:endParaRPr>
          </a:p>
        </p:txBody>
      </p:sp>
      <p:sp>
        <p:nvSpPr>
          <p:cNvPr id="8" name="TextBox 7">
            <a:extLst>
              <a:ext uri="{FF2B5EF4-FFF2-40B4-BE49-F238E27FC236}">
                <a16:creationId xmlns:a16="http://schemas.microsoft.com/office/drawing/2014/main" id="{EEAC69A1-7EE6-4E84-9B98-541F0D618830}"/>
              </a:ext>
            </a:extLst>
          </p:cNvPr>
          <p:cNvSpPr txBox="1"/>
          <p:nvPr/>
        </p:nvSpPr>
        <p:spPr>
          <a:xfrm>
            <a:off x="9570223" y="388473"/>
            <a:ext cx="819510" cy="369332"/>
          </a:xfrm>
          <a:prstGeom prst="rect">
            <a:avLst/>
          </a:prstGeom>
          <a:noFill/>
        </p:spPr>
        <p:txBody>
          <a:bodyPr wrap="square" rtlCol="0">
            <a:spAutoFit/>
          </a:bodyPr>
          <a:lstStyle/>
          <a:p>
            <a:pPr algn="ct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1</a:t>
            </a:r>
          </a:p>
        </p:txBody>
      </p:sp>
    </p:spTree>
    <p:extLst>
      <p:ext uri="{BB962C8B-B14F-4D97-AF65-F5344CB8AC3E}">
        <p14:creationId xmlns:p14="http://schemas.microsoft.com/office/powerpoint/2010/main" val="327325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4FE82B-B91D-4989-97FD-99C1CAFF6270}"/>
              </a:ext>
            </a:extLst>
          </p:cNvPr>
          <p:cNvSpPr>
            <a:spLocks noGrp="1"/>
          </p:cNvSpPr>
          <p:nvPr>
            <p:ph type="title"/>
          </p:nvPr>
        </p:nvSpPr>
        <p:spPr>
          <a:xfrm>
            <a:off x="8477250" y="605335"/>
            <a:ext cx="3144774" cy="738556"/>
          </a:xfrm>
        </p:spPr>
        <p:txBody>
          <a:bodyPr/>
          <a:lstStyle/>
          <a:p>
            <a:pPr algn="ctr"/>
            <a:r>
              <a:rPr lang="en-US" sz="2800" b="1" dirty="0">
                <a:solidFill>
                  <a:srgbClr val="00B0F0"/>
                </a:solidFill>
              </a:rPr>
              <a:t>SQL INJECTION</a:t>
            </a:r>
          </a:p>
        </p:txBody>
      </p:sp>
      <p:sp>
        <p:nvSpPr>
          <p:cNvPr id="4" name="Text Placeholder 3">
            <a:extLst>
              <a:ext uri="{FF2B5EF4-FFF2-40B4-BE49-F238E27FC236}">
                <a16:creationId xmlns:a16="http://schemas.microsoft.com/office/drawing/2014/main" id="{6586230D-856D-49C9-8642-199282DB514B}"/>
              </a:ext>
            </a:extLst>
          </p:cNvPr>
          <p:cNvSpPr>
            <a:spLocks noGrp="1"/>
          </p:cNvSpPr>
          <p:nvPr>
            <p:ph type="body" sz="half" idx="2"/>
          </p:nvPr>
        </p:nvSpPr>
        <p:spPr>
          <a:xfrm>
            <a:off x="8477250" y="1413164"/>
            <a:ext cx="3144774" cy="4841332"/>
          </a:xfrm>
        </p:spPr>
        <p:txBody>
          <a:bodyPr>
            <a:normAutofit/>
          </a:bodyPr>
          <a:lstStyle/>
          <a:p>
            <a:r>
              <a:rPr lang="en-US" sz="1400" dirty="0"/>
              <a:t>Display ID 2 in the User ID Column</a:t>
            </a:r>
          </a:p>
          <a:p>
            <a:endParaRPr lang="en-US" sz="1400" dirty="0"/>
          </a:p>
          <a:p>
            <a:r>
              <a:rPr lang="en-US" sz="1400" dirty="0"/>
              <a:t>Display ID 1 in the User ID Column</a:t>
            </a:r>
          </a:p>
          <a:p>
            <a:endParaRPr lang="en-US" sz="1400" dirty="0"/>
          </a:p>
          <a:p>
            <a:r>
              <a:rPr lang="en-US" sz="1400" dirty="0"/>
              <a:t>Type %’ or 0=0 in the user ID column. </a:t>
            </a:r>
            <a:r>
              <a:rPr lang="en-US" sz="1400" b="1" dirty="0">
                <a:solidFill>
                  <a:srgbClr val="00B050"/>
                </a:solidFill>
              </a:rPr>
              <a:t>The result is 5 IDs.</a:t>
            </a:r>
          </a:p>
        </p:txBody>
      </p:sp>
      <p:sp>
        <p:nvSpPr>
          <p:cNvPr id="7" name="TextBox 6">
            <a:extLst>
              <a:ext uri="{FF2B5EF4-FFF2-40B4-BE49-F238E27FC236}">
                <a16:creationId xmlns:a16="http://schemas.microsoft.com/office/drawing/2014/main" id="{0A841CBA-5C65-4E22-A3DB-A6CCBF5B9342}"/>
              </a:ext>
            </a:extLst>
          </p:cNvPr>
          <p:cNvSpPr txBox="1"/>
          <p:nvPr/>
        </p:nvSpPr>
        <p:spPr>
          <a:xfrm>
            <a:off x="949037" y="4383357"/>
            <a:ext cx="1856509" cy="523220"/>
          </a:xfrm>
          <a:prstGeom prst="rect">
            <a:avLst/>
          </a:prstGeom>
          <a:noFill/>
        </p:spPr>
        <p:txBody>
          <a:bodyPr wrap="square" rtlCol="0">
            <a:spAutoFit/>
          </a:bodyPr>
          <a:lstStyle/>
          <a:p>
            <a:r>
              <a:rPr lang="en-US" sz="2800" b="1" dirty="0">
                <a:solidFill>
                  <a:srgbClr val="00B050"/>
                </a:solidFill>
              </a:rPr>
              <a:t>%’ or 0=0</a:t>
            </a:r>
            <a:endParaRPr lang="en-US" sz="2800" dirty="0">
              <a:solidFill>
                <a:srgbClr val="00B050"/>
              </a:solidFill>
            </a:endParaRPr>
          </a:p>
        </p:txBody>
      </p:sp>
      <p:sp>
        <p:nvSpPr>
          <p:cNvPr id="8" name="TextBox 7">
            <a:extLst>
              <a:ext uri="{FF2B5EF4-FFF2-40B4-BE49-F238E27FC236}">
                <a16:creationId xmlns:a16="http://schemas.microsoft.com/office/drawing/2014/main" id="{EEAC69A1-7EE6-4E84-9B98-541F0D618830}"/>
              </a:ext>
            </a:extLst>
          </p:cNvPr>
          <p:cNvSpPr txBox="1"/>
          <p:nvPr/>
        </p:nvSpPr>
        <p:spPr>
          <a:xfrm>
            <a:off x="9570223" y="388473"/>
            <a:ext cx="819510" cy="369332"/>
          </a:xfrm>
          <a:prstGeom prst="rect">
            <a:avLst/>
          </a:prstGeom>
          <a:noFill/>
        </p:spPr>
        <p:txBody>
          <a:bodyPr wrap="square" rtlCol="0">
            <a:spAutoFit/>
          </a:bodyPr>
          <a:lstStyle/>
          <a:p>
            <a:pPr algn="ct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2</a:t>
            </a:r>
          </a:p>
        </p:txBody>
      </p:sp>
      <p:pic>
        <p:nvPicPr>
          <p:cNvPr id="10" name="Picture Placeholder 9" descr="A screenshot of a cell phone&#10;&#10;Description automatically generated">
            <a:extLst>
              <a:ext uri="{FF2B5EF4-FFF2-40B4-BE49-F238E27FC236}">
                <a16:creationId xmlns:a16="http://schemas.microsoft.com/office/drawing/2014/main" id="{E88623A3-DEDB-46C3-AC66-6592B169D584}"/>
              </a:ext>
            </a:extLst>
          </p:cNvPr>
          <p:cNvPicPr>
            <a:picLocks noGrp="1" noChangeAspect="1"/>
          </p:cNvPicPr>
          <p:nvPr>
            <p:ph type="pic" idx="1"/>
          </p:nvPr>
        </p:nvPicPr>
        <p:blipFill>
          <a:blip r:embed="rId2"/>
          <a:srcRect l="4776" r="4776"/>
          <a:stretch>
            <a:fillRect/>
          </a:stretch>
        </p:blipFill>
        <p:spPr>
          <a:xfrm>
            <a:off x="193963" y="457201"/>
            <a:ext cx="3027220" cy="2510494"/>
          </a:xfrm>
        </p:spPr>
      </p:pic>
      <p:pic>
        <p:nvPicPr>
          <p:cNvPr id="12" name="Picture 11" descr="A screenshot of a cell phone&#10;&#10;Description automatically generated">
            <a:extLst>
              <a:ext uri="{FF2B5EF4-FFF2-40B4-BE49-F238E27FC236}">
                <a16:creationId xmlns:a16="http://schemas.microsoft.com/office/drawing/2014/main" id="{A2E76855-8CA6-4150-9C8D-BFC6D8FA0269}"/>
              </a:ext>
            </a:extLst>
          </p:cNvPr>
          <p:cNvPicPr>
            <a:picLocks noChangeAspect="1"/>
          </p:cNvPicPr>
          <p:nvPr/>
        </p:nvPicPr>
        <p:blipFill>
          <a:blip r:embed="rId3"/>
          <a:stretch>
            <a:fillRect/>
          </a:stretch>
        </p:blipFill>
        <p:spPr>
          <a:xfrm>
            <a:off x="4620491" y="432223"/>
            <a:ext cx="3355986" cy="251698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3B60706F-26A8-4639-AAA0-4674BB0A335B}"/>
              </a:ext>
            </a:extLst>
          </p:cNvPr>
          <p:cNvPicPr>
            <a:picLocks noChangeAspect="1"/>
          </p:cNvPicPr>
          <p:nvPr/>
        </p:nvPicPr>
        <p:blipFill>
          <a:blip r:embed="rId4"/>
          <a:stretch>
            <a:fillRect/>
          </a:stretch>
        </p:blipFill>
        <p:spPr>
          <a:xfrm>
            <a:off x="2857221" y="3040629"/>
            <a:ext cx="5119256" cy="3839442"/>
          </a:xfrm>
          <a:prstGeom prst="rect">
            <a:avLst/>
          </a:prstGeom>
        </p:spPr>
      </p:pic>
      <p:sp>
        <p:nvSpPr>
          <p:cNvPr id="15" name="TextBox 14">
            <a:extLst>
              <a:ext uri="{FF2B5EF4-FFF2-40B4-BE49-F238E27FC236}">
                <a16:creationId xmlns:a16="http://schemas.microsoft.com/office/drawing/2014/main" id="{32E76AB4-58D5-4A08-8780-171218C7CE8A}"/>
              </a:ext>
            </a:extLst>
          </p:cNvPr>
          <p:cNvSpPr txBox="1"/>
          <p:nvPr/>
        </p:nvSpPr>
        <p:spPr>
          <a:xfrm>
            <a:off x="1539007" y="14935"/>
            <a:ext cx="643084" cy="369332"/>
          </a:xfrm>
          <a:prstGeom prst="rect">
            <a:avLst/>
          </a:prstGeom>
          <a:noFill/>
        </p:spPr>
        <p:txBody>
          <a:bodyPr wrap="square" rtlCol="0">
            <a:spAutoFit/>
          </a:bodyPr>
          <a:lstStyle/>
          <a:p>
            <a:r>
              <a:rPr lang="en-US" b="1" dirty="0">
                <a:solidFill>
                  <a:srgbClr val="00B050"/>
                </a:solidFill>
              </a:rPr>
              <a:t>ID 1</a:t>
            </a:r>
          </a:p>
        </p:txBody>
      </p:sp>
      <p:sp>
        <p:nvSpPr>
          <p:cNvPr id="16" name="TextBox 15">
            <a:extLst>
              <a:ext uri="{FF2B5EF4-FFF2-40B4-BE49-F238E27FC236}">
                <a16:creationId xmlns:a16="http://schemas.microsoft.com/office/drawing/2014/main" id="{1BCAEE8C-7188-456B-82B4-CFE2434F7721}"/>
              </a:ext>
            </a:extLst>
          </p:cNvPr>
          <p:cNvSpPr txBox="1"/>
          <p:nvPr/>
        </p:nvSpPr>
        <p:spPr>
          <a:xfrm>
            <a:off x="6096000" y="26424"/>
            <a:ext cx="819510" cy="369332"/>
          </a:xfrm>
          <a:prstGeom prst="rect">
            <a:avLst/>
          </a:prstGeom>
          <a:noFill/>
        </p:spPr>
        <p:txBody>
          <a:bodyPr wrap="square" rtlCol="0">
            <a:spAutoFit/>
          </a:bodyPr>
          <a:lstStyle/>
          <a:p>
            <a:r>
              <a:rPr lang="en-US" b="1" dirty="0">
                <a:solidFill>
                  <a:srgbClr val="00B050"/>
                </a:solidFill>
              </a:rPr>
              <a:t>ID 2</a:t>
            </a:r>
          </a:p>
        </p:txBody>
      </p:sp>
    </p:spTree>
    <p:extLst>
      <p:ext uri="{BB962C8B-B14F-4D97-AF65-F5344CB8AC3E}">
        <p14:creationId xmlns:p14="http://schemas.microsoft.com/office/powerpoint/2010/main" val="22081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4FE82B-B91D-4989-97FD-99C1CAFF6270}"/>
              </a:ext>
            </a:extLst>
          </p:cNvPr>
          <p:cNvSpPr>
            <a:spLocks noGrp="1"/>
          </p:cNvSpPr>
          <p:nvPr>
            <p:ph type="title"/>
          </p:nvPr>
        </p:nvSpPr>
        <p:spPr>
          <a:xfrm>
            <a:off x="8477250" y="605335"/>
            <a:ext cx="3144774" cy="530738"/>
          </a:xfrm>
        </p:spPr>
        <p:txBody>
          <a:bodyPr/>
          <a:lstStyle/>
          <a:p>
            <a:pPr algn="ctr"/>
            <a:r>
              <a:rPr lang="en-US" sz="2800" b="1" dirty="0">
                <a:solidFill>
                  <a:srgbClr val="00B0F0"/>
                </a:solidFill>
              </a:rPr>
              <a:t>SQL INJECTION</a:t>
            </a:r>
          </a:p>
        </p:txBody>
      </p:sp>
      <p:sp>
        <p:nvSpPr>
          <p:cNvPr id="4" name="Text Placeholder 3">
            <a:extLst>
              <a:ext uri="{FF2B5EF4-FFF2-40B4-BE49-F238E27FC236}">
                <a16:creationId xmlns:a16="http://schemas.microsoft.com/office/drawing/2014/main" id="{6586230D-856D-49C9-8642-199282DB514B}"/>
              </a:ext>
            </a:extLst>
          </p:cNvPr>
          <p:cNvSpPr>
            <a:spLocks noGrp="1"/>
          </p:cNvSpPr>
          <p:nvPr>
            <p:ph type="body" sz="half" idx="2"/>
          </p:nvPr>
        </p:nvSpPr>
        <p:spPr>
          <a:xfrm>
            <a:off x="8322397" y="1136073"/>
            <a:ext cx="3516312" cy="5285509"/>
          </a:xfrm>
        </p:spPr>
        <p:txBody>
          <a:bodyPr>
            <a:normAutofit/>
          </a:bodyPr>
          <a:lstStyle/>
          <a:p>
            <a:r>
              <a:rPr lang="en-US" sz="1400" dirty="0"/>
              <a:t>1 - Display the database version</a:t>
            </a:r>
            <a:r>
              <a:rPr lang="en-US" sz="1000" dirty="0"/>
              <a:t>: </a:t>
            </a:r>
          </a:p>
          <a:p>
            <a:r>
              <a:rPr lang="en-US" sz="1200" b="1" dirty="0"/>
              <a:t>%’ or 0=0 union select null, version()#</a:t>
            </a:r>
          </a:p>
          <a:p>
            <a:r>
              <a:rPr lang="en-US" sz="1200" dirty="0"/>
              <a:t>2 - Display the database user: </a:t>
            </a:r>
          </a:p>
          <a:p>
            <a:pPr lvl="0">
              <a:buClr>
                <a:prstClr val="black">
                  <a:lumMod val="85000"/>
                  <a:lumOff val="15000"/>
                </a:prstClr>
              </a:buClr>
            </a:pPr>
            <a:r>
              <a:rPr lang="en-US" sz="1200" b="1" dirty="0">
                <a:solidFill>
                  <a:prstClr val="black"/>
                </a:solidFill>
              </a:rPr>
              <a:t>%’ or 0=0 union select null, user()#</a:t>
            </a:r>
            <a:endParaRPr lang="en-US" sz="1200" dirty="0"/>
          </a:p>
          <a:p>
            <a:r>
              <a:rPr lang="en-US" sz="1200" dirty="0"/>
              <a:t>3 - Display the database name:</a:t>
            </a:r>
          </a:p>
          <a:p>
            <a:pPr lvl="0">
              <a:buClr>
                <a:prstClr val="black">
                  <a:lumMod val="85000"/>
                  <a:lumOff val="15000"/>
                </a:prstClr>
              </a:buClr>
            </a:pPr>
            <a:r>
              <a:rPr lang="en-US" sz="1200" b="1" dirty="0">
                <a:solidFill>
                  <a:prstClr val="black"/>
                </a:solidFill>
              </a:rPr>
              <a:t>%’ or 0=0 union select null, database()#</a:t>
            </a:r>
          </a:p>
          <a:p>
            <a:r>
              <a:rPr lang="en-US" sz="1100" i="1" dirty="0">
                <a:solidFill>
                  <a:srgbClr val="00B050"/>
                </a:solidFill>
              </a:rPr>
              <a:t>SQL injection vulnerabilities can be catastrophic because they can allow an attacker to view , insert, delete  or modify records in a database. In a SQL injection attack, the attacker inserts or injects partial or complete SQL queries via the web application. SQL commands are injected into input fields in  an application or a URL in order to perform the execution of  predefined SQL commands.</a:t>
            </a:r>
          </a:p>
          <a:p>
            <a:r>
              <a:rPr lang="en-US" sz="1100" i="1" dirty="0">
                <a:solidFill>
                  <a:srgbClr val="00B050"/>
                </a:solidFill>
              </a:rPr>
              <a:t>The SQL statement (command) SELECT is Used to obtain data from a database. </a:t>
            </a:r>
          </a:p>
          <a:p>
            <a:r>
              <a:rPr lang="en-US" sz="1100" i="1" dirty="0">
                <a:solidFill>
                  <a:srgbClr val="00B050"/>
                </a:solidFill>
              </a:rPr>
              <a:t>The SQL  UNION operator is used to combine the result set of two or more SELECT statements. UNION operator selects only distinct values. UNION ALL can be use to allow duplicate values. UNION operator can be use in SQL injection attack to join a query. The main goal is to obtain the values of columns of other tables. </a:t>
            </a:r>
          </a:p>
        </p:txBody>
      </p:sp>
      <p:sp>
        <p:nvSpPr>
          <p:cNvPr id="7" name="TextBox 6">
            <a:extLst>
              <a:ext uri="{FF2B5EF4-FFF2-40B4-BE49-F238E27FC236}">
                <a16:creationId xmlns:a16="http://schemas.microsoft.com/office/drawing/2014/main" id="{0A841CBA-5C65-4E22-A3DB-A6CCBF5B9342}"/>
              </a:ext>
            </a:extLst>
          </p:cNvPr>
          <p:cNvSpPr txBox="1"/>
          <p:nvPr/>
        </p:nvSpPr>
        <p:spPr>
          <a:xfrm>
            <a:off x="125413" y="115842"/>
            <a:ext cx="3581400" cy="307777"/>
          </a:xfrm>
          <a:prstGeom prst="rect">
            <a:avLst/>
          </a:prstGeom>
          <a:noFill/>
        </p:spPr>
        <p:txBody>
          <a:bodyPr wrap="square" rtlCol="0">
            <a:spAutoFit/>
          </a:bodyPr>
          <a:lstStyle/>
          <a:p>
            <a:r>
              <a:rPr lang="en-US" sz="1400" b="1" dirty="0">
                <a:solidFill>
                  <a:srgbClr val="00B050"/>
                </a:solidFill>
              </a:rPr>
              <a:t>%’ or 0=0 union select null, version()#</a:t>
            </a:r>
            <a:endParaRPr lang="en-US" sz="1400" dirty="0">
              <a:solidFill>
                <a:srgbClr val="00B050"/>
              </a:solidFill>
            </a:endParaRPr>
          </a:p>
        </p:txBody>
      </p:sp>
      <p:sp>
        <p:nvSpPr>
          <p:cNvPr id="8" name="TextBox 7">
            <a:extLst>
              <a:ext uri="{FF2B5EF4-FFF2-40B4-BE49-F238E27FC236}">
                <a16:creationId xmlns:a16="http://schemas.microsoft.com/office/drawing/2014/main" id="{EEAC69A1-7EE6-4E84-9B98-541F0D618830}"/>
              </a:ext>
            </a:extLst>
          </p:cNvPr>
          <p:cNvSpPr txBox="1"/>
          <p:nvPr/>
        </p:nvSpPr>
        <p:spPr>
          <a:xfrm>
            <a:off x="9171709" y="351396"/>
            <a:ext cx="1787236" cy="369332"/>
          </a:xfrm>
          <a:prstGeom prst="rect">
            <a:avLst/>
          </a:prstGeom>
          <a:noFill/>
        </p:spPr>
        <p:txBody>
          <a:bodyPr wrap="square" rtlCol="0">
            <a:spAutoFit/>
          </a:bodyPr>
          <a:lstStyle/>
          <a:p>
            <a:pPr algn="ct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2 (continued)</a:t>
            </a:r>
          </a:p>
        </p:txBody>
      </p:sp>
      <p:pic>
        <p:nvPicPr>
          <p:cNvPr id="9" name="Picture 8" descr="A screenshot of a cell phone&#10;&#10;Description automatically generated">
            <a:extLst>
              <a:ext uri="{FF2B5EF4-FFF2-40B4-BE49-F238E27FC236}">
                <a16:creationId xmlns:a16="http://schemas.microsoft.com/office/drawing/2014/main" id="{325B3751-87B9-4FDB-BD37-687942456A46}"/>
              </a:ext>
            </a:extLst>
          </p:cNvPr>
          <p:cNvPicPr>
            <a:picLocks noChangeAspect="1"/>
          </p:cNvPicPr>
          <p:nvPr/>
        </p:nvPicPr>
        <p:blipFill>
          <a:blip r:embed="rId2"/>
          <a:stretch>
            <a:fillRect/>
          </a:stretch>
        </p:blipFill>
        <p:spPr>
          <a:xfrm>
            <a:off x="0" y="519545"/>
            <a:ext cx="3832226" cy="287417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1F6C0E32-F358-4D16-B2C7-DB015D4E7244}"/>
              </a:ext>
            </a:extLst>
          </p:cNvPr>
          <p:cNvPicPr>
            <a:picLocks noChangeAspect="1"/>
          </p:cNvPicPr>
          <p:nvPr/>
        </p:nvPicPr>
        <p:blipFill>
          <a:blip r:embed="rId3"/>
          <a:stretch>
            <a:fillRect/>
          </a:stretch>
        </p:blipFill>
        <p:spPr>
          <a:xfrm>
            <a:off x="4077421" y="505982"/>
            <a:ext cx="3879274" cy="2909455"/>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D4ED88B3-D7B1-4561-AE3F-2C2BBF93A608}"/>
              </a:ext>
            </a:extLst>
          </p:cNvPr>
          <p:cNvPicPr>
            <a:picLocks noChangeAspect="1"/>
          </p:cNvPicPr>
          <p:nvPr/>
        </p:nvPicPr>
        <p:blipFill>
          <a:blip r:embed="rId4"/>
          <a:stretch>
            <a:fillRect/>
          </a:stretch>
        </p:blipFill>
        <p:spPr>
          <a:xfrm>
            <a:off x="3782291" y="3539836"/>
            <a:ext cx="4294910" cy="3221182"/>
          </a:xfrm>
          <a:prstGeom prst="rect">
            <a:avLst/>
          </a:prstGeom>
        </p:spPr>
      </p:pic>
      <p:sp>
        <p:nvSpPr>
          <p:cNvPr id="19" name="Rectangle 18">
            <a:extLst>
              <a:ext uri="{FF2B5EF4-FFF2-40B4-BE49-F238E27FC236}">
                <a16:creationId xmlns:a16="http://schemas.microsoft.com/office/drawing/2014/main" id="{3684FB34-AD00-478C-9852-E3B44C9E14E5}"/>
              </a:ext>
            </a:extLst>
          </p:cNvPr>
          <p:cNvSpPr/>
          <p:nvPr/>
        </p:nvSpPr>
        <p:spPr>
          <a:xfrm>
            <a:off x="4294910" y="94368"/>
            <a:ext cx="3782291" cy="338554"/>
          </a:xfrm>
          <a:prstGeom prst="rect">
            <a:avLst/>
          </a:prstGeom>
        </p:spPr>
        <p:txBody>
          <a:bodyPr wrap="square">
            <a:spAutoFit/>
          </a:bodyPr>
          <a:lstStyle/>
          <a:p>
            <a:r>
              <a:rPr lang="en-US" sz="1600" b="1" dirty="0">
                <a:solidFill>
                  <a:srgbClr val="00B050"/>
                </a:solidFill>
              </a:rPr>
              <a:t>%’ or 0=0 union select null, user()#</a:t>
            </a:r>
            <a:endParaRPr lang="en-US" sz="1600" dirty="0">
              <a:solidFill>
                <a:srgbClr val="00B050"/>
              </a:solidFill>
            </a:endParaRPr>
          </a:p>
        </p:txBody>
      </p:sp>
      <p:sp>
        <p:nvSpPr>
          <p:cNvPr id="20" name="Rectangle 19">
            <a:extLst>
              <a:ext uri="{FF2B5EF4-FFF2-40B4-BE49-F238E27FC236}">
                <a16:creationId xmlns:a16="http://schemas.microsoft.com/office/drawing/2014/main" id="{EBBD3309-EECD-4810-9E9E-CF7EC7836301}"/>
              </a:ext>
            </a:extLst>
          </p:cNvPr>
          <p:cNvSpPr/>
          <p:nvPr/>
        </p:nvSpPr>
        <p:spPr>
          <a:xfrm>
            <a:off x="0" y="5200812"/>
            <a:ext cx="3706812" cy="307777"/>
          </a:xfrm>
          <a:prstGeom prst="rect">
            <a:avLst/>
          </a:prstGeom>
        </p:spPr>
        <p:txBody>
          <a:bodyPr wrap="square">
            <a:spAutoFit/>
          </a:bodyPr>
          <a:lstStyle/>
          <a:p>
            <a:r>
              <a:rPr lang="en-US" sz="1400" b="1" dirty="0">
                <a:solidFill>
                  <a:srgbClr val="00B050"/>
                </a:solidFill>
              </a:rPr>
              <a:t>%’ or 0=0 union select null, database()#</a:t>
            </a:r>
            <a:endParaRPr lang="en-US" sz="1400" dirty="0">
              <a:solidFill>
                <a:srgbClr val="00B050"/>
              </a:solidFill>
            </a:endParaRPr>
          </a:p>
        </p:txBody>
      </p:sp>
    </p:spTree>
    <p:extLst>
      <p:ext uri="{BB962C8B-B14F-4D97-AF65-F5344CB8AC3E}">
        <p14:creationId xmlns:p14="http://schemas.microsoft.com/office/powerpoint/2010/main" val="82099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4FE82B-B91D-4989-97FD-99C1CAFF6270}"/>
              </a:ext>
            </a:extLst>
          </p:cNvPr>
          <p:cNvSpPr>
            <a:spLocks noGrp="1"/>
          </p:cNvSpPr>
          <p:nvPr>
            <p:ph type="title"/>
          </p:nvPr>
        </p:nvSpPr>
        <p:spPr>
          <a:xfrm>
            <a:off x="8477250" y="502041"/>
            <a:ext cx="3144774" cy="955418"/>
          </a:xfrm>
        </p:spPr>
        <p:txBody>
          <a:bodyPr/>
          <a:lstStyle/>
          <a:p>
            <a:pPr algn="ctr"/>
            <a:r>
              <a:rPr lang="en-US" sz="2800" b="1" dirty="0">
                <a:solidFill>
                  <a:srgbClr val="00B0F0"/>
                </a:solidFill>
              </a:rPr>
              <a:t>Cross-Site Scripting (XSS)</a:t>
            </a:r>
          </a:p>
        </p:txBody>
      </p:sp>
      <p:sp>
        <p:nvSpPr>
          <p:cNvPr id="4" name="Text Placeholder 3">
            <a:extLst>
              <a:ext uri="{FF2B5EF4-FFF2-40B4-BE49-F238E27FC236}">
                <a16:creationId xmlns:a16="http://schemas.microsoft.com/office/drawing/2014/main" id="{6586230D-856D-49C9-8642-199282DB514B}"/>
              </a:ext>
            </a:extLst>
          </p:cNvPr>
          <p:cNvSpPr>
            <a:spLocks noGrp="1"/>
          </p:cNvSpPr>
          <p:nvPr>
            <p:ph type="body" sz="half" idx="2"/>
          </p:nvPr>
        </p:nvSpPr>
        <p:spPr>
          <a:xfrm>
            <a:off x="8350027" y="1457459"/>
            <a:ext cx="3391700" cy="4898500"/>
          </a:xfrm>
        </p:spPr>
        <p:txBody>
          <a:bodyPr>
            <a:normAutofit lnSpcReduction="10000"/>
          </a:bodyPr>
          <a:lstStyle/>
          <a:p>
            <a:r>
              <a:rPr lang="en-US" sz="1400" dirty="0"/>
              <a:t>Test 1</a:t>
            </a:r>
          </a:p>
          <a:p>
            <a:r>
              <a:rPr lang="en-US" sz="1400" dirty="0"/>
              <a:t>“This is a XSS Exploit test”</a:t>
            </a:r>
          </a:p>
          <a:p>
            <a:r>
              <a:rPr lang="en-US" sz="1400" dirty="0"/>
              <a:t>Test 2</a:t>
            </a:r>
          </a:p>
          <a:p>
            <a:r>
              <a:rPr lang="en-US" sz="1050" dirty="0"/>
              <a:t>&lt;iframe </a:t>
            </a:r>
            <a:r>
              <a:rPr lang="en-US" sz="1050" dirty="0" err="1"/>
              <a:t>src</a:t>
            </a:r>
            <a:r>
              <a:rPr lang="en-US" sz="1050" dirty="0"/>
              <a:t>=</a:t>
            </a:r>
            <a:r>
              <a:rPr lang="en-US" sz="1050" dirty="0">
                <a:hlinkClick r:id="rId2"/>
              </a:rPr>
              <a:t>http://www.cnn.com</a:t>
            </a:r>
            <a:r>
              <a:rPr lang="en-US" sz="1050" dirty="0"/>
              <a:t>&gt;&lt;/iframe&gt;</a:t>
            </a:r>
            <a:endParaRPr lang="en-US" sz="1400" dirty="0"/>
          </a:p>
          <a:p>
            <a:r>
              <a:rPr lang="en-US" sz="1400" dirty="0"/>
              <a:t>Test 3</a:t>
            </a:r>
          </a:p>
          <a:p>
            <a:r>
              <a:rPr lang="en-US" sz="1400" dirty="0">
                <a:latin typeface="Calibri" panose="020F0502020204030204" pitchFamily="34" charset="0"/>
                <a:ea typeface="Calibri" panose="020F0502020204030204" pitchFamily="34" charset="0"/>
                <a:cs typeface="Times New Roman" panose="02020603050405020304" pitchFamily="18" charset="0"/>
              </a:rPr>
              <a:t>&lt;script&gt;alert(</a:t>
            </a:r>
            <a:r>
              <a:rPr lang="en-US" sz="1400" dirty="0" err="1">
                <a:latin typeface="Calibri" panose="020F0502020204030204" pitchFamily="34" charset="0"/>
                <a:ea typeface="Calibri" panose="020F0502020204030204" pitchFamily="34" charset="0"/>
                <a:cs typeface="Times New Roman" panose="02020603050405020304" pitchFamily="18" charset="0"/>
              </a:rPr>
              <a:t>document.cookie</a:t>
            </a:r>
            <a:r>
              <a:rPr lang="en-US" sz="1400" dirty="0">
                <a:latin typeface="Calibri" panose="020F0502020204030204" pitchFamily="34" charset="0"/>
                <a:ea typeface="Calibri" panose="020F0502020204030204" pitchFamily="34" charset="0"/>
                <a:cs typeface="Times New Roman" panose="02020603050405020304" pitchFamily="18" charset="0"/>
              </a:rPr>
              <a:t>)&lt;/script&gt;</a:t>
            </a:r>
          </a:p>
          <a:p>
            <a:endParaRPr lang="en-US" sz="1400" i="1" dirty="0">
              <a:solidFill>
                <a:schemeClr val="accent5">
                  <a:lumMod val="50000"/>
                </a:schemeClr>
              </a:solidFill>
            </a:endParaRPr>
          </a:p>
          <a:p>
            <a:r>
              <a:rPr lang="en-US" sz="1400" i="1" dirty="0">
                <a:solidFill>
                  <a:srgbClr val="00B050"/>
                </a:solidFill>
              </a:rPr>
              <a:t>{Stored  XSS are referred to a persistent XSS attack. This occur when the malicious code or script is permanently stored on a vulnerable or malicious server using a database; typically found in websites hosting blog posts, web forums. An example is when a user request the stored information from the vulnerable or malicious server. Then the vulnerable sever is usually a known or trusted site.}</a:t>
            </a:r>
            <a:endParaRPr lang="en-US" sz="1400" dirty="0">
              <a:solidFill>
                <a:srgbClr val="00B050"/>
              </a:solidFill>
            </a:endParaRPr>
          </a:p>
          <a:p>
            <a:endParaRPr lang="en-US" sz="1400" dirty="0"/>
          </a:p>
          <a:p>
            <a:endParaRPr lang="en-US" sz="1400" dirty="0"/>
          </a:p>
        </p:txBody>
      </p:sp>
      <p:sp>
        <p:nvSpPr>
          <p:cNvPr id="7" name="TextBox 6">
            <a:extLst>
              <a:ext uri="{FF2B5EF4-FFF2-40B4-BE49-F238E27FC236}">
                <a16:creationId xmlns:a16="http://schemas.microsoft.com/office/drawing/2014/main" id="{0A841CBA-5C65-4E22-A3DB-A6CCBF5B9342}"/>
              </a:ext>
            </a:extLst>
          </p:cNvPr>
          <p:cNvSpPr txBox="1"/>
          <p:nvPr/>
        </p:nvSpPr>
        <p:spPr>
          <a:xfrm>
            <a:off x="791620" y="4620827"/>
            <a:ext cx="1856509" cy="461665"/>
          </a:xfrm>
          <a:prstGeom prst="rect">
            <a:avLst/>
          </a:prstGeom>
          <a:noFill/>
        </p:spPr>
        <p:txBody>
          <a:bodyPr wrap="square" rtlCol="0">
            <a:spAutoFit/>
          </a:bodyPr>
          <a:lstStyle/>
          <a:p>
            <a:r>
              <a:rPr lang="en-US" sz="2400" b="1" dirty="0">
                <a:solidFill>
                  <a:srgbClr val="00B050"/>
                </a:solidFill>
              </a:rPr>
              <a:t>Test 3</a:t>
            </a:r>
            <a:endParaRPr lang="en-US" sz="2400" dirty="0">
              <a:solidFill>
                <a:srgbClr val="00B050"/>
              </a:solidFill>
            </a:endParaRPr>
          </a:p>
        </p:txBody>
      </p:sp>
      <p:sp>
        <p:nvSpPr>
          <p:cNvPr id="8" name="TextBox 7">
            <a:extLst>
              <a:ext uri="{FF2B5EF4-FFF2-40B4-BE49-F238E27FC236}">
                <a16:creationId xmlns:a16="http://schemas.microsoft.com/office/drawing/2014/main" id="{EEAC69A1-7EE6-4E84-9B98-541F0D618830}"/>
              </a:ext>
            </a:extLst>
          </p:cNvPr>
          <p:cNvSpPr txBox="1"/>
          <p:nvPr/>
        </p:nvSpPr>
        <p:spPr>
          <a:xfrm>
            <a:off x="9639882" y="319200"/>
            <a:ext cx="819510" cy="369332"/>
          </a:xfrm>
          <a:prstGeom prst="rect">
            <a:avLst/>
          </a:prstGeom>
          <a:noFill/>
        </p:spPr>
        <p:txBody>
          <a:bodyPr wrap="square" rtlCol="0">
            <a:spAutoFit/>
          </a:bodyPr>
          <a:lstStyle/>
          <a:p>
            <a:pPr algn="ct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3</a:t>
            </a:r>
          </a:p>
        </p:txBody>
      </p:sp>
      <p:sp>
        <p:nvSpPr>
          <p:cNvPr id="15" name="TextBox 14">
            <a:extLst>
              <a:ext uri="{FF2B5EF4-FFF2-40B4-BE49-F238E27FC236}">
                <a16:creationId xmlns:a16="http://schemas.microsoft.com/office/drawing/2014/main" id="{32E76AB4-58D5-4A08-8780-171218C7CE8A}"/>
              </a:ext>
            </a:extLst>
          </p:cNvPr>
          <p:cNvSpPr txBox="1"/>
          <p:nvPr/>
        </p:nvSpPr>
        <p:spPr>
          <a:xfrm>
            <a:off x="1095782" y="-93383"/>
            <a:ext cx="1273652" cy="461665"/>
          </a:xfrm>
          <a:prstGeom prst="rect">
            <a:avLst/>
          </a:prstGeom>
          <a:noFill/>
        </p:spPr>
        <p:txBody>
          <a:bodyPr wrap="square" rtlCol="0">
            <a:spAutoFit/>
          </a:bodyPr>
          <a:lstStyle/>
          <a:p>
            <a:r>
              <a:rPr lang="en-US" sz="2400" b="1" dirty="0">
                <a:solidFill>
                  <a:srgbClr val="00B050"/>
                </a:solidFill>
              </a:rPr>
              <a:t>Test 1</a:t>
            </a:r>
          </a:p>
        </p:txBody>
      </p:sp>
      <p:sp>
        <p:nvSpPr>
          <p:cNvPr id="16" name="TextBox 15">
            <a:extLst>
              <a:ext uri="{FF2B5EF4-FFF2-40B4-BE49-F238E27FC236}">
                <a16:creationId xmlns:a16="http://schemas.microsoft.com/office/drawing/2014/main" id="{1BCAEE8C-7188-456B-82B4-CFE2434F7721}"/>
              </a:ext>
            </a:extLst>
          </p:cNvPr>
          <p:cNvSpPr txBox="1"/>
          <p:nvPr/>
        </p:nvSpPr>
        <p:spPr>
          <a:xfrm>
            <a:off x="5892624" y="-80625"/>
            <a:ext cx="1101436" cy="461665"/>
          </a:xfrm>
          <a:prstGeom prst="rect">
            <a:avLst/>
          </a:prstGeom>
          <a:noFill/>
        </p:spPr>
        <p:txBody>
          <a:bodyPr wrap="square" rtlCol="0">
            <a:spAutoFit/>
          </a:bodyPr>
          <a:lstStyle/>
          <a:p>
            <a:r>
              <a:rPr lang="en-US" sz="2400" b="1" dirty="0">
                <a:solidFill>
                  <a:srgbClr val="00B050"/>
                </a:solidFill>
              </a:rPr>
              <a:t>Test 2</a:t>
            </a:r>
          </a:p>
        </p:txBody>
      </p:sp>
      <p:pic>
        <p:nvPicPr>
          <p:cNvPr id="11" name="Picture 10" descr="A screenshot of a cell phone&#10;&#10;Description automatically generated">
            <a:extLst>
              <a:ext uri="{FF2B5EF4-FFF2-40B4-BE49-F238E27FC236}">
                <a16:creationId xmlns:a16="http://schemas.microsoft.com/office/drawing/2014/main" id="{5516A151-1E5E-4D87-9112-C8ACB5041D6B}"/>
              </a:ext>
            </a:extLst>
          </p:cNvPr>
          <p:cNvPicPr>
            <a:picLocks noChangeAspect="1"/>
          </p:cNvPicPr>
          <p:nvPr/>
        </p:nvPicPr>
        <p:blipFill>
          <a:blip r:embed="rId3"/>
          <a:stretch>
            <a:fillRect/>
          </a:stretch>
        </p:blipFill>
        <p:spPr>
          <a:xfrm>
            <a:off x="3391811" y="3547184"/>
            <a:ext cx="4214534" cy="3160900"/>
          </a:xfrm>
          <a:prstGeom prst="rect">
            <a:avLst/>
          </a:prstGeom>
        </p:spPr>
      </p:pic>
      <p:sp>
        <p:nvSpPr>
          <p:cNvPr id="12" name="Rectangle 11">
            <a:extLst>
              <a:ext uri="{FF2B5EF4-FFF2-40B4-BE49-F238E27FC236}">
                <a16:creationId xmlns:a16="http://schemas.microsoft.com/office/drawing/2014/main" id="{C27A3151-F8AF-48DD-A6E9-27581EC13D19}"/>
              </a:ext>
            </a:extLst>
          </p:cNvPr>
          <p:cNvSpPr/>
          <p:nvPr/>
        </p:nvSpPr>
        <p:spPr>
          <a:xfrm>
            <a:off x="-63040" y="5139081"/>
            <a:ext cx="3135730" cy="307777"/>
          </a:xfrm>
          <a:prstGeom prst="rect">
            <a:avLst/>
          </a:prstGeom>
        </p:spPr>
        <p:txBody>
          <a:bodyPr wrap="none">
            <a:spAutoFit/>
          </a:bodyPr>
          <a:lstStyle/>
          <a:p>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&lt;script&gt;alert(</a:t>
            </a:r>
            <a:r>
              <a:rPr lang="en-US" sz="1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document.cookie</a:t>
            </a:r>
            <a:r>
              <a:rPr lang="en-US" sz="1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)&lt;/script&gt;</a:t>
            </a:r>
            <a:endParaRPr lang="en-US" sz="1400" dirty="0">
              <a:solidFill>
                <a:srgbClr val="FF0000"/>
              </a:solidFill>
            </a:endParaRPr>
          </a:p>
        </p:txBody>
      </p:sp>
      <p:sp>
        <p:nvSpPr>
          <p:cNvPr id="13" name="Rectangle 12">
            <a:extLst>
              <a:ext uri="{FF2B5EF4-FFF2-40B4-BE49-F238E27FC236}">
                <a16:creationId xmlns:a16="http://schemas.microsoft.com/office/drawing/2014/main" id="{22106647-4D57-465D-843C-7120722F45DE}"/>
              </a:ext>
            </a:extLst>
          </p:cNvPr>
          <p:cNvSpPr/>
          <p:nvPr/>
        </p:nvSpPr>
        <p:spPr>
          <a:xfrm>
            <a:off x="331025" y="368282"/>
            <a:ext cx="3037113" cy="369332"/>
          </a:xfrm>
          <a:prstGeom prst="rect">
            <a:avLst/>
          </a:prstGeom>
        </p:spPr>
        <p:txBody>
          <a:bodyPr wrap="none">
            <a:spAutoFit/>
          </a:bodyPr>
          <a:lstStyle/>
          <a:p>
            <a:r>
              <a:rPr lang="en-US" dirty="0">
                <a:solidFill>
                  <a:srgbClr val="FF0000"/>
                </a:solidFill>
              </a:rPr>
              <a:t>“This is a XSS Exploit test”</a:t>
            </a:r>
          </a:p>
        </p:txBody>
      </p:sp>
      <p:sp>
        <p:nvSpPr>
          <p:cNvPr id="14" name="Rectangle 13">
            <a:extLst>
              <a:ext uri="{FF2B5EF4-FFF2-40B4-BE49-F238E27FC236}">
                <a16:creationId xmlns:a16="http://schemas.microsoft.com/office/drawing/2014/main" id="{F7EE2F4D-6F76-4189-AB18-710AE7591035}"/>
              </a:ext>
            </a:extLst>
          </p:cNvPr>
          <p:cNvSpPr/>
          <p:nvPr/>
        </p:nvSpPr>
        <p:spPr>
          <a:xfrm>
            <a:off x="4530770" y="395566"/>
            <a:ext cx="3481659" cy="276999"/>
          </a:xfrm>
          <a:prstGeom prst="rect">
            <a:avLst/>
          </a:prstGeom>
        </p:spPr>
        <p:txBody>
          <a:bodyPr wrap="none">
            <a:spAutoFit/>
          </a:bodyPr>
          <a:lstStyle/>
          <a:p>
            <a:r>
              <a:rPr lang="en-US" sz="1200" dirty="0"/>
              <a:t>&lt;iframe </a:t>
            </a:r>
            <a:r>
              <a:rPr lang="en-US" sz="1200" dirty="0" err="1"/>
              <a:t>src</a:t>
            </a:r>
            <a:r>
              <a:rPr lang="en-US" sz="1200" dirty="0"/>
              <a:t>=</a:t>
            </a:r>
            <a:r>
              <a:rPr lang="en-US" sz="1200" dirty="0">
                <a:hlinkClick r:id="rId2"/>
              </a:rPr>
              <a:t>http://www.cnn.com</a:t>
            </a:r>
            <a:r>
              <a:rPr lang="en-US" sz="1200" dirty="0"/>
              <a:t>&gt;&lt;/iframe&gt;</a:t>
            </a:r>
          </a:p>
        </p:txBody>
      </p:sp>
      <p:pic>
        <p:nvPicPr>
          <p:cNvPr id="18" name="Picture 17" descr="A screenshot of a cell phone&#10;&#10;Description automatically generated">
            <a:extLst>
              <a:ext uri="{FF2B5EF4-FFF2-40B4-BE49-F238E27FC236}">
                <a16:creationId xmlns:a16="http://schemas.microsoft.com/office/drawing/2014/main" id="{E2089A9C-5027-4F17-AED4-0DAF2E9C52CB}"/>
              </a:ext>
            </a:extLst>
          </p:cNvPr>
          <p:cNvPicPr>
            <a:picLocks noChangeAspect="1"/>
          </p:cNvPicPr>
          <p:nvPr/>
        </p:nvPicPr>
        <p:blipFill>
          <a:blip r:embed="rId4"/>
          <a:stretch>
            <a:fillRect/>
          </a:stretch>
        </p:blipFill>
        <p:spPr>
          <a:xfrm>
            <a:off x="4507878" y="729154"/>
            <a:ext cx="3442217" cy="2581663"/>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9F32CC33-B460-495A-97D1-DDBD15BD5AD5}"/>
              </a:ext>
            </a:extLst>
          </p:cNvPr>
          <p:cNvPicPr>
            <a:picLocks noChangeAspect="1"/>
          </p:cNvPicPr>
          <p:nvPr/>
        </p:nvPicPr>
        <p:blipFill>
          <a:blip r:embed="rId5"/>
          <a:stretch>
            <a:fillRect/>
          </a:stretch>
        </p:blipFill>
        <p:spPr>
          <a:xfrm>
            <a:off x="385891" y="725516"/>
            <a:ext cx="3447068" cy="2585301"/>
          </a:xfrm>
          <a:prstGeom prst="rect">
            <a:avLst/>
          </a:prstGeom>
        </p:spPr>
      </p:pic>
    </p:spTree>
    <p:extLst>
      <p:ext uri="{BB962C8B-B14F-4D97-AF65-F5344CB8AC3E}">
        <p14:creationId xmlns:p14="http://schemas.microsoft.com/office/powerpoint/2010/main" val="2487059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documentManagement/types"/>
    <ds:schemaRef ds:uri="16c05727-aa75-4e4a-9b5f-8a80a1165891"/>
    <ds:schemaRef ds:uri="http://schemas.microsoft.com/office/infopath/2007/PartnerControls"/>
    <ds:schemaRef ds:uri="http://purl.org/dc/elements/1.1/"/>
    <ds:schemaRef ds:uri="http://schemas.microsoft.com/office/2006/metadata/properties"/>
    <ds:schemaRef ds:uri="http://www.w3.org/XML/1998/namespace"/>
    <ds:schemaRef ds:uri="http://purl.org/dc/terms/"/>
    <ds:schemaRef ds:uri="http://schemas.openxmlformats.org/package/2006/metadata/core-properties"/>
    <ds:schemaRef ds:uri="71af3243-3dd4-4a8d-8c0d-dd76da1f02a5"/>
    <ds:schemaRef ds:uri="http://purl.org/dc/dcmitype/"/>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Calibri</vt:lpstr>
      <vt:lpstr>Garamond</vt:lpstr>
      <vt:lpstr>Sagona Book</vt:lpstr>
      <vt:lpstr>Sagona ExtraLight</vt:lpstr>
      <vt:lpstr>Tahoma</vt:lpstr>
      <vt:lpstr>SavonVTI</vt:lpstr>
      <vt:lpstr>Project c  cohort 9</vt:lpstr>
      <vt:lpstr>Certified Ethical Hacking:  DVWA, Mutillidae and Various Tools</vt:lpstr>
      <vt:lpstr>Explain concepts  on  various web  application  attacks</vt:lpstr>
      <vt:lpstr>PowerPoint Presentation</vt:lpstr>
      <vt:lpstr>DEMO 4 EXPLOITS USING DVWA</vt:lpstr>
      <vt:lpstr>Command Injection Based Attacks (DVWA)</vt:lpstr>
      <vt:lpstr>SQL INJECTION</vt:lpstr>
      <vt:lpstr>SQL INJECTION</vt:lpstr>
      <vt:lpstr>Cross-Site Scripting (XSS)</vt:lpstr>
      <vt:lpstr>TheHarvester</vt:lpstr>
      <vt:lpstr>NIKTO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2020-07-05T20:38:44Z</dcterms:created>
  <dcterms:modified xsi:type="dcterms:W3CDTF">2020-07-08T14:06:17Z</dcterms:modified>
</cp:coreProperties>
</file>