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</p:sldIdLst>
  <p:sldSz cy="32918400" cx="585216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Source Sans Pro Black"/>
      <p:bold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9AA0A6"/>
          </p15:clr>
        </p15:guide>
        <p15:guide id="2" pos="184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6C03AE-79FA-4E2E-8FCB-624290EEAFB9}">
  <a:tblStyle styleId="{A26C03AE-79FA-4E2E-8FCB-624290EEA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84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21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SourceSansProBlack-boldItalic.fntdata"/><Relationship Id="rId12" Type="http://schemas.openxmlformats.org/officeDocument/2006/relationships/font" Target="fonts/SourceSansProBlack-bold.fntdata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19" Type="http://schemas.openxmlformats.org/officeDocument/2006/relationships/font" Target="fonts/SourceSansPro-bold.fntdata"/><Relationship Id="rId1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19667" y="685800"/>
            <a:ext cx="541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81fcce3b5_4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981fcce3b5_4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023359" y="1752606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023359" y="8763000"/>
            <a:ext cx="504750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389120" y="5387342"/>
            <a:ext cx="49743300" cy="114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4000"/>
              <a:buFont typeface="Source Sans Pro Black"/>
              <a:buNone/>
              <a:defRPr sz="140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7315200" y="17289781"/>
            <a:ext cx="43891200" cy="7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1pPr>
            <a:lvl2pPr indent="-228600" lvl="1" marL="9144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2pPr>
            <a:lvl3pPr indent="-228600" lvl="2" marL="13716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3pPr>
            <a:lvl4pPr indent="-228600" lvl="3" marL="18288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4pPr>
            <a:lvl5pPr indent="-228600" lvl="4" marL="22860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023359" y="1752606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023359" y="8763000"/>
            <a:ext cx="504750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992883" y="8206748"/>
            <a:ext cx="50475000" cy="136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0"/>
              <a:buFont typeface="Calibri"/>
              <a:buNone/>
              <a:defRPr sz="288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992883" y="22029428"/>
            <a:ext cx="50475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1pPr>
            <a:lvl2pPr indent="-2286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2pPr>
            <a:lvl3pPr indent="-2286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3pPr>
            <a:lvl4pPr indent="-2286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4pPr>
            <a:lvl5pPr indent="-2286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023359" y="1752606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023359" y="8763000"/>
            <a:ext cx="248718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30983" y="1752606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30989" y="8069581"/>
            <a:ext cx="247575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1pPr>
            <a:lvl2pPr indent="-2286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2pPr>
            <a:lvl3pPr indent="-2286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3pPr>
            <a:lvl4pPr indent="-2286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4pPr>
            <a:lvl5pPr indent="-2286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29626563" y="8069581"/>
            <a:ext cx="248793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023359" y="1752606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030983" y="2194560"/>
            <a:ext cx="188748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0"/>
              <a:buFont typeface="Calibri"/>
              <a:buNone/>
              <a:defRPr sz="15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24879304" y="4739647"/>
            <a:ext cx="2962650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120015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1pPr>
            <a:lvl2pPr indent="-120015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2pPr>
            <a:lvl3pPr indent="-120015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3pPr>
            <a:lvl4pPr indent="-120015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4pPr>
            <a:lvl5pPr indent="-120015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030983" y="9875519"/>
            <a:ext cx="18874800" cy="18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030983" y="2194560"/>
            <a:ext cx="188748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0"/>
              <a:buFont typeface="Calibri"/>
              <a:buNone/>
              <a:defRPr sz="15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9"/>
          <p:cNvSpPr/>
          <p:nvPr>
            <p:ph idx="2" type="pic"/>
          </p:nvPr>
        </p:nvSpPr>
        <p:spPr>
          <a:xfrm>
            <a:off x="24879304" y="4739647"/>
            <a:ext cx="2962650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030983" y="9875519"/>
            <a:ext cx="18874800" cy="18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1pPr>
            <a:lvl2pPr indent="-2286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2pPr>
            <a:lvl3pPr indent="-2286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3pPr>
            <a:lvl4pPr indent="-2286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4pPr>
            <a:lvl5pPr indent="-2286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bg>
      <p:bgPr>
        <a:solidFill>
          <a:srgbClr val="00306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389120" y="10226041"/>
            <a:ext cx="49743300" cy="7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1500"/>
              <a:buFont typeface="Source Sans Pro Black"/>
              <a:buNone/>
              <a:defRPr sz="115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8778240" y="18653759"/>
            <a:ext cx="40965000" cy="8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219450" spcFirstLastPara="1" rIns="219450" wrap="square" tIns="2194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888888"/>
              </a:buClr>
              <a:buSzPts val="15400"/>
              <a:buFont typeface="Calibri"/>
              <a:buNone/>
              <a:defRPr sz="15400">
                <a:solidFill>
                  <a:srgbClr val="888888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888888"/>
              </a:buClr>
              <a:buSzPts val="15400"/>
              <a:buFont typeface="Calibri"/>
              <a:buNone/>
              <a:defRPr sz="15400">
                <a:solidFill>
                  <a:srgbClr val="888888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888888"/>
              </a:buClr>
              <a:buSzPts val="15400"/>
              <a:buFont typeface="Calibri"/>
              <a:buNone/>
              <a:defRPr sz="15400">
                <a:solidFill>
                  <a:srgbClr val="888888"/>
                </a:solidFill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888888"/>
              </a:buClr>
              <a:buSzPts val="15400"/>
              <a:buFont typeface="Calibri"/>
              <a:buNone/>
              <a:defRPr sz="15400">
                <a:solidFill>
                  <a:srgbClr val="888888"/>
                </a:solidFill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888888"/>
              </a:buClr>
              <a:buSzPts val="15400"/>
              <a:buFont typeface="Calibri"/>
              <a:buNone/>
              <a:defRPr sz="15400">
                <a:solidFill>
                  <a:srgbClr val="888888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54175330" y="30716475"/>
            <a:ext cx="1420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389120" y="5387342"/>
            <a:ext cx="49743300" cy="114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4000"/>
              <a:buFont typeface="Source Sans Pro Black"/>
              <a:buNone/>
              <a:defRPr sz="140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15200" y="17289781"/>
            <a:ext cx="43891200" cy="7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1pPr>
            <a:lvl2pPr indent="-228600" lvl="1" marL="9144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2pPr>
            <a:lvl3pPr indent="-228600" lvl="2" marL="13716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3pPr>
            <a:lvl4pPr indent="-228600" lvl="3" marL="18288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4pPr>
            <a:lvl5pPr indent="-228600" lvl="4" marL="228600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bg>
      <p:bgPr>
        <a:solidFill>
          <a:srgbClr val="00306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2926079" y="1318261"/>
            <a:ext cx="526695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1500"/>
              <a:buFont typeface="Source Sans Pro Black"/>
              <a:buNone/>
              <a:defRPr sz="115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2926079" y="7680962"/>
            <a:ext cx="52669500" cy="21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219450" spcFirstLastPara="1" rIns="219450" wrap="square" tIns="219450">
            <a:noAutofit/>
          </a:bodyPr>
          <a:lstStyle>
            <a:lvl1pPr indent="-1206500" lvl="0" marL="4572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•"/>
              <a:defRPr sz="15400"/>
            </a:lvl1pPr>
            <a:lvl2pPr indent="-1206500" lvl="1" marL="9144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–"/>
              <a:defRPr sz="15400"/>
            </a:lvl2pPr>
            <a:lvl3pPr indent="-1206500" lvl="2" marL="13716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•"/>
              <a:defRPr sz="15400"/>
            </a:lvl3pPr>
            <a:lvl4pPr indent="-1206500" lvl="3" marL="18288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–"/>
              <a:defRPr sz="15400"/>
            </a:lvl4pPr>
            <a:lvl5pPr indent="-1206500" lvl="4" marL="22860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»"/>
              <a:defRPr sz="154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54175330" y="30716475"/>
            <a:ext cx="1420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3">
    <p:bg>
      <p:bgPr>
        <a:solidFill>
          <a:srgbClr val="00306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622802" y="21153120"/>
            <a:ext cx="49743300" cy="6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219450" spcFirstLastPara="1" rIns="219450" wrap="square" tIns="2194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0"/>
              <a:buFont typeface="Calibri"/>
              <a:buNone/>
              <a:defRPr b="1" sz="19200" cap="none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4622802" y="13952223"/>
            <a:ext cx="497433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219450" spcFirstLastPara="1" rIns="219450" wrap="square" tIns="2194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Calibri"/>
              <a:buNone/>
              <a:defRPr sz="96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Calibri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Calibri"/>
              <a:buNone/>
              <a:defRPr sz="9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Calibri"/>
              <a:buNone/>
              <a:defRPr sz="9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Calibri"/>
              <a:buNone/>
              <a:defRPr sz="9600">
                <a:solidFill>
                  <a:srgbClr val="888888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54175330" y="30716475"/>
            <a:ext cx="1420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3">
    <p:bg>
      <p:bgPr>
        <a:solidFill>
          <a:srgbClr val="00306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2926079" y="1318261"/>
            <a:ext cx="526695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1500"/>
              <a:buFont typeface="Source Sans Pro Black"/>
              <a:buNone/>
              <a:defRPr sz="115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2926079" y="7680962"/>
            <a:ext cx="25847100" cy="21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219450" spcFirstLastPara="1" rIns="219450" wrap="square" tIns="21945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54175330" y="30716475"/>
            <a:ext cx="1420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3">
    <p:bg>
      <p:bgPr>
        <a:solidFill>
          <a:srgbClr val="00306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2926079" y="1318261"/>
            <a:ext cx="526695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1500"/>
              <a:buFont typeface="Source Sans Pro Black"/>
              <a:buNone/>
              <a:defRPr sz="115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2926079" y="7368541"/>
            <a:ext cx="258573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219450" spcFirstLastPara="1" rIns="219450" wrap="square" tIns="2194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1pPr>
            <a:lvl2pPr indent="-22860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2pPr>
            <a:lvl3pPr indent="-22860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3pPr>
            <a:lvl4pPr indent="-22860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4pPr>
            <a:lvl5pPr indent="-22860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29728163" y="7368541"/>
            <a:ext cx="258675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219450" spcFirstLastPara="1" rIns="219450" wrap="square" tIns="21945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54175330" y="30716475"/>
            <a:ext cx="1420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3">
    <p:bg>
      <p:bgPr>
        <a:solidFill>
          <a:srgbClr val="00306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2926079" y="1318261"/>
            <a:ext cx="526695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1500"/>
              <a:buFont typeface="Source Sans Pro Black"/>
              <a:buNone/>
              <a:defRPr sz="11500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54175330" y="30716475"/>
            <a:ext cx="1420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3">
    <p:bg>
      <p:bgPr>
        <a:solidFill>
          <a:srgbClr val="00306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54175330" y="30716475"/>
            <a:ext cx="1420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3">
    <p:bg>
      <p:bgPr>
        <a:solidFill>
          <a:srgbClr val="00306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2926084" y="1310639"/>
            <a:ext cx="19253100" cy="55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219450" spcFirstLastPara="1" rIns="219450" wrap="square" tIns="2194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  <a:defRPr b="1" sz="96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22880319" y="1310642"/>
            <a:ext cx="32715300" cy="28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219450" spcFirstLastPara="1" rIns="219450" wrap="square" tIns="219450">
            <a:noAutofit/>
          </a:bodyPr>
          <a:lstStyle>
            <a:lvl1pPr indent="-1206500" lvl="0" marL="4572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•"/>
              <a:defRPr sz="15400"/>
            </a:lvl1pPr>
            <a:lvl2pPr indent="-1206500" lvl="1" marL="9144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–"/>
              <a:defRPr sz="15400"/>
            </a:lvl2pPr>
            <a:lvl3pPr indent="-1206500" lvl="2" marL="13716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•"/>
              <a:defRPr sz="15400"/>
            </a:lvl3pPr>
            <a:lvl4pPr indent="-1206500" lvl="3" marL="18288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–"/>
              <a:defRPr sz="15400"/>
            </a:lvl4pPr>
            <a:lvl5pPr indent="-1206500" lvl="4" marL="22860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5400"/>
              <a:buChar char="»"/>
              <a:defRPr sz="154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2" type="body"/>
          </p:nvPr>
        </p:nvSpPr>
        <p:spPr>
          <a:xfrm>
            <a:off x="2926084" y="6888481"/>
            <a:ext cx="19253100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219450" spcFirstLastPara="1" rIns="219450" wrap="square" tIns="21945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54175330" y="30716475"/>
            <a:ext cx="1420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 3">
    <p:bg>
      <p:bgPr>
        <a:solidFill>
          <a:srgbClr val="00306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11470642" y="23042880"/>
            <a:ext cx="351129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219450" spcFirstLastPara="1" rIns="219450" wrap="square" tIns="2194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  <a:defRPr b="1" sz="96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8"/>
          <p:cNvSpPr/>
          <p:nvPr>
            <p:ph idx="2" type="pic"/>
          </p:nvPr>
        </p:nvSpPr>
        <p:spPr>
          <a:xfrm>
            <a:off x="11470642" y="2941320"/>
            <a:ext cx="35112900" cy="19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11470642" y="25763220"/>
            <a:ext cx="351129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219450" spcFirstLastPara="1" rIns="219450" wrap="square" tIns="2194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Calibri"/>
              <a:buNone/>
              <a:defRPr sz="6700"/>
            </a:lvl1pPr>
            <a:lvl2pPr indent="-228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Calibri"/>
              <a:buNone/>
              <a:defRPr sz="67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Calibri"/>
              <a:buNone/>
              <a:defRPr sz="6700"/>
            </a:lvl3pPr>
            <a:lvl4pPr indent="-2286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Calibri"/>
              <a:buNone/>
              <a:defRPr sz="6700"/>
            </a:lvl4pPr>
            <a:lvl5pPr indent="-2286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Calibri"/>
              <a:buNone/>
              <a:defRPr sz="67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54175330" y="30716475"/>
            <a:ext cx="1420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219450" wrap="square" tIns="2194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800"/>
              <a:buFont typeface="Calibri"/>
              <a:buNone/>
              <a:defRPr sz="5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23360" y="1752607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1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4023360" y="8763000"/>
            <a:ext cx="504750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4023360" y="30510488"/>
            <a:ext cx="13167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19385280" y="30510488"/>
            <a:ext cx="19751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41330881" y="30510488"/>
            <a:ext cx="13167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992883" y="8206748"/>
            <a:ext cx="50475000" cy="136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0"/>
              <a:buFont typeface="Calibri"/>
              <a:buNone/>
              <a:defRPr sz="288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992883" y="22029428"/>
            <a:ext cx="50475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1pPr>
            <a:lvl2pPr indent="-2286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2pPr>
            <a:lvl3pPr indent="-2286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3pPr>
            <a:lvl4pPr indent="-2286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4pPr>
            <a:lvl5pPr indent="-2286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sz="115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023359" y="1752606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023359" y="8763000"/>
            <a:ext cx="248718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030981" y="1752606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030989" y="8069581"/>
            <a:ext cx="247575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1pPr>
            <a:lvl2pPr indent="-2286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2pPr>
            <a:lvl3pPr indent="-2286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3pPr>
            <a:lvl4pPr indent="-2286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4pPr>
            <a:lvl5pPr indent="-2286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Calibri"/>
              <a:buNone/>
              <a:defRPr b="1" sz="115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29626563" y="8069581"/>
            <a:ext cx="248793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023359" y="1752606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030983" y="2194560"/>
            <a:ext cx="188748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0"/>
              <a:buFont typeface="Calibri"/>
              <a:buNone/>
              <a:defRPr sz="15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24879300" y="4739647"/>
            <a:ext cx="2962650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120015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1pPr>
            <a:lvl2pPr indent="-120015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2pPr>
            <a:lvl3pPr indent="-120015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3pPr>
            <a:lvl4pPr indent="-120015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4pPr>
            <a:lvl5pPr indent="-120015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5300"/>
              <a:buChar char="•"/>
              <a:defRPr sz="153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030983" y="9875519"/>
            <a:ext cx="18874800" cy="18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030983" y="2194560"/>
            <a:ext cx="188748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0"/>
              <a:buFont typeface="Calibri"/>
              <a:buNone/>
              <a:defRPr sz="15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24879300" y="4739647"/>
            <a:ext cx="2962650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030983" y="9875519"/>
            <a:ext cx="18874800" cy="18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1pPr>
            <a:lvl2pPr indent="-228600" lvl="1" marL="914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2pPr>
            <a:lvl3pPr indent="-228600" lvl="2" marL="1371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3pPr>
            <a:lvl4pPr indent="-228600" lvl="3" marL="1828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4pPr>
            <a:lvl5pPr indent="-228600" lvl="4" marL="22860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Calibri"/>
              <a:buNone/>
              <a:defRPr sz="7600"/>
            </a:lvl5pPr>
            <a:lvl6pPr indent="-342900" lvl="5" marL="27432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sz="5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23359" y="1752606"/>
            <a:ext cx="50475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0"/>
              <a:buFont typeface="Calibri"/>
              <a:buNone/>
              <a:defRPr b="0" i="0" sz="2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0"/>
              <a:buFont typeface="Calibri"/>
              <a:buNone/>
              <a:defRPr b="0" i="0" sz="2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0"/>
              <a:buFont typeface="Calibri"/>
              <a:buNone/>
              <a:defRPr b="0" i="0" sz="2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0"/>
              <a:buFont typeface="Calibri"/>
              <a:buNone/>
              <a:defRPr b="0" i="0" sz="2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0"/>
              <a:buFont typeface="Calibri"/>
              <a:buNone/>
              <a:defRPr b="0" i="0" sz="2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0"/>
              <a:buFont typeface="Calibri"/>
              <a:buNone/>
              <a:defRPr b="0" i="0" sz="2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0"/>
              <a:buFont typeface="Calibri"/>
              <a:buNone/>
              <a:defRPr b="0" i="0" sz="2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0"/>
              <a:buFont typeface="Calibri"/>
              <a:buNone/>
              <a:defRPr b="0" i="0" sz="2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00"/>
              <a:buFont typeface="Calibri"/>
              <a:buNone/>
              <a:defRPr b="0" i="0" sz="2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23359" y="8763000"/>
            <a:ext cx="50475000" cy="20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107950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0" lvl="1" marL="9144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9500" lvl="2" marL="13716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79500" lvl="3" marL="18288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79500" lvl="4" marL="22860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79500" lvl="5" marL="2743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79500" lvl="6" marL="32004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500" lvl="7" marL="36576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79500" lvl="8" marL="41148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3505130" y="30902919"/>
            <a:ext cx="993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700"/>
              <a:buFont typeface="Calibri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F0F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60" y="13985101"/>
            <a:ext cx="6615140" cy="700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0"/>
          <p:cNvSpPr/>
          <p:nvPr/>
        </p:nvSpPr>
        <p:spPr>
          <a:xfrm>
            <a:off x="-67875" y="-59200"/>
            <a:ext cx="58521600" cy="63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193725" y="32347075"/>
            <a:ext cx="58183800" cy="63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0"/>
          <p:cNvSpPr/>
          <p:nvPr/>
        </p:nvSpPr>
        <p:spPr>
          <a:xfrm rot="-5400000">
            <a:off x="-16106975" y="16201175"/>
            <a:ext cx="32781300" cy="74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0"/>
          <p:cNvSpPr/>
          <p:nvPr/>
        </p:nvSpPr>
        <p:spPr>
          <a:xfrm rot="-5400000">
            <a:off x="41748850" y="16106075"/>
            <a:ext cx="329184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0"/>
          <p:cNvSpPr/>
          <p:nvPr/>
        </p:nvSpPr>
        <p:spPr>
          <a:xfrm rot="-5400000">
            <a:off x="39569746" y="3617002"/>
            <a:ext cx="7983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44465496" y="1314325"/>
            <a:ext cx="12018600" cy="7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Highlights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1314" lvl="0" marL="501314" rtl="0" algn="l">
              <a:spcBef>
                <a:spcPts val="180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Source Sans Pro"/>
              <a:buChar char="•"/>
            </a:pPr>
            <a:r>
              <a:rPr lang="en-US" sz="3500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 until 2020, prior to COVID-19 heart disease was the leading cause of death in the United States. </a:t>
            </a:r>
            <a:endParaRPr>
              <a:solidFill>
                <a:schemeClr val="dk1"/>
              </a:solidFill>
            </a:endParaRPr>
          </a:p>
          <a:p>
            <a:pPr indent="-501314" lvl="0" marL="501314" rtl="0" algn="l">
              <a:spcBef>
                <a:spcPts val="180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Source Sans Pro"/>
              <a:buChar char="•"/>
            </a:pPr>
            <a:r>
              <a:rPr lang="en-US" sz="3500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Heart disease is defined as a variety of conditions that affect the heart’s structure and function, such as Coronary Artery Disease (CAD) and Heart Failure.</a:t>
            </a:r>
            <a:endParaRPr sz="3500">
              <a:solidFill>
                <a:srgbClr val="2C36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2C36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5849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19339289" y="17715547"/>
            <a:ext cx="84582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2000"/>
              <a:buFont typeface="Source Sans Pro Light"/>
              <a:buNone/>
            </a:pPr>
            <a:r>
              <a:rPr b="1" lang="en-US" sz="3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Exploratory Linear Regression - </a:t>
            </a:r>
            <a:r>
              <a:rPr lang="en-US" sz="3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Four predictors removed due to high P-values (&gt;0.05)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24277413" y="26615888"/>
            <a:ext cx="77724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2000"/>
              <a:buFont typeface="Source Sans Pro Light"/>
              <a:buNone/>
            </a:pPr>
            <a:r>
              <a:rPr b="1" lang="en-US" sz="3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Lasso Regression </a:t>
            </a:r>
            <a:r>
              <a:rPr lang="en-US" sz="3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- Penalized 12 insignificant predictors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28720576" y="25869189"/>
            <a:ext cx="77724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2000"/>
              <a:buFont typeface="Source Sans Pro Light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18197224" y="9698788"/>
            <a:ext cx="171651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4500"/>
              <a:buFont typeface="Source Sans Pro SemiBold"/>
              <a:buNone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Our team performed four models (one Principal Component Analysis &amp; three regressions) to determine key predictors with the most </a:t>
            </a: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impact on</a:t>
            </a: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prevalence</a:t>
            </a: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 through: (1) Exploratory Linear Regression (2) Lasso Regression and (3) Lasso Regression with cross validation. 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4500"/>
              <a:buFont typeface="Source Sans Pro SemiBold"/>
              <a:buNone/>
            </a:pPr>
            <a:r>
              <a:t/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18859650" y="28364100"/>
            <a:ext cx="389739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4500"/>
              <a:buFont typeface="Source Sans Pro SemiBold"/>
              <a:buNone/>
            </a:pPr>
            <a:r>
              <a:rPr b="1" lang="en-US" sz="72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From the original 38 factors, 8 </a:t>
            </a:r>
            <a:r>
              <a:rPr b="1" lang="en-US" sz="72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factors have been identified as key contributors to Heart Disease Prevalence. The 8 factors are cholesterol awareness, physical inactivity, smoking, cardiac rehab participation, cholesterol medication, age 65+, poverty, and urban classification </a:t>
            </a:r>
            <a:endParaRPr b="1" sz="72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0" y="7808976"/>
            <a:ext cx="58183800" cy="63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30"/>
          <p:cNvCxnSpPr/>
          <p:nvPr/>
        </p:nvCxnSpPr>
        <p:spPr>
          <a:xfrm flipH="1" rot="10800000">
            <a:off x="2310860" y="5841383"/>
            <a:ext cx="39162300" cy="80100"/>
          </a:xfrm>
          <a:prstGeom prst="straightConnector1">
            <a:avLst/>
          </a:prstGeom>
          <a:noFill/>
          <a:ln cap="flat" cmpd="sng" w="25400">
            <a:solidFill>
              <a:srgbClr val="2C365E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1" name="Google Shape;141;p30"/>
          <p:cNvSpPr txBox="1"/>
          <p:nvPr/>
        </p:nvSpPr>
        <p:spPr>
          <a:xfrm>
            <a:off x="2310844" y="6293350"/>
            <a:ext cx="347310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4500"/>
              <a:buFont typeface="Source Sans Pro"/>
              <a:buNone/>
            </a:pPr>
            <a:r>
              <a:rPr b="1" lang="en-US" sz="4500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1:</a:t>
            </a:r>
            <a:r>
              <a:rPr lang="en-US" sz="4500">
                <a:solidFill>
                  <a:srgbClr val="2C36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Babatunde Atolagbe, Kolapo Aluko, Chris Cooks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4500"/>
              <a:buFont typeface="Source Sans Pro"/>
              <a:buNone/>
            </a:pPr>
            <a:r>
              <a:t/>
            </a:r>
            <a:endParaRPr b="1" sz="4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1010900" y="14264650"/>
            <a:ext cx="130581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t/>
            </a:r>
            <a:endParaRPr b="1" sz="6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t/>
            </a:r>
            <a:endParaRPr b="1" sz="6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t/>
            </a:r>
            <a:endParaRPr b="1" sz="6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t/>
            </a:r>
            <a:endParaRPr b="1" sz="6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t/>
            </a:r>
            <a:endParaRPr b="1" sz="6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t/>
            </a:r>
            <a:endParaRPr b="1" sz="6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t/>
            </a:r>
            <a:endParaRPr b="1" sz="6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t/>
            </a:r>
            <a:endParaRPr b="1" sz="6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rPr b="1" lang="en-US" sz="60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Data and Preprocessing</a:t>
            </a:r>
            <a:endParaRPr b="1" sz="6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t/>
            </a:r>
            <a:endParaRPr b="1" sz="30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Roboto"/>
              <a:buAutoNum type="arabicPeriod"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Exported and merged </a:t>
            </a:r>
            <a:r>
              <a:rPr b="1" lang="en-US" sz="3500" u="sng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38 </a:t>
            </a: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datasets from the CDC. The data was exported by the following categories: 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2" marL="137160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Roboto"/>
              <a:buAutoNum type="romanLcPeriod"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Health Care Delivery &amp; Insurance 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2" marL="137160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Roboto"/>
              <a:buAutoNum type="romanLcPeriod"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Social and Economic Data 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2" marL="137160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Roboto"/>
              <a:buAutoNum type="romanLcPeriod"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Risk Factors 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2" marL="137160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Roboto"/>
              <a:buAutoNum type="romanLcPeriod"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Heart Disease &amp; Stroke Data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2" marL="137160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Roboto"/>
              <a:buAutoNum type="romanLcPeriod"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Healthcare Costs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Roboto"/>
              <a:buAutoNum type="arabicPeriod"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Each dataset contains the U.S. Federal Information Processing Standard Publication (FIPS) per county, county name/state, value, and range 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Roboto"/>
              <a:buAutoNum type="arabicPeriod"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Decreased variables from 38 to 18 due to missing values and US Territories 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3500"/>
              <a:buFont typeface="Roboto"/>
              <a:buAutoNum type="arabicPeriod"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Categorized the final 18 variables as Risk Factors, Socio-economic status, and Healthcare Opportunities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30"/>
          <p:cNvSpPr txBox="1"/>
          <p:nvPr>
            <p:ph type="title"/>
          </p:nvPr>
        </p:nvSpPr>
        <p:spPr>
          <a:xfrm>
            <a:off x="2310875" y="1470175"/>
            <a:ext cx="39223500" cy="4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2040"/>
              <a:buFont typeface="Source Sans Pro Black"/>
              <a:buNone/>
            </a:pPr>
            <a:r>
              <a:rPr b="1" lang="en-US" sz="12000">
                <a:latin typeface="Helvetica Neue"/>
                <a:ea typeface="Helvetica Neue"/>
                <a:cs typeface="Helvetica Neue"/>
                <a:sym typeface="Helvetica Neue"/>
              </a:rPr>
              <a:t>Prevalence of Heart Disease in U.S. Counties</a:t>
            </a:r>
            <a:endParaRPr b="1" sz="1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12040"/>
              <a:buFont typeface="Source Sans Pro Black"/>
              <a:buNone/>
            </a:pPr>
            <a:r>
              <a:rPr b="1" i="1" lang="en-US" sz="9000">
                <a:latin typeface="Helvetica Neue"/>
                <a:ea typeface="Helvetica Neue"/>
                <a:cs typeface="Helvetica Neue"/>
                <a:sym typeface="Helvetica Neue"/>
              </a:rPr>
              <a:t>Impact of Risk Factors, Socio-Economic Status, and Healthcare Access</a:t>
            </a:r>
            <a:endParaRPr b="1" i="1" sz="9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010900" y="8609675"/>
            <a:ext cx="136437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5775"/>
              <a:buFont typeface="Source Sans Pro"/>
              <a:buNone/>
            </a:pPr>
            <a:r>
              <a:rPr b="1" lang="en-US" sz="60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2C365E"/>
              </a:buClr>
              <a:buSzPts val="2541"/>
              <a:buFont typeface="Source Sans Pro"/>
              <a:buNone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According to the Centers for Disease Control and Prevention (CDC), about 659,000 deaths are caused by heart diseases each year, which equates to 1 in every 4 deaths.</a:t>
            </a:r>
            <a:r>
              <a:rPr lang="en-US" sz="3500">
                <a:latin typeface="Roboto"/>
                <a:ea typeface="Roboto"/>
                <a:cs typeface="Roboto"/>
                <a:sym typeface="Roboto"/>
              </a:rPr>
              <a:t> 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2C365E"/>
              </a:buClr>
              <a:buSzPts val="2541"/>
              <a:buFont typeface="Source Sans Pro"/>
              <a:buNone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Our goal is to understand how risk factors, socio-economic status, and healthcare opportunities correlate to the prevalence of heart disease to help Federal and State Governments enact adequate healthcare and safety measures.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2C365E"/>
              </a:buClr>
              <a:buSzPts val="2541"/>
              <a:buFont typeface="Source Sans Pro"/>
              <a:buNone/>
            </a:pPr>
            <a:r>
              <a:t/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2C365E"/>
              </a:buClr>
              <a:buSzPts val="2541"/>
              <a:buFont typeface="Source Sans Pro"/>
              <a:buNone/>
            </a:pPr>
            <a:r>
              <a:t/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30"/>
          <p:cNvSpPr/>
          <p:nvPr/>
        </p:nvSpPr>
        <p:spPr>
          <a:xfrm rot="-5400000">
            <a:off x="4696909" y="20015145"/>
            <a:ext cx="24813300" cy="74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18197225" y="8720975"/>
            <a:ext cx="120186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5775"/>
              <a:buFont typeface="Source Sans Pro"/>
              <a:buNone/>
            </a:pPr>
            <a:r>
              <a:rPr b="1" lang="en-US" sz="60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2C365E"/>
              </a:buClr>
              <a:buSzPts val="2541"/>
              <a:buFont typeface="Source Sans Pro"/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39828200" y="8720975"/>
            <a:ext cx="155160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5775"/>
              <a:buFont typeface="Source Sans Pro"/>
              <a:buNone/>
            </a:pPr>
            <a:r>
              <a:rPr b="1" lang="en-US" sz="60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Findings and Results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2C365E"/>
              </a:buClr>
              <a:buSzPts val="2541"/>
              <a:buFont typeface="Source Sans Pro"/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4">
            <a:alphaModFix/>
          </a:blip>
          <a:srcRect b="25346" l="1844" r="75211" t="36578"/>
          <a:stretch/>
        </p:blipFill>
        <p:spPr>
          <a:xfrm>
            <a:off x="9621267" y="16022250"/>
            <a:ext cx="6269757" cy="29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73775" y="19749438"/>
            <a:ext cx="11779675" cy="656276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>
            <a:off x="41132675" y="17899050"/>
            <a:ext cx="12744300" cy="347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5775"/>
              <a:buFont typeface="Source Sans Pro"/>
              <a:buNone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Our findings show the south and midwest regions have a high level of prevalence of heart disease, and where the impact of risk factors, socio-economic status, and healthcare opportunities combined are largest by state.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2C365E"/>
              </a:buClr>
              <a:buSzPts val="2541"/>
              <a:buFont typeface="Source Sans Pro"/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" name="Google Shape;151;p30"/>
          <p:cNvGrpSpPr/>
          <p:nvPr/>
        </p:nvGrpSpPr>
        <p:grpSpPr>
          <a:xfrm>
            <a:off x="41132675" y="20176355"/>
            <a:ext cx="12744353" cy="7983185"/>
            <a:chOff x="38609000" y="13165250"/>
            <a:chExt cx="13214800" cy="9129900"/>
          </a:xfrm>
        </p:grpSpPr>
        <p:sp>
          <p:nvSpPr>
            <p:cNvPr id="152" name="Google Shape;152;p30"/>
            <p:cNvSpPr/>
            <p:nvPr/>
          </p:nvSpPr>
          <p:spPr>
            <a:xfrm>
              <a:off x="42722400" y="20350250"/>
              <a:ext cx="9101400" cy="1944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3" name="Google Shape;153;p30"/>
            <p:cNvPicPr preferRelativeResize="0"/>
            <p:nvPr/>
          </p:nvPicPr>
          <p:blipFill rotWithShape="1">
            <a:blip r:embed="rId6">
              <a:alphaModFix/>
            </a:blip>
            <a:srcRect b="14439" l="12530" r="63043" t="37921"/>
            <a:stretch/>
          </p:blipFill>
          <p:spPr>
            <a:xfrm>
              <a:off x="38609000" y="13165250"/>
              <a:ext cx="13214725" cy="75108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 rotWithShape="1">
            <a:blip r:embed="rId7">
              <a:alphaModFix/>
            </a:blip>
            <a:srcRect b="9395" l="13440" r="65473" t="22862"/>
            <a:stretch/>
          </p:blipFill>
          <p:spPr>
            <a:xfrm>
              <a:off x="38609000" y="18578575"/>
              <a:ext cx="4113398" cy="3716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 txBox="1"/>
          <p:nvPr/>
        </p:nvSpPr>
        <p:spPr>
          <a:xfrm>
            <a:off x="18859650" y="13295750"/>
            <a:ext cx="4459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Recommend Insert Graphic here</a:t>
            </a:r>
            <a:endParaRPr sz="3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30639325" y="13425175"/>
            <a:ext cx="445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81125" y="12150925"/>
            <a:ext cx="7772400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28720576" y="17712750"/>
            <a:ext cx="77724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2000"/>
              <a:buFont typeface="Source Sans Pro Light"/>
              <a:buNone/>
            </a:pPr>
            <a:r>
              <a:rPr b="1" lang="en-US" sz="3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Principal Component Analysis</a:t>
            </a:r>
            <a:r>
              <a:rPr b="1" lang="en-US" sz="3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- Only a decrease of six predictors to capture 90% variance.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" name="Google Shape;159;p30"/>
          <p:cNvGrpSpPr/>
          <p:nvPr/>
        </p:nvGrpSpPr>
        <p:grpSpPr>
          <a:xfrm>
            <a:off x="28656550" y="11951713"/>
            <a:ext cx="8032200" cy="5745825"/>
            <a:chOff x="19376600" y="19749900"/>
            <a:chExt cx="8032200" cy="5745825"/>
          </a:xfrm>
        </p:grpSpPr>
        <p:pic>
          <p:nvPicPr>
            <p:cNvPr id="160" name="Google Shape;160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376600" y="19749900"/>
              <a:ext cx="8032200" cy="5745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" name="Google Shape;161;p30"/>
            <p:cNvCxnSpPr/>
            <p:nvPr/>
          </p:nvCxnSpPr>
          <p:spPr>
            <a:xfrm flipH="1" rot="10800000">
              <a:off x="20312575" y="20855425"/>
              <a:ext cx="3483900" cy="43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30"/>
            <p:cNvCxnSpPr/>
            <p:nvPr/>
          </p:nvCxnSpPr>
          <p:spPr>
            <a:xfrm rot="10800000">
              <a:off x="23948875" y="20856050"/>
              <a:ext cx="21300" cy="2926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cxnSp>
      </p:grpSp>
      <p:graphicFrame>
        <p:nvGraphicFramePr>
          <p:cNvPr id="163" name="Google Shape;163;p30"/>
          <p:cNvGraphicFramePr/>
          <p:nvPr/>
        </p:nvGraphicFramePr>
        <p:xfrm>
          <a:off x="39828200" y="129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{A26C03AE-79FA-4E2E-8FCB-624290EEAFB9}</a:tableStyleId>
              </a:tblPr>
              <a:tblGrid>
                <a:gridCol w="7170175"/>
                <a:gridCol w="3480125"/>
                <a:gridCol w="4215550"/>
              </a:tblGrid>
              <a:tr h="10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3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2C36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R-Squared</a:t>
                      </a:r>
                      <a:endParaRPr b="1" sz="3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2C36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Error </a:t>
                      </a:r>
                      <a:endParaRPr b="1" sz="3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(% Prevalence)</a:t>
                      </a:r>
                      <a:endParaRPr b="1" sz="3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2C365E"/>
                    </a:solidFill>
                  </a:tcPr>
                </a:tc>
              </a:tr>
              <a:tr h="6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Principal Component Analysis</a:t>
                      </a:r>
                      <a:endParaRPr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88.89</a:t>
                      </a:r>
                      <a:endParaRPr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0.501</a:t>
                      </a:r>
                      <a:endParaRPr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Exploratory Linear Regression</a:t>
                      </a:r>
                      <a:endParaRPr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91.73</a:t>
                      </a:r>
                      <a:endParaRPr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0.439</a:t>
                      </a:r>
                      <a:endParaRPr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Lasso Regression</a:t>
                      </a:r>
                      <a:endParaRPr b="1"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91.99</a:t>
                      </a:r>
                      <a:endParaRPr b="1"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0.432</a:t>
                      </a:r>
                      <a:endParaRPr b="1"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Lasso Cross Validation Regression</a:t>
                      </a:r>
                      <a:endParaRPr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91.93</a:t>
                      </a:r>
                      <a:endParaRPr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2C365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0.434</a:t>
                      </a:r>
                      <a:endParaRPr sz="3500">
                        <a:solidFill>
                          <a:srgbClr val="2C365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30"/>
          <p:cNvSpPr txBox="1"/>
          <p:nvPr/>
        </p:nvSpPr>
        <p:spPr>
          <a:xfrm>
            <a:off x="39828199" y="9698788"/>
            <a:ext cx="171651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4500"/>
              <a:buFont typeface="Source Sans Pro SemiBold"/>
              <a:buNone/>
            </a:pPr>
            <a:r>
              <a:rPr lang="en-US" sz="3500">
                <a:solidFill>
                  <a:srgbClr val="2C365E"/>
                </a:solidFill>
                <a:latin typeface="Roboto"/>
                <a:ea typeface="Roboto"/>
                <a:cs typeface="Roboto"/>
                <a:sym typeface="Roboto"/>
              </a:rPr>
              <a:t>Using the R-Squared metric to measure variance, we found that the Lasso Regression was the most efficient model. By using the Lasso Regression, we can predict prevalence by an error of 0.432%</a:t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4500"/>
              <a:buFont typeface="Source Sans Pro SemiBold"/>
              <a:buNone/>
            </a:pPr>
            <a:r>
              <a:t/>
            </a:r>
            <a:endParaRPr sz="3500">
              <a:solidFill>
                <a:srgbClr val="2C36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8849900" y="15753350"/>
            <a:ext cx="7497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 flipH="1">
            <a:off x="54922650" y="15753350"/>
            <a:ext cx="749700" cy="4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