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gZGGF8LUfYtaXhqvAqjZ5W+JJV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569395-3994-4917-ACFB-183C2B907D29}">
  <a:tblStyle styleId="{84569395-3994-4917-ACFB-183C2B907D2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ecc4c18b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1ecc4c18ba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ecc4c18b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1ecc4c18ba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For our dataset, we exported 38 factors from the CDC website and categorized the factors into the following buckets, with the focus on Prevalence on Coronary Heart Disease </a:t>
            </a:r>
            <a:r>
              <a:rPr lang="en-US"/>
              <a:t>specifically</a:t>
            </a:r>
            <a:r>
              <a:rPr lang="en-US"/>
              <a:t>.</a:t>
            </a:r>
            <a:endParaRPr/>
          </a:p>
          <a:p>
            <a:pPr indent="-298450" lvl="0" marL="457200" rtl="0" algn="l">
              <a:spcBef>
                <a:spcPts val="0"/>
              </a:spcBef>
              <a:spcAft>
                <a:spcPts val="0"/>
              </a:spcAft>
              <a:buSzPts val="1100"/>
              <a:buChar char="-"/>
            </a:pPr>
            <a:r>
              <a:rPr lang="en-US"/>
              <a:t>The buckets are</a:t>
            </a:r>
            <a:endParaRPr/>
          </a:p>
          <a:p>
            <a:pPr indent="-298450" lvl="0" marL="457200" rtl="0" algn="l">
              <a:spcBef>
                <a:spcPts val="0"/>
              </a:spcBef>
              <a:spcAft>
                <a:spcPts val="0"/>
              </a:spcAft>
              <a:buSzPts val="1100"/>
              <a:buChar char="-"/>
            </a:pPr>
            <a:r>
              <a:rPr lang="en-US"/>
              <a:t> Risk Factors: Health and wellness factors that can contribute to the increased likelihood of obtaining heart diesease </a:t>
            </a:r>
            <a:endParaRPr/>
          </a:p>
          <a:p>
            <a:pPr indent="0" lvl="0" marL="0" rtl="0" algn="l">
              <a:spcBef>
                <a:spcPts val="0"/>
              </a:spcBef>
              <a:spcAft>
                <a:spcPts val="0"/>
              </a:spcAft>
              <a:buClr>
                <a:schemeClr val="dk1"/>
              </a:buClr>
              <a:buSzPts val="1100"/>
              <a:buFont typeface="Arial"/>
              <a:buNone/>
            </a:pPr>
            <a:r>
              <a:rPr lang="en-US"/>
              <a:t>        - Healthcare Opportunities: Access to different healthcare measures that can provide opportunities for prevention and/or cure of heart diseases</a:t>
            </a:r>
            <a:endParaRPr/>
          </a:p>
          <a:p>
            <a:pPr indent="0" lvl="0" marL="0" rtl="0" algn="l">
              <a:spcBef>
                <a:spcPts val="0"/>
              </a:spcBef>
              <a:spcAft>
                <a:spcPts val="0"/>
              </a:spcAft>
              <a:buClr>
                <a:schemeClr val="dk1"/>
              </a:buClr>
              <a:buSzPts val="1100"/>
              <a:buFont typeface="Arial"/>
              <a:buNone/>
            </a:pPr>
            <a:r>
              <a:rPr lang="en-US"/>
              <a:t>        - Socio-Economic Factors: Links between the quality of life and prevalence of heart disease</a:t>
            </a:r>
            <a:endParaRPr/>
          </a:p>
          <a:p>
            <a:pPr indent="0" lvl="0" marL="0" rtl="0" algn="l">
              <a:spcBef>
                <a:spcPts val="0"/>
              </a:spcBef>
              <a:spcAft>
                <a:spcPts val="0"/>
              </a:spcAft>
              <a:buClr>
                <a:schemeClr val="dk1"/>
              </a:buClr>
              <a:buSzPts val="1100"/>
              <a:buFont typeface="Arial"/>
              <a:buNone/>
            </a:pPr>
            <a:r>
              <a:rPr lang="en-US"/>
              <a:t>        - Healthcare Costs: Total cost per capital amongst healthcare beneficiaries </a:t>
            </a:r>
            <a:endParaRPr/>
          </a:p>
          <a:p>
            <a:pPr indent="0" lvl="0" marL="0" rtl="0" algn="l">
              <a:spcBef>
                <a:spcPts val="0"/>
              </a:spcBef>
              <a:spcAft>
                <a:spcPts val="0"/>
              </a:spcAft>
              <a:buClr>
                <a:schemeClr val="dk1"/>
              </a:buClr>
              <a:buSzPts val="1100"/>
              <a:buFont typeface="Arial"/>
              <a:buNone/>
            </a:pPr>
            <a:r>
              <a:rPr lang="en-US"/>
              <a:t>    - As our group proceeded with the data cleaning, data exploration and modeling, we kept these groups of factors in mind and hoped to find ways to see how they interacted with each other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Pass to Kolapo for the dashboard.</a:t>
            </a:r>
            <a:endParaRPr/>
          </a:p>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25"/>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2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2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24"/>
          <p:cNvSpPr/>
          <p:nvPr>
            <p:ph idx="2" type="pic"/>
          </p:nvPr>
        </p:nvSpPr>
        <p:spPr>
          <a:xfrm>
            <a:off x="5183188" y="987425"/>
            <a:ext cx="6172200" cy="4873500"/>
          </a:xfrm>
          <a:prstGeom prst="rect">
            <a:avLst/>
          </a:prstGeom>
          <a:noFill/>
          <a:ln>
            <a:noFill/>
          </a:ln>
        </p:spPr>
      </p:sp>
      <p:sp>
        <p:nvSpPr>
          <p:cNvPr id="64" name="Google Shape;64;p2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9.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public.tableau.com/app/profile/kolapo.aluko/viz/Team1_Dashboard_v1/Dashboard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20" Type="http://schemas.openxmlformats.org/officeDocument/2006/relationships/image" Target="../media/image23.png"/><Relationship Id="rId11" Type="http://schemas.openxmlformats.org/officeDocument/2006/relationships/image" Target="../media/image31.png"/><Relationship Id="rId22" Type="http://schemas.openxmlformats.org/officeDocument/2006/relationships/image" Target="../media/image27.png"/><Relationship Id="rId10" Type="http://schemas.openxmlformats.org/officeDocument/2006/relationships/image" Target="../media/image18.png"/><Relationship Id="rId21" Type="http://schemas.openxmlformats.org/officeDocument/2006/relationships/image" Target="../media/image22.png"/><Relationship Id="rId13" Type="http://schemas.openxmlformats.org/officeDocument/2006/relationships/image" Target="../media/image8.png"/><Relationship Id="rId12"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9.png"/><Relationship Id="rId17" Type="http://schemas.openxmlformats.org/officeDocument/2006/relationships/image" Target="../media/image20.png"/><Relationship Id="rId16" Type="http://schemas.openxmlformats.org/officeDocument/2006/relationships/image" Target="../media/image13.png"/><Relationship Id="rId5" Type="http://schemas.openxmlformats.org/officeDocument/2006/relationships/image" Target="../media/image5.png"/><Relationship Id="rId19" Type="http://schemas.openxmlformats.org/officeDocument/2006/relationships/image" Target="../media/image21.png"/><Relationship Id="rId6" Type="http://schemas.openxmlformats.org/officeDocument/2006/relationships/image" Target="../media/image17.png"/><Relationship Id="rId18" Type="http://schemas.openxmlformats.org/officeDocument/2006/relationships/image" Target="../media/image25.png"/><Relationship Id="rId7" Type="http://schemas.openxmlformats.org/officeDocument/2006/relationships/image" Target="../media/image10.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sp>
        <p:nvSpPr>
          <p:cNvPr id="84" name="Google Shape;84;p1"/>
          <p:cNvSpPr txBox="1"/>
          <p:nvPr/>
        </p:nvSpPr>
        <p:spPr>
          <a:xfrm>
            <a:off x="4822925" y="1144000"/>
            <a:ext cx="7161600" cy="4340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0C343D"/>
                </a:solidFill>
                <a:latin typeface="Comic Sans MS"/>
                <a:ea typeface="Comic Sans MS"/>
                <a:cs typeface="Comic Sans MS"/>
                <a:sym typeface="Comic Sans MS"/>
              </a:rPr>
              <a:t>Identifying</a:t>
            </a:r>
            <a:r>
              <a:rPr b="1" i="0" lang="en-US" sz="2400" u="none" cap="none" strike="noStrike">
                <a:solidFill>
                  <a:srgbClr val="0C343D"/>
                </a:solidFill>
                <a:latin typeface="Comic Sans MS"/>
                <a:ea typeface="Comic Sans MS"/>
                <a:cs typeface="Comic Sans MS"/>
                <a:sym typeface="Comic Sans MS"/>
              </a:rPr>
              <a:t> </a:t>
            </a:r>
            <a:r>
              <a:rPr b="1" lang="en-US" sz="2400">
                <a:solidFill>
                  <a:srgbClr val="0C343D"/>
                </a:solidFill>
                <a:latin typeface="Comic Sans MS"/>
                <a:ea typeface="Comic Sans MS"/>
                <a:cs typeface="Comic Sans MS"/>
                <a:sym typeface="Comic Sans MS"/>
              </a:rPr>
              <a:t>Key Factors to Predict </a:t>
            </a:r>
            <a:r>
              <a:rPr b="1" i="0" lang="en-US" sz="2400" u="none" cap="none" strike="noStrike">
                <a:solidFill>
                  <a:srgbClr val="0C343D"/>
                </a:solidFill>
                <a:latin typeface="Comic Sans MS"/>
                <a:ea typeface="Comic Sans MS"/>
                <a:cs typeface="Comic Sans MS"/>
                <a:sym typeface="Comic Sans MS"/>
              </a:rPr>
              <a:t>Prevalence of Heart Diseases in the United States</a:t>
            </a:r>
            <a:endParaRPr sz="1000">
              <a:solidFill>
                <a:srgbClr val="0C343D"/>
              </a:solidFill>
              <a:latin typeface="Comic Sans MS"/>
              <a:ea typeface="Comic Sans MS"/>
              <a:cs typeface="Comic Sans MS"/>
              <a:sym typeface="Comic Sans MS"/>
            </a:endParaRPr>
          </a:p>
          <a:p>
            <a:pPr indent="0" lvl="0" marL="0" marR="0" rtl="0" algn="ctr">
              <a:spcBef>
                <a:spcPts val="0"/>
              </a:spcBef>
              <a:spcAft>
                <a:spcPts val="0"/>
              </a:spcAft>
              <a:buNone/>
            </a:pPr>
            <a:r>
              <a:t/>
            </a:r>
            <a:endParaRPr b="1" i="0" sz="2800" u="none" cap="none" strike="noStrike">
              <a:solidFill>
                <a:srgbClr val="0C343D"/>
              </a:solidFill>
              <a:latin typeface="Comic Sans MS"/>
              <a:ea typeface="Comic Sans MS"/>
              <a:cs typeface="Comic Sans MS"/>
              <a:sym typeface="Comic Sans MS"/>
            </a:endParaRPr>
          </a:p>
          <a:p>
            <a:pPr indent="0" lvl="0" marL="0" marR="0" rtl="0" algn="ctr">
              <a:spcBef>
                <a:spcPts val="0"/>
              </a:spcBef>
              <a:spcAft>
                <a:spcPts val="0"/>
              </a:spcAft>
              <a:buNone/>
            </a:pPr>
            <a:r>
              <a:t/>
            </a:r>
            <a:endParaRPr b="1" i="0" sz="2800" u="none" cap="none" strike="noStrike">
              <a:solidFill>
                <a:srgbClr val="0C343D"/>
              </a:solidFill>
              <a:latin typeface="Comic Sans MS"/>
              <a:ea typeface="Comic Sans MS"/>
              <a:cs typeface="Comic Sans MS"/>
              <a:sym typeface="Comic Sans MS"/>
            </a:endParaRPr>
          </a:p>
          <a:p>
            <a:pPr indent="0" lvl="0" marL="0" marR="0" rtl="0" algn="ctr">
              <a:spcBef>
                <a:spcPts val="0"/>
              </a:spcBef>
              <a:spcAft>
                <a:spcPts val="0"/>
              </a:spcAft>
              <a:buNone/>
            </a:pPr>
            <a:r>
              <a:rPr b="1" i="0" lang="en-US" sz="1800" u="none" cap="none" strike="noStrike">
                <a:solidFill>
                  <a:srgbClr val="0C343D"/>
                </a:solidFill>
                <a:latin typeface="Comic Sans MS"/>
                <a:ea typeface="Comic Sans MS"/>
                <a:cs typeface="Comic Sans MS"/>
                <a:sym typeface="Comic Sans MS"/>
              </a:rPr>
              <a:t>by</a:t>
            </a:r>
            <a:endParaRPr sz="1800">
              <a:solidFill>
                <a:srgbClr val="0C343D"/>
              </a:solidFill>
              <a:latin typeface="Comic Sans MS"/>
              <a:ea typeface="Comic Sans MS"/>
              <a:cs typeface="Comic Sans MS"/>
              <a:sym typeface="Comic Sans MS"/>
            </a:endParaRPr>
          </a:p>
          <a:p>
            <a:pPr indent="0" lvl="0" marL="0" marR="0" rtl="0" algn="ctr">
              <a:spcBef>
                <a:spcPts val="0"/>
              </a:spcBef>
              <a:spcAft>
                <a:spcPts val="0"/>
              </a:spcAft>
              <a:buNone/>
            </a:pPr>
            <a:r>
              <a:t/>
            </a:r>
            <a:endParaRPr b="1" i="0" sz="2800" u="none" cap="none" strike="noStrike">
              <a:solidFill>
                <a:srgbClr val="0C343D"/>
              </a:solidFill>
              <a:latin typeface="Calibri"/>
              <a:ea typeface="Calibri"/>
              <a:cs typeface="Calibri"/>
              <a:sym typeface="Calibri"/>
            </a:endParaRPr>
          </a:p>
          <a:p>
            <a:pPr indent="0" lvl="0" marL="0" marR="0" rtl="0" algn="ctr">
              <a:spcBef>
                <a:spcPts val="0"/>
              </a:spcBef>
              <a:spcAft>
                <a:spcPts val="0"/>
              </a:spcAft>
              <a:buNone/>
            </a:pPr>
            <a:r>
              <a:rPr b="1" i="1" lang="en-US" sz="1800" u="none" cap="none" strike="noStrike">
                <a:solidFill>
                  <a:srgbClr val="0C343D"/>
                </a:solidFill>
                <a:latin typeface="Comic Sans MS"/>
                <a:ea typeface="Comic Sans MS"/>
                <a:cs typeface="Comic Sans MS"/>
                <a:sym typeface="Comic Sans MS"/>
              </a:rPr>
              <a:t>Chris Cooks, Kolapo Aluko,</a:t>
            </a:r>
            <a:r>
              <a:rPr b="1" i="1" lang="en-US" sz="1800">
                <a:solidFill>
                  <a:srgbClr val="0C343D"/>
                </a:solidFill>
                <a:latin typeface="Comic Sans MS"/>
                <a:ea typeface="Comic Sans MS"/>
                <a:cs typeface="Comic Sans MS"/>
                <a:sym typeface="Comic Sans MS"/>
              </a:rPr>
              <a:t> </a:t>
            </a:r>
            <a:r>
              <a:rPr b="1" i="1" lang="en-US" sz="1800" u="none" cap="none" strike="noStrike">
                <a:solidFill>
                  <a:srgbClr val="0C343D"/>
                </a:solidFill>
                <a:latin typeface="Comic Sans MS"/>
                <a:ea typeface="Comic Sans MS"/>
                <a:cs typeface="Comic Sans MS"/>
                <a:sym typeface="Comic Sans MS"/>
              </a:rPr>
              <a:t>Babatunde Atolagbe</a:t>
            </a:r>
            <a:endParaRPr b="1" i="1" sz="1800" u="none" cap="none" strike="noStrike">
              <a:solidFill>
                <a:srgbClr val="0C343D"/>
              </a:solidFill>
              <a:latin typeface="Comic Sans MS"/>
              <a:ea typeface="Comic Sans MS"/>
              <a:cs typeface="Comic Sans MS"/>
              <a:sym typeface="Comic Sans MS"/>
            </a:endParaRPr>
          </a:p>
          <a:p>
            <a:pPr indent="0" lvl="0" marL="0" marR="0" rtl="0" algn="ctr">
              <a:spcBef>
                <a:spcPts val="0"/>
              </a:spcBef>
              <a:spcAft>
                <a:spcPts val="0"/>
              </a:spcAft>
              <a:buNone/>
            </a:pPr>
            <a:r>
              <a:t/>
            </a:r>
            <a:endParaRPr b="1" sz="1800">
              <a:solidFill>
                <a:srgbClr val="0C343D"/>
              </a:solidFill>
              <a:latin typeface="Calibri"/>
              <a:ea typeface="Calibri"/>
              <a:cs typeface="Calibri"/>
              <a:sym typeface="Calibri"/>
            </a:endParaRPr>
          </a:p>
          <a:p>
            <a:pPr indent="0" lvl="0" marL="0" marR="0" rtl="0" algn="ctr">
              <a:spcBef>
                <a:spcPts val="0"/>
              </a:spcBef>
              <a:spcAft>
                <a:spcPts val="0"/>
              </a:spcAft>
              <a:buNone/>
            </a:pPr>
            <a:r>
              <a:rPr b="1" lang="en-US" sz="1800" u="sng">
                <a:solidFill>
                  <a:srgbClr val="0C343D"/>
                </a:solidFill>
                <a:latin typeface="Calibri"/>
                <a:ea typeface="Calibri"/>
                <a:cs typeface="Calibri"/>
                <a:sym typeface="Calibri"/>
              </a:rPr>
              <a:t>Team 01</a:t>
            </a:r>
            <a:endParaRPr b="1" sz="1800" u="sng">
              <a:solidFill>
                <a:srgbClr val="0C343D"/>
              </a:solidFill>
              <a:latin typeface="Calibri"/>
              <a:ea typeface="Calibri"/>
              <a:cs typeface="Calibri"/>
              <a:sym typeface="Calibri"/>
            </a:endParaRPr>
          </a:p>
          <a:p>
            <a:pPr indent="0" lvl="0" marL="0" marR="0" rtl="0" algn="ctr">
              <a:spcBef>
                <a:spcPts val="0"/>
              </a:spcBef>
              <a:spcAft>
                <a:spcPts val="0"/>
              </a:spcAft>
              <a:buNone/>
            </a:pPr>
            <a:r>
              <a:t/>
            </a:r>
            <a:endParaRPr b="1" sz="1800" u="sng">
              <a:solidFill>
                <a:srgbClr val="0C343D"/>
              </a:solidFill>
              <a:latin typeface="Calibri"/>
              <a:ea typeface="Calibri"/>
              <a:cs typeface="Calibri"/>
              <a:sym typeface="Calibri"/>
            </a:endParaRPr>
          </a:p>
          <a:p>
            <a:pPr indent="0" lvl="0" marL="0" marR="0" rtl="0" algn="ctr">
              <a:spcBef>
                <a:spcPts val="0"/>
              </a:spcBef>
              <a:spcAft>
                <a:spcPts val="0"/>
              </a:spcAft>
              <a:buNone/>
            </a:pPr>
            <a:r>
              <a:t/>
            </a:r>
            <a:endParaRPr b="1" sz="1800" u="sng">
              <a:solidFill>
                <a:srgbClr val="0C343D"/>
              </a:solidFill>
              <a:latin typeface="Calibri"/>
              <a:ea typeface="Calibri"/>
              <a:cs typeface="Calibri"/>
              <a:sym typeface="Calibri"/>
            </a:endParaRPr>
          </a:p>
          <a:p>
            <a:pPr indent="0" lvl="0" marL="0" marR="0" rtl="0" algn="ctr">
              <a:spcBef>
                <a:spcPts val="0"/>
              </a:spcBef>
              <a:spcAft>
                <a:spcPts val="0"/>
              </a:spcAft>
              <a:buNone/>
            </a:pPr>
            <a:r>
              <a:rPr b="1" lang="en-US" sz="1800">
                <a:solidFill>
                  <a:srgbClr val="0C343D"/>
                </a:solidFill>
                <a:latin typeface="Comic Sans MS"/>
                <a:ea typeface="Comic Sans MS"/>
                <a:cs typeface="Comic Sans MS"/>
                <a:sym typeface="Comic Sans MS"/>
              </a:rPr>
              <a:t>Data Science For All / Empowerment 3</a:t>
            </a:r>
            <a:endParaRPr b="1" sz="1800">
              <a:solidFill>
                <a:srgbClr val="0C343D"/>
              </a:solidFill>
              <a:latin typeface="Comic Sans MS"/>
              <a:ea typeface="Comic Sans MS"/>
              <a:cs typeface="Comic Sans MS"/>
              <a:sym typeface="Comic Sans MS"/>
            </a:endParaRPr>
          </a:p>
          <a:p>
            <a:pPr indent="0" lvl="0" marL="0" marR="0" rtl="0" algn="ctr">
              <a:spcBef>
                <a:spcPts val="0"/>
              </a:spcBef>
              <a:spcAft>
                <a:spcPts val="0"/>
              </a:spcAft>
              <a:buNone/>
            </a:pPr>
            <a:r>
              <a:rPr b="1" lang="en-US" sz="1800">
                <a:solidFill>
                  <a:srgbClr val="0C343D"/>
                </a:solidFill>
                <a:latin typeface="Comic Sans MS"/>
                <a:ea typeface="Comic Sans MS"/>
                <a:cs typeface="Comic Sans MS"/>
                <a:sym typeface="Comic Sans MS"/>
              </a:rPr>
              <a:t>(March, 2022)</a:t>
            </a:r>
            <a:endParaRPr b="1" sz="1800">
              <a:solidFill>
                <a:srgbClr val="0C343D"/>
              </a:solidFill>
              <a:latin typeface="Comic Sans MS"/>
              <a:ea typeface="Comic Sans MS"/>
              <a:cs typeface="Comic Sans MS"/>
              <a:sym typeface="Comic Sans MS"/>
            </a:endParaRPr>
          </a:p>
        </p:txBody>
      </p:sp>
      <p:pic>
        <p:nvPicPr>
          <p:cNvPr id="85" name="Google Shape;85;p1"/>
          <p:cNvPicPr preferRelativeResize="0"/>
          <p:nvPr/>
        </p:nvPicPr>
        <p:blipFill>
          <a:blip r:embed="rId3">
            <a:alphaModFix/>
          </a:blip>
          <a:stretch>
            <a:fillRect/>
          </a:stretch>
        </p:blipFill>
        <p:spPr>
          <a:xfrm>
            <a:off x="0" y="0"/>
            <a:ext cx="4776134" cy="6858000"/>
          </a:xfrm>
          <a:prstGeom prst="rect">
            <a:avLst/>
          </a:prstGeom>
          <a:noFill/>
          <a:ln>
            <a:noFill/>
          </a:ln>
        </p:spPr>
      </p:pic>
      <p:pic>
        <p:nvPicPr>
          <p:cNvPr id="86" name="Google Shape;86;p1"/>
          <p:cNvPicPr preferRelativeResize="0"/>
          <p:nvPr/>
        </p:nvPicPr>
        <p:blipFill>
          <a:blip r:embed="rId4">
            <a:alphaModFix/>
          </a:blip>
          <a:stretch>
            <a:fillRect/>
          </a:stretch>
        </p:blipFill>
        <p:spPr>
          <a:xfrm>
            <a:off x="6144225" y="5764275"/>
            <a:ext cx="4632026" cy="968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pic>
        <p:nvPicPr>
          <p:cNvPr id="178" name="Google Shape;178;p10"/>
          <p:cNvPicPr preferRelativeResize="0"/>
          <p:nvPr/>
        </p:nvPicPr>
        <p:blipFill>
          <a:blip r:embed="rId3">
            <a:alphaModFix/>
          </a:blip>
          <a:stretch>
            <a:fillRect/>
          </a:stretch>
        </p:blipFill>
        <p:spPr>
          <a:xfrm>
            <a:off x="855300" y="1254850"/>
            <a:ext cx="4429450" cy="5298362"/>
          </a:xfrm>
          <a:prstGeom prst="rect">
            <a:avLst/>
          </a:prstGeom>
          <a:noFill/>
          <a:ln>
            <a:noFill/>
          </a:ln>
        </p:spPr>
      </p:pic>
      <p:sp>
        <p:nvSpPr>
          <p:cNvPr id="179" name="Google Shape;179;p10"/>
          <p:cNvSpPr txBox="1"/>
          <p:nvPr/>
        </p:nvSpPr>
        <p:spPr>
          <a:xfrm>
            <a:off x="11017" y="1210"/>
            <a:ext cx="12192000" cy="52322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mic Sans MS"/>
                <a:ea typeface="Comic Sans MS"/>
                <a:cs typeface="Comic Sans MS"/>
                <a:sym typeface="Comic Sans MS"/>
              </a:rPr>
              <a:t>Modeling (Cont’d)</a:t>
            </a:r>
            <a:endParaRPr>
              <a:latin typeface="Comic Sans MS"/>
              <a:ea typeface="Comic Sans MS"/>
              <a:cs typeface="Comic Sans MS"/>
              <a:sym typeface="Comic Sans MS"/>
            </a:endParaRPr>
          </a:p>
        </p:txBody>
      </p:sp>
      <p:sp>
        <p:nvSpPr>
          <p:cNvPr id="180" name="Google Shape;180;p10"/>
          <p:cNvSpPr txBox="1"/>
          <p:nvPr/>
        </p:nvSpPr>
        <p:spPr>
          <a:xfrm>
            <a:off x="749808" y="618732"/>
            <a:ext cx="10076688"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Result of Principal Component Analysis</a:t>
            </a:r>
            <a:endParaRPr b="1"/>
          </a:p>
        </p:txBody>
      </p:sp>
      <p:sp>
        <p:nvSpPr>
          <p:cNvPr id="181" name="Google Shape;181;p10"/>
          <p:cNvSpPr/>
          <p:nvPr/>
        </p:nvSpPr>
        <p:spPr>
          <a:xfrm>
            <a:off x="749800" y="4387000"/>
            <a:ext cx="4429500" cy="2541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2" name="Google Shape;182;p10"/>
          <p:cNvPicPr preferRelativeResize="0"/>
          <p:nvPr/>
        </p:nvPicPr>
        <p:blipFill>
          <a:blip r:embed="rId4">
            <a:alphaModFix/>
          </a:blip>
          <a:stretch>
            <a:fillRect/>
          </a:stretch>
        </p:blipFill>
        <p:spPr>
          <a:xfrm>
            <a:off x="5462100" y="1488929"/>
            <a:ext cx="6165600" cy="4184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g11ecc4c18ba_0_190"/>
          <p:cNvSpPr txBox="1"/>
          <p:nvPr/>
        </p:nvSpPr>
        <p:spPr>
          <a:xfrm>
            <a:off x="11017" y="1210"/>
            <a:ext cx="12192000" cy="52320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mic Sans MS"/>
                <a:ea typeface="Comic Sans MS"/>
                <a:cs typeface="Comic Sans MS"/>
                <a:sym typeface="Comic Sans MS"/>
              </a:rPr>
              <a:t>Modeling (Cont’d)</a:t>
            </a:r>
            <a:endParaRPr>
              <a:latin typeface="Comic Sans MS"/>
              <a:ea typeface="Comic Sans MS"/>
              <a:cs typeface="Comic Sans MS"/>
              <a:sym typeface="Comic Sans MS"/>
            </a:endParaRPr>
          </a:p>
        </p:txBody>
      </p:sp>
      <p:sp>
        <p:nvSpPr>
          <p:cNvPr id="188" name="Google Shape;188;g11ecc4c18ba_0_190"/>
          <p:cNvSpPr txBox="1"/>
          <p:nvPr/>
        </p:nvSpPr>
        <p:spPr>
          <a:xfrm>
            <a:off x="749808" y="618732"/>
            <a:ext cx="10076700" cy="400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Result of Exploratory Regression</a:t>
            </a:r>
            <a:endParaRPr b="1"/>
          </a:p>
        </p:txBody>
      </p:sp>
      <p:pic>
        <p:nvPicPr>
          <p:cNvPr id="189" name="Google Shape;189;g11ecc4c18ba_0_190"/>
          <p:cNvPicPr preferRelativeResize="0"/>
          <p:nvPr/>
        </p:nvPicPr>
        <p:blipFill rotWithShape="1">
          <a:blip r:embed="rId3">
            <a:alphaModFix/>
          </a:blip>
          <a:srcRect b="0" l="0" r="0" t="0"/>
          <a:stretch/>
        </p:blipFill>
        <p:spPr>
          <a:xfrm>
            <a:off x="759333" y="1156769"/>
            <a:ext cx="11005190" cy="4685886"/>
          </a:xfrm>
          <a:prstGeom prst="rect">
            <a:avLst/>
          </a:prstGeom>
          <a:noFill/>
          <a:ln>
            <a:noFill/>
          </a:ln>
        </p:spPr>
      </p:pic>
      <p:sp>
        <p:nvSpPr>
          <p:cNvPr id="190" name="Google Shape;190;g11ecc4c18ba_0_190"/>
          <p:cNvSpPr/>
          <p:nvPr/>
        </p:nvSpPr>
        <p:spPr>
          <a:xfrm>
            <a:off x="8458200" y="3314700"/>
            <a:ext cx="695400" cy="1143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g11ecc4c18ba_0_190"/>
          <p:cNvSpPr/>
          <p:nvPr/>
        </p:nvSpPr>
        <p:spPr>
          <a:xfrm>
            <a:off x="8467725" y="3457575"/>
            <a:ext cx="695400" cy="1143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g11ecc4c18ba_0_190"/>
          <p:cNvSpPr/>
          <p:nvPr/>
        </p:nvSpPr>
        <p:spPr>
          <a:xfrm>
            <a:off x="8467725" y="4648200"/>
            <a:ext cx="695400" cy="1143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g11ecc4c18ba_0_190"/>
          <p:cNvSpPr/>
          <p:nvPr/>
        </p:nvSpPr>
        <p:spPr>
          <a:xfrm>
            <a:off x="8467725" y="4905375"/>
            <a:ext cx="695400" cy="1143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4" name="Google Shape;194;g11ecc4c18ba_0_190"/>
          <p:cNvCxnSpPr/>
          <p:nvPr/>
        </p:nvCxnSpPr>
        <p:spPr>
          <a:xfrm>
            <a:off x="847725" y="3429000"/>
            <a:ext cx="1933500" cy="0"/>
          </a:xfrm>
          <a:prstGeom prst="straightConnector1">
            <a:avLst/>
          </a:prstGeom>
          <a:noFill/>
          <a:ln cap="flat" cmpd="sng" w="9525">
            <a:solidFill>
              <a:srgbClr val="FF0000"/>
            </a:solidFill>
            <a:prstDash val="solid"/>
            <a:miter lim="800000"/>
            <a:headEnd len="sm" w="sm" type="none"/>
            <a:tailEnd len="sm" w="sm" type="none"/>
          </a:ln>
        </p:spPr>
      </p:cxnSp>
      <p:cxnSp>
        <p:nvCxnSpPr>
          <p:cNvPr id="195" name="Google Shape;195;g11ecc4c18ba_0_190"/>
          <p:cNvCxnSpPr/>
          <p:nvPr/>
        </p:nvCxnSpPr>
        <p:spPr>
          <a:xfrm>
            <a:off x="857250" y="3571875"/>
            <a:ext cx="752400" cy="0"/>
          </a:xfrm>
          <a:prstGeom prst="straightConnector1">
            <a:avLst/>
          </a:prstGeom>
          <a:noFill/>
          <a:ln cap="flat" cmpd="sng" w="9525">
            <a:solidFill>
              <a:srgbClr val="FF0000"/>
            </a:solidFill>
            <a:prstDash val="solid"/>
            <a:miter lim="800000"/>
            <a:headEnd len="sm" w="sm" type="none"/>
            <a:tailEnd len="sm" w="sm" type="none"/>
          </a:ln>
        </p:spPr>
      </p:cxnSp>
      <p:cxnSp>
        <p:nvCxnSpPr>
          <p:cNvPr id="196" name="Google Shape;196;g11ecc4c18ba_0_190"/>
          <p:cNvCxnSpPr/>
          <p:nvPr/>
        </p:nvCxnSpPr>
        <p:spPr>
          <a:xfrm>
            <a:off x="857250" y="4772025"/>
            <a:ext cx="3505200" cy="0"/>
          </a:xfrm>
          <a:prstGeom prst="straightConnector1">
            <a:avLst/>
          </a:prstGeom>
          <a:noFill/>
          <a:ln cap="flat" cmpd="sng" w="9525">
            <a:solidFill>
              <a:srgbClr val="FF0000"/>
            </a:solidFill>
            <a:prstDash val="solid"/>
            <a:miter lim="800000"/>
            <a:headEnd len="sm" w="sm" type="none"/>
            <a:tailEnd len="sm" w="sm" type="none"/>
          </a:ln>
        </p:spPr>
      </p:cxnSp>
      <p:cxnSp>
        <p:nvCxnSpPr>
          <p:cNvPr id="197" name="Google Shape;197;g11ecc4c18ba_0_190"/>
          <p:cNvCxnSpPr/>
          <p:nvPr/>
        </p:nvCxnSpPr>
        <p:spPr>
          <a:xfrm>
            <a:off x="857250" y="5029200"/>
            <a:ext cx="1190700" cy="0"/>
          </a:xfrm>
          <a:prstGeom prst="straightConnector1">
            <a:avLst/>
          </a:prstGeom>
          <a:noFill/>
          <a:ln cap="flat" cmpd="sng" w="9525">
            <a:solidFill>
              <a:srgbClr val="FF0000"/>
            </a:solidFill>
            <a:prstDash val="solid"/>
            <a:miter lim="800000"/>
            <a:headEnd len="sm" w="sm" type="none"/>
            <a:tailEnd len="sm" w="sm" type="none"/>
          </a:ln>
        </p:spPr>
      </p:cxnSp>
      <p:sp>
        <p:nvSpPr>
          <p:cNvPr id="198" name="Google Shape;198;g11ecc4c18ba_0_190"/>
          <p:cNvSpPr txBox="1"/>
          <p:nvPr/>
        </p:nvSpPr>
        <p:spPr>
          <a:xfrm>
            <a:off x="826925" y="5943126"/>
            <a:ext cx="10076700" cy="708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Diabetes, obesity, total health care cost per capita  and park access are penalized in all three models due to high p-values (&gt; 0.05)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1"/>
          <p:cNvSpPr txBox="1"/>
          <p:nvPr/>
        </p:nvSpPr>
        <p:spPr>
          <a:xfrm>
            <a:off x="11017" y="1210"/>
            <a:ext cx="12192000" cy="52322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mic Sans MS"/>
                <a:ea typeface="Comic Sans MS"/>
                <a:cs typeface="Comic Sans MS"/>
                <a:sym typeface="Comic Sans MS"/>
              </a:rPr>
              <a:t>Modeling (Cont’d)</a:t>
            </a:r>
            <a:endParaRPr>
              <a:latin typeface="Comic Sans MS"/>
              <a:ea typeface="Comic Sans MS"/>
              <a:cs typeface="Comic Sans MS"/>
              <a:sym typeface="Comic Sans MS"/>
            </a:endParaRPr>
          </a:p>
        </p:txBody>
      </p:sp>
      <p:sp>
        <p:nvSpPr>
          <p:cNvPr id="204" name="Google Shape;204;p11"/>
          <p:cNvSpPr txBox="1"/>
          <p:nvPr/>
        </p:nvSpPr>
        <p:spPr>
          <a:xfrm>
            <a:off x="978404" y="817050"/>
            <a:ext cx="4599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Penalized (Insignificant) Predictors</a:t>
            </a:r>
            <a:endParaRPr b="1"/>
          </a:p>
        </p:txBody>
      </p:sp>
      <p:sp>
        <p:nvSpPr>
          <p:cNvPr id="205" name="Google Shape;205;p11"/>
          <p:cNvSpPr txBox="1"/>
          <p:nvPr/>
        </p:nvSpPr>
        <p:spPr>
          <a:xfrm>
            <a:off x="1054609" y="2490429"/>
            <a:ext cx="2731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Calibri"/>
                <a:ea typeface="Calibri"/>
                <a:cs typeface="Calibri"/>
                <a:sym typeface="Calibri"/>
              </a:rPr>
              <a:t>Lasso model</a:t>
            </a:r>
            <a:endParaRPr/>
          </a:p>
        </p:txBody>
      </p:sp>
      <p:sp>
        <p:nvSpPr>
          <p:cNvPr id="206" name="Google Shape;206;p11"/>
          <p:cNvSpPr txBox="1"/>
          <p:nvPr/>
        </p:nvSpPr>
        <p:spPr>
          <a:xfrm>
            <a:off x="1055523" y="5448312"/>
            <a:ext cx="2731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Calibri"/>
                <a:ea typeface="Calibri"/>
                <a:cs typeface="Calibri"/>
                <a:sym typeface="Calibri"/>
              </a:rPr>
              <a:t>LassoCV model</a:t>
            </a:r>
            <a:endParaRPr/>
          </a:p>
        </p:txBody>
      </p:sp>
      <p:sp>
        <p:nvSpPr>
          <p:cNvPr id="207" name="Google Shape;207;p11"/>
          <p:cNvSpPr txBox="1"/>
          <p:nvPr/>
        </p:nvSpPr>
        <p:spPr>
          <a:xfrm>
            <a:off x="997825" y="2843525"/>
            <a:ext cx="36270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diagnosed_diabetes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obesity</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cholesterol_screen</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cardiac_rehab_sessions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cardiac_rehab_units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total_healthcare_cost_per_capita</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air_quality</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park_access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population_total</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median_houshld_income</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urban_rural_class_large_fringe_metro</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urban_rural_class_small_metro</a:t>
            </a:r>
            <a:endParaRPr>
              <a:latin typeface="Calibri"/>
              <a:ea typeface="Calibri"/>
              <a:cs typeface="Calibri"/>
              <a:sym typeface="Calibri"/>
            </a:endParaRPr>
          </a:p>
        </p:txBody>
      </p:sp>
      <p:sp>
        <p:nvSpPr>
          <p:cNvPr id="208" name="Google Shape;208;p11"/>
          <p:cNvSpPr txBox="1"/>
          <p:nvPr/>
        </p:nvSpPr>
        <p:spPr>
          <a:xfrm>
            <a:off x="903125" y="5750000"/>
            <a:ext cx="3627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diagnosed_diabetes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park_access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urban_rural_class_small_metro</a:t>
            </a:r>
            <a:endParaRPr>
              <a:latin typeface="Calibri"/>
              <a:ea typeface="Calibri"/>
              <a:cs typeface="Calibri"/>
              <a:sym typeface="Calibri"/>
            </a:endParaRPr>
          </a:p>
        </p:txBody>
      </p:sp>
      <p:pic>
        <p:nvPicPr>
          <p:cNvPr id="209" name="Google Shape;209;p11"/>
          <p:cNvPicPr preferRelativeResize="0"/>
          <p:nvPr/>
        </p:nvPicPr>
        <p:blipFill>
          <a:blip r:embed="rId3">
            <a:alphaModFix/>
          </a:blip>
          <a:stretch>
            <a:fillRect/>
          </a:stretch>
        </p:blipFill>
        <p:spPr>
          <a:xfrm>
            <a:off x="5157100" y="1217250"/>
            <a:ext cx="6803601" cy="5592650"/>
          </a:xfrm>
          <a:prstGeom prst="rect">
            <a:avLst/>
          </a:prstGeom>
          <a:noFill/>
          <a:ln>
            <a:noFill/>
          </a:ln>
        </p:spPr>
      </p:pic>
      <p:sp>
        <p:nvSpPr>
          <p:cNvPr id="210" name="Google Shape;210;p11"/>
          <p:cNvSpPr txBox="1"/>
          <p:nvPr/>
        </p:nvSpPr>
        <p:spPr>
          <a:xfrm>
            <a:off x="979323" y="1257312"/>
            <a:ext cx="2731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Calibri"/>
                <a:ea typeface="Calibri"/>
                <a:cs typeface="Calibri"/>
                <a:sym typeface="Calibri"/>
              </a:rPr>
              <a:t>Exploratory</a:t>
            </a:r>
            <a:r>
              <a:rPr lang="en-US" sz="2000" u="sng">
                <a:solidFill>
                  <a:schemeClr val="dk1"/>
                </a:solidFill>
                <a:latin typeface="Calibri"/>
                <a:ea typeface="Calibri"/>
                <a:cs typeface="Calibri"/>
                <a:sym typeface="Calibri"/>
              </a:rPr>
              <a:t> model</a:t>
            </a:r>
            <a:endParaRPr/>
          </a:p>
        </p:txBody>
      </p:sp>
      <p:sp>
        <p:nvSpPr>
          <p:cNvPr id="211" name="Google Shape;211;p11"/>
          <p:cNvSpPr txBox="1"/>
          <p:nvPr/>
        </p:nvSpPr>
        <p:spPr>
          <a:xfrm>
            <a:off x="979325" y="1559000"/>
            <a:ext cx="3627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diagnosed_diabetes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obesity</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park_access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solidFill>
                  <a:schemeClr val="dk1"/>
                </a:solidFill>
                <a:latin typeface="Calibri"/>
                <a:ea typeface="Calibri"/>
                <a:cs typeface="Calibri"/>
                <a:sym typeface="Calibri"/>
              </a:rPr>
              <a:t>total_healthcare_cost_per_capita</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12"/>
          <p:cNvSpPr txBox="1"/>
          <p:nvPr/>
        </p:nvSpPr>
        <p:spPr>
          <a:xfrm>
            <a:off x="0" y="1210"/>
            <a:ext cx="12192000" cy="52322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mic Sans MS"/>
                <a:ea typeface="Comic Sans MS"/>
                <a:cs typeface="Comic Sans MS"/>
                <a:sym typeface="Comic Sans MS"/>
              </a:rPr>
              <a:t>Modeling (Cont’d)</a:t>
            </a:r>
            <a:endParaRPr>
              <a:latin typeface="Comic Sans MS"/>
              <a:ea typeface="Comic Sans MS"/>
              <a:cs typeface="Comic Sans MS"/>
              <a:sym typeface="Comic Sans MS"/>
            </a:endParaRPr>
          </a:p>
        </p:txBody>
      </p:sp>
      <p:sp>
        <p:nvSpPr>
          <p:cNvPr id="217" name="Google Shape;217;p12"/>
          <p:cNvSpPr txBox="1"/>
          <p:nvPr/>
        </p:nvSpPr>
        <p:spPr>
          <a:xfrm>
            <a:off x="661673" y="806021"/>
            <a:ext cx="10076688" cy="40934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Preprocessing:</a:t>
            </a:r>
            <a:endParaRPr/>
          </a:p>
          <a:p>
            <a:pPr indent="-285750" lvl="1" marL="742950"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Target variable (prevalence)</a:t>
            </a:r>
            <a:endParaRPr/>
          </a:p>
          <a:p>
            <a:pPr indent="-285750" lvl="1" marL="742950"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One-hot encoding (urban-rural class)</a:t>
            </a:r>
            <a:endParaRPr/>
          </a:p>
          <a:p>
            <a:pPr indent="-285750" lvl="1" marL="742950"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Standard normalization (all predictors)</a:t>
            </a:r>
            <a:endParaRPr/>
          </a:p>
          <a:p>
            <a:pPr indent="-285750" lvl="1" marL="742950"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Train-test set split -  75:25</a:t>
            </a:r>
            <a:endParaRPr/>
          </a:p>
          <a:p>
            <a:pPr indent="-158750" lvl="1" marL="742950" marR="0" rtl="0" algn="l">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Model Evaluation Results</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p:txBody>
      </p:sp>
      <p:graphicFrame>
        <p:nvGraphicFramePr>
          <p:cNvPr id="218" name="Google Shape;218;p12"/>
          <p:cNvGraphicFramePr/>
          <p:nvPr/>
        </p:nvGraphicFramePr>
        <p:xfrm>
          <a:off x="1944490" y="3561204"/>
          <a:ext cx="3000000" cy="3000000"/>
        </p:xfrm>
        <a:graphic>
          <a:graphicData uri="http://schemas.openxmlformats.org/drawingml/2006/table">
            <a:tbl>
              <a:tblPr bandRow="1" firstRow="1">
                <a:noFill/>
                <a:tableStyleId>{84569395-3994-4917-ACFB-183C2B907D29}</a:tableStyleId>
              </a:tblPr>
              <a:tblGrid>
                <a:gridCol w="1855150"/>
                <a:gridCol w="2289575"/>
                <a:gridCol w="3396325"/>
              </a:tblGrid>
              <a:tr h="370850">
                <a:tc>
                  <a:txBody>
                    <a:bodyPr/>
                    <a:lstStyle/>
                    <a:p>
                      <a:pPr indent="0" lvl="0" marL="0" marR="0" rtl="0" algn="l">
                        <a:spcBef>
                          <a:spcPts val="0"/>
                        </a:spcBef>
                        <a:spcAft>
                          <a:spcPts val="0"/>
                        </a:spcAft>
                        <a:buNone/>
                      </a:pPr>
                      <a:r>
                        <a:rPr lang="en-US" sz="1800" u="none" cap="none" strike="noStrike"/>
                        <a:t>Model</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R</a:t>
                      </a:r>
                      <a:r>
                        <a:rPr baseline="30000" lang="en-US" sz="1800" u="none" cap="none" strike="noStrike"/>
                        <a:t>2 </a:t>
                      </a:r>
                      <a:r>
                        <a:rPr lang="en-US" sz="1800" u="none" cap="none" strike="noStrike"/>
                        <a:t> Value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Test Error (% Prevalence)</a:t>
                      </a:r>
                      <a:endParaRPr/>
                    </a:p>
                  </a:txBody>
                  <a:tcPr marT="45725" marB="45725" marR="91450" marL="91450"/>
                </a:tc>
              </a:tr>
              <a:tr h="370850">
                <a:tc>
                  <a:txBody>
                    <a:bodyPr/>
                    <a:lstStyle/>
                    <a:p>
                      <a:pPr indent="0" lvl="0" marL="0" marR="0" rtl="0" algn="l">
                        <a:spcBef>
                          <a:spcPts val="0"/>
                        </a:spcBef>
                        <a:spcAft>
                          <a:spcPts val="0"/>
                        </a:spcAft>
                        <a:buNone/>
                      </a:pPr>
                      <a:r>
                        <a:rPr lang="en-US" sz="1800" u="none" cap="none" strike="noStrike"/>
                        <a:t>MLR_PCA</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88.89</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0.501</a:t>
                      </a:r>
                      <a:endParaRPr/>
                    </a:p>
                  </a:txBody>
                  <a:tcPr marT="45725" marB="45725" marR="91450" marL="91450"/>
                </a:tc>
              </a:tr>
              <a:tr h="370850">
                <a:tc>
                  <a:txBody>
                    <a:bodyPr/>
                    <a:lstStyle/>
                    <a:p>
                      <a:pPr indent="0" lvl="0" marL="0" marR="0" rtl="0" algn="l">
                        <a:spcBef>
                          <a:spcPts val="0"/>
                        </a:spcBef>
                        <a:spcAft>
                          <a:spcPts val="0"/>
                        </a:spcAft>
                        <a:buNone/>
                      </a:pPr>
                      <a:r>
                        <a:rPr lang="en-US" sz="1800" u="none" cap="none" strike="noStrike"/>
                        <a:t>MLR_SIMPLE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91.73</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0.439</a:t>
                      </a:r>
                      <a:endParaRPr/>
                    </a:p>
                  </a:txBody>
                  <a:tcPr marT="45725" marB="45725" marR="91450" marL="91450"/>
                </a:tc>
              </a:tr>
              <a:tr h="370850">
                <a:tc>
                  <a:txBody>
                    <a:bodyPr/>
                    <a:lstStyle/>
                    <a:p>
                      <a:pPr indent="0" lvl="0" marL="0" marR="0" rtl="0" algn="l">
                        <a:spcBef>
                          <a:spcPts val="0"/>
                        </a:spcBef>
                        <a:spcAft>
                          <a:spcPts val="0"/>
                        </a:spcAft>
                        <a:buNone/>
                      </a:pPr>
                      <a:r>
                        <a:rPr lang="en-US" sz="1800" u="none" cap="none" strike="noStrike"/>
                        <a:t>MLR_LASSO</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solidFill>
                            <a:srgbClr val="2F5496"/>
                          </a:solidFill>
                        </a:rPr>
                        <a:t>91.99</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solidFill>
                            <a:srgbClr val="2F5496"/>
                          </a:solidFill>
                        </a:rPr>
                        <a:t>0.432</a:t>
                      </a:r>
                      <a:endParaRPr/>
                    </a:p>
                  </a:txBody>
                  <a:tcPr marT="45725" marB="45725" marR="91450" marL="91450"/>
                </a:tc>
              </a:tr>
              <a:tr h="370850">
                <a:tc>
                  <a:txBody>
                    <a:bodyPr/>
                    <a:lstStyle/>
                    <a:p>
                      <a:pPr indent="0" lvl="0" marL="0" marR="0" rtl="0" algn="l">
                        <a:spcBef>
                          <a:spcPts val="0"/>
                        </a:spcBef>
                        <a:spcAft>
                          <a:spcPts val="0"/>
                        </a:spcAft>
                        <a:buNone/>
                      </a:pPr>
                      <a:r>
                        <a:rPr lang="en-US" sz="1800" u="none" cap="none" strike="noStrike"/>
                        <a:t>MLR_LASSOCV</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91.93</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0.434</a:t>
                      </a:r>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3"/>
          <p:cNvSpPr txBox="1"/>
          <p:nvPr/>
        </p:nvSpPr>
        <p:spPr>
          <a:xfrm>
            <a:off x="0" y="1210"/>
            <a:ext cx="12192000" cy="52322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mic Sans MS"/>
                <a:ea typeface="Comic Sans MS"/>
                <a:cs typeface="Comic Sans MS"/>
                <a:sym typeface="Comic Sans MS"/>
              </a:rPr>
              <a:t>Model Results</a:t>
            </a:r>
            <a:endParaRPr>
              <a:latin typeface="Comic Sans MS"/>
              <a:ea typeface="Comic Sans MS"/>
              <a:cs typeface="Comic Sans MS"/>
              <a:sym typeface="Comic Sans MS"/>
            </a:endParaRPr>
          </a:p>
        </p:txBody>
      </p:sp>
      <p:sp>
        <p:nvSpPr>
          <p:cNvPr id="224" name="Google Shape;224;p13"/>
          <p:cNvSpPr txBox="1"/>
          <p:nvPr/>
        </p:nvSpPr>
        <p:spPr>
          <a:xfrm>
            <a:off x="661673" y="905174"/>
            <a:ext cx="10076700" cy="22473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Best model is the </a:t>
            </a:r>
            <a:r>
              <a:rPr b="1" lang="en-US" sz="2000">
                <a:solidFill>
                  <a:schemeClr val="dk1"/>
                </a:solidFill>
                <a:latin typeface="Calibri"/>
                <a:ea typeface="Calibri"/>
                <a:cs typeface="Calibri"/>
                <a:sym typeface="Calibri"/>
              </a:rPr>
              <a:t>MLR-Lasso</a:t>
            </a:r>
            <a:r>
              <a:rPr lang="en-US" sz="2000">
                <a:solidFill>
                  <a:schemeClr val="dk1"/>
                </a:solidFill>
                <a:latin typeface="Calibri"/>
                <a:ea typeface="Calibri"/>
                <a:cs typeface="Calibri"/>
                <a:sym typeface="Calibri"/>
              </a:rPr>
              <a:t> because it is the simplest with least number of predictors, as the most accurate (i.e., having most R</a:t>
            </a:r>
            <a:r>
              <a:rPr baseline="30000" lang="en-US" sz="2000">
                <a:solidFill>
                  <a:schemeClr val="dk1"/>
                </a:solidFill>
                <a:latin typeface="Calibri"/>
                <a:ea typeface="Calibri"/>
                <a:cs typeface="Calibri"/>
                <a:sym typeface="Calibri"/>
              </a:rPr>
              <a:t>2</a:t>
            </a:r>
            <a:r>
              <a:rPr lang="en-US" sz="2000">
                <a:solidFill>
                  <a:schemeClr val="dk1"/>
                </a:solidFill>
                <a:latin typeface="Calibri"/>
                <a:ea typeface="Calibri"/>
                <a:cs typeface="Calibri"/>
                <a:sym typeface="Calibri"/>
              </a:rPr>
              <a:t> value and least test error.</a:t>
            </a:r>
            <a:endParaRPr/>
          </a:p>
          <a:p>
            <a:pPr indent="-215900" lvl="0" marL="34290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Using this model</a:t>
            </a:r>
            <a:r>
              <a:rPr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we can predict prevalence by an error of 0.432%.</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Using the model, 91.99% variance in prevalence can be explained by the variance in the influencing factors.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14"/>
          <p:cNvSpPr txBox="1"/>
          <p:nvPr/>
        </p:nvSpPr>
        <p:spPr>
          <a:xfrm>
            <a:off x="0" y="1210"/>
            <a:ext cx="12192000" cy="52322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mic Sans MS"/>
                <a:ea typeface="Comic Sans MS"/>
                <a:cs typeface="Comic Sans MS"/>
                <a:sym typeface="Comic Sans MS"/>
              </a:rPr>
              <a:t>Conclusion</a:t>
            </a:r>
            <a:endParaRPr>
              <a:latin typeface="Comic Sans MS"/>
              <a:ea typeface="Comic Sans MS"/>
              <a:cs typeface="Comic Sans MS"/>
              <a:sym typeface="Comic Sans MS"/>
            </a:endParaRPr>
          </a:p>
        </p:txBody>
      </p:sp>
      <p:sp>
        <p:nvSpPr>
          <p:cNvPr id="230" name="Google Shape;230;p14"/>
          <p:cNvSpPr txBox="1"/>
          <p:nvPr/>
        </p:nvSpPr>
        <p:spPr>
          <a:xfrm>
            <a:off x="1057656" y="1020537"/>
            <a:ext cx="10076700" cy="5448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We have explored the causal relationship between heart disease prevalence and the risk factors, health care opportunities and socio-economic factors. </a:t>
            </a:r>
            <a:r>
              <a:rPr b="1" lang="en-US" sz="2000">
                <a:solidFill>
                  <a:schemeClr val="dk1"/>
                </a:solidFill>
                <a:latin typeface="Calibri"/>
                <a:ea typeface="Calibri"/>
                <a:cs typeface="Calibri"/>
                <a:sym typeface="Calibri"/>
              </a:rPr>
              <a:t>It is possible to predict prevalence of heart disease from these factors.</a:t>
            </a:r>
            <a:endParaRPr b="1"/>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Given the dataset, the best factors that seem to influence prediction of prevalence of heart diseases are:</a:t>
            </a:r>
            <a:br>
              <a:rPr lang="en-US" sz="2000">
                <a:solidFill>
                  <a:schemeClr val="dk1"/>
                </a:solidFill>
                <a:latin typeface="Calibri"/>
                <a:ea typeface="Calibri"/>
                <a:cs typeface="Calibri"/>
                <a:sym typeface="Calibri"/>
              </a:rPr>
            </a:b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High cholesterol awareness, leisure time physical inactivity, smoking, cardiac rehabilitation eligibility, cardiac rehabilitation participation, cholesterol medication, population of aged 65 and above, poverty rate, urban-rural classification.</a:t>
            </a:r>
            <a:endParaRPr/>
          </a:p>
          <a:p>
            <a:pPr indent="-215900" lvl="1" marL="8001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Note that these factors were arrived at given the dataset used. Using another dataset from a different source may yield different outcomes.</a:t>
            </a:r>
            <a:br>
              <a:rPr lang="en-US" sz="2000">
                <a:solidFill>
                  <a:schemeClr val="dk1"/>
                </a:solidFill>
                <a:latin typeface="Calibri"/>
                <a:ea typeface="Calibri"/>
                <a:cs typeface="Calibri"/>
                <a:sym typeface="Calibri"/>
              </a:rPr>
            </a:b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A</a:t>
            </a:r>
            <a:r>
              <a:rPr lang="en-US" sz="2000">
                <a:solidFill>
                  <a:schemeClr val="dk1"/>
                </a:solidFill>
                <a:latin typeface="Calibri"/>
                <a:ea typeface="Calibri"/>
                <a:cs typeface="Calibri"/>
                <a:sym typeface="Calibri"/>
              </a:rPr>
              <a:t>ssumptions made during the analyses may not necessarily be accurate (e.g. coronary heart disease may not be impacted the same way as other type of heart diseases).</a:t>
            </a:r>
            <a:endParaRPr/>
          </a:p>
          <a:p>
            <a:pPr indent="-215900" lvl="0" marL="34290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11ecc4c18ba_0_184"/>
          <p:cNvSpPr txBox="1"/>
          <p:nvPr/>
        </p:nvSpPr>
        <p:spPr>
          <a:xfrm>
            <a:off x="4900504" y="2566875"/>
            <a:ext cx="2726100" cy="523200"/>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Noto Sans Symbols"/>
              <a:buNone/>
            </a:pPr>
            <a:r>
              <a:rPr lang="en-US" sz="2800">
                <a:solidFill>
                  <a:schemeClr val="dk1"/>
                </a:solidFill>
                <a:latin typeface="Comic Sans MS"/>
                <a:ea typeface="Comic Sans MS"/>
                <a:cs typeface="Comic Sans MS"/>
                <a:sym typeface="Comic Sans MS"/>
              </a:rPr>
              <a:t>Thank you!!!</a:t>
            </a:r>
            <a:endParaRPr sz="2800">
              <a:solidFill>
                <a:schemeClr val="dk1"/>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2"/>
          <p:cNvSpPr txBox="1"/>
          <p:nvPr/>
        </p:nvSpPr>
        <p:spPr>
          <a:xfrm>
            <a:off x="0" y="1210"/>
            <a:ext cx="12192000" cy="52322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dk1"/>
                </a:solidFill>
                <a:latin typeface="Comic Sans MS"/>
                <a:ea typeface="Comic Sans MS"/>
                <a:cs typeface="Comic Sans MS"/>
                <a:sym typeface="Comic Sans MS"/>
              </a:rPr>
              <a:t>Background</a:t>
            </a:r>
            <a:endParaRPr>
              <a:latin typeface="Comic Sans MS"/>
              <a:ea typeface="Comic Sans MS"/>
              <a:cs typeface="Comic Sans MS"/>
              <a:sym typeface="Comic Sans MS"/>
            </a:endParaRPr>
          </a:p>
        </p:txBody>
      </p:sp>
      <p:sp>
        <p:nvSpPr>
          <p:cNvPr id="92" name="Google Shape;92;p2"/>
          <p:cNvSpPr txBox="1"/>
          <p:nvPr/>
        </p:nvSpPr>
        <p:spPr>
          <a:xfrm>
            <a:off x="391500" y="588450"/>
            <a:ext cx="11475000" cy="5017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Heart Disease is a var</a:t>
            </a:r>
            <a:r>
              <a:rPr lang="en-US" sz="2000">
                <a:solidFill>
                  <a:schemeClr val="dk1"/>
                </a:solidFill>
                <a:latin typeface="Calibri"/>
                <a:ea typeface="Calibri"/>
                <a:cs typeface="Calibri"/>
                <a:sym typeface="Calibri"/>
              </a:rPr>
              <a:t>iety of conditions that affect the heart’s structure and function.</a:t>
            </a:r>
            <a:endParaRPr sz="20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Until 2020, prior to COVID 19, heart disease was the leading cause of death in the United States; as well as a major cause of disability.</a:t>
            </a:r>
            <a:endParaRPr sz="20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Per Centers for Disease Control and Prevention (CDC), about 659k deaths are caused by heart disease annually.</a:t>
            </a:r>
            <a:endParaRPr sz="20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Types of Heart Diseases:</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Coronary Heart</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Heart Arrhythmias</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Heart Failure</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Cardiomyopathy (Heart Muscle)</a:t>
            </a:r>
            <a:endParaRPr sz="2000">
              <a:solidFill>
                <a:schemeClr val="dk1"/>
              </a:solidFill>
              <a:latin typeface="Calibri"/>
              <a:ea typeface="Calibri"/>
              <a:cs typeface="Calibri"/>
              <a:sym typeface="Calibri"/>
            </a:endParaRPr>
          </a:p>
          <a:p>
            <a:pPr indent="0" lvl="0" marL="914400" marR="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Many risk factors, socio-economic factors, and healthcare access impact the cause and prevention of heart disease.</a:t>
            </a:r>
            <a:endParaRPr sz="2000">
              <a:solidFill>
                <a:schemeClr val="dk1"/>
              </a:solidFill>
              <a:latin typeface="Calibri"/>
              <a:ea typeface="Calibri"/>
              <a:cs typeface="Calibri"/>
              <a:sym typeface="Calibri"/>
            </a:endParaRPr>
          </a:p>
        </p:txBody>
      </p:sp>
      <p:sp>
        <p:nvSpPr>
          <p:cNvPr id="93" name="Google Shape;93;p2"/>
          <p:cNvSpPr txBox="1"/>
          <p:nvPr/>
        </p:nvSpPr>
        <p:spPr>
          <a:xfrm>
            <a:off x="648000" y="4252500"/>
            <a:ext cx="85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4" name="Google Shape;94;p2"/>
          <p:cNvSpPr txBox="1"/>
          <p:nvPr/>
        </p:nvSpPr>
        <p:spPr>
          <a:xfrm>
            <a:off x="1100250" y="5767350"/>
            <a:ext cx="10057500" cy="954300"/>
          </a:xfrm>
          <a:prstGeom prst="rect">
            <a:avLst/>
          </a:prstGeom>
          <a:solidFill>
            <a:srgbClr val="D8E2F3"/>
          </a:solidFill>
          <a:ln>
            <a:noFill/>
          </a:ln>
          <a:effectLst>
            <a:outerShdw blurRad="300038" rotWithShape="0" algn="bl" dist="28575">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i="1" lang="en-US" sz="2500">
                <a:latin typeface="Calibri"/>
                <a:ea typeface="Calibri"/>
                <a:cs typeface="Calibri"/>
                <a:sym typeface="Calibri"/>
              </a:rPr>
              <a:t>What key factors can be used to help predict the prevalence of heart disease by county in the United States?</a:t>
            </a:r>
            <a:endParaRPr b="1" i="1" sz="25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3"/>
          <p:cNvSpPr txBox="1"/>
          <p:nvPr/>
        </p:nvSpPr>
        <p:spPr>
          <a:xfrm>
            <a:off x="0" y="1210"/>
            <a:ext cx="12192000" cy="52322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dk1"/>
                </a:solidFill>
                <a:latin typeface="Comic Sans MS"/>
                <a:ea typeface="Comic Sans MS"/>
                <a:cs typeface="Comic Sans MS"/>
                <a:sym typeface="Comic Sans MS"/>
              </a:rPr>
              <a:t>Dataset </a:t>
            </a:r>
            <a:endParaRPr>
              <a:latin typeface="Comic Sans MS"/>
              <a:ea typeface="Comic Sans MS"/>
              <a:cs typeface="Comic Sans MS"/>
              <a:sym typeface="Comic Sans MS"/>
            </a:endParaRPr>
          </a:p>
        </p:txBody>
      </p:sp>
      <p:sp>
        <p:nvSpPr>
          <p:cNvPr id="100" name="Google Shape;100;p3"/>
          <p:cNvSpPr/>
          <p:nvPr/>
        </p:nvSpPr>
        <p:spPr>
          <a:xfrm>
            <a:off x="2300739" y="1842365"/>
            <a:ext cx="2231930" cy="4444133"/>
          </a:xfrm>
          <a:prstGeom prst="roundRect">
            <a:avLst>
              <a:gd fmla="val 16667" name="adj"/>
            </a:avLst>
          </a:prstGeom>
          <a:solidFill>
            <a:srgbClr val="D8E2F3"/>
          </a:solidFill>
          <a:ln cap="flat" cmpd="sng" w="19050">
            <a:solidFill>
              <a:srgbClr val="78787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chemeClr val="dk1"/>
                </a:solidFill>
                <a:latin typeface="Calibri"/>
                <a:ea typeface="Calibri"/>
                <a:cs typeface="Calibri"/>
                <a:sym typeface="Calibri"/>
              </a:rPr>
              <a:t>Risk Factors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1. High Cholesterol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    Awareness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2. Diagnosed Diabetes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3. Obesity</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4. Smoking</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5. Leisure Time Physical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    Inactivity</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 name="Google Shape;101;p3"/>
          <p:cNvSpPr/>
          <p:nvPr/>
        </p:nvSpPr>
        <p:spPr>
          <a:xfrm>
            <a:off x="4935785" y="1842366"/>
            <a:ext cx="2322600" cy="4444200"/>
          </a:xfrm>
          <a:prstGeom prst="roundRect">
            <a:avLst>
              <a:gd fmla="val 16667" name="adj"/>
            </a:avLst>
          </a:prstGeom>
          <a:solidFill>
            <a:srgbClr val="D8E2F3"/>
          </a:solidFill>
          <a:ln cap="flat" cmpd="sng" w="19050">
            <a:solidFill>
              <a:srgbClr val="78787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chemeClr val="dk1"/>
                </a:solidFill>
                <a:latin typeface="Calibri"/>
                <a:ea typeface="Calibri"/>
                <a:cs typeface="Calibri"/>
                <a:sym typeface="Calibri"/>
              </a:rPr>
              <a:t>Healthcare Opportunities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1. Cardiac Rehab</a:t>
            </a:r>
            <a:r>
              <a:rPr lang="en-US">
                <a:solidFill>
                  <a:schemeClr val="dk1"/>
                </a:solidFill>
                <a:latin typeface="Calibri"/>
                <a:ea typeface="Calibri"/>
                <a:cs typeface="Calibri"/>
                <a:sym typeface="Calibri"/>
              </a:rPr>
              <a:t>ilitation</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     Eligibility</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2. Cholesterol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     Medication</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3. Cholesterol Screening</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a:solidFill>
                  <a:schemeClr val="dk1"/>
                </a:solidFill>
                <a:latin typeface="Calibri"/>
                <a:ea typeface="Calibri"/>
                <a:cs typeface="Calibri"/>
                <a:sym typeface="Calibri"/>
              </a:rPr>
              <a:t>4</a:t>
            </a:r>
            <a:r>
              <a:rPr lang="en-US" sz="1400">
                <a:solidFill>
                  <a:schemeClr val="dk1"/>
                </a:solidFill>
                <a:latin typeface="Calibri"/>
                <a:ea typeface="Calibri"/>
                <a:cs typeface="Calibri"/>
                <a:sym typeface="Calibri"/>
              </a:rPr>
              <a:t>. Cardiac </a:t>
            </a:r>
            <a:r>
              <a:rPr lang="en-US">
                <a:solidFill>
                  <a:schemeClr val="dk1"/>
                </a:solidFill>
                <a:latin typeface="Calibri"/>
                <a:ea typeface="Calibri"/>
                <a:cs typeface="Calibri"/>
                <a:sym typeface="Calibri"/>
              </a:rPr>
              <a:t>R</a:t>
            </a:r>
            <a:r>
              <a:rPr lang="en-US" sz="1400">
                <a:solidFill>
                  <a:schemeClr val="dk1"/>
                </a:solidFill>
                <a:latin typeface="Calibri"/>
                <a:ea typeface="Calibri"/>
                <a:cs typeface="Calibri"/>
                <a:sym typeface="Calibri"/>
              </a:rPr>
              <a:t>ehab</a:t>
            </a:r>
            <a:r>
              <a:rPr lang="en-US">
                <a:solidFill>
                  <a:schemeClr val="dk1"/>
                </a:solidFill>
                <a:latin typeface="Calibri"/>
                <a:ea typeface="Calibri"/>
                <a:cs typeface="Calibri"/>
                <a:sym typeface="Calibri"/>
              </a:rPr>
              <a:t>ilitation</a:t>
            </a:r>
            <a:r>
              <a:rPr lang="en-US" sz="1400">
                <a:solidFill>
                  <a:schemeClr val="dk1"/>
                </a:solidFill>
                <a:latin typeface="Calibri"/>
                <a:ea typeface="Calibri"/>
                <a:cs typeface="Calibri"/>
                <a:sym typeface="Calibri"/>
              </a:rPr>
              <a:t>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S</a:t>
            </a:r>
            <a:r>
              <a:rPr lang="en-US" sz="1400">
                <a:solidFill>
                  <a:schemeClr val="dk1"/>
                </a:solidFill>
                <a:latin typeface="Calibri"/>
                <a:ea typeface="Calibri"/>
                <a:cs typeface="Calibri"/>
                <a:sym typeface="Calibri"/>
              </a:rPr>
              <a:t>essions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a:solidFill>
                  <a:schemeClr val="dk1"/>
                </a:solidFill>
                <a:latin typeface="Calibri"/>
                <a:ea typeface="Calibri"/>
                <a:cs typeface="Calibri"/>
                <a:sym typeface="Calibri"/>
              </a:rPr>
              <a:t>6</a:t>
            </a:r>
            <a:r>
              <a:rPr lang="en-US" sz="1400">
                <a:solidFill>
                  <a:schemeClr val="dk1"/>
                </a:solidFill>
                <a:latin typeface="Calibri"/>
                <a:ea typeface="Calibri"/>
                <a:cs typeface="Calibri"/>
                <a:sym typeface="Calibri"/>
              </a:rPr>
              <a:t>. Cardiac </a:t>
            </a:r>
            <a:r>
              <a:rPr lang="en-US">
                <a:solidFill>
                  <a:schemeClr val="dk1"/>
                </a:solidFill>
                <a:latin typeface="Calibri"/>
                <a:ea typeface="Calibri"/>
                <a:cs typeface="Calibri"/>
                <a:sym typeface="Calibri"/>
              </a:rPr>
              <a:t>R</a:t>
            </a:r>
            <a:r>
              <a:rPr lang="en-US" sz="1400">
                <a:solidFill>
                  <a:schemeClr val="dk1"/>
                </a:solidFill>
                <a:latin typeface="Calibri"/>
                <a:ea typeface="Calibri"/>
                <a:cs typeface="Calibri"/>
                <a:sym typeface="Calibri"/>
              </a:rPr>
              <a:t>ehab</a:t>
            </a:r>
            <a:r>
              <a:rPr lang="en-US">
                <a:solidFill>
                  <a:schemeClr val="dk1"/>
                </a:solidFill>
                <a:latin typeface="Calibri"/>
                <a:ea typeface="Calibri"/>
                <a:cs typeface="Calibri"/>
                <a:sym typeface="Calibri"/>
              </a:rPr>
              <a:t>ilitation</a:t>
            </a:r>
            <a:r>
              <a:rPr lang="en-US" sz="1400">
                <a:solidFill>
                  <a:schemeClr val="dk1"/>
                </a:solidFill>
                <a:latin typeface="Calibri"/>
                <a:ea typeface="Calibri"/>
                <a:cs typeface="Calibri"/>
                <a:sym typeface="Calibri"/>
              </a:rPr>
              <a:t>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P</a:t>
            </a:r>
            <a:r>
              <a:rPr lang="en-US" sz="1400">
                <a:solidFill>
                  <a:schemeClr val="dk1"/>
                </a:solidFill>
                <a:latin typeface="Calibri"/>
                <a:ea typeface="Calibri"/>
                <a:cs typeface="Calibri"/>
                <a:sym typeface="Calibri"/>
              </a:rPr>
              <a:t>articipation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a:solidFill>
                  <a:schemeClr val="dk1"/>
                </a:solidFill>
                <a:latin typeface="Calibri"/>
                <a:ea typeface="Calibri"/>
                <a:cs typeface="Calibri"/>
                <a:sym typeface="Calibri"/>
              </a:rPr>
              <a:t>7</a:t>
            </a:r>
            <a:r>
              <a:rPr lang="en-US" sz="1400">
                <a:solidFill>
                  <a:schemeClr val="dk1"/>
                </a:solidFill>
                <a:latin typeface="Calibri"/>
                <a:ea typeface="Calibri"/>
                <a:cs typeface="Calibri"/>
                <a:sym typeface="Calibri"/>
              </a:rPr>
              <a:t>. Cardiac </a:t>
            </a:r>
            <a:r>
              <a:rPr lang="en-US">
                <a:solidFill>
                  <a:schemeClr val="dk1"/>
                </a:solidFill>
                <a:latin typeface="Calibri"/>
                <a:ea typeface="Calibri"/>
                <a:cs typeface="Calibri"/>
                <a:sym typeface="Calibri"/>
              </a:rPr>
              <a:t>R</a:t>
            </a:r>
            <a:r>
              <a:rPr lang="en-US" sz="1400">
                <a:solidFill>
                  <a:schemeClr val="dk1"/>
                </a:solidFill>
                <a:latin typeface="Calibri"/>
                <a:ea typeface="Calibri"/>
                <a:cs typeface="Calibri"/>
                <a:sym typeface="Calibri"/>
              </a:rPr>
              <a:t>eha</a:t>
            </a:r>
            <a:r>
              <a:rPr lang="en-US">
                <a:solidFill>
                  <a:schemeClr val="dk1"/>
                </a:solidFill>
                <a:latin typeface="Calibri"/>
                <a:ea typeface="Calibri"/>
                <a:cs typeface="Calibri"/>
                <a:sym typeface="Calibri"/>
              </a:rPr>
              <a:t>bilitation</a:t>
            </a:r>
            <a:r>
              <a:rPr lang="en-US"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Units</a:t>
            </a:r>
            <a:endParaRPr/>
          </a:p>
        </p:txBody>
      </p:sp>
      <p:sp>
        <p:nvSpPr>
          <p:cNvPr id="102" name="Google Shape;102;p3"/>
          <p:cNvSpPr/>
          <p:nvPr/>
        </p:nvSpPr>
        <p:spPr>
          <a:xfrm>
            <a:off x="250703" y="2525704"/>
            <a:ext cx="1833730" cy="3760791"/>
          </a:xfrm>
          <a:prstGeom prst="roundRect">
            <a:avLst>
              <a:gd fmla="val 16667" name="adj"/>
            </a:avLst>
          </a:prstGeom>
          <a:solidFill>
            <a:srgbClr val="D8E2F3"/>
          </a:solidFill>
          <a:ln cap="flat" cmpd="sng" w="19050">
            <a:solidFill>
              <a:srgbClr val="78787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Heart Disease </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Data</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1. Prevalence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rgbClr val="833C0B"/>
                </a:solidFill>
                <a:latin typeface="Calibri"/>
                <a:ea typeface="Calibri"/>
                <a:cs typeface="Calibri"/>
                <a:sym typeface="Calibri"/>
              </a:rPr>
              <a:t>*</a:t>
            </a:r>
            <a:r>
              <a:rPr b="1" lang="en-US" sz="1400">
                <a:solidFill>
                  <a:srgbClr val="833C0B"/>
                </a:solidFill>
                <a:latin typeface="Calibri"/>
                <a:ea typeface="Calibri"/>
                <a:cs typeface="Calibri"/>
                <a:sym typeface="Calibri"/>
              </a:rPr>
              <a:t>Coronary Heart </a:t>
            </a:r>
            <a:br>
              <a:rPr b="1" lang="en-US" sz="1400">
                <a:solidFill>
                  <a:srgbClr val="833C0B"/>
                </a:solidFill>
                <a:latin typeface="Calibri"/>
                <a:ea typeface="Calibri"/>
                <a:cs typeface="Calibri"/>
                <a:sym typeface="Calibri"/>
              </a:rPr>
            </a:br>
            <a:r>
              <a:rPr b="1" lang="en-US" sz="1400">
                <a:solidFill>
                  <a:srgbClr val="833C0B"/>
                </a:solidFill>
                <a:latin typeface="Calibri"/>
                <a:ea typeface="Calibri"/>
                <a:cs typeface="Calibri"/>
                <a:sym typeface="Calibri"/>
              </a:rPr>
              <a:t>   Disease</a:t>
            </a:r>
            <a:endParaRPr b="1"/>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 name="Google Shape;103;p3"/>
          <p:cNvSpPr/>
          <p:nvPr/>
        </p:nvSpPr>
        <p:spPr>
          <a:xfrm>
            <a:off x="7570845" y="1842364"/>
            <a:ext cx="2379402" cy="4444132"/>
          </a:xfrm>
          <a:prstGeom prst="roundRect">
            <a:avLst>
              <a:gd fmla="val 16667" name="adj"/>
            </a:avLst>
          </a:prstGeom>
          <a:solidFill>
            <a:srgbClr val="D8E2F3"/>
          </a:solidFill>
          <a:ln cap="flat" cmpd="sng" w="19050">
            <a:solidFill>
              <a:srgbClr val="78787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chemeClr val="dk1"/>
                </a:solidFill>
                <a:latin typeface="Calibri"/>
                <a:ea typeface="Calibri"/>
                <a:cs typeface="Calibri"/>
                <a:sym typeface="Calibri"/>
              </a:rPr>
              <a:t>Socio-Economic Factors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1. Air quality</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2. Park access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3. Population of aged 65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    and above</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4. Total population</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5. Urban-rural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    classification</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6. Median household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     income</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7. Poverty rate</a:t>
            </a:r>
            <a:endParaRPr/>
          </a:p>
        </p:txBody>
      </p:sp>
      <p:sp>
        <p:nvSpPr>
          <p:cNvPr id="104" name="Google Shape;104;p3"/>
          <p:cNvSpPr/>
          <p:nvPr/>
        </p:nvSpPr>
        <p:spPr>
          <a:xfrm>
            <a:off x="10198506" y="2525705"/>
            <a:ext cx="1833730" cy="3760790"/>
          </a:xfrm>
          <a:prstGeom prst="roundRect">
            <a:avLst>
              <a:gd fmla="val 16667" name="adj"/>
            </a:avLst>
          </a:prstGeom>
          <a:solidFill>
            <a:srgbClr val="D8E2F3"/>
          </a:solidFill>
          <a:ln cap="flat" cmpd="sng" w="19050">
            <a:solidFill>
              <a:srgbClr val="78787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Healthcare costs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a:solidFill>
                  <a:schemeClr val="dk1"/>
                </a:solidFill>
                <a:latin typeface="Calibri"/>
                <a:ea typeface="Calibri"/>
                <a:cs typeface="Calibri"/>
                <a:sym typeface="Calibri"/>
              </a:rPr>
              <a:t>1. </a:t>
            </a:r>
            <a:r>
              <a:rPr lang="en-US" sz="1400">
                <a:solidFill>
                  <a:schemeClr val="dk1"/>
                </a:solidFill>
                <a:latin typeface="Calibri"/>
                <a:ea typeface="Calibri"/>
                <a:cs typeface="Calibri"/>
                <a:sym typeface="Calibri"/>
              </a:rPr>
              <a:t>Total cost per</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 capita amongst</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 medicaid</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 beneficiaries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 name="Google Shape;105;p3"/>
          <p:cNvSpPr/>
          <p:nvPr/>
        </p:nvSpPr>
        <p:spPr>
          <a:xfrm>
            <a:off x="5179135" y="623162"/>
            <a:ext cx="1833730" cy="646331"/>
          </a:xfrm>
          <a:prstGeom prst="roundRect">
            <a:avLst>
              <a:gd fmla="val 16667" name="adj"/>
            </a:avLst>
          </a:prstGeom>
          <a:solidFill>
            <a:srgbClr val="D8E2F3"/>
          </a:solidFill>
          <a:ln cap="flat" cmpd="sng" w="19050">
            <a:solidFill>
              <a:srgbClr val="78787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CDC Interactive Data on Heart Disease</a:t>
            </a:r>
            <a:endParaRPr/>
          </a:p>
        </p:txBody>
      </p:sp>
      <p:cxnSp>
        <p:nvCxnSpPr>
          <p:cNvPr id="106" name="Google Shape;106;p3"/>
          <p:cNvCxnSpPr>
            <a:stCxn id="105" idx="2"/>
          </p:cNvCxnSpPr>
          <p:nvPr/>
        </p:nvCxnSpPr>
        <p:spPr>
          <a:xfrm>
            <a:off x="6096000" y="1269493"/>
            <a:ext cx="0" cy="277800"/>
          </a:xfrm>
          <a:prstGeom prst="straightConnector1">
            <a:avLst/>
          </a:prstGeom>
          <a:noFill/>
          <a:ln cap="flat" cmpd="sng" w="19050">
            <a:solidFill>
              <a:schemeClr val="dk1"/>
            </a:solidFill>
            <a:prstDash val="solid"/>
            <a:miter lim="800000"/>
            <a:headEnd len="sm" w="sm" type="none"/>
            <a:tailEnd len="med" w="med" type="triangle"/>
          </a:ln>
        </p:spPr>
      </p:cxnSp>
      <p:cxnSp>
        <p:nvCxnSpPr>
          <p:cNvPr id="107" name="Google Shape;107;p3"/>
          <p:cNvCxnSpPr/>
          <p:nvPr/>
        </p:nvCxnSpPr>
        <p:spPr>
          <a:xfrm>
            <a:off x="1101211" y="1534964"/>
            <a:ext cx="10014160" cy="0"/>
          </a:xfrm>
          <a:prstGeom prst="straightConnector1">
            <a:avLst/>
          </a:prstGeom>
          <a:noFill/>
          <a:ln cap="flat" cmpd="sng" w="19050">
            <a:solidFill>
              <a:schemeClr val="dk1"/>
            </a:solidFill>
            <a:prstDash val="solid"/>
            <a:miter lim="800000"/>
            <a:headEnd len="sm" w="sm" type="none"/>
            <a:tailEnd len="sm" w="sm" type="none"/>
          </a:ln>
        </p:spPr>
      </p:cxnSp>
      <p:cxnSp>
        <p:nvCxnSpPr>
          <p:cNvPr id="108" name="Google Shape;108;p3"/>
          <p:cNvCxnSpPr/>
          <p:nvPr/>
        </p:nvCxnSpPr>
        <p:spPr>
          <a:xfrm>
            <a:off x="1101211" y="1534964"/>
            <a:ext cx="0" cy="990741"/>
          </a:xfrm>
          <a:prstGeom prst="straightConnector1">
            <a:avLst/>
          </a:prstGeom>
          <a:noFill/>
          <a:ln cap="flat" cmpd="sng" w="19050">
            <a:solidFill>
              <a:schemeClr val="dk1"/>
            </a:solidFill>
            <a:prstDash val="solid"/>
            <a:miter lim="800000"/>
            <a:headEnd len="sm" w="sm" type="none"/>
            <a:tailEnd len="med" w="med" type="triangle"/>
          </a:ln>
        </p:spPr>
      </p:cxnSp>
      <p:cxnSp>
        <p:nvCxnSpPr>
          <p:cNvPr id="109" name="Google Shape;109;p3"/>
          <p:cNvCxnSpPr>
            <a:endCxn id="100" idx="0"/>
          </p:cNvCxnSpPr>
          <p:nvPr/>
        </p:nvCxnSpPr>
        <p:spPr>
          <a:xfrm>
            <a:off x="3416704" y="1547465"/>
            <a:ext cx="0" cy="294900"/>
          </a:xfrm>
          <a:prstGeom prst="straightConnector1">
            <a:avLst/>
          </a:prstGeom>
          <a:noFill/>
          <a:ln cap="flat" cmpd="sng" w="19050">
            <a:solidFill>
              <a:schemeClr val="dk1"/>
            </a:solidFill>
            <a:prstDash val="solid"/>
            <a:miter lim="800000"/>
            <a:headEnd len="sm" w="sm" type="none"/>
            <a:tailEnd len="med" w="med" type="triangle"/>
          </a:ln>
        </p:spPr>
      </p:cxnSp>
      <p:cxnSp>
        <p:nvCxnSpPr>
          <p:cNvPr id="110" name="Google Shape;110;p3"/>
          <p:cNvCxnSpPr/>
          <p:nvPr/>
        </p:nvCxnSpPr>
        <p:spPr>
          <a:xfrm flipH="1">
            <a:off x="6095998" y="1534964"/>
            <a:ext cx="1" cy="294970"/>
          </a:xfrm>
          <a:prstGeom prst="straightConnector1">
            <a:avLst/>
          </a:prstGeom>
          <a:noFill/>
          <a:ln cap="flat" cmpd="sng" w="19050">
            <a:solidFill>
              <a:schemeClr val="dk1"/>
            </a:solidFill>
            <a:prstDash val="solid"/>
            <a:miter lim="800000"/>
            <a:headEnd len="sm" w="sm" type="none"/>
            <a:tailEnd len="med" w="med" type="triangle"/>
          </a:ln>
        </p:spPr>
      </p:cxnSp>
      <p:cxnSp>
        <p:nvCxnSpPr>
          <p:cNvPr id="111" name="Google Shape;111;p3"/>
          <p:cNvCxnSpPr/>
          <p:nvPr/>
        </p:nvCxnSpPr>
        <p:spPr>
          <a:xfrm flipH="1">
            <a:off x="8775292" y="1533797"/>
            <a:ext cx="1" cy="294970"/>
          </a:xfrm>
          <a:prstGeom prst="straightConnector1">
            <a:avLst/>
          </a:prstGeom>
          <a:noFill/>
          <a:ln cap="flat" cmpd="sng" w="19050">
            <a:solidFill>
              <a:schemeClr val="dk1"/>
            </a:solidFill>
            <a:prstDash val="solid"/>
            <a:miter lim="800000"/>
            <a:headEnd len="sm" w="sm" type="none"/>
            <a:tailEnd len="med" w="med" type="triangle"/>
          </a:ln>
        </p:spPr>
      </p:cxnSp>
      <p:cxnSp>
        <p:nvCxnSpPr>
          <p:cNvPr id="112" name="Google Shape;112;p3"/>
          <p:cNvCxnSpPr/>
          <p:nvPr/>
        </p:nvCxnSpPr>
        <p:spPr>
          <a:xfrm>
            <a:off x="11115371" y="1533797"/>
            <a:ext cx="0" cy="991908"/>
          </a:xfrm>
          <a:prstGeom prst="straightConnector1">
            <a:avLst/>
          </a:prstGeom>
          <a:noFill/>
          <a:ln cap="flat" cmpd="sng" w="19050">
            <a:solidFill>
              <a:schemeClr val="dk1"/>
            </a:solidFill>
            <a:prstDash val="solid"/>
            <a:miter lim="800000"/>
            <a:headEnd len="sm" w="sm" type="none"/>
            <a:tailEnd len="med" w="med" type="triangle"/>
          </a:ln>
        </p:spPr>
      </p:cxnSp>
      <p:sp>
        <p:nvSpPr>
          <p:cNvPr id="113" name="Google Shape;113;p3"/>
          <p:cNvSpPr txBox="1"/>
          <p:nvPr/>
        </p:nvSpPr>
        <p:spPr>
          <a:xfrm>
            <a:off x="194500" y="6428429"/>
            <a:ext cx="453265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Note: </a:t>
            </a:r>
            <a:r>
              <a:rPr b="1" lang="en-US" sz="1400">
                <a:solidFill>
                  <a:schemeClr val="dk1"/>
                </a:solidFill>
                <a:latin typeface="Calibri"/>
                <a:ea typeface="Calibri"/>
                <a:cs typeface="Calibri"/>
                <a:sym typeface="Calibri"/>
              </a:rPr>
              <a:t>Only variables of interest are shown here.  </a:t>
            </a:r>
            <a:endParaRPr b="1"/>
          </a:p>
        </p:txBody>
      </p:sp>
      <p:sp>
        <p:nvSpPr>
          <p:cNvPr id="114" name="Google Shape;114;p3"/>
          <p:cNvSpPr txBox="1"/>
          <p:nvPr/>
        </p:nvSpPr>
        <p:spPr>
          <a:xfrm>
            <a:off x="159765" y="662530"/>
            <a:ext cx="27264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Source: CDC interactive website</a:t>
            </a:r>
            <a:endParaRPr b="1" sz="1700"/>
          </a:p>
        </p:txBody>
      </p:sp>
      <p:sp>
        <p:nvSpPr>
          <p:cNvPr id="115" name="Google Shape;115;p3"/>
          <p:cNvSpPr txBox="1"/>
          <p:nvPr/>
        </p:nvSpPr>
        <p:spPr>
          <a:xfrm>
            <a:off x="9609175" y="6382213"/>
            <a:ext cx="15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3"/>
              </a:rPr>
              <a:t>Dashboard Here</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4"/>
          <p:cNvSpPr txBox="1"/>
          <p:nvPr/>
        </p:nvSpPr>
        <p:spPr>
          <a:xfrm>
            <a:off x="0" y="1210"/>
            <a:ext cx="12192000" cy="52322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mic Sans MS"/>
                <a:ea typeface="Comic Sans MS"/>
                <a:cs typeface="Comic Sans MS"/>
                <a:sym typeface="Comic Sans MS"/>
              </a:rPr>
              <a:t>Data Wrangling</a:t>
            </a:r>
            <a:endParaRPr>
              <a:latin typeface="Comic Sans MS"/>
              <a:ea typeface="Comic Sans MS"/>
              <a:cs typeface="Comic Sans MS"/>
              <a:sym typeface="Comic Sans MS"/>
            </a:endParaRPr>
          </a:p>
        </p:txBody>
      </p:sp>
      <p:sp>
        <p:nvSpPr>
          <p:cNvPr id="121" name="Google Shape;121;p4"/>
          <p:cNvSpPr txBox="1"/>
          <p:nvPr/>
        </p:nvSpPr>
        <p:spPr>
          <a:xfrm>
            <a:off x="749808" y="817038"/>
            <a:ext cx="10076700" cy="5325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Merged the raw “.csv” files for all factors into one big dataset with shape 3226 x 40.</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Dealing with missing data:</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Removing all “NaNs” at once yielded 519 x 40. </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Too much is data lost.</a:t>
            </a:r>
            <a:endParaRPr/>
          </a:p>
          <a:p>
            <a:pPr indent="-285750" lvl="1" marL="7429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Thus, s</a:t>
            </a:r>
            <a:r>
              <a:rPr b="0" i="0" lang="en-US" sz="2000" u="none" cap="none" strike="noStrike">
                <a:solidFill>
                  <a:schemeClr val="dk1"/>
                </a:solidFill>
                <a:latin typeface="Calibri"/>
                <a:ea typeface="Calibri"/>
                <a:cs typeface="Calibri"/>
                <a:sym typeface="Calibri"/>
              </a:rPr>
              <a:t>trategic removal and/or imputation process is required</a:t>
            </a:r>
            <a:r>
              <a:rPr lang="en-US" sz="2000">
                <a:solidFill>
                  <a:schemeClr val="dk1"/>
                </a:solidFill>
                <a:latin typeface="Calibri"/>
                <a:ea typeface="Calibri"/>
                <a:cs typeface="Calibri"/>
                <a:sym typeface="Calibri"/>
              </a:rPr>
              <a:t>.</a:t>
            </a:r>
            <a:r>
              <a:rPr b="0" i="0" lang="en-US" sz="2000" u="none" cap="none" strike="noStrike">
                <a:solidFill>
                  <a:schemeClr val="dk1"/>
                </a:solidFill>
                <a:latin typeface="Calibri"/>
                <a:ea typeface="Calibri"/>
                <a:cs typeface="Calibri"/>
                <a:sym typeface="Calibri"/>
              </a:rPr>
              <a:t>	</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 Systematic removal / imputation process:</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Completely dropped four variables with up to 60% missing rows.</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Necessary to avoid introducing bias in the datasets via unwarranted imputation.</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Mean imputation was used for “air_quality” and “cholesterol_medication” </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(both with less than 3% missing data).</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Dropped the remaining missing rows in the data. </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 Resulting dataset (2310 x 36):</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2310 counties</a:t>
            </a:r>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36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5"/>
          <p:cNvSpPr txBox="1"/>
          <p:nvPr/>
        </p:nvSpPr>
        <p:spPr>
          <a:xfrm>
            <a:off x="0" y="1210"/>
            <a:ext cx="12192000" cy="52322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mic Sans MS"/>
                <a:ea typeface="Comic Sans MS"/>
                <a:cs typeface="Comic Sans MS"/>
                <a:sym typeface="Comic Sans MS"/>
              </a:rPr>
              <a:t>Data Exploration</a:t>
            </a:r>
            <a:endParaRPr>
              <a:latin typeface="Comic Sans MS"/>
              <a:ea typeface="Comic Sans MS"/>
              <a:cs typeface="Comic Sans MS"/>
              <a:sym typeface="Comic Sans MS"/>
            </a:endParaRPr>
          </a:p>
        </p:txBody>
      </p:sp>
      <p:sp>
        <p:nvSpPr>
          <p:cNvPr id="127" name="Google Shape;127;p5"/>
          <p:cNvSpPr txBox="1"/>
          <p:nvPr/>
        </p:nvSpPr>
        <p:spPr>
          <a:xfrm>
            <a:off x="749808" y="781808"/>
            <a:ext cx="10076688" cy="34778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Identification of variables of interest.</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Use of correlation coefficients.</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Statistical significance test of the coefficients (p-value &lt; 0.05)</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Use of heat maps</a:t>
            </a:r>
            <a:endParaRPr/>
          </a:p>
          <a:p>
            <a:pPr indent="-215900" lvl="1" marL="8001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Visualization of distributions of the variables.</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Use of Histograms</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Selected variables: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p:txBody>
      </p:sp>
      <p:pic>
        <p:nvPicPr>
          <p:cNvPr id="128" name="Google Shape;128;p5"/>
          <p:cNvPicPr preferRelativeResize="0"/>
          <p:nvPr/>
        </p:nvPicPr>
        <p:blipFill rotWithShape="1">
          <a:blip r:embed="rId3">
            <a:alphaModFix/>
          </a:blip>
          <a:srcRect b="0" l="0" r="0" t="0"/>
          <a:stretch/>
        </p:blipFill>
        <p:spPr>
          <a:xfrm>
            <a:off x="1121051" y="3750218"/>
            <a:ext cx="2763773" cy="2143096"/>
          </a:xfrm>
          <a:prstGeom prst="rect">
            <a:avLst/>
          </a:prstGeom>
          <a:noFill/>
          <a:ln>
            <a:noFill/>
          </a:ln>
        </p:spPr>
      </p:pic>
      <p:pic>
        <p:nvPicPr>
          <p:cNvPr id="129" name="Google Shape;129;p5"/>
          <p:cNvPicPr preferRelativeResize="0"/>
          <p:nvPr/>
        </p:nvPicPr>
        <p:blipFill rotWithShape="1">
          <a:blip r:embed="rId4">
            <a:alphaModFix/>
          </a:blip>
          <a:srcRect b="0" l="0" r="0" t="0"/>
          <a:stretch/>
        </p:blipFill>
        <p:spPr>
          <a:xfrm>
            <a:off x="4256067" y="3750218"/>
            <a:ext cx="3219585" cy="2360264"/>
          </a:xfrm>
          <a:prstGeom prst="rect">
            <a:avLst/>
          </a:prstGeom>
          <a:noFill/>
          <a:ln>
            <a:noFill/>
          </a:ln>
        </p:spPr>
      </p:pic>
      <p:pic>
        <p:nvPicPr>
          <p:cNvPr id="130" name="Google Shape;130;p5"/>
          <p:cNvPicPr preferRelativeResize="0"/>
          <p:nvPr/>
        </p:nvPicPr>
        <p:blipFill rotWithShape="1">
          <a:blip r:embed="rId5">
            <a:alphaModFix/>
          </a:blip>
          <a:srcRect b="0" l="0" r="0" t="0"/>
          <a:stretch/>
        </p:blipFill>
        <p:spPr>
          <a:xfrm>
            <a:off x="7906496" y="3715928"/>
            <a:ext cx="3419151" cy="2673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6"/>
          <p:cNvSpPr txBox="1"/>
          <p:nvPr/>
        </p:nvSpPr>
        <p:spPr>
          <a:xfrm>
            <a:off x="0" y="1210"/>
            <a:ext cx="12192000" cy="52322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mic Sans MS"/>
                <a:ea typeface="Comic Sans MS"/>
                <a:cs typeface="Comic Sans MS"/>
                <a:sym typeface="Comic Sans MS"/>
              </a:rPr>
              <a:t>Summary Statistics of Selected Variables</a:t>
            </a:r>
            <a:endParaRPr>
              <a:latin typeface="Comic Sans MS"/>
              <a:ea typeface="Comic Sans MS"/>
              <a:cs typeface="Comic Sans MS"/>
              <a:sym typeface="Comic Sans MS"/>
            </a:endParaRPr>
          </a:p>
        </p:txBody>
      </p:sp>
      <p:pic>
        <p:nvPicPr>
          <p:cNvPr id="136" name="Google Shape;136;p6"/>
          <p:cNvPicPr preferRelativeResize="0"/>
          <p:nvPr/>
        </p:nvPicPr>
        <p:blipFill rotWithShape="1">
          <a:blip r:embed="rId3">
            <a:alphaModFix/>
          </a:blip>
          <a:srcRect b="0" l="0" r="0" t="0"/>
          <a:stretch/>
        </p:blipFill>
        <p:spPr>
          <a:xfrm>
            <a:off x="1128712" y="620052"/>
            <a:ext cx="9934575" cy="615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7"/>
          <p:cNvSpPr txBox="1"/>
          <p:nvPr/>
        </p:nvSpPr>
        <p:spPr>
          <a:xfrm>
            <a:off x="0" y="1210"/>
            <a:ext cx="12192000" cy="52322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mic Sans MS"/>
                <a:ea typeface="Comic Sans MS"/>
                <a:cs typeface="Comic Sans MS"/>
                <a:sym typeface="Comic Sans MS"/>
              </a:rPr>
              <a:t>Univariate Distribution (Histograms) of Selected Variables</a:t>
            </a:r>
            <a:endParaRPr>
              <a:latin typeface="Comic Sans MS"/>
              <a:ea typeface="Comic Sans MS"/>
              <a:cs typeface="Comic Sans MS"/>
              <a:sym typeface="Comic Sans MS"/>
            </a:endParaRPr>
          </a:p>
        </p:txBody>
      </p:sp>
      <p:pic>
        <p:nvPicPr>
          <p:cNvPr id="142" name="Google Shape;142;p7"/>
          <p:cNvPicPr preferRelativeResize="0"/>
          <p:nvPr/>
        </p:nvPicPr>
        <p:blipFill rotWithShape="1">
          <a:blip r:embed="rId3">
            <a:alphaModFix/>
          </a:blip>
          <a:srcRect b="0" l="0" r="0" t="0"/>
          <a:stretch/>
        </p:blipFill>
        <p:spPr>
          <a:xfrm>
            <a:off x="0" y="457525"/>
            <a:ext cx="2529922" cy="1549695"/>
          </a:xfrm>
          <a:prstGeom prst="rect">
            <a:avLst/>
          </a:prstGeom>
          <a:noFill/>
          <a:ln>
            <a:noFill/>
          </a:ln>
        </p:spPr>
      </p:pic>
      <p:pic>
        <p:nvPicPr>
          <p:cNvPr id="143" name="Google Shape;143;p7"/>
          <p:cNvPicPr preferRelativeResize="0"/>
          <p:nvPr/>
        </p:nvPicPr>
        <p:blipFill rotWithShape="1">
          <a:blip r:embed="rId4">
            <a:alphaModFix/>
          </a:blip>
          <a:srcRect b="0" l="0" r="0" t="0"/>
          <a:stretch/>
        </p:blipFill>
        <p:spPr>
          <a:xfrm>
            <a:off x="2532734" y="457524"/>
            <a:ext cx="2447578" cy="1627755"/>
          </a:xfrm>
          <a:prstGeom prst="rect">
            <a:avLst/>
          </a:prstGeom>
          <a:noFill/>
          <a:ln>
            <a:noFill/>
          </a:ln>
        </p:spPr>
      </p:pic>
      <p:pic>
        <p:nvPicPr>
          <p:cNvPr id="144" name="Google Shape;144;p7"/>
          <p:cNvPicPr preferRelativeResize="0"/>
          <p:nvPr/>
        </p:nvPicPr>
        <p:blipFill rotWithShape="1">
          <a:blip r:embed="rId5">
            <a:alphaModFix/>
          </a:blip>
          <a:srcRect b="0" l="0" r="0" t="0"/>
          <a:stretch/>
        </p:blipFill>
        <p:spPr>
          <a:xfrm>
            <a:off x="4991463" y="457524"/>
            <a:ext cx="2447578" cy="1627755"/>
          </a:xfrm>
          <a:prstGeom prst="rect">
            <a:avLst/>
          </a:prstGeom>
          <a:noFill/>
          <a:ln>
            <a:noFill/>
          </a:ln>
        </p:spPr>
      </p:pic>
      <p:pic>
        <p:nvPicPr>
          <p:cNvPr id="145" name="Google Shape;145;p7"/>
          <p:cNvPicPr preferRelativeResize="0"/>
          <p:nvPr/>
        </p:nvPicPr>
        <p:blipFill rotWithShape="1">
          <a:blip r:embed="rId6">
            <a:alphaModFix/>
          </a:blip>
          <a:srcRect b="0" l="0" r="0" t="0"/>
          <a:stretch/>
        </p:blipFill>
        <p:spPr>
          <a:xfrm>
            <a:off x="7416739" y="486202"/>
            <a:ext cx="2417699" cy="1599077"/>
          </a:xfrm>
          <a:prstGeom prst="rect">
            <a:avLst/>
          </a:prstGeom>
          <a:noFill/>
          <a:ln>
            <a:noFill/>
          </a:ln>
        </p:spPr>
      </p:pic>
      <p:pic>
        <p:nvPicPr>
          <p:cNvPr id="146" name="Google Shape;146;p7"/>
          <p:cNvPicPr preferRelativeResize="0"/>
          <p:nvPr/>
        </p:nvPicPr>
        <p:blipFill rotWithShape="1">
          <a:blip r:embed="rId7">
            <a:alphaModFix/>
          </a:blip>
          <a:srcRect b="0" l="0" r="0" t="0"/>
          <a:stretch/>
        </p:blipFill>
        <p:spPr>
          <a:xfrm>
            <a:off x="9845588" y="522866"/>
            <a:ext cx="2321209" cy="1599078"/>
          </a:xfrm>
          <a:prstGeom prst="rect">
            <a:avLst/>
          </a:prstGeom>
          <a:noFill/>
          <a:ln>
            <a:noFill/>
          </a:ln>
        </p:spPr>
      </p:pic>
      <p:pic>
        <p:nvPicPr>
          <p:cNvPr id="147" name="Google Shape;147;p7"/>
          <p:cNvPicPr preferRelativeResize="0"/>
          <p:nvPr/>
        </p:nvPicPr>
        <p:blipFill rotWithShape="1">
          <a:blip r:embed="rId8">
            <a:alphaModFix/>
          </a:blip>
          <a:srcRect b="0" l="0" r="0" t="0"/>
          <a:stretch/>
        </p:blipFill>
        <p:spPr>
          <a:xfrm>
            <a:off x="1" y="1979346"/>
            <a:ext cx="2564680" cy="1627756"/>
          </a:xfrm>
          <a:prstGeom prst="rect">
            <a:avLst/>
          </a:prstGeom>
          <a:noFill/>
          <a:ln>
            <a:noFill/>
          </a:ln>
        </p:spPr>
      </p:pic>
      <p:pic>
        <p:nvPicPr>
          <p:cNvPr id="148" name="Google Shape;148;p7"/>
          <p:cNvPicPr preferRelativeResize="0"/>
          <p:nvPr/>
        </p:nvPicPr>
        <p:blipFill rotWithShape="1">
          <a:blip r:embed="rId9">
            <a:alphaModFix/>
          </a:blip>
          <a:srcRect b="0" l="0" r="0" t="0"/>
          <a:stretch/>
        </p:blipFill>
        <p:spPr>
          <a:xfrm>
            <a:off x="2575832" y="2057403"/>
            <a:ext cx="2447578" cy="1542220"/>
          </a:xfrm>
          <a:prstGeom prst="rect">
            <a:avLst/>
          </a:prstGeom>
          <a:noFill/>
          <a:ln>
            <a:noFill/>
          </a:ln>
        </p:spPr>
      </p:pic>
      <p:pic>
        <p:nvPicPr>
          <p:cNvPr id="149" name="Google Shape;149;p7"/>
          <p:cNvPicPr preferRelativeResize="0"/>
          <p:nvPr/>
        </p:nvPicPr>
        <p:blipFill rotWithShape="1">
          <a:blip r:embed="rId10">
            <a:alphaModFix/>
          </a:blip>
          <a:srcRect b="0" l="0" r="0" t="0"/>
          <a:stretch/>
        </p:blipFill>
        <p:spPr>
          <a:xfrm>
            <a:off x="4977915" y="2038774"/>
            <a:ext cx="2447578" cy="1627755"/>
          </a:xfrm>
          <a:prstGeom prst="rect">
            <a:avLst/>
          </a:prstGeom>
          <a:noFill/>
          <a:ln>
            <a:noFill/>
          </a:ln>
        </p:spPr>
      </p:pic>
      <p:pic>
        <p:nvPicPr>
          <p:cNvPr id="150" name="Google Shape;150;p7"/>
          <p:cNvPicPr preferRelativeResize="0"/>
          <p:nvPr/>
        </p:nvPicPr>
        <p:blipFill rotWithShape="1">
          <a:blip r:embed="rId11">
            <a:alphaModFix/>
          </a:blip>
          <a:srcRect b="0" l="0" r="0" t="0"/>
          <a:stretch/>
        </p:blipFill>
        <p:spPr>
          <a:xfrm>
            <a:off x="7448686" y="2057403"/>
            <a:ext cx="2447578" cy="1627755"/>
          </a:xfrm>
          <a:prstGeom prst="rect">
            <a:avLst/>
          </a:prstGeom>
          <a:noFill/>
          <a:ln>
            <a:noFill/>
          </a:ln>
        </p:spPr>
      </p:pic>
      <p:pic>
        <p:nvPicPr>
          <p:cNvPr id="151" name="Google Shape;151;p7"/>
          <p:cNvPicPr preferRelativeResize="0"/>
          <p:nvPr/>
        </p:nvPicPr>
        <p:blipFill rotWithShape="1">
          <a:blip r:embed="rId12">
            <a:alphaModFix/>
          </a:blip>
          <a:srcRect b="0" l="0" r="0" t="0"/>
          <a:stretch/>
        </p:blipFill>
        <p:spPr>
          <a:xfrm>
            <a:off x="9887997" y="2101559"/>
            <a:ext cx="2278800" cy="1553358"/>
          </a:xfrm>
          <a:prstGeom prst="rect">
            <a:avLst/>
          </a:prstGeom>
          <a:noFill/>
          <a:ln>
            <a:noFill/>
          </a:ln>
        </p:spPr>
      </p:pic>
      <p:pic>
        <p:nvPicPr>
          <p:cNvPr id="152" name="Google Shape;152;p7"/>
          <p:cNvPicPr preferRelativeResize="0"/>
          <p:nvPr/>
        </p:nvPicPr>
        <p:blipFill rotWithShape="1">
          <a:blip r:embed="rId13">
            <a:alphaModFix/>
          </a:blip>
          <a:srcRect b="0" l="0" r="0" t="0"/>
          <a:stretch/>
        </p:blipFill>
        <p:spPr>
          <a:xfrm>
            <a:off x="0" y="3660945"/>
            <a:ext cx="2555489" cy="1401073"/>
          </a:xfrm>
          <a:prstGeom prst="rect">
            <a:avLst/>
          </a:prstGeom>
          <a:noFill/>
          <a:ln>
            <a:noFill/>
          </a:ln>
        </p:spPr>
      </p:pic>
      <p:pic>
        <p:nvPicPr>
          <p:cNvPr id="153" name="Google Shape;153;p7"/>
          <p:cNvPicPr preferRelativeResize="0"/>
          <p:nvPr/>
        </p:nvPicPr>
        <p:blipFill rotWithShape="1">
          <a:blip r:embed="rId14">
            <a:alphaModFix/>
          </a:blip>
          <a:srcRect b="0" l="0" r="0" t="0"/>
          <a:stretch/>
        </p:blipFill>
        <p:spPr>
          <a:xfrm>
            <a:off x="2664173" y="3685158"/>
            <a:ext cx="2391054" cy="1447438"/>
          </a:xfrm>
          <a:prstGeom prst="rect">
            <a:avLst/>
          </a:prstGeom>
          <a:noFill/>
          <a:ln>
            <a:noFill/>
          </a:ln>
        </p:spPr>
      </p:pic>
      <p:pic>
        <p:nvPicPr>
          <p:cNvPr id="154" name="Google Shape;154;p7"/>
          <p:cNvPicPr preferRelativeResize="0"/>
          <p:nvPr/>
        </p:nvPicPr>
        <p:blipFill rotWithShape="1">
          <a:blip r:embed="rId15">
            <a:alphaModFix/>
          </a:blip>
          <a:srcRect b="0" l="0" r="0" t="0"/>
          <a:stretch/>
        </p:blipFill>
        <p:spPr>
          <a:xfrm>
            <a:off x="5055227" y="3648033"/>
            <a:ext cx="2417699" cy="1532840"/>
          </a:xfrm>
          <a:prstGeom prst="rect">
            <a:avLst/>
          </a:prstGeom>
          <a:noFill/>
          <a:ln>
            <a:noFill/>
          </a:ln>
        </p:spPr>
      </p:pic>
      <p:pic>
        <p:nvPicPr>
          <p:cNvPr id="155" name="Google Shape;155;p7"/>
          <p:cNvPicPr preferRelativeResize="0"/>
          <p:nvPr/>
        </p:nvPicPr>
        <p:blipFill rotWithShape="1">
          <a:blip r:embed="rId16">
            <a:alphaModFix/>
          </a:blip>
          <a:srcRect b="0" l="0" r="0" t="0"/>
          <a:stretch/>
        </p:blipFill>
        <p:spPr>
          <a:xfrm>
            <a:off x="7523149" y="3647259"/>
            <a:ext cx="2463704" cy="1553358"/>
          </a:xfrm>
          <a:prstGeom prst="rect">
            <a:avLst/>
          </a:prstGeom>
          <a:noFill/>
          <a:ln>
            <a:noFill/>
          </a:ln>
        </p:spPr>
      </p:pic>
      <p:pic>
        <p:nvPicPr>
          <p:cNvPr id="156" name="Google Shape;156;p7"/>
          <p:cNvPicPr preferRelativeResize="0"/>
          <p:nvPr/>
        </p:nvPicPr>
        <p:blipFill rotWithShape="1">
          <a:blip r:embed="rId17">
            <a:alphaModFix/>
          </a:blip>
          <a:srcRect b="0" l="0" r="0" t="0"/>
          <a:stretch/>
        </p:blipFill>
        <p:spPr>
          <a:xfrm>
            <a:off x="9963472" y="3666529"/>
            <a:ext cx="2203325" cy="1565517"/>
          </a:xfrm>
          <a:prstGeom prst="rect">
            <a:avLst/>
          </a:prstGeom>
          <a:noFill/>
          <a:ln>
            <a:noFill/>
          </a:ln>
        </p:spPr>
      </p:pic>
      <p:pic>
        <p:nvPicPr>
          <p:cNvPr id="157" name="Google Shape;157;p7"/>
          <p:cNvPicPr preferRelativeResize="0"/>
          <p:nvPr/>
        </p:nvPicPr>
        <p:blipFill rotWithShape="1">
          <a:blip r:embed="rId18">
            <a:alphaModFix/>
          </a:blip>
          <a:srcRect b="0" l="0" r="0" t="0"/>
          <a:stretch/>
        </p:blipFill>
        <p:spPr>
          <a:xfrm>
            <a:off x="11567" y="5140075"/>
            <a:ext cx="2518355" cy="1653725"/>
          </a:xfrm>
          <a:prstGeom prst="rect">
            <a:avLst/>
          </a:prstGeom>
          <a:noFill/>
          <a:ln>
            <a:noFill/>
          </a:ln>
        </p:spPr>
      </p:pic>
      <p:pic>
        <p:nvPicPr>
          <p:cNvPr id="158" name="Google Shape;158;p7"/>
          <p:cNvPicPr preferRelativeResize="0"/>
          <p:nvPr/>
        </p:nvPicPr>
        <p:blipFill rotWithShape="1">
          <a:blip r:embed="rId19">
            <a:alphaModFix/>
          </a:blip>
          <a:srcRect b="0" l="0" r="0" t="0"/>
          <a:stretch/>
        </p:blipFill>
        <p:spPr>
          <a:xfrm>
            <a:off x="2594406" y="5162376"/>
            <a:ext cx="2410598" cy="1718397"/>
          </a:xfrm>
          <a:prstGeom prst="rect">
            <a:avLst/>
          </a:prstGeom>
          <a:noFill/>
          <a:ln>
            <a:noFill/>
          </a:ln>
        </p:spPr>
      </p:pic>
      <p:pic>
        <p:nvPicPr>
          <p:cNvPr id="159" name="Google Shape;159;p7"/>
          <p:cNvPicPr preferRelativeResize="0"/>
          <p:nvPr/>
        </p:nvPicPr>
        <p:blipFill rotWithShape="1">
          <a:blip r:embed="rId20">
            <a:alphaModFix/>
          </a:blip>
          <a:srcRect b="0" l="0" r="0" t="0"/>
          <a:stretch/>
        </p:blipFill>
        <p:spPr>
          <a:xfrm>
            <a:off x="4970245" y="5221804"/>
            <a:ext cx="2463704" cy="1635575"/>
          </a:xfrm>
          <a:prstGeom prst="rect">
            <a:avLst/>
          </a:prstGeom>
          <a:noFill/>
          <a:ln>
            <a:noFill/>
          </a:ln>
        </p:spPr>
      </p:pic>
      <p:pic>
        <p:nvPicPr>
          <p:cNvPr id="160" name="Google Shape;160;p7"/>
          <p:cNvPicPr preferRelativeResize="0"/>
          <p:nvPr/>
        </p:nvPicPr>
        <p:blipFill rotWithShape="1">
          <a:blip r:embed="rId21">
            <a:alphaModFix/>
          </a:blip>
          <a:srcRect b="0" l="0" r="0" t="0"/>
          <a:stretch/>
        </p:blipFill>
        <p:spPr>
          <a:xfrm>
            <a:off x="7439473" y="5232047"/>
            <a:ext cx="2541526" cy="1561754"/>
          </a:xfrm>
          <a:prstGeom prst="rect">
            <a:avLst/>
          </a:prstGeom>
          <a:noFill/>
          <a:ln>
            <a:noFill/>
          </a:ln>
        </p:spPr>
      </p:pic>
      <p:pic>
        <p:nvPicPr>
          <p:cNvPr id="161" name="Google Shape;161;p7"/>
          <p:cNvPicPr preferRelativeResize="0"/>
          <p:nvPr/>
        </p:nvPicPr>
        <p:blipFill rotWithShape="1">
          <a:blip r:embed="rId22">
            <a:alphaModFix/>
          </a:blip>
          <a:srcRect b="0" l="0" r="0" t="0"/>
          <a:stretch/>
        </p:blipFill>
        <p:spPr>
          <a:xfrm>
            <a:off x="9957948" y="5221804"/>
            <a:ext cx="2161235" cy="151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8"/>
          <p:cNvSpPr txBox="1"/>
          <p:nvPr/>
        </p:nvSpPr>
        <p:spPr>
          <a:xfrm>
            <a:off x="0" y="1210"/>
            <a:ext cx="12192000" cy="52322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mic Sans MS"/>
                <a:ea typeface="Comic Sans MS"/>
                <a:cs typeface="Comic Sans MS"/>
                <a:sym typeface="Comic Sans MS"/>
              </a:rPr>
              <a:t>Heat Map</a:t>
            </a:r>
            <a:r>
              <a:rPr b="1" lang="en-US" sz="2800">
                <a:solidFill>
                  <a:schemeClr val="dk1"/>
                </a:solidFill>
                <a:latin typeface="Comic Sans MS"/>
                <a:ea typeface="Comic Sans MS"/>
                <a:cs typeface="Comic Sans MS"/>
                <a:sym typeface="Comic Sans MS"/>
              </a:rPr>
              <a:t> of Selected Variables</a:t>
            </a:r>
            <a:endParaRPr>
              <a:latin typeface="Comic Sans MS"/>
              <a:ea typeface="Comic Sans MS"/>
              <a:cs typeface="Comic Sans MS"/>
              <a:sym typeface="Comic Sans MS"/>
            </a:endParaRPr>
          </a:p>
        </p:txBody>
      </p:sp>
      <p:pic>
        <p:nvPicPr>
          <p:cNvPr id="167" name="Google Shape;167;p8"/>
          <p:cNvPicPr preferRelativeResize="0"/>
          <p:nvPr/>
        </p:nvPicPr>
        <p:blipFill rotWithShape="1">
          <a:blip r:embed="rId3">
            <a:alphaModFix/>
          </a:blip>
          <a:srcRect b="0" l="0" r="0" t="0"/>
          <a:stretch/>
        </p:blipFill>
        <p:spPr>
          <a:xfrm>
            <a:off x="1773624" y="524425"/>
            <a:ext cx="9087675" cy="6244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9"/>
          <p:cNvSpPr txBox="1"/>
          <p:nvPr/>
        </p:nvSpPr>
        <p:spPr>
          <a:xfrm>
            <a:off x="0" y="1210"/>
            <a:ext cx="12192000" cy="52322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mic Sans MS"/>
                <a:ea typeface="Comic Sans MS"/>
                <a:cs typeface="Comic Sans MS"/>
                <a:sym typeface="Comic Sans MS"/>
              </a:rPr>
              <a:t>Modeling</a:t>
            </a:r>
            <a:endParaRPr>
              <a:latin typeface="Comic Sans MS"/>
              <a:ea typeface="Comic Sans MS"/>
              <a:cs typeface="Comic Sans MS"/>
              <a:sym typeface="Comic Sans MS"/>
            </a:endParaRPr>
          </a:p>
        </p:txBody>
      </p:sp>
      <p:sp>
        <p:nvSpPr>
          <p:cNvPr id="173" name="Google Shape;173;p9"/>
          <p:cNvSpPr txBox="1"/>
          <p:nvPr/>
        </p:nvSpPr>
        <p:spPr>
          <a:xfrm>
            <a:off x="749808" y="817038"/>
            <a:ext cx="10076700" cy="5325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Multiple linear regression models with feature reduction / selection</a:t>
            </a:r>
            <a:endParaRPr b="1"/>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Dimensionality Reduction with Principal Components Analysis.</a:t>
            </a:r>
            <a:endParaRPr/>
          </a:p>
          <a:p>
            <a:pPr indent="-342900" lvl="2" marL="12573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Attempts to simplify the regression model by using fewer predictors.</a:t>
            </a:r>
            <a:endParaRPr/>
          </a:p>
          <a:p>
            <a:pPr indent="-342900" lvl="2" marL="1257300" marR="0" rtl="0" algn="l">
              <a:spcBef>
                <a:spcPts val="0"/>
              </a:spcBef>
              <a:spcAft>
                <a:spcPts val="0"/>
              </a:spcAft>
              <a:buClr>
                <a:srgbClr val="FF0000"/>
              </a:buClr>
              <a:buSzPts val="2000"/>
              <a:buFont typeface="Arial"/>
              <a:buChar char="•"/>
            </a:pPr>
            <a:r>
              <a:rPr lang="en-US" sz="2000">
                <a:solidFill>
                  <a:srgbClr val="FF0000"/>
                </a:solidFill>
                <a:latin typeface="Calibri"/>
                <a:ea typeface="Calibri"/>
                <a:cs typeface="Calibri"/>
                <a:sym typeface="Calibri"/>
              </a:rPr>
              <a:t>Not satisfactory!</a:t>
            </a:r>
            <a:r>
              <a:rPr b="0" i="0" lang="en-US" sz="2000" u="none" cap="none" strike="noStrike">
                <a:solidFill>
                  <a:schemeClr val="dk1"/>
                </a:solidFill>
                <a:latin typeface="Calibri"/>
                <a:ea typeface="Calibri"/>
                <a:cs typeface="Calibri"/>
                <a:sym typeface="Calibri"/>
              </a:rPr>
              <a:t> 12 principal components required to capture 90% of the variance.</a:t>
            </a:r>
            <a:endParaRPr/>
          </a:p>
          <a:p>
            <a:pPr indent="0" lvl="2" marL="9144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Predictor selection by Exploratory Regression method.</a:t>
            </a:r>
            <a:endParaRPr/>
          </a:p>
          <a:p>
            <a:pPr indent="-342900" lvl="2" marL="12573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Four predictors were removed due to high p-values.</a:t>
            </a:r>
            <a:endParaRPr/>
          </a:p>
          <a:p>
            <a:pPr indent="-215900" lvl="2" marL="12573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Predictor selection with Lasso regularization approach</a:t>
            </a:r>
            <a:endParaRPr/>
          </a:p>
          <a:p>
            <a:pPr indent="-342900" lvl="2" marL="12573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Penalized 12 insignificant predictors.</a:t>
            </a:r>
            <a:endParaRPr/>
          </a:p>
          <a:p>
            <a:pPr indent="-215900" lvl="2" marL="12573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Predictor selection with LassoCV approach.</a:t>
            </a:r>
            <a:endParaRPr/>
          </a:p>
          <a:p>
            <a:pPr indent="-342900" lvl="2" marL="12573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Penalized </a:t>
            </a:r>
            <a:r>
              <a:rPr lang="en-US" sz="2000">
                <a:solidFill>
                  <a:schemeClr val="dk1"/>
                </a:solidFill>
                <a:latin typeface="Calibri"/>
                <a:ea typeface="Calibri"/>
                <a:cs typeface="Calibri"/>
                <a:sym typeface="Calibri"/>
              </a:rPr>
              <a:t>3</a:t>
            </a:r>
            <a:r>
              <a:rPr b="0" i="0" lang="en-US" sz="2000" u="none" cap="none" strike="noStrike">
                <a:solidFill>
                  <a:schemeClr val="dk1"/>
                </a:solidFill>
                <a:latin typeface="Calibri"/>
                <a:ea typeface="Calibri"/>
                <a:cs typeface="Calibri"/>
                <a:sym typeface="Calibri"/>
              </a:rPr>
              <a:t> insignificant predictors.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Penalized variables can be said to be insignificant because their effects are accounted for by another correlated variable(s) that is/are likely to be more correlated with prevalence.</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2022-01-24T13:49:44Z</dcterms:created>
  <dc:creator>Atolagbe, Babatunde</dc:creator>
</cp:coreProperties>
</file>