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7" d="100"/>
          <a:sy n="107" d="100"/>
        </p:scale>
        <p:origin x="1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sfgov.org/Public-Safety/Police-Department-Incident-Reports-2018-to-Present/wg3w-h783" TargetMode="External"/><Relationship Id="rId2" Type="http://schemas.openxmlformats.org/officeDocument/2006/relationships/hyperlink" Target="https://data.sfgov.org/Economy-and-Community/Registered-Business-Locations-San-Francisco/g8m3-pdis/data?no_mobile=tr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atlong.n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pPr algn="l"/>
            <a:r>
              <a:rPr lang="en-US" sz="3600" dirty="0" smtClean="0"/>
              <a:t>Determining a neighborhood to open a new Pizza place in San Francisco</a:t>
            </a:r>
            <a:endParaRPr lang="en-US" sz="3600" dirty="0"/>
          </a:p>
        </p:txBody>
      </p:sp>
      <p:sp>
        <p:nvSpPr>
          <p:cNvPr id="3" name="Subtitle 2"/>
          <p:cNvSpPr>
            <a:spLocks noGrp="1"/>
          </p:cNvSpPr>
          <p:nvPr>
            <p:ph type="subTitle" idx="1"/>
          </p:nvPr>
        </p:nvSpPr>
        <p:spPr/>
        <p:txBody>
          <a:bodyPr/>
          <a:lstStyle/>
          <a:p>
            <a:pPr algn="l"/>
            <a:r>
              <a:rPr lang="en-US" dirty="0" smtClean="0"/>
              <a:t>Brett Tomlinson</a:t>
            </a:r>
            <a:endParaRPr lang="en-US" dirty="0"/>
          </a:p>
        </p:txBody>
      </p:sp>
    </p:spTree>
    <p:extLst>
      <p:ext uri="{BB962C8B-B14F-4D97-AF65-F5344CB8AC3E}">
        <p14:creationId xmlns:p14="http://schemas.microsoft.com/office/powerpoint/2010/main" val="297977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K-means Clustering</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smtClean="0"/>
              <a:t>Marina and Sunset/Parkside neighborhoods have some commonality with Pizza Places being popular venues.</a:t>
            </a:r>
          </a:p>
          <a:p>
            <a:pPr>
              <a:buFont typeface="Wingdings" panose="05000000000000000000" pitchFamily="2" charset="2"/>
              <a:buChar char="Ø"/>
            </a:pPr>
            <a:r>
              <a:rPr lang="en-US" dirty="0" smtClean="0"/>
              <a:t>Pizza Places are tied as the most frequent venue in the Marina neighborhood which suggest that there is a large market of pizza lovers in the neighborhood.</a:t>
            </a:r>
          </a:p>
          <a:p>
            <a:pPr>
              <a:buFont typeface="Wingdings" panose="05000000000000000000" pitchFamily="2" charset="2"/>
              <a:buChar char="Ø"/>
            </a:pPr>
            <a:r>
              <a:rPr lang="en-US" dirty="0" smtClean="0"/>
              <a:t>Using K-means clustering we can see if the clustering algorithm agrees with the initial theory we gained from analysis.</a:t>
            </a:r>
          </a:p>
          <a:p>
            <a:pPr>
              <a:buFont typeface="Wingdings" panose="05000000000000000000" pitchFamily="2" charset="2"/>
              <a:buChar char="Ø"/>
            </a:pPr>
            <a:r>
              <a:rPr lang="en-US" dirty="0" smtClean="0"/>
              <a:t>Cluster labels from K-means gets mapped to the neighborhoods and it was found that Marina and Sunset/Parkside neighborhoods were placed in the same cluster.</a:t>
            </a:r>
            <a:endParaRPr lang="en-US" dirty="0"/>
          </a:p>
        </p:txBody>
      </p:sp>
    </p:spTree>
    <p:extLst>
      <p:ext uri="{BB962C8B-B14F-4D97-AF65-F5344CB8AC3E}">
        <p14:creationId xmlns:p14="http://schemas.microsoft.com/office/powerpoint/2010/main" val="237275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 this project, common python libraries and Foursquare API were used to manipulate data and explore the neighborhoods of San Francisco.</a:t>
            </a:r>
          </a:p>
          <a:p>
            <a:pPr>
              <a:buFont typeface="Wingdings" panose="05000000000000000000" pitchFamily="2" charset="2"/>
              <a:buChar char="Ø"/>
            </a:pPr>
            <a:r>
              <a:rPr lang="en-US" dirty="0" smtClean="0"/>
              <a:t>Using K-means clustering, we verified the initial theory that supported </a:t>
            </a:r>
            <a:r>
              <a:rPr lang="en-US" smtClean="0"/>
              <a:t>our observation.</a:t>
            </a:r>
            <a:endParaRPr lang="en-US" dirty="0" smtClean="0"/>
          </a:p>
          <a:p>
            <a:pPr>
              <a:buFont typeface="Wingdings" panose="05000000000000000000" pitchFamily="2" charset="2"/>
              <a:buChar char="Ø"/>
            </a:pPr>
            <a:r>
              <a:rPr lang="en-US" dirty="0" smtClean="0"/>
              <a:t>In the future we would attempt a time series analysis of businesses and crimes in neighborhoods so we can observe the trend and guard against basing our judgement on trends overall history which could have changed.</a:t>
            </a:r>
            <a:endParaRPr lang="en-US" dirty="0"/>
          </a:p>
        </p:txBody>
      </p:sp>
    </p:spTree>
    <p:extLst>
      <p:ext uri="{BB962C8B-B14F-4D97-AF65-F5344CB8AC3E}">
        <p14:creationId xmlns:p14="http://schemas.microsoft.com/office/powerpoint/2010/main" val="423617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Where to site a business can have a sizeable impact on the success or failure on the business after opening</a:t>
            </a:r>
          </a:p>
          <a:p>
            <a:pPr>
              <a:buFont typeface="Wingdings" panose="05000000000000000000" pitchFamily="2" charset="2"/>
              <a:buChar char="Ø"/>
            </a:pPr>
            <a:r>
              <a:rPr lang="en-US" dirty="0" smtClean="0"/>
              <a:t>Odd Moe’s Pizza has been regionally successful in Oregon and is looking to expand into California, more specifically San Francisco.</a:t>
            </a:r>
          </a:p>
          <a:p>
            <a:pPr>
              <a:buFont typeface="Wingdings" panose="05000000000000000000" pitchFamily="2" charset="2"/>
              <a:buChar char="Ø"/>
            </a:pPr>
            <a:r>
              <a:rPr lang="en-US" dirty="0" smtClean="0"/>
              <a:t>To keep in line with their business strategy in Oregon, Odd Moe’s will look for a neighborhood with a lower crime rate to open the new site.</a:t>
            </a:r>
          </a:p>
          <a:p>
            <a:pPr>
              <a:buFont typeface="Wingdings" panose="05000000000000000000" pitchFamily="2" charset="2"/>
              <a:buChar char="Ø"/>
            </a:pPr>
            <a:r>
              <a:rPr lang="en-US" dirty="0" smtClean="0"/>
              <a:t>The site will need to be in a safe neighborhood, but also with a ready supply of patrons ready for a new pizza place.</a:t>
            </a:r>
            <a:endParaRPr lang="en-US" dirty="0"/>
          </a:p>
        </p:txBody>
      </p:sp>
    </p:spTree>
    <p:extLst>
      <p:ext uri="{BB962C8B-B14F-4D97-AF65-F5344CB8AC3E}">
        <p14:creationId xmlns:p14="http://schemas.microsoft.com/office/powerpoint/2010/main" val="147386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city of San Francisco has multiple datasets useful for this project which are available to the public</a:t>
            </a:r>
          </a:p>
          <a:p>
            <a:pPr>
              <a:buFont typeface="Wingdings" panose="05000000000000000000" pitchFamily="2" charset="2"/>
              <a:buChar char="Ø"/>
            </a:pPr>
            <a:r>
              <a:rPr lang="en-US" dirty="0" smtClean="0"/>
              <a:t>Datasets for Registered Business and Crimes were used:</a:t>
            </a:r>
          </a:p>
          <a:p>
            <a:pPr lvl="1">
              <a:buFont typeface="Wingdings" panose="05000000000000000000" pitchFamily="2" charset="2"/>
              <a:buChar char="Ø"/>
            </a:pPr>
            <a:r>
              <a:rPr lang="en-US" dirty="0"/>
              <a:t>Businesses: </a:t>
            </a:r>
            <a:r>
              <a:rPr lang="en-US" dirty="0">
                <a:hlinkClick r:id="rId2"/>
              </a:rPr>
              <a:t>https://</a:t>
            </a:r>
            <a:r>
              <a:rPr lang="en-US" dirty="0" smtClean="0">
                <a:hlinkClick r:id="rId2"/>
              </a:rPr>
              <a:t>data.sfgov.org/Economy-and-Community/Registered-Business-Locations-San-Francisco/g8m3-pdis/data?no_mobile=true</a:t>
            </a:r>
            <a:endParaRPr lang="en-US" dirty="0" smtClean="0"/>
          </a:p>
          <a:p>
            <a:pPr lvl="1">
              <a:buFont typeface="Wingdings" panose="05000000000000000000" pitchFamily="2" charset="2"/>
              <a:buChar char="Ø"/>
            </a:pPr>
            <a:r>
              <a:rPr lang="en-US" dirty="0"/>
              <a:t>Crime</a:t>
            </a:r>
            <a:r>
              <a:rPr lang="en-US" dirty="0" smtClean="0"/>
              <a:t>: </a:t>
            </a:r>
            <a:r>
              <a:rPr lang="en-US" dirty="0" smtClean="0">
                <a:hlinkClick r:id="rId3"/>
              </a:rPr>
              <a:t>https://data.sfgov.org/Public-Safety/Police-Department-Incident-Reports-2018-to-Present/wg3w-h783</a:t>
            </a:r>
            <a:endParaRPr lang="en-US" dirty="0" smtClean="0"/>
          </a:p>
          <a:p>
            <a:pPr>
              <a:buFont typeface="Wingdings" panose="05000000000000000000" pitchFamily="2" charset="2"/>
              <a:buChar char="Ø"/>
            </a:pPr>
            <a:r>
              <a:rPr lang="en-US" dirty="0" smtClean="0"/>
              <a:t>Foursquare API will be used to get venue and location information</a:t>
            </a:r>
            <a:endParaRPr lang="en-US" dirty="0"/>
          </a:p>
        </p:txBody>
      </p:sp>
    </p:spTree>
    <p:extLst>
      <p:ext uri="{BB962C8B-B14F-4D97-AF65-F5344CB8AC3E}">
        <p14:creationId xmlns:p14="http://schemas.microsoft.com/office/powerpoint/2010/main" val="350855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9922"/>
            <a:ext cx="3854528" cy="1278466"/>
          </a:xfrm>
        </p:spPr>
        <p:txBody>
          <a:bodyPr>
            <a:normAutofit/>
          </a:bodyPr>
          <a:lstStyle/>
          <a:p>
            <a:r>
              <a:rPr lang="en-US" sz="3600" dirty="0" smtClean="0"/>
              <a:t>Registered Business</a:t>
            </a:r>
            <a:endParaRPr lang="en-US" sz="3600" dirty="0"/>
          </a:p>
        </p:txBody>
      </p:sp>
      <p:pic>
        <p:nvPicPr>
          <p:cNvPr id="4" name="Content Placeholder 3"/>
          <p:cNvPicPr>
            <a:picLocks noGrp="1" noChangeAspect="1"/>
          </p:cNvPicPr>
          <p:nvPr>
            <p:ph idx="1"/>
          </p:nvPr>
        </p:nvPicPr>
        <p:blipFill>
          <a:blip r:embed="rId2"/>
          <a:stretch>
            <a:fillRect/>
          </a:stretch>
        </p:blipFill>
        <p:spPr>
          <a:xfrm>
            <a:off x="4928692" y="998289"/>
            <a:ext cx="6946433" cy="4035491"/>
          </a:xfrm>
          <a:prstGeom prst="rect">
            <a:avLst/>
          </a:prstGeom>
        </p:spPr>
      </p:pic>
      <p:sp>
        <p:nvSpPr>
          <p:cNvPr id="5" name="Text Placeholder 4"/>
          <p:cNvSpPr>
            <a:spLocks noGrp="1"/>
          </p:cNvSpPr>
          <p:nvPr>
            <p:ph type="body" sz="half" idx="2"/>
          </p:nvPr>
        </p:nvSpPr>
        <p:spPr>
          <a:xfrm>
            <a:off x="677334" y="1787168"/>
            <a:ext cx="3854528" cy="2584449"/>
          </a:xfrm>
        </p:spPr>
        <p:txBody>
          <a:bodyPr/>
          <a:lstStyle/>
          <a:p>
            <a:pPr marL="285750" indent="-285750">
              <a:buFont typeface="Wingdings" panose="05000000000000000000" pitchFamily="2" charset="2"/>
              <a:buChar char="Ø"/>
            </a:pPr>
            <a:r>
              <a:rPr lang="en-US" dirty="0" smtClean="0"/>
              <a:t>Data was pulled of registered business in San Francisco for the past 15 years. This was done to enough relevant data on Pizza Places</a:t>
            </a:r>
          </a:p>
          <a:p>
            <a:pPr marL="285750" indent="-285750">
              <a:buFont typeface="Wingdings" panose="05000000000000000000" pitchFamily="2" charset="2"/>
              <a:buChar char="Ø"/>
            </a:pPr>
            <a:r>
              <a:rPr lang="en-US" dirty="0" smtClean="0"/>
              <a:t>Financial District neighborhood has the largest share of businesses in San Francisco by a wide margin</a:t>
            </a:r>
            <a:endParaRPr lang="en-US" dirty="0"/>
          </a:p>
        </p:txBody>
      </p:sp>
    </p:spTree>
    <p:extLst>
      <p:ext uri="{BB962C8B-B14F-4D97-AF65-F5344CB8AC3E}">
        <p14:creationId xmlns:p14="http://schemas.microsoft.com/office/powerpoint/2010/main" val="308595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3778" y="514924"/>
            <a:ext cx="3854528" cy="1278466"/>
          </a:xfrm>
        </p:spPr>
        <p:txBody>
          <a:bodyPr>
            <a:normAutofit/>
          </a:bodyPr>
          <a:lstStyle/>
          <a:p>
            <a:r>
              <a:rPr lang="en-US" sz="3600" dirty="0" smtClean="0"/>
              <a:t>Crime</a:t>
            </a:r>
            <a:endParaRPr lang="en-US" sz="3600" dirty="0"/>
          </a:p>
        </p:txBody>
      </p:sp>
      <p:pic>
        <p:nvPicPr>
          <p:cNvPr id="7" name="Content Placeholder 6"/>
          <p:cNvPicPr>
            <a:picLocks noGrp="1" noChangeAspect="1"/>
          </p:cNvPicPr>
          <p:nvPr>
            <p:ph idx="1"/>
          </p:nvPr>
        </p:nvPicPr>
        <p:blipFill>
          <a:blip r:embed="rId2"/>
          <a:stretch>
            <a:fillRect/>
          </a:stretch>
        </p:blipFill>
        <p:spPr>
          <a:xfrm>
            <a:off x="4668634" y="998291"/>
            <a:ext cx="7250606" cy="4394112"/>
          </a:xfrm>
          <a:prstGeom prst="rect">
            <a:avLst/>
          </a:prstGeom>
        </p:spPr>
      </p:pic>
      <p:sp>
        <p:nvSpPr>
          <p:cNvPr id="6" name="Text Placeholder 5"/>
          <p:cNvSpPr>
            <a:spLocks noGrp="1"/>
          </p:cNvSpPr>
          <p:nvPr>
            <p:ph type="body" sz="half" idx="2"/>
          </p:nvPr>
        </p:nvSpPr>
        <p:spPr>
          <a:xfrm>
            <a:off x="643778" y="1985917"/>
            <a:ext cx="3854528" cy="2584449"/>
          </a:xfrm>
        </p:spPr>
        <p:txBody>
          <a:bodyPr/>
          <a:lstStyle/>
          <a:p>
            <a:pPr marL="285750" indent="-285750">
              <a:buFont typeface="Wingdings" panose="05000000000000000000" pitchFamily="2" charset="2"/>
              <a:buChar char="Ø"/>
            </a:pPr>
            <a:r>
              <a:rPr lang="en-US" dirty="0" smtClean="0"/>
              <a:t>Data was pulled for Crimes in the past 5 years to ensure that we have the most relevant data for the scenario</a:t>
            </a:r>
          </a:p>
          <a:p>
            <a:pPr marL="285750" indent="-285750">
              <a:buFont typeface="Wingdings" panose="05000000000000000000" pitchFamily="2" charset="2"/>
              <a:buChar char="Ø"/>
            </a:pPr>
            <a:r>
              <a:rPr lang="en-US" dirty="0" smtClean="0"/>
              <a:t>Plotting number of crime incidents across neighborhoods shows that Mission neighborhood has the highest crime rates</a:t>
            </a:r>
          </a:p>
          <a:p>
            <a:pPr marL="285750" indent="-285750">
              <a:buFont typeface="Wingdings" panose="05000000000000000000" pitchFamily="2" charset="2"/>
              <a:buChar char="Ø"/>
            </a:pPr>
            <a:r>
              <a:rPr lang="en-US" dirty="0" smtClean="0"/>
              <a:t>There is a clear divide between the top and bottom 5 neighborhoods with regard to crime rates</a:t>
            </a:r>
            <a:endParaRPr lang="en-US" dirty="0"/>
          </a:p>
        </p:txBody>
      </p:sp>
    </p:spTree>
    <p:extLst>
      <p:ext uri="{BB962C8B-B14F-4D97-AF65-F5344CB8AC3E}">
        <p14:creationId xmlns:p14="http://schemas.microsoft.com/office/powerpoint/2010/main" val="170924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rmAutofit/>
          </a:bodyPr>
          <a:lstStyle/>
          <a:p>
            <a:r>
              <a:rPr lang="en-US" sz="3600" dirty="0" smtClean="0"/>
              <a:t>Business-Crime Combination</a:t>
            </a:r>
            <a:endParaRPr lang="en-US" sz="3600" dirty="0"/>
          </a:p>
        </p:txBody>
      </p:sp>
      <p:pic>
        <p:nvPicPr>
          <p:cNvPr id="5" name="Content Placeholder 4"/>
          <p:cNvPicPr>
            <a:picLocks noGrp="1" noChangeAspect="1"/>
          </p:cNvPicPr>
          <p:nvPr>
            <p:ph idx="1"/>
          </p:nvPr>
        </p:nvPicPr>
        <p:blipFill>
          <a:blip r:embed="rId2"/>
          <a:stretch>
            <a:fillRect/>
          </a:stretch>
        </p:blipFill>
        <p:spPr>
          <a:xfrm>
            <a:off x="4549486" y="847289"/>
            <a:ext cx="7248919" cy="3322040"/>
          </a:xfrm>
          <a:prstGeom prst="rect">
            <a:avLst/>
          </a:prstGeom>
        </p:spPr>
      </p:pic>
      <p:sp>
        <p:nvSpPr>
          <p:cNvPr id="4" name="Text Placeholder 3"/>
          <p:cNvSpPr>
            <a:spLocks noGrp="1"/>
          </p:cNvSpPr>
          <p:nvPr>
            <p:ph type="body" sz="half" idx="2"/>
          </p:nvPr>
        </p:nvSpPr>
        <p:spPr>
          <a:xfrm>
            <a:off x="791634" y="1810481"/>
            <a:ext cx="3854528" cy="2584449"/>
          </a:xfrm>
        </p:spPr>
        <p:txBody>
          <a:bodyPr/>
          <a:lstStyle/>
          <a:p>
            <a:pPr marL="285750" indent="-285750">
              <a:buFont typeface="Wingdings" panose="05000000000000000000" pitchFamily="2" charset="2"/>
              <a:buChar char="Ø"/>
            </a:pPr>
            <a:r>
              <a:rPr lang="en-US" dirty="0" smtClean="0"/>
              <a:t>Top crime and business data is combined to see how far apart crime and business counts are for each neighborhood</a:t>
            </a:r>
          </a:p>
          <a:p>
            <a:pPr marL="285750" indent="-285750">
              <a:buFont typeface="Wingdings" panose="05000000000000000000" pitchFamily="2" charset="2"/>
              <a:buChar char="Ø"/>
            </a:pPr>
            <a:r>
              <a:rPr lang="en-US" dirty="0" smtClean="0"/>
              <a:t>Mission neighborhood has the worst combination of business and crime. The rate of businesses in Mission is behind Financial District, however the crime rate is much higher in Mission than Financial District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2360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Geolocation Data</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smtClean="0"/>
              <a:t>Coordinates for each of the selected neighborhoods were gathered using </a:t>
            </a:r>
            <a:r>
              <a:rPr lang="en-US" dirty="0" smtClean="0">
                <a:hlinkClick r:id="rId2"/>
              </a:rPr>
              <a:t>https://latlong.net</a:t>
            </a:r>
            <a:r>
              <a:rPr lang="en-US" dirty="0" smtClean="0"/>
              <a:t> which provides the longitude and latitude.</a:t>
            </a:r>
          </a:p>
          <a:p>
            <a:pPr>
              <a:buFont typeface="Wingdings" panose="05000000000000000000" pitchFamily="2" charset="2"/>
              <a:buChar char="Ø"/>
            </a:pPr>
            <a:r>
              <a:rPr lang="en-US" dirty="0" smtClean="0"/>
              <a:t>Businesses, Crime Rates, and coordinate data was then merged</a:t>
            </a:r>
          </a:p>
          <a:p>
            <a:pPr>
              <a:buFont typeface="Wingdings" panose="05000000000000000000" pitchFamily="2" charset="2"/>
              <a:buChar char="Ø"/>
            </a:pPr>
            <a:endParaRPr lang="en-US" dirty="0"/>
          </a:p>
        </p:txBody>
      </p:sp>
      <p:pic>
        <p:nvPicPr>
          <p:cNvPr id="7" name="Picture 6"/>
          <p:cNvPicPr>
            <a:picLocks noChangeAspect="1"/>
          </p:cNvPicPr>
          <p:nvPr/>
        </p:nvPicPr>
        <p:blipFill>
          <a:blip r:embed="rId3"/>
          <a:stretch>
            <a:fillRect/>
          </a:stretch>
        </p:blipFill>
        <p:spPr>
          <a:xfrm>
            <a:off x="1112300" y="3459136"/>
            <a:ext cx="6363588" cy="1714739"/>
          </a:xfrm>
          <a:prstGeom prst="rect">
            <a:avLst/>
          </a:prstGeom>
        </p:spPr>
      </p:pic>
    </p:spTree>
    <p:extLst>
      <p:ext uri="{BB962C8B-B14F-4D97-AF65-F5344CB8AC3E}">
        <p14:creationId xmlns:p14="http://schemas.microsoft.com/office/powerpoint/2010/main" val="178247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5922"/>
            <a:ext cx="3854528" cy="1278466"/>
          </a:xfrm>
        </p:spPr>
        <p:txBody>
          <a:bodyPr>
            <a:normAutofit/>
          </a:bodyPr>
          <a:lstStyle/>
          <a:p>
            <a:r>
              <a:rPr lang="en-US" sz="3600" dirty="0" smtClean="0"/>
              <a:t>Foursquare API</a:t>
            </a:r>
            <a:endParaRPr lang="en-US" sz="3600" dirty="0"/>
          </a:p>
        </p:txBody>
      </p:sp>
      <p:sp>
        <p:nvSpPr>
          <p:cNvPr id="4" name="Content Placeholder 3"/>
          <p:cNvSpPr>
            <a:spLocks noGrp="1"/>
          </p:cNvSpPr>
          <p:nvPr>
            <p:ph idx="1"/>
          </p:nvPr>
        </p:nvSpPr>
        <p:spPr/>
        <p:txBody>
          <a:bodyPr/>
          <a:lstStyle/>
          <a:p>
            <a:endParaRPr lang="en-US" dirty="0"/>
          </a:p>
        </p:txBody>
      </p:sp>
      <p:sp>
        <p:nvSpPr>
          <p:cNvPr id="5" name="Text Placeholder 4"/>
          <p:cNvSpPr>
            <a:spLocks noGrp="1"/>
          </p:cNvSpPr>
          <p:nvPr>
            <p:ph type="body" sz="half" idx="2"/>
          </p:nvPr>
        </p:nvSpPr>
        <p:spPr>
          <a:xfrm>
            <a:off x="677334" y="2167469"/>
            <a:ext cx="3854528" cy="2584449"/>
          </a:xfrm>
        </p:spPr>
        <p:txBody>
          <a:bodyPr/>
          <a:lstStyle/>
          <a:p>
            <a:pPr marL="285750" indent="-285750">
              <a:buFont typeface="Wingdings" panose="05000000000000000000" pitchFamily="2" charset="2"/>
              <a:buChar char="Ø"/>
            </a:pPr>
            <a:r>
              <a:rPr lang="en-US" dirty="0" smtClean="0"/>
              <a:t>Using a radius of 1 mile from the prioritized neighborhood, venues with the most frequency were found using Foursquare</a:t>
            </a:r>
          </a:p>
          <a:p>
            <a:pPr marL="285750" indent="-285750">
              <a:buFont typeface="Wingdings" panose="05000000000000000000" pitchFamily="2" charset="2"/>
              <a:buChar char="Ø"/>
            </a:pPr>
            <a:r>
              <a:rPr lang="en-US" dirty="0" smtClean="0"/>
              <a:t>The most common venues are Parks, Coffee Shops, Trails, and Gyms</a:t>
            </a:r>
          </a:p>
          <a:p>
            <a:pPr marL="285750" indent="-285750">
              <a:buFont typeface="Wingdings" panose="05000000000000000000" pitchFamily="2" charset="2"/>
              <a:buChar char="Ø"/>
            </a:pPr>
            <a:endParaRPr lang="en-US" dirty="0"/>
          </a:p>
        </p:txBody>
      </p:sp>
      <p:pic>
        <p:nvPicPr>
          <p:cNvPr id="6" name="Picture 5"/>
          <p:cNvPicPr>
            <a:picLocks noChangeAspect="1"/>
          </p:cNvPicPr>
          <p:nvPr/>
        </p:nvPicPr>
        <p:blipFill>
          <a:blip r:embed="rId2"/>
          <a:stretch>
            <a:fillRect/>
          </a:stretch>
        </p:blipFill>
        <p:spPr>
          <a:xfrm>
            <a:off x="4760461" y="514924"/>
            <a:ext cx="7225512" cy="4411155"/>
          </a:xfrm>
          <a:prstGeom prst="rect">
            <a:avLst/>
          </a:prstGeom>
        </p:spPr>
      </p:pic>
    </p:spTree>
    <p:extLst>
      <p:ext uri="{BB962C8B-B14F-4D97-AF65-F5344CB8AC3E}">
        <p14:creationId xmlns:p14="http://schemas.microsoft.com/office/powerpoint/2010/main" val="87423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4924"/>
            <a:ext cx="3854528" cy="1278466"/>
          </a:xfrm>
        </p:spPr>
        <p:txBody>
          <a:bodyPr>
            <a:normAutofit/>
          </a:bodyPr>
          <a:lstStyle/>
          <a:p>
            <a:r>
              <a:rPr lang="en-US" sz="3600" dirty="0" smtClean="0"/>
              <a:t>Common Venues</a:t>
            </a:r>
            <a:endParaRPr lang="en-US" sz="3600" dirty="0"/>
          </a:p>
        </p:txBody>
      </p:sp>
      <p:pic>
        <p:nvPicPr>
          <p:cNvPr id="5" name="Content Placeholder 4"/>
          <p:cNvPicPr>
            <a:picLocks noGrp="1" noChangeAspect="1"/>
          </p:cNvPicPr>
          <p:nvPr>
            <p:ph idx="1"/>
          </p:nvPr>
        </p:nvPicPr>
        <p:blipFill>
          <a:blip r:embed="rId2"/>
          <a:stretch>
            <a:fillRect/>
          </a:stretch>
        </p:blipFill>
        <p:spPr>
          <a:xfrm>
            <a:off x="5693384" y="1468185"/>
            <a:ext cx="2648320" cy="3620005"/>
          </a:xfrm>
          <a:prstGeom prst="rect">
            <a:avLst/>
          </a:prstGeom>
        </p:spPr>
      </p:pic>
      <p:sp>
        <p:nvSpPr>
          <p:cNvPr id="4" name="Text Placeholder 3"/>
          <p:cNvSpPr>
            <a:spLocks noGrp="1"/>
          </p:cNvSpPr>
          <p:nvPr>
            <p:ph type="body" sz="half" idx="2"/>
          </p:nvPr>
        </p:nvSpPr>
        <p:spPr>
          <a:xfrm>
            <a:off x="677334" y="2086787"/>
            <a:ext cx="3854528" cy="2584449"/>
          </a:xfrm>
        </p:spPr>
        <p:txBody>
          <a:bodyPr/>
          <a:lstStyle/>
          <a:p>
            <a:pPr marL="285750" indent="-285750">
              <a:buFont typeface="Wingdings" panose="05000000000000000000" pitchFamily="2" charset="2"/>
              <a:buChar char="Ø"/>
            </a:pPr>
            <a:r>
              <a:rPr lang="en-US" dirty="0" smtClean="0"/>
              <a:t>The 2 neighborhoods that have Pizza Places in the top spots of common venues are Marina and Sunset/Parkside neighborhoods.</a:t>
            </a:r>
          </a:p>
          <a:p>
            <a:pPr marL="285750" indent="-285750">
              <a:buFont typeface="Wingdings" panose="05000000000000000000" pitchFamily="2" charset="2"/>
              <a:buChar char="Ø"/>
            </a:pPr>
            <a:r>
              <a:rPr lang="en-US" dirty="0" smtClean="0"/>
              <a:t>Marina has Pizza Places among the top venue frequency while Sunset/Parkside has Pizza Places tied in the second spot</a:t>
            </a:r>
          </a:p>
          <a:p>
            <a:pPr marL="285750" indent="-285750">
              <a:buFont typeface="Wingdings" panose="05000000000000000000" pitchFamily="2" charset="2"/>
              <a:buChar char="Ø"/>
            </a:pPr>
            <a:r>
              <a:rPr lang="en-US" dirty="0" smtClean="0"/>
              <a:t>All other prioritized neighborhoods do not have Pizza Places in the most frequent venues</a:t>
            </a:r>
            <a:endParaRPr lang="en-US" dirty="0"/>
          </a:p>
        </p:txBody>
      </p:sp>
      <p:pic>
        <p:nvPicPr>
          <p:cNvPr id="6" name="Picture 5"/>
          <p:cNvPicPr>
            <a:picLocks noChangeAspect="1"/>
          </p:cNvPicPr>
          <p:nvPr/>
        </p:nvPicPr>
        <p:blipFill>
          <a:blip r:embed="rId3"/>
          <a:stretch>
            <a:fillRect/>
          </a:stretch>
        </p:blipFill>
        <p:spPr>
          <a:xfrm>
            <a:off x="8212408" y="1468184"/>
            <a:ext cx="2581635" cy="3620005"/>
          </a:xfrm>
          <a:prstGeom prst="rect">
            <a:avLst/>
          </a:prstGeom>
        </p:spPr>
      </p:pic>
    </p:spTree>
    <p:extLst>
      <p:ext uri="{BB962C8B-B14F-4D97-AF65-F5344CB8AC3E}">
        <p14:creationId xmlns:p14="http://schemas.microsoft.com/office/powerpoint/2010/main" val="557270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TotalTime>
  <Words>605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Determining a neighborhood to open a new Pizza place in San Francisco</vt:lpstr>
      <vt:lpstr>Introduction</vt:lpstr>
      <vt:lpstr>Project Data</vt:lpstr>
      <vt:lpstr>Registered Business</vt:lpstr>
      <vt:lpstr>Crime</vt:lpstr>
      <vt:lpstr>Business-Crime Combination</vt:lpstr>
      <vt:lpstr>Geolocation Data</vt:lpstr>
      <vt:lpstr>Foursquare API</vt:lpstr>
      <vt:lpstr>Common Venues</vt:lpstr>
      <vt:lpstr>K-means Clustering</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a neighborhood to open a new Pizza place in San Francisco</dc:title>
  <dc:creator>brett tomlinson</dc:creator>
  <cp:lastModifiedBy>brett tomlinson</cp:lastModifiedBy>
  <cp:revision>5</cp:revision>
  <dcterms:created xsi:type="dcterms:W3CDTF">2020-12-28T19:52:54Z</dcterms:created>
  <dcterms:modified xsi:type="dcterms:W3CDTF">2020-12-28T20:36:55Z</dcterms:modified>
</cp:coreProperties>
</file>