
<file path=[Content_Types].xml><?xml version="1.0" encoding="utf-8"?>
<Types xmlns="http://schemas.openxmlformats.org/package/2006/content-types">
  <Default Extension="png" ContentType="image/png"/>
  <Default Extension="svg" ContentType="image/svg+xml"/>
  <Default Extension="jpeg" ContentType="image/jpeg"/>
  <Default Extension="webp" ContentType="image/webp"/>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1" r:id="rId5"/>
    <p:sldId id="262" r:id="rId6"/>
    <p:sldId id="263" r:id="rId7"/>
    <p:sldId id="264"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14" autoAdjust="0"/>
    <p:restoredTop sz="94660"/>
  </p:normalViewPr>
  <p:slideViewPr>
    <p:cSldViewPr snapToGrid="0">
      <p:cViewPr varScale="1">
        <p:scale>
          <a:sx n="81" d="100"/>
          <a:sy n="81" d="100"/>
        </p:scale>
        <p:origin x="100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AA2812-1D8A-485C-BC80-96F0AE8A71D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FF23F8B-AA68-49DC-B89C-E277B3DC2C28}">
      <dgm:prSet/>
      <dgm:spPr/>
      <dgm:t>
        <a:bodyPr/>
        <a:lstStyle/>
        <a:p>
          <a:pPr>
            <a:lnSpc>
              <a:spcPct val="100000"/>
            </a:lnSpc>
            <a:defRPr cap="all"/>
          </a:pPr>
          <a:r>
            <a:rPr lang="en-US" dirty="0"/>
            <a:t>Recommend </a:t>
          </a:r>
          <a:r>
            <a:rPr lang="en-US" dirty="0" err="1"/>
            <a:t>dr</a:t>
          </a:r>
          <a:r>
            <a:rPr lang="en-US" dirty="0"/>
            <a:t> / departments based on the analysis</a:t>
          </a:r>
        </a:p>
      </dgm:t>
    </dgm:pt>
    <dgm:pt modelId="{C8499525-9F01-4FE9-9B4C-1B0F33D714F9}" type="parTrans" cxnId="{B9C46869-37B6-48A7-83B0-8C45642E54ED}">
      <dgm:prSet/>
      <dgm:spPr/>
      <dgm:t>
        <a:bodyPr/>
        <a:lstStyle/>
        <a:p>
          <a:endParaRPr lang="en-US"/>
        </a:p>
      </dgm:t>
    </dgm:pt>
    <dgm:pt modelId="{0EED9F88-0B69-4352-8F6B-9E94AF5303C4}" type="sibTrans" cxnId="{B9C46869-37B6-48A7-83B0-8C45642E54ED}">
      <dgm:prSet/>
      <dgm:spPr/>
      <dgm:t>
        <a:bodyPr/>
        <a:lstStyle/>
        <a:p>
          <a:endParaRPr lang="en-US"/>
        </a:p>
      </dgm:t>
    </dgm:pt>
    <dgm:pt modelId="{07201C0D-E63C-447E-B910-24B53AC6F5A4}">
      <dgm:prSet/>
      <dgm:spPr/>
      <dgm:t>
        <a:bodyPr/>
        <a:lstStyle/>
        <a:p>
          <a:pPr>
            <a:lnSpc>
              <a:spcPct val="100000"/>
            </a:lnSpc>
            <a:defRPr cap="all"/>
          </a:pPr>
          <a:r>
            <a:rPr lang="en-US" dirty="0"/>
            <a:t>Mobile friendly version for </a:t>
          </a:r>
          <a:r>
            <a:rPr lang="en-US" dirty="0" err="1"/>
            <a:t>drs</a:t>
          </a:r>
          <a:endParaRPr lang="en-US" dirty="0"/>
        </a:p>
      </dgm:t>
    </dgm:pt>
    <dgm:pt modelId="{D8F52230-7603-4B95-892D-F61322E6666F}" type="parTrans" cxnId="{B0CE0524-D912-48D6-B9E8-92B761D3CA05}">
      <dgm:prSet/>
      <dgm:spPr/>
      <dgm:t>
        <a:bodyPr/>
        <a:lstStyle/>
        <a:p>
          <a:endParaRPr lang="en-US"/>
        </a:p>
      </dgm:t>
    </dgm:pt>
    <dgm:pt modelId="{24A49555-6E69-4A4A-A326-7E76465E8CFE}" type="sibTrans" cxnId="{B0CE0524-D912-48D6-B9E8-92B761D3CA05}">
      <dgm:prSet/>
      <dgm:spPr/>
      <dgm:t>
        <a:bodyPr/>
        <a:lstStyle/>
        <a:p>
          <a:endParaRPr lang="en-US"/>
        </a:p>
      </dgm:t>
    </dgm:pt>
    <dgm:pt modelId="{19C65DE5-8167-4E06-89D5-2DBFE143AA76}">
      <dgm:prSet/>
      <dgm:spPr/>
      <dgm:t>
        <a:bodyPr/>
        <a:lstStyle/>
        <a:p>
          <a:pPr>
            <a:lnSpc>
              <a:spcPct val="100000"/>
            </a:lnSpc>
            <a:defRPr cap="all"/>
          </a:pPr>
          <a:r>
            <a:rPr lang="en-US" dirty="0"/>
            <a:t>Add Multiuser hospital dashboard with authentication</a:t>
          </a:r>
        </a:p>
      </dgm:t>
    </dgm:pt>
    <dgm:pt modelId="{94F7F9E7-C587-42F8-8396-8086B6A70963}" type="parTrans" cxnId="{E90FFD2A-22CB-4147-810C-CBA409510FE9}">
      <dgm:prSet/>
      <dgm:spPr/>
      <dgm:t>
        <a:bodyPr/>
        <a:lstStyle/>
        <a:p>
          <a:endParaRPr lang="en-US"/>
        </a:p>
      </dgm:t>
    </dgm:pt>
    <dgm:pt modelId="{C6F06E8A-E50B-4EF5-BD5C-D0E7328FC681}" type="sibTrans" cxnId="{E90FFD2A-22CB-4147-810C-CBA409510FE9}">
      <dgm:prSet/>
      <dgm:spPr/>
      <dgm:t>
        <a:bodyPr/>
        <a:lstStyle/>
        <a:p>
          <a:endParaRPr lang="en-US"/>
        </a:p>
      </dgm:t>
    </dgm:pt>
    <dgm:pt modelId="{DF0BE164-39A5-4277-9CAC-8B871AB0B85D}">
      <dgm:prSet/>
      <dgm:spPr/>
      <dgm:t>
        <a:bodyPr/>
        <a:lstStyle/>
        <a:p>
          <a:pPr>
            <a:lnSpc>
              <a:spcPct val="100000"/>
            </a:lnSpc>
            <a:defRPr cap="all"/>
          </a:pPr>
          <a:r>
            <a:rPr lang="en-US" dirty="0"/>
            <a:t>Suggestions beyond flagging</a:t>
          </a:r>
        </a:p>
      </dgm:t>
    </dgm:pt>
    <dgm:pt modelId="{1609FFA9-B856-413A-8D14-D16722E391B2}" type="parTrans" cxnId="{6ED22492-CFE8-49D8-B8B6-7AEB5B8193FB}">
      <dgm:prSet/>
      <dgm:spPr/>
      <dgm:t>
        <a:bodyPr/>
        <a:lstStyle/>
        <a:p>
          <a:endParaRPr lang="en-US"/>
        </a:p>
      </dgm:t>
    </dgm:pt>
    <dgm:pt modelId="{50A11065-F362-436A-B9EC-69666CD292C2}" type="sibTrans" cxnId="{6ED22492-CFE8-49D8-B8B6-7AEB5B8193FB}">
      <dgm:prSet/>
      <dgm:spPr/>
      <dgm:t>
        <a:bodyPr/>
        <a:lstStyle/>
        <a:p>
          <a:endParaRPr lang="en-US"/>
        </a:p>
      </dgm:t>
    </dgm:pt>
    <dgm:pt modelId="{534972D4-02B4-4BDF-B616-91076F442D30}">
      <dgm:prSet/>
      <dgm:spPr/>
      <dgm:t>
        <a:bodyPr/>
        <a:lstStyle/>
        <a:p>
          <a:pPr>
            <a:lnSpc>
              <a:spcPct val="100000"/>
            </a:lnSpc>
            <a:defRPr cap="all"/>
          </a:pPr>
          <a:r>
            <a:rPr lang="en-US" dirty="0"/>
            <a:t>Integrate lab results</a:t>
          </a:r>
        </a:p>
      </dgm:t>
    </dgm:pt>
    <dgm:pt modelId="{62334126-1A20-4B41-8959-F51E933FC90B}" type="parTrans" cxnId="{6631563C-AB69-454F-87D5-CE730349CADF}">
      <dgm:prSet/>
      <dgm:spPr/>
      <dgm:t>
        <a:bodyPr/>
        <a:lstStyle/>
        <a:p>
          <a:endParaRPr lang="en-US"/>
        </a:p>
      </dgm:t>
    </dgm:pt>
    <dgm:pt modelId="{7D795AC2-D118-4CC9-828D-92BFE44E352B}" type="sibTrans" cxnId="{6631563C-AB69-454F-87D5-CE730349CADF}">
      <dgm:prSet/>
      <dgm:spPr/>
      <dgm:t>
        <a:bodyPr/>
        <a:lstStyle/>
        <a:p>
          <a:endParaRPr lang="en-US"/>
        </a:p>
      </dgm:t>
    </dgm:pt>
    <dgm:pt modelId="{FCE78F4D-4835-454D-8EEC-6C2FE75F751C}" type="pres">
      <dgm:prSet presAssocID="{1FAA2812-1D8A-485C-BC80-96F0AE8A71D8}" presName="root" presStyleCnt="0">
        <dgm:presLayoutVars>
          <dgm:dir/>
          <dgm:resizeHandles val="exact"/>
        </dgm:presLayoutVars>
      </dgm:prSet>
      <dgm:spPr/>
    </dgm:pt>
    <dgm:pt modelId="{0A51688C-438E-49C0-A67B-03750B2630CD}" type="pres">
      <dgm:prSet presAssocID="{19C65DE5-8167-4E06-89D5-2DBFE143AA76}" presName="compNode" presStyleCnt="0"/>
      <dgm:spPr/>
    </dgm:pt>
    <dgm:pt modelId="{D7886E81-6C2B-4277-B792-8B78930367F2}" type="pres">
      <dgm:prSet presAssocID="{19C65DE5-8167-4E06-89D5-2DBFE143AA76}" presName="iconBgRect" presStyleLbl="bgShp" presStyleIdx="0" presStyleCnt="5"/>
      <dgm:spPr/>
    </dgm:pt>
    <dgm:pt modelId="{921157A3-E023-4395-A56F-E8AD6EB6E44B}" type="pres">
      <dgm:prSet presAssocID="{19C65DE5-8167-4E06-89D5-2DBFE143AA7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load"/>
        </a:ext>
      </dgm:extLst>
    </dgm:pt>
    <dgm:pt modelId="{F1DC8171-E190-43BB-839E-85EAEE4B1B61}" type="pres">
      <dgm:prSet presAssocID="{19C65DE5-8167-4E06-89D5-2DBFE143AA76}" presName="spaceRect" presStyleCnt="0"/>
      <dgm:spPr/>
    </dgm:pt>
    <dgm:pt modelId="{72356B29-0039-4485-8D11-234634FD1378}" type="pres">
      <dgm:prSet presAssocID="{19C65DE5-8167-4E06-89D5-2DBFE143AA76}" presName="textRect" presStyleLbl="revTx" presStyleIdx="0" presStyleCnt="5">
        <dgm:presLayoutVars>
          <dgm:chMax val="1"/>
          <dgm:chPref val="1"/>
        </dgm:presLayoutVars>
      </dgm:prSet>
      <dgm:spPr/>
    </dgm:pt>
    <dgm:pt modelId="{BF97E502-6312-4FCB-A314-13D2C0389386}" type="pres">
      <dgm:prSet presAssocID="{C6F06E8A-E50B-4EF5-BD5C-D0E7328FC681}" presName="sibTrans" presStyleCnt="0"/>
      <dgm:spPr/>
    </dgm:pt>
    <dgm:pt modelId="{0E521662-67BE-4631-93E8-DBE740E42C8F}" type="pres">
      <dgm:prSet presAssocID="{BFF23F8B-AA68-49DC-B89C-E277B3DC2C28}" presName="compNode" presStyleCnt="0"/>
      <dgm:spPr/>
    </dgm:pt>
    <dgm:pt modelId="{DD237612-AFC8-4D1D-A400-D4A5EC4ED0C1}" type="pres">
      <dgm:prSet presAssocID="{BFF23F8B-AA68-49DC-B89C-E277B3DC2C28}" presName="iconBgRect" presStyleLbl="bgShp" presStyleIdx="1" presStyleCnt="5"/>
      <dgm:spPr/>
    </dgm:pt>
    <dgm:pt modelId="{C9FC8C29-757E-44C1-A9BC-FE6393681F1E}" type="pres">
      <dgm:prSet presAssocID="{BFF23F8B-AA68-49DC-B89C-E277B3DC2C2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A26C2D2A-BC9E-49CF-A149-EEF2109438DF}" type="pres">
      <dgm:prSet presAssocID="{BFF23F8B-AA68-49DC-B89C-E277B3DC2C28}" presName="spaceRect" presStyleCnt="0"/>
      <dgm:spPr/>
    </dgm:pt>
    <dgm:pt modelId="{21593B9C-1012-49EC-B9E6-43E48ACEE646}" type="pres">
      <dgm:prSet presAssocID="{BFF23F8B-AA68-49DC-B89C-E277B3DC2C28}" presName="textRect" presStyleLbl="revTx" presStyleIdx="1" presStyleCnt="5">
        <dgm:presLayoutVars>
          <dgm:chMax val="1"/>
          <dgm:chPref val="1"/>
        </dgm:presLayoutVars>
      </dgm:prSet>
      <dgm:spPr/>
    </dgm:pt>
    <dgm:pt modelId="{FF4CB92B-609C-484A-9896-CEF5BCE67B5F}" type="pres">
      <dgm:prSet presAssocID="{0EED9F88-0B69-4352-8F6B-9E94AF5303C4}" presName="sibTrans" presStyleCnt="0"/>
      <dgm:spPr/>
    </dgm:pt>
    <dgm:pt modelId="{C69DC811-85B4-49DF-947A-08B1C94DFE9E}" type="pres">
      <dgm:prSet presAssocID="{07201C0D-E63C-447E-B910-24B53AC6F5A4}" presName="compNode" presStyleCnt="0"/>
      <dgm:spPr/>
    </dgm:pt>
    <dgm:pt modelId="{F5D18EB3-5310-4947-8E44-156A16B4CD7B}" type="pres">
      <dgm:prSet presAssocID="{07201C0D-E63C-447E-B910-24B53AC6F5A4}" presName="iconBgRect" presStyleLbl="bgShp" presStyleIdx="2" presStyleCnt="5"/>
      <dgm:spPr/>
    </dgm:pt>
    <dgm:pt modelId="{C90C9B93-AC03-4D1D-86EC-F8B9110E8FED}" type="pres">
      <dgm:prSet presAssocID="{07201C0D-E63C-447E-B910-24B53AC6F5A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D9433373-9457-4C95-8C23-AE2DC259CE18}" type="pres">
      <dgm:prSet presAssocID="{07201C0D-E63C-447E-B910-24B53AC6F5A4}" presName="spaceRect" presStyleCnt="0"/>
      <dgm:spPr/>
    </dgm:pt>
    <dgm:pt modelId="{7645CD34-CB8E-4B50-94AD-387B86962429}" type="pres">
      <dgm:prSet presAssocID="{07201C0D-E63C-447E-B910-24B53AC6F5A4}" presName="textRect" presStyleLbl="revTx" presStyleIdx="2" presStyleCnt="5">
        <dgm:presLayoutVars>
          <dgm:chMax val="1"/>
          <dgm:chPref val="1"/>
        </dgm:presLayoutVars>
      </dgm:prSet>
      <dgm:spPr/>
    </dgm:pt>
    <dgm:pt modelId="{76088B2D-5D27-47C0-886D-933A399EDFE1}" type="pres">
      <dgm:prSet presAssocID="{24A49555-6E69-4A4A-A326-7E76465E8CFE}" presName="sibTrans" presStyleCnt="0"/>
      <dgm:spPr/>
    </dgm:pt>
    <dgm:pt modelId="{D3082BFA-0295-4845-B8F9-8A963D75E5FA}" type="pres">
      <dgm:prSet presAssocID="{DF0BE164-39A5-4277-9CAC-8B871AB0B85D}" presName="compNode" presStyleCnt="0"/>
      <dgm:spPr/>
    </dgm:pt>
    <dgm:pt modelId="{7040C74A-99B6-4F15-9A94-E7BD78CE5F8A}" type="pres">
      <dgm:prSet presAssocID="{DF0BE164-39A5-4277-9CAC-8B871AB0B85D}" presName="iconBgRect" presStyleLbl="bgShp" presStyleIdx="3" presStyleCnt="5"/>
      <dgm:spPr/>
    </dgm:pt>
    <dgm:pt modelId="{E6C75170-F901-4F8B-9F92-B1DE8F4639B1}" type="pres">
      <dgm:prSet presAssocID="{DF0BE164-39A5-4277-9CAC-8B871AB0B85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860145E1-D700-4714-8D18-A0CA60242B5D}" type="pres">
      <dgm:prSet presAssocID="{DF0BE164-39A5-4277-9CAC-8B871AB0B85D}" presName="spaceRect" presStyleCnt="0"/>
      <dgm:spPr/>
    </dgm:pt>
    <dgm:pt modelId="{DD15D71D-8A22-418C-8E1A-50EFE907888E}" type="pres">
      <dgm:prSet presAssocID="{DF0BE164-39A5-4277-9CAC-8B871AB0B85D}" presName="textRect" presStyleLbl="revTx" presStyleIdx="3" presStyleCnt="5">
        <dgm:presLayoutVars>
          <dgm:chMax val="1"/>
          <dgm:chPref val="1"/>
        </dgm:presLayoutVars>
      </dgm:prSet>
      <dgm:spPr/>
    </dgm:pt>
    <dgm:pt modelId="{6507CEEB-71C2-4B41-BEFF-4D3D1EB9A9B9}" type="pres">
      <dgm:prSet presAssocID="{50A11065-F362-436A-B9EC-69666CD292C2}" presName="sibTrans" presStyleCnt="0"/>
      <dgm:spPr/>
    </dgm:pt>
    <dgm:pt modelId="{515E0019-1D53-49FF-9470-7BD5BF2E849E}" type="pres">
      <dgm:prSet presAssocID="{534972D4-02B4-4BDF-B616-91076F442D30}" presName="compNode" presStyleCnt="0"/>
      <dgm:spPr/>
    </dgm:pt>
    <dgm:pt modelId="{2F5E97E3-1C39-4C90-82E7-16376F9F0A16}" type="pres">
      <dgm:prSet presAssocID="{534972D4-02B4-4BDF-B616-91076F442D30}" presName="iconBgRect" presStyleLbl="bgShp" presStyleIdx="4" presStyleCnt="5"/>
      <dgm:spPr/>
    </dgm:pt>
    <dgm:pt modelId="{8EEF8C37-4C05-4EE5-B618-D929181D51FF}" type="pres">
      <dgm:prSet presAssocID="{534972D4-02B4-4BDF-B616-91076F442D3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F080CF51-F59F-450E-9447-546B56CAF33E}" type="pres">
      <dgm:prSet presAssocID="{534972D4-02B4-4BDF-B616-91076F442D30}" presName="spaceRect" presStyleCnt="0"/>
      <dgm:spPr/>
    </dgm:pt>
    <dgm:pt modelId="{3110F05A-E3CD-430C-9F35-240DFC62EEF7}" type="pres">
      <dgm:prSet presAssocID="{534972D4-02B4-4BDF-B616-91076F442D30}" presName="textRect" presStyleLbl="revTx" presStyleIdx="4" presStyleCnt="5">
        <dgm:presLayoutVars>
          <dgm:chMax val="1"/>
          <dgm:chPref val="1"/>
        </dgm:presLayoutVars>
      </dgm:prSet>
      <dgm:spPr/>
    </dgm:pt>
  </dgm:ptLst>
  <dgm:cxnLst>
    <dgm:cxn modelId="{B0CE0524-D912-48D6-B9E8-92B761D3CA05}" srcId="{1FAA2812-1D8A-485C-BC80-96F0AE8A71D8}" destId="{07201C0D-E63C-447E-B910-24B53AC6F5A4}" srcOrd="2" destOrd="0" parTransId="{D8F52230-7603-4B95-892D-F61322E6666F}" sibTransId="{24A49555-6E69-4A4A-A326-7E76465E8CFE}"/>
    <dgm:cxn modelId="{E90FFD2A-22CB-4147-810C-CBA409510FE9}" srcId="{1FAA2812-1D8A-485C-BC80-96F0AE8A71D8}" destId="{19C65DE5-8167-4E06-89D5-2DBFE143AA76}" srcOrd="0" destOrd="0" parTransId="{94F7F9E7-C587-42F8-8396-8086B6A70963}" sibTransId="{C6F06E8A-E50B-4EF5-BD5C-D0E7328FC681}"/>
    <dgm:cxn modelId="{99955338-DE1F-403D-A54F-603E3498F208}" type="presOf" srcId="{1FAA2812-1D8A-485C-BC80-96F0AE8A71D8}" destId="{FCE78F4D-4835-454D-8EEC-6C2FE75F751C}" srcOrd="0" destOrd="0" presId="urn:microsoft.com/office/officeart/2018/5/layout/IconCircleLabelList"/>
    <dgm:cxn modelId="{6631563C-AB69-454F-87D5-CE730349CADF}" srcId="{1FAA2812-1D8A-485C-BC80-96F0AE8A71D8}" destId="{534972D4-02B4-4BDF-B616-91076F442D30}" srcOrd="4" destOrd="0" parTransId="{62334126-1A20-4B41-8959-F51E933FC90B}" sibTransId="{7D795AC2-D118-4CC9-828D-92BFE44E352B}"/>
    <dgm:cxn modelId="{864B7F3C-6F7F-4A9E-A99B-341B64E558EE}" type="presOf" srcId="{07201C0D-E63C-447E-B910-24B53AC6F5A4}" destId="{7645CD34-CB8E-4B50-94AD-387B86962429}" srcOrd="0" destOrd="0" presId="urn:microsoft.com/office/officeart/2018/5/layout/IconCircleLabelList"/>
    <dgm:cxn modelId="{B9C46869-37B6-48A7-83B0-8C45642E54ED}" srcId="{1FAA2812-1D8A-485C-BC80-96F0AE8A71D8}" destId="{BFF23F8B-AA68-49DC-B89C-E277B3DC2C28}" srcOrd="1" destOrd="0" parTransId="{C8499525-9F01-4FE9-9B4C-1B0F33D714F9}" sibTransId="{0EED9F88-0B69-4352-8F6B-9E94AF5303C4}"/>
    <dgm:cxn modelId="{1E7B204F-A0BE-4632-8CEC-54C88425892D}" type="presOf" srcId="{DF0BE164-39A5-4277-9CAC-8B871AB0B85D}" destId="{DD15D71D-8A22-418C-8E1A-50EFE907888E}" srcOrd="0" destOrd="0" presId="urn:microsoft.com/office/officeart/2018/5/layout/IconCircleLabelList"/>
    <dgm:cxn modelId="{DEDCF089-5D5A-4A09-B0D5-E3F797F8C9E4}" type="presOf" srcId="{BFF23F8B-AA68-49DC-B89C-E277B3DC2C28}" destId="{21593B9C-1012-49EC-B9E6-43E48ACEE646}" srcOrd="0" destOrd="0" presId="urn:microsoft.com/office/officeart/2018/5/layout/IconCircleLabelList"/>
    <dgm:cxn modelId="{6ED22492-CFE8-49D8-B8B6-7AEB5B8193FB}" srcId="{1FAA2812-1D8A-485C-BC80-96F0AE8A71D8}" destId="{DF0BE164-39A5-4277-9CAC-8B871AB0B85D}" srcOrd="3" destOrd="0" parTransId="{1609FFA9-B856-413A-8D14-D16722E391B2}" sibTransId="{50A11065-F362-436A-B9EC-69666CD292C2}"/>
    <dgm:cxn modelId="{03E2F1A2-0A88-46C2-BECD-313D8C4ED8E7}" type="presOf" srcId="{534972D4-02B4-4BDF-B616-91076F442D30}" destId="{3110F05A-E3CD-430C-9F35-240DFC62EEF7}" srcOrd="0" destOrd="0" presId="urn:microsoft.com/office/officeart/2018/5/layout/IconCircleLabelList"/>
    <dgm:cxn modelId="{1FDCDCD9-A264-402B-9BF3-D550071CD7A8}" type="presOf" srcId="{19C65DE5-8167-4E06-89D5-2DBFE143AA76}" destId="{72356B29-0039-4485-8D11-234634FD1378}" srcOrd="0" destOrd="0" presId="urn:microsoft.com/office/officeart/2018/5/layout/IconCircleLabelList"/>
    <dgm:cxn modelId="{CC44F724-B20D-4938-8894-75631AF5B22C}" type="presParOf" srcId="{FCE78F4D-4835-454D-8EEC-6C2FE75F751C}" destId="{0A51688C-438E-49C0-A67B-03750B2630CD}" srcOrd="0" destOrd="0" presId="urn:microsoft.com/office/officeart/2018/5/layout/IconCircleLabelList"/>
    <dgm:cxn modelId="{AEAE6256-6567-4662-A10C-88CCFD78923D}" type="presParOf" srcId="{0A51688C-438E-49C0-A67B-03750B2630CD}" destId="{D7886E81-6C2B-4277-B792-8B78930367F2}" srcOrd="0" destOrd="0" presId="urn:microsoft.com/office/officeart/2018/5/layout/IconCircleLabelList"/>
    <dgm:cxn modelId="{DA4C6BAE-2F84-47ED-83A6-DF0DBBCB988C}" type="presParOf" srcId="{0A51688C-438E-49C0-A67B-03750B2630CD}" destId="{921157A3-E023-4395-A56F-E8AD6EB6E44B}" srcOrd="1" destOrd="0" presId="urn:microsoft.com/office/officeart/2018/5/layout/IconCircleLabelList"/>
    <dgm:cxn modelId="{3DA8AA24-0E84-407F-B715-06D6B101B39F}" type="presParOf" srcId="{0A51688C-438E-49C0-A67B-03750B2630CD}" destId="{F1DC8171-E190-43BB-839E-85EAEE4B1B61}" srcOrd="2" destOrd="0" presId="urn:microsoft.com/office/officeart/2018/5/layout/IconCircleLabelList"/>
    <dgm:cxn modelId="{645A453D-47B6-4783-893E-CE4E7D44F197}" type="presParOf" srcId="{0A51688C-438E-49C0-A67B-03750B2630CD}" destId="{72356B29-0039-4485-8D11-234634FD1378}" srcOrd="3" destOrd="0" presId="urn:microsoft.com/office/officeart/2018/5/layout/IconCircleLabelList"/>
    <dgm:cxn modelId="{B30A2E69-46D8-4DAA-971C-10076D50B721}" type="presParOf" srcId="{FCE78F4D-4835-454D-8EEC-6C2FE75F751C}" destId="{BF97E502-6312-4FCB-A314-13D2C0389386}" srcOrd="1" destOrd="0" presId="urn:microsoft.com/office/officeart/2018/5/layout/IconCircleLabelList"/>
    <dgm:cxn modelId="{7798BDA4-0FE9-45E5-80B3-B92CAA207E93}" type="presParOf" srcId="{FCE78F4D-4835-454D-8EEC-6C2FE75F751C}" destId="{0E521662-67BE-4631-93E8-DBE740E42C8F}" srcOrd="2" destOrd="0" presId="urn:microsoft.com/office/officeart/2018/5/layout/IconCircleLabelList"/>
    <dgm:cxn modelId="{57AB4B0C-8B81-4372-B532-FFA53DCEBE4E}" type="presParOf" srcId="{0E521662-67BE-4631-93E8-DBE740E42C8F}" destId="{DD237612-AFC8-4D1D-A400-D4A5EC4ED0C1}" srcOrd="0" destOrd="0" presId="urn:microsoft.com/office/officeart/2018/5/layout/IconCircleLabelList"/>
    <dgm:cxn modelId="{058F95F0-614C-46A1-A3BC-CB2AE1DB39A5}" type="presParOf" srcId="{0E521662-67BE-4631-93E8-DBE740E42C8F}" destId="{C9FC8C29-757E-44C1-A9BC-FE6393681F1E}" srcOrd="1" destOrd="0" presId="urn:microsoft.com/office/officeart/2018/5/layout/IconCircleLabelList"/>
    <dgm:cxn modelId="{7D11AB51-1CE3-4CF2-9648-74AF3028D556}" type="presParOf" srcId="{0E521662-67BE-4631-93E8-DBE740E42C8F}" destId="{A26C2D2A-BC9E-49CF-A149-EEF2109438DF}" srcOrd="2" destOrd="0" presId="urn:microsoft.com/office/officeart/2018/5/layout/IconCircleLabelList"/>
    <dgm:cxn modelId="{5A523221-B6C3-47F0-8E19-5D62F1943C88}" type="presParOf" srcId="{0E521662-67BE-4631-93E8-DBE740E42C8F}" destId="{21593B9C-1012-49EC-B9E6-43E48ACEE646}" srcOrd="3" destOrd="0" presId="urn:microsoft.com/office/officeart/2018/5/layout/IconCircleLabelList"/>
    <dgm:cxn modelId="{F43B6F5D-B714-419C-BAFF-FE4384093A5D}" type="presParOf" srcId="{FCE78F4D-4835-454D-8EEC-6C2FE75F751C}" destId="{FF4CB92B-609C-484A-9896-CEF5BCE67B5F}" srcOrd="3" destOrd="0" presId="urn:microsoft.com/office/officeart/2018/5/layout/IconCircleLabelList"/>
    <dgm:cxn modelId="{BAEFD459-9ACD-4FA9-8C93-87093BBB5835}" type="presParOf" srcId="{FCE78F4D-4835-454D-8EEC-6C2FE75F751C}" destId="{C69DC811-85B4-49DF-947A-08B1C94DFE9E}" srcOrd="4" destOrd="0" presId="urn:microsoft.com/office/officeart/2018/5/layout/IconCircleLabelList"/>
    <dgm:cxn modelId="{825DE69E-C7B7-4669-A218-5EE01FD1B94C}" type="presParOf" srcId="{C69DC811-85B4-49DF-947A-08B1C94DFE9E}" destId="{F5D18EB3-5310-4947-8E44-156A16B4CD7B}" srcOrd="0" destOrd="0" presId="urn:microsoft.com/office/officeart/2018/5/layout/IconCircleLabelList"/>
    <dgm:cxn modelId="{B04AA473-4759-410A-BC9E-C0B301A32011}" type="presParOf" srcId="{C69DC811-85B4-49DF-947A-08B1C94DFE9E}" destId="{C90C9B93-AC03-4D1D-86EC-F8B9110E8FED}" srcOrd="1" destOrd="0" presId="urn:microsoft.com/office/officeart/2018/5/layout/IconCircleLabelList"/>
    <dgm:cxn modelId="{39CEE461-1BD3-40F8-A318-BB9AE42A447E}" type="presParOf" srcId="{C69DC811-85B4-49DF-947A-08B1C94DFE9E}" destId="{D9433373-9457-4C95-8C23-AE2DC259CE18}" srcOrd="2" destOrd="0" presId="urn:microsoft.com/office/officeart/2018/5/layout/IconCircleLabelList"/>
    <dgm:cxn modelId="{1A2D5483-CA36-40A6-A732-71CACF9FE81D}" type="presParOf" srcId="{C69DC811-85B4-49DF-947A-08B1C94DFE9E}" destId="{7645CD34-CB8E-4B50-94AD-387B86962429}" srcOrd="3" destOrd="0" presId="urn:microsoft.com/office/officeart/2018/5/layout/IconCircleLabelList"/>
    <dgm:cxn modelId="{2B7FEDFD-DF1A-4134-92C9-56A7E6A65E18}" type="presParOf" srcId="{FCE78F4D-4835-454D-8EEC-6C2FE75F751C}" destId="{76088B2D-5D27-47C0-886D-933A399EDFE1}" srcOrd="5" destOrd="0" presId="urn:microsoft.com/office/officeart/2018/5/layout/IconCircleLabelList"/>
    <dgm:cxn modelId="{5A768D8B-82AF-4C6F-80BB-E1F0C5D6FEA4}" type="presParOf" srcId="{FCE78F4D-4835-454D-8EEC-6C2FE75F751C}" destId="{D3082BFA-0295-4845-B8F9-8A963D75E5FA}" srcOrd="6" destOrd="0" presId="urn:microsoft.com/office/officeart/2018/5/layout/IconCircleLabelList"/>
    <dgm:cxn modelId="{1B2E7491-2365-466F-AB55-F558B4FCC5CA}" type="presParOf" srcId="{D3082BFA-0295-4845-B8F9-8A963D75E5FA}" destId="{7040C74A-99B6-4F15-9A94-E7BD78CE5F8A}" srcOrd="0" destOrd="0" presId="urn:microsoft.com/office/officeart/2018/5/layout/IconCircleLabelList"/>
    <dgm:cxn modelId="{B580231B-A90B-47A8-AF33-D9F8DAC9EE0B}" type="presParOf" srcId="{D3082BFA-0295-4845-B8F9-8A963D75E5FA}" destId="{E6C75170-F901-4F8B-9F92-B1DE8F4639B1}" srcOrd="1" destOrd="0" presId="urn:microsoft.com/office/officeart/2018/5/layout/IconCircleLabelList"/>
    <dgm:cxn modelId="{29193091-B117-458B-B763-D2E74351136F}" type="presParOf" srcId="{D3082BFA-0295-4845-B8F9-8A963D75E5FA}" destId="{860145E1-D700-4714-8D18-A0CA60242B5D}" srcOrd="2" destOrd="0" presId="urn:microsoft.com/office/officeart/2018/5/layout/IconCircleLabelList"/>
    <dgm:cxn modelId="{7A824584-DD7A-4C07-AC24-642038531C22}" type="presParOf" srcId="{D3082BFA-0295-4845-B8F9-8A963D75E5FA}" destId="{DD15D71D-8A22-418C-8E1A-50EFE907888E}" srcOrd="3" destOrd="0" presId="urn:microsoft.com/office/officeart/2018/5/layout/IconCircleLabelList"/>
    <dgm:cxn modelId="{8E544A82-281B-4B4F-A823-472BC039391E}" type="presParOf" srcId="{FCE78F4D-4835-454D-8EEC-6C2FE75F751C}" destId="{6507CEEB-71C2-4B41-BEFF-4D3D1EB9A9B9}" srcOrd="7" destOrd="0" presId="urn:microsoft.com/office/officeart/2018/5/layout/IconCircleLabelList"/>
    <dgm:cxn modelId="{8D8C4951-92AD-4DE2-9997-7730049421A3}" type="presParOf" srcId="{FCE78F4D-4835-454D-8EEC-6C2FE75F751C}" destId="{515E0019-1D53-49FF-9470-7BD5BF2E849E}" srcOrd="8" destOrd="0" presId="urn:microsoft.com/office/officeart/2018/5/layout/IconCircleLabelList"/>
    <dgm:cxn modelId="{B71DF9E4-A260-41F8-8095-7552DC981BEA}" type="presParOf" srcId="{515E0019-1D53-49FF-9470-7BD5BF2E849E}" destId="{2F5E97E3-1C39-4C90-82E7-16376F9F0A16}" srcOrd="0" destOrd="0" presId="urn:microsoft.com/office/officeart/2018/5/layout/IconCircleLabelList"/>
    <dgm:cxn modelId="{0DB2568B-18B4-4117-9801-CF6F9A4E90A9}" type="presParOf" srcId="{515E0019-1D53-49FF-9470-7BD5BF2E849E}" destId="{8EEF8C37-4C05-4EE5-B618-D929181D51FF}" srcOrd="1" destOrd="0" presId="urn:microsoft.com/office/officeart/2018/5/layout/IconCircleLabelList"/>
    <dgm:cxn modelId="{DF75FBD3-0626-47B4-8EC5-0E566C76D901}" type="presParOf" srcId="{515E0019-1D53-49FF-9470-7BD5BF2E849E}" destId="{F080CF51-F59F-450E-9447-546B56CAF33E}" srcOrd="2" destOrd="0" presId="urn:microsoft.com/office/officeart/2018/5/layout/IconCircleLabelList"/>
    <dgm:cxn modelId="{0F4B3C64-C091-4504-AC76-5F13EA98483B}" type="presParOf" srcId="{515E0019-1D53-49FF-9470-7BD5BF2E849E}" destId="{3110F05A-E3CD-430C-9F35-240DFC62EEF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86E81-6C2B-4277-B792-8B78930367F2}">
      <dsp:nvSpPr>
        <dsp:cNvPr id="0" name=""/>
        <dsp:cNvSpPr/>
      </dsp:nvSpPr>
      <dsp:spPr>
        <a:xfrm>
          <a:off x="351068" y="1090292"/>
          <a:ext cx="1094783" cy="109478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1157A3-E023-4395-A56F-E8AD6EB6E44B}">
      <dsp:nvSpPr>
        <dsp:cNvPr id="0" name=""/>
        <dsp:cNvSpPr/>
      </dsp:nvSpPr>
      <dsp:spPr>
        <a:xfrm>
          <a:off x="584383" y="1323606"/>
          <a:ext cx="628154" cy="6281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356B29-0039-4485-8D11-234634FD1378}">
      <dsp:nvSpPr>
        <dsp:cNvPr id="0" name=""/>
        <dsp:cNvSpPr/>
      </dsp:nvSpPr>
      <dsp:spPr>
        <a:xfrm>
          <a:off x="1097" y="2526073"/>
          <a:ext cx="1794726" cy="71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Add Multiuser hospital dashboard with authentication</a:t>
          </a:r>
        </a:p>
      </dsp:txBody>
      <dsp:txXfrm>
        <a:off x="1097" y="2526073"/>
        <a:ext cx="1794726" cy="717890"/>
      </dsp:txXfrm>
    </dsp:sp>
    <dsp:sp modelId="{DD237612-AFC8-4D1D-A400-D4A5EC4ED0C1}">
      <dsp:nvSpPr>
        <dsp:cNvPr id="0" name=""/>
        <dsp:cNvSpPr/>
      </dsp:nvSpPr>
      <dsp:spPr>
        <a:xfrm>
          <a:off x="2459872" y="1090292"/>
          <a:ext cx="1094783" cy="109478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FC8C29-757E-44C1-A9BC-FE6393681F1E}">
      <dsp:nvSpPr>
        <dsp:cNvPr id="0" name=""/>
        <dsp:cNvSpPr/>
      </dsp:nvSpPr>
      <dsp:spPr>
        <a:xfrm>
          <a:off x="2693187" y="1323606"/>
          <a:ext cx="628154" cy="6281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593B9C-1012-49EC-B9E6-43E48ACEE646}">
      <dsp:nvSpPr>
        <dsp:cNvPr id="0" name=""/>
        <dsp:cNvSpPr/>
      </dsp:nvSpPr>
      <dsp:spPr>
        <a:xfrm>
          <a:off x="2109901" y="2526073"/>
          <a:ext cx="1794726" cy="71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Recommend </a:t>
          </a:r>
          <a:r>
            <a:rPr lang="en-US" sz="1200" kern="1200" dirty="0" err="1"/>
            <a:t>dr</a:t>
          </a:r>
          <a:r>
            <a:rPr lang="en-US" sz="1200" kern="1200" dirty="0"/>
            <a:t> / departments based on the analysis</a:t>
          </a:r>
        </a:p>
      </dsp:txBody>
      <dsp:txXfrm>
        <a:off x="2109901" y="2526073"/>
        <a:ext cx="1794726" cy="717890"/>
      </dsp:txXfrm>
    </dsp:sp>
    <dsp:sp modelId="{F5D18EB3-5310-4947-8E44-156A16B4CD7B}">
      <dsp:nvSpPr>
        <dsp:cNvPr id="0" name=""/>
        <dsp:cNvSpPr/>
      </dsp:nvSpPr>
      <dsp:spPr>
        <a:xfrm>
          <a:off x="4568676" y="1090292"/>
          <a:ext cx="1094783" cy="109478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0C9B93-AC03-4D1D-86EC-F8B9110E8FED}">
      <dsp:nvSpPr>
        <dsp:cNvPr id="0" name=""/>
        <dsp:cNvSpPr/>
      </dsp:nvSpPr>
      <dsp:spPr>
        <a:xfrm>
          <a:off x="4801990" y="1323606"/>
          <a:ext cx="628154" cy="6281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45CD34-CB8E-4B50-94AD-387B86962429}">
      <dsp:nvSpPr>
        <dsp:cNvPr id="0" name=""/>
        <dsp:cNvSpPr/>
      </dsp:nvSpPr>
      <dsp:spPr>
        <a:xfrm>
          <a:off x="4218704" y="2526073"/>
          <a:ext cx="1794726" cy="71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Mobile friendly version for </a:t>
          </a:r>
          <a:r>
            <a:rPr lang="en-US" sz="1200" kern="1200" dirty="0" err="1"/>
            <a:t>drs</a:t>
          </a:r>
          <a:endParaRPr lang="en-US" sz="1200" kern="1200" dirty="0"/>
        </a:p>
      </dsp:txBody>
      <dsp:txXfrm>
        <a:off x="4218704" y="2526073"/>
        <a:ext cx="1794726" cy="717890"/>
      </dsp:txXfrm>
    </dsp:sp>
    <dsp:sp modelId="{7040C74A-99B6-4F15-9A94-E7BD78CE5F8A}">
      <dsp:nvSpPr>
        <dsp:cNvPr id="0" name=""/>
        <dsp:cNvSpPr/>
      </dsp:nvSpPr>
      <dsp:spPr>
        <a:xfrm>
          <a:off x="6677480" y="1090292"/>
          <a:ext cx="1094783" cy="109478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C75170-F901-4F8B-9F92-B1DE8F4639B1}">
      <dsp:nvSpPr>
        <dsp:cNvPr id="0" name=""/>
        <dsp:cNvSpPr/>
      </dsp:nvSpPr>
      <dsp:spPr>
        <a:xfrm>
          <a:off x="6910794" y="1323606"/>
          <a:ext cx="628154" cy="6281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15D71D-8A22-418C-8E1A-50EFE907888E}">
      <dsp:nvSpPr>
        <dsp:cNvPr id="0" name=""/>
        <dsp:cNvSpPr/>
      </dsp:nvSpPr>
      <dsp:spPr>
        <a:xfrm>
          <a:off x="6327508" y="2526073"/>
          <a:ext cx="1794726" cy="71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Suggestions beyond flagging</a:t>
          </a:r>
        </a:p>
      </dsp:txBody>
      <dsp:txXfrm>
        <a:off x="6327508" y="2526073"/>
        <a:ext cx="1794726" cy="717890"/>
      </dsp:txXfrm>
    </dsp:sp>
    <dsp:sp modelId="{2F5E97E3-1C39-4C90-82E7-16376F9F0A16}">
      <dsp:nvSpPr>
        <dsp:cNvPr id="0" name=""/>
        <dsp:cNvSpPr/>
      </dsp:nvSpPr>
      <dsp:spPr>
        <a:xfrm>
          <a:off x="8786283" y="1090292"/>
          <a:ext cx="1094783" cy="109478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EF8C37-4C05-4EE5-B618-D929181D51FF}">
      <dsp:nvSpPr>
        <dsp:cNvPr id="0" name=""/>
        <dsp:cNvSpPr/>
      </dsp:nvSpPr>
      <dsp:spPr>
        <a:xfrm>
          <a:off x="9019598" y="1323606"/>
          <a:ext cx="628154" cy="6281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10F05A-E3CD-430C-9F35-240DFC62EEF7}">
      <dsp:nvSpPr>
        <dsp:cNvPr id="0" name=""/>
        <dsp:cNvSpPr/>
      </dsp:nvSpPr>
      <dsp:spPr>
        <a:xfrm>
          <a:off x="8436312" y="2526073"/>
          <a:ext cx="1794726" cy="71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Integrate lab results</a:t>
          </a:r>
        </a:p>
      </dsp:txBody>
      <dsp:txXfrm>
        <a:off x="8436312" y="2526073"/>
        <a:ext cx="1794726" cy="71789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96C9E9A1-AC4D-4D55-A9D3-E26850394692}" type="datetimeFigureOut">
              <a:rPr lang="en-US" smtClean="0"/>
              <a:t>7/17/2025</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10C703B-2B3D-44CC-A25C-A1624868A28F}" type="slidenum">
              <a:rPr lang="en-US" smtClean="0"/>
              <a:t>‹#›</a:t>
            </a:fld>
            <a:endParaRPr lang="en-US"/>
          </a:p>
        </p:txBody>
      </p:sp>
    </p:spTree>
    <p:extLst>
      <p:ext uri="{BB962C8B-B14F-4D97-AF65-F5344CB8AC3E}">
        <p14:creationId xmlns:p14="http://schemas.microsoft.com/office/powerpoint/2010/main" val="19532569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C9E9A1-AC4D-4D55-A9D3-E26850394692}"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C703B-2B3D-44CC-A25C-A1624868A28F}" type="slidenum">
              <a:rPr lang="en-US" smtClean="0"/>
              <a:t>‹#›</a:t>
            </a:fld>
            <a:endParaRPr lang="en-US"/>
          </a:p>
        </p:txBody>
      </p:sp>
    </p:spTree>
    <p:extLst>
      <p:ext uri="{BB962C8B-B14F-4D97-AF65-F5344CB8AC3E}">
        <p14:creationId xmlns:p14="http://schemas.microsoft.com/office/powerpoint/2010/main" val="1774402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C9E9A1-AC4D-4D55-A9D3-E26850394692}"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C703B-2B3D-44CC-A25C-A1624868A28F}" type="slidenum">
              <a:rPr lang="en-US" smtClean="0"/>
              <a:t>‹#›</a:t>
            </a:fld>
            <a:endParaRPr lang="en-US"/>
          </a:p>
        </p:txBody>
      </p:sp>
    </p:spTree>
    <p:extLst>
      <p:ext uri="{BB962C8B-B14F-4D97-AF65-F5344CB8AC3E}">
        <p14:creationId xmlns:p14="http://schemas.microsoft.com/office/powerpoint/2010/main" val="1312082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C9E9A1-AC4D-4D55-A9D3-E26850394692}" type="datetimeFigureOut">
              <a:rPr lang="en-US" smtClean="0"/>
              <a:t>7/17/2025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0C703B-2B3D-44CC-A25C-A1624868A28F}" type="slidenum">
              <a:rPr lang="en-US" smtClean="0"/>
              <a:t>‹#›</a:t>
            </a:fld>
            <a:endParaRPr lang="en-US"/>
          </a:p>
        </p:txBody>
      </p:sp>
    </p:spTree>
    <p:extLst>
      <p:ext uri="{BB962C8B-B14F-4D97-AF65-F5344CB8AC3E}">
        <p14:creationId xmlns:p14="http://schemas.microsoft.com/office/powerpoint/2010/main" val="2968450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96C9E9A1-AC4D-4D55-A9D3-E26850394692}" type="datetimeFigureOut">
              <a:rPr lang="en-US" smtClean="0"/>
              <a:t>7/17/2025</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410C703B-2B3D-44CC-A25C-A1624868A28F}" type="slidenum">
              <a:rPr lang="en-US" smtClean="0"/>
              <a:t>‹#›</a:t>
            </a:fld>
            <a:endParaRPr lang="en-US"/>
          </a:p>
        </p:txBody>
      </p:sp>
    </p:spTree>
    <p:extLst>
      <p:ext uri="{BB962C8B-B14F-4D97-AF65-F5344CB8AC3E}">
        <p14:creationId xmlns:p14="http://schemas.microsoft.com/office/powerpoint/2010/main" val="27289159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C9E9A1-AC4D-4D55-A9D3-E26850394692}"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C703B-2B3D-44CC-A25C-A1624868A28F}" type="slidenum">
              <a:rPr lang="en-US" smtClean="0"/>
              <a:t>‹#›</a:t>
            </a:fld>
            <a:endParaRPr lang="en-US"/>
          </a:p>
        </p:txBody>
      </p:sp>
    </p:spTree>
    <p:extLst>
      <p:ext uri="{BB962C8B-B14F-4D97-AF65-F5344CB8AC3E}">
        <p14:creationId xmlns:p14="http://schemas.microsoft.com/office/powerpoint/2010/main" val="3917919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C9E9A1-AC4D-4D55-A9D3-E26850394692}" type="datetimeFigureOut">
              <a:rPr lang="en-US" smtClean="0"/>
              <a:t>7/17/2025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0C703B-2B3D-44CC-A25C-A1624868A28F}" type="slidenum">
              <a:rPr lang="en-US" smtClean="0"/>
              <a:t>‹#›</a:t>
            </a:fld>
            <a:endParaRPr lang="en-US"/>
          </a:p>
        </p:txBody>
      </p:sp>
    </p:spTree>
    <p:extLst>
      <p:ext uri="{BB962C8B-B14F-4D97-AF65-F5344CB8AC3E}">
        <p14:creationId xmlns:p14="http://schemas.microsoft.com/office/powerpoint/2010/main" val="9860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C9E9A1-AC4D-4D55-A9D3-E26850394692}" type="datetimeFigureOut">
              <a:rPr lang="en-US" smtClean="0"/>
              <a:t>7/17/2025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0C703B-2B3D-44CC-A25C-A1624868A28F}" type="slidenum">
              <a:rPr lang="en-US" smtClean="0"/>
              <a:t>‹#›</a:t>
            </a:fld>
            <a:endParaRPr lang="en-US"/>
          </a:p>
        </p:txBody>
      </p:sp>
    </p:spTree>
    <p:extLst>
      <p:ext uri="{BB962C8B-B14F-4D97-AF65-F5344CB8AC3E}">
        <p14:creationId xmlns:p14="http://schemas.microsoft.com/office/powerpoint/2010/main" val="66049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C9E9A1-AC4D-4D55-A9D3-E26850394692}" type="datetimeFigureOut">
              <a:rPr lang="en-US" smtClean="0"/>
              <a:t>7/17/2025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0C703B-2B3D-44CC-A25C-A1624868A28F}" type="slidenum">
              <a:rPr lang="en-US" smtClean="0"/>
              <a:t>‹#›</a:t>
            </a:fld>
            <a:endParaRPr lang="en-US"/>
          </a:p>
        </p:txBody>
      </p:sp>
    </p:spTree>
    <p:extLst>
      <p:ext uri="{BB962C8B-B14F-4D97-AF65-F5344CB8AC3E}">
        <p14:creationId xmlns:p14="http://schemas.microsoft.com/office/powerpoint/2010/main" val="4119308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6C9E9A1-AC4D-4D55-A9D3-E26850394692}" type="datetimeFigureOut">
              <a:rPr lang="en-US" smtClean="0"/>
              <a:t>7/17/2025</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10C703B-2B3D-44CC-A25C-A1624868A28F}"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3832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96C9E9A1-AC4D-4D55-A9D3-E26850394692}" type="datetimeFigureOut">
              <a:rPr lang="en-US" smtClean="0"/>
              <a:t>7/17/2025</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10C703B-2B3D-44CC-A25C-A1624868A28F}"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8889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0000"/>
                <a:shade val="92000"/>
                <a:satMod val="160000"/>
              </a:schemeClr>
            </a:gs>
            <a:gs pos="100000">
              <a:schemeClr val="bg2">
                <a:tint val="100000"/>
                <a:shade val="73000"/>
                <a:satMod val="155000"/>
                <a:lumMod val="0"/>
                <a:lumOff val="100000"/>
              </a:schemeClr>
            </a:gs>
            <a:gs pos="100000">
              <a:schemeClr val="bg2">
                <a:tint val="100000"/>
                <a:shade val="67000"/>
                <a:satMod val="145000"/>
              </a:schemeClr>
            </a:gs>
          </a:gsLst>
          <a:lin ang="5400000" scaled="0"/>
          <a:tileRect/>
        </a:gra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96C9E9A1-AC4D-4D55-A9D3-E26850394692}" type="datetimeFigureOut">
              <a:rPr lang="en-US" smtClean="0"/>
              <a:t>7/17/2025</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10C703B-2B3D-44CC-A25C-A1624868A28F}" type="slidenum">
              <a:rPr lang="en-US" smtClean="0"/>
              <a:t>‹#›</a:t>
            </a:fld>
            <a:endParaRPr lang="en-US"/>
          </a:p>
        </p:txBody>
      </p:sp>
    </p:spTree>
    <p:extLst>
      <p:ext uri="{BB962C8B-B14F-4D97-AF65-F5344CB8AC3E}">
        <p14:creationId xmlns:p14="http://schemas.microsoft.com/office/powerpoint/2010/main" val="299513480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A3AD954-A5CC-F83C-8432-85674CCD8C5C}"/>
              </a:ext>
            </a:extLst>
          </p:cNvPr>
          <p:cNvSpPr txBox="1"/>
          <p:nvPr/>
        </p:nvSpPr>
        <p:spPr>
          <a:xfrm>
            <a:off x="3903345" y="5892085"/>
            <a:ext cx="4385310" cy="82172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100" b="1" u="sng" dirty="0">
                <a:latin typeface="+mj-lt"/>
                <a:ea typeface="+mj-ea"/>
                <a:cs typeface="+mj-cs"/>
              </a:rPr>
              <a:t>Presented to:</a:t>
            </a:r>
          </a:p>
          <a:p>
            <a:pPr marL="342900" indent="-342900">
              <a:lnSpc>
                <a:spcPct val="90000"/>
              </a:lnSpc>
              <a:spcBef>
                <a:spcPct val="0"/>
              </a:spcBef>
              <a:spcAft>
                <a:spcPts val="600"/>
              </a:spcAft>
              <a:buFont typeface="Arial" panose="020B0604020202020204" pitchFamily="34" charset="0"/>
              <a:buChar char="•"/>
            </a:pPr>
            <a:r>
              <a:rPr lang="en-US" sz="2100" kern="1200" dirty="0">
                <a:solidFill>
                  <a:schemeClr val="tx1"/>
                </a:solidFill>
                <a:latin typeface="+mj-lt"/>
                <a:ea typeface="+mj-ea"/>
                <a:cs typeface="+mj-cs"/>
              </a:rPr>
              <a:t>Dr.Mohamad AOUDE</a:t>
            </a:r>
          </a:p>
        </p:txBody>
      </p:sp>
      <p:sp>
        <p:nvSpPr>
          <p:cNvPr id="11" name="TextBox 10">
            <a:extLst>
              <a:ext uri="{FF2B5EF4-FFF2-40B4-BE49-F238E27FC236}">
                <a16:creationId xmlns:a16="http://schemas.microsoft.com/office/drawing/2014/main" id="{0802907E-0407-EB6A-4BDD-AADA0E4136C4}"/>
              </a:ext>
            </a:extLst>
          </p:cNvPr>
          <p:cNvSpPr txBox="1"/>
          <p:nvPr/>
        </p:nvSpPr>
        <p:spPr>
          <a:xfrm>
            <a:off x="7334084" y="4706986"/>
            <a:ext cx="4385310" cy="1031259"/>
          </a:xfrm>
          <a:prstGeom prst="rect">
            <a:avLst/>
          </a:prstGeom>
        </p:spPr>
        <p:txBody>
          <a:bodyPr vert="horz" lIns="91440" tIns="45720" rIns="91440" bIns="45720" rtlCol="0" anchor="b">
            <a:normAutofit fontScale="55000" lnSpcReduction="20000"/>
          </a:bodyPr>
          <a:lstStyle/>
          <a:p>
            <a:pPr>
              <a:lnSpc>
                <a:spcPct val="90000"/>
              </a:lnSpc>
              <a:spcBef>
                <a:spcPct val="0"/>
              </a:spcBef>
              <a:spcAft>
                <a:spcPts val="600"/>
              </a:spcAft>
            </a:pPr>
            <a:r>
              <a:rPr lang="en-US" sz="4400" b="1" u="sng" dirty="0">
                <a:latin typeface="+mj-lt"/>
                <a:ea typeface="+mj-ea"/>
                <a:cs typeface="+mj-cs"/>
              </a:rPr>
              <a:t>Presented By: </a:t>
            </a:r>
          </a:p>
          <a:p>
            <a:pPr marL="571500" indent="-571500">
              <a:lnSpc>
                <a:spcPct val="90000"/>
              </a:lnSpc>
              <a:spcBef>
                <a:spcPct val="0"/>
              </a:spcBef>
              <a:spcAft>
                <a:spcPts val="600"/>
              </a:spcAft>
              <a:buFont typeface="Arial" panose="020B0604020202020204" pitchFamily="34" charset="0"/>
              <a:buChar char="•"/>
            </a:pPr>
            <a:r>
              <a:rPr lang="en-US" sz="4400" kern="1200" dirty="0">
                <a:solidFill>
                  <a:schemeClr val="tx1"/>
                </a:solidFill>
                <a:latin typeface="+mj-lt"/>
                <a:ea typeface="+mj-ea"/>
                <a:cs typeface="+mj-cs"/>
              </a:rPr>
              <a:t>Alaa Fadlallah (6445)</a:t>
            </a:r>
          </a:p>
          <a:p>
            <a:pPr marL="571500" indent="-571500">
              <a:lnSpc>
                <a:spcPct val="90000"/>
              </a:lnSpc>
              <a:spcBef>
                <a:spcPct val="0"/>
              </a:spcBef>
              <a:spcAft>
                <a:spcPts val="600"/>
              </a:spcAft>
              <a:buFont typeface="Arial" panose="020B0604020202020204" pitchFamily="34" charset="0"/>
              <a:buChar char="•"/>
            </a:pPr>
            <a:r>
              <a:rPr lang="en-US" sz="4400" kern="1200" dirty="0" err="1">
                <a:solidFill>
                  <a:schemeClr val="tx1"/>
                </a:solidFill>
                <a:latin typeface="+mj-lt"/>
                <a:ea typeface="+mj-ea"/>
                <a:cs typeface="+mj-cs"/>
              </a:rPr>
              <a:t>Batoul</a:t>
            </a:r>
            <a:r>
              <a:rPr lang="en-US" sz="4400" kern="1200" dirty="0">
                <a:solidFill>
                  <a:schemeClr val="tx1"/>
                </a:solidFill>
                <a:latin typeface="+mj-lt"/>
                <a:ea typeface="+mj-ea"/>
                <a:cs typeface="+mj-cs"/>
              </a:rPr>
              <a:t> Abbas (6502)</a:t>
            </a:r>
          </a:p>
        </p:txBody>
      </p:sp>
      <p:pic>
        <p:nvPicPr>
          <p:cNvPr id="3" name="Picture 2">
            <a:extLst>
              <a:ext uri="{FF2B5EF4-FFF2-40B4-BE49-F238E27FC236}">
                <a16:creationId xmlns:a16="http://schemas.microsoft.com/office/drawing/2014/main" id="{7D6989E5-DAD1-4723-23A0-DB975BAC7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553145"/>
          </a:xfrm>
          <a:prstGeom prst="rect">
            <a:avLst/>
          </a:prstGeom>
        </p:spPr>
      </p:pic>
      <p:sp>
        <p:nvSpPr>
          <p:cNvPr id="13" name="TextBox 12">
            <a:extLst>
              <a:ext uri="{FF2B5EF4-FFF2-40B4-BE49-F238E27FC236}">
                <a16:creationId xmlns:a16="http://schemas.microsoft.com/office/drawing/2014/main" id="{962451C6-38D7-966F-C9AD-FCCA1B043FEC}"/>
              </a:ext>
            </a:extLst>
          </p:cNvPr>
          <p:cNvSpPr txBox="1"/>
          <p:nvPr/>
        </p:nvSpPr>
        <p:spPr>
          <a:xfrm>
            <a:off x="340630" y="4706987"/>
            <a:ext cx="3932854" cy="1031259"/>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r>
              <a:rPr lang="en-US" sz="2400" dirty="0"/>
              <a:t>AI-Powered Medical Report Summarizer &amp; Risk Flagging Agent</a:t>
            </a:r>
            <a:endParaRPr lang="en-US" sz="2400" kern="1200" dirty="0">
              <a:solidFill>
                <a:srgbClr val="002060"/>
              </a:solidFill>
              <a:latin typeface="+mj-lt"/>
              <a:ea typeface="+mj-ea"/>
              <a:cs typeface="+mj-cs"/>
            </a:endParaRPr>
          </a:p>
        </p:txBody>
      </p:sp>
      <p:sp>
        <p:nvSpPr>
          <p:cNvPr id="12" name="TextBox 11">
            <a:extLst>
              <a:ext uri="{FF2B5EF4-FFF2-40B4-BE49-F238E27FC236}">
                <a16:creationId xmlns:a16="http://schemas.microsoft.com/office/drawing/2014/main" id="{5C50CB7D-3047-FCAB-C5E3-7CE639FD27BB}"/>
              </a:ext>
            </a:extLst>
          </p:cNvPr>
          <p:cNvSpPr txBox="1"/>
          <p:nvPr/>
        </p:nvSpPr>
        <p:spPr>
          <a:xfrm>
            <a:off x="8125905" y="1119755"/>
            <a:ext cx="4490301" cy="1906841"/>
          </a:xfrm>
          <a:prstGeom prst="rect">
            <a:avLst/>
          </a:prstGeom>
        </p:spPr>
        <p:txBody>
          <a:bodyPr vert="horz" lIns="91440" tIns="45720" rIns="91440" bIns="45720" rtlCol="0" anchor="b">
            <a:normAutofit/>
            <a:scene3d>
              <a:camera prst="perspectiveLeft"/>
              <a:lightRig rig="threePt" dir="t"/>
            </a:scene3d>
            <a:sp3d extrusionH="57150">
              <a:bevelT w="38100" h="38100"/>
            </a:sp3d>
          </a:bodyPr>
          <a:lstStyle/>
          <a:p>
            <a:pPr>
              <a:lnSpc>
                <a:spcPct val="90000"/>
              </a:lnSpc>
              <a:spcBef>
                <a:spcPct val="0"/>
              </a:spcBef>
              <a:spcAft>
                <a:spcPts val="600"/>
              </a:spcAft>
            </a:pPr>
            <a:r>
              <a:rPr lang="en-US" sz="4800" b="1" kern="1200" dirty="0">
                <a:latin typeface="+mj-lt"/>
                <a:ea typeface="+mj-ea"/>
                <a:cs typeface="+mj-cs"/>
              </a:rPr>
              <a:t>Hospital AI Dashboard</a:t>
            </a:r>
          </a:p>
        </p:txBody>
      </p:sp>
    </p:spTree>
    <p:extLst>
      <p:ext uri="{BB962C8B-B14F-4D97-AF65-F5344CB8AC3E}">
        <p14:creationId xmlns:p14="http://schemas.microsoft.com/office/powerpoint/2010/main" val="422574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D8-E399-0491-BCB7-38E20BD1B0DC}"/>
              </a:ext>
            </a:extLst>
          </p:cNvPr>
          <p:cNvSpPr>
            <a:spLocks noGrp="1"/>
          </p:cNvSpPr>
          <p:nvPr>
            <p:ph type="title"/>
          </p:nvPr>
        </p:nvSpPr>
        <p:spPr>
          <a:xfrm>
            <a:off x="204986" y="-645097"/>
            <a:ext cx="6798541" cy="1675623"/>
          </a:xfrm>
        </p:spPr>
        <p:txBody>
          <a:bodyPr vert="horz" lIns="91440" tIns="45720" rIns="91440" bIns="45720" rtlCol="0" anchor="b">
            <a:normAutofit/>
          </a:bodyPr>
          <a:lstStyle/>
          <a:p>
            <a:r>
              <a:rPr lang="en-US" sz="4000" dirty="0"/>
              <a:t>Introduction</a:t>
            </a:r>
            <a:r>
              <a:rPr lang="en-US" sz="3200" dirty="0"/>
              <a:t>⚠️</a:t>
            </a:r>
          </a:p>
        </p:txBody>
      </p:sp>
      <p:sp>
        <p:nvSpPr>
          <p:cNvPr id="11" name="Content Placeholder 10">
            <a:extLst>
              <a:ext uri="{FF2B5EF4-FFF2-40B4-BE49-F238E27FC236}">
                <a16:creationId xmlns:a16="http://schemas.microsoft.com/office/drawing/2014/main" id="{62E8FEA2-9D49-1255-8D76-443C115EF45B}"/>
              </a:ext>
            </a:extLst>
          </p:cNvPr>
          <p:cNvSpPr>
            <a:spLocks noGrp="1"/>
          </p:cNvSpPr>
          <p:nvPr>
            <p:ph idx="1"/>
          </p:nvPr>
        </p:nvSpPr>
        <p:spPr>
          <a:xfrm>
            <a:off x="204986" y="1030526"/>
            <a:ext cx="10515600" cy="4351338"/>
          </a:xfrm>
        </p:spPr>
        <p:txBody>
          <a:bodyPr/>
          <a:lstStyle/>
          <a:p>
            <a:r>
              <a:rPr lang="en-US" sz="2800" dirty="0"/>
              <a:t>Our project simulates a hospital system powered by an AI agent that ingests uploaded medical reports (PDFs or text), summarizes them using natural language processing (NLP), performs named entity recognition (NER), and flags medical risks using a hybrid rule-based and AI model.</a:t>
            </a:r>
            <a:br>
              <a:rPr lang="en-US" sz="2800" dirty="0"/>
            </a:br>
            <a:r>
              <a:rPr lang="en-US" sz="2800" dirty="0"/>
              <a:t>It aims to assist healthcare professionals in triaging and analyzing incoming patient data.</a:t>
            </a:r>
          </a:p>
          <a:p>
            <a:endParaRPr lang="en-US" dirty="0"/>
          </a:p>
        </p:txBody>
      </p:sp>
      <p:pic>
        <p:nvPicPr>
          <p:cNvPr id="14" name="Picture 13">
            <a:extLst>
              <a:ext uri="{FF2B5EF4-FFF2-40B4-BE49-F238E27FC236}">
                <a16:creationId xmlns:a16="http://schemas.microsoft.com/office/drawing/2014/main" id="{DB7C7CFA-2F97-25F0-33CF-30556634B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6305" y="4086364"/>
            <a:ext cx="5195695" cy="2771636"/>
          </a:xfrm>
          <a:prstGeom prst="rect">
            <a:avLst/>
          </a:prstGeom>
        </p:spPr>
      </p:pic>
    </p:spTree>
    <p:extLst>
      <p:ext uri="{BB962C8B-B14F-4D97-AF65-F5344CB8AC3E}">
        <p14:creationId xmlns:p14="http://schemas.microsoft.com/office/powerpoint/2010/main" val="80744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129F-3601-8D8B-4DF3-B0ED76068632}"/>
              </a:ext>
            </a:extLst>
          </p:cNvPr>
          <p:cNvSpPr>
            <a:spLocks noGrp="1"/>
          </p:cNvSpPr>
          <p:nvPr>
            <p:ph type="title"/>
          </p:nvPr>
        </p:nvSpPr>
        <p:spPr>
          <a:xfrm>
            <a:off x="7" y="-189806"/>
            <a:ext cx="5879425" cy="1708242"/>
          </a:xfrm>
        </p:spPr>
        <p:txBody>
          <a:bodyPr anchor="ctr">
            <a:normAutofit/>
          </a:bodyPr>
          <a:lstStyle/>
          <a:p>
            <a:r>
              <a:rPr lang="en-US" sz="4000" b="1" dirty="0"/>
              <a:t>Rule-Based Engine </a:t>
            </a:r>
            <a:r>
              <a:rPr lang="en-US" sz="2600" dirty="0"/>
              <a:t>🧩</a:t>
            </a:r>
            <a:endParaRPr lang="en-US" sz="2600" b="1" dirty="0"/>
          </a:p>
        </p:txBody>
      </p:sp>
      <p:sp>
        <p:nvSpPr>
          <p:cNvPr id="8" name="Content Placeholder 2">
            <a:extLst>
              <a:ext uri="{FF2B5EF4-FFF2-40B4-BE49-F238E27FC236}">
                <a16:creationId xmlns:a16="http://schemas.microsoft.com/office/drawing/2014/main" id="{32A308B3-7AF9-65A6-1D56-B3B333B372D7}"/>
              </a:ext>
            </a:extLst>
          </p:cNvPr>
          <p:cNvSpPr>
            <a:spLocks noGrp="1"/>
          </p:cNvSpPr>
          <p:nvPr>
            <p:ph idx="1"/>
          </p:nvPr>
        </p:nvSpPr>
        <p:spPr>
          <a:xfrm>
            <a:off x="104173" y="953530"/>
            <a:ext cx="5991827" cy="4749438"/>
          </a:xfrm>
        </p:spPr>
        <p:txBody>
          <a:bodyPr anchor="ctr">
            <a:normAutofit/>
          </a:bodyPr>
          <a:lstStyle/>
          <a:p>
            <a:pPr marL="0" indent="0">
              <a:buNone/>
            </a:pPr>
            <a:r>
              <a:rPr lang="en-US" sz="2400" dirty="0"/>
              <a:t>The </a:t>
            </a:r>
            <a:r>
              <a:rPr lang="en-US" sz="2400" b="1" dirty="0"/>
              <a:t>Rule-Based Engine</a:t>
            </a:r>
            <a:r>
              <a:rPr lang="en-US" sz="2400" dirty="0"/>
              <a:t> detects critical medical risks using logical rules.</a:t>
            </a:r>
            <a:br>
              <a:rPr lang="en-US" sz="2400" dirty="0"/>
            </a:br>
            <a:r>
              <a:rPr lang="en-US" sz="2400" dirty="0"/>
              <a:t>Example:</a:t>
            </a:r>
          </a:p>
          <a:p>
            <a:pPr marL="0" indent="0">
              <a:buNone/>
            </a:pPr>
            <a:r>
              <a:rPr lang="en-US" sz="2400" dirty="0"/>
              <a:t> If “LDL &gt;= 160” -&gt; flag “High Cholesterol”. 🚨</a:t>
            </a:r>
          </a:p>
          <a:p>
            <a:pPr marL="0" indent="0">
              <a:buNone/>
            </a:pPr>
            <a:endParaRPr lang="en-US" sz="2400" dirty="0"/>
          </a:p>
          <a:p>
            <a:pPr marL="0" indent="0">
              <a:buNone/>
            </a:pPr>
            <a:r>
              <a:rPr lang="en-US" sz="2400" dirty="0"/>
              <a:t>If “GFR &lt; 60” -&gt; flag “Chronic Kidney Disease”. ❗</a:t>
            </a:r>
          </a:p>
          <a:p>
            <a:pPr marL="0" indent="0">
              <a:buNone/>
            </a:pPr>
            <a:endParaRPr lang="en-US" sz="1400" b="1" dirty="0"/>
          </a:p>
          <a:p>
            <a:pPr marL="0" indent="0">
              <a:buNone/>
            </a:pPr>
            <a:r>
              <a:rPr lang="en-US" sz="2400" dirty="0"/>
              <a:t>This ensures interpretable, deterministic decisions even without AI uncertainty.</a:t>
            </a:r>
          </a:p>
        </p:txBody>
      </p:sp>
      <p:pic>
        <p:nvPicPr>
          <p:cNvPr id="5" name="Picture 4">
            <a:extLst>
              <a:ext uri="{FF2B5EF4-FFF2-40B4-BE49-F238E27FC236}">
                <a16:creationId xmlns:a16="http://schemas.microsoft.com/office/drawing/2014/main" id="{FA40BB90-7F76-0CD0-694D-2D6946E1B05A}"/>
              </a:ext>
            </a:extLst>
          </p:cNvPr>
          <p:cNvPicPr>
            <a:picLocks noChangeAspect="1"/>
          </p:cNvPicPr>
          <p:nvPr/>
        </p:nvPicPr>
        <p:blipFill rotWithShape="1">
          <a:blip r:embed="rId2">
            <a:extLst>
              <a:ext uri="{28A0092B-C50C-407E-A947-70E740481C1C}">
                <a14:useLocalDpi xmlns:a14="http://schemas.microsoft.com/office/drawing/2010/main" val="0"/>
              </a:ext>
            </a:extLst>
          </a:blip>
          <a:srcRect l="23528"/>
          <a:stretch/>
        </p:blipFill>
        <p:spPr>
          <a:xfrm>
            <a:off x="6312569" y="0"/>
            <a:ext cx="6361229" cy="6858000"/>
          </a:xfrm>
          <a:prstGeom prst="rect">
            <a:avLst/>
          </a:prstGeom>
        </p:spPr>
      </p:pic>
    </p:spTree>
    <p:extLst>
      <p:ext uri="{BB962C8B-B14F-4D97-AF65-F5344CB8AC3E}">
        <p14:creationId xmlns:p14="http://schemas.microsoft.com/office/powerpoint/2010/main" val="304328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B381424-8B02-E2FC-C48F-F85416923558}"/>
              </a:ext>
            </a:extLst>
          </p:cNvPr>
          <p:cNvSpPr txBox="1">
            <a:spLocks/>
          </p:cNvSpPr>
          <p:nvPr/>
        </p:nvSpPr>
        <p:spPr>
          <a:xfrm>
            <a:off x="248652"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dirty="0"/>
              <a:t>ML / NLP Engine:</a:t>
            </a:r>
          </a:p>
        </p:txBody>
      </p:sp>
      <p:sp>
        <p:nvSpPr>
          <p:cNvPr id="6" name="TextBox 5">
            <a:extLst>
              <a:ext uri="{FF2B5EF4-FFF2-40B4-BE49-F238E27FC236}">
                <a16:creationId xmlns:a16="http://schemas.microsoft.com/office/drawing/2014/main" id="{9E93B746-4FD0-5676-5117-BFD89121BBCF}"/>
              </a:ext>
            </a:extLst>
          </p:cNvPr>
          <p:cNvSpPr txBox="1"/>
          <p:nvPr/>
        </p:nvSpPr>
        <p:spPr>
          <a:xfrm>
            <a:off x="248652" y="1167063"/>
            <a:ext cx="10868526" cy="5201424"/>
          </a:xfrm>
          <a:prstGeom prst="rect">
            <a:avLst/>
          </a:prstGeom>
          <a:noFill/>
        </p:spPr>
        <p:txBody>
          <a:bodyPr wrap="square">
            <a:spAutoFit/>
          </a:bodyPr>
          <a:lstStyle/>
          <a:p>
            <a:pPr>
              <a:spcAft>
                <a:spcPts val="600"/>
              </a:spcAft>
            </a:pPr>
            <a:r>
              <a:rPr lang="en-US" sz="2400" b="1" dirty="0"/>
              <a:t>1.BART Large CNN for Summarization 📘</a:t>
            </a:r>
          </a:p>
          <a:p>
            <a:pPr>
              <a:spcAft>
                <a:spcPts val="600"/>
              </a:spcAft>
            </a:pPr>
            <a:r>
              <a:rPr lang="en-US" sz="2000" dirty="0"/>
              <a:t>BART is a transformer model from Facebook AI used for text summarization &amp; generation, In our project, BART is used to generate concise medical summaries from long and complex report texts.</a:t>
            </a:r>
          </a:p>
          <a:p>
            <a:pPr>
              <a:spcAft>
                <a:spcPts val="600"/>
              </a:spcAft>
            </a:pPr>
            <a:endParaRPr lang="en-US" sz="2000" dirty="0"/>
          </a:p>
          <a:p>
            <a:pPr>
              <a:spcAft>
                <a:spcPts val="600"/>
              </a:spcAft>
            </a:pPr>
            <a:r>
              <a:rPr lang="en-US" sz="2400" b="1" dirty="0"/>
              <a:t>2.BioBERT-NER 🧠</a:t>
            </a:r>
          </a:p>
          <a:p>
            <a:pPr>
              <a:spcAft>
                <a:spcPts val="600"/>
              </a:spcAft>
            </a:pPr>
            <a:r>
              <a:rPr lang="en-US" sz="2000" dirty="0"/>
              <a:t>This model identifies and extracts medical entities such as diseases, symptoms, medications, anatomy, and lab values. We use a pre-trained biomedical NER model from </a:t>
            </a:r>
            <a:r>
              <a:rPr lang="en-US" sz="2000" dirty="0" err="1"/>
              <a:t>huggingFace</a:t>
            </a:r>
            <a:r>
              <a:rPr lang="en-US" sz="2000" dirty="0"/>
              <a:t> to extract relevant information from the report.</a:t>
            </a:r>
          </a:p>
          <a:p>
            <a:pPr>
              <a:spcAft>
                <a:spcPts val="600"/>
              </a:spcAft>
            </a:pPr>
            <a:endParaRPr lang="en-US" sz="2000" dirty="0"/>
          </a:p>
          <a:p>
            <a:pPr>
              <a:spcAft>
                <a:spcPts val="600"/>
              </a:spcAft>
            </a:pPr>
            <a:r>
              <a:rPr lang="en-US" sz="2400" b="1" dirty="0"/>
              <a:t>3. </a:t>
            </a:r>
            <a:r>
              <a:rPr lang="en-US" sz="2400" b="1" dirty="0" err="1"/>
              <a:t>Bio_ClinicalBERT</a:t>
            </a:r>
            <a:r>
              <a:rPr lang="en-US" sz="2400" b="1" dirty="0"/>
              <a:t> (Medical Embeddings &amp; Classification) 🔬</a:t>
            </a:r>
          </a:p>
          <a:p>
            <a:pPr>
              <a:spcAft>
                <a:spcPts val="600"/>
              </a:spcAft>
            </a:pPr>
            <a:r>
              <a:rPr lang="en-US" sz="2000" dirty="0"/>
              <a:t>Domain adapted BERT model pre-trained on clinical notes &amp; biomedical text.</a:t>
            </a:r>
          </a:p>
          <a:p>
            <a:pPr>
              <a:spcAft>
                <a:spcPts val="600"/>
              </a:spcAft>
            </a:pPr>
            <a:r>
              <a:rPr lang="en-US" sz="2000" dirty="0"/>
              <a:t>We use it for contextual understanding and potential classification tasks, like computing medical text embeddings for future similarity, clustering, or diagnosis.</a:t>
            </a:r>
          </a:p>
        </p:txBody>
      </p:sp>
    </p:spTree>
    <p:extLst>
      <p:ext uri="{BB962C8B-B14F-4D97-AF65-F5344CB8AC3E}">
        <p14:creationId xmlns:p14="http://schemas.microsoft.com/office/powerpoint/2010/main" val="426981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BFFA4-0D4D-79A5-C056-374F1CF9E661}"/>
              </a:ext>
            </a:extLst>
          </p:cNvPr>
          <p:cNvSpPr>
            <a:spLocks noGrp="1"/>
          </p:cNvSpPr>
          <p:nvPr>
            <p:ph type="title"/>
          </p:nvPr>
        </p:nvSpPr>
        <p:spPr>
          <a:xfrm>
            <a:off x="307258" y="15557"/>
            <a:ext cx="10515600" cy="1325563"/>
          </a:xfrm>
        </p:spPr>
        <p:txBody>
          <a:bodyPr/>
          <a:lstStyle/>
          <a:p>
            <a:r>
              <a:rPr lang="en-US" b="1" dirty="0"/>
              <a:t>System Architecture:</a:t>
            </a:r>
          </a:p>
        </p:txBody>
      </p:sp>
      <p:sp>
        <p:nvSpPr>
          <p:cNvPr id="8" name="Rectangle 1">
            <a:extLst>
              <a:ext uri="{FF2B5EF4-FFF2-40B4-BE49-F238E27FC236}">
                <a16:creationId xmlns:a16="http://schemas.microsoft.com/office/drawing/2014/main" id="{BA70E1DC-5C8B-72B7-27B7-D57134F464FF}"/>
              </a:ext>
            </a:extLst>
          </p:cNvPr>
          <p:cNvSpPr>
            <a:spLocks noGrp="1" noChangeArrowheads="1"/>
          </p:cNvSpPr>
          <p:nvPr>
            <p:ph idx="1"/>
          </p:nvPr>
        </p:nvSpPr>
        <p:spPr bwMode="auto">
          <a:xfrm>
            <a:off x="307258" y="1315499"/>
            <a:ext cx="1122947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Frontend : </a:t>
            </a:r>
            <a:r>
              <a:rPr kumimoji="0" lang="en-US" altLang="en-US" sz="2400" b="0" i="0" u="none" strike="noStrike" cap="none" normalizeH="0" baseline="0" dirty="0">
                <a:ln>
                  <a:noFill/>
                </a:ln>
                <a:solidFill>
                  <a:schemeClr val="tx1"/>
                </a:solidFill>
                <a:effectLst/>
                <a:latin typeface="+mj-lt"/>
              </a:rPr>
              <a:t>Upload, download, and visualize reports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Backend </a:t>
            </a:r>
            <a:r>
              <a:rPr kumimoji="0" lang="en-US" altLang="en-US" sz="2400" b="0" i="0" u="none" strike="noStrike" cap="none" normalizeH="0" baseline="0" dirty="0">
                <a:ln>
                  <a:noFill/>
                </a:ln>
                <a:solidFill>
                  <a:schemeClr val="tx1"/>
                </a:solidFill>
                <a:effectLst/>
                <a:latin typeface="+mj-lt"/>
              </a:rPr>
              <a:t>: Handles summarization, NER, risk flagging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Database</a:t>
            </a:r>
            <a:r>
              <a:rPr kumimoji="0" lang="en-US" altLang="en-US" sz="2400" b="0" i="0" u="none" strike="noStrike" cap="none" normalizeH="0" baseline="0" dirty="0">
                <a:ln>
                  <a:noFill/>
                </a:ln>
                <a:solidFill>
                  <a:schemeClr val="tx1"/>
                </a:solidFill>
                <a:effectLst/>
                <a:latin typeface="+mj-lt"/>
              </a:rPr>
              <a:t>: Stores uploaded reports and analysis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PDF Exporter</a:t>
            </a:r>
            <a:r>
              <a:rPr kumimoji="0" lang="en-US" altLang="en-US" sz="2400" b="0" i="0" u="none" strike="noStrike" cap="none" normalizeH="0" baseline="0" dirty="0">
                <a:ln>
                  <a:noFill/>
                </a:ln>
                <a:solidFill>
                  <a:schemeClr val="tx1"/>
                </a:solidFill>
                <a:effectLst/>
                <a:latin typeface="+mj-lt"/>
              </a:rPr>
              <a:t>: Generates shareable summaries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Optional Prolog-based risk engine</a:t>
            </a:r>
            <a:endParaRPr kumimoji="0" lang="en-US" altLang="en-US" sz="24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593167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4AC6AD-94EB-19D2-AF45-C3A9DC8F3877}"/>
              </a:ext>
            </a:extLst>
          </p:cNvPr>
          <p:cNvSpPr txBox="1"/>
          <p:nvPr/>
        </p:nvSpPr>
        <p:spPr>
          <a:xfrm>
            <a:off x="128336" y="-1138429"/>
            <a:ext cx="6301601" cy="423811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latin typeface="+mj-lt"/>
                <a:ea typeface="+mj-ea"/>
                <a:cs typeface="+mj-cs"/>
              </a:rPr>
              <a:t>Technologies Used:</a:t>
            </a:r>
          </a:p>
        </p:txBody>
      </p:sp>
      <p:pic>
        <p:nvPicPr>
          <p:cNvPr id="7" name="Content Placeholder 6">
            <a:extLst>
              <a:ext uri="{FF2B5EF4-FFF2-40B4-BE49-F238E27FC236}">
                <a16:creationId xmlns:a16="http://schemas.microsoft.com/office/drawing/2014/main" id="{9D182DAC-FF0B-1BC3-FAF9-7073C6279D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1443" y="4713667"/>
            <a:ext cx="1852696" cy="1852696"/>
          </a:xfrm>
        </p:spPr>
      </p:pic>
      <p:pic>
        <p:nvPicPr>
          <p:cNvPr id="9" name="Picture 8">
            <a:extLst>
              <a:ext uri="{FF2B5EF4-FFF2-40B4-BE49-F238E27FC236}">
                <a16:creationId xmlns:a16="http://schemas.microsoft.com/office/drawing/2014/main" id="{6255E30A-C9DE-8B35-00C9-B1171C159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36" y="4595495"/>
            <a:ext cx="1970868" cy="1970868"/>
          </a:xfrm>
          <a:prstGeom prst="rect">
            <a:avLst/>
          </a:prstGeom>
        </p:spPr>
      </p:pic>
      <p:pic>
        <p:nvPicPr>
          <p:cNvPr id="11" name="Picture 10">
            <a:extLst>
              <a:ext uri="{FF2B5EF4-FFF2-40B4-BE49-F238E27FC236}">
                <a16:creationId xmlns:a16="http://schemas.microsoft.com/office/drawing/2014/main" id="{7792EAB1-B569-32E5-E19B-CD33D9149B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336" y="1520434"/>
            <a:ext cx="1970868" cy="1970868"/>
          </a:xfrm>
          <a:prstGeom prst="rect">
            <a:avLst/>
          </a:prstGeom>
        </p:spPr>
      </p:pic>
      <p:pic>
        <p:nvPicPr>
          <p:cNvPr id="13" name="Picture 12">
            <a:extLst>
              <a:ext uri="{FF2B5EF4-FFF2-40B4-BE49-F238E27FC236}">
                <a16:creationId xmlns:a16="http://schemas.microsoft.com/office/drawing/2014/main" id="{F1495D9E-ECDB-5A39-5FFA-0059FD41F2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1358" y="1526144"/>
            <a:ext cx="1970868" cy="1970868"/>
          </a:xfrm>
          <a:prstGeom prst="rect">
            <a:avLst/>
          </a:prstGeom>
        </p:spPr>
      </p:pic>
      <p:sp>
        <p:nvSpPr>
          <p:cNvPr id="14" name="TextBox 13">
            <a:extLst>
              <a:ext uri="{FF2B5EF4-FFF2-40B4-BE49-F238E27FC236}">
                <a16:creationId xmlns:a16="http://schemas.microsoft.com/office/drawing/2014/main" id="{8E6D52BC-4798-9A0A-E6E8-3006EA13E321}"/>
              </a:ext>
            </a:extLst>
          </p:cNvPr>
          <p:cNvSpPr txBox="1"/>
          <p:nvPr/>
        </p:nvSpPr>
        <p:spPr>
          <a:xfrm>
            <a:off x="2244533" y="1721038"/>
            <a:ext cx="2632454" cy="1569660"/>
          </a:xfrm>
          <a:prstGeom prst="rect">
            <a:avLst/>
          </a:prstGeom>
          <a:noFill/>
        </p:spPr>
        <p:txBody>
          <a:bodyPr wrap="square" rtlCol="0">
            <a:spAutoFit/>
          </a:bodyPr>
          <a:lstStyle/>
          <a:p>
            <a:r>
              <a:rPr lang="en-US" sz="2400" b="1" dirty="0"/>
              <a:t>Frontend: </a:t>
            </a:r>
            <a:r>
              <a:rPr lang="en-US" sz="2400" dirty="0"/>
              <a:t>React.js (Tailwind CSS, Chart.js)</a:t>
            </a:r>
          </a:p>
        </p:txBody>
      </p:sp>
      <p:sp>
        <p:nvSpPr>
          <p:cNvPr id="15" name="TextBox 14">
            <a:extLst>
              <a:ext uri="{FF2B5EF4-FFF2-40B4-BE49-F238E27FC236}">
                <a16:creationId xmlns:a16="http://schemas.microsoft.com/office/drawing/2014/main" id="{4E957AB0-B286-0DCD-E5F4-5F3681DDF67D}"/>
              </a:ext>
            </a:extLst>
          </p:cNvPr>
          <p:cNvSpPr txBox="1"/>
          <p:nvPr/>
        </p:nvSpPr>
        <p:spPr>
          <a:xfrm>
            <a:off x="2243580" y="5270683"/>
            <a:ext cx="1608133" cy="830997"/>
          </a:xfrm>
          <a:prstGeom prst="rect">
            <a:avLst/>
          </a:prstGeom>
          <a:noFill/>
        </p:spPr>
        <p:txBody>
          <a:bodyPr wrap="none" rtlCol="0">
            <a:spAutoFit/>
          </a:bodyPr>
          <a:lstStyle/>
          <a:p>
            <a:r>
              <a:rPr lang="en-US" sz="2400" b="1" dirty="0"/>
              <a:t>Backend:</a:t>
            </a:r>
          </a:p>
          <a:p>
            <a:r>
              <a:rPr lang="en-US" sz="2400" dirty="0"/>
              <a:t> </a:t>
            </a:r>
            <a:r>
              <a:rPr lang="en-US" sz="2400" dirty="0" err="1"/>
              <a:t>FastAPI</a:t>
            </a:r>
            <a:endParaRPr lang="en-US" sz="2400" dirty="0"/>
          </a:p>
        </p:txBody>
      </p:sp>
      <p:sp>
        <p:nvSpPr>
          <p:cNvPr id="16" name="TextBox 15">
            <a:extLst>
              <a:ext uri="{FF2B5EF4-FFF2-40B4-BE49-F238E27FC236}">
                <a16:creationId xmlns:a16="http://schemas.microsoft.com/office/drawing/2014/main" id="{04DE1072-D609-9063-BA4A-77320340470C}"/>
              </a:ext>
            </a:extLst>
          </p:cNvPr>
          <p:cNvSpPr txBox="1"/>
          <p:nvPr/>
        </p:nvSpPr>
        <p:spPr>
          <a:xfrm>
            <a:off x="8578515" y="5270683"/>
            <a:ext cx="1848583" cy="830997"/>
          </a:xfrm>
          <a:prstGeom prst="rect">
            <a:avLst/>
          </a:prstGeom>
          <a:noFill/>
        </p:spPr>
        <p:txBody>
          <a:bodyPr wrap="none" rtlCol="0">
            <a:spAutoFit/>
          </a:bodyPr>
          <a:lstStyle/>
          <a:p>
            <a:r>
              <a:rPr lang="en-US" sz="2400" b="1" dirty="0"/>
              <a:t>Database: </a:t>
            </a:r>
          </a:p>
          <a:p>
            <a:r>
              <a:rPr lang="en-US" sz="2400" dirty="0" err="1"/>
              <a:t>PostreSQL</a:t>
            </a:r>
            <a:endParaRPr lang="en-US" sz="2400" dirty="0"/>
          </a:p>
        </p:txBody>
      </p:sp>
      <p:sp>
        <p:nvSpPr>
          <p:cNvPr id="17" name="TextBox 16">
            <a:extLst>
              <a:ext uri="{FF2B5EF4-FFF2-40B4-BE49-F238E27FC236}">
                <a16:creationId xmlns:a16="http://schemas.microsoft.com/office/drawing/2014/main" id="{CB71CE4A-5753-9192-77FD-3D1A115F4C83}"/>
              </a:ext>
            </a:extLst>
          </p:cNvPr>
          <p:cNvSpPr txBox="1"/>
          <p:nvPr/>
        </p:nvSpPr>
        <p:spPr>
          <a:xfrm>
            <a:off x="8578515" y="1772001"/>
            <a:ext cx="2528256" cy="1569660"/>
          </a:xfrm>
          <a:prstGeom prst="rect">
            <a:avLst/>
          </a:prstGeom>
          <a:noFill/>
        </p:spPr>
        <p:txBody>
          <a:bodyPr wrap="none" rtlCol="0">
            <a:spAutoFit/>
          </a:bodyPr>
          <a:lstStyle/>
          <a:p>
            <a:r>
              <a:rPr lang="en-US" sz="2400" b="1" dirty="0"/>
              <a:t>NLP Models: </a:t>
            </a:r>
          </a:p>
          <a:p>
            <a:r>
              <a:rPr lang="en-US" sz="2400" dirty="0"/>
              <a:t>BART CNN</a:t>
            </a:r>
          </a:p>
          <a:p>
            <a:r>
              <a:rPr lang="en-US" sz="2400" dirty="0" err="1"/>
              <a:t>Bio_ClinicalBERT</a:t>
            </a:r>
            <a:endParaRPr lang="en-US" sz="2400" dirty="0"/>
          </a:p>
          <a:p>
            <a:r>
              <a:rPr lang="en-US" sz="2400" dirty="0" err="1"/>
              <a:t>BioBERT</a:t>
            </a:r>
            <a:r>
              <a:rPr lang="en-US" sz="2400" dirty="0"/>
              <a:t>-NER</a:t>
            </a:r>
          </a:p>
        </p:txBody>
      </p:sp>
    </p:spTree>
    <p:extLst>
      <p:ext uri="{BB962C8B-B14F-4D97-AF65-F5344CB8AC3E}">
        <p14:creationId xmlns:p14="http://schemas.microsoft.com/office/powerpoint/2010/main" val="438037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7FC0D-6CD3-3A97-DF7A-7225178FE0E4}"/>
              </a:ext>
            </a:extLst>
          </p:cNvPr>
          <p:cNvSpPr>
            <a:spLocks noGrp="1"/>
          </p:cNvSpPr>
          <p:nvPr>
            <p:ph type="title"/>
          </p:nvPr>
        </p:nvSpPr>
        <p:spPr>
          <a:xfrm>
            <a:off x="1564469" y="-385010"/>
            <a:ext cx="9063061" cy="4121960"/>
          </a:xfrm>
        </p:spPr>
        <p:txBody>
          <a:bodyPr vert="horz" lIns="91440" tIns="45720" rIns="91440" bIns="45720" rtlCol="0" anchor="b">
            <a:normAutofit/>
          </a:bodyPr>
          <a:lstStyle/>
          <a:p>
            <a:r>
              <a:rPr lang="en-US" sz="5000" b="1" dirty="0">
                <a:solidFill>
                  <a:schemeClr val="tx1"/>
                </a:solidFill>
              </a:rPr>
              <a:t>Challenges &amp; Fixes</a:t>
            </a:r>
          </a:p>
        </p:txBody>
      </p:sp>
      <p:pic>
        <p:nvPicPr>
          <p:cNvPr id="4" name="Picture 3">
            <a:extLst>
              <a:ext uri="{FF2B5EF4-FFF2-40B4-BE49-F238E27FC236}">
                <a16:creationId xmlns:a16="http://schemas.microsoft.com/office/drawing/2014/main" id="{58FE4B13-210D-AAFA-92BD-31F19078D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8158" y="2145201"/>
            <a:ext cx="4876190" cy="4876190"/>
          </a:xfrm>
          <a:prstGeom prst="rect">
            <a:avLst/>
          </a:prstGeom>
        </p:spPr>
      </p:pic>
    </p:spTree>
    <p:extLst>
      <p:ext uri="{BB962C8B-B14F-4D97-AF65-F5344CB8AC3E}">
        <p14:creationId xmlns:p14="http://schemas.microsoft.com/office/powerpoint/2010/main" val="251984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7AC27-6EBB-2039-F4D5-C900BA6C9221}"/>
              </a:ext>
            </a:extLst>
          </p:cNvPr>
          <p:cNvSpPr>
            <a:spLocks noGrp="1"/>
          </p:cNvSpPr>
          <p:nvPr>
            <p:ph type="title"/>
          </p:nvPr>
        </p:nvSpPr>
        <p:spPr>
          <a:xfrm>
            <a:off x="1115568" y="509521"/>
            <a:ext cx="10232136" cy="1014984"/>
          </a:xfrm>
        </p:spPr>
        <p:txBody>
          <a:bodyPr>
            <a:normAutofit/>
          </a:bodyPr>
          <a:lstStyle/>
          <a:p>
            <a:r>
              <a:rPr lang="en-US" sz="4000"/>
              <a:t>Future Works</a:t>
            </a:r>
          </a:p>
        </p:txBody>
      </p:sp>
      <p:graphicFrame>
        <p:nvGraphicFramePr>
          <p:cNvPr id="4" name="Content Placeholder 2">
            <a:extLst>
              <a:ext uri="{FF2B5EF4-FFF2-40B4-BE49-F238E27FC236}">
                <a16:creationId xmlns:a16="http://schemas.microsoft.com/office/drawing/2014/main" id="{2BD1511D-E6FA-6394-5D26-F39E30F12209}"/>
              </a:ext>
            </a:extLst>
          </p:cNvPr>
          <p:cNvGraphicFramePr>
            <a:graphicFrameLocks noGrp="1"/>
          </p:cNvGraphicFramePr>
          <p:nvPr>
            <p:ph idx="1"/>
            <p:extLst>
              <p:ext uri="{D42A27DB-BD31-4B8C-83A1-F6EECF244321}">
                <p14:modId xmlns:p14="http://schemas.microsoft.com/office/powerpoint/2010/main" val="2442295705"/>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8325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CE00F29-483F-E452-44E6-EF2377A3B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1734" y="868975"/>
            <a:ext cx="8256641" cy="4703150"/>
          </a:xfrm>
          <a:prstGeom prst="rect">
            <a:avLst/>
          </a:prstGeom>
        </p:spPr>
      </p:pic>
    </p:spTree>
    <p:extLst>
      <p:ext uri="{BB962C8B-B14F-4D97-AF65-F5344CB8AC3E}">
        <p14:creationId xmlns:p14="http://schemas.microsoft.com/office/powerpoint/2010/main" val="2681308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386</TotalTime>
  <Words>334</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Garamond</vt:lpstr>
      <vt:lpstr>Savon</vt:lpstr>
      <vt:lpstr>PowerPoint Presentation</vt:lpstr>
      <vt:lpstr>Introduction⚠️</vt:lpstr>
      <vt:lpstr>Rule-Based Engine 🧩</vt:lpstr>
      <vt:lpstr>PowerPoint Presentation</vt:lpstr>
      <vt:lpstr>System Architecture:</vt:lpstr>
      <vt:lpstr>PowerPoint Presentation</vt:lpstr>
      <vt:lpstr>Challenges &amp; Fixes</vt:lpstr>
      <vt:lpstr>Future Works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Hisham Khrayzat (Alumni)</dc:creator>
  <cp:lastModifiedBy>Batoul Abbas</cp:lastModifiedBy>
  <cp:revision>10</cp:revision>
  <dcterms:created xsi:type="dcterms:W3CDTF">2025-07-11T12:12:25Z</dcterms:created>
  <dcterms:modified xsi:type="dcterms:W3CDTF">2025-07-17T19:19:53Z</dcterms:modified>
</cp:coreProperties>
</file>