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38" r:id="rId1"/>
  </p:sldMasterIdLst>
  <p:notesMasterIdLst>
    <p:notesMasterId r:id="rId17"/>
  </p:notes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107BF7-D846-4AFF-A0E3-0299872CA652}" v="137" dt="2025-06-19T09:19:22.922"/>
    <p1510:client id="{C02CE226-48F5-4D28-BCEB-470521EAE4E9}" v="22" dt="2025-06-19T10:04:38.0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toul diab" userId="97bedccc1b5d2978" providerId="LiveId" clId="{564115B8-A339-45CF-B006-162B441DD146}"/>
    <pc:docChg chg="modSld">
      <pc:chgData name="batoul diab" userId="97bedccc1b5d2978" providerId="LiveId" clId="{564115B8-A339-45CF-B006-162B441DD146}" dt="2025-06-19T11:50:29.506" v="6" actId="20577"/>
      <pc:docMkLst>
        <pc:docMk/>
      </pc:docMkLst>
      <pc:sldChg chg="modNotesTx">
        <pc:chgData name="batoul diab" userId="97bedccc1b5d2978" providerId="LiveId" clId="{564115B8-A339-45CF-B006-162B441DD146}" dt="2025-06-19T11:49:54.301" v="0" actId="20577"/>
        <pc:sldMkLst>
          <pc:docMk/>
          <pc:sldMk cId="1260572318" sldId="256"/>
        </pc:sldMkLst>
      </pc:sldChg>
      <pc:sldChg chg="modNotesTx">
        <pc:chgData name="batoul diab" userId="97bedccc1b5d2978" providerId="LiveId" clId="{564115B8-A339-45CF-B006-162B441DD146}" dt="2025-06-19T11:50:00.459" v="1" actId="20577"/>
        <pc:sldMkLst>
          <pc:docMk/>
          <pc:sldMk cId="3464781591" sldId="257"/>
        </pc:sldMkLst>
      </pc:sldChg>
      <pc:sldChg chg="modNotesTx">
        <pc:chgData name="batoul diab" userId="97bedccc1b5d2978" providerId="LiveId" clId="{564115B8-A339-45CF-B006-162B441DD146}" dt="2025-06-19T11:50:04.088" v="2" actId="20577"/>
        <pc:sldMkLst>
          <pc:docMk/>
          <pc:sldMk cId="2138555532" sldId="258"/>
        </pc:sldMkLst>
      </pc:sldChg>
      <pc:sldChg chg="modNotesTx">
        <pc:chgData name="batoul diab" userId="97bedccc1b5d2978" providerId="LiveId" clId="{564115B8-A339-45CF-B006-162B441DD146}" dt="2025-06-19T11:50:12.340" v="3" actId="20577"/>
        <pc:sldMkLst>
          <pc:docMk/>
          <pc:sldMk cId="1717203593" sldId="260"/>
        </pc:sldMkLst>
      </pc:sldChg>
      <pc:sldChg chg="modNotesTx">
        <pc:chgData name="batoul diab" userId="97bedccc1b5d2978" providerId="LiveId" clId="{564115B8-A339-45CF-B006-162B441DD146}" dt="2025-06-19T11:50:17.117" v="4" actId="20577"/>
        <pc:sldMkLst>
          <pc:docMk/>
          <pc:sldMk cId="3535620300" sldId="262"/>
        </pc:sldMkLst>
      </pc:sldChg>
      <pc:sldChg chg="modNotesTx">
        <pc:chgData name="batoul diab" userId="97bedccc1b5d2978" providerId="LiveId" clId="{564115B8-A339-45CF-B006-162B441DD146}" dt="2025-06-19T11:50:21.467" v="5" actId="20577"/>
        <pc:sldMkLst>
          <pc:docMk/>
          <pc:sldMk cId="1335459285" sldId="263"/>
        </pc:sldMkLst>
      </pc:sldChg>
      <pc:sldChg chg="modNotesTx">
        <pc:chgData name="batoul diab" userId="97bedccc1b5d2978" providerId="LiveId" clId="{564115B8-A339-45CF-B006-162B441DD146}" dt="2025-06-19T11:50:29.506" v="6" actId="20577"/>
        <pc:sldMkLst>
          <pc:docMk/>
          <pc:sldMk cId="393217083" sldId="2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70B87-2106-4782-A0EA-C3722A33D0B6}" type="datetimeFigureOut">
              <a:t>6/19/2025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BAA36-BA03-4DDE-9A3E-5744421CE0F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656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</a:pPr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2BAA36-BA03-4DDE-9A3E-5744421CE0F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742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Calibri"/>
              <a:buChar char="-"/>
            </a:pPr>
            <a:endParaRPr lang="en-US" b="1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2BAA36-BA03-4DDE-9A3E-5744421CE0F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67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Calibri"/>
              <a:buChar char="-"/>
            </a:pP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2BAA36-BA03-4DDE-9A3E-5744421CE0F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07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2BAA36-BA03-4DDE-9A3E-5744421CE0F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921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2BAA36-BA03-4DDE-9A3E-5744421CE0FC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50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Calibri"/>
              <a:buChar char="-"/>
            </a:pPr>
            <a:endParaRPr lang="en-US" b="1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2BAA36-BA03-4DDE-9A3E-5744421CE0FC}" type="slidenum"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42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2BAA36-BA03-4DDE-9A3E-5744421CE0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13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2BAA36-BA03-4DDE-9A3E-5744421CE0F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56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490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8A33-CB96-4CB1-9941-753BD082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EB269-70DF-4510-A313-33622655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A3CC-B2DC-4E87-826C-B885A7E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7F52-A7C4-4E21-A12A-02546D4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031F-5A79-48A7-8EDC-DDD9A9E4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04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188483-96C4-4E9C-AA6A-E70005461AEE}"/>
              </a:ext>
            </a:extLst>
          </p:cNvPr>
          <p:cNvSpPr/>
          <p:nvPr/>
        </p:nvSpPr>
        <p:spPr>
          <a:xfrm>
            <a:off x="9144000" y="0"/>
            <a:ext cx="3048000" cy="6854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FCD54-7F0B-446E-9998-93E7BD7CE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4222" y="365125"/>
            <a:ext cx="22386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66238-BBF1-4672-BC09-746C6967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552" y="365125"/>
            <a:ext cx="837406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32A5-B67B-45C1-B454-12E9FBE0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1896-9441-4636-89D5-84E5932A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811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7DFE-7F48-4EB0-83BC-A93F342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4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CF16-986E-4D90-AA40-CDB46E23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14DA-A783-43BC-8F15-95408B89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48B6-C394-452A-94D9-D480275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8A8A-3DD0-41C8-9F48-F4309FA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06C92-7C02-4D34-B3E5-D549A7A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38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66F9FA-E6B8-4CFC-B3F1-0C075546EE3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6F270-B2AA-4935-885F-5924B1F6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10862898" cy="272415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658E-3D87-4D5A-A602-847153CC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3695701"/>
            <a:ext cx="10862898" cy="2393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1D84-A229-45B1-BD42-0DC0CE9F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4EEF4-D461-49D7-8F24-8BFE244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055A-7488-4646-9E88-692036E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20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1F74-ED26-4F8B-BF51-3533D840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D2D7-7F18-43E0-9B2E-3FCD83CC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BBB66-EB7D-4F8C-9C78-1D1C8884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684E6-393D-4587-AA45-E6734FB4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D8EE0-0333-4ABC-AE18-10DD507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52369-A8F0-4709-8372-B420A67D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245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1592-4621-4D72-BC2D-F2C439F8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59"/>
            <a:ext cx="10870836" cy="16916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23F5-0A90-4666-BE88-2BE0D0A6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6A7C-6260-463D-B3FD-71A07ACD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3409051"/>
            <a:ext cx="5332026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2AF8D-90ED-4512-9423-C91BF73A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838EA-E20D-4CC3-83C2-AFE0DE9F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162" y="3409051"/>
            <a:ext cx="5358285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03F8A-08E1-4160-9B7E-E0CA4BF8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6/19/2025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291AB-3C5C-4BE1-9E50-02F4893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96E64-CD6C-4CF7-8624-FA4AE976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65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62B3-06A0-4F2F-96EC-A062DAE2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C0095-49F0-4A83-AE8C-9D13E15C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6/19/2025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24898-D4EA-497A-8FC8-43E0D021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821F6-2C08-450C-A18C-702D738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14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FE119-5FCA-4D9C-9C07-1B81A0B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6/19/2025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C5995-6284-4D7F-AB1C-CA8FE63A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E4B0D-9C21-48D0-9438-C473706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53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0AF76DA-8F95-47D9-9EB6-B1EC93437387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355B14-077B-4BA1-962D-6E97D93FFCCC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30B99F-AC6F-4973-A35E-16C87C38711D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41614-9483-47F8-A429-FB0D1C5AA89A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5E91C-3C4F-40A2-BCC6-918D3BED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87234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F113-1C61-4F74-BD5B-727668BB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B228-A180-4DF6-9D5B-2CF86B6B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13719-D65D-4BAE-97B7-FAE8F39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7F5BB-DC3C-45D1-A0D2-05168FE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44BA3-19DB-4072-9A2C-08C92361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66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A6909D-DC0B-4221-8140-21E981D896AF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581C2-F39E-4958-A3F3-BB65AB1C5E66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D77040-27EF-4D2C-8D34-32337B0C8544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26D20-69F8-4BBC-98C0-BEB470AB8284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7B6BC-4B2A-4001-9634-47473F82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11519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7D074-2CCB-4AB8-A7A0-7847D3C1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B94BD-D906-4213-9F31-1BE17A86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8431-70CB-4E9F-8A49-CDFF1855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F293-170E-410E-88BF-187A63C5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D93A2-588D-43B5-B6FA-0B7892E6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68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37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FB8D577-336D-4DE0-B777-3D6C33218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E7809E1-9183-4F3F-ACE0-225BA2E21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5998" y="3419929"/>
            <a:ext cx="6096002" cy="3438071"/>
            <a:chOff x="6095998" y="3419929"/>
            <a:chExt cx="6096002" cy="3438071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6B11184-6CAF-4FDA-8671-7F9478F50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3419929"/>
              <a:ext cx="6095998" cy="343807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F2A457B-D79A-40BF-9B8B-DC51F37007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8" y="3429000"/>
              <a:ext cx="6095998" cy="342900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484554" y="554893"/>
            <a:ext cx="10769600" cy="2547816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ea typeface="+mj-lt"/>
                <a:cs typeface="+mj-lt"/>
              </a:rPr>
              <a:t>Introduction to Machine Learning Course</a:t>
            </a:r>
            <a:endParaRPr lang="en-US" dirty="0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695569" y="3915507"/>
            <a:ext cx="4711318" cy="2387599"/>
          </a:xfrm>
        </p:spPr>
        <p:txBody>
          <a:bodyPr anchor="ctr">
            <a:normAutofit/>
          </a:bodyPr>
          <a:lstStyle/>
          <a:p>
            <a:r>
              <a:rPr lang="ar-SA" dirty="0"/>
              <a:t>1- </a:t>
            </a:r>
            <a:r>
              <a:rPr lang="en-US" dirty="0"/>
              <a:t>Introduction</a:t>
            </a:r>
          </a:p>
        </p:txBody>
      </p:sp>
      <p:sp>
        <p:nvSpPr>
          <p:cNvPr id="5" name="عنوان فرعي 2">
            <a:extLst>
              <a:ext uri="{FF2B5EF4-FFF2-40B4-BE49-F238E27FC236}">
                <a16:creationId xmlns:a16="http://schemas.microsoft.com/office/drawing/2014/main" id="{B470AAAD-F52E-B659-ECF8-912B4E9269DB}"/>
              </a:ext>
            </a:extLst>
          </p:cNvPr>
          <p:cNvSpPr txBox="1">
            <a:spLocks/>
          </p:cNvSpPr>
          <p:nvPr/>
        </p:nvSpPr>
        <p:spPr>
          <a:xfrm>
            <a:off x="6682387" y="3920056"/>
            <a:ext cx="4711318" cy="238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Lecturer</a:t>
            </a:r>
            <a:r>
              <a:rPr lang="ar-SA" dirty="0"/>
              <a:t>: </a:t>
            </a:r>
            <a:r>
              <a:rPr lang="ar-SA" dirty="0" err="1"/>
              <a:t>Batoul</a:t>
            </a:r>
            <a:r>
              <a:rPr lang="ar-SA" dirty="0"/>
              <a:t> </a:t>
            </a:r>
            <a:r>
              <a:rPr lang="ar-SA" dirty="0" err="1"/>
              <a:t>Diab</a:t>
            </a:r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260572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91799-C491-8D3D-19BF-5F0DD359A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scikit-learn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F9D03-55D1-0243-3A79-9EE458D6C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Open-source ML library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Simple API for training and prediction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Integrates well with other Python tools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948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C40C8-ACE3-E1B2-19F4-BF9B0B96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Essential Libraries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7F59A-9647-AA45-F7F1-2ED8C9E4B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3423179"/>
            <a:ext cx="10869248" cy="294730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NumPy</a:t>
            </a:r>
            <a:r>
              <a:rPr lang="en-US" dirty="0">
                <a:ea typeface="+mn-lt"/>
                <a:cs typeface="+mn-lt"/>
              </a:rPr>
              <a:t>: Numerical arrays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SciPy</a:t>
            </a:r>
            <a:r>
              <a:rPr lang="en-US" dirty="0">
                <a:ea typeface="+mn-lt"/>
                <a:cs typeface="+mn-lt"/>
              </a:rPr>
              <a:t>: Scientific computations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matplotlib</a:t>
            </a:r>
            <a:r>
              <a:rPr lang="en-US" dirty="0">
                <a:ea typeface="+mn-lt"/>
                <a:cs typeface="+mn-lt"/>
              </a:rPr>
              <a:t>: Visualizations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pandas</a:t>
            </a:r>
            <a:r>
              <a:rPr lang="en-US" dirty="0">
                <a:ea typeface="+mn-lt"/>
                <a:cs typeface="+mn-lt"/>
              </a:rPr>
              <a:t>: Data manipulation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 err="1">
                <a:ea typeface="+mn-lt"/>
                <a:cs typeface="+mn-lt"/>
              </a:rPr>
              <a:t>Jupyter</a:t>
            </a:r>
            <a:r>
              <a:rPr lang="en-US" b="1" dirty="0">
                <a:ea typeface="+mn-lt"/>
                <a:cs typeface="+mn-lt"/>
              </a:rPr>
              <a:t> Notebook</a:t>
            </a:r>
            <a:r>
              <a:rPr lang="en-US" dirty="0">
                <a:ea typeface="+mn-lt"/>
                <a:cs typeface="+mn-lt"/>
              </a:rPr>
              <a:t>: Interactive coding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 err="1">
                <a:ea typeface="+mn-lt"/>
                <a:cs typeface="+mn-lt"/>
              </a:rPr>
              <a:t>mglearn</a:t>
            </a:r>
            <a:r>
              <a:rPr lang="en-US" dirty="0">
                <a:ea typeface="+mn-lt"/>
                <a:cs typeface="+mn-lt"/>
              </a:rPr>
              <a:t>: Utility library used in examples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50372E-8B18-ECCD-F2C5-C46FBA9B0B1F}"/>
              </a:ext>
            </a:extLst>
          </p:cNvPr>
          <p:cNvSpPr txBox="1"/>
          <p:nvPr/>
        </p:nvSpPr>
        <p:spPr>
          <a:xfrm>
            <a:off x="980300" y="2538964"/>
            <a:ext cx="10229077" cy="400110"/>
          </a:xfrm>
          <a:prstGeom prst="rect">
            <a:avLst/>
          </a:prstGeom>
          <a:solidFill>
            <a:schemeClr val="bg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/>
              <a:t>pip install </a:t>
            </a:r>
            <a:r>
              <a:rPr lang="en-US" sz="2000" b="1" dirty="0" err="1"/>
              <a:t>numpy</a:t>
            </a:r>
            <a:r>
              <a:rPr lang="en-US" sz="2000" b="1" dirty="0"/>
              <a:t> </a:t>
            </a:r>
            <a:r>
              <a:rPr lang="en-US" sz="2000" b="1" dirty="0" err="1"/>
              <a:t>scipy</a:t>
            </a:r>
            <a:r>
              <a:rPr lang="en-US" sz="2000" b="1" dirty="0"/>
              <a:t> matplotlib </a:t>
            </a:r>
            <a:r>
              <a:rPr lang="en-US" sz="2000" b="1" dirty="0" err="1"/>
              <a:t>ipython</a:t>
            </a:r>
            <a:r>
              <a:rPr lang="en-US" sz="2000" b="1" dirty="0"/>
              <a:t> scikit-learn pandas notebook </a:t>
            </a:r>
            <a:r>
              <a:rPr lang="en-US" sz="2000" b="1" dirty="0" err="1"/>
              <a:t>mglearn</a:t>
            </a:r>
          </a:p>
        </p:txBody>
      </p:sp>
    </p:spTree>
    <p:extLst>
      <p:ext uri="{BB962C8B-B14F-4D97-AF65-F5344CB8AC3E}">
        <p14:creationId xmlns:p14="http://schemas.microsoft.com/office/powerpoint/2010/main" val="393217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DDAA74B-8E81-4F15-BC0F-4050965FF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4CD4C6-F07B-411C-876A-727559731F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83644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C42E61-3104-A262-A15D-460CDE420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5022630" cy="243003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ea typeface="+mj-lt"/>
                <a:cs typeface="+mj-lt"/>
              </a:rPr>
              <a:t>First ML Application – Iris Dataset</a:t>
            </a:r>
            <a:endParaRPr lang="en-US"/>
          </a:p>
        </p:txBody>
      </p:sp>
      <p:pic>
        <p:nvPicPr>
          <p:cNvPr id="5" name="Picture 4" descr="A blue flower with yellow arrows&#10;&#10;AI-generated content may be incorrect.">
            <a:extLst>
              <a:ext uri="{FF2B5EF4-FFF2-40B4-BE49-F238E27FC236}">
                <a16:creationId xmlns:a16="http://schemas.microsoft.com/office/drawing/2014/main" id="{38F2B0E0-6974-AC71-9350-0591B19A5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397" y="78156"/>
            <a:ext cx="5828848" cy="4520161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95446CC3-8669-4608-8BCD-BB7E67DDD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428998"/>
            <a:ext cx="6095998" cy="3429001"/>
            <a:chOff x="6096002" y="-9073"/>
            <a:chExt cx="6095998" cy="6867073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4CDE60B-6485-40E2-8B73-7017D308D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1E46894-05A2-44C1-B87E-B5E1B0A145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26685-127A-67EF-B77B-499FE29CC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3870613"/>
            <a:ext cx="5022630" cy="2306349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Goal: Predict species of iris flower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Features: sepal length/width, petal length/width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Classes: </a:t>
            </a:r>
            <a:r>
              <a:rPr lang="en-US" err="1">
                <a:ea typeface="+mn-lt"/>
                <a:cs typeface="+mn-lt"/>
              </a:rPr>
              <a:t>setosa</a:t>
            </a:r>
            <a:r>
              <a:rPr lang="en-US">
                <a:ea typeface="+mn-lt"/>
                <a:cs typeface="+mn-lt"/>
              </a:rPr>
              <a:t>, versicolor, virginica</a:t>
            </a:r>
            <a:endParaRPr lang="en-US"/>
          </a:p>
        </p:txBody>
      </p:sp>
      <p:pic>
        <p:nvPicPr>
          <p:cNvPr id="4" name="Picture 3" descr="A close up of a flower&#10;&#10;AI-generated content may be incorrect.">
            <a:extLst>
              <a:ext uri="{FF2B5EF4-FFF2-40B4-BE49-F238E27FC236}">
                <a16:creationId xmlns:a16="http://schemas.microsoft.com/office/drawing/2014/main" id="{1C9F3B5F-7E55-5534-A3A8-E39ECEFB5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8976" y="4602086"/>
            <a:ext cx="4170608" cy="156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913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40975-C63D-283F-9B4D-6F26C4B75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Building the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3BB87-C361-666C-99CB-AA3C0D85C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Run command: </a:t>
            </a:r>
            <a:r>
              <a:rPr lang="en-US" sz="2400" dirty="0">
                <a:solidFill>
                  <a:srgbClr val="0C0D0E"/>
                </a:solidFill>
                <a:latin typeface="Consolas"/>
                <a:ea typeface="+mn-lt"/>
                <a:cs typeface="+mn-lt"/>
              </a:rPr>
              <a:t>python -m notebook</a:t>
            </a:r>
            <a:endParaRPr lang="en-US" sz="24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Step 1: Split data (training/testing)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Step 2: Choose model (k-Nearest Neighbors)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Step 3: Fit model to training data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Step 4: Predict and evaluate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503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83854-30D7-071A-3F6E-FDF9F20F2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Results and Evaluation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AA211-11AB-A429-01EE-85ACA718A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Achieved ~% accuracy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Demonstrates power of ML even with a simple model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159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EECF8-4459-C861-F6D2-DF3715B13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FDB14-A51C-03ED-21EF-478A60F18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ML automates decision-making from data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Python + scikit-learn = fast development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Understand your data, task, and evaluation criteria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778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9D014-01F2-5E20-8F96-89B8AC457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BBC25-A3E1-4394-CB1B-8E20BE0BE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2576513"/>
            <a:ext cx="5635890" cy="360045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457200" indent="-457200">
              <a:buAutoNum type="arabicPeriod"/>
            </a:pPr>
            <a:r>
              <a:rPr lang="en-US" dirty="0"/>
              <a:t>Introduction</a:t>
            </a:r>
          </a:p>
          <a:p>
            <a:pPr marL="457200" indent="-457200">
              <a:buAutoNum type="arabicPeriod"/>
            </a:pPr>
            <a:r>
              <a:rPr lang="en-US" dirty="0"/>
              <a:t>Supervised Learning</a:t>
            </a:r>
          </a:p>
          <a:p>
            <a:pPr marL="457200" indent="-457200">
              <a:buAutoNum type="arabicPeriod"/>
            </a:pPr>
            <a:r>
              <a:rPr lang="en-US"/>
              <a:t>Unsupervised Learning and Preprocessing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Representing Data and Engineering Features</a:t>
            </a:r>
          </a:p>
          <a:p>
            <a:pPr marL="457200" indent="-457200">
              <a:buAutoNum type="arabicPeriod"/>
            </a:pPr>
            <a:r>
              <a:rPr lang="en-US"/>
              <a:t>Model Evaluation and Improvement</a:t>
            </a:r>
          </a:p>
          <a:p>
            <a:pPr marL="457200" indent="-457200">
              <a:buAutoNum type="arabicPeriod"/>
            </a:pPr>
            <a:r>
              <a:rPr lang="en-US" dirty="0"/>
              <a:t>Algorithm Chains and Pipelines</a:t>
            </a:r>
          </a:p>
          <a:p>
            <a:pPr marL="457200" indent="-457200">
              <a:buAutoNum type="arabicPeriod"/>
            </a:pPr>
            <a:r>
              <a:rPr lang="en-US" dirty="0"/>
              <a:t>Working with Text Data</a:t>
            </a:r>
          </a:p>
          <a:p>
            <a:pPr marL="457200" indent="-457200">
              <a:buAutoNum type="arabicPeriod"/>
            </a:pPr>
            <a:r>
              <a:rPr lang="en-US" dirty="0"/>
              <a:t>Wrapping Up</a:t>
            </a:r>
          </a:p>
        </p:txBody>
      </p:sp>
    </p:spTree>
    <p:extLst>
      <p:ext uri="{BB962C8B-B14F-4D97-AF65-F5344CB8AC3E}">
        <p14:creationId xmlns:p14="http://schemas.microsoft.com/office/powerpoint/2010/main" val="2896214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06B261F-632C-43DC-8DC7-7723B3682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524C7F-EE50-42C5-9434-7C78CE044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8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949C7B-5CC7-D939-C601-504F3E0B6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5022630" cy="243003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ea typeface="+mj-lt"/>
                <a:cs typeface="+mj-lt"/>
              </a:rPr>
              <a:t>What is Machine Learning?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61533-C5B8-FF5A-4C22-6A20B110E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3054927"/>
            <a:ext cx="5022630" cy="3122036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Extracting knowledge from data</a:t>
            </a:r>
            <a:endParaRPr lang="en-US" sz="180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Used in: recommendations, image recognition, research, etc.</a:t>
            </a:r>
            <a:endParaRPr lang="en-US" sz="180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Key domains: statistics, AI, computer science</a:t>
            </a:r>
            <a:endParaRPr lang="en-US" sz="1800">
              <a:solidFill>
                <a:schemeClr val="bg1"/>
              </a:solidFill>
            </a:endParaRPr>
          </a:p>
          <a:p>
            <a:endParaRPr lang="en-US" sz="1800">
              <a:solidFill>
                <a:schemeClr val="bg1"/>
              </a:solidFill>
            </a:endParaRPr>
          </a:p>
        </p:txBody>
      </p:sp>
      <p:pic>
        <p:nvPicPr>
          <p:cNvPr id="4" name="Picture 3" descr="A diagram of data science&#10;&#10;AI-generated content may be incorrect.">
            <a:extLst>
              <a:ext uri="{FF2B5EF4-FFF2-40B4-BE49-F238E27FC236}">
                <a16:creationId xmlns:a16="http://schemas.microsoft.com/office/drawing/2014/main" id="{00D9B30F-0BC5-253C-9FC5-D5846AB8F31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530" t="-2876" r="-237" b="1945"/>
          <a:stretch>
            <a:fillRect/>
          </a:stretch>
        </p:blipFill>
        <p:spPr>
          <a:xfrm>
            <a:off x="6459597" y="1584043"/>
            <a:ext cx="5270744" cy="368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781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E90F2-EDD8-C55E-18E6-F0B06490B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Why Machine Learning?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24E3F-515B-A241-EC53-A621902F9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Traditional rule-based systems are limited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ML adapts to complex tasks (e.g., face detection)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Learns patterns automatically from data</a:t>
            </a:r>
            <a:endParaRPr lang="en-US">
              <a:ea typeface="+mn-lt"/>
              <a:cs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555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07400-D4A7-C771-9376-6D83080AD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Supervised vs Unsupervised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89D5-93E6-10E3-C5F1-F44FE045A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Supervised</a:t>
            </a:r>
            <a:r>
              <a:rPr lang="en-US" dirty="0">
                <a:ea typeface="+mn-lt"/>
                <a:cs typeface="+mn-lt"/>
              </a:rPr>
              <a:t>: Input + Output pairs (e.g., disease or spam detection)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Unsupervised</a:t>
            </a:r>
            <a:r>
              <a:rPr lang="en-US" dirty="0">
                <a:ea typeface="+mn-lt"/>
                <a:cs typeface="+mn-lt"/>
              </a:rPr>
              <a:t>: Only input data (e.g., customer segmentation)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B36CFB8-D078-60FC-1B14-83E9ED195B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127355"/>
              </p:ext>
            </p:extLst>
          </p:nvPr>
        </p:nvGraphicFramePr>
        <p:xfrm>
          <a:off x="2652727" y="2984186"/>
          <a:ext cx="6534912" cy="119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3728">
                  <a:extLst>
                    <a:ext uri="{9D8B030D-6E8A-4147-A177-3AD203B41FA5}">
                      <a16:colId xmlns:a16="http://schemas.microsoft.com/office/drawing/2014/main" val="2402248049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1593889016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2834534409"/>
                    </a:ext>
                  </a:extLst>
                </a:gridCol>
                <a:gridCol w="1633728">
                  <a:extLst>
                    <a:ext uri="{9D8B030D-6E8A-4147-A177-3AD203B41FA5}">
                      <a16:colId xmlns:a16="http://schemas.microsoft.com/office/drawing/2014/main" val="2381492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1" i="0" u="none" strike="noStrike" noProof="0" dirty="0">
                          <a:solidFill>
                            <a:srgbClr val="001D35"/>
                          </a:solidFill>
                          <a:latin typeface="Avenir Next LT Pro"/>
                        </a:rPr>
                        <a:t>Fasting Blood Glucose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1" i="0" u="none" strike="noStrike" noProof="0" dirty="0">
                          <a:solidFill>
                            <a:srgbClr val="001D35"/>
                          </a:solidFill>
                          <a:latin typeface="Avenir Next LT Pro"/>
                        </a:rPr>
                        <a:t>HbA1c (A1c)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1" i="0" u="none" strike="noStrike" noProof="0" dirty="0">
                          <a:solidFill>
                            <a:srgbClr val="001D35"/>
                          </a:solidFill>
                          <a:latin typeface="Avenir Next LT Pro"/>
                        </a:rPr>
                        <a:t>Oral Glucose Tolerance Test (OGTT)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diabetic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809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180 </a:t>
                      </a:r>
                      <a:r>
                        <a:rPr lang="en-US" sz="1200" b="0" i="0" u="none" strike="noStrike" noProof="0" dirty="0">
                          <a:solidFill>
                            <a:srgbClr val="001D35"/>
                          </a:solidFill>
                          <a:latin typeface="Avenir Next LT Pro"/>
                        </a:rPr>
                        <a:t>mg/dL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 </a:t>
                      </a:r>
                      <a:r>
                        <a:rPr lang="en-US" sz="1200" b="0" i="0" u="none" strike="noStrike" noProof="0" dirty="0">
                          <a:solidFill>
                            <a:srgbClr val="001D35"/>
                          </a:solidFill>
                          <a:latin typeface="Avenir Next LT Pro"/>
                        </a:rPr>
                        <a:t>mg/dL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201474"/>
                  </a:ext>
                </a:extLst>
              </a:tr>
              <a:tr h="35825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90 </a:t>
                      </a:r>
                      <a:r>
                        <a:rPr lang="en-US" sz="1200" b="0" i="0" u="none" strike="noStrike" noProof="0" dirty="0">
                          <a:solidFill>
                            <a:srgbClr val="001D35"/>
                          </a:solidFill>
                          <a:latin typeface="Avenir Next LT Pro"/>
                        </a:rPr>
                        <a:t>mg/dL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170 </a:t>
                      </a:r>
                      <a:r>
                        <a:rPr lang="en-US" sz="1200" b="0" i="0" u="none" strike="noStrike" noProof="0" dirty="0">
                          <a:solidFill>
                            <a:srgbClr val="001D35"/>
                          </a:solidFill>
                          <a:latin typeface="Avenir Next LT Pro"/>
                        </a:rPr>
                        <a:t>mg/dL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57385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29C2732-E120-8F87-4AA8-1A0C1CB1A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824157"/>
              </p:ext>
            </p:extLst>
          </p:nvPr>
        </p:nvGraphicFramePr>
        <p:xfrm>
          <a:off x="4003524" y="5067904"/>
          <a:ext cx="38384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179">
                  <a:extLst>
                    <a:ext uri="{9D8B030D-6E8A-4147-A177-3AD203B41FA5}">
                      <a16:colId xmlns:a16="http://schemas.microsoft.com/office/drawing/2014/main" val="4227786378"/>
                    </a:ext>
                  </a:extLst>
                </a:gridCol>
                <a:gridCol w="1364776">
                  <a:extLst>
                    <a:ext uri="{9D8B030D-6E8A-4147-A177-3AD203B41FA5}">
                      <a16:colId xmlns:a16="http://schemas.microsoft.com/office/drawing/2014/main" val="1388283074"/>
                    </a:ext>
                  </a:extLst>
                </a:gridCol>
                <a:gridCol w="1279475">
                  <a:extLst>
                    <a:ext uri="{9D8B030D-6E8A-4147-A177-3AD203B41FA5}">
                      <a16:colId xmlns:a16="http://schemas.microsoft.com/office/drawing/2014/main" val="21507831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Interests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718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Gaming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485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Fashion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733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9185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A42E-2FF7-2136-E177-9EA48A446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Examples of ML Applications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9AB4C-77BB-5154-898F-5C3295E77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Handwritten digit recognition (e.g., zip code)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Medical diagnosis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Fraud detection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Customer grouping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Anomaly detection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203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ight">
            <a:extLst>
              <a:ext uri="{FF2B5EF4-FFF2-40B4-BE49-F238E27FC236}">
                <a16:creationId xmlns:a16="http://schemas.microsoft.com/office/drawing/2014/main" id="{F06B261F-632C-43DC-8DC7-7723B3682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">
            <a:extLst>
              <a:ext uri="{FF2B5EF4-FFF2-40B4-BE49-F238E27FC236}">
                <a16:creationId xmlns:a16="http://schemas.microsoft.com/office/drawing/2014/main" id="{4E524C7F-EE50-42C5-9434-7C78CE044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8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DD3DF1-63D9-24D6-CB94-732570F84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5022630" cy="2430030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Key Terms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C46E1-87CD-769A-57C6-8E691C578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3054927"/>
            <a:ext cx="4747812" cy="3122036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800" b="1">
                <a:solidFill>
                  <a:schemeClr val="bg1"/>
                </a:solidFill>
                <a:ea typeface="+mn-lt"/>
                <a:cs typeface="+mn-lt"/>
              </a:rPr>
              <a:t>Sample</a:t>
            </a: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: A data point (e.g., a flower)</a:t>
            </a:r>
            <a:endParaRPr lang="en-US" sz="180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1800" b="1">
                <a:solidFill>
                  <a:schemeClr val="bg1"/>
                </a:solidFill>
                <a:ea typeface="+mn-lt"/>
                <a:cs typeface="+mn-lt"/>
              </a:rPr>
              <a:t>Feature</a:t>
            </a: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: An attribute (e.g., petal length)</a:t>
            </a:r>
            <a:endParaRPr lang="en-US" sz="180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1800" b="1">
                <a:solidFill>
                  <a:schemeClr val="bg1"/>
                </a:solidFill>
                <a:ea typeface="+mn-lt"/>
                <a:cs typeface="+mn-lt"/>
              </a:rPr>
              <a:t>Label</a:t>
            </a: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: Target output (e.g., species name)</a:t>
            </a:r>
            <a:endParaRPr lang="en-US" sz="1800">
              <a:solidFill>
                <a:schemeClr val="bg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1800" b="1">
                <a:solidFill>
                  <a:schemeClr val="bg1"/>
                </a:solidFill>
                <a:ea typeface="+mn-lt"/>
                <a:cs typeface="+mn-lt"/>
              </a:rPr>
              <a:t>Class</a:t>
            </a:r>
            <a:r>
              <a:rPr lang="en-US" sz="1800">
                <a:solidFill>
                  <a:schemeClr val="bg1"/>
                </a:solidFill>
                <a:ea typeface="+mn-lt"/>
                <a:cs typeface="+mn-lt"/>
              </a:rPr>
              <a:t>: Category of labels</a:t>
            </a:r>
            <a:endParaRPr lang="en-US" sz="1800">
              <a:solidFill>
                <a:schemeClr val="bg1"/>
              </a:solidFill>
            </a:endParaRPr>
          </a:p>
          <a:p>
            <a:endParaRPr lang="en-US" sz="180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8AFD3D-49D2-B3ED-00AD-DB33900B91BE}"/>
              </a:ext>
            </a:extLst>
          </p:cNvPr>
          <p:cNvSpPr/>
          <p:nvPr/>
        </p:nvSpPr>
        <p:spPr>
          <a:xfrm>
            <a:off x="5230383" y="-19"/>
            <a:ext cx="6956171" cy="6861648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04340D0-F6D6-5766-80E8-06DDD8F49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1273" y="1386464"/>
            <a:ext cx="6451027" cy="409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459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0CFAA-0F17-88A4-11FE-EDDD36512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Importance of Understanding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60EA1-CA4F-7073-47C0-95DDEDD1E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Ask the right questions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Ensure data quality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Match features to problem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Define success metrics</a:t>
            </a: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620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9B813-FDA3-9FAE-2E30-F258B0F5B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Why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FF528-4D29-C806-02BF-8CA09B524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Easy to use and widely adopted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Rich ecosystem: NumPy, pandas, matplotlib, </a:t>
            </a:r>
            <a:r>
              <a:rPr lang="en-US" dirty="0" err="1">
                <a:ea typeface="+mn-lt"/>
                <a:cs typeface="+mn-lt"/>
              </a:rPr>
              <a:t>Jupyter</a:t>
            </a:r>
            <a:endParaRPr lang="en-US" dirty="0" err="1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Excellent for prototyping and production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459285"/>
      </p:ext>
    </p:extLst>
  </p:cSld>
  <p:clrMapOvr>
    <a:masterClrMapping/>
  </p:clrMapOvr>
</p:sld>
</file>

<file path=ppt/theme/theme1.xml><?xml version="1.0" encoding="utf-8"?>
<a:theme xmlns:a="http://schemas.openxmlformats.org/drawingml/2006/main" name="MatrixVTI">
  <a:themeElements>
    <a:clrScheme name="Custom 29">
      <a:dk1>
        <a:srgbClr val="000000"/>
      </a:dk1>
      <a:lt1>
        <a:sysClr val="window" lastClr="FFFFFF"/>
      </a:lt1>
      <a:dk2>
        <a:srgbClr val="465959"/>
      </a:dk2>
      <a:lt2>
        <a:srgbClr val="ECF0F0"/>
      </a:lt2>
      <a:accent1>
        <a:srgbClr val="1EBE9B"/>
      </a:accent1>
      <a:accent2>
        <a:srgbClr val="FD7C7C"/>
      </a:accent2>
      <a:accent3>
        <a:srgbClr val="7DA8B5"/>
      </a:accent3>
      <a:accent4>
        <a:srgbClr val="17967B"/>
      </a:accent4>
      <a:accent5>
        <a:srgbClr val="FB7365"/>
      </a:accent5>
      <a:accent6>
        <a:srgbClr val="D39B17"/>
      </a:accent6>
      <a:hlink>
        <a:srgbClr val="EF08F7"/>
      </a:hlink>
      <a:folHlink>
        <a:srgbClr val="8477FE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xVTI" id="{A2576CCC-A559-4FD4-A542-772649F65A84}" vid="{5CBC41A9-80A0-44C6-90CD-6D863034352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457</Words>
  <Application>Microsoft Office PowerPoint</Application>
  <PresentationFormat>Widescreen</PresentationFormat>
  <Paragraphs>105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Avenir Next LT Pro</vt:lpstr>
      <vt:lpstr>Bahnschrift</vt:lpstr>
      <vt:lpstr>Calibri</vt:lpstr>
      <vt:lpstr>Consolas</vt:lpstr>
      <vt:lpstr>MatrixVTI</vt:lpstr>
      <vt:lpstr>Introduction to Machine Learning Course</vt:lpstr>
      <vt:lpstr>Course Outline</vt:lpstr>
      <vt:lpstr>What is Machine Learning?</vt:lpstr>
      <vt:lpstr>Why Machine Learning?</vt:lpstr>
      <vt:lpstr>Supervised vs Unsupervised Learning</vt:lpstr>
      <vt:lpstr>Examples of ML Applications</vt:lpstr>
      <vt:lpstr>Key Terms</vt:lpstr>
      <vt:lpstr>Importance of Understanding Data</vt:lpstr>
      <vt:lpstr>Why Python?</vt:lpstr>
      <vt:lpstr>scikit-learn</vt:lpstr>
      <vt:lpstr>Essential Libraries</vt:lpstr>
      <vt:lpstr>First ML Application – Iris Dataset</vt:lpstr>
      <vt:lpstr>Building the Model</vt:lpstr>
      <vt:lpstr>Results and Evaluation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batoul diab</cp:lastModifiedBy>
  <cp:revision>259</cp:revision>
  <dcterms:created xsi:type="dcterms:W3CDTF">2025-06-07T15:24:26Z</dcterms:created>
  <dcterms:modified xsi:type="dcterms:W3CDTF">2025-06-19T11:50:37Z</dcterms:modified>
</cp:coreProperties>
</file>