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layfair Display 1" charset="1" panose="00000500000000000000"/>
      <p:regular r:id="rId24"/>
    </p:embeddedFont>
    <p:embeddedFont>
      <p:font typeface="Public Sans" charset="1" panose="00000000000000000000"/>
      <p:regular r:id="rId25"/>
    </p:embeddedFont>
    <p:embeddedFont>
      <p:font typeface="Playfair Display 1 Bold" charset="1" panose="00000800000000000000"/>
      <p:regular r:id="rId26"/>
    </p:embeddedFont>
    <p:embeddedFont>
      <p:font typeface="Playfair Display 2" charset="1" panose="00000000000000000000"/>
      <p:regular r:id="rId27"/>
    </p:embeddedFont>
    <p:embeddedFont>
      <p:font typeface="Courier Prime Bold" charset="1" panose="00000809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398841"/>
            <a:ext cx="16408332" cy="401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Dead Loop Deletion Pass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Maša Cucić, 34/2020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Marija Grujičić, 35/2017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715" y="5076825"/>
            <a:ext cx="782925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projekat na predmetu Konstrukcija kompilatora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237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PRIMERI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EFEE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16237" y="1889757"/>
            <a:ext cx="3847624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ako imamo naredni program: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02227"/>
            <a:ext cx="4947989" cy="481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#include &lt;stdio.h&gt;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main(){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int x = 0;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// brise je - OK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while(x &lt; 0)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printf("brise");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}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return 0;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81922"/>
            <a:ext cx="3835161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IR kod pre izvršavanja optimizacije možemo videti na slici pored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47151" y="2042402"/>
            <a:ext cx="9490320" cy="614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%3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3:                                                ; preds = %6, %0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%4 = load i32, ptr %2,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%5 = icmp slt i32 %4, 0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i1 %5, label %6, label %8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6:                                                ; preds = %3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%7 = call i32 (ptr, ...) @printf(ptr noundef @.str)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%3, !llvm.loop !6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8:                                                ; preds = %3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0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425672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 nakon izvršavanja optimizacije: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2578" y="2472690"/>
            <a:ext cx="11062843" cy="481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%3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3:                                                ; preds = %0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0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PRIMERI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EFEE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16237" y="1889757"/>
            <a:ext cx="3847624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ako imamo naredni program: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30802"/>
            <a:ext cx="6407881" cy="661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#include &lt;stdio.h&gt;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main()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{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// brise sve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for(int j = 0; j &lt; 0; j++)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{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printf("");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for(int i = j + 1; i &lt; 10; i++)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{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    printf("ll");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}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}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return 0;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05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2641" y="8238184"/>
            <a:ext cx="3835161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IR kod pre izvršavanja optimizacije možemo videti na slici pored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68692"/>
            <a:ext cx="7352250" cy="985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%20, %0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%5 = load i32, ptr %2,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%6 = icmp slt i32 %5, 0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i1 %6, label %7, label %23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7:                                                ; preds = %4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%8 = call i32 (ptr, ...) @printf(ptr noundef @.str)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%9 = load i32, ptr %2,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%10 = add nsw i32 %9, 1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i32 %10, ptr %3,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%11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11:                                               ; preds = %16, %7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%12 = load i32, ptr %3,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%13 = icmp slt i32 %12, 10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i1 %13, label %14, label %19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14:                                               ; preds = %11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%15 = call i32 (ptr, ...) @printf(ptr noundef @.str.1)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%16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16:                                               ; preds = %14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%17 = load i32, ptr %3,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%18 = add nsw i32 %17, 1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i32 %18, ptr %3,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%11, !llvm.loop !6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19:                                               ; preds = %11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%20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20:                                               ; preds = %19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%21 = load i32, ptr %2,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%22 = add nsw i32 %21, 1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i32 %22, ptr %2, align 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%4, !llvm.loop !8</a:t>
            </a:r>
          </a:p>
          <a:p>
            <a:pPr algn="l">
              <a:lnSpc>
                <a:spcPts val="1690"/>
              </a:lnSpc>
            </a:pP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23:                                               ; preds = %4</a:t>
            </a:r>
          </a:p>
          <a:p>
            <a:pPr algn="l">
              <a:lnSpc>
                <a:spcPts val="1690"/>
              </a:lnSpc>
            </a:pPr>
            <a:r>
              <a:rPr lang="en-US" sz="112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0</a:t>
            </a:r>
          </a:p>
          <a:p>
            <a:pPr algn="l">
              <a:lnSpc>
                <a:spcPts val="1690"/>
              </a:lnSpc>
              <a:spcBef>
                <a:spcPct val="0"/>
              </a:spcBef>
            </a:pPr>
            <a:r>
              <a:rPr lang="en-US" b="true" sz="1126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425672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 nakon izvršavanja optimizacije: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2578" y="2472690"/>
            <a:ext cx="11062843" cy="525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%0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0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PRIMERI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EFEE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16237" y="1889757"/>
            <a:ext cx="3847624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ako imamo naredni program: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30802"/>
            <a:ext cx="6407881" cy="583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#include &lt;stdio.h&gt;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main() {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int x = 0;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int y = 3;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// ne brise - OK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do {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if(0)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x++;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y += 3;</a:t>
            </a:r>
          </a:p>
          <a:p>
            <a:pPr algn="l">
              <a:lnSpc>
                <a:spcPts val="3079"/>
              </a:lnSpc>
            </a:pPr>
            <a:r>
              <a:rPr lang="en-US" sz="205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} while(x &lt; 10);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05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8568690"/>
            <a:ext cx="3835161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IR kod pre izvršavanja optimizacije možemo videti na slici pored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05013" y="2195986"/>
            <a:ext cx="9832458" cy="684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3, ptr %3,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2260"/>
              </a:lnSpc>
            </a:pP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%7, %0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%5 = load i32, ptr %3,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%6 = add nsw i32 %5, 3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i32 %6, ptr %3,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%7</a:t>
            </a:r>
          </a:p>
          <a:p>
            <a:pPr algn="l">
              <a:lnSpc>
                <a:spcPts val="2260"/>
              </a:lnSpc>
            </a:pP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7:                                                ; preds = %4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%8 = load i32, ptr %2,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%9 = icmp slt i32 %8, 10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i1 %9, label %4, label %10, !llvm.loop !6</a:t>
            </a:r>
          </a:p>
          <a:p>
            <a:pPr algn="l">
              <a:lnSpc>
                <a:spcPts val="2260"/>
              </a:lnSpc>
            </a:pP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10:                                               ; preds = %7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%11 = load i32, ptr %1, align 4</a:t>
            </a:r>
          </a:p>
          <a:p>
            <a:pPr algn="l">
              <a:lnSpc>
                <a:spcPts val="2260"/>
              </a:lnSpc>
            </a:pPr>
            <a:r>
              <a:rPr lang="en-US" sz="1506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i32 %11</a:t>
            </a:r>
          </a:p>
          <a:p>
            <a:pPr algn="l">
              <a:lnSpc>
                <a:spcPts val="2260"/>
              </a:lnSpc>
              <a:spcBef>
                <a:spcPct val="0"/>
              </a:spcBef>
            </a:pPr>
            <a:r>
              <a:rPr lang="en-US" b="true" sz="1506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425672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 nakon izvršavanja optimizacije: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20005" y="1678491"/>
            <a:ext cx="8647990" cy="8541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3, ptr %3,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2696"/>
              </a:lnSpc>
            </a:pP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%7, %0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%5 = load i32, ptr %3,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%6 = add nsw i32 %5, 3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i32 %6, ptr %3,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%7</a:t>
            </a:r>
          </a:p>
          <a:p>
            <a:pPr algn="l">
              <a:lnSpc>
                <a:spcPts val="2696"/>
              </a:lnSpc>
            </a:pP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7:                                                ; preds = %4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%8 = load i32, ptr %2,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%9 = icmp slt i32 %8, 10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i1 %9, label %4, label %10, !llvm.loop !6</a:t>
            </a:r>
          </a:p>
          <a:p>
            <a:pPr algn="l">
              <a:lnSpc>
                <a:spcPts val="2696"/>
              </a:lnSpc>
            </a:pP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10:                                               ; preds = %7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%11 = load i32, ptr %1, align 4</a:t>
            </a:r>
          </a:p>
          <a:p>
            <a:pPr algn="l">
              <a:lnSpc>
                <a:spcPts val="2696"/>
              </a:lnSpc>
            </a:pPr>
            <a:r>
              <a:rPr lang="en-US" sz="1797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i32 %11</a:t>
            </a:r>
          </a:p>
          <a:p>
            <a:pPr algn="l">
              <a:lnSpc>
                <a:spcPts val="2696"/>
              </a:lnSpc>
              <a:spcBef>
                <a:spcPct val="0"/>
              </a:spcBef>
            </a:pPr>
            <a:r>
              <a:rPr lang="en-US" b="true" sz="1797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PRIMERI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EFEE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16237" y="1889757"/>
            <a:ext cx="3847624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ako imamo naredni program: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02227"/>
            <a:ext cx="4947989" cy="569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#include &lt;stdio.h&gt;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main() {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int x = 0;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int y = 3;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// brise - OK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do 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if(0)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       x++;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} while(x &lt; 10);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8381997"/>
            <a:ext cx="3835161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IR kod pre izvršavanja optimizacije možemo videti na slici pored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47151" y="2042402"/>
            <a:ext cx="9490320" cy="7116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3, ptr %3,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%5, %0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%5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5:                                                ; preds = %4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%6 = load i32, ptr %2,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%7 = icmp slt i32 %6, 10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i1 %7, label %4, label %8, !llvm.loop !6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8:                                                ; preds = %5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%9 = load i32, ptr %1,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i32 %9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425672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 nakon izvršavanja optimizacije: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2578" y="2472690"/>
            <a:ext cx="11062843" cy="569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3, ptr %3,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%0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%5 = load i32, ptr %1, align 4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i32 %5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Kraj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695" y="3585423"/>
            <a:ext cx="15124035" cy="5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358" indent="-361679" lvl="1">
              <a:lnSpc>
                <a:spcPts val="4355"/>
              </a:lnSpc>
              <a:buFont typeface="Arial"/>
              <a:buChar char="•"/>
            </a:pPr>
            <a:r>
              <a:rPr lang="en-US" sz="3350" spc="1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brisanje beskorisnih petlji ili petlji koje se ne izvršavaju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6361" y="1108871"/>
            <a:ext cx="15124035" cy="97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Svrha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2353984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695" y="4840925"/>
            <a:ext cx="15124035" cy="5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358" indent="-361679" lvl="1">
              <a:lnSpc>
                <a:spcPts val="4355"/>
              </a:lnSpc>
              <a:buFont typeface="Arial"/>
              <a:buChar char="•"/>
            </a:pPr>
            <a:r>
              <a:rPr lang="en-US" sz="3350" spc="1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analiza i optimizacija koda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093775"/>
            <a:ext cx="15124035" cy="5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358" indent="-361679" lvl="1">
              <a:lnSpc>
                <a:spcPts val="4355"/>
              </a:lnSpc>
              <a:buFont typeface="Arial"/>
              <a:buChar char="•"/>
            </a:pPr>
            <a:r>
              <a:rPr lang="en-US" sz="3350" spc="1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generisanje efikasnijeg izvršnog koda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6361" y="1108871"/>
            <a:ext cx="15124035" cy="97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Cilj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2353984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95" y="3585423"/>
            <a:ext cx="15124035" cy="5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358" indent="-361679" lvl="1">
              <a:lnSpc>
                <a:spcPts val="4355"/>
              </a:lnSpc>
              <a:buFont typeface="Arial"/>
              <a:buChar char="•"/>
            </a:pPr>
            <a:r>
              <a:rPr lang="en-US" sz="3350" spc="1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smanjivanje broja instrukcija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695" y="4840925"/>
            <a:ext cx="15124035" cy="5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358" indent="-361679" lvl="1">
              <a:lnSpc>
                <a:spcPts val="4355"/>
              </a:lnSpc>
              <a:buFont typeface="Arial"/>
              <a:buChar char="•"/>
            </a:pPr>
            <a:r>
              <a:rPr lang="en-US" sz="3350" spc="1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pojednostavljivanje IR koda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689" y="2608065"/>
            <a:ext cx="16208782" cy="614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266" indent="-361633" lvl="1">
              <a:lnSpc>
                <a:spcPts val="5427"/>
              </a:lnSpc>
              <a:buFont typeface="Arial"/>
              <a:buChar char="•"/>
            </a:pPr>
            <a:r>
              <a:rPr lang="en-US" sz="335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petlje koje se nikad ne izvršavaju (npr. brojač je 0)</a:t>
            </a:r>
          </a:p>
          <a:p>
            <a:pPr algn="l">
              <a:lnSpc>
                <a:spcPts val="5427"/>
              </a:lnSpc>
            </a:pPr>
          </a:p>
          <a:p>
            <a:pPr algn="l" marL="723266" indent="-361633" lvl="1">
              <a:lnSpc>
                <a:spcPts val="5427"/>
              </a:lnSpc>
              <a:buFont typeface="Arial"/>
              <a:buChar char="•"/>
            </a:pPr>
            <a:r>
              <a:rPr lang="en-US" sz="335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petlje koje nemaju neku korisnu instrukciju (npr. petlje koje imajuinstrukcije sa  aritmetičkim operacijama ili poziv neke funkcije su korisne)</a:t>
            </a:r>
            <a:r>
              <a:rPr lang="en-US" sz="335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l">
              <a:lnSpc>
                <a:spcPts val="5427"/>
              </a:lnSpc>
            </a:pPr>
          </a:p>
          <a:p>
            <a:pPr algn="l" marL="723266" indent="-361633" lvl="1">
              <a:lnSpc>
                <a:spcPts val="5427"/>
              </a:lnSpc>
              <a:buFont typeface="Arial"/>
              <a:buChar char="•"/>
            </a:pPr>
            <a:r>
              <a:rPr lang="en-US" sz="335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petlje koje imaju beskorisne instrukcije (npr. množenje sa 1, deljenje sa 0, sabiranje sa 0</a:t>
            </a:r>
          </a:p>
          <a:p>
            <a:pPr algn="l">
              <a:lnSpc>
                <a:spcPts val="5427"/>
              </a:lnSpc>
            </a:pPr>
          </a:p>
          <a:p>
            <a:pPr algn="l" marL="723266" indent="-361633" lvl="1">
              <a:lnSpc>
                <a:spcPts val="5427"/>
              </a:lnSpc>
              <a:buFont typeface="Arial"/>
              <a:buChar char="•"/>
            </a:pPr>
            <a:r>
              <a:rPr lang="en-US" sz="335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petlje u kojima su svi operandi invarijantni (ne menjaju se) u svakoj iteraciji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689" y="666026"/>
            <a:ext cx="15124035" cy="97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Koje petlje nisu korisne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2417728"/>
            <a:ext cx="14033153" cy="190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8"/>
              </a:lnSpc>
            </a:pPr>
            <a:r>
              <a:rPr lang="en-US" sz="3799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pass se pokreće iz terminala pozivanjem sledeće komande nakon</a:t>
            </a:r>
          </a:p>
          <a:p>
            <a:pPr algn="l">
              <a:lnSpc>
                <a:spcPts val="5318"/>
              </a:lnSpc>
            </a:pPr>
            <a:r>
              <a:rPr lang="en-US" sz="3799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pozicioniranja u build direktorijumu:</a:t>
            </a:r>
          </a:p>
          <a:p>
            <a:pPr algn="ctr">
              <a:lnSpc>
                <a:spcPts val="4653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43834" y="4794237"/>
            <a:ext cx="1415667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./bin/opt -load lib/LLVMDeadLoopDeletionPass.so -enable-new-pm=0  -dead-loops 1.ll -S -o output.ll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6237593"/>
            <a:ext cx="962183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pri čemu je 1.ll IR kod generisan komandom: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3834" y="7350748"/>
            <a:ext cx="618283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./bin/clang -S -emit-llvm 1.c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695" y="514670"/>
            <a:ext cx="15124035" cy="97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Pokretanje pass-a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PRIMERI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EFEE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16237" y="1889757"/>
            <a:ext cx="3847624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ako imamo naredni program: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02227"/>
            <a:ext cx="5077937" cy="394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main(){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int x = 0;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// brise - OK 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for(int i=0; i&lt; 10; i++){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 x *= 1;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}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return 0;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353297"/>
            <a:ext cx="3835161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IR kod pre izvršavanja optimizacije možemo videti na slici pored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28542" y="423152"/>
            <a:ext cx="9490320" cy="938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%3,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%10, %0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%5 = load i32, ptr %3,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%6 = icmp slt i32 %5, 10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i1 %6, label %7, label %13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7:                                                ; preds = %4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%8 = load i32, ptr %2,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%9 = mul nsw i32 %8, 1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i32 %9, ptr %2,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%10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10:                                               ; preds = %7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%11 = load i32, ptr %3,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%12 = add nsw i32 %11, 1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i32 %12, ptr %3, align 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%4, !llvm.loop !6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13:                                               ; preds = %4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0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425672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 nakon izvršavanja optimizacije: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04529" y="2472690"/>
            <a:ext cx="11062843" cy="525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%3 = alloca i32,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%3,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%0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0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PRIMERI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EFEE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16237" y="1889757"/>
            <a:ext cx="3847624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ako imamo naredni program: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02227"/>
            <a:ext cx="4947989" cy="525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#include &lt;stdio.h&gt;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int main(){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int x = 0;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// brise - OK 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do {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  } while(x &lt; 30);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81922"/>
            <a:ext cx="3835161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IR kod pre izvršavanja optimizacije možemo videti na slici pored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47151" y="2042402"/>
            <a:ext cx="9490320" cy="614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%3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3:                                                ; preds = %4, %0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%4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4:                                                ; preds = %3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%5 = load i32, ptr %2,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%6 = icmp slt i32 %5, 30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i1 %6, label %3, label %7, !llvm.loop !6</a:t>
            </a:r>
          </a:p>
          <a:p>
            <a:pPr algn="l">
              <a:lnSpc>
                <a:spcPts val="2569"/>
              </a:lnSpc>
            </a:pP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7:                                                ; preds = %4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%8 = load i32, ptr %1, align 4</a:t>
            </a:r>
          </a:p>
          <a:p>
            <a:pPr algn="l">
              <a:lnSpc>
                <a:spcPts val="2569"/>
              </a:lnSpc>
            </a:pPr>
            <a:r>
              <a:rPr lang="en-US" sz="1712" b="true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i32 %8</a:t>
            </a:r>
          </a:p>
          <a:p>
            <a:pPr algn="l">
              <a:lnSpc>
                <a:spcPts val="2569"/>
              </a:lnSpc>
              <a:spcBef>
                <a:spcPct val="0"/>
              </a:spcBef>
            </a:pPr>
            <a:r>
              <a:rPr lang="en-US" b="true" sz="1712">
                <a:solidFill>
                  <a:srgbClr val="2B2C3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4256722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 nakon izvršavanja optimizacije: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2578" y="2472690"/>
            <a:ext cx="11062843" cy="525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  <a:spcBef>
                <a:spcPct val="0"/>
              </a:spcBef>
            </a:pP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define dso_local i32 @main() #0 {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%1 = alloca i32,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%2 = alloca i32,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%1,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store i32 0, ptr %2,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br label %3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3:                                                ; preds = %0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%4 = load i32, ptr %1, align 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 ret i32 %4</a:t>
            </a:r>
          </a:p>
          <a:p>
            <a:pPr algn="l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DAGP6x_rJH0</dc:identifier>
  <dcterms:modified xsi:type="dcterms:W3CDTF">2011-08-01T06:04:30Z</dcterms:modified>
  <cp:revision>1</cp:revision>
  <dc:title>Dead Loop Deletion Pass</dc:title>
</cp:coreProperties>
</file>