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385" r:id="rId3"/>
    <p:sldId id="499" r:id="rId4"/>
    <p:sldId id="500" r:id="rId5"/>
    <p:sldId id="512" r:id="rId6"/>
    <p:sldId id="511" r:id="rId7"/>
    <p:sldId id="508" r:id="rId8"/>
    <p:sldId id="516" r:id="rId9"/>
    <p:sldId id="513" r:id="rId10"/>
    <p:sldId id="514" r:id="rId11"/>
    <p:sldId id="518" r:id="rId12"/>
    <p:sldId id="520" r:id="rId13"/>
    <p:sldId id="521" r:id="rId14"/>
    <p:sldId id="522" r:id="rId15"/>
    <p:sldId id="519" r:id="rId16"/>
    <p:sldId id="524" r:id="rId17"/>
    <p:sldId id="517" r:id="rId18"/>
    <p:sldId id="386" r:id="rId19"/>
  </p:sldIdLst>
  <p:sldSz cx="12192000" cy="6858000"/>
  <p:notesSz cx="6797675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FFFF"/>
    <a:srgbClr val="F1900F"/>
    <a:srgbClr val="308045"/>
    <a:srgbClr val="382B95"/>
    <a:srgbClr val="EE12F3"/>
    <a:srgbClr val="E8BEDD"/>
    <a:srgbClr val="F5A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353" autoAdjust="0"/>
  </p:normalViewPr>
  <p:slideViewPr>
    <p:cSldViewPr snapToGrid="0">
      <p:cViewPr varScale="1">
        <p:scale>
          <a:sx n="106" d="100"/>
          <a:sy n="106" d="100"/>
        </p:scale>
        <p:origin x="7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5348"/>
          </a:xfrm>
          <a:prstGeom prst="rect">
            <a:avLst/>
          </a:prstGeom>
        </p:spPr>
        <p:txBody>
          <a:bodyPr vert="horz" lIns="91801" tIns="45900" rIns="91801" bIns="4590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5348"/>
          </a:xfrm>
          <a:prstGeom prst="rect">
            <a:avLst/>
          </a:prstGeom>
        </p:spPr>
        <p:txBody>
          <a:bodyPr vert="horz" lIns="91801" tIns="45900" rIns="91801" bIns="45900" rtlCol="0"/>
          <a:lstStyle>
            <a:lvl1pPr algn="r">
              <a:defRPr sz="1200"/>
            </a:lvl1pPr>
          </a:lstStyle>
          <a:p>
            <a:fld id="{3B0EE0D9-AB77-45CA-B931-7184E5002C19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01" tIns="45900" rIns="91801" bIns="4590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221"/>
            <a:ext cx="5438140" cy="3887361"/>
          </a:xfrm>
          <a:prstGeom prst="rect">
            <a:avLst/>
          </a:prstGeom>
        </p:spPr>
        <p:txBody>
          <a:bodyPr vert="horz" lIns="91801" tIns="45900" rIns="91801" bIns="4590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60" cy="495347"/>
          </a:xfrm>
          <a:prstGeom prst="rect">
            <a:avLst/>
          </a:prstGeom>
        </p:spPr>
        <p:txBody>
          <a:bodyPr vert="horz" lIns="91801" tIns="45900" rIns="91801" bIns="4590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377317"/>
            <a:ext cx="2945660" cy="495347"/>
          </a:xfrm>
          <a:prstGeom prst="rect">
            <a:avLst/>
          </a:prstGeom>
        </p:spPr>
        <p:txBody>
          <a:bodyPr vert="horz" lIns="91801" tIns="45900" rIns="91801" bIns="45900" rtlCol="0" anchor="b"/>
          <a:lstStyle>
            <a:lvl1pPr algn="r">
              <a:defRPr sz="1200"/>
            </a:lvl1pPr>
          </a:lstStyle>
          <a:p>
            <a:fld id="{303CD8C6-E64F-463A-9311-76C086C59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0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F5E2-C7E9-4E67-8C39-264B496B93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0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지표는 글쓰기에서의 창의성을 평가하기 위하여 국어교육학에서 연구한 창의성 평가 기준입니다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창의성을 평가하기 위해서 </a:t>
            </a:r>
            <a:r>
              <a:rPr lang="ko-KR" altLang="en-US" dirty="0" err="1">
                <a:sym typeface="Wingdings" panose="05000000000000000000" pitchFamily="2" charset="2"/>
              </a:rPr>
              <a:t>위와같은</a:t>
            </a:r>
            <a:r>
              <a:rPr lang="ko-KR" altLang="en-US" dirty="0">
                <a:sym typeface="Wingdings" panose="05000000000000000000" pitchFamily="2" charset="2"/>
              </a:rPr>
              <a:t> 다양한 요소들을 다루게 되지만 </a:t>
            </a:r>
            <a:r>
              <a:rPr lang="ko-KR" altLang="en-US" dirty="0"/>
              <a:t>사람마다 창의성에 대해 생각하는 기준이 다르기 때문에</a:t>
            </a:r>
            <a:r>
              <a:rPr lang="en-US" altLang="ko-KR" dirty="0"/>
              <a:t> </a:t>
            </a:r>
            <a:r>
              <a:rPr lang="ko-KR" altLang="en-US" dirty="0"/>
              <a:t>창의성 평가 항목들은 주관적으로 평가되게 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평가지표의 </a:t>
            </a:r>
            <a:r>
              <a:rPr lang="ko-KR" altLang="en-US" err="1">
                <a:sym typeface="Wingdings" panose="05000000000000000000" pitchFamily="2" charset="2"/>
              </a:rPr>
              <a:t>모든항목을</a:t>
            </a:r>
            <a:r>
              <a:rPr lang="ko-KR" altLang="en-US">
                <a:sym typeface="Wingdings" panose="05000000000000000000" pitchFamily="2" charset="2"/>
              </a:rPr>
              <a:t> 고려하기보단 </a:t>
            </a:r>
            <a:r>
              <a:rPr lang="ko-KR" altLang="en-US" dirty="0">
                <a:sym typeface="Wingdings" panose="05000000000000000000" pitchFamily="2" charset="2"/>
              </a:rPr>
              <a:t>제 연구에서는 </a:t>
            </a:r>
            <a:r>
              <a:rPr lang="ko-KR" altLang="en-US">
                <a:sym typeface="Wingdings" panose="05000000000000000000" pitchFamily="2" charset="2"/>
              </a:rPr>
              <a:t>내용의 창의성을 고려하여 </a:t>
            </a:r>
            <a:r>
              <a:rPr lang="ko-KR" altLang="en-US" dirty="0">
                <a:sym typeface="Wingdings" panose="05000000000000000000" pitchFamily="2" charset="2"/>
              </a:rPr>
              <a:t>연구를 진행합니다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D8C6-E64F-463A-9311-76C086C59A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4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D8C6-E64F-463A-9311-76C086C59A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90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CD8C6-E64F-463A-9311-76C086C59A6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57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D8C6-E64F-463A-9311-76C086C59A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D8C6-E64F-463A-9311-76C086C59A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5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2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2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8985" y="404814"/>
            <a:ext cx="2628900" cy="56911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5" y="404814"/>
            <a:ext cx="7734300" cy="56911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6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16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7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3591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1" y="1484314"/>
            <a:ext cx="5151607" cy="46116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6278" y="1484314"/>
            <a:ext cx="5151607" cy="46116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1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9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93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744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3029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27584" y="6292850"/>
            <a:ext cx="2540000" cy="304800"/>
          </a:xfrm>
        </p:spPr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82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48486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8985" y="404814"/>
            <a:ext cx="2628900" cy="56911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5" y="404814"/>
            <a:ext cx="7734300" cy="56911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7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1" y="1484314"/>
            <a:ext cx="5151607" cy="46116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6278" y="1484314"/>
            <a:ext cx="5151607" cy="46116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9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926479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4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6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84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12285" y="404814"/>
            <a:ext cx="9120716" cy="8905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/>
          <a:p>
            <a:pPr lvl="0"/>
            <a:r>
              <a:rPr lang="en-US" altLang="zh-CN"/>
              <a:t>Heading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1" y="1484314"/>
            <a:ext cx="10513484" cy="46116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/>
            <a:r>
              <a:rPr lang="en-US" altLang="zh-CN"/>
              <a:t>Bullet Points</a:t>
            </a:r>
          </a:p>
          <a:p>
            <a:pPr lvl="1"/>
            <a:r>
              <a:rPr lang="en-US" altLang="zh-CN"/>
              <a:t>Second Level Heading</a:t>
            </a:r>
          </a:p>
          <a:p>
            <a:pPr lvl="2"/>
            <a:r>
              <a:rPr lang="en-US" altLang="zh-CN"/>
              <a:t>Third Level Heading</a:t>
            </a:r>
          </a:p>
          <a:p>
            <a:pPr lvl="3"/>
            <a:r>
              <a:rPr lang="en-US" altLang="zh-CN"/>
              <a:t>Fourth Level Heading</a:t>
            </a:r>
          </a:p>
          <a:p>
            <a:pPr lvl="4"/>
            <a:r>
              <a:rPr lang="en-US" altLang="zh-CN"/>
              <a:t>Fifth Level Heading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sldNum" sz="quarter" idx="4"/>
          </p:nvPr>
        </p:nvSpPr>
        <p:spPr>
          <a:xfrm>
            <a:off x="9027584" y="6292850"/>
            <a:ext cx="2540000" cy="30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lstStyle>
            <a:lvl1pPr algn="r" fontAlgn="base">
              <a:defRPr sz="1400" b="1">
                <a:solidFill>
                  <a:schemeClr val="bg2"/>
                </a:solidFill>
                <a:latin typeface="Tahoma" panose="020B0604030504040204" charset="0"/>
                <a:ea typeface="Gulim" panose="020B0600000101010101" charset="-127"/>
              </a:defRPr>
            </a:lvl1pPr>
          </a:lstStyle>
          <a:p>
            <a:fld id="{7E693B1C-0708-4B48-A840-A3255E375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29" name="Line 5"/>
          <p:cNvSpPr/>
          <p:nvPr/>
        </p:nvSpPr>
        <p:spPr>
          <a:xfrm>
            <a:off x="914400" y="6172200"/>
            <a:ext cx="10668000" cy="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lvl="0">
              <a:lnSpc>
                <a:spcPct val="100000"/>
              </a:lnSpc>
            </a:pPr>
            <a:endParaRPr sz="1800" dirty="0">
              <a:solidFill>
                <a:srgbClr val="333333"/>
              </a:solidFill>
              <a:latin typeface="Tahoma" panose="020B0604030504040204" charset="0"/>
              <a:ea typeface="Gulim" panose="020B0600000101010101" charset="-127"/>
              <a:sym typeface="Tahoma" panose="020B0604030504040204" charset="0"/>
            </a:endParaRPr>
          </a:p>
        </p:txBody>
      </p:sp>
      <p:sp>
        <p:nvSpPr>
          <p:cNvPr id="1032" name="Line 8"/>
          <p:cNvSpPr/>
          <p:nvPr/>
        </p:nvSpPr>
        <p:spPr>
          <a:xfrm>
            <a:off x="914400" y="6172200"/>
            <a:ext cx="10668000" cy="0"/>
          </a:xfrm>
          <a:prstGeom prst="line">
            <a:avLst/>
          </a:prstGeom>
          <a:ln w="38100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lvl="0">
              <a:lnSpc>
                <a:spcPct val="100000"/>
              </a:lnSpc>
            </a:pPr>
            <a:endParaRPr sz="1800" dirty="0">
              <a:solidFill>
                <a:srgbClr val="333333"/>
              </a:solidFill>
              <a:latin typeface="Tahoma" panose="020B0604030504040204" charset="0"/>
              <a:ea typeface="Gulim" panose="020B0600000101010101" charset="-127"/>
              <a:sym typeface="Tahoma" panose="020B0604030504040204" charset="0"/>
            </a:endParaRPr>
          </a:p>
        </p:txBody>
      </p:sp>
      <p:sp>
        <p:nvSpPr>
          <p:cNvPr id="1034" name="Line 10"/>
          <p:cNvSpPr/>
          <p:nvPr/>
        </p:nvSpPr>
        <p:spPr>
          <a:xfrm>
            <a:off x="914400" y="6172200"/>
            <a:ext cx="10668000" cy="0"/>
          </a:xfrm>
          <a:prstGeom prst="line">
            <a:avLst/>
          </a:prstGeom>
          <a:ln w="381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lvl="0">
              <a:lnSpc>
                <a:spcPct val="100000"/>
              </a:lnSpc>
            </a:pPr>
            <a:endParaRPr sz="1800" dirty="0">
              <a:solidFill>
                <a:srgbClr val="333333"/>
              </a:solidFill>
              <a:latin typeface="Tahoma" panose="020B0604030504040204" charset="0"/>
              <a:ea typeface="Gulim" panose="020B0600000101010101" charset="-127"/>
              <a:sym typeface="Tahoma" panose="020B0604030504040204" charset="0"/>
            </a:endParaRPr>
          </a:p>
        </p:txBody>
      </p:sp>
      <p:sp>
        <p:nvSpPr>
          <p:cNvPr id="1036" name="Line 12"/>
          <p:cNvSpPr/>
          <p:nvPr/>
        </p:nvSpPr>
        <p:spPr>
          <a:xfrm>
            <a:off x="812800" y="1385889"/>
            <a:ext cx="10668000" cy="1587"/>
          </a:xfrm>
          <a:prstGeom prst="line">
            <a:avLst/>
          </a:prstGeom>
          <a:ln w="254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lvl="0">
              <a:lnSpc>
                <a:spcPct val="100000"/>
              </a:lnSpc>
            </a:pPr>
            <a:endParaRPr sz="1800" dirty="0">
              <a:solidFill>
                <a:srgbClr val="333333"/>
              </a:solidFill>
              <a:latin typeface="Tahoma" panose="020B0604030504040204" charset="0"/>
              <a:ea typeface="Gulim" panose="020B0600000101010101" charset="-127"/>
              <a:sym typeface="Tahoma" panose="020B0604030504040204" charset="0"/>
            </a:endParaRPr>
          </a:p>
        </p:txBody>
      </p:sp>
      <p:sp>
        <p:nvSpPr>
          <p:cNvPr id="1037" name="Line 13"/>
          <p:cNvSpPr/>
          <p:nvPr/>
        </p:nvSpPr>
        <p:spPr>
          <a:xfrm>
            <a:off x="812800" y="1385889"/>
            <a:ext cx="7300384" cy="1587"/>
          </a:xfrm>
          <a:prstGeom prst="line">
            <a:avLst/>
          </a:prstGeom>
          <a:ln w="76200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lvl="0">
              <a:lnSpc>
                <a:spcPct val="100000"/>
              </a:lnSpc>
            </a:pPr>
            <a:endParaRPr sz="1800" dirty="0">
              <a:solidFill>
                <a:srgbClr val="333333"/>
              </a:solidFill>
              <a:latin typeface="Tahoma" panose="020B0604030504040204" charset="0"/>
              <a:ea typeface="Gulim" panose="020B0600000101010101" charset="-127"/>
              <a:sym typeface="Tahoma" panose="020B0604030504040204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37FA7C6F-702B-455D-AD11-03B1E31CCA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19542" y="418717"/>
            <a:ext cx="724677" cy="84652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2801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lvl="0" indent="0" algn="l" eaLnBrk="1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3800" kern="1200">
          <a:solidFill>
            <a:srgbClr val="0070C0"/>
          </a:solidFill>
          <a:latin typeface="+mj-lt"/>
          <a:ea typeface="+mj-ea"/>
          <a:cs typeface="+mj-cs"/>
          <a:sym typeface="Franklin Gothic Medium" panose="020B0603020102020204" charset="0"/>
        </a:defRPr>
      </a:lvl1pPr>
    </p:titleStyle>
    <p:bodyStyle>
      <a:lvl1pPr marL="342900" lvl="0" indent="-3429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SzPct val="8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1pPr>
      <a:lvl2pPr marL="742950" lvl="1" indent="-28575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2pPr>
      <a:lvl3pPr marL="1143000" lvl="2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3pPr>
      <a:lvl4pPr marL="1600200" lvl="3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4pPr>
      <a:lvl5pPr marL="2057400" lvl="4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5pPr>
      <a:lvl6pPr marL="2514600" lvl="5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6pPr>
      <a:lvl7pPr marL="2971800" lvl="6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7pPr>
      <a:lvl8pPr marL="3429000" lvl="7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8pPr>
      <a:lvl9pPr marL="3886200" lvl="8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9pPr>
    </p:bodyStyle>
    <p:otherStyle>
      <a:lvl1pPr marL="0" lvl="0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4"/>
          <p:cNvSpPr/>
          <p:nvPr/>
        </p:nvSpPr>
        <p:spPr>
          <a:xfrm>
            <a:off x="812800" y="2420939"/>
            <a:ext cx="10668000" cy="1587"/>
          </a:xfrm>
          <a:prstGeom prst="line">
            <a:avLst/>
          </a:prstGeom>
          <a:ln w="25400" cap="flat" cmpd="sng">
            <a:solidFill>
              <a:srgbClr val="8B002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lvl="0">
              <a:lnSpc>
                <a:spcPct val="100000"/>
              </a:lnSpc>
            </a:pPr>
            <a:endParaRPr sz="1800" dirty="0">
              <a:solidFill>
                <a:srgbClr val="333333"/>
              </a:solidFill>
              <a:latin typeface="Tahoma" panose="020B0604030504040204" charset="0"/>
              <a:ea typeface="Gulim" panose="020B0600000101010101" charset="-127"/>
              <a:sym typeface="Tahoma" panose="020B0604030504040204" charset="0"/>
            </a:endParaRPr>
          </a:p>
        </p:txBody>
      </p:sp>
      <p:sp>
        <p:nvSpPr>
          <p:cNvPr id="2051" name="Line 5"/>
          <p:cNvSpPr/>
          <p:nvPr/>
        </p:nvSpPr>
        <p:spPr>
          <a:xfrm>
            <a:off x="812801" y="2420939"/>
            <a:ext cx="6532033" cy="1587"/>
          </a:xfrm>
          <a:prstGeom prst="line">
            <a:avLst/>
          </a:prstGeom>
          <a:ln w="76200" cap="flat" cmpd="sng">
            <a:solidFill>
              <a:srgbClr val="66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lvl="0">
              <a:lnSpc>
                <a:spcPct val="100000"/>
              </a:lnSpc>
            </a:pPr>
            <a:endParaRPr sz="1800" dirty="0">
              <a:solidFill>
                <a:srgbClr val="333333"/>
              </a:solidFill>
              <a:latin typeface="Tahoma" panose="020B0604030504040204" charset="0"/>
              <a:ea typeface="Gulim" panose="020B0600000101010101" charset="-127"/>
              <a:sym typeface="Tahoma" panose="020B0604030504040204" charset="0"/>
            </a:endParaRPr>
          </a:p>
        </p:txBody>
      </p:sp>
      <p:sp>
        <p:nvSpPr>
          <p:cNvPr id="2052" name="Line 6"/>
          <p:cNvSpPr/>
          <p:nvPr/>
        </p:nvSpPr>
        <p:spPr>
          <a:xfrm>
            <a:off x="812801" y="2420939"/>
            <a:ext cx="8532284" cy="1587"/>
          </a:xfrm>
          <a:prstGeom prst="line">
            <a:avLst/>
          </a:prstGeom>
          <a:ln w="76200" cap="flat" cmpd="sng">
            <a:solidFill>
              <a:srgbClr val="7B0017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pPr lvl="0">
              <a:lnSpc>
                <a:spcPct val="100000"/>
              </a:lnSpc>
            </a:pPr>
            <a:endParaRPr sz="1800" dirty="0">
              <a:solidFill>
                <a:srgbClr val="333333"/>
              </a:solidFill>
              <a:latin typeface="Tahoma" panose="020B0604030504040204" charset="0"/>
              <a:ea typeface="Gulim" panose="020B0600000101010101" charset="-127"/>
              <a:sym typeface="Tahoma" panose="020B0604030504040204" charset="0"/>
            </a:endParaRPr>
          </a:p>
        </p:txBody>
      </p:sp>
      <p:pic>
        <p:nvPicPr>
          <p:cNvPr id="2053" name="Picture 7" descr="lo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56800" y="776288"/>
            <a:ext cx="831851" cy="525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Text Box 8"/>
          <p:cNvSpPr/>
          <p:nvPr/>
        </p:nvSpPr>
        <p:spPr>
          <a:xfrm>
            <a:off x="10644718" y="698501"/>
            <a:ext cx="89479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sz="1200" b="1" i="1" dirty="0">
                <a:solidFill>
                  <a:srgbClr val="663300"/>
                </a:solidFill>
                <a:latin typeface="Times New Roman" panose="02020603050405020304" pitchFamily="2" charset="0"/>
                <a:ea typeface="Gulim" panose="020B0600000101010101" charset="-127"/>
                <a:sym typeface="Times New Roman" panose="02020603050405020304" pitchFamily="2" charset="0"/>
              </a:rPr>
              <a:t>Internet</a:t>
            </a:r>
            <a:endParaRPr lang="zh-CN" altLang="en-US" sz="1200" b="1" i="1" dirty="0">
              <a:solidFill>
                <a:srgbClr val="663300"/>
              </a:solidFill>
              <a:latin typeface="Times New Roman" panose="02020603050405020304" pitchFamily="2" charset="0"/>
              <a:ea typeface="Gulim" panose="020B0600000101010101" charset="-127"/>
              <a:sym typeface="Times New Roman" panose="02020603050405020304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200" b="1" i="1" dirty="0">
                <a:solidFill>
                  <a:srgbClr val="663300"/>
                </a:solidFill>
                <a:latin typeface="Times New Roman" panose="02020603050405020304" pitchFamily="2" charset="0"/>
                <a:ea typeface="Gulim" panose="020B0600000101010101" charset="-127"/>
                <a:sym typeface="Times New Roman" panose="02020603050405020304" pitchFamily="2" charset="0"/>
              </a:rPr>
              <a:t>Computing</a:t>
            </a:r>
            <a:endParaRPr lang="zh-CN" altLang="en-US" sz="1200" b="1" i="1" dirty="0">
              <a:solidFill>
                <a:srgbClr val="663300"/>
              </a:solidFill>
              <a:latin typeface="Times New Roman" panose="02020603050405020304" pitchFamily="2" charset="0"/>
              <a:ea typeface="Gulim" panose="020B0600000101010101" charset="-127"/>
              <a:sym typeface="Times New Roman" panose="02020603050405020304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200" b="1" i="1" dirty="0">
                <a:solidFill>
                  <a:srgbClr val="663300"/>
                </a:solidFill>
                <a:latin typeface="Times New Roman" panose="02020603050405020304" pitchFamily="2" charset="0"/>
                <a:ea typeface="Gulim" panose="020B0600000101010101" charset="-127"/>
                <a:sym typeface="Times New Roman" panose="02020603050405020304" pitchFamily="2" charset="0"/>
              </a:rPr>
              <a:t>Laboratory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055" name="Picture 9" descr="lo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56800" y="776288"/>
            <a:ext cx="831851" cy="525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Picture 10" descr="log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56800" y="776288"/>
            <a:ext cx="831851" cy="5254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7" name="Group 11"/>
          <p:cNvGrpSpPr>
            <a:grpSpLocks noChangeAspect="1"/>
          </p:cNvGrpSpPr>
          <p:nvPr/>
        </p:nvGrpSpPr>
        <p:grpSpPr>
          <a:xfrm>
            <a:off x="5039785" y="6381751"/>
            <a:ext cx="1822449" cy="409575"/>
            <a:chOff x="0" y="0"/>
            <a:chExt cx="1147" cy="344"/>
          </a:xfrm>
        </p:grpSpPr>
        <p:pic>
          <p:nvPicPr>
            <p:cNvPr id="2058" name="Picture 12" descr="globalsymbol_home_lar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256" cy="3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9" name="Picture 13" descr="logo_e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1" y="0"/>
              <a:ext cx="836" cy="30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60" name="Text Box 14"/>
          <p:cNvSpPr/>
          <p:nvPr/>
        </p:nvSpPr>
        <p:spPr>
          <a:xfrm>
            <a:off x="1775885" y="2636839"/>
            <a:ext cx="8640233" cy="2746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742950" lvl="0" indent="-28575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sz="1800" b="1" dirty="0">
              <a:solidFill>
                <a:schemeClr val="tx1"/>
              </a:solidFill>
              <a:latin typeface="Times New Roman" panose="02020603050405020304" pitchFamily="2" charset="0"/>
              <a:ea typeface="Gulim" panose="020B0600000101010101" charset="-127"/>
              <a:sym typeface="Times New Roman" panose="02020603050405020304" pitchFamily="2" charset="0"/>
            </a:endParaRPr>
          </a:p>
        </p:txBody>
      </p:sp>
      <p:sp>
        <p:nvSpPr>
          <p:cNvPr id="2061" name="Rectangle 2"/>
          <p:cNvSpPr>
            <a:spLocks noGrp="1"/>
          </p:cNvSpPr>
          <p:nvPr>
            <p:ph type="title"/>
          </p:nvPr>
        </p:nvSpPr>
        <p:spPr>
          <a:xfrm>
            <a:off x="912285" y="404814"/>
            <a:ext cx="9120716" cy="8905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/>
          <a:p>
            <a:pPr lvl="0"/>
            <a:r>
              <a:rPr lang="en-US" altLang="zh-CN"/>
              <a:t>Heading</a:t>
            </a:r>
          </a:p>
        </p:txBody>
      </p:sp>
      <p:sp>
        <p:nvSpPr>
          <p:cNvPr id="2062" name="Rectangle 3"/>
          <p:cNvSpPr>
            <a:spLocks noGrp="1"/>
          </p:cNvSpPr>
          <p:nvPr>
            <p:ph type="body" idx="1"/>
          </p:nvPr>
        </p:nvSpPr>
        <p:spPr>
          <a:xfrm>
            <a:off x="914401" y="1484314"/>
            <a:ext cx="10513484" cy="46116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/>
            <a:r>
              <a:rPr lang="en-US" altLang="zh-CN"/>
              <a:t>Bullet Points</a:t>
            </a:r>
          </a:p>
          <a:p>
            <a:pPr lvl="1"/>
            <a:r>
              <a:rPr lang="en-US" altLang="zh-CN"/>
              <a:t>Second Level Heading</a:t>
            </a:r>
          </a:p>
          <a:p>
            <a:pPr lvl="2"/>
            <a:r>
              <a:rPr lang="en-US" altLang="zh-CN"/>
              <a:t>Third Level Heading</a:t>
            </a:r>
          </a:p>
          <a:p>
            <a:pPr lvl="3"/>
            <a:r>
              <a:rPr lang="en-US" altLang="zh-CN"/>
              <a:t>Fourth Level Heading</a:t>
            </a:r>
          </a:p>
          <a:p>
            <a:pPr lvl="4"/>
            <a:r>
              <a:rPr lang="en-US" altLang="zh-CN"/>
              <a:t>Fifth Level Heading</a:t>
            </a:r>
          </a:p>
        </p:txBody>
      </p:sp>
    </p:spTree>
    <p:extLst>
      <p:ext uri="{BB962C8B-B14F-4D97-AF65-F5344CB8AC3E}">
        <p14:creationId xmlns:p14="http://schemas.microsoft.com/office/powerpoint/2010/main" val="20361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0" lvl="0" indent="0" algn="l" eaLnBrk="1" latinLnBrk="1" hangingPunct="1">
        <a:lnSpc>
          <a:spcPct val="100000"/>
        </a:lnSpc>
        <a:spcBef>
          <a:spcPct val="0"/>
        </a:spcBef>
        <a:spcAft>
          <a:spcPct val="0"/>
        </a:spcAft>
        <a:buNone/>
        <a:defRPr sz="3800" kern="1200">
          <a:solidFill>
            <a:srgbClr val="7B0017"/>
          </a:solidFill>
          <a:latin typeface="+mj-lt"/>
          <a:ea typeface="+mj-ea"/>
          <a:cs typeface="+mj-cs"/>
          <a:sym typeface="Franklin Gothic Medium" panose="020B0603020102020204" charset="0"/>
        </a:defRPr>
      </a:lvl1pPr>
    </p:titleStyle>
    <p:bodyStyle>
      <a:lvl1pPr marL="342900" lvl="0" indent="-3429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1pPr>
      <a:lvl2pPr marL="742950" lvl="1" indent="-28575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2pPr>
      <a:lvl3pPr marL="1143000" lvl="2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3pPr>
      <a:lvl4pPr marL="1600200" lvl="3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4pPr>
      <a:lvl5pPr marL="2057400" lvl="4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5pPr>
      <a:lvl6pPr marL="2514600" lvl="5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6pPr>
      <a:lvl7pPr marL="2971800" lvl="6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7pPr>
      <a:lvl8pPr marL="3429000" lvl="7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8pPr>
      <a:lvl9pPr marL="3886200" lvl="8" indent="-228600" algn="l" defTabSz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8B0029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  <a:sym typeface="Tahoma" panose="020B0604030504040204" charset="0"/>
        </a:defRPr>
      </a:lvl9pPr>
    </p:bodyStyle>
    <p:otherStyle>
      <a:lvl1pPr marL="0" lvl="0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54E298-F188-0BF8-7001-B91CE21E995E}"/>
              </a:ext>
            </a:extLst>
          </p:cNvPr>
          <p:cNvSpPr/>
          <p:nvPr/>
        </p:nvSpPr>
        <p:spPr>
          <a:xfrm>
            <a:off x="10248900" y="258214"/>
            <a:ext cx="1333500" cy="100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39199"/>
            <a:ext cx="9144000" cy="1655762"/>
          </a:xfrm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dirty="0"/>
              <a:t>학번</a:t>
            </a:r>
            <a:r>
              <a:rPr lang="en-US" altLang="ko-KR" dirty="0"/>
              <a:t>: 2001938</a:t>
            </a:r>
          </a:p>
          <a:p>
            <a:pPr algn="r">
              <a:lnSpc>
                <a:spcPct val="1200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자나바자르 바트푸레브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89898C-FA5C-3DC3-4CD1-27462BBC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306" y="565081"/>
            <a:ext cx="1390844" cy="49536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2B679D0B-CCFE-A9C0-187E-FF6514B07859}"/>
              </a:ext>
            </a:extLst>
          </p:cNvPr>
          <p:cNvGrpSpPr/>
          <p:nvPr/>
        </p:nvGrpSpPr>
        <p:grpSpPr>
          <a:xfrm>
            <a:off x="9544050" y="391319"/>
            <a:ext cx="1955800" cy="886436"/>
            <a:chOff x="9544050" y="391319"/>
            <a:chExt cx="1955800" cy="8864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3590E9-6AA0-01DA-5BA3-23E157640014}"/>
                </a:ext>
              </a:extLst>
            </p:cNvPr>
            <p:cNvSpPr/>
            <p:nvPr/>
          </p:nvSpPr>
          <p:spPr>
            <a:xfrm>
              <a:off x="9544050" y="391319"/>
              <a:ext cx="1955800" cy="838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3464D6-1C42-B50D-C86B-BEE31ABFF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0" y="776477"/>
              <a:ext cx="1505743" cy="501278"/>
            </a:xfrm>
            <a:prstGeom prst="rect">
              <a:avLst/>
            </a:prstGeom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8D2F753B-C63E-E084-09FA-90A24D08D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728" y="1614677"/>
            <a:ext cx="9144000" cy="2387600"/>
          </a:xfrm>
        </p:spPr>
        <p:txBody>
          <a:bodyPr/>
          <a:lstStyle/>
          <a:p>
            <a:r>
              <a:rPr lang="ko-KR" altLang="en-US" sz="48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스마트 애완동물 급식기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5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D92-FFD5-0F70-5453-0393CFA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기능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C2203-0094-2528-10CE-23C53AFD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Content Placeholder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C3CB17B-5E90-C51F-EDED-185E7BF87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70" y="2569696"/>
            <a:ext cx="1104978" cy="1104978"/>
          </a:xfrm>
        </p:spPr>
      </p:pic>
      <p:pic>
        <p:nvPicPr>
          <p:cNvPr id="12" name="Picture 11" descr="A green square with a black letter b&#10;&#10;Description automatically generated">
            <a:extLst>
              <a:ext uri="{FF2B5EF4-FFF2-40B4-BE49-F238E27FC236}">
                <a16:creationId xmlns:a16="http://schemas.microsoft.com/office/drawing/2014/main" id="{6D30A5D3-0BBC-189D-F69B-1F319F7593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76" y="2686107"/>
            <a:ext cx="884998" cy="884998"/>
          </a:xfrm>
          <a:prstGeom prst="rect">
            <a:avLst/>
          </a:prstGeom>
        </p:spPr>
      </p:pic>
      <p:pic>
        <p:nvPicPr>
          <p:cNvPr id="14" name="Picture 13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8C773EE3-56C9-E307-8F53-E0D124E56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7" y="2545627"/>
            <a:ext cx="3127094" cy="1153116"/>
          </a:xfrm>
          <a:prstGeom prst="rect">
            <a:avLst/>
          </a:prstGeom>
        </p:spPr>
      </p:pic>
      <p:pic>
        <p:nvPicPr>
          <p:cNvPr id="16" name="Picture 15" descr="A logo with circles and text&#10;&#10;Description automatically generated">
            <a:extLst>
              <a:ext uri="{FF2B5EF4-FFF2-40B4-BE49-F238E27FC236}">
                <a16:creationId xmlns:a16="http://schemas.microsoft.com/office/drawing/2014/main" id="{EF5F3D5E-DC27-121C-6CA3-BAD1BA6E55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5" y="2498131"/>
            <a:ext cx="1664146" cy="1248109"/>
          </a:xfrm>
          <a:prstGeom prst="rect">
            <a:avLst/>
          </a:prstGeom>
        </p:spPr>
      </p:pic>
      <p:pic>
        <p:nvPicPr>
          <p:cNvPr id="17" name="Picture 16" descr="A close-up of a circuit board&#10;&#10;Description automatically generated">
            <a:extLst>
              <a:ext uri="{FF2B5EF4-FFF2-40B4-BE49-F238E27FC236}">
                <a16:creationId xmlns:a16="http://schemas.microsoft.com/office/drawing/2014/main" id="{00C72255-FC7B-43E5-7A13-4D34178AD9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381" y="2634166"/>
            <a:ext cx="1327403" cy="97603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352BB-CE9A-F325-26CC-548DE16A85B6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2029161" y="3122185"/>
            <a:ext cx="497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07A08-138E-D4A4-EA95-1FE50C893C08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5653471" y="3122185"/>
            <a:ext cx="479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4864E6-E4E6-5F94-A8AC-9186E4CC5BB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237748" y="3122185"/>
            <a:ext cx="1027128" cy="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58DFC7-74EA-F42D-BAC9-7ED06D3B852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9149874" y="3122185"/>
            <a:ext cx="724507" cy="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제목 4">
            <a:extLst>
              <a:ext uri="{FF2B5EF4-FFF2-40B4-BE49-F238E27FC236}">
                <a16:creationId xmlns:a16="http://schemas.microsoft.com/office/drawing/2014/main" id="{A1F9F31D-8A46-F5D6-AFB3-45E830BF7757}"/>
              </a:ext>
            </a:extLst>
          </p:cNvPr>
          <p:cNvSpPr txBox="1">
            <a:spLocks/>
          </p:cNvSpPr>
          <p:nvPr/>
        </p:nvSpPr>
        <p:spPr>
          <a:xfrm>
            <a:off x="5581188" y="3674674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WebHooks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제목 4">
            <a:extLst>
              <a:ext uri="{FF2B5EF4-FFF2-40B4-BE49-F238E27FC236}">
                <a16:creationId xmlns:a16="http://schemas.microsoft.com/office/drawing/2014/main" id="{6D151CA3-553A-5891-C60D-2DB599DD1C74}"/>
              </a:ext>
            </a:extLst>
          </p:cNvPr>
          <p:cNvSpPr txBox="1">
            <a:spLocks/>
          </p:cNvSpPr>
          <p:nvPr/>
        </p:nvSpPr>
        <p:spPr>
          <a:xfrm>
            <a:off x="7603304" y="3650529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Blynk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제목 4">
            <a:extLst>
              <a:ext uri="{FF2B5EF4-FFF2-40B4-BE49-F238E27FC236}">
                <a16:creationId xmlns:a16="http://schemas.microsoft.com/office/drawing/2014/main" id="{519904E2-A4DE-38C0-1400-0E222DE5522E}"/>
              </a:ext>
            </a:extLst>
          </p:cNvPr>
          <p:cNvSpPr txBox="1">
            <a:spLocks/>
          </p:cNvSpPr>
          <p:nvPr/>
        </p:nvSpPr>
        <p:spPr>
          <a:xfrm>
            <a:off x="9558186" y="3626384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ESP8266 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2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2121-2017-9B58-788A-80A09D3F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IFTTT connection</a:t>
            </a:r>
          </a:p>
        </p:txBody>
      </p:sp>
      <p:pic>
        <p:nvPicPr>
          <p:cNvPr id="6" name="Content Placeholder 5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FB06B886-08EF-F439-0BB2-F21DCFDF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75" y="1488281"/>
            <a:ext cx="3298406" cy="4611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0C89-022B-E59F-85F7-A593CB2E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Picture 7" descr="A screenshot of a web request&#10;&#10;Description automatically generated">
            <a:extLst>
              <a:ext uri="{FF2B5EF4-FFF2-40B4-BE49-F238E27FC236}">
                <a16:creationId xmlns:a16="http://schemas.microsoft.com/office/drawing/2014/main" id="{28A6A12E-5055-1FAF-448F-20507B63D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38" y="1488280"/>
            <a:ext cx="3020193" cy="46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7C6E-DF8E-B730-EAB2-C61938D6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Webhooks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4B5E-8175-563B-5B69-615CBC98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E96CC78C-CB02-C192-B897-813A61960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7" y="1495140"/>
            <a:ext cx="3671536" cy="4576981"/>
          </a:xfrm>
        </p:spPr>
      </p:pic>
      <p:pic>
        <p:nvPicPr>
          <p:cNvPr id="12" name="Picture 11" descr="A screenshot of a chat&#10;&#10;Description automatically generated">
            <a:extLst>
              <a:ext uri="{FF2B5EF4-FFF2-40B4-BE49-F238E27FC236}">
                <a16:creationId xmlns:a16="http://schemas.microsoft.com/office/drawing/2014/main" id="{7EE48E56-75C6-66E5-D2CC-F42DC2EBF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38" y="1495140"/>
            <a:ext cx="3884136" cy="45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AC9B-9554-F6BF-3AE8-92903F66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Blynk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25D1FD9-30CE-BFD9-47E8-48915AF72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7" y="1941254"/>
            <a:ext cx="8040222" cy="11145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9ECA6-5EA7-0A90-37B4-5A214332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167C759-130A-BB7C-2300-31529CA8C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969" y="1941254"/>
            <a:ext cx="333421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5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489C-9CAC-BE0A-BB5E-3FD9E460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Blynk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  <a:endParaRPr lang="en-US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39EBE0-A318-A201-2268-11DA1A175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32" y="1909551"/>
            <a:ext cx="5268060" cy="30356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56AA-DBA0-D91C-9EB0-3C91D890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Picture 7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D65A2C68-8C52-BF8D-8248-552241EBBF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26" y="1640879"/>
            <a:ext cx="2107661" cy="41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1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06CF-3958-B254-2349-16DABB48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</a:t>
            </a:r>
            <a:r>
              <a:rPr lang="ko-KR" altLang="en-US" dirty="0"/>
              <a:t>연결</a:t>
            </a:r>
            <a:endParaRPr lang="en-US" dirty="0"/>
          </a:p>
        </p:txBody>
      </p:sp>
      <p:pic>
        <p:nvPicPr>
          <p:cNvPr id="6" name="Content Placeholder 5" descr="A circuit board with wires&#10;&#10;Description automatically generated">
            <a:extLst>
              <a:ext uri="{FF2B5EF4-FFF2-40B4-BE49-F238E27FC236}">
                <a16:creationId xmlns:a16="http://schemas.microsoft.com/office/drawing/2014/main" id="{29331CFF-4B1E-8959-301B-1B719B2D3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71" y="1488282"/>
            <a:ext cx="3458765" cy="46116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761C6-94EC-8C93-D85F-C11E5601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9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DCE3-2E90-A469-3234-79B89364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5" y="404814"/>
            <a:ext cx="9120716" cy="890587"/>
          </a:xfrm>
        </p:spPr>
        <p:txBody>
          <a:bodyPr wrap="square" anchor="ctr">
            <a:normAutofit/>
          </a:bodyPr>
          <a:lstStyle/>
          <a:p>
            <a:r>
              <a:rPr lang="ko-KR" altLang="en-US" dirty="0"/>
              <a:t>최종 사진</a:t>
            </a:r>
            <a:endParaRPr lang="en-US" dirty="0"/>
          </a:p>
        </p:txBody>
      </p:sp>
      <p:pic>
        <p:nvPicPr>
          <p:cNvPr id="6" name="Content Placeholder 5" descr="A cat looking at food on a shelf&#10;&#10;Description automatically generated">
            <a:extLst>
              <a:ext uri="{FF2B5EF4-FFF2-40B4-BE49-F238E27FC236}">
                <a16:creationId xmlns:a16="http://schemas.microsoft.com/office/drawing/2014/main" id="{1C9D2315-FA0B-FFFC-A78D-CF967DAAF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42" y="1488282"/>
            <a:ext cx="6148916" cy="461168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73-1168-7537-37E5-21AF762A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584" y="6292850"/>
            <a:ext cx="2540000" cy="3048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7E693B1C-0708-4B48-A840-A3255E37555C}" type="slidenum">
              <a:rPr lang="ko-KR" altLang="en-US" smtClean="0"/>
              <a:pPr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A34218B-1CB3-37C0-AF6E-E739978F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2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5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5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ko-KR" altLang="en-US" sz="5000" dirty="0">
                <a:latin typeface="+mn-ea"/>
              </a:rPr>
              <a:t>감사합니다</a:t>
            </a:r>
            <a:r>
              <a:rPr lang="en-US" altLang="ko-KR" sz="5000" dirty="0">
                <a:latin typeface="+mn-ea"/>
              </a:rPr>
              <a:t>.</a:t>
            </a:r>
            <a:endParaRPr lang="ko-KR" altLang="en-US" sz="50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4288DF-EE7C-EB00-90CE-2F8DCE2EB6C8}"/>
              </a:ext>
            </a:extLst>
          </p:cNvPr>
          <p:cNvSpPr/>
          <p:nvPr/>
        </p:nvSpPr>
        <p:spPr>
          <a:xfrm>
            <a:off x="10248900" y="258214"/>
            <a:ext cx="1333500" cy="100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DBC4C-E381-4349-92DE-B6FF03DF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306" y="565081"/>
            <a:ext cx="1390844" cy="4953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90154D7-395E-1421-07FD-C91252F3EEFE}"/>
              </a:ext>
            </a:extLst>
          </p:cNvPr>
          <p:cNvGrpSpPr/>
          <p:nvPr/>
        </p:nvGrpSpPr>
        <p:grpSpPr>
          <a:xfrm>
            <a:off x="9544050" y="391319"/>
            <a:ext cx="1955800" cy="886436"/>
            <a:chOff x="9544050" y="391319"/>
            <a:chExt cx="1955800" cy="8864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BCB20D9-792E-BF86-1D5C-6E6FAF73907A}"/>
                </a:ext>
              </a:extLst>
            </p:cNvPr>
            <p:cNvSpPr/>
            <p:nvPr/>
          </p:nvSpPr>
          <p:spPr>
            <a:xfrm>
              <a:off x="9544050" y="391319"/>
              <a:ext cx="1955800" cy="838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A8FAF7F-F202-913D-A7DA-732F5CF5E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850" y="776477"/>
              <a:ext cx="1505743" cy="501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4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F1F5D-B25C-E21B-2AC2-AF727B36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 소개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주요 기능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시스템 아키텍처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E6B5E2-3710-C9FD-6916-D7D2BF3B5E86}"/>
              </a:ext>
            </a:extLst>
          </p:cNvPr>
          <p:cNvSpPr/>
          <p:nvPr/>
        </p:nvSpPr>
        <p:spPr>
          <a:xfrm>
            <a:off x="10248900" y="258214"/>
            <a:ext cx="1333500" cy="100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470C5-FC4C-A3D0-BF81-44D03827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306" y="565081"/>
            <a:ext cx="1390844" cy="4953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3EA70F4-DB1B-DD93-D02B-4A8DB712E59F}"/>
              </a:ext>
            </a:extLst>
          </p:cNvPr>
          <p:cNvGrpSpPr/>
          <p:nvPr/>
        </p:nvGrpSpPr>
        <p:grpSpPr>
          <a:xfrm>
            <a:off x="9544050" y="391319"/>
            <a:ext cx="1955800" cy="886436"/>
            <a:chOff x="9544050" y="391319"/>
            <a:chExt cx="1955800" cy="8864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CE8E71-9C78-16F1-8A80-2334E61DEFB3}"/>
                </a:ext>
              </a:extLst>
            </p:cNvPr>
            <p:cNvSpPr/>
            <p:nvPr/>
          </p:nvSpPr>
          <p:spPr>
            <a:xfrm>
              <a:off x="9544050" y="391319"/>
              <a:ext cx="1955800" cy="838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5666A17-8C68-1CCF-BA3D-D8BA25C3B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850" y="776477"/>
              <a:ext cx="1505743" cy="501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48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51862" y="343083"/>
            <a:ext cx="9120716" cy="890587"/>
          </a:xfrm>
        </p:spPr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F1F5D-B25C-E21B-2AC2-AF727B36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12" y="1667983"/>
            <a:ext cx="10688976" cy="3151185"/>
          </a:xfrm>
        </p:spPr>
        <p:txBody>
          <a:bodyPr/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 모바일 앱을 통해 애완동물 급식을 수동으로 제어할 수 있는 스마트한 시스템을 구현하는 것을 목표로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HCR Batang" panose="02030604000101010101" pitchFamily="18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AC405-39B0-BF21-0705-2B8CB87A0A53}"/>
              </a:ext>
            </a:extLst>
          </p:cNvPr>
          <p:cNvSpPr txBox="1"/>
          <p:nvPr/>
        </p:nvSpPr>
        <p:spPr>
          <a:xfrm>
            <a:off x="808839" y="619754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DA530A-35FD-8036-A4BD-E686DE6CBBA0}"/>
              </a:ext>
            </a:extLst>
          </p:cNvPr>
          <p:cNvSpPr/>
          <p:nvPr/>
        </p:nvSpPr>
        <p:spPr>
          <a:xfrm>
            <a:off x="10248900" y="258214"/>
            <a:ext cx="1333500" cy="100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8C2876-68AC-6733-5F02-CC76B565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306" y="565081"/>
            <a:ext cx="1390844" cy="49536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8F992D5-0889-8A44-5210-30512178F550}"/>
              </a:ext>
            </a:extLst>
          </p:cNvPr>
          <p:cNvGrpSpPr/>
          <p:nvPr/>
        </p:nvGrpSpPr>
        <p:grpSpPr>
          <a:xfrm>
            <a:off x="9531350" y="319821"/>
            <a:ext cx="1955800" cy="886436"/>
            <a:chOff x="9544050" y="391319"/>
            <a:chExt cx="1955800" cy="8864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F2D443-CC46-8F31-9FAA-E2982041521F}"/>
                </a:ext>
              </a:extLst>
            </p:cNvPr>
            <p:cNvSpPr/>
            <p:nvPr/>
          </p:nvSpPr>
          <p:spPr>
            <a:xfrm>
              <a:off x="9544050" y="391319"/>
              <a:ext cx="1955800" cy="838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5022F46-BD3B-F297-5B1C-541636D5D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0" y="776477"/>
              <a:ext cx="1505743" cy="501278"/>
            </a:xfrm>
            <a:prstGeom prst="rect">
              <a:avLst/>
            </a:prstGeom>
          </p:spPr>
        </p:pic>
      </p:grpSp>
      <p:pic>
        <p:nvPicPr>
          <p:cNvPr id="16" name="Picture 15" descr="A dog food dispenser with a phone&#10;&#10;Description automatically generated">
            <a:extLst>
              <a:ext uri="{FF2B5EF4-FFF2-40B4-BE49-F238E27FC236}">
                <a16:creationId xmlns:a16="http://schemas.microsoft.com/office/drawing/2014/main" id="{AB28A735-9CBD-F4E9-C936-7275CDD9F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18" y="2462542"/>
            <a:ext cx="3645717" cy="33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12285" y="404814"/>
            <a:ext cx="9120716" cy="890587"/>
          </a:xfrm>
        </p:spPr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50F982D-850A-C49F-804A-7E85FE34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84314"/>
            <a:ext cx="10513484" cy="4611687"/>
          </a:xfrm>
        </p:spPr>
        <p:txBody>
          <a:bodyPr/>
          <a:lstStyle/>
          <a:p>
            <a:pPr lvl="1"/>
            <a:endParaRPr lang="en-US" altLang="ko-KR" dirty="0"/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자동 급식 스케줄링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HCR Batang" panose="02030604000101010101" pitchFamily="18" charset="-128"/>
                <a:ea typeface="HCR Batang" panose="02030604000101010101" pitchFamily="18" charset="-128"/>
              </a:rPr>
              <a:t>-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사용자가 시간을 설정하여 애완동물에게 음식을 자동으로 제공할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HCR Batang" panose="02030604000101010101" pitchFamily="18" charset="-128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리모트 컨트롤 기능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: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-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사용자는 스마트폰 앱을 통해 급식기를 원격으로 제어할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HCR Batang" panose="02030604000101010101" pitchFamily="18" charset="-128"/>
                <a:ea typeface="HCR Batang" panose="02030604000101010101" pitchFamily="18" charset="-128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HCR Batang" panose="02030604000101010101" pitchFamily="18" charset="-128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400" kern="0" spc="0" dirty="0">
              <a:solidFill>
                <a:srgbClr val="000000"/>
              </a:solidFill>
              <a:effectLst/>
              <a:latin typeface="HCR Batang" panose="02030604000101010101" pitchFamily="18" charset="-128"/>
            </a:endParaRPr>
          </a:p>
          <a:p>
            <a:pPr marL="0" indent="0">
              <a:buNone/>
            </a:pPr>
            <a:br>
              <a:rPr lang="ko-KR" altLang="en-US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27584" y="6292850"/>
            <a:ext cx="2540000" cy="304800"/>
          </a:xfrm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93B1C-0708-4B48-A840-A3255E37555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29"/>
                </a:solidFill>
                <a:effectLst/>
                <a:uLnTx/>
                <a:uFillTx/>
                <a:latin typeface="Tahoma" panose="020B0604030504040204" charset="0"/>
                <a:ea typeface="Gulim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33329"/>
              </a:solidFill>
              <a:effectLst/>
              <a:uLnTx/>
              <a:uFillTx/>
              <a:latin typeface="Tahoma" panose="020B0604030504040204" charset="0"/>
              <a:ea typeface="Gulim" panose="020B0600000101010101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4BBFBE-6DA8-AB5E-1BB1-1811FE9A33B2}"/>
              </a:ext>
            </a:extLst>
          </p:cNvPr>
          <p:cNvSpPr/>
          <p:nvPr/>
        </p:nvSpPr>
        <p:spPr>
          <a:xfrm>
            <a:off x="10248900" y="258214"/>
            <a:ext cx="1333500" cy="100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BAB9A0"/>
              </a:solidFill>
              <a:effectLst/>
              <a:uLnTx/>
              <a:uFillTx/>
              <a:latin typeface="Tahoma"/>
              <a:ea typeface="Gulim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864E27-3D2D-D0F8-3721-ADBB1FCDA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306" y="565081"/>
            <a:ext cx="1390844" cy="49536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FD5735F-F348-FF80-F8B8-65BD7343BCCC}"/>
              </a:ext>
            </a:extLst>
          </p:cNvPr>
          <p:cNvGrpSpPr/>
          <p:nvPr/>
        </p:nvGrpSpPr>
        <p:grpSpPr>
          <a:xfrm>
            <a:off x="9544050" y="391319"/>
            <a:ext cx="1955800" cy="886436"/>
            <a:chOff x="9544050" y="391319"/>
            <a:chExt cx="1955800" cy="8864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8236AE-278E-7718-1CDA-42311666CE62}"/>
                </a:ext>
              </a:extLst>
            </p:cNvPr>
            <p:cNvSpPr/>
            <p:nvPr/>
          </p:nvSpPr>
          <p:spPr>
            <a:xfrm>
              <a:off x="9544050" y="391319"/>
              <a:ext cx="1955800" cy="838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AB9A0"/>
                </a:solidFill>
                <a:effectLst/>
                <a:uLnTx/>
                <a:uFillTx/>
                <a:latin typeface="Tahoma"/>
                <a:ea typeface="Gulim"/>
                <a:cs typeface="+mn-cs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94F361-F312-3925-3D20-2290CE610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0" y="776477"/>
              <a:ext cx="1505743" cy="501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347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12285" y="404814"/>
            <a:ext cx="9120716" cy="890587"/>
          </a:xfrm>
        </p:spPr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27584" y="6292850"/>
            <a:ext cx="2540000" cy="304800"/>
          </a:xfrm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93B1C-0708-4B48-A840-A3255E37555C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29"/>
                </a:solidFill>
                <a:effectLst/>
                <a:uLnTx/>
                <a:uFillTx/>
                <a:latin typeface="Tahoma" panose="020B0604030504040204" charset="0"/>
                <a:ea typeface="Gulim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33329"/>
              </a:solidFill>
              <a:effectLst/>
              <a:uLnTx/>
              <a:uFillTx/>
              <a:latin typeface="Tahoma" panose="020B0604030504040204" charset="0"/>
              <a:ea typeface="Gulim" panose="020B0600000101010101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4BBFBE-6DA8-AB5E-1BB1-1811FE9A33B2}"/>
              </a:ext>
            </a:extLst>
          </p:cNvPr>
          <p:cNvSpPr/>
          <p:nvPr/>
        </p:nvSpPr>
        <p:spPr>
          <a:xfrm>
            <a:off x="10248900" y="258214"/>
            <a:ext cx="1333500" cy="100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BAB9A0"/>
              </a:solidFill>
              <a:effectLst/>
              <a:uLnTx/>
              <a:uFillTx/>
              <a:latin typeface="Tahoma"/>
              <a:ea typeface="Gulim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864E27-3D2D-D0F8-3721-ADBB1FCDA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306" y="565081"/>
            <a:ext cx="1390844" cy="49536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FD5735F-F348-FF80-F8B8-65BD7343BCCC}"/>
              </a:ext>
            </a:extLst>
          </p:cNvPr>
          <p:cNvGrpSpPr/>
          <p:nvPr/>
        </p:nvGrpSpPr>
        <p:grpSpPr>
          <a:xfrm>
            <a:off x="9544050" y="391319"/>
            <a:ext cx="1955800" cy="886436"/>
            <a:chOff x="9544050" y="391319"/>
            <a:chExt cx="1955800" cy="8864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8236AE-278E-7718-1CDA-42311666CE62}"/>
                </a:ext>
              </a:extLst>
            </p:cNvPr>
            <p:cNvSpPr/>
            <p:nvPr/>
          </p:nvSpPr>
          <p:spPr>
            <a:xfrm>
              <a:off x="9544050" y="391319"/>
              <a:ext cx="1955800" cy="838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BAB9A0"/>
                </a:solidFill>
                <a:effectLst/>
                <a:uLnTx/>
                <a:uFillTx/>
                <a:latin typeface="Tahoma"/>
                <a:ea typeface="Gulim"/>
                <a:cs typeface="+mn-cs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94F361-F312-3925-3D20-2290CE610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0" y="776477"/>
              <a:ext cx="1505743" cy="501278"/>
            </a:xfrm>
            <a:prstGeom prst="rect">
              <a:avLst/>
            </a:prstGeom>
          </p:spPr>
        </p:pic>
      </p:grpSp>
      <p:pic>
        <p:nvPicPr>
          <p:cNvPr id="30" name="Picture 2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524AA133-E655-5354-ED3B-95865D204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4" y="1410077"/>
            <a:ext cx="2745719" cy="2018923"/>
          </a:xfrm>
          <a:prstGeom prst="rect">
            <a:avLst/>
          </a:prstGeom>
        </p:spPr>
      </p:pic>
      <p:pic>
        <p:nvPicPr>
          <p:cNvPr id="32" name="Picture 31" descr="A blue plastic device with a white handle&#10;&#10;Description automatically generated">
            <a:extLst>
              <a:ext uri="{FF2B5EF4-FFF2-40B4-BE49-F238E27FC236}">
                <a16:creationId xmlns:a16="http://schemas.microsoft.com/office/drawing/2014/main" id="{828116D1-34A2-EB55-A4DF-9A361DA95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09" y="1443838"/>
            <a:ext cx="2047504" cy="2181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65F69-3714-FA16-D975-80BA7BD58E7F}"/>
              </a:ext>
            </a:extLst>
          </p:cNvPr>
          <p:cNvSpPr txBox="1"/>
          <p:nvPr/>
        </p:nvSpPr>
        <p:spPr>
          <a:xfrm>
            <a:off x="688528" y="3656823"/>
            <a:ext cx="376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 nova"/>
              </a:rPr>
              <a:t>ESP8266 –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 nova"/>
              </a:rPr>
              <a:t>와이파이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proxima nova"/>
              </a:rPr>
              <a:t>과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 nov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 nova"/>
              </a:rPr>
              <a:t>블루투스로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 nov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 nova"/>
              </a:rPr>
              <a:t>연결 할 때 사용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proxima nov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5552E-BF48-0A02-F43D-3FDE7C094013}"/>
              </a:ext>
            </a:extLst>
          </p:cNvPr>
          <p:cNvSpPr txBox="1"/>
          <p:nvPr/>
        </p:nvSpPr>
        <p:spPr>
          <a:xfrm>
            <a:off x="4454770" y="3656823"/>
            <a:ext cx="3404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– </a:t>
            </a:r>
            <a:r>
              <a:rPr lang="ko-KR" altLang="en-US" dirty="0"/>
              <a:t>음식 그릇의 뚜겅을 열고 닫을 때 사용</a:t>
            </a:r>
            <a:endParaRPr lang="en-US" dirty="0"/>
          </a:p>
        </p:txBody>
      </p:sp>
      <p:pic>
        <p:nvPicPr>
          <p:cNvPr id="16" name="Picture 15" descr="Several small electronic components&#10;&#10;Description automatically generated with medium confidence">
            <a:extLst>
              <a:ext uri="{FF2B5EF4-FFF2-40B4-BE49-F238E27FC236}">
                <a16:creationId xmlns:a16="http://schemas.microsoft.com/office/drawing/2014/main" id="{7D2B21D2-8925-24CE-A582-7904443DE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21" y="1362624"/>
            <a:ext cx="2382729" cy="21818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464DC3-AEB7-8EFB-E9CC-0D5E2373A8D7}"/>
              </a:ext>
            </a:extLst>
          </p:cNvPr>
          <p:cNvSpPr txBox="1"/>
          <p:nvPr/>
        </p:nvSpPr>
        <p:spPr>
          <a:xfrm>
            <a:off x="8146798" y="3656823"/>
            <a:ext cx="3404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proxima nova"/>
              </a:rPr>
              <a:t> hx711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proxima nova"/>
              </a:rPr>
              <a:t> –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proxima nova"/>
              </a:rPr>
              <a:t>음식의 무게를 측정하고 음식의 양을 파악 할 때 사용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proxima nova"/>
            </a:endParaRPr>
          </a:p>
        </p:txBody>
      </p:sp>
      <p:pic>
        <p:nvPicPr>
          <p:cNvPr id="19" name="Picture 18" descr="A computer chip with wires connected to it&#10;&#10;Description automatically generated">
            <a:extLst>
              <a:ext uri="{FF2B5EF4-FFF2-40B4-BE49-F238E27FC236}">
                <a16:creationId xmlns:a16="http://schemas.microsoft.com/office/drawing/2014/main" id="{EF7B3D6F-D972-2EAD-E41A-CF7396B4A0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4" y="4429406"/>
            <a:ext cx="3766243" cy="1672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6F94BF-14B0-4019-372F-A198A30EBA64}"/>
              </a:ext>
            </a:extLst>
          </p:cNvPr>
          <p:cNvSpPr txBox="1"/>
          <p:nvPr/>
        </p:nvSpPr>
        <p:spPr>
          <a:xfrm>
            <a:off x="4797481" y="5258203"/>
            <a:ext cx="33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, LCD, ESP8266 </a:t>
            </a:r>
            <a:r>
              <a:rPr lang="ko-KR" altLang="en-US" dirty="0"/>
              <a:t>설계도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4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12285" y="404814"/>
            <a:ext cx="9120716" cy="890587"/>
          </a:xfrm>
        </p:spPr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pic>
        <p:nvPicPr>
          <p:cNvPr id="37" name="Content Placeholder 36" descr="A blue electronic device with black background&#10;&#10;Description automatically generated">
            <a:extLst>
              <a:ext uri="{FF2B5EF4-FFF2-40B4-BE49-F238E27FC236}">
                <a16:creationId xmlns:a16="http://schemas.microsoft.com/office/drawing/2014/main" id="{4DFDE70B-E9F0-55CE-971F-F5354ADB2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447" y="2786071"/>
            <a:ext cx="1285858" cy="1285858"/>
          </a:xfr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28113" y="6292850"/>
            <a:ext cx="2540000" cy="304800"/>
          </a:xfrm>
        </p:spPr>
        <p:txBody>
          <a:bodyPr/>
          <a:lstStyle/>
          <a:p>
            <a:fld id="{7E693B1C-0708-4B48-A840-A3255E37555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4BBFBE-6DA8-AB5E-1BB1-1811FE9A33B2}"/>
              </a:ext>
            </a:extLst>
          </p:cNvPr>
          <p:cNvSpPr/>
          <p:nvPr/>
        </p:nvSpPr>
        <p:spPr>
          <a:xfrm>
            <a:off x="10248900" y="258214"/>
            <a:ext cx="1333500" cy="100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864E27-3D2D-D0F8-3721-ADBB1FCDA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306" y="565081"/>
            <a:ext cx="1390844" cy="49536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FD5735F-F348-FF80-F8B8-65BD7343BCCC}"/>
              </a:ext>
            </a:extLst>
          </p:cNvPr>
          <p:cNvGrpSpPr/>
          <p:nvPr/>
        </p:nvGrpSpPr>
        <p:grpSpPr>
          <a:xfrm>
            <a:off x="9544050" y="391319"/>
            <a:ext cx="1955800" cy="886436"/>
            <a:chOff x="9544050" y="391319"/>
            <a:chExt cx="1955800" cy="8864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8236AE-278E-7718-1CDA-42311666CE62}"/>
                </a:ext>
              </a:extLst>
            </p:cNvPr>
            <p:cNvSpPr/>
            <p:nvPr/>
          </p:nvSpPr>
          <p:spPr>
            <a:xfrm>
              <a:off x="9544050" y="391319"/>
              <a:ext cx="1955800" cy="838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94F361-F312-3925-3D20-2290CE610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50" y="776477"/>
              <a:ext cx="1505743" cy="501278"/>
            </a:xfrm>
            <a:prstGeom prst="rect">
              <a:avLst/>
            </a:prstGeom>
          </p:spPr>
        </p:pic>
      </p:grpSp>
      <p:pic>
        <p:nvPicPr>
          <p:cNvPr id="30" name="Picture 2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524AA133-E655-5354-ED3B-95865D204F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89" y="4496948"/>
            <a:ext cx="1327403" cy="976037"/>
          </a:xfrm>
          <a:prstGeom prst="rect">
            <a:avLst/>
          </a:prstGeom>
        </p:spPr>
      </p:pic>
      <p:pic>
        <p:nvPicPr>
          <p:cNvPr id="32" name="Picture 31" descr="A blue plastic device with a white handle&#10;&#10;Description automatically generated">
            <a:extLst>
              <a:ext uri="{FF2B5EF4-FFF2-40B4-BE49-F238E27FC236}">
                <a16:creationId xmlns:a16="http://schemas.microsoft.com/office/drawing/2014/main" id="{828116D1-34A2-EB55-A4DF-9A361DA953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80" y="1776516"/>
            <a:ext cx="977774" cy="1057847"/>
          </a:xfrm>
          <a:prstGeom prst="rect">
            <a:avLst/>
          </a:prstGeom>
        </p:spPr>
      </p:pic>
      <p:pic>
        <p:nvPicPr>
          <p:cNvPr id="39" name="Picture 38" descr="A blue cell phone on a black background&#10;&#10;Description automatically generated">
            <a:extLst>
              <a:ext uri="{FF2B5EF4-FFF2-40B4-BE49-F238E27FC236}">
                <a16:creationId xmlns:a16="http://schemas.microsoft.com/office/drawing/2014/main" id="{CC7D177C-5E91-EA53-52FB-B98335D04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62" y="2737780"/>
            <a:ext cx="1403743" cy="1403743"/>
          </a:xfrm>
          <a:prstGeom prst="rect">
            <a:avLst/>
          </a:prstGeom>
        </p:spPr>
      </p:pic>
      <p:pic>
        <p:nvPicPr>
          <p:cNvPr id="41" name="Picture 40" descr="A black figure on a black background&#10;&#10;Description automatically generated">
            <a:extLst>
              <a:ext uri="{FF2B5EF4-FFF2-40B4-BE49-F238E27FC236}">
                <a16:creationId xmlns:a16="http://schemas.microsoft.com/office/drawing/2014/main" id="{9718AD64-FAF2-ED62-DCDF-F483D7F337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3" y="2671888"/>
            <a:ext cx="1403743" cy="1514223"/>
          </a:xfrm>
          <a:prstGeom prst="rect">
            <a:avLst/>
          </a:prstGeom>
        </p:spPr>
      </p:pic>
      <p:sp>
        <p:nvSpPr>
          <p:cNvPr id="42" name="제목 4">
            <a:extLst>
              <a:ext uri="{FF2B5EF4-FFF2-40B4-BE49-F238E27FC236}">
                <a16:creationId xmlns:a16="http://schemas.microsoft.com/office/drawing/2014/main" id="{3E2771BB-0FEB-C2A6-1A14-17860EABD8FA}"/>
              </a:ext>
            </a:extLst>
          </p:cNvPr>
          <p:cNvSpPr txBox="1">
            <a:spLocks/>
          </p:cNvSpPr>
          <p:nvPr/>
        </p:nvSpPr>
        <p:spPr>
          <a:xfrm>
            <a:off x="4978305" y="5472985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module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제목 4">
            <a:extLst>
              <a:ext uri="{FF2B5EF4-FFF2-40B4-BE49-F238E27FC236}">
                <a16:creationId xmlns:a16="http://schemas.microsoft.com/office/drawing/2014/main" id="{6817AFEA-90C2-5280-3B98-8EBE587BEC71}"/>
              </a:ext>
            </a:extLst>
          </p:cNvPr>
          <p:cNvSpPr txBox="1">
            <a:spLocks/>
          </p:cNvSpPr>
          <p:nvPr/>
        </p:nvSpPr>
        <p:spPr>
          <a:xfrm>
            <a:off x="4936466" y="3847905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제목 4">
            <a:extLst>
              <a:ext uri="{FF2B5EF4-FFF2-40B4-BE49-F238E27FC236}">
                <a16:creationId xmlns:a16="http://schemas.microsoft.com/office/drawing/2014/main" id="{D47B9B5C-D1B2-57F3-E625-94D005C6D91E}"/>
              </a:ext>
            </a:extLst>
          </p:cNvPr>
          <p:cNvSpPr txBox="1">
            <a:spLocks/>
          </p:cNvSpPr>
          <p:nvPr/>
        </p:nvSpPr>
        <p:spPr>
          <a:xfrm>
            <a:off x="1220853" y="3962809"/>
            <a:ext cx="918930" cy="20162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제목 4">
            <a:extLst>
              <a:ext uri="{FF2B5EF4-FFF2-40B4-BE49-F238E27FC236}">
                <a16:creationId xmlns:a16="http://schemas.microsoft.com/office/drawing/2014/main" id="{7DF77050-B053-537D-2BD3-3E1BAA54CFE5}"/>
              </a:ext>
            </a:extLst>
          </p:cNvPr>
          <p:cNvSpPr txBox="1">
            <a:spLocks/>
          </p:cNvSpPr>
          <p:nvPr/>
        </p:nvSpPr>
        <p:spPr>
          <a:xfrm>
            <a:off x="3532723" y="3962809"/>
            <a:ext cx="791275" cy="1574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ko-KR" altLang="en-US" sz="1400" dirty="0"/>
          </a:p>
        </p:txBody>
      </p:sp>
      <p:sp>
        <p:nvSpPr>
          <p:cNvPr id="46" name="제목 4">
            <a:extLst>
              <a:ext uri="{FF2B5EF4-FFF2-40B4-BE49-F238E27FC236}">
                <a16:creationId xmlns:a16="http://schemas.microsoft.com/office/drawing/2014/main" id="{67B19AAD-C7B4-BBA6-A29D-BF9484C1AB94}"/>
              </a:ext>
            </a:extLst>
          </p:cNvPr>
          <p:cNvSpPr txBox="1">
            <a:spLocks/>
          </p:cNvSpPr>
          <p:nvPr/>
        </p:nvSpPr>
        <p:spPr>
          <a:xfrm>
            <a:off x="7144608" y="2786071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Servo</a:t>
            </a:r>
            <a:endParaRPr lang="ko-KR" altLang="en-US" sz="1400" dirty="0"/>
          </a:p>
        </p:txBody>
      </p:sp>
      <p:sp>
        <p:nvSpPr>
          <p:cNvPr id="47" name="제목 4">
            <a:extLst>
              <a:ext uri="{FF2B5EF4-FFF2-40B4-BE49-F238E27FC236}">
                <a16:creationId xmlns:a16="http://schemas.microsoft.com/office/drawing/2014/main" id="{3BABD288-AD45-5CF2-45E6-6084EC793FF3}"/>
              </a:ext>
            </a:extLst>
          </p:cNvPr>
          <p:cNvSpPr txBox="1">
            <a:spLocks/>
          </p:cNvSpPr>
          <p:nvPr/>
        </p:nvSpPr>
        <p:spPr>
          <a:xfrm>
            <a:off x="9071057" y="4842630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PET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807062-0A80-97A2-010E-36BA7C88C3F4}"/>
              </a:ext>
            </a:extLst>
          </p:cNvPr>
          <p:cNvSpPr/>
          <p:nvPr/>
        </p:nvSpPr>
        <p:spPr>
          <a:xfrm>
            <a:off x="9748535" y="2417275"/>
            <a:ext cx="853186" cy="1702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Food bottle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097D3F-FF44-0201-E9EA-2532B48A91F2}"/>
              </a:ext>
            </a:extLst>
          </p:cNvPr>
          <p:cNvCxnSpPr>
            <a:stCxn id="41" idx="3"/>
            <a:endCxn id="39" idx="1"/>
          </p:cNvCxnSpPr>
          <p:nvPr/>
        </p:nvCxnSpPr>
        <p:spPr>
          <a:xfrm>
            <a:off x="2417276" y="3429000"/>
            <a:ext cx="804286" cy="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D031455-A91B-0C54-BF70-0DA935A49DB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997559" y="4130872"/>
            <a:ext cx="1518830" cy="854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CC935F-D002-CD86-F77A-FA0E451C40CF}"/>
              </a:ext>
            </a:extLst>
          </p:cNvPr>
          <p:cNvCxnSpPr>
            <a:stCxn id="39" idx="3"/>
            <a:endCxn id="37" idx="1"/>
          </p:cNvCxnSpPr>
          <p:nvPr/>
        </p:nvCxnSpPr>
        <p:spPr>
          <a:xfrm flipV="1">
            <a:off x="4625305" y="3429000"/>
            <a:ext cx="814142" cy="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F8A89B7-8601-6244-CB37-A22627FA08CF}"/>
              </a:ext>
            </a:extLst>
          </p:cNvPr>
          <p:cNvCxnSpPr>
            <a:stCxn id="37" idx="0"/>
            <a:endCxn id="32" idx="1"/>
          </p:cNvCxnSpPr>
          <p:nvPr/>
        </p:nvCxnSpPr>
        <p:spPr>
          <a:xfrm rot="5400000" flipH="1" flipV="1">
            <a:off x="6693863" y="1693954"/>
            <a:ext cx="480631" cy="1703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E9DD9F5-744C-B161-8CBE-89193DE2FE8F}"/>
              </a:ext>
            </a:extLst>
          </p:cNvPr>
          <p:cNvCxnSpPr>
            <a:stCxn id="32" idx="3"/>
            <a:endCxn id="48" idx="0"/>
          </p:cNvCxnSpPr>
          <p:nvPr/>
        </p:nvCxnSpPr>
        <p:spPr>
          <a:xfrm>
            <a:off x="8763754" y="2305440"/>
            <a:ext cx="1411374" cy="111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369A6AF-0986-2E21-87CD-ECE4111888F2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0175128" y="4120221"/>
            <a:ext cx="0" cy="72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8C7B821-E5B8-0907-EF0F-15361AB06F34}"/>
              </a:ext>
            </a:extLst>
          </p:cNvPr>
          <p:cNvCxnSpPr>
            <a:stCxn id="39" idx="0"/>
          </p:cNvCxnSpPr>
          <p:nvPr/>
        </p:nvCxnSpPr>
        <p:spPr>
          <a:xfrm rot="16200000" flipV="1">
            <a:off x="3132324" y="1946670"/>
            <a:ext cx="773178" cy="809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제목 4">
            <a:extLst>
              <a:ext uri="{FF2B5EF4-FFF2-40B4-BE49-F238E27FC236}">
                <a16:creationId xmlns:a16="http://schemas.microsoft.com/office/drawing/2014/main" id="{D247136F-B860-EBBB-1490-A40A621B88BC}"/>
              </a:ext>
            </a:extLst>
          </p:cNvPr>
          <p:cNvSpPr txBox="1">
            <a:spLocks/>
          </p:cNvSpPr>
          <p:nvPr/>
        </p:nvSpPr>
        <p:spPr>
          <a:xfrm>
            <a:off x="1890296" y="1756458"/>
            <a:ext cx="1270199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DATABASE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80" name="Picture 79" descr="Several small electronic components&#10;&#10;Description automatically generated with medium confidence">
            <a:extLst>
              <a:ext uri="{FF2B5EF4-FFF2-40B4-BE49-F238E27FC236}">
                <a16:creationId xmlns:a16="http://schemas.microsoft.com/office/drawing/2014/main" id="{69E2268E-CE4E-4754-AA6A-A97BAAD923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04" y="3784243"/>
            <a:ext cx="1164636" cy="1066467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F0EB31F-9A8F-7AA8-0935-7D5A387919BA}"/>
              </a:ext>
            </a:extLst>
          </p:cNvPr>
          <p:cNvCxnSpPr>
            <a:stCxn id="37" idx="3"/>
            <a:endCxn id="80" idx="1"/>
          </p:cNvCxnSpPr>
          <p:nvPr/>
        </p:nvCxnSpPr>
        <p:spPr>
          <a:xfrm>
            <a:off x="6725305" y="3429000"/>
            <a:ext cx="1054999" cy="888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FB193B2-8E59-BD0A-237B-4BD199B363DF}"/>
              </a:ext>
            </a:extLst>
          </p:cNvPr>
          <p:cNvSpPr txBox="1"/>
          <p:nvPr/>
        </p:nvSpPr>
        <p:spPr>
          <a:xfrm>
            <a:off x="7780304" y="5105829"/>
            <a:ext cx="149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Weight module</a:t>
            </a:r>
          </a:p>
        </p:txBody>
      </p:sp>
      <p:pic>
        <p:nvPicPr>
          <p:cNvPr id="91" name="Picture 90" descr="A black cat with green eyes&#10;&#10;Description automatically generated">
            <a:extLst>
              <a:ext uri="{FF2B5EF4-FFF2-40B4-BE49-F238E27FC236}">
                <a16:creationId xmlns:a16="http://schemas.microsoft.com/office/drawing/2014/main" id="{BB8EA513-7E68-B210-A444-8F19A198D57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85" y="4999465"/>
            <a:ext cx="997762" cy="9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912285" y="404814"/>
            <a:ext cx="9120716" cy="890587"/>
          </a:xfrm>
        </p:spPr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pic>
        <p:nvPicPr>
          <p:cNvPr id="37" name="Content Placeholder 36" descr="A blue electronic device with black background&#10;&#10;Description automatically generated">
            <a:extLst>
              <a:ext uri="{FF2B5EF4-FFF2-40B4-BE49-F238E27FC236}">
                <a16:creationId xmlns:a16="http://schemas.microsoft.com/office/drawing/2014/main" id="{4DFDE70B-E9F0-55CE-971F-F5354ADB2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15" y="4943223"/>
            <a:ext cx="976403" cy="976403"/>
          </a:xfr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9028113" y="6292850"/>
            <a:ext cx="2540000" cy="304800"/>
          </a:xfrm>
        </p:spPr>
        <p:txBody>
          <a:bodyPr/>
          <a:lstStyle/>
          <a:p>
            <a:fld id="{7E693B1C-0708-4B48-A840-A3255E37555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4BBFBE-6DA8-AB5E-1BB1-1811FE9A33B2}"/>
              </a:ext>
            </a:extLst>
          </p:cNvPr>
          <p:cNvSpPr/>
          <p:nvPr/>
        </p:nvSpPr>
        <p:spPr>
          <a:xfrm>
            <a:off x="10248900" y="258214"/>
            <a:ext cx="1333500" cy="1009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864E27-3D2D-D0F8-3721-ADBB1FCDA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306" y="565081"/>
            <a:ext cx="1390844" cy="49536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FD5735F-F348-FF80-F8B8-65BD7343BCCC}"/>
              </a:ext>
            </a:extLst>
          </p:cNvPr>
          <p:cNvGrpSpPr/>
          <p:nvPr/>
        </p:nvGrpSpPr>
        <p:grpSpPr>
          <a:xfrm>
            <a:off x="9544050" y="391319"/>
            <a:ext cx="1955800" cy="886436"/>
            <a:chOff x="9544050" y="391319"/>
            <a:chExt cx="1955800" cy="8864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8236AE-278E-7718-1CDA-42311666CE62}"/>
                </a:ext>
              </a:extLst>
            </p:cNvPr>
            <p:cNvSpPr/>
            <p:nvPr/>
          </p:nvSpPr>
          <p:spPr>
            <a:xfrm>
              <a:off x="9544050" y="391319"/>
              <a:ext cx="1955800" cy="838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94F361-F312-3925-3D20-2290CE610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50" y="776477"/>
              <a:ext cx="1505743" cy="501278"/>
            </a:xfrm>
            <a:prstGeom prst="rect">
              <a:avLst/>
            </a:prstGeom>
          </p:spPr>
        </p:pic>
      </p:grpSp>
      <p:pic>
        <p:nvPicPr>
          <p:cNvPr id="30" name="Picture 2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524AA133-E655-5354-ED3B-95865D204F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72" y="2951632"/>
            <a:ext cx="1327403" cy="976037"/>
          </a:xfrm>
          <a:prstGeom prst="rect">
            <a:avLst/>
          </a:prstGeom>
        </p:spPr>
      </p:pic>
      <p:pic>
        <p:nvPicPr>
          <p:cNvPr id="32" name="Picture 31" descr="A blue plastic device with a white handle&#10;&#10;Description automatically generated">
            <a:extLst>
              <a:ext uri="{FF2B5EF4-FFF2-40B4-BE49-F238E27FC236}">
                <a16:creationId xmlns:a16="http://schemas.microsoft.com/office/drawing/2014/main" id="{828116D1-34A2-EB55-A4DF-9A361DA953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80" y="1776516"/>
            <a:ext cx="977774" cy="1057847"/>
          </a:xfrm>
          <a:prstGeom prst="rect">
            <a:avLst/>
          </a:prstGeom>
        </p:spPr>
      </p:pic>
      <p:pic>
        <p:nvPicPr>
          <p:cNvPr id="39" name="Picture 38" descr="A blue cell phone on a black background&#10;&#10;Description automatically generated">
            <a:extLst>
              <a:ext uri="{FF2B5EF4-FFF2-40B4-BE49-F238E27FC236}">
                <a16:creationId xmlns:a16="http://schemas.microsoft.com/office/drawing/2014/main" id="{CC7D177C-5E91-EA53-52FB-B98335D04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62" y="2737780"/>
            <a:ext cx="1403743" cy="1403743"/>
          </a:xfrm>
          <a:prstGeom prst="rect">
            <a:avLst/>
          </a:prstGeom>
        </p:spPr>
      </p:pic>
      <p:pic>
        <p:nvPicPr>
          <p:cNvPr id="41" name="Picture 40" descr="A black figure on a black background&#10;&#10;Description automatically generated">
            <a:extLst>
              <a:ext uri="{FF2B5EF4-FFF2-40B4-BE49-F238E27FC236}">
                <a16:creationId xmlns:a16="http://schemas.microsoft.com/office/drawing/2014/main" id="{9718AD64-FAF2-ED62-DCDF-F483D7F337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3" y="2671888"/>
            <a:ext cx="1403743" cy="1514223"/>
          </a:xfrm>
          <a:prstGeom prst="rect">
            <a:avLst/>
          </a:prstGeom>
        </p:spPr>
      </p:pic>
      <p:sp>
        <p:nvSpPr>
          <p:cNvPr id="42" name="제목 4">
            <a:extLst>
              <a:ext uri="{FF2B5EF4-FFF2-40B4-BE49-F238E27FC236}">
                <a16:creationId xmlns:a16="http://schemas.microsoft.com/office/drawing/2014/main" id="{3E2771BB-0FEB-C2A6-1A14-17860EABD8FA}"/>
              </a:ext>
            </a:extLst>
          </p:cNvPr>
          <p:cNvSpPr txBox="1">
            <a:spLocks/>
          </p:cNvSpPr>
          <p:nvPr/>
        </p:nvSpPr>
        <p:spPr>
          <a:xfrm>
            <a:off x="4892871" y="3886539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module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제목 4">
            <a:extLst>
              <a:ext uri="{FF2B5EF4-FFF2-40B4-BE49-F238E27FC236}">
                <a16:creationId xmlns:a16="http://schemas.microsoft.com/office/drawing/2014/main" id="{D47B9B5C-D1B2-57F3-E625-94D005C6D91E}"/>
              </a:ext>
            </a:extLst>
          </p:cNvPr>
          <p:cNvSpPr txBox="1">
            <a:spLocks/>
          </p:cNvSpPr>
          <p:nvPr/>
        </p:nvSpPr>
        <p:spPr>
          <a:xfrm>
            <a:off x="1220853" y="3962809"/>
            <a:ext cx="918930" cy="20162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People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제목 4">
            <a:extLst>
              <a:ext uri="{FF2B5EF4-FFF2-40B4-BE49-F238E27FC236}">
                <a16:creationId xmlns:a16="http://schemas.microsoft.com/office/drawing/2014/main" id="{7DF77050-B053-537D-2BD3-3E1BAA54CFE5}"/>
              </a:ext>
            </a:extLst>
          </p:cNvPr>
          <p:cNvSpPr txBox="1">
            <a:spLocks/>
          </p:cNvSpPr>
          <p:nvPr/>
        </p:nvSpPr>
        <p:spPr>
          <a:xfrm>
            <a:off x="3532723" y="3962809"/>
            <a:ext cx="791275" cy="1574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ko-KR" altLang="en-US" sz="1400" dirty="0"/>
          </a:p>
        </p:txBody>
      </p:sp>
      <p:sp>
        <p:nvSpPr>
          <p:cNvPr id="46" name="제목 4">
            <a:extLst>
              <a:ext uri="{FF2B5EF4-FFF2-40B4-BE49-F238E27FC236}">
                <a16:creationId xmlns:a16="http://schemas.microsoft.com/office/drawing/2014/main" id="{67B19AAD-C7B4-BBA6-A29D-BF9484C1AB94}"/>
              </a:ext>
            </a:extLst>
          </p:cNvPr>
          <p:cNvSpPr txBox="1">
            <a:spLocks/>
          </p:cNvSpPr>
          <p:nvPr/>
        </p:nvSpPr>
        <p:spPr>
          <a:xfrm>
            <a:off x="7144608" y="2786071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Servo</a:t>
            </a:r>
            <a:endParaRPr lang="ko-KR" altLang="en-US" sz="1400" dirty="0"/>
          </a:p>
        </p:txBody>
      </p:sp>
      <p:sp>
        <p:nvSpPr>
          <p:cNvPr id="47" name="제목 4">
            <a:extLst>
              <a:ext uri="{FF2B5EF4-FFF2-40B4-BE49-F238E27FC236}">
                <a16:creationId xmlns:a16="http://schemas.microsoft.com/office/drawing/2014/main" id="{3BABD288-AD45-5CF2-45E6-6084EC793FF3}"/>
              </a:ext>
            </a:extLst>
          </p:cNvPr>
          <p:cNvSpPr txBox="1">
            <a:spLocks/>
          </p:cNvSpPr>
          <p:nvPr/>
        </p:nvSpPr>
        <p:spPr>
          <a:xfrm>
            <a:off x="9071057" y="4842630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 PET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807062-0A80-97A2-010E-36BA7C88C3F4}"/>
              </a:ext>
            </a:extLst>
          </p:cNvPr>
          <p:cNvSpPr/>
          <p:nvPr/>
        </p:nvSpPr>
        <p:spPr>
          <a:xfrm>
            <a:off x="9748535" y="2417275"/>
            <a:ext cx="853186" cy="1702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Food bottle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097D3F-FF44-0201-E9EA-2532B48A91F2}"/>
              </a:ext>
            </a:extLst>
          </p:cNvPr>
          <p:cNvCxnSpPr>
            <a:stCxn id="41" idx="3"/>
            <a:endCxn id="39" idx="1"/>
          </p:cNvCxnSpPr>
          <p:nvPr/>
        </p:nvCxnSpPr>
        <p:spPr>
          <a:xfrm>
            <a:off x="2417276" y="3429000"/>
            <a:ext cx="804286" cy="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CC935F-D002-CD86-F77A-FA0E451C40CF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 flipV="1">
            <a:off x="4625305" y="3439651"/>
            <a:ext cx="775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F8A89B7-8601-6244-CB37-A22627FA08C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996942" y="2305440"/>
            <a:ext cx="1789038" cy="365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E9DD9F5-744C-B161-8CBE-89193DE2FE8F}"/>
              </a:ext>
            </a:extLst>
          </p:cNvPr>
          <p:cNvCxnSpPr>
            <a:stCxn id="32" idx="3"/>
            <a:endCxn id="48" idx="0"/>
          </p:cNvCxnSpPr>
          <p:nvPr/>
        </p:nvCxnSpPr>
        <p:spPr>
          <a:xfrm>
            <a:off x="8763754" y="2305440"/>
            <a:ext cx="1411374" cy="111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369A6AF-0986-2E21-87CD-ECE4111888F2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0175128" y="4120221"/>
            <a:ext cx="0" cy="72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8C7B821-E5B8-0907-EF0F-15361AB06F34}"/>
              </a:ext>
            </a:extLst>
          </p:cNvPr>
          <p:cNvCxnSpPr>
            <a:stCxn id="39" idx="0"/>
          </p:cNvCxnSpPr>
          <p:nvPr/>
        </p:nvCxnSpPr>
        <p:spPr>
          <a:xfrm rot="16200000" flipV="1">
            <a:off x="3132324" y="1946670"/>
            <a:ext cx="773178" cy="809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제목 4">
            <a:extLst>
              <a:ext uri="{FF2B5EF4-FFF2-40B4-BE49-F238E27FC236}">
                <a16:creationId xmlns:a16="http://schemas.microsoft.com/office/drawing/2014/main" id="{D247136F-B860-EBBB-1490-A40A621B88BC}"/>
              </a:ext>
            </a:extLst>
          </p:cNvPr>
          <p:cNvSpPr txBox="1">
            <a:spLocks/>
          </p:cNvSpPr>
          <p:nvPr/>
        </p:nvSpPr>
        <p:spPr>
          <a:xfrm>
            <a:off x="1890296" y="1756458"/>
            <a:ext cx="1270199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DATABASE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F0EB31F-9A8F-7AA8-0935-7D5A387919BA}"/>
              </a:ext>
            </a:extLst>
          </p:cNvPr>
          <p:cNvCxnSpPr>
            <a:cxnSpLocks/>
          </p:cNvCxnSpPr>
          <p:nvPr/>
        </p:nvCxnSpPr>
        <p:spPr>
          <a:xfrm>
            <a:off x="6787687" y="3420692"/>
            <a:ext cx="992617" cy="89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black cat with green eyes&#10;&#10;Description automatically generated">
            <a:extLst>
              <a:ext uri="{FF2B5EF4-FFF2-40B4-BE49-F238E27FC236}">
                <a16:creationId xmlns:a16="http://schemas.microsoft.com/office/drawing/2014/main" id="{BB8EA513-7E68-B210-A444-8F19A198D5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85" y="4999465"/>
            <a:ext cx="997762" cy="997762"/>
          </a:xfrm>
          <a:prstGeom prst="rect">
            <a:avLst/>
          </a:prstGeom>
        </p:spPr>
      </p:pic>
      <p:pic>
        <p:nvPicPr>
          <p:cNvPr id="21" name="Picture 20" descr="A small rectangular electronic device&#10;&#10;Description automatically generated">
            <a:extLst>
              <a:ext uri="{FF2B5EF4-FFF2-40B4-BE49-F238E27FC236}">
                <a16:creationId xmlns:a16="http://schemas.microsoft.com/office/drawing/2014/main" id="{57730BAE-1CF7-F2BD-4D81-375357E838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58" y="3843918"/>
            <a:ext cx="1688210" cy="1123427"/>
          </a:xfrm>
          <a:prstGeom prst="rect">
            <a:avLst/>
          </a:prstGeom>
        </p:spPr>
      </p:pic>
      <p:sp>
        <p:nvSpPr>
          <p:cNvPr id="51" name="제목 4">
            <a:extLst>
              <a:ext uri="{FF2B5EF4-FFF2-40B4-BE49-F238E27FC236}">
                <a16:creationId xmlns:a16="http://schemas.microsoft.com/office/drawing/2014/main" id="{46400A9F-BD33-685E-85DC-043A7BDBB16A}"/>
              </a:ext>
            </a:extLst>
          </p:cNvPr>
          <p:cNvSpPr txBox="1">
            <a:spLocks/>
          </p:cNvSpPr>
          <p:nvPr/>
        </p:nvSpPr>
        <p:spPr>
          <a:xfrm>
            <a:off x="7420232" y="3454914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LCD display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제목 4">
            <a:extLst>
              <a:ext uri="{FF2B5EF4-FFF2-40B4-BE49-F238E27FC236}">
                <a16:creationId xmlns:a16="http://schemas.microsoft.com/office/drawing/2014/main" id="{F3ECD939-39AF-5ACD-16A3-274162CC26AD}"/>
              </a:ext>
            </a:extLst>
          </p:cNvPr>
          <p:cNvSpPr txBox="1">
            <a:spLocks/>
          </p:cNvSpPr>
          <p:nvPr/>
        </p:nvSpPr>
        <p:spPr>
          <a:xfrm>
            <a:off x="731235" y="5860205"/>
            <a:ext cx="2208142" cy="387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80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Franklin Gothic Medium" panose="020B0603020102020204" charset="0"/>
              </a:defRPr>
            </a:lvl1pPr>
          </a:lstStyle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3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0908-6852-333B-174F-04FA7889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</a:t>
            </a:r>
          </a:p>
        </p:txBody>
      </p:sp>
      <p:pic>
        <p:nvPicPr>
          <p:cNvPr id="5" name="ESP32 development board moving a SG90 servo motor">
            <a:hlinkClick r:id="" action="ppaction://media"/>
            <a:extLst>
              <a:ext uri="{FF2B5EF4-FFF2-40B4-BE49-F238E27FC236}">
                <a16:creationId xmlns:a16="http://schemas.microsoft.com/office/drawing/2014/main" id="{DD984CB3-3AD9-799D-3528-416C4292B94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96203" y="1493740"/>
            <a:ext cx="8169922" cy="45959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7EE6-009A-5619-69A3-E46035F6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A161-6599-E8C8-77A2-F5834D07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Blynk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DD3008F-55A0-1EBD-AD2F-D11021425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7" y="1488283"/>
            <a:ext cx="5240664" cy="4091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BE677-E60F-3DD7-EEB9-E39A81FB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3B1C-0708-4B48-A840-A3255E37555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4295499-3565-F8B6-70BA-B7ABAB879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8282"/>
            <a:ext cx="5617736" cy="40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I_Lab Theme">
  <a:themeElements>
    <a:clrScheme name="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8CD"/>
      </a:accent3>
      <a:accent4>
        <a:srgbClr val="2A2A2A"/>
      </a:accent4>
      <a:accent5>
        <a:srgbClr val="F8F8E9"/>
      </a:accent5>
      <a:accent6>
        <a:srgbClr val="C9823A"/>
      </a:accent6>
      <a:hlink>
        <a:srgbClr val="AE4828"/>
      </a:hlink>
      <a:folHlink>
        <a:srgbClr val="6A6954"/>
      </a:folHlink>
    </a:clrScheme>
    <a:fontScheme name="">
      <a:majorFont>
        <a:latin typeface="Franklin Gothic Medium"/>
        <a:ea typeface="Gulim"/>
        <a:cs typeface=""/>
      </a:majorFont>
      <a:minorFont>
        <a:latin typeface="Tahoma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_Lab Theme" id="{413985F5-FA6C-482C-8EA1-004EEF9256A0}" vid="{BAE4E413-F5F2-4E42-83EC-71B617A41DDD}"/>
    </a:ext>
  </a:extLst>
</a:theme>
</file>

<file path=ppt/theme/theme2.xml><?xml version="1.0" encoding="utf-8"?>
<a:theme xmlns:a="http://schemas.openxmlformats.org/drawingml/2006/main" name="1_사암">
  <a:themeElements>
    <a:clrScheme name="">
      <a:dk1>
        <a:srgbClr val="333333"/>
      </a:dk1>
      <a:lt1>
        <a:srgbClr val="BAB9A0"/>
      </a:lt1>
      <a:dk2>
        <a:srgbClr val="000000"/>
      </a:dk2>
      <a:lt2>
        <a:srgbClr val="333329"/>
      </a:lt2>
      <a:accent1>
        <a:srgbClr val="F4F3D9"/>
      </a:accent1>
      <a:accent2>
        <a:srgbClr val="E09142"/>
      </a:accent2>
      <a:accent3>
        <a:srgbClr val="D9D8CD"/>
      </a:accent3>
      <a:accent4>
        <a:srgbClr val="2A2A2A"/>
      </a:accent4>
      <a:accent5>
        <a:srgbClr val="F8F8E9"/>
      </a:accent5>
      <a:accent6>
        <a:srgbClr val="C9823A"/>
      </a:accent6>
      <a:hlink>
        <a:srgbClr val="AE4828"/>
      </a:hlink>
      <a:folHlink>
        <a:srgbClr val="6A6954"/>
      </a:folHlink>
    </a:clrScheme>
    <a:fontScheme name="">
      <a:majorFont>
        <a:latin typeface="Franklin Gothic Medium"/>
        <a:ea typeface="Gulim"/>
        <a:cs typeface=""/>
      </a:majorFont>
      <a:minorFont>
        <a:latin typeface="Tahoma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DI_Lab Theme</Template>
  <TotalTime>46474</TotalTime>
  <Words>228</Words>
  <Application>Microsoft Office PowerPoint</Application>
  <PresentationFormat>Widescreen</PresentationFormat>
  <Paragraphs>85</Paragraphs>
  <Slides>17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HCR Batang</vt:lpstr>
      <vt:lpstr>HY중고딕</vt:lpstr>
      <vt:lpstr>맑은 고딕</vt:lpstr>
      <vt:lpstr>proxima nova</vt:lpstr>
      <vt:lpstr>Arial</vt:lpstr>
      <vt:lpstr>Franklin Gothic Medium</vt:lpstr>
      <vt:lpstr>Tahoma</vt:lpstr>
      <vt:lpstr>Times New Roman</vt:lpstr>
      <vt:lpstr>Wingdings</vt:lpstr>
      <vt:lpstr>DI_Lab Theme</vt:lpstr>
      <vt:lpstr>1_사암</vt:lpstr>
      <vt:lpstr>스마트 애완동물 급식기 </vt:lpstr>
      <vt:lpstr>목차</vt:lpstr>
      <vt:lpstr>프로젝트 소개</vt:lpstr>
      <vt:lpstr>주요 기능</vt:lpstr>
      <vt:lpstr>시스템 아키텍처</vt:lpstr>
      <vt:lpstr>시스템 아키텍처</vt:lpstr>
      <vt:lpstr>시스템 아키텍처</vt:lpstr>
      <vt:lpstr>Servo motor</vt:lpstr>
      <vt:lpstr>App Blynk</vt:lpstr>
      <vt:lpstr>추가 기능</vt:lpstr>
      <vt:lpstr>IFTTT connection</vt:lpstr>
      <vt:lpstr>Webhooks Data</vt:lpstr>
      <vt:lpstr>Blynk connection</vt:lpstr>
      <vt:lpstr>Blynk connection</vt:lpstr>
      <vt:lpstr>Wire 연결</vt:lpstr>
      <vt:lpstr>최종 사진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Zanabazar Batpurev</cp:lastModifiedBy>
  <cp:revision>907</cp:revision>
  <cp:lastPrinted>2023-04-14T01:45:56Z</cp:lastPrinted>
  <dcterms:created xsi:type="dcterms:W3CDTF">2018-03-20T10:48:47Z</dcterms:created>
  <dcterms:modified xsi:type="dcterms:W3CDTF">2024-06-13T01:13:02Z</dcterms:modified>
</cp:coreProperties>
</file>