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Rustic Printed" charset="1" panose="00000000000000000000"/>
      <p:regular r:id="rId25"/>
    </p:embeddedFont>
    <p:embeddedFont>
      <p:font typeface="Canva Sans Medium" charset="1" panose="020B0603030501040103"/>
      <p:regular r:id="rId26"/>
    </p:embeddedFont>
    <p:embeddedFont>
      <p:font typeface="Canva Sans Bold" charset="1" panose="020B0803030501040103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53.jpeg" Type="http://schemas.openxmlformats.org/officeDocument/2006/relationships/image"/><Relationship Id="rId14" Target="../media/image54.jpeg" Type="http://schemas.openxmlformats.org/officeDocument/2006/relationships/image"/><Relationship Id="rId15" Target="../media/image55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../media/image34.png" Type="http://schemas.openxmlformats.org/officeDocument/2006/relationships/image"/><Relationship Id="rId12" Target="../media/image3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36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universe.roboflow.com/suryani/dogdisease/dataset/2" TargetMode="External" Type="http://schemas.openxmlformats.org/officeDocument/2006/relationships/hyperlink"/><Relationship Id="rId11" Target="https://universe.roboflow.com/suryani/pyoderma/dataset/1" TargetMode="External" Type="http://schemas.openxmlformats.org/officeDocument/2006/relationships/hyperlink"/><Relationship Id="rId12" Target="https://universe.roboflow.com/tain/dog-leprosy/dataset/4" TargetMode="External" Type="http://schemas.openxmlformats.org/officeDocument/2006/relationships/hyperlink"/><Relationship Id="rId13" Target="https://universe.roboflow.com/tain/ear-mites/dataset/2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https://www.kaggle.com/datasets/diemhuongnt12/dog-diseases-9class" TargetMode="External" Type="http://schemas.openxmlformats.org/officeDocument/2006/relationships/hyperlink"/><Relationship Id="rId8" Target="https://www.kaggle.com/datasets/yashmotiani/dogs-skin-disease-dataset" TargetMode="External" Type="http://schemas.openxmlformats.org/officeDocument/2006/relationships/hyperlink"/><Relationship Id="rId9" Target="https://www.kaggle.com/datasets/diemhuongnt12/5-skin-dog-diseases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768174" y="1976485"/>
            <a:ext cx="13170219" cy="475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DOG DISEASE DETECTION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4133419" y="2589556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5" y="0"/>
                </a:lnTo>
                <a:lnTo>
                  <a:pt x="2770525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170869" y="6976735"/>
            <a:ext cx="10355609" cy="752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b="true" sz="2841" spc="17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AYUSH SHARMA-23074008-CSE(IDD)</a:t>
            </a:r>
          </a:p>
          <a:p>
            <a:pPr algn="ctr" marL="0" indent="0" lvl="0">
              <a:lnSpc>
                <a:spcPts val="2955"/>
              </a:lnSpc>
              <a:spcBef>
                <a:spcPct val="0"/>
              </a:spcBef>
            </a:pPr>
            <a:r>
              <a:rPr lang="en-US" b="true" sz="2841" spc="17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RIYA - 23075067 - CSE(B.TECH)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6823717">
            <a:off x="1318148" y="6001511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2703410" y="2528361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4798250" y="639903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819535"/>
            <a:chOff x="0" y="0"/>
            <a:chExt cx="4274726" cy="23228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22841"/>
            </a:xfrm>
            <a:custGeom>
              <a:avLst/>
              <a:gdLst/>
              <a:ahLst/>
              <a:cxnLst/>
              <a:rect r="r" b="b" t="t" l="l"/>
              <a:pathLst>
                <a:path h="2322841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312347"/>
                  </a:lnTo>
                  <a:cubicBezTo>
                    <a:pt x="4274726" y="2315130"/>
                    <a:pt x="4273620" y="2317799"/>
                    <a:pt x="4271652" y="2319767"/>
                  </a:cubicBezTo>
                  <a:cubicBezTo>
                    <a:pt x="4269684" y="2321735"/>
                    <a:pt x="4267015" y="2322841"/>
                    <a:pt x="4264232" y="2322841"/>
                  </a:cubicBezTo>
                  <a:lnTo>
                    <a:pt x="10494" y="2322841"/>
                  </a:lnTo>
                  <a:cubicBezTo>
                    <a:pt x="4698" y="2322841"/>
                    <a:pt x="0" y="2318142"/>
                    <a:pt x="0" y="2312347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360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70464" y="1000125"/>
            <a:ext cx="14487539" cy="99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44"/>
              </a:lnSpc>
            </a:pPr>
            <a:r>
              <a:rPr lang="en-US" sz="6400" spc="-38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UNET ARCHITECTURE FOR IMAGE SEGMENTATION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7941" y="1982674"/>
            <a:ext cx="15672119" cy="786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0571" indent="-330286" lvl="1">
              <a:lnSpc>
                <a:spcPts val="4130"/>
              </a:lnSpc>
              <a:buFont typeface="Arial"/>
              <a:buChar char="•"/>
            </a:pPr>
            <a:r>
              <a:rPr lang="en-US" b="true" sz="3059" spc="18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UNet?</a:t>
            </a:r>
          </a:p>
          <a:p>
            <a:pPr algn="just" marL="1321143" indent="-440381" lvl="2">
              <a:lnSpc>
                <a:spcPts val="4130"/>
              </a:lnSpc>
              <a:buFont typeface="Arial"/>
              <a:buChar char="⚬"/>
            </a:pP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U-Net is a convolutional neural network (CNN) designed for image segmentation.</a:t>
            </a:r>
          </a:p>
          <a:p>
            <a:pPr algn="just" marL="1321143" indent="-440381" lvl="2">
              <a:lnSpc>
                <a:spcPts val="4130"/>
              </a:lnSpc>
              <a:buFont typeface="Arial"/>
              <a:buChar char="⚬"/>
            </a:pP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Originally proposed for biomedical image segmentation (Ronneberger et al., 2015).</a:t>
            </a:r>
          </a:p>
          <a:p>
            <a:pPr algn="just" marL="1321143" indent="-440381" lvl="2">
              <a:lnSpc>
                <a:spcPts val="4130"/>
              </a:lnSpc>
              <a:buFont typeface="Arial"/>
              <a:buChar char="⚬"/>
            </a:pP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Uses an encoder-decoder structure with skip connections for precise localization.</a:t>
            </a:r>
          </a:p>
          <a:p>
            <a:pPr algn="just">
              <a:lnSpc>
                <a:spcPts val="4130"/>
              </a:lnSpc>
              <a:spcBef>
                <a:spcPct val="0"/>
              </a:spcBef>
            </a:pPr>
          </a:p>
          <a:p>
            <a:pPr algn="just" marL="660571" indent="-330286" lvl="1">
              <a:lnSpc>
                <a:spcPts val="413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59" spc="183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Why U-Net for This Project?</a:t>
            </a:r>
          </a:p>
          <a:p>
            <a:pPr algn="just" marL="1321143" indent="-440381" lvl="2">
              <a:lnSpc>
                <a:spcPts val="4130"/>
              </a:lnSpc>
              <a:spcBef>
                <a:spcPct val="0"/>
              </a:spcBef>
              <a:buFont typeface="Arial"/>
              <a:buChar char="⚬"/>
            </a:pP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Efficient in segmenting small, detailed structures.</a:t>
            </a:r>
          </a:p>
          <a:p>
            <a:pPr algn="just" marL="1321143" indent="-440381" lvl="2">
              <a:lnSpc>
                <a:spcPts val="4130"/>
              </a:lnSpc>
              <a:spcBef>
                <a:spcPct val="0"/>
              </a:spcBef>
              <a:buFont typeface="Arial"/>
              <a:buChar char="⚬"/>
            </a:pP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Works well with limited training data.</a:t>
            </a:r>
          </a:p>
          <a:p>
            <a:pPr algn="just" marL="1321143" indent="-440381" lvl="2">
              <a:lnSpc>
                <a:spcPts val="4130"/>
              </a:lnSpc>
              <a:spcBef>
                <a:spcPct val="0"/>
              </a:spcBef>
              <a:buFont typeface="Arial"/>
              <a:buChar char="⚬"/>
            </a:pP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Skip connections help retain spatial information.</a:t>
            </a:r>
          </a:p>
          <a:p>
            <a:pPr algn="just" marL="1321143" indent="-440381" lvl="2">
              <a:lnSpc>
                <a:spcPts val="4130"/>
              </a:lnSpc>
              <a:spcBef>
                <a:spcPct val="0"/>
              </a:spcBef>
              <a:buFont typeface="Arial"/>
              <a:buChar char="⚬"/>
            </a:pP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Already proven effective in medical and animal disease detection</a:t>
            </a:r>
          </a:p>
          <a:p>
            <a:pPr algn="just">
              <a:lnSpc>
                <a:spcPts val="4265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2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464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29298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314566" y="981075"/>
            <a:ext cx="1195683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83492" y="3231220"/>
            <a:ext cx="4919548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CUSTOMIZATION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43007" y="2897845"/>
            <a:ext cx="4440326" cy="152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DATASET PREPARATION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94999" y="4408510"/>
            <a:ext cx="6336342" cy="4242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8767" indent="-274384" lvl="1">
              <a:lnSpc>
                <a:spcPts val="3126"/>
              </a:lnSpc>
              <a:buFont typeface="Arial"/>
              <a:buChar char="•"/>
            </a:pPr>
            <a:r>
              <a:rPr lang="en-US" b="true" sz="254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Problem: Inconsistent Mask Labels</a:t>
            </a:r>
          </a:p>
          <a:p>
            <a:pPr algn="just" marL="1097534" indent="-365845" lvl="2">
              <a:lnSpc>
                <a:spcPts val="3126"/>
              </a:lnSpc>
              <a:buFont typeface="Arial"/>
              <a:buChar char="⚬"/>
            </a:pPr>
            <a:r>
              <a:rPr lang="en-US" sz="254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 contained more than 5 expected classes causing inconsistency.</a:t>
            </a:r>
          </a:p>
          <a:p>
            <a:pPr algn="just" marL="548767" indent="-274384" lvl="1">
              <a:lnSpc>
                <a:spcPts val="3126"/>
              </a:lnSpc>
              <a:buFont typeface="Arial"/>
              <a:buChar char="•"/>
            </a:pPr>
            <a:r>
              <a:rPr lang="en-US" b="true" sz="2541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Solution: K-Nearest Neighbors (KNN) for Pixel Classification</a:t>
            </a:r>
          </a:p>
          <a:p>
            <a:pPr algn="just" marL="1097534" indent="-365845" lvl="2">
              <a:lnSpc>
                <a:spcPts val="3126"/>
              </a:lnSpc>
              <a:buFont typeface="Arial"/>
              <a:buChar char="⚬"/>
            </a:pPr>
            <a:r>
              <a:rPr lang="en-US" sz="254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non-parametric classification algorithm that assigns labels based on majority class of its nearest neigbours.</a:t>
            </a:r>
          </a:p>
          <a:p>
            <a:pPr algn="just">
              <a:lnSpc>
                <a:spcPts val="29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492775" y="4017985"/>
            <a:ext cx="6238603" cy="387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017" indent="-291008" lvl="1">
              <a:lnSpc>
                <a:spcPts val="3854"/>
              </a:lnSpc>
              <a:buFont typeface="Arial"/>
              <a:buChar char="•"/>
            </a:pPr>
            <a:r>
              <a:rPr lang="en-US" b="true" sz="2695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Backbone Choice: </a:t>
            </a:r>
            <a:r>
              <a:rPr lang="en-US" sz="26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EfficientNet B3</a:t>
            </a:r>
          </a:p>
          <a:p>
            <a:pPr algn="just" marL="582017" indent="-291008" lvl="1">
              <a:lnSpc>
                <a:spcPts val="3854"/>
              </a:lnSpc>
              <a:buFont typeface="Arial"/>
              <a:buChar char="•"/>
            </a:pPr>
            <a:r>
              <a:rPr lang="en-US" b="true" sz="26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Weighted Cross-Entropy Loss</a:t>
            </a:r>
            <a:r>
              <a:rPr lang="en-US" b="true" sz="2695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: </a:t>
            </a:r>
            <a:r>
              <a:rPr lang="en-US" sz="26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commonly used when dealing with class imbalance.</a:t>
            </a:r>
          </a:p>
          <a:p>
            <a:pPr algn="just" marL="582017" indent="-291008" lvl="1">
              <a:lnSpc>
                <a:spcPts val="3854"/>
              </a:lnSpc>
              <a:buFont typeface="Arial"/>
              <a:buChar char="•"/>
            </a:pPr>
            <a:r>
              <a:rPr lang="en-US" b="true" sz="2695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Contrast Limited Adaptive Histogram Equalization (CLAHE): </a:t>
            </a:r>
            <a:r>
              <a:rPr lang="en-US" sz="26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image processing technique used to improve contrast in images</a:t>
            </a:r>
            <a:r>
              <a:rPr lang="en-US" b="true" sz="2695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819535"/>
            <a:chOff x="0" y="0"/>
            <a:chExt cx="4274726" cy="23228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22841"/>
            </a:xfrm>
            <a:custGeom>
              <a:avLst/>
              <a:gdLst/>
              <a:ahLst/>
              <a:cxnLst/>
              <a:rect r="r" b="b" t="t" l="l"/>
              <a:pathLst>
                <a:path h="2322841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312347"/>
                  </a:lnTo>
                  <a:cubicBezTo>
                    <a:pt x="4274726" y="2315130"/>
                    <a:pt x="4273620" y="2317799"/>
                    <a:pt x="4271652" y="2319767"/>
                  </a:cubicBezTo>
                  <a:cubicBezTo>
                    <a:pt x="4269684" y="2321735"/>
                    <a:pt x="4267015" y="2322841"/>
                    <a:pt x="4264232" y="2322841"/>
                  </a:cubicBezTo>
                  <a:lnTo>
                    <a:pt x="10494" y="2322841"/>
                  </a:lnTo>
                  <a:cubicBezTo>
                    <a:pt x="4698" y="2322841"/>
                    <a:pt x="0" y="2318142"/>
                    <a:pt x="0" y="2312347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360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70464" y="4159629"/>
            <a:ext cx="6102435" cy="3997095"/>
          </a:xfrm>
          <a:custGeom>
            <a:avLst/>
            <a:gdLst/>
            <a:ahLst/>
            <a:cxnLst/>
            <a:rect r="r" b="b" t="t" l="l"/>
            <a:pathLst>
              <a:path h="3997095" w="6102435">
                <a:moveTo>
                  <a:pt x="0" y="0"/>
                </a:moveTo>
                <a:lnTo>
                  <a:pt x="6102435" y="0"/>
                </a:lnTo>
                <a:lnTo>
                  <a:pt x="6102435" y="3997095"/>
                </a:lnTo>
                <a:lnTo>
                  <a:pt x="0" y="3997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14233" y="4159629"/>
            <a:ext cx="6221159" cy="3997095"/>
          </a:xfrm>
          <a:custGeom>
            <a:avLst/>
            <a:gdLst/>
            <a:ahLst/>
            <a:cxnLst/>
            <a:rect r="r" b="b" t="t" l="l"/>
            <a:pathLst>
              <a:path h="3997095" w="6221159">
                <a:moveTo>
                  <a:pt x="0" y="0"/>
                </a:moveTo>
                <a:lnTo>
                  <a:pt x="6221160" y="0"/>
                </a:lnTo>
                <a:lnTo>
                  <a:pt x="6221160" y="3997095"/>
                </a:lnTo>
                <a:lnTo>
                  <a:pt x="0" y="3997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70464" y="1000125"/>
            <a:ext cx="14487539" cy="99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44"/>
              </a:lnSpc>
            </a:pPr>
            <a:r>
              <a:rPr lang="en-US" sz="6400" spc="-38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UNET ARCHITECTURE PERFORMANCE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7941" y="2319179"/>
            <a:ext cx="15672119" cy="1037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0571" indent="-330286" lvl="1">
              <a:lnSpc>
                <a:spcPts val="4130"/>
              </a:lnSpc>
              <a:buFont typeface="Arial"/>
              <a:buChar char="•"/>
            </a:pPr>
            <a:r>
              <a:rPr lang="en-US" b="true" sz="3059" spc="18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Validation loss: 0.2814 </a:t>
            </a:r>
          </a:p>
          <a:p>
            <a:pPr algn="just" marL="660571" indent="-330286" lvl="1">
              <a:lnSpc>
                <a:spcPts val="413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59" spc="18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Validation accuracy: 0.8967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819535"/>
            <a:chOff x="0" y="0"/>
            <a:chExt cx="4274726" cy="23228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22841"/>
            </a:xfrm>
            <a:custGeom>
              <a:avLst/>
              <a:gdLst/>
              <a:ahLst/>
              <a:cxnLst/>
              <a:rect r="r" b="b" t="t" l="l"/>
              <a:pathLst>
                <a:path h="2322841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312347"/>
                  </a:lnTo>
                  <a:cubicBezTo>
                    <a:pt x="4274726" y="2315130"/>
                    <a:pt x="4273620" y="2317799"/>
                    <a:pt x="4271652" y="2319767"/>
                  </a:cubicBezTo>
                  <a:cubicBezTo>
                    <a:pt x="4269684" y="2321735"/>
                    <a:pt x="4267015" y="2322841"/>
                    <a:pt x="4264232" y="2322841"/>
                  </a:cubicBezTo>
                  <a:lnTo>
                    <a:pt x="10494" y="2322841"/>
                  </a:lnTo>
                  <a:cubicBezTo>
                    <a:pt x="4698" y="2322841"/>
                    <a:pt x="0" y="2318142"/>
                    <a:pt x="0" y="2312347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360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759588" y="2090804"/>
            <a:ext cx="9109290" cy="3347664"/>
          </a:xfrm>
          <a:custGeom>
            <a:avLst/>
            <a:gdLst/>
            <a:ahLst/>
            <a:cxnLst/>
            <a:rect r="r" b="b" t="t" l="l"/>
            <a:pathLst>
              <a:path h="3347664" w="9109290">
                <a:moveTo>
                  <a:pt x="0" y="0"/>
                </a:moveTo>
                <a:lnTo>
                  <a:pt x="9109290" y="0"/>
                </a:lnTo>
                <a:lnTo>
                  <a:pt x="9109290" y="3347664"/>
                </a:lnTo>
                <a:lnTo>
                  <a:pt x="0" y="3347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9588" y="6001729"/>
            <a:ext cx="9109290" cy="3256571"/>
          </a:xfrm>
          <a:custGeom>
            <a:avLst/>
            <a:gdLst/>
            <a:ahLst/>
            <a:cxnLst/>
            <a:rect r="r" b="b" t="t" l="l"/>
            <a:pathLst>
              <a:path h="3256571" w="9109290">
                <a:moveTo>
                  <a:pt x="0" y="0"/>
                </a:moveTo>
                <a:lnTo>
                  <a:pt x="9109290" y="0"/>
                </a:lnTo>
                <a:lnTo>
                  <a:pt x="9109290" y="3256571"/>
                </a:lnTo>
                <a:lnTo>
                  <a:pt x="0" y="3256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70464" y="1000125"/>
            <a:ext cx="14487539" cy="99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44"/>
              </a:lnSpc>
            </a:pPr>
            <a:r>
              <a:rPr lang="en-US" sz="6400" spc="-38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UNET ARCHITECTURE PERFORMANCE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819535"/>
            <a:chOff x="0" y="0"/>
            <a:chExt cx="4274726" cy="23228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22841"/>
            </a:xfrm>
            <a:custGeom>
              <a:avLst/>
              <a:gdLst/>
              <a:ahLst/>
              <a:cxnLst/>
              <a:rect r="r" b="b" t="t" l="l"/>
              <a:pathLst>
                <a:path h="2322841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312347"/>
                  </a:lnTo>
                  <a:cubicBezTo>
                    <a:pt x="4274726" y="2315130"/>
                    <a:pt x="4273620" y="2317799"/>
                    <a:pt x="4271652" y="2319767"/>
                  </a:cubicBezTo>
                  <a:cubicBezTo>
                    <a:pt x="4269684" y="2321735"/>
                    <a:pt x="4267015" y="2322841"/>
                    <a:pt x="4264232" y="2322841"/>
                  </a:cubicBezTo>
                  <a:lnTo>
                    <a:pt x="10494" y="2322841"/>
                  </a:lnTo>
                  <a:cubicBezTo>
                    <a:pt x="4698" y="2322841"/>
                    <a:pt x="0" y="2318142"/>
                    <a:pt x="0" y="2312347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360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00231" y="1295093"/>
            <a:ext cx="14487539" cy="99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44"/>
              </a:lnSpc>
            </a:pPr>
            <a:r>
              <a:rPr lang="en-US" sz="6400" spc="-38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FUTURE WORKS ANS IMPROVEMENTS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84025"/>
            <a:ext cx="15761058" cy="630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4320" indent="-332160" lvl="1">
              <a:lnSpc>
                <a:spcPts val="4153"/>
              </a:lnSpc>
              <a:buFont typeface="Arial"/>
              <a:buChar char="•"/>
            </a:pPr>
            <a:r>
              <a:rPr lang="en-US" b="true" sz="3076" spc="184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Enhancing U-Net and Symptom Prediction:</a:t>
            </a:r>
          </a:p>
          <a:p>
            <a:pPr algn="just" marL="1328640" indent="-442880" lvl="2">
              <a:lnSpc>
                <a:spcPts val="4153"/>
              </a:lnSpc>
              <a:buFont typeface="Arial"/>
              <a:buChar char="⚬"/>
            </a:pPr>
            <a:r>
              <a:rPr lang="en-US" sz="3076" spc="1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 the U-Net model to not just segment regions but also predict possible symptoms directly.</a:t>
            </a:r>
          </a:p>
          <a:p>
            <a:pPr algn="just" marL="1328640" indent="-442880" lvl="2">
              <a:lnSpc>
                <a:spcPts val="4153"/>
              </a:lnSpc>
              <a:buFont typeface="Arial"/>
              <a:buChar char="⚬"/>
            </a:pPr>
            <a:r>
              <a:rPr lang="en-US" sz="3076" spc="1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Integrate feature extraction methods to identify patterns associated with specific diseases.</a:t>
            </a:r>
          </a:p>
          <a:p>
            <a:pPr algn="just">
              <a:lnSpc>
                <a:spcPts val="4153"/>
              </a:lnSpc>
            </a:pPr>
          </a:p>
          <a:p>
            <a:pPr algn="just" marL="664320" indent="-332160" lvl="1">
              <a:lnSpc>
                <a:spcPts val="4153"/>
              </a:lnSpc>
              <a:buFont typeface="Arial"/>
              <a:buChar char="•"/>
            </a:pPr>
            <a:r>
              <a:rPr lang="en-US" b="true" sz="3076" spc="184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Expanding Disease Detection</a:t>
            </a:r>
          </a:p>
          <a:p>
            <a:pPr algn="just" marL="1328640" indent="-442880" lvl="2">
              <a:lnSpc>
                <a:spcPts val="4153"/>
              </a:lnSpc>
              <a:buFont typeface="Arial"/>
              <a:buChar char="⚬"/>
            </a:pPr>
            <a:r>
              <a:rPr lang="en-US" b="true" sz="3076" spc="1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Skin Disease Model</a:t>
            </a:r>
            <a:r>
              <a:rPr lang="en-US" sz="3076" spc="1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Work is already underway to classify different skin conditions in dogs.</a:t>
            </a:r>
          </a:p>
          <a:p>
            <a:pPr algn="just" marL="1328640" indent="-442880" lvl="2">
              <a:lnSpc>
                <a:spcPts val="4153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076" spc="1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Paw Disease Detection</a:t>
            </a:r>
            <a:r>
              <a:rPr lang="en-US" sz="3076" spc="1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We will soon begin developing a dedicated model for paw-related symptoms, ensuring a more comprehensive diagnostic system.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8791" y="-256408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366315">
            <a:off x="15893295" y="3255045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08966" y="9071172"/>
            <a:ext cx="4222162" cy="1519978"/>
          </a:xfrm>
          <a:custGeom>
            <a:avLst/>
            <a:gdLst/>
            <a:ahLst/>
            <a:cxnLst/>
            <a:rect r="r" b="b" t="t" l="l"/>
            <a:pathLst>
              <a:path h="1519978" w="4222162">
                <a:moveTo>
                  <a:pt x="0" y="0"/>
                </a:moveTo>
                <a:lnTo>
                  <a:pt x="4222162" y="0"/>
                </a:lnTo>
                <a:lnTo>
                  <a:pt x="4222162" y="1519979"/>
                </a:lnTo>
                <a:lnTo>
                  <a:pt x="0" y="1519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634279" y="9258300"/>
            <a:ext cx="4826643" cy="3119218"/>
          </a:xfrm>
          <a:custGeom>
            <a:avLst/>
            <a:gdLst/>
            <a:ahLst/>
            <a:cxnLst/>
            <a:rect r="r" b="b" t="t" l="l"/>
            <a:pathLst>
              <a:path h="3119218" w="4826643">
                <a:moveTo>
                  <a:pt x="0" y="0"/>
                </a:moveTo>
                <a:lnTo>
                  <a:pt x="4826644" y="0"/>
                </a:lnTo>
                <a:lnTo>
                  <a:pt x="4826644" y="3119218"/>
                </a:lnTo>
                <a:lnTo>
                  <a:pt x="0" y="3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0800000">
            <a:off x="6536258" y="-604398"/>
            <a:ext cx="5282267" cy="2165729"/>
          </a:xfrm>
          <a:custGeom>
            <a:avLst/>
            <a:gdLst/>
            <a:ahLst/>
            <a:cxnLst/>
            <a:rect r="r" b="b" t="t" l="l"/>
            <a:pathLst>
              <a:path h="2165729" w="5282267">
                <a:moveTo>
                  <a:pt x="0" y="0"/>
                </a:moveTo>
                <a:lnTo>
                  <a:pt x="5282267" y="0"/>
                </a:lnTo>
                <a:lnTo>
                  <a:pt x="5282267" y="2165729"/>
                </a:lnTo>
                <a:lnTo>
                  <a:pt x="0" y="21657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465964" y="1309018"/>
            <a:ext cx="11356073" cy="139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76"/>
              </a:lnSpc>
              <a:spcBef>
                <a:spcPct val="0"/>
              </a:spcBef>
            </a:pPr>
            <a:r>
              <a:rPr lang="en-US" sz="9614" spc="-576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APP DEVELOPMENT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05464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175863" y="3003192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3065056" y="3053574"/>
            <a:ext cx="4919548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TECH STACK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23964" y="4017985"/>
            <a:ext cx="6238603" cy="4359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017" indent="-291008" lvl="1">
              <a:lnSpc>
                <a:spcPts val="3854"/>
              </a:lnSpc>
              <a:buFont typeface="Arial"/>
              <a:buChar char="•"/>
            </a:pPr>
            <a:r>
              <a:rPr lang="en-US" b="true" sz="26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</a:t>
            </a:r>
            <a:r>
              <a:rPr lang="en-US" sz="26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React Native with Expo framework for cross-platform mobile development.</a:t>
            </a:r>
          </a:p>
          <a:p>
            <a:pPr algn="just" marL="582017" indent="-291008" lvl="1">
              <a:lnSpc>
                <a:spcPts val="3854"/>
              </a:lnSpc>
              <a:buFont typeface="Arial"/>
              <a:buChar char="•"/>
            </a:pPr>
            <a:r>
              <a:rPr lang="en-US" b="true" sz="26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Backend: </a:t>
            </a:r>
            <a:r>
              <a:rPr lang="en-US" sz="26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FastAPI for handling API requests and processing images.</a:t>
            </a:r>
          </a:p>
          <a:p>
            <a:pPr algn="just" marL="582017" indent="-291008" lvl="1">
              <a:lnSpc>
                <a:spcPts val="3854"/>
              </a:lnSpc>
              <a:buFont typeface="Arial"/>
              <a:buChar char="•"/>
            </a:pPr>
            <a:r>
              <a:rPr lang="en-US" b="true" sz="26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Other Tools: </a:t>
            </a:r>
            <a:r>
              <a:rPr lang="en-US" sz="26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OpenCV for image processing and TensorFlow/PyTorch for model deployment.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81710" y="3107395"/>
            <a:ext cx="4440326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FEATURES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77879" y="4065610"/>
            <a:ext cx="6336342" cy="5070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321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Image Upload: 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Users can upload images from their gallery.</a:t>
            </a:r>
          </a:p>
          <a:p>
            <a:pPr algn="just" marL="582930" indent="-291465" lvl="1">
              <a:lnSpc>
                <a:spcPts val="3321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Flip &amp; Crop Image: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Basic image editing features allow users to modify images before detection.</a:t>
            </a:r>
          </a:p>
          <a:p>
            <a:pPr algn="just" marL="582930" indent="-291465" lvl="1">
              <a:lnSpc>
                <a:spcPts val="3321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 Detection using YOLO:</a:t>
            </a:r>
            <a:r>
              <a:rPr lang="en-US" b="true" sz="27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app processes the image and highlights detected objects.</a:t>
            </a:r>
          </a:p>
          <a:p>
            <a:pPr algn="just" marL="582930" indent="-291465" lvl="1">
              <a:lnSpc>
                <a:spcPts val="3321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Interface:</a:t>
            </a: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Simple and intuitive UI for seamless interaction.</a:t>
            </a:r>
          </a:p>
          <a:p>
            <a:pPr algn="just">
              <a:lnSpc>
                <a:spcPts val="3861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819535"/>
            <a:chOff x="0" y="0"/>
            <a:chExt cx="4274726" cy="23228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322841"/>
            </a:xfrm>
            <a:custGeom>
              <a:avLst/>
              <a:gdLst/>
              <a:ahLst/>
              <a:cxnLst/>
              <a:rect r="r" b="b" t="t" l="l"/>
              <a:pathLst>
                <a:path h="2322841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312347"/>
                  </a:lnTo>
                  <a:cubicBezTo>
                    <a:pt x="4274726" y="2315130"/>
                    <a:pt x="4273620" y="2317799"/>
                    <a:pt x="4271652" y="2319767"/>
                  </a:cubicBezTo>
                  <a:cubicBezTo>
                    <a:pt x="4269684" y="2321735"/>
                    <a:pt x="4267015" y="2322841"/>
                    <a:pt x="4264232" y="2322841"/>
                  </a:cubicBezTo>
                  <a:lnTo>
                    <a:pt x="10494" y="2322841"/>
                  </a:lnTo>
                  <a:cubicBezTo>
                    <a:pt x="4698" y="2322841"/>
                    <a:pt x="0" y="2318142"/>
                    <a:pt x="0" y="2312347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360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24863" y="1442197"/>
            <a:ext cx="14487539" cy="1439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36"/>
              </a:lnSpc>
            </a:pPr>
            <a:r>
              <a:rPr lang="en-US" sz="9100" spc="-546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WORKFLOW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4068" y="3126206"/>
            <a:ext cx="15879865" cy="500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65" indent="-399433" lvl="1">
              <a:lnSpc>
                <a:spcPts val="4995"/>
              </a:lnSpc>
              <a:buFont typeface="Arial"/>
              <a:buChar char="•"/>
            </a:pPr>
            <a:r>
              <a:rPr lang="en-US" b="true" sz="3700" spc="222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User uploads an image in the mobile app.</a:t>
            </a:r>
          </a:p>
          <a:p>
            <a:pPr algn="just" marL="798865" indent="-399433" lvl="1">
              <a:lnSpc>
                <a:spcPts val="4995"/>
              </a:lnSpc>
              <a:buFont typeface="Arial"/>
              <a:buChar char="•"/>
            </a:pPr>
            <a:r>
              <a:rPr lang="en-US" b="true" sz="3700" spc="222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image is preprocessed and sent to the FastAPI backend.</a:t>
            </a:r>
          </a:p>
          <a:p>
            <a:pPr algn="just" marL="798865" indent="-399433" lvl="1">
              <a:lnSpc>
                <a:spcPts val="4995"/>
              </a:lnSpc>
              <a:buFont typeface="Arial"/>
              <a:buChar char="•"/>
            </a:pPr>
            <a:r>
              <a:rPr lang="en-US" b="true" sz="3700" spc="222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backend forwards the image to the YOLO model for detection.</a:t>
            </a:r>
          </a:p>
          <a:p>
            <a:pPr algn="just" marL="798865" indent="-399433" lvl="1">
              <a:lnSpc>
                <a:spcPts val="4995"/>
              </a:lnSpc>
              <a:buFont typeface="Arial"/>
              <a:buChar char="•"/>
            </a:pPr>
            <a:r>
              <a:rPr lang="en-US" b="true" sz="3700" spc="222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Detected objects are annotated on the image and sent back to the mobile app.</a:t>
            </a:r>
          </a:p>
          <a:p>
            <a:pPr algn="just" marL="798865" indent="-399433" lvl="1">
              <a:lnSpc>
                <a:spcPts val="499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700" spc="222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The app displays the results to the user.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6632" y="-1082517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366315">
            <a:off x="16763321" y="4670879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22807" y="9667398"/>
            <a:ext cx="4222162" cy="1519978"/>
          </a:xfrm>
          <a:custGeom>
            <a:avLst/>
            <a:gdLst/>
            <a:ahLst/>
            <a:cxnLst/>
            <a:rect r="r" b="b" t="t" l="l"/>
            <a:pathLst>
              <a:path h="1519978" w="4222162">
                <a:moveTo>
                  <a:pt x="0" y="0"/>
                </a:moveTo>
                <a:lnTo>
                  <a:pt x="4222162" y="0"/>
                </a:lnTo>
                <a:lnTo>
                  <a:pt x="4222162" y="1519978"/>
                </a:lnTo>
                <a:lnTo>
                  <a:pt x="0" y="15199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103209" y="9258300"/>
            <a:ext cx="4826643" cy="3119218"/>
          </a:xfrm>
          <a:custGeom>
            <a:avLst/>
            <a:gdLst/>
            <a:ahLst/>
            <a:cxnLst/>
            <a:rect r="r" b="b" t="t" l="l"/>
            <a:pathLst>
              <a:path h="3119218" w="4826643">
                <a:moveTo>
                  <a:pt x="0" y="0"/>
                </a:moveTo>
                <a:lnTo>
                  <a:pt x="4826643" y="0"/>
                </a:lnTo>
                <a:lnTo>
                  <a:pt x="4826643" y="3119218"/>
                </a:lnTo>
                <a:lnTo>
                  <a:pt x="0" y="3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0800000">
            <a:off x="6963965" y="-924229"/>
            <a:ext cx="5282267" cy="2165729"/>
          </a:xfrm>
          <a:custGeom>
            <a:avLst/>
            <a:gdLst/>
            <a:ahLst/>
            <a:cxnLst/>
            <a:rect r="r" b="b" t="t" l="l"/>
            <a:pathLst>
              <a:path h="2165729" w="5282267">
                <a:moveTo>
                  <a:pt x="0" y="0"/>
                </a:moveTo>
                <a:lnTo>
                  <a:pt x="5282267" y="0"/>
                </a:lnTo>
                <a:lnTo>
                  <a:pt x="5282267" y="2165729"/>
                </a:lnTo>
                <a:lnTo>
                  <a:pt x="0" y="21657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50253" y="2105587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5" y="0"/>
                </a:lnTo>
                <a:lnTo>
                  <a:pt x="3311945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30145" y="2137435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6" y="0"/>
                </a:lnTo>
                <a:lnTo>
                  <a:pt x="3311946" y="7359879"/>
                </a:lnTo>
                <a:lnTo>
                  <a:pt x="0" y="735987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47354" y="2274074"/>
            <a:ext cx="3311946" cy="7359879"/>
          </a:xfrm>
          <a:custGeom>
            <a:avLst/>
            <a:gdLst/>
            <a:ahLst/>
            <a:cxnLst/>
            <a:rect r="r" b="b" t="t" l="l"/>
            <a:pathLst>
              <a:path h="7359879" w="3311946">
                <a:moveTo>
                  <a:pt x="0" y="0"/>
                </a:moveTo>
                <a:lnTo>
                  <a:pt x="3311946" y="0"/>
                </a:lnTo>
                <a:lnTo>
                  <a:pt x="3311946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05381" y="234835"/>
            <a:ext cx="16552103" cy="166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11500" spc="-69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SCREENSHOTS OF THE APP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613129" y="5143500"/>
            <a:ext cx="106608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11961680" y="5162550"/>
            <a:ext cx="106608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1204" y="348044"/>
            <a:ext cx="16584605" cy="151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1"/>
              </a:lnSpc>
            </a:pPr>
            <a:r>
              <a:rPr lang="en-US" sz="9594" spc="-575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FUTURE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4475" y="2124928"/>
            <a:ext cx="16918061" cy="8416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38155" indent="-519077" lvl="1">
              <a:lnSpc>
                <a:spcPts val="6491"/>
              </a:lnSpc>
              <a:buFont typeface="Arial"/>
              <a:buChar char="•"/>
            </a:pPr>
            <a:r>
              <a:rPr lang="en-US" b="true" sz="4808" spc="288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Integrate disease prediction models</a:t>
            </a:r>
            <a:r>
              <a:rPr lang="en-US" sz="4808" spc="288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 to extend the app’s functionality for medical diagnosis.</a:t>
            </a:r>
          </a:p>
          <a:p>
            <a:pPr algn="just">
              <a:lnSpc>
                <a:spcPts val="6491"/>
              </a:lnSpc>
            </a:pPr>
          </a:p>
          <a:p>
            <a:pPr algn="just" marL="1038155" indent="-519077" lvl="1">
              <a:lnSpc>
                <a:spcPts val="6491"/>
              </a:lnSpc>
              <a:buFont typeface="Arial"/>
              <a:buChar char="•"/>
            </a:pPr>
            <a:r>
              <a:rPr lang="en-US" b="true" sz="4808" spc="288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 the app on cloud</a:t>
            </a:r>
            <a:r>
              <a:rPr lang="en-US" sz="4808" spc="288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 to ensure scalability and accessibility.</a:t>
            </a:r>
          </a:p>
          <a:p>
            <a:pPr algn="just">
              <a:lnSpc>
                <a:spcPts val="6491"/>
              </a:lnSpc>
            </a:pPr>
          </a:p>
          <a:p>
            <a:pPr algn="just" marL="1038155" indent="-519077" lvl="1">
              <a:lnSpc>
                <a:spcPts val="6491"/>
              </a:lnSpc>
              <a:buFont typeface="Arial"/>
              <a:buChar char="•"/>
            </a:pPr>
            <a:r>
              <a:rPr lang="en-US" b="true" sz="4808" spc="288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 user interface</a:t>
            </a:r>
            <a:r>
              <a:rPr lang="en-US" sz="4808" spc="288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 by adding real-time camera-based object detection.</a:t>
            </a:r>
          </a:p>
          <a:p>
            <a:pPr algn="just">
              <a:lnSpc>
                <a:spcPts val="5276"/>
              </a:lnSpc>
              <a:spcBef>
                <a:spcPct val="0"/>
              </a:spcBef>
            </a:pPr>
          </a:p>
          <a:p>
            <a:pPr algn="just">
              <a:lnSpc>
                <a:spcPts val="4871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8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4531610" y="2872034"/>
            <a:ext cx="8761325" cy="476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1763005"/>
            <a:ext cx="8435223" cy="401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INTRODUCTION &amp; 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5725655"/>
            <a:ext cx="9480959" cy="3512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6"/>
              </a:lnSpc>
            </a:pPr>
            <a:r>
              <a:rPr lang="en-US" b="true" sz="2108" spc="126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the problem?</a:t>
            </a:r>
          </a:p>
          <a:p>
            <a:pPr algn="just" marL="455239" indent="-227620" lvl="1">
              <a:lnSpc>
                <a:spcPts val="2846"/>
              </a:lnSpc>
              <a:buFont typeface="Arial"/>
              <a:buChar char="•"/>
            </a:pPr>
            <a:r>
              <a:rPr lang="en-US" b="true" sz="2108" spc="126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Many dog owners struggle to detect early symptoms of diseases.</a:t>
            </a:r>
          </a:p>
          <a:p>
            <a:pPr algn="just" marL="455239" indent="-227620" lvl="1">
              <a:lnSpc>
                <a:spcPts val="284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8" spc="126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Veterinary check-ups may not always be accessible or affordable.</a:t>
            </a:r>
          </a:p>
          <a:p>
            <a:pPr algn="just" marL="0" indent="0" lvl="0">
              <a:lnSpc>
                <a:spcPts val="2846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846"/>
              </a:lnSpc>
              <a:spcBef>
                <a:spcPct val="0"/>
              </a:spcBef>
            </a:pPr>
            <a:r>
              <a:rPr lang="en-US" b="true" sz="2108" spc="126" u="none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is this important?</a:t>
            </a:r>
          </a:p>
          <a:p>
            <a:pPr algn="just" marL="455239" indent="-227620" lvl="1">
              <a:lnSpc>
                <a:spcPts val="284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8" spc="126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Early diagnosis can prevent severe health issues.</a:t>
            </a:r>
          </a:p>
          <a:p>
            <a:pPr algn="just" marL="455239" indent="-227620" lvl="1">
              <a:lnSpc>
                <a:spcPts val="284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8" spc="126" u="non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AI-based solutions can assist pet owners with quick insights.</a:t>
            </a:r>
          </a:p>
          <a:p>
            <a:pPr algn="just" marL="0" indent="0" lvl="0">
              <a:lnSpc>
                <a:spcPts val="284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19557" y="2260320"/>
            <a:ext cx="11248885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PROJECT GOAL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03830" y="4643084"/>
            <a:ext cx="11680341" cy="350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96" indent="-248298" lvl="1">
              <a:lnSpc>
                <a:spcPts val="3105"/>
              </a:lnSpc>
              <a:buFont typeface="Arial"/>
              <a:buChar char="•"/>
            </a:pPr>
            <a:r>
              <a:rPr lang="en-US" b="true" sz="2300" spc="13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</a:t>
            </a:r>
            <a:r>
              <a:rPr lang="en-US" b="true" sz="2300" spc="138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Objective:</a:t>
            </a:r>
          </a:p>
          <a:p>
            <a:pPr algn="just" marL="993193" indent="-331064" lvl="2">
              <a:lnSpc>
                <a:spcPts val="310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300" spc="138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Develop an Android app that detects diseases in dogs based on uploaded images and provides suggestions.</a:t>
            </a:r>
          </a:p>
          <a:p>
            <a:pPr algn="just" marL="496596" indent="-248298" lvl="1">
              <a:lnSpc>
                <a:spcPts val="310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00" spc="138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Key Features:</a:t>
            </a:r>
          </a:p>
          <a:p>
            <a:pPr algn="just" marL="993193" indent="-331064" lvl="2">
              <a:lnSpc>
                <a:spcPts val="310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300" spc="138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Image upload</a:t>
            </a:r>
          </a:p>
          <a:p>
            <a:pPr algn="just" marL="993193" indent="-331064" lvl="2">
              <a:lnSpc>
                <a:spcPts val="310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300" spc="138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Disease detection for eyes, paws, and skin</a:t>
            </a:r>
          </a:p>
          <a:p>
            <a:pPr algn="just" marL="993193" indent="-331064" lvl="2">
              <a:lnSpc>
                <a:spcPts val="310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300" spc="138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Suggestive feedback for users</a:t>
            </a:r>
          </a:p>
          <a:p>
            <a:pPr algn="just">
              <a:lnSpc>
                <a:spcPts val="3105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31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46632" y="-1082517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625462" y="3756774"/>
            <a:ext cx="10224204" cy="5194249"/>
          </a:xfrm>
          <a:custGeom>
            <a:avLst/>
            <a:gdLst/>
            <a:ahLst/>
            <a:cxnLst/>
            <a:rect r="r" b="b" t="t" l="l"/>
            <a:pathLst>
              <a:path h="5194249" w="10224204">
                <a:moveTo>
                  <a:pt x="0" y="0"/>
                </a:moveTo>
                <a:lnTo>
                  <a:pt x="10224203" y="0"/>
                </a:lnTo>
                <a:lnTo>
                  <a:pt x="10224203" y="5194250"/>
                </a:lnTo>
                <a:lnTo>
                  <a:pt x="0" y="51942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5054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366315">
            <a:off x="16763321" y="4670879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5381" y="234835"/>
            <a:ext cx="5777089" cy="288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11500" spc="-69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OVERALL WORKFLOW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7866361">
            <a:off x="6382582" y="7542045"/>
            <a:ext cx="846414" cy="380117"/>
          </a:xfrm>
          <a:custGeom>
            <a:avLst/>
            <a:gdLst/>
            <a:ahLst/>
            <a:cxnLst/>
            <a:rect r="r" b="b" t="t" l="l"/>
            <a:pathLst>
              <a:path h="380117" w="846414">
                <a:moveTo>
                  <a:pt x="0" y="0"/>
                </a:moveTo>
                <a:lnTo>
                  <a:pt x="846414" y="0"/>
                </a:lnTo>
                <a:lnTo>
                  <a:pt x="846414" y="380117"/>
                </a:lnTo>
                <a:lnTo>
                  <a:pt x="0" y="3801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22807" y="9667398"/>
            <a:ext cx="4222162" cy="1519978"/>
          </a:xfrm>
          <a:custGeom>
            <a:avLst/>
            <a:gdLst/>
            <a:ahLst/>
            <a:cxnLst/>
            <a:rect r="r" b="b" t="t" l="l"/>
            <a:pathLst>
              <a:path h="1519978" w="4222162">
                <a:moveTo>
                  <a:pt x="0" y="0"/>
                </a:moveTo>
                <a:lnTo>
                  <a:pt x="4222162" y="0"/>
                </a:lnTo>
                <a:lnTo>
                  <a:pt x="4222162" y="1519978"/>
                </a:lnTo>
                <a:lnTo>
                  <a:pt x="0" y="15199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103209" y="9258300"/>
            <a:ext cx="4826643" cy="3119218"/>
          </a:xfrm>
          <a:custGeom>
            <a:avLst/>
            <a:gdLst/>
            <a:ahLst/>
            <a:cxnLst/>
            <a:rect r="r" b="b" t="t" l="l"/>
            <a:pathLst>
              <a:path h="3119218" w="4826643">
                <a:moveTo>
                  <a:pt x="0" y="0"/>
                </a:moveTo>
                <a:lnTo>
                  <a:pt x="4826643" y="0"/>
                </a:lnTo>
                <a:lnTo>
                  <a:pt x="4826643" y="3119218"/>
                </a:lnTo>
                <a:lnTo>
                  <a:pt x="0" y="31192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6963965" y="-924229"/>
            <a:ext cx="5282267" cy="2165729"/>
          </a:xfrm>
          <a:custGeom>
            <a:avLst/>
            <a:gdLst/>
            <a:ahLst/>
            <a:cxnLst/>
            <a:rect r="r" b="b" t="t" l="l"/>
            <a:pathLst>
              <a:path h="2165729" w="5282267">
                <a:moveTo>
                  <a:pt x="0" y="0"/>
                </a:moveTo>
                <a:lnTo>
                  <a:pt x="5282267" y="0"/>
                </a:lnTo>
                <a:lnTo>
                  <a:pt x="5282267" y="2165729"/>
                </a:lnTo>
                <a:lnTo>
                  <a:pt x="0" y="216572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10800000">
            <a:off x="6242806" y="4946051"/>
            <a:ext cx="879329" cy="394899"/>
          </a:xfrm>
          <a:custGeom>
            <a:avLst/>
            <a:gdLst/>
            <a:ahLst/>
            <a:cxnLst/>
            <a:rect r="r" b="b" t="t" l="l"/>
            <a:pathLst>
              <a:path h="394899" w="879329">
                <a:moveTo>
                  <a:pt x="0" y="0"/>
                </a:moveTo>
                <a:lnTo>
                  <a:pt x="879329" y="0"/>
                </a:lnTo>
                <a:lnTo>
                  <a:pt x="879329" y="394898"/>
                </a:lnTo>
                <a:lnTo>
                  <a:pt x="0" y="3948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69810" y="964260"/>
            <a:ext cx="10582918" cy="8336699"/>
          </a:xfrm>
          <a:custGeom>
            <a:avLst/>
            <a:gdLst/>
            <a:ahLst/>
            <a:cxnLst/>
            <a:rect r="r" b="b" t="t" l="l"/>
            <a:pathLst>
              <a:path h="8336699" w="10582918">
                <a:moveTo>
                  <a:pt x="0" y="0"/>
                </a:moveTo>
                <a:lnTo>
                  <a:pt x="10582918" y="0"/>
                </a:lnTo>
                <a:lnTo>
                  <a:pt x="10582918" y="8336699"/>
                </a:lnTo>
                <a:lnTo>
                  <a:pt x="0" y="833669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335" t="0" r="-335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06184" y="4068105"/>
            <a:ext cx="5485811" cy="4587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8" indent="-237489" lvl="1">
              <a:lnSpc>
                <a:spcPts val="33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Upload 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(User uploads an image of the dog)</a:t>
            </a:r>
          </a:p>
          <a:p>
            <a:pPr algn="just" marL="474978" indent="-237489" lvl="1">
              <a:lnSpc>
                <a:spcPts val="33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 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(Identify relevant body part: Eyes, Paws, or Skin)</a:t>
            </a:r>
          </a:p>
          <a:p>
            <a:pPr algn="just" marL="474978" indent="-237489" lvl="1">
              <a:lnSpc>
                <a:spcPts val="33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Disease Detection 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(Pass the part through specialized models)</a:t>
            </a:r>
          </a:p>
          <a:p>
            <a:pPr algn="just" marL="474978" indent="-237489" lvl="1">
              <a:lnSpc>
                <a:spcPts val="33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Diagnosis &amp; Suggestions 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(Provide results to the user)</a:t>
            </a:r>
          </a:p>
          <a:p>
            <a:pPr algn="just" marL="474978" indent="-237489" lvl="1">
              <a:lnSpc>
                <a:spcPts val="334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 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(Suggest possible next steps like consulting a vet)</a:t>
            </a:r>
          </a:p>
          <a:p>
            <a:pPr algn="just" marL="0" indent="0" lvl="0">
              <a:lnSpc>
                <a:spcPts val="33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464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29298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314566" y="981075"/>
            <a:ext cx="11956834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DATASET &amp;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68395" y="3231220"/>
            <a:ext cx="3112870" cy="152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DATASET USED: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6009" y="4720961"/>
            <a:ext cx="6097642" cy="330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32332" indent="-166166" lvl="1">
              <a:lnSpc>
                <a:spcPts val="2201"/>
              </a:lnSpc>
              <a:buAutoNum type="arabicPeriod" startAt="1"/>
            </a:pPr>
            <a:r>
              <a:rPr lang="en-US" b="true" sz="153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Stanford Dogs Dataset</a:t>
            </a:r>
            <a:r>
              <a:rPr lang="en-US" sz="15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(for dog identification)</a:t>
            </a:r>
          </a:p>
          <a:p>
            <a:pPr algn="just" marL="332332" indent="-166166" lvl="1">
              <a:lnSpc>
                <a:spcPts val="2201"/>
              </a:lnSpc>
              <a:buAutoNum type="arabicPeriod" startAt="1"/>
            </a:pPr>
            <a:r>
              <a:rPr lang="en-US" sz="153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Dog Eye Segmentation 4-Class Ophthalmic Disease Dataset</a:t>
            </a:r>
          </a:p>
          <a:p>
            <a:pPr algn="just" marL="332332" indent="-166166" lvl="1">
              <a:lnSpc>
                <a:spcPts val="2201"/>
              </a:lnSpc>
              <a:buAutoNum type="arabicPeriod" startAt="1"/>
            </a:pPr>
            <a:r>
              <a:rPr lang="en-US" sz="153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www.kaggle.com/datasets/diemhuongnt12/dog-diseases-9class"/>
              </a:rPr>
              <a:t>https://www.kaggle.com/datasets/diemhuongnt12/dog-diseases-9class</a:t>
            </a:r>
          </a:p>
          <a:p>
            <a:pPr algn="just" marL="332332" indent="-166166" lvl="1">
              <a:lnSpc>
                <a:spcPts val="2201"/>
              </a:lnSpc>
              <a:buAutoNum type="arabicPeriod" startAt="1"/>
            </a:pPr>
            <a:r>
              <a:rPr lang="en-US" sz="153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www.kaggle.com/datasets/yashmotiani/dogs-skin-disease-dataset"/>
              </a:rPr>
              <a:t>https://www.kaggle.com/datasets/yashmotiani/dogs-skin-disease-dataset</a:t>
            </a:r>
          </a:p>
          <a:p>
            <a:pPr algn="just" marL="332332" indent="-166166" lvl="1">
              <a:lnSpc>
                <a:spcPts val="2201"/>
              </a:lnSpc>
              <a:buAutoNum type="arabicPeriod" startAt="1"/>
            </a:pPr>
            <a:r>
              <a:rPr lang="en-US" sz="153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9" tooltip="https://www.kaggle.com/datasets/diemhuongnt12/5-skin-dog-diseases"/>
              </a:rPr>
              <a:t>https://www.kaggle.com/datasets/diemhuongnt12/5-skin-dog-diseases</a:t>
            </a:r>
          </a:p>
          <a:p>
            <a:pPr algn="just" marL="332332" indent="-166166" lvl="1">
              <a:lnSpc>
                <a:spcPts val="2201"/>
              </a:lnSpc>
              <a:buAutoNum type="arabicPeriod" startAt="1"/>
            </a:pPr>
            <a:r>
              <a:rPr lang="en-US" sz="153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10" tooltip="https://universe.roboflow.com/suryani/dogdisease/dataset/2"/>
              </a:rPr>
              <a:t>https://universe.roboflow.com/suryani/dogdisease/dataset/2</a:t>
            </a:r>
          </a:p>
          <a:p>
            <a:pPr algn="just" marL="332332" indent="-166166" lvl="1">
              <a:lnSpc>
                <a:spcPts val="2201"/>
              </a:lnSpc>
              <a:buAutoNum type="arabicPeriod" startAt="1"/>
            </a:pPr>
            <a:r>
              <a:rPr lang="en-US" sz="153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11" tooltip="https://universe.roboflow.com/suryani/pyoderma/dataset/1"/>
              </a:rPr>
              <a:t>https://universe.roboflow.com/suryani/pyoderma/dataset/1</a:t>
            </a:r>
          </a:p>
          <a:p>
            <a:pPr algn="just" marL="332332" indent="-166166" lvl="1">
              <a:lnSpc>
                <a:spcPts val="2201"/>
              </a:lnSpc>
              <a:buAutoNum type="arabicPeriod" startAt="1"/>
            </a:pPr>
            <a:r>
              <a:rPr lang="en-US" sz="153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12" tooltip="https://universe.roboflow.com/tain/dog-leprosy/dataset/4"/>
              </a:rPr>
              <a:t>https://universe.roboflow.com/tain/dog-leprosy/dataset/4</a:t>
            </a:r>
          </a:p>
          <a:p>
            <a:pPr algn="just" marL="332332" indent="-166166" lvl="1">
              <a:lnSpc>
                <a:spcPts val="2201"/>
              </a:lnSpc>
              <a:buAutoNum type="arabicPeriod" startAt="1"/>
            </a:pPr>
            <a:r>
              <a:rPr lang="en-US" sz="153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13" tooltip="https://universe.roboflow.com/tain/ear-mites/dataset/2"/>
              </a:rPr>
              <a:t>https://universe.roboflow.com/tain/ear-mites/dataset/2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43007" y="3238871"/>
            <a:ext cx="4440326" cy="152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PREPROCESSING STEPS: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88859" y="4941805"/>
            <a:ext cx="4548622" cy="288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859"/>
              </a:lnSpc>
              <a:buFont typeface="Arial"/>
              <a:buChar char="•"/>
            </a:pPr>
            <a:r>
              <a:rPr lang="en-US" b="true" sz="19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For YOLO (Dog Identification):</a:t>
            </a:r>
          </a:p>
          <a:p>
            <a:pPr algn="just" marL="863598" indent="-287866" lvl="2">
              <a:lnSpc>
                <a:spcPts val="285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Bounding box annotations</a:t>
            </a:r>
          </a:p>
          <a:p>
            <a:pPr algn="just" marL="863598" indent="-287866" lvl="2">
              <a:lnSpc>
                <a:spcPts val="285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Resizing images</a:t>
            </a:r>
          </a:p>
          <a:p>
            <a:pPr algn="just" marL="431799" indent="-215899" lvl="1">
              <a:lnSpc>
                <a:spcPts val="2859"/>
              </a:lnSpc>
              <a:buFont typeface="Arial"/>
              <a:buChar char="•"/>
            </a:pPr>
            <a:r>
              <a:rPr lang="en-US" b="true" sz="19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For Disease Models:</a:t>
            </a:r>
          </a:p>
          <a:p>
            <a:pPr algn="just" marL="863598" indent="-287866" lvl="2">
              <a:lnSpc>
                <a:spcPts val="285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Segmentation to isolate eyes, paws, or skin</a:t>
            </a:r>
          </a:p>
          <a:p>
            <a:pPr algn="just" marL="863598" indent="-287866" lvl="2">
              <a:lnSpc>
                <a:spcPts val="285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augmentation</a:t>
            </a:r>
          </a:p>
          <a:p>
            <a:pPr algn="just">
              <a:lnSpc>
                <a:spcPts val="28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36982" y="1526745"/>
            <a:ext cx="7259909" cy="7233510"/>
          </a:xfrm>
          <a:custGeom>
            <a:avLst/>
            <a:gdLst/>
            <a:ahLst/>
            <a:cxnLst/>
            <a:rect r="r" b="b" t="t" l="l"/>
            <a:pathLst>
              <a:path h="7233510" w="7259909">
                <a:moveTo>
                  <a:pt x="0" y="0"/>
                </a:moveTo>
                <a:lnTo>
                  <a:pt x="7259909" y="0"/>
                </a:lnTo>
                <a:lnTo>
                  <a:pt x="7259909" y="7233510"/>
                </a:lnTo>
                <a:lnTo>
                  <a:pt x="0" y="7233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1763005"/>
            <a:ext cx="7196179" cy="401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MODEL SELECTION &amp; TRAINING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5878616"/>
            <a:ext cx="8774808" cy="385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8"/>
              </a:lnSpc>
            </a:pPr>
            <a:r>
              <a:rPr lang="en-US" b="true" sz="2072" spc="124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Dog Identification:</a:t>
            </a:r>
          </a:p>
          <a:p>
            <a:pPr algn="just" marL="447546" indent="-223773" lvl="1">
              <a:lnSpc>
                <a:spcPts val="2798"/>
              </a:lnSpc>
              <a:buFont typeface="Arial"/>
              <a:buChar char="•"/>
            </a:pPr>
            <a:r>
              <a:rPr lang="en-US" sz="2072" spc="124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YOLOv8 trained to detect dogs in images</a:t>
            </a:r>
          </a:p>
          <a:p>
            <a:pPr algn="just">
              <a:lnSpc>
                <a:spcPts val="2798"/>
              </a:lnSpc>
            </a:pPr>
            <a:r>
              <a:rPr lang="en-US" b="true" sz="2072" spc="124">
                <a:solidFill>
                  <a:srgbClr val="0B4E7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Disease Detection Models  for Future Implementation:</a:t>
            </a:r>
          </a:p>
          <a:p>
            <a:pPr algn="just" marL="447546" indent="-223773" lvl="1">
              <a:lnSpc>
                <a:spcPts val="2798"/>
              </a:lnSpc>
              <a:buFont typeface="Arial"/>
              <a:buChar char="•"/>
            </a:pPr>
            <a:r>
              <a:rPr lang="en-US" sz="2072" spc="124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Eye Diseases: U-Net + EfficientNet backbone (as per research paper)</a:t>
            </a:r>
          </a:p>
          <a:p>
            <a:pPr algn="just" marL="447546" indent="-223773" lvl="1">
              <a:lnSpc>
                <a:spcPts val="2798"/>
              </a:lnSpc>
              <a:buFont typeface="Arial"/>
              <a:buChar char="•"/>
            </a:pPr>
            <a:r>
              <a:rPr lang="en-US" sz="2072" spc="124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Skin Diseases: Custom CNN, VGG16 (as per research paper)</a:t>
            </a:r>
          </a:p>
          <a:p>
            <a:pPr algn="just" marL="447546" indent="-223773" lvl="1">
              <a:lnSpc>
                <a:spcPts val="2798"/>
              </a:lnSpc>
              <a:buFont typeface="Arial"/>
              <a:buChar char="•"/>
            </a:pPr>
            <a:r>
              <a:rPr lang="en-US" sz="2072" spc="124">
                <a:solidFill>
                  <a:srgbClr val="0B4E7C"/>
                </a:solidFill>
                <a:latin typeface="Canva Sans"/>
                <a:ea typeface="Canva Sans"/>
                <a:cs typeface="Canva Sans"/>
                <a:sym typeface="Canva Sans"/>
              </a:rPr>
              <a:t>Paw Diseases: Tiny YOLOv7 and Faster R - CNN (as per research paper)</a:t>
            </a:r>
          </a:p>
          <a:p>
            <a:pPr algn="l">
              <a:lnSpc>
                <a:spcPts val="2798"/>
              </a:lnSpc>
            </a:pPr>
          </a:p>
          <a:p>
            <a:pPr algn="l" marL="0" indent="0" lvl="0">
              <a:lnSpc>
                <a:spcPts val="27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3758" y="981075"/>
            <a:ext cx="152804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9000" spc="-54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PROGRESS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8852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888528" y="618365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812448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812448" y="618365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962205" y="2769870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962205" y="6183656"/>
            <a:ext cx="4513346" cy="3044457"/>
          </a:xfrm>
          <a:custGeom>
            <a:avLst/>
            <a:gdLst/>
            <a:ahLst/>
            <a:cxnLst/>
            <a:rect r="r" b="b" t="t" l="l"/>
            <a:pathLst>
              <a:path h="3044457" w="4513346">
                <a:moveTo>
                  <a:pt x="0" y="0"/>
                </a:moveTo>
                <a:lnTo>
                  <a:pt x="4513347" y="0"/>
                </a:lnTo>
                <a:lnTo>
                  <a:pt x="4513347" y="3044457"/>
                </a:lnTo>
                <a:lnTo>
                  <a:pt x="0" y="304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093332" y="3858712"/>
            <a:ext cx="4251094" cy="118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4"/>
              </a:lnSpc>
            </a:pPr>
            <a:r>
              <a:rPr lang="en-US" sz="3410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Literature</a:t>
            </a:r>
          </a:p>
          <a:p>
            <a:pPr algn="ctr">
              <a:lnSpc>
                <a:spcPts val="4774"/>
              </a:lnSpc>
            </a:pPr>
            <a:r>
              <a:rPr lang="en-US" sz="3410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83303" y="3920054"/>
            <a:ext cx="3233467" cy="141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8"/>
              </a:lnSpc>
            </a:pPr>
            <a:r>
              <a:rPr lang="en-US" b="true" sz="2706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YOLO Model for Dog Identification Setup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49253" y="7317361"/>
            <a:ext cx="3589494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</a:pPr>
            <a:r>
              <a:rPr lang="en-US" b="true" sz="28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UNet architecture for eye symptoms detection.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66805" y="7340232"/>
            <a:ext cx="3804213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</a:pPr>
            <a:r>
              <a:rPr lang="en-US" b="true" sz="28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ResNet50 architecture for skin disease detection.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47292" y="3222824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✅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2489" y="3222824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✅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97535" y="3146624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✅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73615" y="6564003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🔄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88528" y="3910529"/>
            <a:ext cx="4251094" cy="118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4"/>
              </a:lnSpc>
            </a:pPr>
            <a:r>
              <a:rPr lang="en-US" sz="3410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Dataset </a:t>
            </a:r>
          </a:p>
          <a:p>
            <a:pPr algn="ctr">
              <a:lnSpc>
                <a:spcPts val="4774"/>
              </a:lnSpc>
            </a:pPr>
            <a:r>
              <a:rPr lang="en-US" sz="3410" b="tru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Finalized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249905" y="6564003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✅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26745" y="7317361"/>
            <a:ext cx="3589494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</a:pPr>
            <a:r>
              <a:rPr lang="en-US" b="true" sz="2899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Developed a Mobile app and integrated YOLO Model with it,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28451" y="6564003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🔄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71561" y="1000125"/>
            <a:ext cx="11248885" cy="99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44"/>
              </a:lnSpc>
            </a:pPr>
            <a:r>
              <a:rPr lang="en-US" sz="6400" spc="-38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YOLO FOR DOG DETECTION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9944" y="2097953"/>
            <a:ext cx="15672119" cy="786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0571" indent="-330286" lvl="1">
              <a:lnSpc>
                <a:spcPts val="4130"/>
              </a:lnSpc>
              <a:buFont typeface="Arial"/>
              <a:buChar char="•"/>
            </a:pPr>
            <a:r>
              <a:rPr lang="en-US" b="true" sz="3059" spc="18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YOLO?</a:t>
            </a:r>
          </a:p>
          <a:p>
            <a:pPr algn="just" marL="1321143" indent="-440381" lvl="2">
              <a:lnSpc>
                <a:spcPts val="4130"/>
              </a:lnSpc>
              <a:buFont typeface="Arial"/>
              <a:buChar char="⚬"/>
            </a:pP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YOLO (You Only Look Once) is a state-of-the-art object detection algorithm known for its speed and accuracy. Unlike traditional methods, YOLO processes an image in a single pass through a neural network, making it highly efficient for real-time applications.</a:t>
            </a:r>
          </a:p>
          <a:p>
            <a:pPr algn="just">
              <a:lnSpc>
                <a:spcPts val="4130"/>
              </a:lnSpc>
              <a:spcBef>
                <a:spcPct val="0"/>
              </a:spcBef>
            </a:pPr>
          </a:p>
          <a:p>
            <a:pPr algn="just" marL="660571" indent="-330286" lvl="1">
              <a:lnSpc>
                <a:spcPts val="413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59" spc="183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Why did we use YOLO for Dog Detection?</a:t>
            </a:r>
          </a:p>
          <a:p>
            <a:pPr algn="just" marL="1321143" indent="-440381" lvl="2">
              <a:lnSpc>
                <a:spcPts val="413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059" spc="183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Fast &amp; Efficient: </a:t>
            </a: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Processes images in real-time.</a:t>
            </a:r>
          </a:p>
          <a:p>
            <a:pPr algn="just" marL="1321143" indent="-440381" lvl="2">
              <a:lnSpc>
                <a:spcPts val="413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059" spc="183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High Accuracy: </a:t>
            </a: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Detects dogs even in complex backgrounds.</a:t>
            </a:r>
          </a:p>
          <a:p>
            <a:pPr algn="just" marL="1321143" indent="-440381" lvl="2">
              <a:lnSpc>
                <a:spcPts val="413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059" spc="183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Single-Pass Detection: </a:t>
            </a: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Analyzes the entire image in one go, improving speed.</a:t>
            </a:r>
          </a:p>
          <a:p>
            <a:pPr algn="just" marL="1321143" indent="-440381" lvl="2">
              <a:lnSpc>
                <a:spcPts val="413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059" spc="183" u="none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Versatile: </a:t>
            </a:r>
            <a:r>
              <a:rPr lang="en-US" sz="3059" spc="183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Can be fine-tuned for detecting specific objects like organs in future steps.</a:t>
            </a:r>
          </a:p>
          <a:p>
            <a:pPr algn="just">
              <a:lnSpc>
                <a:spcPts val="4265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2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41342" y="5475038"/>
            <a:ext cx="5216660" cy="3158877"/>
          </a:xfrm>
          <a:custGeom>
            <a:avLst/>
            <a:gdLst/>
            <a:ahLst/>
            <a:cxnLst/>
            <a:rect r="r" b="b" t="t" l="l"/>
            <a:pathLst>
              <a:path h="3158877" w="5216660">
                <a:moveTo>
                  <a:pt x="0" y="0"/>
                </a:moveTo>
                <a:lnTo>
                  <a:pt x="5216661" y="0"/>
                </a:lnTo>
                <a:lnTo>
                  <a:pt x="5216661" y="3158877"/>
                </a:lnTo>
                <a:lnTo>
                  <a:pt x="0" y="3158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57597" y="2145578"/>
            <a:ext cx="5216660" cy="3158877"/>
          </a:xfrm>
          <a:custGeom>
            <a:avLst/>
            <a:gdLst/>
            <a:ahLst/>
            <a:cxnLst/>
            <a:rect r="r" b="b" t="t" l="l"/>
            <a:pathLst>
              <a:path h="3158877" w="5216660">
                <a:moveTo>
                  <a:pt x="0" y="0"/>
                </a:moveTo>
                <a:lnTo>
                  <a:pt x="5216660" y="0"/>
                </a:lnTo>
                <a:lnTo>
                  <a:pt x="5216660" y="3158878"/>
                </a:lnTo>
                <a:lnTo>
                  <a:pt x="0" y="3158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71561" y="1000125"/>
            <a:ext cx="11248885" cy="99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44"/>
              </a:lnSpc>
            </a:pPr>
            <a:r>
              <a:rPr lang="en-US" sz="6400" spc="-38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YOLO PERFORMANCE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9944" y="2107478"/>
            <a:ext cx="7836059" cy="669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2624" indent="-276312" lvl="1">
              <a:lnSpc>
                <a:spcPts val="3455"/>
              </a:lnSpc>
              <a:buFont typeface="Arial"/>
              <a:buChar char="•"/>
            </a:pPr>
            <a:r>
              <a:rPr lang="en-US" b="true" sz="2559" spc="153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Performance on different matrices:</a:t>
            </a:r>
          </a:p>
          <a:p>
            <a:pPr algn="just" marL="1105248" indent="-368416" lvl="2">
              <a:lnSpc>
                <a:spcPts val="3122"/>
              </a:lnSpc>
              <a:buFont typeface="Arial"/>
              <a:buChar char="⚬"/>
            </a:pPr>
            <a:r>
              <a:rPr lang="en-US" b="true" sz="2559" spc="15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</a:t>
            </a:r>
            <a:r>
              <a:rPr lang="en-US" sz="2559" spc="15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"all" indicates that these metrics are averaged over all detected classes.</a:t>
            </a:r>
          </a:p>
          <a:p>
            <a:pPr algn="just" marL="1105248" indent="-368416" lvl="2">
              <a:lnSpc>
                <a:spcPts val="3122"/>
              </a:lnSpc>
              <a:buFont typeface="Arial"/>
              <a:buChar char="⚬"/>
            </a:pPr>
            <a:r>
              <a:rPr lang="en-US" b="true" sz="2559" spc="15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Images</a:t>
            </a:r>
            <a:r>
              <a:rPr lang="en-US" sz="2559" spc="15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20579 refers to the total number of images used in evaluation.</a:t>
            </a:r>
          </a:p>
          <a:p>
            <a:pPr algn="just" marL="1105248" indent="-368416" lvl="2">
              <a:lnSpc>
                <a:spcPts val="3122"/>
              </a:lnSpc>
              <a:buFont typeface="Arial"/>
              <a:buChar char="⚬"/>
            </a:pPr>
            <a:r>
              <a:rPr lang="en-US" b="true" sz="2559" spc="15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Instances</a:t>
            </a:r>
            <a:r>
              <a:rPr lang="en-US" sz="2559" spc="15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22125 indicates the total number of object instances (bounding boxes) across all images.</a:t>
            </a:r>
          </a:p>
          <a:p>
            <a:pPr algn="just" marL="1105248" indent="-368416" lvl="2">
              <a:lnSpc>
                <a:spcPts val="3122"/>
              </a:lnSpc>
              <a:buFont typeface="Arial"/>
              <a:buChar char="⚬"/>
            </a:pPr>
            <a:r>
              <a:rPr lang="en-US" b="true" sz="2559" spc="15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 (Precision)</a:t>
            </a:r>
            <a:r>
              <a:rPr lang="en-US" sz="2559" spc="15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0.953 (or 95.3%) measures how many of the detected objects are actually correct (i.e., TP / (TP + FP)).</a:t>
            </a:r>
          </a:p>
          <a:p>
            <a:pPr algn="just" marL="1105248" indent="-368416" lvl="2">
              <a:lnSpc>
                <a:spcPts val="3122"/>
              </a:lnSpc>
              <a:buFont typeface="Arial"/>
              <a:buChar char="⚬"/>
            </a:pPr>
            <a:r>
              <a:rPr lang="en-US" b="true" sz="2559" spc="15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 (Recall)</a:t>
            </a:r>
            <a:r>
              <a:rPr lang="en-US" sz="2559" spc="15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0.959 (or 95.9%) measures how many of the actual objects were correctly detected (i.e., TP / (TP + FN)).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DAGdz787iAM</dc:identifier>
  <dcterms:modified xsi:type="dcterms:W3CDTF">2011-08-01T06:04:30Z</dcterms:modified>
  <cp:revision>1</cp:revision>
  <dc:title>Dog Disease Detection</dc:title>
</cp:coreProperties>
</file>