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95" r:id="rId3"/>
    <p:sldId id="313" r:id="rId4"/>
    <p:sldId id="314" r:id="rId5"/>
    <p:sldId id="315" r:id="rId6"/>
    <p:sldId id="310" r:id="rId7"/>
    <p:sldId id="298" r:id="rId8"/>
    <p:sldId id="312" r:id="rId9"/>
  </p:sldIdLst>
  <p:sldSz cx="9144000" cy="6858000" type="screen4x3"/>
  <p:notesSz cx="6858000" cy="9144000"/>
  <p:embeddedFontLst>
    <p:embeddedFont>
      <p:font typeface="SJ둥굴레" pitchFamily="18" charset="-127"/>
      <p:regular r:id="rId11"/>
    </p:embeddedFont>
    <p:embeddedFont>
      <p:font typeface="Webdings" pitchFamily="18" charset="2"/>
      <p:regular r:id="rId12"/>
    </p:embeddedFont>
    <p:embeddedFont>
      <p:font typeface="맑은 고딕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A62C"/>
    <a:srgbClr val="82C836"/>
    <a:srgbClr val="44D5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58" autoAdjust="0"/>
    <p:restoredTop sz="94660"/>
  </p:normalViewPr>
  <p:slideViewPr>
    <p:cSldViewPr>
      <p:cViewPr varScale="1">
        <p:scale>
          <a:sx n="108" d="100"/>
          <a:sy n="108" d="100"/>
        </p:scale>
        <p:origin x="-9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F2C2C-5330-46F2-8CEA-0856646AD382}" type="datetimeFigureOut">
              <a:rPr lang="ko-KR" altLang="en-US" smtClean="0"/>
              <a:pPr/>
              <a:t>2019-11-23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0A41A-BBE3-4431-A65A-A403A7FD0F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0A41A-BBE3-4431-A65A-A403A7FD0FA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39543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2019-11-23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Webdings" pitchFamily="18" charset="2"/>
        <a:buChar char="a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Webdings" pitchFamily="18" charset="2"/>
        <a:buChar char="a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Webdings" pitchFamily="18" charset="2"/>
        <a:buChar char="a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Webdings" pitchFamily="18" charset="2"/>
        <a:buChar char="a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Webdings" pitchFamily="18" charset="2"/>
        <a:buChar char="a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35696" y="1986409"/>
            <a:ext cx="5472608" cy="794519"/>
          </a:xfrm>
        </p:spPr>
        <p:txBody>
          <a:bodyPr>
            <a:normAutofit fontScale="90000"/>
          </a:bodyPr>
          <a:lstStyle/>
          <a:p>
            <a:r>
              <a:rPr lang="en-US" altLang="ko-KR" dirty="0" err="1">
                <a:solidFill>
                  <a:schemeClr val="tx1"/>
                </a:solidFill>
                <a:latin typeface="SJ둥굴레" pitchFamily="18" charset="-127"/>
                <a:ea typeface="SJ둥굴레" pitchFamily="18" charset="-127"/>
              </a:rPr>
              <a:t>InfoManager</a:t>
            </a:r>
            <a:r>
              <a:rPr lang="en-US" altLang="ko-KR" dirty="0">
                <a:solidFill>
                  <a:schemeClr val="tx1"/>
                </a:solidFill>
                <a:latin typeface="SJ둥굴레" pitchFamily="18" charset="-127"/>
                <a:ea typeface="SJ둥굴레" pitchFamily="18" charset="-127"/>
              </a:rPr>
              <a:t/>
            </a:r>
            <a:br>
              <a:rPr lang="en-US" altLang="ko-KR" dirty="0">
                <a:solidFill>
                  <a:schemeClr val="tx1"/>
                </a:solidFill>
                <a:latin typeface="SJ둥굴레" pitchFamily="18" charset="-127"/>
                <a:ea typeface="SJ둥굴레" pitchFamily="18" charset="-127"/>
              </a:rPr>
            </a:br>
            <a:r>
              <a:rPr lang="en-US" altLang="ko-KR" dirty="0">
                <a:latin typeface="SJ둥굴레" pitchFamily="18" charset="-127"/>
                <a:ea typeface="SJ둥굴레" pitchFamily="18" charset="-127"/>
              </a:rPr>
              <a:t>(RFID</a:t>
            </a:r>
            <a:r>
              <a:rPr lang="ko-KR" altLang="en-US" dirty="0">
                <a:latin typeface="SJ둥굴레" pitchFamily="18" charset="-127"/>
                <a:ea typeface="SJ둥굴레" pitchFamily="18" charset="-127"/>
              </a:rPr>
              <a:t>기반 정보제공 시스템</a:t>
            </a:r>
            <a:r>
              <a:rPr lang="en-US" altLang="ko-KR" dirty="0">
                <a:latin typeface="SJ둥굴레" pitchFamily="18" charset="-127"/>
                <a:ea typeface="SJ둥굴레" pitchFamily="18" charset="-127"/>
              </a:rPr>
              <a:t>)</a:t>
            </a:r>
            <a:endParaRPr lang="ko-KR" altLang="en-US" sz="2000" dirty="0">
              <a:solidFill>
                <a:schemeClr val="tx1"/>
              </a:solidFill>
              <a:latin typeface="SJ둥굴레" pitchFamily="18" charset="-127"/>
              <a:ea typeface="SJ둥굴레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59632" y="4869160"/>
            <a:ext cx="6400800" cy="1417712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/>
              <a:t>                         학번 </a:t>
            </a:r>
            <a:r>
              <a:rPr lang="en-US" altLang="ko-KR" dirty="0"/>
              <a:t>: 201101267</a:t>
            </a:r>
          </a:p>
          <a:p>
            <a:r>
              <a:rPr lang="ko-KR" altLang="en-US" dirty="0"/>
              <a:t>                  이름 </a:t>
            </a:r>
            <a:r>
              <a:rPr lang="en-US" altLang="ko-KR" dirty="0"/>
              <a:t>:  </a:t>
            </a:r>
            <a:r>
              <a:rPr lang="ko-KR" altLang="en-US" dirty="0"/>
              <a:t>이동현</a:t>
            </a:r>
            <a:endParaRPr lang="en-US" altLang="ko-KR" dirty="0"/>
          </a:p>
          <a:p>
            <a:r>
              <a:rPr lang="ko-KR" altLang="en-US" dirty="0"/>
              <a:t>                                지도교수 </a:t>
            </a:r>
            <a:r>
              <a:rPr lang="en-US" altLang="ko-KR" dirty="0"/>
              <a:t>: </a:t>
            </a:r>
            <a:r>
              <a:rPr lang="ko-KR" altLang="en-US" dirty="0" err="1"/>
              <a:t>김태권</a:t>
            </a:r>
            <a:r>
              <a:rPr lang="ko-KR" altLang="en-US" dirty="0"/>
              <a:t> 교수님</a:t>
            </a:r>
            <a:endParaRPr lang="en-US" altLang="ko-K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작품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2027981"/>
            <a:ext cx="8229600" cy="4065315"/>
          </a:xfrm>
        </p:spPr>
        <p:txBody>
          <a:bodyPr>
            <a:normAutofit fontScale="85000" lnSpcReduction="20000"/>
          </a:bodyPr>
          <a:lstStyle/>
          <a:p>
            <a:pPr>
              <a:buFont typeface="Webdings" pitchFamily="18" charset="2"/>
              <a:buChar char="a"/>
            </a:pPr>
            <a:r>
              <a:rPr lang="en-US" altLang="ko-KR" dirty="0"/>
              <a:t>RFID </a:t>
            </a:r>
            <a:r>
              <a:rPr lang="ko-KR" altLang="en-US" dirty="0"/>
              <a:t>기반 자동 인식</a:t>
            </a:r>
            <a:endParaRPr lang="en-US" altLang="ko-KR" dirty="0"/>
          </a:p>
          <a:p>
            <a:pPr>
              <a:buFont typeface="Webdings" pitchFamily="18" charset="2"/>
              <a:buChar char="a"/>
            </a:pPr>
            <a:endParaRPr lang="en-US" altLang="ko-KR" dirty="0"/>
          </a:p>
          <a:p>
            <a:pPr>
              <a:buFont typeface="Webdings" pitchFamily="18" charset="2"/>
              <a:buChar char="a"/>
            </a:pPr>
            <a:r>
              <a:rPr lang="ko-KR" altLang="en-US" dirty="0"/>
              <a:t>사용자가 원하는 장소에 시스템을 설치</a:t>
            </a:r>
            <a:endParaRPr lang="en-US" altLang="ko-KR" dirty="0"/>
          </a:p>
          <a:p>
            <a:pPr>
              <a:buFont typeface="Webdings" pitchFamily="18" charset="2"/>
              <a:buChar char="a"/>
            </a:pPr>
            <a:endParaRPr lang="en-US" altLang="ko-KR" dirty="0"/>
          </a:p>
          <a:p>
            <a:pPr>
              <a:buFont typeface="Webdings" pitchFamily="18" charset="2"/>
              <a:buChar char="a"/>
            </a:pPr>
            <a:r>
              <a:rPr lang="ko-KR" altLang="en-US" dirty="0"/>
              <a:t>시스템이 설치된 장소에 접근 시 사용자를 식별</a:t>
            </a:r>
            <a:endParaRPr lang="en-US" altLang="ko-KR" dirty="0"/>
          </a:p>
          <a:p>
            <a:pPr>
              <a:buFont typeface="Webdings" pitchFamily="18" charset="2"/>
              <a:buChar char="a"/>
            </a:pPr>
            <a:endParaRPr lang="en-US" altLang="ko-KR" dirty="0"/>
          </a:p>
          <a:p>
            <a:pPr>
              <a:buFont typeface="Webdings" pitchFamily="18" charset="2"/>
              <a:buChar char="a"/>
            </a:pPr>
            <a:r>
              <a:rPr lang="ko-KR" altLang="en-US" dirty="0"/>
              <a:t>해당 사용자에게 날씨</a:t>
            </a:r>
            <a:r>
              <a:rPr lang="en-US" altLang="ko-KR" dirty="0"/>
              <a:t>/</a:t>
            </a:r>
            <a:r>
              <a:rPr lang="ko-KR" altLang="en-US" dirty="0"/>
              <a:t>교통정보를 음성으로 제공</a:t>
            </a:r>
            <a:endParaRPr lang="en-US" altLang="ko-KR" dirty="0"/>
          </a:p>
          <a:p>
            <a:pPr>
              <a:buFont typeface="Webdings" pitchFamily="18" charset="2"/>
              <a:buChar char="a"/>
            </a:pPr>
            <a:endParaRPr lang="en-US" altLang="ko-KR" dirty="0"/>
          </a:p>
          <a:p>
            <a:pPr>
              <a:buFont typeface="Webdings" pitchFamily="18" charset="2"/>
              <a:buChar char="a"/>
            </a:pPr>
            <a:r>
              <a:rPr lang="ko-KR" altLang="en-US" dirty="0"/>
              <a:t>시스템이 설치된 곳에선 어디서나 동일한 서비스 제공</a:t>
            </a:r>
            <a:endParaRPr lang="en-US" alt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적용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2027981"/>
            <a:ext cx="8229600" cy="4065315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dirty="0"/>
              <a:t>RSS(Really Simple Syndication)</a:t>
            </a:r>
          </a:p>
          <a:p>
            <a:pPr lvl="1">
              <a:lnSpc>
                <a:spcPct val="80000"/>
              </a:lnSpc>
            </a:pPr>
            <a:r>
              <a:rPr lang="ko-KR" altLang="en-US" sz="1600" dirty="0"/>
              <a:t>웹에 필요한 정보를 요청 시 </a:t>
            </a:r>
            <a:r>
              <a:rPr lang="en-US" altLang="ko-KR" sz="1600" dirty="0"/>
              <a:t>xml</a:t>
            </a:r>
            <a:r>
              <a:rPr lang="ko-KR" altLang="en-US" sz="1600" dirty="0"/>
              <a:t>로 결과를 반환</a:t>
            </a:r>
            <a:endParaRPr lang="en-US" altLang="ko-KR" sz="1600" dirty="0"/>
          </a:p>
          <a:p>
            <a:pPr lvl="1">
              <a:lnSpc>
                <a:spcPct val="80000"/>
              </a:lnSpc>
            </a:pPr>
            <a:r>
              <a:rPr lang="ko-KR" altLang="en-US" sz="1600" dirty="0"/>
              <a:t>날씨정보</a:t>
            </a:r>
            <a:r>
              <a:rPr lang="en-US" altLang="ko-KR" sz="1600" dirty="0"/>
              <a:t>(</a:t>
            </a:r>
            <a:r>
              <a:rPr lang="ko-KR" altLang="en-US" sz="1600" dirty="0"/>
              <a:t>기상청</a:t>
            </a:r>
            <a:r>
              <a:rPr lang="en-US" altLang="ko-KR" sz="1600" dirty="0"/>
              <a:t>), </a:t>
            </a:r>
            <a:r>
              <a:rPr lang="ko-KR" altLang="en-US" sz="1600" dirty="0"/>
              <a:t>교통정보</a:t>
            </a:r>
            <a:r>
              <a:rPr lang="en-US" altLang="ko-KR" sz="1600" dirty="0"/>
              <a:t>(</a:t>
            </a:r>
            <a:r>
              <a:rPr lang="ko-KR" altLang="en-US" sz="1600" dirty="0"/>
              <a:t>구글</a:t>
            </a:r>
            <a:r>
              <a:rPr lang="en-US" altLang="ko-KR" sz="1600" dirty="0"/>
              <a:t>maps)</a:t>
            </a:r>
            <a:r>
              <a:rPr lang="ko-KR" altLang="en-US" sz="1600" dirty="0"/>
              <a:t>획득 시 사용</a:t>
            </a:r>
            <a:endParaRPr lang="en-US" altLang="ko-KR" sz="1600" dirty="0"/>
          </a:p>
          <a:p>
            <a:pPr marL="457200" lvl="1" indent="0">
              <a:lnSpc>
                <a:spcPct val="80000"/>
              </a:lnSpc>
              <a:buNone/>
            </a:pPr>
            <a:endParaRPr lang="en-US" altLang="ko-KR" sz="1600" dirty="0"/>
          </a:p>
          <a:p>
            <a:pPr>
              <a:lnSpc>
                <a:spcPct val="80000"/>
              </a:lnSpc>
              <a:buFont typeface="Webdings" pitchFamily="18" charset="2"/>
              <a:buChar char="a"/>
            </a:pPr>
            <a:r>
              <a:rPr lang="en-US" altLang="ko-KR" sz="2000" dirty="0"/>
              <a:t>TTS(Text To Speech)</a:t>
            </a:r>
          </a:p>
          <a:p>
            <a:pPr lvl="1">
              <a:lnSpc>
                <a:spcPct val="80000"/>
              </a:lnSpc>
            </a:pPr>
            <a:r>
              <a:rPr lang="ko-KR" altLang="en-US" sz="1600" dirty="0"/>
              <a:t>날씨</a:t>
            </a:r>
            <a:r>
              <a:rPr lang="en-US" altLang="ko-KR" sz="1600" dirty="0"/>
              <a:t>/</a:t>
            </a:r>
            <a:r>
              <a:rPr lang="ko-KR" altLang="en-US" sz="1600" dirty="0"/>
              <a:t>교통정보를 </a:t>
            </a:r>
            <a:r>
              <a:rPr lang="en-US" altLang="ko-KR" sz="1600" dirty="0"/>
              <a:t>parsing</a:t>
            </a:r>
            <a:r>
              <a:rPr lang="ko-KR" altLang="en-US" sz="1600" dirty="0"/>
              <a:t>하여 음성으로 출력</a:t>
            </a:r>
            <a:endParaRPr lang="en-US" altLang="ko-KR" sz="1600" dirty="0"/>
          </a:p>
          <a:p>
            <a:pPr lvl="1">
              <a:lnSpc>
                <a:spcPct val="80000"/>
              </a:lnSpc>
            </a:pPr>
            <a:r>
              <a:rPr lang="ko-KR" altLang="en-US" sz="1600" dirty="0"/>
              <a:t>별도의 확인없이 자동으로 정보획득 가능</a:t>
            </a:r>
            <a:endParaRPr lang="en-US" altLang="ko-KR" sz="1600" dirty="0"/>
          </a:p>
          <a:p>
            <a:pPr lvl="1">
              <a:lnSpc>
                <a:spcPct val="80000"/>
              </a:lnSpc>
            </a:pPr>
            <a:endParaRPr lang="en-US" altLang="ko-KR" sz="1600" dirty="0"/>
          </a:p>
          <a:p>
            <a:pPr>
              <a:lnSpc>
                <a:spcPct val="80000"/>
              </a:lnSpc>
              <a:buFont typeface="Webdings" pitchFamily="18" charset="2"/>
              <a:buChar char="a"/>
            </a:pPr>
            <a:r>
              <a:rPr lang="en-US" altLang="ko-KR" sz="2000" dirty="0" err="1"/>
              <a:t>GeoCoding</a:t>
            </a:r>
            <a:endParaRPr lang="en-US" altLang="ko-KR" sz="2000" dirty="0"/>
          </a:p>
          <a:p>
            <a:pPr lvl="1">
              <a:lnSpc>
                <a:spcPct val="80000"/>
              </a:lnSpc>
            </a:pPr>
            <a:r>
              <a:rPr lang="en-US" altLang="ko-KR" sz="1600" dirty="0"/>
              <a:t>DB</a:t>
            </a:r>
            <a:r>
              <a:rPr lang="ko-KR" altLang="en-US" sz="1600" dirty="0"/>
              <a:t>의 사용자정보에는 지역명만 저장</a:t>
            </a:r>
            <a:endParaRPr lang="en-US" altLang="ko-KR" sz="1600" dirty="0"/>
          </a:p>
          <a:p>
            <a:pPr lvl="1">
              <a:lnSpc>
                <a:spcPct val="80000"/>
              </a:lnSpc>
            </a:pPr>
            <a:r>
              <a:rPr lang="ko-KR" altLang="en-US" sz="1600" dirty="0"/>
              <a:t>교통정보 획득에는 위도</a:t>
            </a:r>
            <a:r>
              <a:rPr lang="en-US" altLang="ko-KR" sz="1600" dirty="0"/>
              <a:t>/</a:t>
            </a:r>
            <a:r>
              <a:rPr lang="ko-KR" altLang="en-US" sz="1600" dirty="0"/>
              <a:t>경도정보가 필요</a:t>
            </a:r>
            <a:endParaRPr lang="en-US" altLang="ko-KR" sz="1600" dirty="0"/>
          </a:p>
          <a:p>
            <a:pPr lvl="1">
              <a:lnSpc>
                <a:spcPct val="80000"/>
              </a:lnSpc>
            </a:pPr>
            <a:r>
              <a:rPr lang="ko-KR" altLang="en-US" sz="1600" dirty="0"/>
              <a:t>지역명을 입력하면 위도</a:t>
            </a:r>
            <a:r>
              <a:rPr lang="en-US" altLang="ko-KR" sz="1600" dirty="0"/>
              <a:t>/</a:t>
            </a:r>
            <a:r>
              <a:rPr lang="ko-KR" altLang="en-US" sz="1600" dirty="0"/>
              <a:t>경도를 반환하는 기능 구현</a:t>
            </a:r>
            <a:endParaRPr lang="en-US" altLang="ko-KR" sz="1600" dirty="0"/>
          </a:p>
          <a:p>
            <a:pPr lvl="1">
              <a:lnSpc>
                <a:spcPct val="80000"/>
              </a:lnSpc>
            </a:pPr>
            <a:endParaRPr lang="en-US" altLang="ko-KR" sz="1600" dirty="0"/>
          </a:p>
          <a:p>
            <a:pPr>
              <a:lnSpc>
                <a:spcPct val="80000"/>
              </a:lnSpc>
            </a:pPr>
            <a:r>
              <a:rPr lang="en-US" altLang="ko-KR" sz="2000" dirty="0"/>
              <a:t>RFID</a:t>
            </a:r>
          </a:p>
          <a:p>
            <a:pPr lvl="1">
              <a:lnSpc>
                <a:spcPct val="80000"/>
              </a:lnSpc>
            </a:pPr>
            <a:r>
              <a:rPr lang="ko-KR" altLang="en-US" sz="1600" dirty="0"/>
              <a:t>별도의 입력행위 없이 사용자의 접근을 인식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xmlns="" val="3190647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적용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2027981"/>
            <a:ext cx="8229600" cy="4065315"/>
          </a:xfrm>
        </p:spPr>
        <p:txBody>
          <a:bodyPr>
            <a:normAutofit fontScale="70000" lnSpcReduction="20000"/>
          </a:bodyPr>
          <a:lstStyle/>
          <a:p>
            <a:pPr>
              <a:buFont typeface="Webdings" pitchFamily="18" charset="2"/>
              <a:buChar char="a"/>
            </a:pPr>
            <a:r>
              <a:rPr lang="ko-KR" altLang="en-US" dirty="0" err="1"/>
              <a:t>라즈베리파이</a:t>
            </a:r>
            <a:endParaRPr lang="en-US" altLang="ko-KR" dirty="0"/>
          </a:p>
          <a:p>
            <a:pPr lvl="1"/>
            <a:r>
              <a:rPr lang="ko-KR" altLang="en-US" dirty="0"/>
              <a:t>소형컴퓨터의 기능으로 </a:t>
            </a:r>
            <a:r>
              <a:rPr lang="en-US" altLang="ko-KR" dirty="0"/>
              <a:t>Client</a:t>
            </a:r>
            <a:r>
              <a:rPr lang="ko-KR" altLang="en-US" dirty="0"/>
              <a:t>프로그램이 탑재됨</a:t>
            </a:r>
            <a:endParaRPr lang="en-US" altLang="ko-KR" dirty="0"/>
          </a:p>
          <a:p>
            <a:pPr>
              <a:buFont typeface="Webdings" pitchFamily="18" charset="2"/>
              <a:buChar char="a"/>
            </a:pPr>
            <a:endParaRPr lang="en-US" altLang="ko-KR" dirty="0"/>
          </a:p>
          <a:p>
            <a:pPr>
              <a:buFont typeface="Webdings" pitchFamily="18" charset="2"/>
              <a:buChar char="a"/>
            </a:pPr>
            <a:r>
              <a:rPr lang="en-US" altLang="ko-KR" dirty="0" err="1"/>
              <a:t>Mysql</a:t>
            </a:r>
            <a:endParaRPr lang="en-US" altLang="ko-KR" dirty="0"/>
          </a:p>
          <a:p>
            <a:pPr lvl="1"/>
            <a:r>
              <a:rPr lang="ko-KR" altLang="en-US" dirty="0"/>
              <a:t>사용자정보 및 지역정보에 대한 데이터베이스 구현</a:t>
            </a:r>
            <a:endParaRPr lang="en-US" altLang="ko-KR" dirty="0"/>
          </a:p>
          <a:p>
            <a:pPr lvl="1"/>
            <a:endParaRPr lang="en-US" altLang="ko-KR" dirty="0"/>
          </a:p>
          <a:p>
            <a:pPr>
              <a:buFont typeface="Webdings" pitchFamily="18" charset="2"/>
              <a:buChar char="a"/>
            </a:pPr>
            <a:r>
              <a:rPr lang="ko-KR" altLang="en-US" dirty="0"/>
              <a:t>소켓프로그래밍</a:t>
            </a:r>
            <a:endParaRPr lang="en-US" altLang="ko-KR" dirty="0"/>
          </a:p>
          <a:p>
            <a:pPr lvl="1"/>
            <a:r>
              <a:rPr lang="ko-KR" altLang="en-US" dirty="0"/>
              <a:t>각 서버와 </a:t>
            </a:r>
            <a:r>
              <a:rPr lang="ko-KR" altLang="en-US" dirty="0" err="1"/>
              <a:t>클라이언트간에는</a:t>
            </a:r>
            <a:r>
              <a:rPr lang="ko-KR" altLang="en-US" dirty="0"/>
              <a:t> </a:t>
            </a:r>
            <a:r>
              <a:rPr lang="en-US" altLang="ko-KR" dirty="0"/>
              <a:t>TCP</a:t>
            </a:r>
            <a:r>
              <a:rPr lang="ko-KR" altLang="en-US" dirty="0"/>
              <a:t>기반 소켓통신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C/C#</a:t>
            </a:r>
            <a:r>
              <a:rPr lang="ko-KR" altLang="en-US" dirty="0"/>
              <a:t>프로그래밍</a:t>
            </a:r>
            <a:endParaRPr lang="en-US" altLang="ko-KR" dirty="0"/>
          </a:p>
          <a:p>
            <a:pPr lvl="1"/>
            <a:r>
              <a:rPr lang="en-US" altLang="ko-KR" dirty="0"/>
              <a:t>DB</a:t>
            </a:r>
            <a:r>
              <a:rPr lang="ko-KR" altLang="en-US" dirty="0"/>
              <a:t>서버는 </a:t>
            </a:r>
            <a:r>
              <a:rPr lang="en-US" altLang="ko-KR" dirty="0"/>
              <a:t>C</a:t>
            </a:r>
            <a:r>
              <a:rPr lang="ko-KR" altLang="en-US" dirty="0"/>
              <a:t>언어기반 프로그램</a:t>
            </a:r>
            <a:endParaRPr lang="en-US" altLang="ko-KR" dirty="0"/>
          </a:p>
          <a:p>
            <a:pPr lvl="1"/>
            <a:r>
              <a:rPr lang="ko-KR" altLang="en-US" dirty="0"/>
              <a:t>클라이언트와 정보획득서버는 </a:t>
            </a:r>
            <a:r>
              <a:rPr lang="en-US" altLang="ko-KR" dirty="0"/>
              <a:t>C#</a:t>
            </a:r>
            <a:r>
              <a:rPr lang="ko-KR" altLang="en-US" dirty="0"/>
              <a:t>기반 프로그램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645951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날씨</a:t>
            </a:r>
            <a:r>
              <a:rPr lang="en-US" altLang="ko-KR" dirty="0"/>
              <a:t>/</a:t>
            </a:r>
            <a:r>
              <a:rPr lang="ko-KR" altLang="en-US" dirty="0"/>
              <a:t>교통정보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2027981"/>
            <a:ext cx="8229600" cy="406531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교통정보</a:t>
            </a:r>
            <a:endParaRPr lang="en-US" altLang="ko-KR" dirty="0"/>
          </a:p>
          <a:p>
            <a:pPr lvl="1"/>
            <a:r>
              <a:rPr lang="ko-KR" altLang="en-US" sz="2400" dirty="0"/>
              <a:t>사용자정보의 출발지와 도착지 사용</a:t>
            </a:r>
            <a:endParaRPr lang="en-US" altLang="ko-KR" sz="2400" dirty="0"/>
          </a:p>
          <a:p>
            <a:pPr lvl="1"/>
            <a:r>
              <a:rPr lang="en-US" altLang="ko-KR" sz="2400" dirty="0" err="1"/>
              <a:t>GeoCoding</a:t>
            </a:r>
            <a:r>
              <a:rPr lang="ko-KR" altLang="en-US" sz="2400" dirty="0"/>
              <a:t>을 이용해 출발지</a:t>
            </a:r>
            <a:r>
              <a:rPr lang="en-US" altLang="ko-KR" sz="2400" dirty="0"/>
              <a:t>,</a:t>
            </a:r>
            <a:r>
              <a:rPr lang="ko-KR" altLang="en-US" sz="2400" dirty="0"/>
              <a:t>도착지의 위도</a:t>
            </a:r>
            <a:r>
              <a:rPr lang="en-US" altLang="ko-KR" sz="2400" dirty="0"/>
              <a:t>/</a:t>
            </a:r>
            <a:r>
              <a:rPr lang="ko-KR" altLang="en-US" sz="2400" dirty="0"/>
              <a:t>경도 획득</a:t>
            </a:r>
            <a:endParaRPr lang="en-US" altLang="ko-KR" sz="2400" dirty="0"/>
          </a:p>
          <a:p>
            <a:pPr lvl="1"/>
            <a:r>
              <a:rPr lang="ko-KR" altLang="en-US" sz="2400" dirty="0"/>
              <a:t>위도</a:t>
            </a:r>
            <a:r>
              <a:rPr lang="en-US" altLang="ko-KR" sz="2400" dirty="0"/>
              <a:t>/</a:t>
            </a:r>
            <a:r>
              <a:rPr lang="ko-KR" altLang="en-US" sz="2400" dirty="0"/>
              <a:t>경도 기반 </a:t>
            </a:r>
            <a:r>
              <a:rPr lang="en-US" altLang="ko-KR" sz="2400" dirty="0"/>
              <a:t>google maps</a:t>
            </a:r>
            <a:r>
              <a:rPr lang="ko-KR" altLang="en-US" sz="2400" dirty="0"/>
              <a:t>에 </a:t>
            </a:r>
            <a:r>
              <a:rPr lang="en-US" altLang="ko-KR" sz="2400" dirty="0"/>
              <a:t>RSS</a:t>
            </a:r>
            <a:r>
              <a:rPr lang="ko-KR" altLang="en-US" sz="2400" dirty="0"/>
              <a:t>로 </a:t>
            </a:r>
            <a:r>
              <a:rPr lang="en-US" altLang="ko-KR" sz="2400" dirty="0"/>
              <a:t>xml</a:t>
            </a:r>
            <a:r>
              <a:rPr lang="ko-KR" altLang="en-US" sz="2400" dirty="0"/>
              <a:t>획득</a:t>
            </a:r>
            <a:endParaRPr lang="en-US" altLang="ko-KR" sz="2400" dirty="0"/>
          </a:p>
          <a:p>
            <a:pPr lvl="1"/>
            <a:r>
              <a:rPr lang="en-US" altLang="ko-KR" sz="2400" dirty="0"/>
              <a:t>Xml </a:t>
            </a:r>
            <a:r>
              <a:rPr lang="ko-KR" altLang="en-US" sz="2400" dirty="0"/>
              <a:t>파싱을 통해 통행소요시간 획득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날씨정보</a:t>
            </a:r>
            <a:endParaRPr lang="en-US" altLang="ko-KR" dirty="0"/>
          </a:p>
          <a:p>
            <a:pPr lvl="1"/>
            <a:r>
              <a:rPr lang="ko-KR" altLang="en-US" sz="2400" dirty="0"/>
              <a:t>사용자정보의 도착지 사용</a:t>
            </a:r>
            <a:endParaRPr lang="en-US" altLang="ko-KR" sz="2400" dirty="0"/>
          </a:p>
          <a:p>
            <a:pPr lvl="1"/>
            <a:r>
              <a:rPr lang="ko-KR" altLang="en-US" sz="2400" dirty="0"/>
              <a:t>도착지의 지역코드 기반 기상청에 </a:t>
            </a:r>
            <a:r>
              <a:rPr lang="en-US" altLang="ko-KR" sz="2400" dirty="0"/>
              <a:t>RSS</a:t>
            </a:r>
            <a:r>
              <a:rPr lang="ko-KR" altLang="en-US" sz="2400" dirty="0"/>
              <a:t>로 </a:t>
            </a:r>
            <a:r>
              <a:rPr lang="en-US" altLang="ko-KR" sz="2400" dirty="0"/>
              <a:t>xml</a:t>
            </a:r>
            <a:r>
              <a:rPr lang="ko-KR" altLang="en-US" sz="2400" dirty="0"/>
              <a:t>획득</a:t>
            </a:r>
            <a:endParaRPr lang="en-US" altLang="ko-KR" sz="2400" dirty="0"/>
          </a:p>
          <a:p>
            <a:pPr lvl="1"/>
            <a:r>
              <a:rPr lang="en-US" altLang="ko-KR" sz="2400" dirty="0"/>
              <a:t>Xml </a:t>
            </a:r>
            <a:r>
              <a:rPr lang="ko-KR" altLang="en-US" sz="2400" dirty="0"/>
              <a:t>파싱을 통해 날씨정보 획득</a:t>
            </a:r>
            <a:endParaRPr lang="en-US" altLang="ko-KR" sz="2400" dirty="0"/>
          </a:p>
          <a:p>
            <a:pPr lvl="1"/>
            <a:r>
              <a:rPr lang="ko-KR" altLang="en-US" sz="2400" dirty="0"/>
              <a:t>교통정보의 통행소요시간만큼의 이후의 날씨정보 반환</a:t>
            </a:r>
            <a:endParaRPr lang="en-US" altLang="ko-KR" sz="2400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35345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Database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2032680"/>
            <a:ext cx="2626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ebdings" pitchFamily="18" charset="2"/>
              <a:buChar char="a"/>
            </a:pPr>
            <a:r>
              <a:rPr lang="en-US" altLang="ko-KR" sz="2400" dirty="0"/>
              <a:t>Database</a:t>
            </a:r>
            <a:r>
              <a:rPr lang="ko-KR" altLang="en-US" sz="2400" dirty="0"/>
              <a:t> 구조도</a:t>
            </a:r>
            <a:endParaRPr lang="en-US" altLang="ko-KR" sz="24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38014930"/>
              </p:ext>
            </p:extLst>
          </p:nvPr>
        </p:nvGraphicFramePr>
        <p:xfrm>
          <a:off x="683567" y="2601848"/>
          <a:ext cx="1152128" cy="1280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solidFill>
                            <a:sysClr val="windowText" lastClr="000000"/>
                          </a:solidFill>
                        </a:rPr>
                        <a:t>CLIENT</a:t>
                      </a:r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u="sng" dirty="0">
                          <a:solidFill>
                            <a:sysClr val="windowText" lastClr="000000"/>
                          </a:solidFill>
                        </a:rPr>
                        <a:t>TID</a:t>
                      </a:r>
                    </a:p>
                    <a:p>
                      <a:pPr latinLnBrk="1"/>
                      <a:r>
                        <a:rPr lang="en-US" altLang="ko-KR" sz="2400" dirty="0">
                          <a:solidFill>
                            <a:sysClr val="windowText" lastClr="000000"/>
                          </a:solidFill>
                        </a:rPr>
                        <a:t>NAME</a:t>
                      </a:r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29986410"/>
              </p:ext>
            </p:extLst>
          </p:nvPr>
        </p:nvGraphicFramePr>
        <p:xfrm>
          <a:off x="2987824" y="2601848"/>
          <a:ext cx="1632181" cy="2743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321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solidFill>
                            <a:sysClr val="windowText" lastClr="000000"/>
                          </a:solidFill>
                        </a:rPr>
                        <a:t>LOCATION</a:t>
                      </a:r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u="sng" dirty="0">
                          <a:solidFill>
                            <a:sysClr val="windowText" lastClr="000000"/>
                          </a:solidFill>
                        </a:rPr>
                        <a:t>TID</a:t>
                      </a:r>
                    </a:p>
                    <a:p>
                      <a:pPr latinLnBrk="1"/>
                      <a:r>
                        <a:rPr lang="en-US" altLang="ko-KR" sz="2400" u="sng" dirty="0">
                          <a:solidFill>
                            <a:sysClr val="windowText" lastClr="000000"/>
                          </a:solidFill>
                        </a:rPr>
                        <a:t>SETNO</a:t>
                      </a:r>
                    </a:p>
                    <a:p>
                      <a:pPr latinLnBrk="1"/>
                      <a:r>
                        <a:rPr lang="en-US" altLang="ko-KR" sz="2400" dirty="0">
                          <a:solidFill>
                            <a:sysClr val="windowText" lastClr="000000"/>
                          </a:solidFill>
                        </a:rPr>
                        <a:t>START</a:t>
                      </a:r>
                    </a:p>
                    <a:p>
                      <a:pPr latinLnBrk="1"/>
                      <a:r>
                        <a:rPr lang="en-US" altLang="ko-KR" sz="2400" dirty="0">
                          <a:solidFill>
                            <a:sysClr val="windowText" lastClr="000000"/>
                          </a:solidFill>
                        </a:rPr>
                        <a:t>ARRIVE</a:t>
                      </a:r>
                    </a:p>
                    <a:p>
                      <a:pPr latinLnBrk="1"/>
                      <a:r>
                        <a:rPr lang="en-US" altLang="ko-KR" sz="2400" dirty="0">
                          <a:solidFill>
                            <a:sysClr val="windowText" lastClr="000000"/>
                          </a:solidFill>
                        </a:rPr>
                        <a:t>FROMTIME</a:t>
                      </a:r>
                    </a:p>
                    <a:p>
                      <a:pPr latinLnBrk="1"/>
                      <a:r>
                        <a:rPr lang="en-US" altLang="ko-KR" sz="2400" dirty="0">
                          <a:solidFill>
                            <a:sysClr val="windowText" lastClr="000000"/>
                          </a:solidFill>
                        </a:rPr>
                        <a:t>UNTILTIME</a:t>
                      </a:r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88512895"/>
              </p:ext>
            </p:extLst>
          </p:nvPr>
        </p:nvGraphicFramePr>
        <p:xfrm>
          <a:off x="5796136" y="2601848"/>
          <a:ext cx="2664296" cy="1280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solidFill>
                            <a:sysClr val="windowText" lastClr="000000"/>
                          </a:solidFill>
                        </a:rPr>
                        <a:t>LOCATION_CODE</a:t>
                      </a:r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>
                          <a:solidFill>
                            <a:sysClr val="windowText" lastClr="000000"/>
                          </a:solidFill>
                        </a:rPr>
                        <a:t>LName</a:t>
                      </a:r>
                      <a:endParaRPr lang="en-US" altLang="ko-KR" sz="2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2400" u="sng" dirty="0" err="1">
                          <a:solidFill>
                            <a:sysClr val="windowText" lastClr="000000"/>
                          </a:solidFill>
                        </a:rPr>
                        <a:t>LCode</a:t>
                      </a:r>
                      <a:endParaRPr lang="ko-KR" altLang="en-US" sz="2400" u="sn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80499803"/>
              </p:ext>
            </p:extLst>
          </p:nvPr>
        </p:nvGraphicFramePr>
        <p:xfrm>
          <a:off x="5796136" y="4093056"/>
          <a:ext cx="2664296" cy="1280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solidFill>
                            <a:sysClr val="windowText" lastClr="000000"/>
                          </a:solidFill>
                        </a:rPr>
                        <a:t>LOCATION_ENAME</a:t>
                      </a:r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u="sng" dirty="0" err="1">
                          <a:solidFill>
                            <a:sysClr val="windowText" lastClr="000000"/>
                          </a:solidFill>
                        </a:rPr>
                        <a:t>KName</a:t>
                      </a:r>
                      <a:endParaRPr lang="en-US" altLang="ko-KR" sz="2400" u="sng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2400" dirty="0" err="1">
                          <a:solidFill>
                            <a:sysClr val="windowText" lastClr="000000"/>
                          </a:solidFill>
                        </a:rPr>
                        <a:t>EName</a:t>
                      </a:r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331640" y="3256816"/>
            <a:ext cx="17619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4067944" y="3256816"/>
            <a:ext cx="1800200" cy="11521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3995936" y="4093056"/>
            <a:ext cx="1872208" cy="6759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067944" y="4409688"/>
            <a:ext cx="1800200" cy="3592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987824" y="2601848"/>
            <a:ext cx="1632181" cy="2743200"/>
          </a:xfrm>
          <a:prstGeom prst="rect">
            <a:avLst/>
          </a:prstGeom>
          <a:noFill/>
          <a:ln w="53975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모서리가 둥근 직사각형 29"/>
          <p:cNvSpPr/>
          <p:nvPr/>
        </p:nvSpPr>
        <p:spPr>
          <a:xfrm>
            <a:off x="683568" y="618685"/>
            <a:ext cx="1224136" cy="5543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사용자의 접근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(RFID</a:t>
            </a:r>
            <a:r>
              <a:rPr lang="ko-KR" altLang="en-US" sz="1400" dirty="0">
                <a:solidFill>
                  <a:schemeClr val="tx1"/>
                </a:solidFill>
              </a:rPr>
              <a:t>태그 인식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/>
          <p:cNvCxnSpPr>
            <a:stCxn id="30" idx="2"/>
            <a:endCxn id="37" idx="0"/>
          </p:cNvCxnSpPr>
          <p:nvPr/>
        </p:nvCxnSpPr>
        <p:spPr>
          <a:xfrm>
            <a:off x="1295636" y="1173045"/>
            <a:ext cx="0" cy="1595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83568" y="1996129"/>
            <a:ext cx="1224136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Server1</a:t>
            </a:r>
            <a:r>
              <a:rPr lang="ko-KR" altLang="en-US" sz="1400" dirty="0">
                <a:solidFill>
                  <a:schemeClr val="tx1"/>
                </a:solidFill>
              </a:rPr>
              <a:t>에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태그 값 전송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83568" y="1332559"/>
            <a:ext cx="1224136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서버에 연결요청</a:t>
            </a:r>
          </a:p>
        </p:txBody>
      </p:sp>
      <p:cxnSp>
        <p:nvCxnSpPr>
          <p:cNvPr id="38" name="직선 화살표 연결선 37"/>
          <p:cNvCxnSpPr>
            <a:stCxn id="37" idx="2"/>
            <a:endCxn id="33" idx="0"/>
          </p:cNvCxnSpPr>
          <p:nvPr/>
        </p:nvCxnSpPr>
        <p:spPr>
          <a:xfrm>
            <a:off x="1295636" y="1836615"/>
            <a:ext cx="0" cy="1595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3788373" y="1996129"/>
            <a:ext cx="1224136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태그값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전송받음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788373" y="2644201"/>
            <a:ext cx="1224136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Server2</a:t>
            </a:r>
            <a:r>
              <a:rPr lang="ko-KR" altLang="en-US" sz="1400" dirty="0">
                <a:solidFill>
                  <a:schemeClr val="tx1"/>
                </a:solidFill>
              </a:rPr>
              <a:t>에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태그값</a:t>
            </a:r>
            <a:r>
              <a:rPr lang="ko-KR" altLang="en-US" sz="1400" dirty="0">
                <a:solidFill>
                  <a:schemeClr val="tx1"/>
                </a:solidFill>
              </a:rPr>
              <a:t> 전송</a:t>
            </a:r>
          </a:p>
        </p:txBody>
      </p:sp>
      <p:cxnSp>
        <p:nvCxnSpPr>
          <p:cNvPr id="44" name="직선 화살표 연결선 43"/>
          <p:cNvCxnSpPr>
            <a:endCxn id="43" idx="0"/>
          </p:cNvCxnSpPr>
          <p:nvPr/>
        </p:nvCxnSpPr>
        <p:spPr>
          <a:xfrm>
            <a:off x="4400441" y="2500185"/>
            <a:ext cx="0" cy="1440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33" idx="3"/>
            <a:endCxn id="42" idx="1"/>
          </p:cNvCxnSpPr>
          <p:nvPr/>
        </p:nvCxnSpPr>
        <p:spPr>
          <a:xfrm>
            <a:off x="1907704" y="2248157"/>
            <a:ext cx="1880669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67544" y="114629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3788373" y="5884561"/>
            <a:ext cx="1224136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Wav</a:t>
            </a:r>
            <a:r>
              <a:rPr lang="ko-KR" altLang="en-US" sz="1400" dirty="0">
                <a:solidFill>
                  <a:schemeClr val="tx1"/>
                </a:solidFill>
              </a:rPr>
              <a:t>파일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전송</a:t>
            </a:r>
          </a:p>
        </p:txBody>
      </p:sp>
      <p:cxnSp>
        <p:nvCxnSpPr>
          <p:cNvPr id="51" name="직선 화살표 연결선 50"/>
          <p:cNvCxnSpPr/>
          <p:nvPr/>
        </p:nvCxnSpPr>
        <p:spPr>
          <a:xfrm flipH="1" flipV="1">
            <a:off x="1295636" y="6088007"/>
            <a:ext cx="2492737" cy="5289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모서리가 둥근 직사각형 54"/>
          <p:cNvSpPr/>
          <p:nvPr/>
        </p:nvSpPr>
        <p:spPr>
          <a:xfrm>
            <a:off x="683568" y="6237312"/>
            <a:ext cx="1224136" cy="5543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전송된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Wav</a:t>
            </a:r>
            <a:r>
              <a:rPr lang="ko-KR" altLang="en-US" sz="1400" dirty="0">
                <a:solidFill>
                  <a:schemeClr val="tx1"/>
                </a:solidFill>
              </a:rPr>
              <a:t>파일 재생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67" name="직선 화살표 연결선 66"/>
          <p:cNvCxnSpPr>
            <a:stCxn id="33" idx="2"/>
            <a:endCxn id="55" idx="0"/>
          </p:cNvCxnSpPr>
          <p:nvPr/>
        </p:nvCxnSpPr>
        <p:spPr>
          <a:xfrm>
            <a:off x="1295636" y="2500185"/>
            <a:ext cx="0" cy="37371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267744" y="2276872"/>
            <a:ext cx="1080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RFID </a:t>
            </a:r>
            <a:r>
              <a:rPr lang="ko-KR" altLang="en-US" sz="1400" dirty="0"/>
              <a:t>태그 값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195736" y="6165304"/>
            <a:ext cx="1116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날씨</a:t>
            </a:r>
            <a:r>
              <a:rPr lang="en-US" altLang="ko-KR" sz="1400" dirty="0"/>
              <a:t>/</a:t>
            </a:r>
            <a:r>
              <a:rPr lang="ko-KR" altLang="en-US" sz="1400" dirty="0"/>
              <a:t>교통정보</a:t>
            </a:r>
            <a:endParaRPr lang="en-US" altLang="ko-KR" sz="1400" dirty="0"/>
          </a:p>
          <a:p>
            <a:pPr algn="ctr"/>
            <a:r>
              <a:rPr lang="en-US" altLang="ko-KR" sz="1400" dirty="0"/>
              <a:t>Wav</a:t>
            </a:r>
            <a:r>
              <a:rPr lang="ko-KR" altLang="en-US" sz="1400" dirty="0"/>
              <a:t>파일</a:t>
            </a:r>
          </a:p>
        </p:txBody>
      </p:sp>
      <p:sp>
        <p:nvSpPr>
          <p:cNvPr id="56" name="모서리가 둥근 직사각형 29"/>
          <p:cNvSpPr/>
          <p:nvPr/>
        </p:nvSpPr>
        <p:spPr>
          <a:xfrm>
            <a:off x="3788373" y="618685"/>
            <a:ext cx="1224136" cy="5543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서버오픈 및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연결대기</a:t>
            </a:r>
          </a:p>
        </p:txBody>
      </p:sp>
      <p:cxnSp>
        <p:nvCxnSpPr>
          <p:cNvPr id="57" name="직선 화살표 연결선 56"/>
          <p:cNvCxnSpPr>
            <a:stCxn id="56" idx="2"/>
            <a:endCxn id="42" idx="0"/>
          </p:cNvCxnSpPr>
          <p:nvPr/>
        </p:nvCxnSpPr>
        <p:spPr>
          <a:xfrm>
            <a:off x="4400441" y="1173045"/>
            <a:ext cx="0" cy="82308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572349" y="-27384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Server1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윈도우서버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9" name="모서리가 둥근 직사각형 29"/>
          <p:cNvSpPr/>
          <p:nvPr/>
        </p:nvSpPr>
        <p:spPr>
          <a:xfrm>
            <a:off x="6876256" y="618685"/>
            <a:ext cx="1224136" cy="5543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서버오픈 및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연결대기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660232" y="-11712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Server2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 err="1"/>
              <a:t>리눅스서버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62" name="직선 화살표 연결선 61"/>
          <p:cNvCxnSpPr>
            <a:stCxn id="43" idx="3"/>
            <a:endCxn id="64" idx="1"/>
          </p:cNvCxnSpPr>
          <p:nvPr/>
        </p:nvCxnSpPr>
        <p:spPr>
          <a:xfrm>
            <a:off x="5012509" y="2896229"/>
            <a:ext cx="186957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436096" y="2924944"/>
            <a:ext cx="1080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RFID </a:t>
            </a:r>
            <a:r>
              <a:rPr lang="ko-KR" altLang="en-US" sz="1400" dirty="0"/>
              <a:t>태그 값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6882080" y="2644201"/>
            <a:ext cx="1224136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태그값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전송받음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5" name="직선 화살표 연결선 64"/>
          <p:cNvCxnSpPr>
            <a:stCxn id="59" idx="2"/>
            <a:endCxn id="64" idx="0"/>
          </p:cNvCxnSpPr>
          <p:nvPr/>
        </p:nvCxnSpPr>
        <p:spPr>
          <a:xfrm>
            <a:off x="7488324" y="1173045"/>
            <a:ext cx="5824" cy="14711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6882080" y="3296010"/>
            <a:ext cx="1224136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DB</a:t>
            </a:r>
            <a:r>
              <a:rPr lang="ko-KR" altLang="en-US" sz="1400" dirty="0">
                <a:solidFill>
                  <a:schemeClr val="tx1"/>
                </a:solidFill>
              </a:rPr>
              <a:t>에서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정보검색</a:t>
            </a:r>
          </a:p>
        </p:txBody>
      </p:sp>
      <p:cxnSp>
        <p:nvCxnSpPr>
          <p:cNvPr id="69" name="직선 화살표 연결선 68"/>
          <p:cNvCxnSpPr>
            <a:stCxn id="66" idx="2"/>
            <a:endCxn id="71" idx="0"/>
          </p:cNvCxnSpPr>
          <p:nvPr/>
        </p:nvCxnSpPr>
        <p:spPr>
          <a:xfrm>
            <a:off x="7494148" y="3800066"/>
            <a:ext cx="0" cy="1440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6882080" y="3944082"/>
            <a:ext cx="1224136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사용자정보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반환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88373" y="3940345"/>
            <a:ext cx="1224136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사용자정보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획득</a:t>
            </a:r>
          </a:p>
        </p:txBody>
      </p:sp>
      <p:cxnSp>
        <p:nvCxnSpPr>
          <p:cNvPr id="74" name="직선 화살표 연결선 73"/>
          <p:cNvCxnSpPr>
            <a:stCxn id="73" idx="2"/>
            <a:endCxn id="82" idx="0"/>
          </p:cNvCxnSpPr>
          <p:nvPr/>
        </p:nvCxnSpPr>
        <p:spPr>
          <a:xfrm>
            <a:off x="4400441" y="4444401"/>
            <a:ext cx="0" cy="1440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43" idx="2"/>
            <a:endCxn id="73" idx="0"/>
          </p:cNvCxnSpPr>
          <p:nvPr/>
        </p:nvCxnSpPr>
        <p:spPr>
          <a:xfrm>
            <a:off x="4400441" y="3148257"/>
            <a:ext cx="0" cy="7920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71" idx="1"/>
            <a:endCxn id="73" idx="3"/>
          </p:cNvCxnSpPr>
          <p:nvPr/>
        </p:nvCxnSpPr>
        <p:spPr>
          <a:xfrm flipH="1" flipV="1">
            <a:off x="5012509" y="4192373"/>
            <a:ext cx="1869571" cy="373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226572" y="4293096"/>
            <a:ext cx="15776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사용자이름</a:t>
            </a:r>
            <a:r>
              <a:rPr lang="en-US" altLang="ko-KR" sz="1400" dirty="0"/>
              <a:t>, </a:t>
            </a:r>
            <a:r>
              <a:rPr lang="ko-KR" altLang="en-US" sz="1400" dirty="0"/>
              <a:t>출발지</a:t>
            </a:r>
            <a:r>
              <a:rPr lang="en-US" altLang="ko-KR" sz="1400" dirty="0"/>
              <a:t>, </a:t>
            </a:r>
          </a:p>
          <a:p>
            <a:pPr algn="ctr"/>
            <a:r>
              <a:rPr lang="ko-KR" altLang="en-US" sz="1400" dirty="0"/>
              <a:t>도착지</a:t>
            </a:r>
            <a:r>
              <a:rPr lang="en-US" altLang="ko-KR" sz="1400" dirty="0"/>
              <a:t>, </a:t>
            </a:r>
            <a:r>
              <a:rPr lang="ko-KR" altLang="en-US" sz="1400" dirty="0"/>
              <a:t>도착지역코드</a:t>
            </a:r>
            <a:r>
              <a:rPr lang="en-US" altLang="ko-KR" sz="1400" dirty="0"/>
              <a:t>,</a:t>
            </a:r>
          </a:p>
          <a:p>
            <a:pPr algn="ctr"/>
            <a:r>
              <a:rPr lang="ko-KR" altLang="en-US" sz="1400" dirty="0"/>
              <a:t>출발지영어이름</a:t>
            </a:r>
            <a:r>
              <a:rPr lang="en-US" altLang="ko-KR" sz="1400" dirty="0"/>
              <a:t>, </a:t>
            </a:r>
          </a:p>
          <a:p>
            <a:pPr algn="ctr"/>
            <a:r>
              <a:rPr lang="ko-KR" altLang="en-US" sz="1400" dirty="0"/>
              <a:t>도착지영어이름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3788373" y="4588417"/>
            <a:ext cx="1224136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날씨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교통정보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획득</a:t>
            </a:r>
          </a:p>
        </p:txBody>
      </p:sp>
      <p:cxnSp>
        <p:nvCxnSpPr>
          <p:cNvPr id="84" name="직선 화살표 연결선 83"/>
          <p:cNvCxnSpPr>
            <a:stCxn id="82" idx="2"/>
            <a:endCxn id="85" idx="0"/>
          </p:cNvCxnSpPr>
          <p:nvPr/>
        </p:nvCxnSpPr>
        <p:spPr>
          <a:xfrm>
            <a:off x="4400441" y="5092473"/>
            <a:ext cx="0" cy="1440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3788373" y="5236489"/>
            <a:ext cx="1224136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Wav</a:t>
            </a:r>
            <a:r>
              <a:rPr lang="ko-KR" altLang="en-US" sz="1400" dirty="0">
                <a:solidFill>
                  <a:schemeClr val="tx1"/>
                </a:solidFill>
              </a:rPr>
              <a:t>파일로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정보출력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86" name="직선 화살표 연결선 85"/>
          <p:cNvCxnSpPr>
            <a:stCxn id="85" idx="2"/>
            <a:endCxn id="48" idx="0"/>
          </p:cNvCxnSpPr>
          <p:nvPr/>
        </p:nvCxnSpPr>
        <p:spPr>
          <a:xfrm>
            <a:off x="4400441" y="5740545"/>
            <a:ext cx="0" cy="1440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64" idx="2"/>
            <a:endCxn id="66" idx="0"/>
          </p:cNvCxnSpPr>
          <p:nvPr/>
        </p:nvCxnSpPr>
        <p:spPr>
          <a:xfrm>
            <a:off x="7494148" y="3148257"/>
            <a:ext cx="0" cy="14775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연결선: 꺾임 147"/>
          <p:cNvCxnSpPr>
            <a:stCxn id="55" idx="1"/>
            <a:endCxn id="30" idx="1"/>
          </p:cNvCxnSpPr>
          <p:nvPr/>
        </p:nvCxnSpPr>
        <p:spPr>
          <a:xfrm rot="10800000">
            <a:off x="683568" y="895866"/>
            <a:ext cx="12700" cy="5618627"/>
          </a:xfrm>
          <a:prstGeom prst="bent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ko-KR" altLang="en-US" dirty="0"/>
              <a:t>구성도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86842945"/>
              </p:ext>
            </p:extLst>
          </p:nvPr>
        </p:nvGraphicFramePr>
        <p:xfrm>
          <a:off x="107504" y="1124744"/>
          <a:ext cx="8856984" cy="5616624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899210">
                  <a:extLst>
                    <a:ext uri="{9D8B030D-6E8A-4147-A177-3AD203B41FA5}">
                      <a16:colId xmlns:a16="http://schemas.microsoft.com/office/drawing/2014/main" xmlns="" val="1985432913"/>
                    </a:ext>
                  </a:extLst>
                </a:gridCol>
                <a:gridCol w="3005446">
                  <a:extLst>
                    <a:ext uri="{9D8B030D-6E8A-4147-A177-3AD203B41FA5}">
                      <a16:colId xmlns:a16="http://schemas.microsoft.com/office/drawing/2014/main" xmlns="" val="3494112836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xmlns="" val="311254564"/>
                    </a:ext>
                  </a:extLst>
                </a:gridCol>
              </a:tblGrid>
              <a:tr h="1870467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21566504"/>
                  </a:ext>
                </a:extLst>
              </a:tr>
              <a:tr h="374615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65853989"/>
                  </a:ext>
                </a:extLst>
              </a:tr>
            </a:tbl>
          </a:graphicData>
        </a:graphic>
      </p:graphicFrame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1560" y="1555051"/>
            <a:ext cx="1440000" cy="1440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91500" y="1267019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Client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3067219"/>
            <a:ext cx="302433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역할 </a:t>
            </a:r>
            <a:endParaRPr lang="en-US" altLang="ko-KR" sz="1400" dirty="0"/>
          </a:p>
          <a:p>
            <a:r>
              <a:rPr lang="en-US" altLang="ko-KR" sz="1400" dirty="0"/>
              <a:t>  - Client</a:t>
            </a:r>
            <a:r>
              <a:rPr lang="ko-KR" altLang="en-US" sz="1400" dirty="0"/>
              <a:t>가 원하는 장소에 시스템 설치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2. </a:t>
            </a:r>
            <a:r>
              <a:rPr lang="ko-KR" altLang="en-US" sz="1400" dirty="0"/>
              <a:t>기능</a:t>
            </a:r>
            <a:endParaRPr lang="en-US" altLang="ko-KR" sz="1400" dirty="0"/>
          </a:p>
          <a:p>
            <a:r>
              <a:rPr lang="en-US" altLang="ko-KR" sz="1400" dirty="0"/>
              <a:t>  - </a:t>
            </a:r>
            <a:r>
              <a:rPr lang="ko-KR" altLang="en-US" sz="1400" dirty="0"/>
              <a:t>사용자 </a:t>
            </a:r>
            <a:r>
              <a:rPr lang="ko-KR" altLang="en-US" sz="1400" dirty="0" err="1"/>
              <a:t>접근시</a:t>
            </a:r>
            <a:r>
              <a:rPr lang="ko-KR" altLang="en-US" sz="1400" dirty="0"/>
              <a:t> </a:t>
            </a:r>
            <a:r>
              <a:rPr lang="en-US" altLang="ko-KR" sz="1400" dirty="0"/>
              <a:t>RFID</a:t>
            </a:r>
            <a:r>
              <a:rPr lang="ko-KR" altLang="en-US" sz="1400" dirty="0" err="1"/>
              <a:t>태그값</a:t>
            </a:r>
            <a:r>
              <a:rPr lang="ko-KR" altLang="en-US" sz="1400" dirty="0"/>
              <a:t> 자동 인식</a:t>
            </a:r>
            <a:endParaRPr lang="en-US" altLang="ko-KR" sz="1400" dirty="0"/>
          </a:p>
          <a:p>
            <a:r>
              <a:rPr lang="en-US" altLang="ko-KR" sz="1400" dirty="0"/>
              <a:t>  - </a:t>
            </a:r>
            <a:r>
              <a:rPr lang="ko-KR" altLang="en-US" sz="1400" dirty="0"/>
              <a:t>인식된 </a:t>
            </a:r>
            <a:r>
              <a:rPr lang="ko-KR" altLang="en-US" sz="1400" dirty="0" err="1"/>
              <a:t>태그값을</a:t>
            </a:r>
            <a:r>
              <a:rPr lang="ko-KR" altLang="en-US" sz="1400" dirty="0"/>
              <a:t> </a:t>
            </a:r>
            <a:r>
              <a:rPr lang="en-US" altLang="ko-KR" sz="1400" dirty="0"/>
              <a:t>Server</a:t>
            </a:r>
            <a:r>
              <a:rPr lang="ko-KR" altLang="en-US" sz="1400" dirty="0"/>
              <a:t>로 전송</a:t>
            </a:r>
            <a:endParaRPr lang="en-US" altLang="ko-KR" sz="1400" dirty="0"/>
          </a:p>
          <a:p>
            <a:r>
              <a:rPr lang="en-US" altLang="ko-KR" sz="1400" dirty="0"/>
              <a:t>  - Server</a:t>
            </a:r>
            <a:r>
              <a:rPr lang="ko-KR" altLang="en-US" sz="1400" dirty="0"/>
              <a:t>로부터 반환된 </a:t>
            </a:r>
            <a:r>
              <a:rPr lang="en-US" altLang="ko-KR" sz="1400" dirty="0"/>
              <a:t>wav</a:t>
            </a:r>
            <a:r>
              <a:rPr lang="ko-KR" altLang="en-US" sz="1400" dirty="0"/>
              <a:t>파일 재생</a:t>
            </a:r>
            <a:endParaRPr lang="en-US" altLang="ko-KR" sz="1400" dirty="0"/>
          </a:p>
          <a:p>
            <a:r>
              <a:rPr lang="en-US" altLang="ko-KR" sz="1400" dirty="0"/>
              <a:t>  </a:t>
            </a:r>
          </a:p>
          <a:p>
            <a:r>
              <a:rPr lang="en-US" altLang="ko-KR" sz="1400" dirty="0"/>
              <a:t>3. </a:t>
            </a:r>
            <a:r>
              <a:rPr lang="ko-KR" altLang="en-US" sz="1400" dirty="0"/>
              <a:t>적용기술</a:t>
            </a:r>
            <a:endParaRPr lang="en-US" altLang="ko-KR" sz="1400" dirty="0"/>
          </a:p>
          <a:p>
            <a:r>
              <a:rPr lang="en-US" altLang="ko-KR" sz="1400" dirty="0"/>
              <a:t>  - RFID</a:t>
            </a:r>
          </a:p>
          <a:p>
            <a:r>
              <a:rPr lang="en-US" altLang="ko-KR" sz="1400" dirty="0"/>
              <a:t>  - </a:t>
            </a:r>
            <a:r>
              <a:rPr lang="ko-KR" altLang="en-US" sz="1400" dirty="0" err="1"/>
              <a:t>라즈베리파이</a:t>
            </a:r>
            <a:endParaRPr lang="en-US" altLang="ko-KR" sz="1400" dirty="0"/>
          </a:p>
          <a:p>
            <a:r>
              <a:rPr lang="en-US" altLang="ko-KR" sz="1400" dirty="0"/>
              <a:t>  - </a:t>
            </a:r>
            <a:r>
              <a:rPr lang="ko-KR" altLang="en-US" sz="1400" dirty="0"/>
              <a:t>소켓통신</a:t>
            </a:r>
            <a:endParaRPr lang="en-US" altLang="ko-KR" sz="1400" dirty="0"/>
          </a:p>
          <a:p>
            <a:r>
              <a:rPr lang="en-US" altLang="ko-KR" sz="1400" dirty="0"/>
              <a:t>  - C#</a:t>
            </a:r>
            <a:r>
              <a:rPr lang="ko-KR" altLang="en-US" sz="1400" dirty="0"/>
              <a:t>프로그래밍</a:t>
            </a:r>
            <a:r>
              <a:rPr lang="en-US" altLang="ko-KR" sz="1400" dirty="0"/>
              <a:t>(mono</a:t>
            </a:r>
            <a:r>
              <a:rPr lang="ko-KR" altLang="en-US" sz="1400" dirty="0"/>
              <a:t>기반</a:t>
            </a:r>
            <a:r>
              <a:rPr lang="en-US" altLang="ko-KR" sz="1400" dirty="0"/>
              <a:t>)</a:t>
            </a:r>
          </a:p>
        </p:txBody>
      </p:sp>
      <p:pic>
        <p:nvPicPr>
          <p:cNvPr id="19" name="그림 18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07984" y="1631580"/>
            <a:ext cx="1440000" cy="14400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888084" y="1124744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Windows Server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987824" y="3050957"/>
            <a:ext cx="302433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역할 </a:t>
            </a:r>
            <a:endParaRPr lang="en-US" altLang="ko-KR" sz="1400" dirty="0"/>
          </a:p>
          <a:p>
            <a:r>
              <a:rPr lang="en-US" altLang="ko-KR" sz="1400" dirty="0"/>
              <a:t>  - </a:t>
            </a:r>
            <a:r>
              <a:rPr lang="ko-KR" altLang="en-US" sz="1400" dirty="0"/>
              <a:t>정보 획득 서버의 역할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2. </a:t>
            </a:r>
            <a:r>
              <a:rPr lang="ko-KR" altLang="en-US" sz="1400" dirty="0"/>
              <a:t>기능</a:t>
            </a:r>
            <a:endParaRPr lang="en-US" altLang="ko-KR" sz="1400" dirty="0"/>
          </a:p>
          <a:p>
            <a:r>
              <a:rPr lang="en-US" altLang="ko-KR" sz="1400" dirty="0"/>
              <a:t>  - Client</a:t>
            </a:r>
            <a:r>
              <a:rPr lang="ko-KR" altLang="en-US" sz="1400" dirty="0"/>
              <a:t>에게서 </a:t>
            </a:r>
            <a:r>
              <a:rPr lang="ko-KR" altLang="en-US" sz="1400" dirty="0" err="1"/>
              <a:t>태그값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전송받음</a:t>
            </a:r>
            <a:endParaRPr lang="en-US" altLang="ko-KR" sz="1400" dirty="0"/>
          </a:p>
          <a:p>
            <a:r>
              <a:rPr lang="en-US" altLang="ko-KR" sz="1400" dirty="0"/>
              <a:t>  - </a:t>
            </a:r>
            <a:r>
              <a:rPr lang="ko-KR" altLang="en-US" sz="1400" dirty="0" err="1"/>
              <a:t>태그값을</a:t>
            </a:r>
            <a:r>
              <a:rPr lang="ko-KR" altLang="en-US" sz="1400" dirty="0"/>
              <a:t> </a:t>
            </a:r>
            <a:r>
              <a:rPr lang="en-US" altLang="ko-KR" sz="1400" dirty="0"/>
              <a:t>Linux Server</a:t>
            </a:r>
            <a:r>
              <a:rPr lang="ko-KR" altLang="en-US" sz="1400" dirty="0"/>
              <a:t>로 전송</a:t>
            </a:r>
            <a:endParaRPr lang="en-US" altLang="ko-KR" sz="1400" dirty="0"/>
          </a:p>
          <a:p>
            <a:r>
              <a:rPr lang="en-US" altLang="ko-KR" sz="1400" dirty="0"/>
              <a:t>  - Linux Server</a:t>
            </a:r>
            <a:r>
              <a:rPr lang="ko-KR" altLang="en-US" sz="1400" dirty="0"/>
              <a:t>에게서 사용자정보 반환</a:t>
            </a:r>
            <a:endParaRPr lang="en-US" altLang="ko-KR" sz="1400" dirty="0"/>
          </a:p>
          <a:p>
            <a:r>
              <a:rPr lang="en-US" altLang="ko-KR" sz="1400" dirty="0"/>
              <a:t>  - </a:t>
            </a:r>
            <a:r>
              <a:rPr lang="ko-KR" altLang="en-US" sz="1400" dirty="0"/>
              <a:t>사용자정보 기반 날씨</a:t>
            </a:r>
            <a:r>
              <a:rPr lang="en-US" altLang="ko-KR" sz="1400" dirty="0"/>
              <a:t>/</a:t>
            </a:r>
            <a:r>
              <a:rPr lang="ko-KR" altLang="en-US" sz="1400" dirty="0"/>
              <a:t>교통정보 획득</a:t>
            </a:r>
            <a:endParaRPr lang="en-US" altLang="ko-KR" sz="1400" dirty="0"/>
          </a:p>
          <a:p>
            <a:r>
              <a:rPr lang="en-US" altLang="ko-KR" sz="1400" dirty="0"/>
              <a:t>  - </a:t>
            </a:r>
            <a:r>
              <a:rPr lang="ko-KR" altLang="en-US" sz="1400" dirty="0"/>
              <a:t>날씨</a:t>
            </a:r>
            <a:r>
              <a:rPr lang="en-US" altLang="ko-KR" sz="1400" dirty="0"/>
              <a:t>/</a:t>
            </a:r>
            <a:r>
              <a:rPr lang="ko-KR" altLang="en-US" sz="1400" dirty="0"/>
              <a:t>교통정보를 </a:t>
            </a:r>
            <a:r>
              <a:rPr lang="en-US" altLang="ko-KR" sz="1400" dirty="0"/>
              <a:t>wav</a:t>
            </a:r>
            <a:r>
              <a:rPr lang="ko-KR" altLang="en-US" sz="1400" dirty="0"/>
              <a:t>파일로 출력</a:t>
            </a:r>
            <a:endParaRPr lang="en-US" altLang="ko-KR" sz="1400" dirty="0"/>
          </a:p>
          <a:p>
            <a:r>
              <a:rPr lang="en-US" altLang="ko-KR" sz="1400" dirty="0"/>
              <a:t>  - wav</a:t>
            </a:r>
            <a:r>
              <a:rPr lang="ko-KR" altLang="en-US" sz="1400" dirty="0"/>
              <a:t>파일을 </a:t>
            </a:r>
            <a:r>
              <a:rPr lang="en-US" altLang="ko-KR" sz="1400" dirty="0"/>
              <a:t>Client</a:t>
            </a:r>
            <a:r>
              <a:rPr lang="ko-KR" altLang="en-US" sz="1400" dirty="0"/>
              <a:t>에게 전송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3. </a:t>
            </a:r>
            <a:r>
              <a:rPr lang="ko-KR" altLang="en-US" sz="1400" dirty="0"/>
              <a:t>적용기술</a:t>
            </a:r>
            <a:endParaRPr lang="en-US" altLang="ko-KR" sz="1400" dirty="0"/>
          </a:p>
          <a:p>
            <a:r>
              <a:rPr lang="en-US" altLang="ko-KR" sz="1400" dirty="0"/>
              <a:t>  - RSS</a:t>
            </a:r>
          </a:p>
          <a:p>
            <a:r>
              <a:rPr lang="en-US" altLang="ko-KR" sz="1400" dirty="0"/>
              <a:t>  - </a:t>
            </a:r>
            <a:r>
              <a:rPr lang="en-US" altLang="ko-KR" sz="1400" dirty="0" err="1"/>
              <a:t>GeoCoding</a:t>
            </a:r>
            <a:endParaRPr lang="en-US" altLang="ko-KR" sz="1400" dirty="0"/>
          </a:p>
          <a:p>
            <a:r>
              <a:rPr lang="en-US" altLang="ko-KR" sz="1400" dirty="0"/>
              <a:t>  - TTS</a:t>
            </a:r>
          </a:p>
          <a:p>
            <a:r>
              <a:rPr lang="en-US" altLang="ko-KR" sz="1400" dirty="0"/>
              <a:t>  - </a:t>
            </a:r>
            <a:r>
              <a:rPr lang="ko-KR" altLang="en-US" sz="1400" dirty="0"/>
              <a:t>소켓통신</a:t>
            </a:r>
            <a:endParaRPr lang="en-US" altLang="ko-KR" sz="1400" dirty="0"/>
          </a:p>
          <a:p>
            <a:r>
              <a:rPr lang="en-US" altLang="ko-KR" sz="1400" dirty="0"/>
              <a:t>  - C#</a:t>
            </a:r>
            <a:r>
              <a:rPr lang="ko-KR" altLang="en-US" sz="1400" dirty="0"/>
              <a:t>프로그래밍</a:t>
            </a:r>
            <a:r>
              <a:rPr lang="en-US" altLang="ko-KR" sz="1400" dirty="0"/>
              <a:t>(Windows </a:t>
            </a:r>
            <a:r>
              <a:rPr lang="ko-KR" altLang="en-US" sz="1400" dirty="0"/>
              <a:t>기반</a:t>
            </a:r>
            <a:r>
              <a:rPr lang="en-US" altLang="ko-KR" sz="1400" dirty="0"/>
              <a:t>)</a:t>
            </a:r>
          </a:p>
        </p:txBody>
      </p:sp>
      <p:pic>
        <p:nvPicPr>
          <p:cNvPr id="23" name="그림 22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76256" y="1771076"/>
            <a:ext cx="1440000" cy="122397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056196" y="1124744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Linux</a:t>
            </a:r>
            <a:br>
              <a:rPr lang="en-US" altLang="ko-KR" dirty="0"/>
            </a:br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976156" y="3050957"/>
            <a:ext cx="30243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역할 </a:t>
            </a:r>
            <a:endParaRPr lang="en-US" altLang="ko-KR" sz="1400" dirty="0"/>
          </a:p>
          <a:p>
            <a:r>
              <a:rPr lang="en-US" altLang="ko-KR" sz="1400" dirty="0"/>
              <a:t>  - DB </a:t>
            </a:r>
            <a:r>
              <a:rPr lang="ko-KR" altLang="en-US" sz="1400" dirty="0"/>
              <a:t>서버의 역할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2. </a:t>
            </a:r>
            <a:r>
              <a:rPr lang="ko-KR" altLang="en-US" sz="1400" dirty="0"/>
              <a:t>기능</a:t>
            </a:r>
            <a:endParaRPr lang="en-US" altLang="ko-KR" sz="1400" dirty="0"/>
          </a:p>
          <a:p>
            <a:r>
              <a:rPr lang="en-US" altLang="ko-KR" sz="1400" dirty="0"/>
              <a:t>  - </a:t>
            </a:r>
            <a:r>
              <a:rPr lang="en-US" altLang="ko-KR" sz="1400"/>
              <a:t>Windows </a:t>
            </a:r>
            <a:r>
              <a:rPr lang="en-US" altLang="ko-KR" sz="1400" smtClean="0"/>
              <a:t>server</a:t>
            </a:r>
            <a:r>
              <a:rPr lang="ko-KR" altLang="en-US" sz="1400" dirty="0"/>
              <a:t>에서 </a:t>
            </a:r>
            <a:r>
              <a:rPr lang="ko-KR" altLang="en-US" sz="1400" dirty="0" err="1"/>
              <a:t>태그값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전송받음</a:t>
            </a:r>
            <a:endParaRPr lang="en-US" altLang="ko-KR" sz="1400" dirty="0"/>
          </a:p>
          <a:p>
            <a:r>
              <a:rPr lang="en-US" altLang="ko-KR" sz="1400" dirty="0"/>
              <a:t>  - </a:t>
            </a:r>
            <a:r>
              <a:rPr lang="ko-KR" altLang="en-US" sz="1400" dirty="0" err="1"/>
              <a:t>태그값으로</a:t>
            </a:r>
            <a:r>
              <a:rPr lang="ko-KR" altLang="en-US" sz="1400" dirty="0"/>
              <a:t> </a:t>
            </a:r>
            <a:r>
              <a:rPr lang="en-US" altLang="ko-KR" sz="1400" dirty="0"/>
              <a:t>DB</a:t>
            </a:r>
            <a:r>
              <a:rPr lang="ko-KR" altLang="en-US" sz="1400" dirty="0"/>
              <a:t>에서 사용자정보 획득</a:t>
            </a:r>
            <a:endParaRPr lang="en-US" altLang="ko-KR" sz="1400" dirty="0"/>
          </a:p>
          <a:p>
            <a:r>
              <a:rPr lang="en-US" altLang="ko-KR" sz="1400" dirty="0"/>
              <a:t>  - </a:t>
            </a:r>
            <a:r>
              <a:rPr lang="ko-KR" altLang="en-US" sz="1400" dirty="0"/>
              <a:t>사용자정보 </a:t>
            </a:r>
            <a:r>
              <a:rPr lang="en-US" altLang="ko-KR" sz="1400" dirty="0"/>
              <a:t>Windows Server</a:t>
            </a:r>
            <a:r>
              <a:rPr lang="ko-KR" altLang="en-US" sz="1400" dirty="0"/>
              <a:t>로 반환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3. </a:t>
            </a:r>
            <a:r>
              <a:rPr lang="ko-KR" altLang="en-US" sz="1400" dirty="0"/>
              <a:t>적용기술</a:t>
            </a:r>
            <a:endParaRPr lang="en-US" altLang="ko-KR" sz="1400" dirty="0"/>
          </a:p>
          <a:p>
            <a:r>
              <a:rPr lang="en-US" altLang="ko-KR" sz="1400" dirty="0"/>
              <a:t>  - </a:t>
            </a:r>
            <a:r>
              <a:rPr lang="en-US" altLang="ko-KR" sz="1400" dirty="0" err="1"/>
              <a:t>mysql</a:t>
            </a:r>
            <a:endParaRPr lang="en-US" altLang="ko-KR" sz="1400" dirty="0"/>
          </a:p>
          <a:p>
            <a:r>
              <a:rPr lang="en-US" altLang="ko-KR" sz="1400" dirty="0"/>
              <a:t>  - </a:t>
            </a:r>
            <a:r>
              <a:rPr lang="ko-KR" altLang="en-US" sz="1400" dirty="0"/>
              <a:t>소켓통신</a:t>
            </a:r>
            <a:endParaRPr lang="en-US" altLang="ko-KR" sz="1400" dirty="0"/>
          </a:p>
          <a:p>
            <a:r>
              <a:rPr lang="en-US" altLang="ko-KR" sz="1400" dirty="0"/>
              <a:t>  - C</a:t>
            </a:r>
            <a:r>
              <a:rPr lang="ko-KR" altLang="en-US" sz="1400" dirty="0"/>
              <a:t>프로그래밍</a:t>
            </a:r>
            <a:r>
              <a:rPr lang="en-US" altLang="ko-KR" sz="1400" dirty="0"/>
              <a:t>(vi </a:t>
            </a:r>
            <a:r>
              <a:rPr lang="ko-KR" altLang="en-US" sz="1400" dirty="0"/>
              <a:t>기반</a:t>
            </a:r>
            <a:r>
              <a:rPr lang="en-US" altLang="ko-KR" sz="1400" dirty="0"/>
              <a:t>)</a:t>
            </a: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2195736" y="1988840"/>
            <a:ext cx="136815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2195736" y="2276872"/>
            <a:ext cx="136815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67744" y="1631580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RFID </a:t>
            </a:r>
            <a:r>
              <a:rPr lang="ko-KR" altLang="en-US" dirty="0" err="1"/>
              <a:t>태그값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195736" y="2267580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정보 </a:t>
            </a:r>
            <a:r>
              <a:rPr lang="en-US" altLang="ko-KR" dirty="0"/>
              <a:t>wav</a:t>
            </a:r>
            <a:r>
              <a:rPr lang="ko-KR" altLang="en-US" dirty="0"/>
              <a:t>파일</a:t>
            </a: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5199702" y="1986060"/>
            <a:ext cx="136815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5199702" y="2274092"/>
            <a:ext cx="136815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271710" y="1628800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RFID </a:t>
            </a:r>
            <a:r>
              <a:rPr lang="ko-KR" altLang="en-US" dirty="0" err="1"/>
              <a:t>태그값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292080" y="2264800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사용자 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16130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2">
      <a:majorFont>
        <a:latin typeface="SJ둥굴레"/>
        <a:ea typeface="SJ둥굴레"/>
        <a:cs typeface=""/>
      </a:majorFont>
      <a:minorFont>
        <a:latin typeface="SJ둥굴레"/>
        <a:ea typeface="SJ둥굴레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1476</TotalTime>
  <Words>509</Words>
  <Application>Microsoft Office PowerPoint</Application>
  <PresentationFormat>화면 슬라이드 쇼(4:3)</PresentationFormat>
  <Paragraphs>166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Arial</vt:lpstr>
      <vt:lpstr>SJ둥굴레</vt:lpstr>
      <vt:lpstr>Webdings</vt:lpstr>
      <vt:lpstr>맑은 고딕</vt:lpstr>
      <vt:lpstr>Office 테마</vt:lpstr>
      <vt:lpstr>InfoManager (RFID기반 정보제공 시스템)</vt:lpstr>
      <vt:lpstr>작품 소개</vt:lpstr>
      <vt:lpstr>적용 기술</vt:lpstr>
      <vt:lpstr>적용 기술</vt:lpstr>
      <vt:lpstr>날씨/교통정보</vt:lpstr>
      <vt:lpstr>Database</vt:lpstr>
      <vt:lpstr>슬라이드 7</vt:lpstr>
      <vt:lpstr>구성도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COME 런처</dc:title>
  <dc:creator>Microsoft Corporation</dc:creator>
  <cp:lastModifiedBy>이동현</cp:lastModifiedBy>
  <cp:revision>302</cp:revision>
  <dcterms:created xsi:type="dcterms:W3CDTF">2006-10-05T04:04:58Z</dcterms:created>
  <dcterms:modified xsi:type="dcterms:W3CDTF">2019-11-23T07:40:48Z</dcterms:modified>
</cp:coreProperties>
</file>