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0" r:id="rId3"/>
    <p:sldId id="291" r:id="rId4"/>
    <p:sldId id="293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5280" autoAdjust="0"/>
  </p:normalViewPr>
  <p:slideViewPr>
    <p:cSldViewPr snapToGrid="0">
      <p:cViewPr>
        <p:scale>
          <a:sx n="100" d="100"/>
          <a:sy n="100" d="100"/>
        </p:scale>
        <p:origin x="1408" y="6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B9BF-6606-E149-B747-1C4023F3293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57D62-85A1-FC4E-A048-07D468C9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683A9-C285-3649-87A6-5CDE9A34971C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1AE4-DB15-FD46-8118-3BA9E87C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 times are average of 60 runs on 2015 quad core Mac with all apps shutdown</a:t>
            </a:r>
            <a:r>
              <a:rPr lang="en-US" sz="105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benchmark applications and Helidon 1.3.2-SNAPHOT</a:t>
            </a:r>
            <a:endParaRPr lang="en-US" sz="105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11.0.1 (build 11.0.1+13-LTS), includes 74M </a:t>
            </a:r>
            <a:r>
              <a:rPr lang="en-US" sz="105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jmod</a:t>
            </a: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</a:t>
            </a:r>
          </a:p>
          <a:p>
            <a:pPr marL="228600" indent="-228600">
              <a:buAutoNum type="arabicPeriod"/>
            </a:pP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Helidon</a:t>
            </a:r>
            <a:r>
              <a:rPr lang="en-US" sz="105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 builds completed in 35 seconds</a:t>
            </a:r>
            <a:r>
              <a:rPr lang="en-US" sz="105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less</a:t>
            </a:r>
          </a:p>
          <a:p>
            <a:pPr marL="228600" indent="-228600">
              <a:buAutoNum type="arabicPeriod"/>
            </a:pPr>
            <a:r>
              <a:rPr lang="en-US" sz="105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 archives contain ~ 2500 classes for SE, ~ 5300 for MP</a:t>
            </a:r>
            <a:r>
              <a:rPr lang="en-US" sz="1050" dirty="0" smtClean="0"/>
              <a:t> </a:t>
            </a:r>
            <a:endParaRPr lang="en-US" sz="1050" dirty="0" smtClean="0"/>
          </a:p>
          <a:p>
            <a:pPr marL="228600" indent="-228600">
              <a:buAutoNum type="arabicPeriod"/>
            </a:pPr>
            <a:r>
              <a:rPr lang="en-US" sz="1050" dirty="0" smtClean="0"/>
              <a:t>Memory is</a:t>
            </a:r>
            <a:r>
              <a:rPr lang="en-US" sz="1050" baseline="0" dirty="0" smtClean="0"/>
              <a:t> average of 5 runs of </a:t>
            </a:r>
            <a:r>
              <a:rPr lang="en-US" sz="1050" baseline="0" dirty="0" err="1" smtClean="0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en-US" sz="1050" dirty="0" smtClean="0"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sz="1050" dirty="0" err="1" smtClean="0">
                <a:latin typeface="Consolas" charset="0"/>
                <a:ea typeface="Consolas" charset="0"/>
                <a:cs typeface="Consolas" charset="0"/>
              </a:rPr>
              <a:t>rss</a:t>
            </a:r>
            <a:r>
              <a:rPr lang="en-US" sz="1050" dirty="0" smtClean="0">
                <a:latin typeface="Consolas" charset="0"/>
                <a:ea typeface="Consolas" charset="0"/>
                <a:cs typeface="Consolas" charset="0"/>
              </a:rPr>
              <a:t> -p ${</a:t>
            </a:r>
            <a:r>
              <a:rPr lang="en-US" sz="1050" dirty="0" err="1" smtClean="0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lang="en-US" sz="105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1050" baseline="0" dirty="0" smtClean="0"/>
              <a:t> (</a:t>
            </a:r>
            <a:r>
              <a:rPr lang="en-US" sz="1050" baseline="0" dirty="0" smtClean="0"/>
              <a:t>resident set size)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81AE4-DB15-FD46-8118-3BA9E87CC2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2192" y="6484511"/>
            <a:ext cx="8575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34" y="6437907"/>
            <a:ext cx="541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FB32-280C-4095-93C4-59948DB2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Helidon JRE (POC)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800" b="1" dirty="0"/>
              <a:t>C</a:t>
            </a:r>
            <a:r>
              <a:rPr lang="en-US" sz="2800" b="1" dirty="0" smtClean="0"/>
              <a:t>ustom JRE from a Helidon Application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255" y="3602038"/>
            <a:ext cx="9497290" cy="165576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Bryan Atsatt</a:t>
            </a:r>
          </a:p>
          <a:p>
            <a:r>
              <a:rPr lang="en-US" sz="2000" dirty="0" smtClean="0"/>
              <a:t>Nov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5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+mn-lt"/>
              </a:rPr>
              <a:t>E</a:t>
            </a:r>
            <a:r>
              <a:rPr lang="en-US" b="1" dirty="0" smtClean="0">
                <a:solidFill>
                  <a:srgbClr val="7F7F7F"/>
                </a:solidFill>
                <a:latin typeface="+mn-lt"/>
              </a:rPr>
              <a:t>xplore </a:t>
            </a:r>
            <a:r>
              <a:rPr lang="en-US" b="1" dirty="0" smtClean="0">
                <a:solidFill>
                  <a:srgbClr val="7F7F7F"/>
                </a:solidFill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b="1" dirty="0" smtClean="0">
                <a:solidFill>
                  <a:srgbClr val="7F7F7F"/>
                </a:solidFill>
                <a:latin typeface="+mn-lt"/>
              </a:rPr>
              <a:t> for Helidon applications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Helidon applications contain many automatic modules, but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i="1" dirty="0" smtClean="0"/>
              <a:t> barfs on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options explored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dirty="0" smtClean="0"/>
              <a:t> and JRE bootstrap accept automatic modules (“modules-</a:t>
            </a:r>
            <a:r>
              <a:rPr lang="en-US" dirty="0" err="1" smtClean="0"/>
              <a:t>jre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Complex, several hacks required</a:t>
            </a:r>
          </a:p>
          <a:p>
            <a:pPr lvl="2"/>
            <a:r>
              <a:rPr lang="en-US" dirty="0" smtClean="0"/>
              <a:t>Risky to productize, likely a long tail of undiscovered issues</a:t>
            </a:r>
          </a:p>
          <a:p>
            <a:pPr lvl="2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jlink</a:t>
            </a:r>
            <a:r>
              <a:rPr lang="en-US" dirty="0"/>
              <a:t> </a:t>
            </a:r>
            <a:r>
              <a:rPr lang="en-US" dirty="0" smtClean="0"/>
              <a:t>only for JDK dependencies, add application jars (“jars-</a:t>
            </a:r>
            <a:r>
              <a:rPr lang="en-US" dirty="0" err="1" smtClean="0"/>
              <a:t>jre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Simple,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jdeps</a:t>
            </a:r>
            <a:r>
              <a:rPr lang="en-US" dirty="0" smtClean="0"/>
              <a:t> for automatic modules,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info.class</a:t>
            </a:r>
            <a:r>
              <a:rPr lang="en-US" dirty="0" smtClean="0"/>
              <a:t> for explicit</a:t>
            </a:r>
          </a:p>
          <a:p>
            <a:pPr lvl="2"/>
            <a:r>
              <a:rPr lang="en-US" dirty="0" smtClean="0"/>
              <a:t>Safe to productize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  <a:latin typeface="+mn-lt"/>
              </a:rPr>
              <a:t>Explore Class Data Sharing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main advantage of </a:t>
            </a:r>
            <a:r>
              <a:rPr lang="en-US" dirty="0" err="1" smtClean="0"/>
              <a:t>Graal</a:t>
            </a:r>
            <a:r>
              <a:rPr lang="en-US" dirty="0" smtClean="0"/>
              <a:t> native is (insane) startup time, but at the cost of compatibility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Add optional support for generating CDS archives in the custom JRE</a:t>
            </a:r>
          </a:p>
          <a:p>
            <a:pPr lvl="2"/>
            <a:r>
              <a:rPr lang="en-US" dirty="0" smtClean="0"/>
              <a:t>For all startup classes</a:t>
            </a:r>
          </a:p>
          <a:p>
            <a:pPr lvl="1"/>
            <a:r>
              <a:rPr lang="en-US" dirty="0"/>
              <a:t>Does CDS reduce startup time significantly on </a:t>
            </a:r>
            <a:r>
              <a:rPr lang="en-US" dirty="0" err="1"/>
              <a:t>HotSpot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dirty="0" smtClean="0"/>
              <a:t>Archives are large, so a classic space/time tradeoff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  <a:latin typeface="+mn-lt"/>
              </a:rPr>
              <a:t>Additional performance tweaks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both variants:</a:t>
            </a:r>
            <a:endParaRPr lang="is-I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For an MP application, a </a:t>
            </a:r>
            <a:r>
              <a:rPr lang="en-US" dirty="0" err="1"/>
              <a:t>Jandex</a:t>
            </a:r>
            <a:r>
              <a:rPr lang="en-US" dirty="0"/>
              <a:t> index is added for any jars that have 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beans.xml</a:t>
            </a:r>
            <a:r>
              <a:rPr lang="en-US" dirty="0"/>
              <a:t> but </a:t>
            </a:r>
            <a:r>
              <a:rPr lang="en-US" smtClean="0"/>
              <a:t>are missing an </a:t>
            </a:r>
            <a:r>
              <a:rPr lang="en-US" dirty="0" smtClean="0"/>
              <a:t>index</a:t>
            </a:r>
            <a:endParaRPr lang="en-US" dirty="0"/>
          </a:p>
          <a:p>
            <a:pPr lvl="2"/>
            <a:r>
              <a:rPr lang="en-US" dirty="0"/>
              <a:t>Reduces CDI initialization overhead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modules variant: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Startup classes are laid down in the modules image first, in boot order </a:t>
            </a:r>
          </a:p>
          <a:p>
            <a:pPr lvl="2"/>
            <a:r>
              <a:rPr lang="en-US" dirty="0" smtClean="0"/>
              <a:t>Improves locality when paging the modules file</a:t>
            </a:r>
          </a:p>
          <a:p>
            <a:pPr lvl="2"/>
            <a:r>
              <a:rPr lang="en-US" dirty="0" smtClean="0"/>
              <a:t>Matters when CDS is </a:t>
            </a:r>
            <a:r>
              <a:rPr lang="en-US" i="1" dirty="0" smtClean="0"/>
              <a:t>not</a:t>
            </a:r>
            <a:r>
              <a:rPr lang="en-US" dirty="0" smtClean="0"/>
              <a:t>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  <a:latin typeface="+mn-lt"/>
              </a:rPr>
              <a:t>Results</a:t>
            </a:r>
            <a:endParaRPr lang="en-US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2019, Oracle and/or its affiliates. All rights reserved.  | Oracle Confidential – Internal/Restricted/Highly 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FB32-280C-4095-93C4-59948DB2ADA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17632"/>
              </p:ext>
            </p:extLst>
          </p:nvPr>
        </p:nvGraphicFramePr>
        <p:xfrm>
          <a:off x="958850" y="1555750"/>
          <a:ext cx="10077449" cy="467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6333"/>
                <a:gridCol w="1147432"/>
                <a:gridCol w="1247209"/>
                <a:gridCol w="1110016"/>
                <a:gridCol w="212025"/>
                <a:gridCol w="3604434"/>
              </a:tblGrid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Server Variant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Startup (s)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Mem (MB)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Disk (MB)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Disk Size Composition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1.005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>
                          <a:effectLst/>
                        </a:rPr>
                        <a:t>87.8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213.6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279 jdk -74 jmod + 8.6 app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</a:t>
                      </a:r>
                      <a:r>
                        <a:rPr lang="en-US" sz="1800" u="none" strike="noStrike" dirty="0" err="1">
                          <a:effectLst/>
                        </a:rPr>
                        <a:t>cds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0.619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>
                          <a:effectLst/>
                        </a:rPr>
                        <a:t>87.1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246.6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279 jdk -74 jmod + 8.6 app + 33 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1.007</a:t>
                      </a:r>
                      <a:endParaRPr lang="is-I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93.0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53.0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>
                          <a:effectLst/>
                        </a:rPr>
                        <a:t>85 jre - 32 cds</a:t>
                      </a:r>
                      <a:endParaRPr lang="da-DK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cds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0.572</a:t>
                      </a:r>
                      <a:endParaRPr lang="nb-NO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84.8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85.0</a:t>
                      </a:r>
                      <a:endParaRPr lang="nb-NO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85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endParaRPr lang="da-DK" sz="1800" b="1" i="0" u="none" strike="noStrike" dirty="0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helidon-se-modules-</a:t>
                      </a:r>
                      <a:r>
                        <a:rPr lang="en-US" sz="1800" u="none" strike="noStrike" dirty="0" err="1">
                          <a:effectLst/>
                        </a:rPr>
                        <a:t>jre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effectLst/>
                        </a:rPr>
                        <a:t>0.924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effectLst/>
                        </a:rPr>
                        <a:t>88.5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effectLst/>
                        </a:rPr>
                        <a:t>53.0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85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- 32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helidon-se-modules-jre-cds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0.519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82.0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85.0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85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2.995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216.6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225.0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279 </a:t>
                      </a:r>
                      <a:r>
                        <a:rPr lang="cs-CZ" sz="1800" u="none" strike="noStrike" dirty="0" err="1">
                          <a:effectLst/>
                        </a:rPr>
                        <a:t>jdk</a:t>
                      </a:r>
                      <a:r>
                        <a:rPr lang="cs-CZ" sz="1800" u="none" strike="noStrike" dirty="0">
                          <a:effectLst/>
                        </a:rPr>
                        <a:t> -74 </a:t>
                      </a:r>
                      <a:r>
                        <a:rPr lang="cs-CZ" sz="1800" u="none" strike="noStrike" dirty="0" err="1">
                          <a:effectLst/>
                        </a:rPr>
                        <a:t>jmod</a:t>
                      </a:r>
                      <a:r>
                        <a:rPr lang="cs-CZ" sz="1800" u="none" strike="noStrike" dirty="0">
                          <a:effectLst/>
                        </a:rPr>
                        <a:t> + 20 </a:t>
                      </a:r>
                      <a:r>
                        <a:rPr lang="cs-CZ" sz="1800" u="none" strike="noStrike" dirty="0" err="1">
                          <a:effectLst/>
                        </a:rPr>
                        <a:t>app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helidon-mp-cds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2.118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190.5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285.0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279 </a:t>
                      </a:r>
                      <a:r>
                        <a:rPr lang="en-US" sz="1800" u="none" strike="noStrike" dirty="0" err="1">
                          <a:effectLst/>
                        </a:rPr>
                        <a:t>jdk</a:t>
                      </a:r>
                      <a:r>
                        <a:rPr lang="en-US" sz="1800" u="none" strike="noStrike" dirty="0">
                          <a:effectLst/>
                        </a:rPr>
                        <a:t> -74 </a:t>
                      </a:r>
                      <a:r>
                        <a:rPr lang="en-US" sz="1800" u="none" strike="noStrike" dirty="0" err="1">
                          <a:effectLst/>
                        </a:rPr>
                        <a:t>jmod</a:t>
                      </a:r>
                      <a:r>
                        <a:rPr lang="en-US" sz="1800" u="none" strike="noStrike" dirty="0">
                          <a:effectLst/>
                        </a:rPr>
                        <a:t> + 20 app + 60 </a:t>
                      </a:r>
                      <a:r>
                        <a:rPr lang="en-US" sz="1800" u="none" strike="noStrike" dirty="0" err="1">
                          <a:effectLst/>
                        </a:rPr>
                        <a:t>cds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</a:t>
                      </a:r>
                      <a:r>
                        <a:rPr lang="en-US" sz="1800" u="none" strike="noStrike" dirty="0" err="1">
                          <a:effectLst/>
                        </a:rPr>
                        <a:t>mp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3.031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217.8</a:t>
                      </a:r>
                      <a:endParaRPr lang="is-I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66.0</a:t>
                      </a:r>
                      <a:endParaRPr lang="hr-HR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126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- 60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1" i="0" u="none" strike="noStrike" dirty="0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helidon-</a:t>
                      </a:r>
                      <a:r>
                        <a:rPr lang="en-US" sz="1800" u="none" strike="noStrike" dirty="0" err="1">
                          <a:effectLst/>
                        </a:rPr>
                        <a:t>mp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jars-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jre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n-US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cds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2.093</a:t>
                      </a:r>
                      <a:endParaRPr lang="hr-HR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193.0</a:t>
                      </a:r>
                      <a:endParaRPr lang="hr-H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126.0</a:t>
                      </a:r>
                      <a:endParaRPr lang="tr-T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126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endParaRPr lang="da-DK" sz="1800" b="1" i="0" u="none" strike="noStrike" dirty="0">
                        <a:solidFill>
                          <a:srgbClr val="548235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helidon-mp-modules-jre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2.691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195.0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64.0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124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- 60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helidon-mp-modules-jre-cds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1.930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192.3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u="none" strike="noStrike">
                          <a:effectLst/>
                        </a:rPr>
                        <a:t>124.0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124 </a:t>
                      </a:r>
                      <a:r>
                        <a:rPr lang="da-DK" sz="1800" u="none" strike="noStrike" dirty="0" err="1">
                          <a:effectLst/>
                        </a:rPr>
                        <a:t>jre</a:t>
                      </a:r>
                      <a:r>
                        <a:rPr lang="da-DK" sz="1800" u="none" strike="noStrike" dirty="0">
                          <a:effectLst/>
                        </a:rPr>
                        <a:t> - 60 </a:t>
                      </a:r>
                      <a:r>
                        <a:rPr lang="da-DK" sz="1800" u="none" strike="noStrike" dirty="0" err="1">
                          <a:effectLst/>
                        </a:rPr>
                        <a:t>cds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90107</TotalTime>
  <Words>501</Words>
  <Application>Microsoft Macintosh PowerPoint</Application>
  <PresentationFormat>Widescreen</PresentationFormat>
  <Paragraphs>120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Consolas</vt:lpstr>
      <vt:lpstr>Arial</vt:lpstr>
      <vt:lpstr>Office Theme</vt:lpstr>
      <vt:lpstr>Helidon JRE (POC) Custom JRE from a Helidon Application</vt:lpstr>
      <vt:lpstr>Explore jlink for Helidon applications</vt:lpstr>
      <vt:lpstr>Explore Class Data Sharing</vt:lpstr>
      <vt:lpstr>Additional performance tweaks</vt:lpstr>
      <vt:lpstr>Results</vt:lpstr>
    </vt:vector>
  </TitlesOfParts>
  <Company>Oracle Corporation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Creation Service POC</dc:title>
  <dc:creator>Robert Patrick</dc:creator>
  <cp:lastModifiedBy>Bryan Atsatt</cp:lastModifiedBy>
  <cp:revision>785</cp:revision>
  <dcterms:created xsi:type="dcterms:W3CDTF">2015-05-15T18:40:00Z</dcterms:created>
  <dcterms:modified xsi:type="dcterms:W3CDTF">2019-11-07T18:24:09Z</dcterms:modified>
</cp:coreProperties>
</file>