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457200" marR="0" indent="0" algn="l" defTabSz="2438338" rtl="0" fontAlgn="auto" latinLnBrk="0" hangingPunct="0">
      <a:lnSpc>
        <a:spcPct val="1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914400" marR="0" indent="0" algn="l" defTabSz="2438338" rtl="0" fontAlgn="auto" latinLnBrk="0" hangingPunct="0">
      <a:lnSpc>
        <a:spcPct val="1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1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1828800" marR="0" indent="0" algn="l" defTabSz="2438338" rtl="0" fontAlgn="auto" latinLnBrk="0" hangingPunct="0">
      <a:lnSpc>
        <a:spcPct val="1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2286000" marR="0" indent="0" algn="l" defTabSz="2438338" rtl="0" fontAlgn="auto" latinLnBrk="0" hangingPunct="0">
      <a:lnSpc>
        <a:spcPct val="1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2743200" marR="0" indent="0" algn="l" defTabSz="2438338" rtl="0" fontAlgn="auto" latinLnBrk="0" hangingPunct="0">
      <a:lnSpc>
        <a:spcPct val="1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3200400" marR="0" indent="0" algn="l" defTabSz="2438338" rtl="0" fontAlgn="auto" latinLnBrk="0" hangingPunct="0">
      <a:lnSpc>
        <a:spcPct val="1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3657600" marR="0" indent="0" algn="l" defTabSz="2438338" rtl="0" fontAlgn="auto" latinLnBrk="0" hangingPunct="0">
      <a:lnSpc>
        <a:spcPct val="10000"/>
      </a:lnSpc>
      <a:spcBef>
        <a:spcPts val="4500"/>
      </a:spcBef>
      <a:spcAft>
        <a:spcPts val="0"/>
      </a:spcAft>
      <a:buClr>
        <a:srgbClr val="000000"/>
      </a:buClr>
      <a:buSzPct val="100000"/>
      <a:buFont typeface="Arial"/>
      <a:buChar char="•"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1"/>
  </p:normalViewPr>
  <p:slideViewPr>
    <p:cSldViewPr snapToGrid="0">
      <p:cViewPr varScale="1">
        <p:scale>
          <a:sx n="58" d="100"/>
          <a:sy n="58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  <a:lvl2pPr marL="4572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2pPr>
            <a:lvl3pPr marL="9144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4pPr>
            <a:lvl5pPr marL="18288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z="5500" spc="-55"/>
            </a:lvl1pPr>
            <a:lvl2pPr marL="45720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z="5500" spc="-55"/>
            </a:lvl2pPr>
            <a:lvl3pPr marL="91440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z="5500" spc="-55"/>
            </a:lvl4pPr>
            <a:lvl5pPr marL="1828800" indent="0" defTabSz="8255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100000"/>
              <a:buFont typeface="Arial"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9144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18288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25000" b="1" spc="-250"/>
            </a:lvl1pPr>
            <a:lvl2pPr marL="4572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25000" b="1" spc="-250"/>
            </a:lvl2pPr>
            <a:lvl3pPr marL="9144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25000" b="1" spc="-250"/>
            </a:lvl4pPr>
            <a:lvl5pPr marL="1828800" indent="0" algn="ctr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169023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26223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083423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69023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1997823" indent="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  <a:lvl2pPr marL="4572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2pPr>
            <a:lvl3pPr marL="9144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4pPr>
            <a:lvl5pPr marL="18288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  <a:lvl2pPr marL="4572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2pPr>
            <a:lvl3pPr marL="9144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4pPr>
            <a:lvl5pPr marL="182880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1483" y="13085233"/>
            <a:ext cx="448537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1483" y="13085233"/>
            <a:ext cx="448537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61483" y="13080999"/>
            <a:ext cx="448537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8288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7432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65760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1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4572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18288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27432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365760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buSzTx/>
              <a:buNone/>
              <a:defRPr>
                <a:latin typeface="72"/>
                <a:ea typeface="72"/>
                <a:cs typeface="72"/>
                <a:sym typeface="72"/>
              </a:defRPr>
            </a:lvl1pPr>
          </a:lstStyle>
          <a:p>
            <a:r>
              <a:t>Financial Market Prediction with Machine Learning</a:t>
            </a:r>
          </a:p>
        </p:txBody>
      </p:sp>
      <p:sp>
        <p:nvSpPr>
          <p:cNvPr id="172" name="Subtitle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buSzTx/>
              <a:buNone/>
              <a:defRPr sz="45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Data science Mid Project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xfrm>
            <a:off x="1206498" y="558443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  <a:defRPr sz="8400" spc="-168"/>
            </a:lvl1pPr>
          </a:lstStyle>
          <a:p>
            <a:r>
              <a:t>CHALLENGES AND RISKS</a:t>
            </a:r>
          </a:p>
        </p:txBody>
      </p:sp>
      <p:sp>
        <p:nvSpPr>
          <p:cNvPr id="20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206500" y="5972196"/>
            <a:ext cx="21971000" cy="4354339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2140" indent="-612140">
              <a:spcBef>
                <a:spcPts val="900"/>
              </a:spcBef>
              <a:defRPr sz="4500"/>
            </a:pPr>
            <a:r>
              <a:t>DATA PRIVACY AND SECURITY: </a:t>
            </a:r>
            <a:r>
              <a:rPr b="0"/>
              <a:t>Handling sensitive financial data requires robust security measures to protect against data breaches and unauthorized access.</a:t>
            </a:r>
          </a:p>
          <a:p>
            <a:pPr marL="612140" indent="-612140">
              <a:spcBef>
                <a:spcPts val="900"/>
              </a:spcBef>
              <a:defRPr sz="4500"/>
            </a:pPr>
            <a:r>
              <a:t>FINANCIAL LOSS: </a:t>
            </a:r>
            <a:r>
              <a:rPr b="0"/>
              <a:t>Incorrect predictions can lead to significant financial losses, making risk management a top priority.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xfrm>
            <a:off x="1206498" y="558443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  <a:defRPr sz="8400" spc="-168"/>
            </a:lvl1pPr>
          </a:lstStyle>
          <a:p>
            <a:r>
              <a:t>Next Steps:</a:t>
            </a:r>
          </a:p>
        </p:txBody>
      </p:sp>
      <p:sp>
        <p:nvSpPr>
          <p:cNvPr id="20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206500" y="5972196"/>
            <a:ext cx="21971000" cy="4354339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2140" indent="-612140">
              <a:spcBef>
                <a:spcPts val="900"/>
              </a:spcBef>
              <a:defRPr sz="4500"/>
            </a:pPr>
            <a:r>
              <a:t>Detailed Project Plan :</a:t>
            </a:r>
            <a:r>
              <a:rPr b="0"/>
              <a:t>Sharing a document outlining specific tasks and responsibilities.</a:t>
            </a:r>
          </a:p>
          <a:p>
            <a:pPr marL="612140" indent="-612140">
              <a:spcBef>
                <a:spcPts val="900"/>
              </a:spcBef>
              <a:defRPr sz="4500"/>
            </a:pPr>
            <a:r>
              <a:t>Financial Loss: </a:t>
            </a:r>
            <a:r>
              <a:rPr b="0"/>
              <a:t>Requesting necessary data access permissions and setting up secure data sharing protocols</a:t>
            </a:r>
            <a:r>
              <a:t>.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Q &amp; A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Q &amp; A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hank You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am -11"/>
          <p:cNvSpPr txBox="1">
            <a:spLocks noGrp="1"/>
          </p:cNvSpPr>
          <p:nvPr>
            <p:ph type="body" idx="21"/>
          </p:nvPr>
        </p:nvSpPr>
        <p:spPr>
          <a:xfrm>
            <a:off x="1438287" y="3873975"/>
            <a:ext cx="9779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buSzTx/>
              <a:buNone/>
            </a:lvl1pPr>
          </a:lstStyle>
          <a:p>
            <a:r>
              <a:t>Team -11</a:t>
            </a:r>
          </a:p>
        </p:txBody>
      </p:sp>
      <p:sp>
        <p:nvSpPr>
          <p:cNvPr id="175" name="Akhil Pingali…"/>
          <p:cNvSpPr txBox="1">
            <a:spLocks noGrp="1"/>
          </p:cNvSpPr>
          <p:nvPr>
            <p:ph type="body" sz="quarter" idx="1"/>
          </p:nvPr>
        </p:nvSpPr>
        <p:spPr>
          <a:xfrm>
            <a:off x="1438287" y="5310516"/>
            <a:ext cx="9779001" cy="4310003"/>
          </a:xfrm>
          <a:prstGeom prst="rect">
            <a:avLst/>
          </a:prstGeom>
        </p:spPr>
        <p:txBody>
          <a:bodyPr/>
          <a:lstStyle/>
          <a:p>
            <a:pPr marL="0" indent="0">
              <a:buClr>
                <a:srgbClr val="000000"/>
              </a:buClr>
              <a:buSzTx/>
              <a:buFont typeface="Arial"/>
              <a:buNone/>
            </a:pPr>
            <a:r>
              <a:t>Akhil Pingali</a:t>
            </a:r>
          </a:p>
          <a:p>
            <a:pPr marL="0" indent="0">
              <a:buClr>
                <a:srgbClr val="000000"/>
              </a:buClr>
              <a:buSzTx/>
              <a:buFont typeface="Arial"/>
              <a:buNone/>
            </a:pPr>
            <a:r>
              <a:t>Ayyappa Tata</a:t>
            </a:r>
          </a:p>
          <a:p>
            <a:pPr marL="0" indent="0">
              <a:buClr>
                <a:srgbClr val="000000"/>
              </a:buClr>
              <a:buSzTx/>
              <a:buFont typeface="Arial"/>
              <a:buNone/>
            </a:pPr>
            <a:r>
              <a:t>Meghana Bodduluri</a:t>
            </a:r>
          </a:p>
        </p:txBody>
      </p:sp>
      <p:sp>
        <p:nvSpPr>
          <p:cNvPr id="176" name="Our Team"/>
          <p:cNvSpPr txBox="1">
            <a:spLocks noGrp="1"/>
          </p:cNvSpPr>
          <p:nvPr>
            <p:ph type="title"/>
          </p:nvPr>
        </p:nvSpPr>
        <p:spPr>
          <a:xfrm>
            <a:off x="1438287" y="2105025"/>
            <a:ext cx="9779001" cy="143510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Our Team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xfrm>
            <a:off x="1206498" y="581622"/>
            <a:ext cx="21971004" cy="4648201"/>
          </a:xfrm>
          <a:prstGeom prst="rect">
            <a:avLst/>
          </a:prstGeom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>
              <a:buSzTx/>
              <a:buNone/>
              <a:defRPr>
                <a:latin typeface="72"/>
                <a:ea typeface="72"/>
                <a:cs typeface="72"/>
                <a:sym typeface="72"/>
              </a:defRPr>
            </a:pPr>
            <a:r>
              <a:rPr>
                <a:solidFill>
                  <a:srgbClr val="040404"/>
                </a:solidFill>
              </a:rPr>
              <a:t>Problem</a:t>
            </a:r>
            <a:r>
              <a:t> Statement</a:t>
            </a:r>
          </a:p>
        </p:txBody>
      </p:sp>
      <p:sp>
        <p:nvSpPr>
          <p:cNvPr id="179" name="Subtitle 2"/>
          <p:cNvSpPr txBox="1">
            <a:spLocks noGrp="1"/>
          </p:cNvSpPr>
          <p:nvPr>
            <p:ph type="body" sz="half" idx="1"/>
          </p:nvPr>
        </p:nvSpPr>
        <p:spPr>
          <a:xfrm>
            <a:off x="1206500" y="6365578"/>
            <a:ext cx="21971000" cy="3081864"/>
          </a:xfrm>
          <a:prstGeom prst="rect">
            <a:avLst/>
          </a:prstGeom>
        </p:spPr>
        <p:txBody>
          <a:bodyPr/>
          <a:lstStyle/>
          <a:p>
            <a:pPr marL="444500" indent="-444500" defTabSz="457200">
              <a:buClrTx/>
              <a:buSzPct val="123000"/>
              <a:buFontTx/>
              <a:defRPr sz="4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Problem:Predicting stock market movements is challenging and uncertain.</a:t>
            </a:r>
          </a:p>
          <a:p>
            <a:pPr marL="444500" indent="-444500" defTabSz="457200">
              <a:buClrTx/>
              <a:buSzPct val="123000"/>
              <a:buFontTx/>
              <a:defRPr sz="4500" b="0">
                <a:latin typeface="Helvetica"/>
                <a:ea typeface="Helvetica"/>
                <a:cs typeface="Helvetica"/>
                <a:sym typeface="Helvetica"/>
              </a:defRPr>
            </a:pPr>
            <a:r>
              <a:t>Significance: Accurate predictions can help investors make informed decisions.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xfrm>
            <a:off x="1206498" y="1323340"/>
            <a:ext cx="21971004" cy="4648201"/>
          </a:xfrm>
          <a:prstGeom prst="rect">
            <a:avLst/>
          </a:prstGeom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buSzTx/>
              <a:buNone/>
              <a:defRPr sz="8400" spc="-168">
                <a:solidFill>
                  <a:srgbClr val="02020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Solution Overview:</a:t>
            </a:r>
          </a:p>
        </p:txBody>
      </p:sp>
      <p:sp>
        <p:nvSpPr>
          <p:cNvPr id="182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201342" y="6313516"/>
            <a:ext cx="21971001" cy="28146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8000" indent="-508000">
              <a:spcBef>
                <a:spcPts val="900"/>
              </a:spcBef>
              <a:buClrTx/>
              <a:buSzPct val="123000"/>
              <a:buFontTx/>
              <a:defRPr sz="4500">
                <a:solidFill>
                  <a:srgbClr val="010101"/>
                </a:solidFill>
              </a:defRPr>
            </a:pPr>
            <a:r>
              <a:t>Solution: </a:t>
            </a:r>
            <a:r>
              <a:rPr b="0"/>
              <a:t>Machine learning algorithms for stock price prediction.</a:t>
            </a:r>
            <a:endParaRPr>
              <a:latin typeface="Univers Condensed"/>
              <a:ea typeface="Univers Condensed"/>
              <a:cs typeface="Univers Condensed"/>
              <a:sym typeface="Univers Condensed"/>
            </a:endParaRPr>
          </a:p>
          <a:p>
            <a:pPr marL="508000" indent="-508000">
              <a:spcBef>
                <a:spcPts val="900"/>
              </a:spcBef>
              <a:buClrTx/>
              <a:buSzPct val="123000"/>
              <a:buFontTx/>
              <a:defRPr sz="4500">
                <a:solidFill>
                  <a:srgbClr val="010101"/>
                </a:solidFill>
              </a:defRPr>
            </a:pPr>
            <a:r>
              <a:t>Methodology: </a:t>
            </a:r>
            <a:r>
              <a:rPr b="0"/>
              <a:t>Data collection, feature engineering, model training.</a:t>
            </a:r>
          </a:p>
          <a:p>
            <a:pPr marL="508000" indent="-508000">
              <a:spcBef>
                <a:spcPts val="900"/>
              </a:spcBef>
              <a:buClrTx/>
              <a:buSzPct val="123000"/>
              <a:buFontTx/>
              <a:defRPr sz="4500">
                <a:solidFill>
                  <a:srgbClr val="010101"/>
                </a:solidFill>
              </a:defRPr>
            </a:pPr>
            <a:r>
              <a:t>Value: </a:t>
            </a:r>
            <a:r>
              <a:rPr b="0"/>
              <a:t>Improved investment decisions.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1206498" y="1740557"/>
            <a:ext cx="21971004" cy="4648201"/>
          </a:xfrm>
          <a:prstGeom prst="rect">
            <a:avLst/>
          </a:prstGeom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buSzTx/>
              <a:buNone/>
              <a:defRPr sz="8400" spc="-168">
                <a:solidFill>
                  <a:srgbClr val="04040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Market Analysis</a:t>
            </a:r>
          </a:p>
        </p:txBody>
      </p:sp>
      <p:sp>
        <p:nvSpPr>
          <p:cNvPr id="185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201342" y="7223190"/>
            <a:ext cx="21971001" cy="29653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08000" indent="-508000">
              <a:spcBef>
                <a:spcPts val="900"/>
              </a:spcBef>
              <a:buClrTx/>
              <a:buSzPct val="123000"/>
              <a:buFontTx/>
              <a:defRPr sz="4500" b="0"/>
            </a:pPr>
            <a:r>
              <a:t>Provide data and insights about the size and growth potential of the financial market prediction sector.</a:t>
            </a:r>
          </a:p>
          <a:p>
            <a:pPr marL="508000" indent="-508000">
              <a:spcBef>
                <a:spcPts val="900"/>
              </a:spcBef>
              <a:buClrTx/>
              <a:buSzPct val="123000"/>
              <a:buFontTx/>
              <a:defRPr sz="4500" b="0"/>
            </a:pPr>
            <a:r>
              <a:t>Highlight any existing market players and their limitations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xfrm>
            <a:off x="1206498" y="373013"/>
            <a:ext cx="21971004" cy="4648201"/>
          </a:xfrm>
          <a:prstGeom prst="rect">
            <a:avLst/>
          </a:prstGeom>
          <a:effectLst>
            <a:outerShdw blurRad="101600" dist="762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buSzTx/>
              <a:buNone/>
              <a:defRPr sz="8400" spc="-168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Data overview</a:t>
            </a:r>
          </a:p>
        </p:txBody>
      </p:sp>
      <p:sp>
        <p:nvSpPr>
          <p:cNvPr id="188" name="Subtitle 2"/>
          <p:cNvSpPr txBox="1">
            <a:spLocks noGrp="1"/>
          </p:cNvSpPr>
          <p:nvPr>
            <p:ph type="body" sz="half" idx="1"/>
          </p:nvPr>
        </p:nvSpPr>
        <p:spPr>
          <a:xfrm>
            <a:off x="1206499" y="6051555"/>
            <a:ext cx="21971001" cy="5104208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spcBef>
                <a:spcPts val="1400"/>
              </a:spcBef>
              <a:defRPr sz="4500"/>
            </a:pPr>
            <a:r>
              <a:t>Data Sources:H</a:t>
            </a:r>
            <a:r>
              <a:rPr b="0"/>
              <a:t>istorical Market DataMention whether the data is sourced from financial markets, news sources, social-media, Weather Data etc.</a:t>
            </a:r>
          </a:p>
          <a:p>
            <a:pPr marL="444500" indent="-444500" algn="just">
              <a:spcBef>
                <a:spcPts val="1400"/>
              </a:spcBef>
              <a:buClrTx/>
              <a:buSzPct val="123000"/>
              <a:buFontTx/>
              <a:defRPr sz="4500"/>
            </a:pPr>
            <a:r>
              <a:t>Data Security:</a:t>
            </a:r>
            <a:r>
              <a:rPr b="0"/>
              <a:t>Data Encryption,Access Control:Data Masking and Anonymization, Data Backups and Disaster Recovery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1206498" y="373013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Methodology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124152" y="6410871"/>
            <a:ext cx="22135696" cy="44241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3644" indent="-513644" defTabSz="355600">
              <a:buFont typeface="Menlo Regular"/>
              <a:defRPr sz="4500" b="0"/>
            </a:pPr>
            <a:r>
              <a:t>Highlight The Importance Of Problem Definition, Data Preprocessing, Model Selection And Risk Management.</a:t>
            </a:r>
          </a:p>
          <a:p>
            <a:pPr marL="513644" indent="-513644" defTabSz="355600">
              <a:buFont typeface="Menlo Regular"/>
              <a:defRPr sz="4500" b="0"/>
            </a:pPr>
            <a:r>
              <a:t>Emphasize The Need For Ongoing Model Monitoring And Regular Updates To Adapt To Market Dynamics.</a:t>
            </a:r>
          </a:p>
          <a:p>
            <a:pPr marL="513644" indent="-513644" defTabSz="355600">
              <a:buFont typeface="Menlo Regular"/>
              <a:defRPr sz="4500" b="0"/>
            </a:pPr>
            <a:r>
              <a:t>Stress The Importance Of Regulatory Compliance And Ethical Considerations In Financial Prediction.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xfrm>
            <a:off x="1206498" y="1207447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Expected Outcomes</a:t>
            </a:r>
          </a:p>
        </p:txBody>
      </p:sp>
      <p:sp>
        <p:nvSpPr>
          <p:cNvPr id="19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206499" y="6587292"/>
            <a:ext cx="21971001" cy="3124147"/>
          </a:xfrm>
          <a:prstGeom prst="rect">
            <a:avLst/>
          </a:prstGeom>
        </p:spPr>
        <p:txBody>
          <a:bodyPr/>
          <a:lstStyle/>
          <a:p>
            <a:pPr marL="612139" indent="-612139">
              <a:spcBef>
                <a:spcPts val="900"/>
              </a:spcBef>
              <a:defRPr sz="4500" b="0"/>
            </a:pPr>
            <a:r>
              <a:rPr b="1"/>
              <a:t>Improved predictive accuracy:</a:t>
            </a:r>
            <a:r>
              <a:t> Machine learning models may provide more accurate forecasts compared to traditional financial models.</a:t>
            </a:r>
          </a:p>
          <a:p>
            <a:pPr marL="612139" indent="-612139">
              <a:spcBef>
                <a:spcPts val="900"/>
              </a:spcBef>
              <a:defRPr sz="4500" b="0"/>
            </a:pPr>
            <a:r>
              <a:t>R</a:t>
            </a:r>
            <a:r>
              <a:rPr b="1"/>
              <a:t>isk mitigation</a:t>
            </a:r>
            <a:r>
              <a:t>: Effective financial market predictions can help in risk management, reducing the likelihood of significant financial losses.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>
            <a:spLocks noGrp="1"/>
          </p:cNvSpPr>
          <p:nvPr>
            <p:ph type="title"/>
          </p:nvPr>
        </p:nvSpPr>
        <p:spPr>
          <a:xfrm>
            <a:off x="1206498" y="1508770"/>
            <a:ext cx="21971004" cy="464820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Project timeline</a:t>
            </a:r>
          </a:p>
        </p:txBody>
      </p:sp>
      <p:sp>
        <p:nvSpPr>
          <p:cNvPr id="19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206500" y="6418024"/>
            <a:ext cx="21971001" cy="3462683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3644" indent="-513644" defTabSz="355600">
              <a:buFont typeface="Menlo Regular"/>
              <a:defRPr sz="4500" b="0"/>
            </a:pPr>
            <a:r>
              <a:t>Month 1-2: data collection and preprocessing.</a:t>
            </a:r>
          </a:p>
          <a:p>
            <a:pPr marL="513644" indent="-513644" defTabSz="355600">
              <a:buFont typeface="Menlo Regular"/>
              <a:defRPr sz="4500" b="0"/>
            </a:pPr>
            <a:r>
              <a:t>Month 3-4: model development, evaluation and testing.</a:t>
            </a:r>
          </a:p>
          <a:p>
            <a:pPr marL="513644" indent="-513644" defTabSz="355600">
              <a:buFont typeface="Menlo Regular"/>
              <a:defRPr sz="4500" b="0"/>
            </a:pPr>
            <a:r>
              <a:t>Month 5: model interpretation, continuous monitoring and updates.</a:t>
            </a:r>
          </a:p>
          <a:p>
            <a:pPr marL="513644" indent="-513644" defTabSz="355600">
              <a:buFont typeface="Menlo Regular"/>
              <a:defRPr sz="4500" b="0"/>
            </a:pPr>
            <a:r>
              <a:t>Month 6: project conclusion and reporting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ct val="100000"/>
          <a:buFont typeface="Arial"/>
          <a:buChar char="•"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0000"/>
          </a:lnSpc>
          <a:spcBef>
            <a:spcPts val="4500"/>
          </a:spcBef>
          <a:spcAft>
            <a:spcPts val="0"/>
          </a:spcAft>
          <a:buClr>
            <a:srgbClr val="000000"/>
          </a:buClr>
          <a:buSzPct val="100000"/>
          <a:buFont typeface="Arial"/>
          <a:buChar char="•"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Pct val="100000"/>
          <a:buFont typeface="Arial"/>
          <a:buChar char="•"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0000"/>
          </a:lnSpc>
          <a:spcBef>
            <a:spcPts val="4500"/>
          </a:spcBef>
          <a:spcAft>
            <a:spcPts val="0"/>
          </a:spcAft>
          <a:buClr>
            <a:srgbClr val="000000"/>
          </a:buClr>
          <a:buSzPct val="100000"/>
          <a:buFont typeface="Arial"/>
          <a:buChar char="•"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Macintosh PowerPoint</Application>
  <PresentationFormat>Custom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72</vt:lpstr>
      <vt:lpstr>Arial</vt:lpstr>
      <vt:lpstr>Century Gothic</vt:lpstr>
      <vt:lpstr>Helvetica</vt:lpstr>
      <vt:lpstr>Helvetica Neue</vt:lpstr>
      <vt:lpstr>Helvetica Neue Medium</vt:lpstr>
      <vt:lpstr>Menlo Regular</vt:lpstr>
      <vt:lpstr>Times Roman</vt:lpstr>
      <vt:lpstr>Univers Condensed</vt:lpstr>
      <vt:lpstr>21_BasicWhite</vt:lpstr>
      <vt:lpstr>Financial Market Prediction with Machine Learning</vt:lpstr>
      <vt:lpstr>Our Team</vt:lpstr>
      <vt:lpstr>Problem Statement</vt:lpstr>
      <vt:lpstr>Solution Overview:</vt:lpstr>
      <vt:lpstr>Market Analysis</vt:lpstr>
      <vt:lpstr>Data overview</vt:lpstr>
      <vt:lpstr>Methodology</vt:lpstr>
      <vt:lpstr>Expected Outcomes</vt:lpstr>
      <vt:lpstr>Project timeline</vt:lpstr>
      <vt:lpstr>CHALLENGES AND RISKS</vt:lpstr>
      <vt:lpstr>Next Steps: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 Prediction with Machine Learning</dc:title>
  <cp:lastModifiedBy>Tata, Ayyappa</cp:lastModifiedBy>
  <cp:revision>1</cp:revision>
  <dcterms:modified xsi:type="dcterms:W3CDTF">2023-10-19T04:54:39Z</dcterms:modified>
</cp:coreProperties>
</file>