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4572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9144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18288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22860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27432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32004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365760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pc="-55" sz="5500"/>
            </a:lvl1pPr>
            <a:lvl2pPr marL="4572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pc="-55" sz="5500"/>
            </a:lvl2pPr>
            <a:lvl3pPr marL="9144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pc="-55" sz="5500"/>
            </a:lvl4pPr>
            <a:lvl5pPr marL="18288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9144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8288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pc="-250" sz="25000"/>
            </a:lvl1pPr>
            <a:lvl2pPr marL="4572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pc="-250" sz="25000"/>
            </a:lvl2pPr>
            <a:lvl3pPr marL="9144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pc="-250" sz="25000"/>
            </a:lvl4pPr>
            <a:lvl5pPr marL="18288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169023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26223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083423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69023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997823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1961483" y="13085233"/>
            <a:ext cx="448537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61483" y="13085233"/>
            <a:ext cx="448537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61483" y="13080999"/>
            <a:ext cx="448537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8288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7432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6576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4572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18288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27432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36576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>
                <a:latin typeface="72"/>
                <a:ea typeface="72"/>
                <a:cs typeface="72"/>
                <a:sym typeface="72"/>
              </a:defRPr>
            </a:lvl1pPr>
          </a:lstStyle>
          <a:p>
            <a:pPr/>
            <a:r>
              <a:t>Financial Market Prediction with Machine Learning</a:t>
            </a:r>
          </a:p>
        </p:txBody>
      </p:sp>
      <p:sp>
        <p:nvSpPr>
          <p:cNvPr id="172" name="Subtitle 2"/>
          <p:cNvSpPr txBox="1"/>
          <p:nvPr>
            <p:ph type="body" sz="quarter" idx="1"/>
          </p:nvPr>
        </p:nvSpPr>
        <p:spPr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spcBef>
                <a:spcPts val="2000"/>
              </a:spcBef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Data science Mid Project</a:t>
            </a:r>
          </a:p>
          <a:p>
            <a:pPr>
              <a:spcBef>
                <a:spcPts val="2000"/>
              </a:spcBef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Team 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xfrm>
            <a:off x="1206498" y="55844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  <a:defRPr spc="-168" sz="8400"/>
            </a:lvl1pPr>
          </a:lstStyle>
          <a:p>
            <a:pPr/>
            <a:r>
              <a:t>CHALLENGES AND RISKS</a:t>
            </a:r>
          </a:p>
        </p:txBody>
      </p:sp>
      <p:sp>
        <p:nvSpPr>
          <p:cNvPr id="211" name="Content Placeholder 2"/>
          <p:cNvSpPr txBox="1"/>
          <p:nvPr>
            <p:ph type="body" sz="half" idx="1"/>
          </p:nvPr>
        </p:nvSpPr>
        <p:spPr>
          <a:xfrm>
            <a:off x="1206500" y="5972196"/>
            <a:ext cx="21971000" cy="43543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2140" indent="-612140">
              <a:spcBef>
                <a:spcPts val="900"/>
              </a:spcBef>
              <a:defRPr sz="4500"/>
            </a:pPr>
            <a:r>
              <a:t>DATA PRIVACY AND SECURITY: </a:t>
            </a:r>
            <a:r>
              <a:rPr b="0"/>
              <a:t>Handling sensitive financial data requires robust security measures to protect against data breaches and unauthorized access.</a:t>
            </a:r>
          </a:p>
          <a:p>
            <a:pPr marL="612140" indent="-612140">
              <a:spcBef>
                <a:spcPts val="900"/>
              </a:spcBef>
              <a:defRPr sz="4500"/>
            </a:pPr>
            <a:r>
              <a:t>FINANCIAL LOSS: </a:t>
            </a:r>
            <a:r>
              <a:rPr b="0"/>
              <a:t>Incorrect predictions can lead to significant financial losses, making risk management a top priority.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1206498" y="55844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  <a:defRPr spc="-168" sz="8400"/>
            </a:lvl1pPr>
          </a:lstStyle>
          <a:p>
            <a:pPr/>
            <a:r>
              <a:t>Next Steps:</a:t>
            </a:r>
          </a:p>
        </p:txBody>
      </p:sp>
      <p:sp>
        <p:nvSpPr>
          <p:cNvPr id="214" name="Content Placeholder 2"/>
          <p:cNvSpPr txBox="1"/>
          <p:nvPr>
            <p:ph type="body" sz="half" idx="1"/>
          </p:nvPr>
        </p:nvSpPr>
        <p:spPr>
          <a:xfrm>
            <a:off x="1206500" y="5972196"/>
            <a:ext cx="21971000" cy="43543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2140" indent="-612140">
              <a:spcBef>
                <a:spcPts val="900"/>
              </a:spcBef>
              <a:defRPr sz="4500"/>
            </a:pPr>
            <a:r>
              <a:t>Detailed Project Plan :</a:t>
            </a:r>
            <a:r>
              <a:rPr b="0"/>
              <a:t>Sharing a document outlining specific tasks and responsibilities.</a:t>
            </a:r>
            <a:endParaRPr b="0"/>
          </a:p>
          <a:p>
            <a:pPr marL="612140" indent="-612140">
              <a:spcBef>
                <a:spcPts val="900"/>
              </a:spcBef>
              <a:defRPr sz="4500"/>
            </a:pPr>
            <a:r>
              <a:t>Financial Loss: </a:t>
            </a:r>
            <a:r>
              <a:rPr b="0"/>
              <a:t>Requesting necessary data access permissions and setting up secure data sharing protocols</a:t>
            </a:r>
            <a:r>
              <a:t>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Q &amp; 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/>
        </p:nvSpPr>
        <p:spPr>
          <a:xfrm>
            <a:off x="642602" y="3420640"/>
            <a:ext cx="6866596" cy="8073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914400">
              <a:defRPr b="1" cap="all" sz="5600">
                <a:solidFill>
                  <a:srgbClr val="404040"/>
                </a:solidFill>
                <a:latin typeface="Univers Condensed"/>
                <a:ea typeface="Univers Condensed"/>
                <a:cs typeface="Univers Condensed"/>
                <a:sym typeface="Univers Condensed"/>
              </a:defRPr>
            </a:lvl1pPr>
          </a:lstStyle>
          <a:p>
            <a:pPr/>
            <a:r>
              <a:t>Team Members</a:t>
            </a:r>
          </a:p>
        </p:txBody>
      </p:sp>
      <p:sp>
        <p:nvSpPr>
          <p:cNvPr id="175" name="Rectangle 48"/>
          <p:cNvSpPr/>
          <p:nvPr/>
        </p:nvSpPr>
        <p:spPr>
          <a:xfrm>
            <a:off x="893067" y="914400"/>
            <a:ext cx="7406642" cy="189994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Rectangle 50"/>
          <p:cNvSpPr/>
          <p:nvPr/>
        </p:nvSpPr>
        <p:spPr>
          <a:xfrm>
            <a:off x="8483659" y="914400"/>
            <a:ext cx="14996162" cy="18288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7" name="Audio 4" descr="Audio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53600" y="117856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7" name="Diagram 4"/>
          <p:cNvGrpSpPr/>
          <p:nvPr/>
        </p:nvGrpSpPr>
        <p:grpSpPr>
          <a:xfrm>
            <a:off x="9196875" y="4427632"/>
            <a:ext cx="14024743" cy="5394133"/>
            <a:chOff x="0" y="0"/>
            <a:chExt cx="14024741" cy="5394131"/>
          </a:xfrm>
        </p:grpSpPr>
        <p:grpSp>
          <p:nvGrpSpPr>
            <p:cNvPr id="180" name="Group"/>
            <p:cNvGrpSpPr/>
            <p:nvPr/>
          </p:nvGrpSpPr>
          <p:grpSpPr>
            <a:xfrm>
              <a:off x="0" y="0"/>
              <a:ext cx="5394132" cy="5394132"/>
              <a:chOff x="0" y="0"/>
              <a:chExt cx="5394131" cy="5394131"/>
            </a:xfrm>
          </p:grpSpPr>
          <p:sp>
            <p:nvSpPr>
              <p:cNvPr id="178" name="Circle"/>
              <p:cNvSpPr/>
              <p:nvPr/>
            </p:nvSpPr>
            <p:spPr>
              <a:xfrm>
                <a:off x="0" y="0"/>
                <a:ext cx="5394132" cy="5394132"/>
              </a:xfrm>
              <a:prstGeom prst="ellipse">
                <a:avLst/>
              </a:prstGeom>
              <a:solidFill>
                <a:srgbClr val="5F5F5F">
                  <a:alpha val="5000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3200400">
                  <a:spcBef>
                    <a:spcPts val="1500"/>
                  </a:spcBef>
                  <a:defRPr b="1" sz="7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79" name="Akhil Pingali"/>
              <p:cNvSpPr txBox="1"/>
              <p:nvPr/>
            </p:nvSpPr>
            <p:spPr>
              <a:xfrm>
                <a:off x="218115" y="1647419"/>
                <a:ext cx="4957900" cy="2099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8739" tIns="78739" rIns="78739" bIns="78739" numCol="1" anchor="ctr">
                <a:spAutoFit/>
              </a:bodyPr>
              <a:lstStyle>
                <a:lvl1pPr defTabSz="3200400">
                  <a:defRPr b="1" sz="7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Akhil Pingali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4315304" y="0"/>
              <a:ext cx="5394133" cy="5394132"/>
              <a:chOff x="0" y="0"/>
              <a:chExt cx="5394131" cy="5394131"/>
            </a:xfrm>
          </p:grpSpPr>
          <p:sp>
            <p:nvSpPr>
              <p:cNvPr id="181" name="Circle"/>
              <p:cNvSpPr/>
              <p:nvPr/>
            </p:nvSpPr>
            <p:spPr>
              <a:xfrm>
                <a:off x="0" y="0"/>
                <a:ext cx="5394132" cy="5394132"/>
              </a:xfrm>
              <a:prstGeom prst="ellipse">
                <a:avLst/>
              </a:prstGeom>
              <a:solidFill>
                <a:srgbClr val="565656">
                  <a:alpha val="5000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3200400">
                  <a:spcBef>
                    <a:spcPts val="150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2" name="Ayyapaa Tata"/>
              <p:cNvSpPr txBox="1"/>
              <p:nvPr/>
            </p:nvSpPr>
            <p:spPr>
              <a:xfrm>
                <a:off x="218115" y="1647419"/>
                <a:ext cx="4957900" cy="2099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8739" tIns="78739" rIns="78739" bIns="78739" numCol="1" anchor="ctr">
                <a:spAutoFit/>
              </a:bodyPr>
              <a:lstStyle>
                <a:lvl1pPr defTabSz="3200400">
                  <a:defRPr b="1" sz="7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Ayyapaa Tata</a:t>
                </a:r>
              </a:p>
            </p:txBody>
          </p:sp>
        </p:grpSp>
        <p:grpSp>
          <p:nvGrpSpPr>
            <p:cNvPr id="186" name="Group"/>
            <p:cNvGrpSpPr/>
            <p:nvPr/>
          </p:nvGrpSpPr>
          <p:grpSpPr>
            <a:xfrm>
              <a:off x="8630609" y="0"/>
              <a:ext cx="5394133" cy="5394132"/>
              <a:chOff x="0" y="0"/>
              <a:chExt cx="5394131" cy="5394131"/>
            </a:xfrm>
          </p:grpSpPr>
          <p:sp>
            <p:nvSpPr>
              <p:cNvPr id="184" name="Circle"/>
              <p:cNvSpPr/>
              <p:nvPr/>
            </p:nvSpPr>
            <p:spPr>
              <a:xfrm>
                <a:off x="0" y="0"/>
                <a:ext cx="5394132" cy="5394132"/>
              </a:xfrm>
              <a:prstGeom prst="ellipse">
                <a:avLst/>
              </a:prstGeom>
              <a:solidFill>
                <a:srgbClr val="4D4D4D">
                  <a:alpha val="5000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3200400">
                  <a:spcBef>
                    <a:spcPts val="150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" name="Meghana Bodduluri"/>
              <p:cNvSpPr txBox="1"/>
              <p:nvPr/>
            </p:nvSpPr>
            <p:spPr>
              <a:xfrm>
                <a:off x="218115" y="1647419"/>
                <a:ext cx="4957900" cy="20992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8739" tIns="78739" rIns="78739" bIns="78739" numCol="1" anchor="ctr">
                <a:spAutoFit/>
              </a:bodyPr>
              <a:lstStyle>
                <a:lvl1pPr defTabSz="3200400">
                  <a:defRPr b="1" sz="72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Meghana Bodduluri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1206498" y="581622"/>
            <a:ext cx="21971004" cy="4648201"/>
          </a:xfrm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buSzTx/>
              <a:buNone/>
              <a:defRPr>
                <a:latin typeface="72"/>
                <a:ea typeface="72"/>
                <a:cs typeface="72"/>
                <a:sym typeface="72"/>
              </a:defRPr>
            </a:pPr>
            <a:r>
              <a:rPr>
                <a:solidFill>
                  <a:srgbClr val="040404"/>
                </a:solidFill>
              </a:rPr>
              <a:t>Problem</a:t>
            </a:r>
            <a:r>
              <a:t> </a:t>
            </a:r>
            <a:r>
              <a:t>Statement</a:t>
            </a:r>
          </a:p>
        </p:txBody>
      </p:sp>
      <p:sp>
        <p:nvSpPr>
          <p:cNvPr id="190" name="Subtitle 2"/>
          <p:cNvSpPr txBox="1"/>
          <p:nvPr>
            <p:ph type="body" sz="half" idx="1"/>
          </p:nvPr>
        </p:nvSpPr>
        <p:spPr>
          <a:xfrm>
            <a:off x="1206500" y="6365578"/>
            <a:ext cx="21971000" cy="3081864"/>
          </a:xfrm>
          <a:prstGeom prst="rect">
            <a:avLst/>
          </a:prstGeom>
        </p:spPr>
        <p:txBody>
          <a:bodyPr/>
          <a:lstStyle/>
          <a:p>
            <a:pPr marL="391159" indent="-391159" defTabSz="402336">
              <a:buClrTx/>
              <a:buSzPct val="123000"/>
              <a:buFontTx/>
              <a:defRPr b="0" sz="3959">
                <a:latin typeface="Helvetica"/>
                <a:ea typeface="Helvetica"/>
                <a:cs typeface="Helvetica"/>
                <a:sym typeface="Helvetica"/>
              </a:defRPr>
            </a:pPr>
            <a:r>
              <a:t>Problem:</a:t>
            </a:r>
          </a:p>
          <a:p>
            <a:pPr lvl="1" marL="0" indent="402336" defTabSz="402336">
              <a:buSzTx/>
              <a:buNone/>
              <a:defRPr b="0" sz="3959">
                <a:latin typeface="Helvetica"/>
                <a:ea typeface="Helvetica"/>
                <a:cs typeface="Helvetica"/>
                <a:sym typeface="Helvetica"/>
              </a:defRPr>
            </a:pPr>
            <a:r>
              <a:t>Predicting stock market movements is challenging and uncertain.</a:t>
            </a:r>
          </a:p>
          <a:p>
            <a:pPr lvl="1" marL="402336" defTabSz="402336">
              <a:defRPr b="0" sz="3959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91159" indent="-391159" defTabSz="402336">
              <a:buClrTx/>
              <a:buSzPct val="123000"/>
              <a:buFontTx/>
              <a:defRPr b="0" sz="3959">
                <a:latin typeface="Helvetica"/>
                <a:ea typeface="Helvetica"/>
                <a:cs typeface="Helvetica"/>
                <a:sym typeface="Helvetica"/>
              </a:defRPr>
            </a:pPr>
            <a:r>
              <a:t>Significance: </a:t>
            </a:r>
          </a:p>
          <a:p>
            <a:pPr lvl="1" marL="0" indent="402336" defTabSz="402336">
              <a:buSzTx/>
              <a:buNone/>
              <a:defRPr b="0" sz="3959">
                <a:latin typeface="Helvetica"/>
                <a:ea typeface="Helvetica"/>
                <a:cs typeface="Helvetica"/>
                <a:sym typeface="Helvetica"/>
              </a:defRPr>
            </a:pPr>
            <a:r>
              <a:t>Accurate predictions can help investors make informed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1206498" y="1323340"/>
            <a:ext cx="21971004" cy="4648201"/>
          </a:xfrm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pc="-168" sz="8400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Solution Overview:</a:t>
            </a:r>
          </a:p>
        </p:txBody>
      </p:sp>
      <p:sp>
        <p:nvSpPr>
          <p:cNvPr id="193" name="Subtitle 2"/>
          <p:cNvSpPr txBox="1"/>
          <p:nvPr>
            <p:ph type="body" sz="quarter" idx="1"/>
          </p:nvPr>
        </p:nvSpPr>
        <p:spPr>
          <a:xfrm>
            <a:off x="1201342" y="6313516"/>
            <a:ext cx="21971001" cy="28146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Solution: </a:t>
            </a:r>
            <a:r>
              <a:rPr b="0"/>
              <a:t>Machine learning algorithms for stock price prediction.</a:t>
            </a:r>
            <a:endParaRPr>
              <a:latin typeface="Univers Condensed"/>
              <a:ea typeface="Univers Condensed"/>
              <a:cs typeface="Univers Condensed"/>
              <a:sym typeface="Univers Condensed"/>
            </a:endParaRP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Methodology: </a:t>
            </a:r>
            <a:r>
              <a:rPr b="0"/>
              <a:t>Data collection, feature engineering, model training.</a:t>
            </a: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Value: </a:t>
            </a:r>
            <a:r>
              <a:rPr b="0"/>
              <a:t>Improved investment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1206498" y="1740557"/>
            <a:ext cx="21971004" cy="4648201"/>
          </a:xfrm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pc="-168" sz="8400">
                <a:solidFill>
                  <a:srgbClr val="04040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Market Analysis</a:t>
            </a:r>
          </a:p>
        </p:txBody>
      </p:sp>
      <p:sp>
        <p:nvSpPr>
          <p:cNvPr id="196" name="Subtitle 2"/>
          <p:cNvSpPr txBox="1"/>
          <p:nvPr>
            <p:ph type="body" sz="quarter" idx="1"/>
          </p:nvPr>
        </p:nvSpPr>
        <p:spPr>
          <a:xfrm>
            <a:off x="1201342" y="7223190"/>
            <a:ext cx="21971001" cy="29653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8000" indent="-508000">
              <a:spcBef>
                <a:spcPts val="900"/>
              </a:spcBef>
              <a:buClrTx/>
              <a:buSzPct val="123000"/>
              <a:buFontTx/>
              <a:defRPr b="0" sz="4500"/>
            </a:pPr>
            <a:r>
              <a:t>Provide data and insights about the size and growth potential of the financial market prediction sector.</a:t>
            </a: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b="0" sz="4500"/>
            </a:pPr>
            <a:r>
              <a:t>Highlight any existing market players and their 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1206498" y="373013"/>
            <a:ext cx="21971004" cy="4648201"/>
          </a:xfrm>
          <a:prstGeom prst="rect">
            <a:avLst/>
          </a:prstGeom>
          <a:effectLst>
            <a:outerShdw sx="100000" sy="100000" kx="0" ky="0" algn="b" rotWithShape="0" blurRad="101600" dist="76200" dir="270000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pc="-168" sz="84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Data overview</a:t>
            </a:r>
          </a:p>
        </p:txBody>
      </p:sp>
      <p:sp>
        <p:nvSpPr>
          <p:cNvPr id="199" name="Subtitle 2"/>
          <p:cNvSpPr txBox="1"/>
          <p:nvPr>
            <p:ph type="body" sz="half" idx="1"/>
          </p:nvPr>
        </p:nvSpPr>
        <p:spPr>
          <a:xfrm>
            <a:off x="1206499" y="6051555"/>
            <a:ext cx="21971001" cy="510420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defRPr sz="4500"/>
            </a:pPr>
            <a:r>
              <a:t>Data Sources:</a:t>
            </a:r>
          </a:p>
          <a:p>
            <a:pPr algn="just">
              <a:spcBef>
                <a:spcPts val="1400"/>
              </a:spcBef>
              <a:buSzTx/>
              <a:buNone/>
              <a:defRPr b="0" sz="4500"/>
            </a:pPr>
            <a:r>
              <a:t>Historical Market DataMention whether the data is sourced from financial markets, news sources, socialmedia, Weather Data etc.</a:t>
            </a:r>
          </a:p>
          <a:p>
            <a:pPr marL="444500" indent="-444500" algn="just">
              <a:spcBef>
                <a:spcPts val="1400"/>
              </a:spcBef>
              <a:buClrTx/>
              <a:buSzPct val="123000"/>
              <a:buFontTx/>
              <a:defRPr sz="4500"/>
            </a:pPr>
            <a:r>
              <a:t>Data Security:</a:t>
            </a:r>
          </a:p>
          <a:p>
            <a:pPr lvl="3" algn="just">
              <a:spcBef>
                <a:spcPts val="1400"/>
              </a:spcBef>
              <a:buSzTx/>
              <a:buNone/>
              <a:defRPr sz="4500"/>
            </a:pPr>
            <a:r>
              <a:rPr b="0"/>
              <a:t>Data Encryption,Access Control:Data Masking and Anonymization, Data Backups and Disaster Recovery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1206498" y="37301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Methodology</a:t>
            </a:r>
          </a:p>
        </p:txBody>
      </p:sp>
      <p:sp>
        <p:nvSpPr>
          <p:cNvPr id="202" name="Content Placeholder 2"/>
          <p:cNvSpPr txBox="1"/>
          <p:nvPr>
            <p:ph type="body" sz="half" idx="1"/>
          </p:nvPr>
        </p:nvSpPr>
        <p:spPr>
          <a:xfrm>
            <a:off x="1124152" y="6410871"/>
            <a:ext cx="22135696" cy="44241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3644" indent="-513644" defTabSz="355600">
              <a:buFont typeface="Menlo Regular"/>
              <a:defRPr b="0" sz="4500"/>
            </a:pPr>
            <a:r>
              <a:t>Highlight The Importance Of Problem Definition, Data Preprocessing, Model Selection And Risk Management.</a:t>
            </a:r>
          </a:p>
          <a:p>
            <a:pPr marL="513644" indent="-513644" defTabSz="355600">
              <a:buFont typeface="Menlo Regular"/>
              <a:defRPr b="0" sz="4500"/>
            </a:pPr>
            <a:r>
              <a:t>Emphasize The Need For Ongoing Model Monitoring And Regular Updates To Adapt To Market Dynamics.</a:t>
            </a:r>
          </a:p>
          <a:p>
            <a:pPr marL="513644" indent="-513644" defTabSz="355600">
              <a:buFont typeface="Menlo Regular"/>
              <a:defRPr b="0" sz="4500"/>
            </a:pPr>
            <a:r>
              <a:t>Stress The Importance Of Regulatory Compliance And Ethical Considerations In Financial Prediction.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1206498" y="1207447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Expected Outcomes</a:t>
            </a:r>
          </a:p>
        </p:txBody>
      </p:sp>
      <p:sp>
        <p:nvSpPr>
          <p:cNvPr id="205" name="Content Placeholder 2"/>
          <p:cNvSpPr txBox="1"/>
          <p:nvPr>
            <p:ph type="body" sz="half" idx="1"/>
          </p:nvPr>
        </p:nvSpPr>
        <p:spPr>
          <a:xfrm>
            <a:off x="1206499" y="6587292"/>
            <a:ext cx="21971001" cy="3124147"/>
          </a:xfrm>
          <a:prstGeom prst="rect">
            <a:avLst/>
          </a:prstGeom>
        </p:spPr>
        <p:txBody>
          <a:bodyPr/>
          <a:lstStyle/>
          <a:p>
            <a:pPr marL="612139" indent="-612139">
              <a:spcBef>
                <a:spcPts val="900"/>
              </a:spcBef>
              <a:defRPr b="0" sz="4500"/>
            </a:pPr>
            <a:r>
              <a:rPr b="1"/>
              <a:t>Improved predictive accuracy:</a:t>
            </a:r>
            <a:r>
              <a:t> Machine learning models may provide more accurate forecasts compared to traditional financial models.</a:t>
            </a:r>
          </a:p>
          <a:p>
            <a:pPr marL="612139" indent="-612139">
              <a:spcBef>
                <a:spcPts val="900"/>
              </a:spcBef>
              <a:defRPr b="0" sz="4500"/>
            </a:pPr>
            <a:r>
              <a:t>R</a:t>
            </a:r>
            <a:r>
              <a:rPr b="1"/>
              <a:t>isk mitigation</a:t>
            </a:r>
            <a:r>
              <a:t>: Effective financial market predictions can help in risk management, reducing the likelihood of significant financial losses.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1206498" y="1508770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pPr/>
            <a:r>
              <a:t>Project timeline</a:t>
            </a:r>
          </a:p>
        </p:txBody>
      </p:sp>
      <p:sp>
        <p:nvSpPr>
          <p:cNvPr id="208" name="Content Placeholder 2"/>
          <p:cNvSpPr txBox="1"/>
          <p:nvPr>
            <p:ph type="body" sz="half" idx="1"/>
          </p:nvPr>
        </p:nvSpPr>
        <p:spPr>
          <a:xfrm>
            <a:off x="1206500" y="6418024"/>
            <a:ext cx="21971001" cy="34626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3644" indent="-513644" defTabSz="355600">
              <a:buFont typeface="Menlo Regular"/>
              <a:defRPr b="0" sz="4500"/>
            </a:pPr>
            <a:r>
              <a:t>Month 1-2: data collection and preprocessing.</a:t>
            </a:r>
          </a:p>
          <a:p>
            <a:pPr marL="513644" indent="-513644" defTabSz="355600">
              <a:buFont typeface="Menlo Regular"/>
              <a:defRPr b="0" sz="4500"/>
            </a:pPr>
            <a:r>
              <a:t>Month 3-4: model development, evaluation and testing.</a:t>
            </a:r>
          </a:p>
          <a:p>
            <a:pPr marL="513644" indent="-513644" defTabSz="355600">
              <a:buFont typeface="Menlo Regular"/>
              <a:defRPr b="0" sz="4500"/>
            </a:pPr>
            <a:r>
              <a:t>Month 5: model interpretation, continuous monitoring and updates.</a:t>
            </a:r>
          </a:p>
          <a:p>
            <a:pPr marL="513644" indent="-513644" defTabSz="355600">
              <a:buFont typeface="Menlo Regular"/>
              <a:defRPr b="0" sz="4500"/>
            </a:pPr>
            <a:r>
              <a:t>Month 6: project conclusion and reporting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