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73" r:id="rId2"/>
    <p:sldId id="658" r:id="rId3"/>
    <p:sldId id="635" r:id="rId4"/>
    <p:sldId id="627" r:id="rId5"/>
    <p:sldId id="659" r:id="rId6"/>
    <p:sldId id="629" r:id="rId7"/>
    <p:sldId id="628" r:id="rId8"/>
    <p:sldId id="661" r:id="rId9"/>
    <p:sldId id="631" r:id="rId10"/>
    <p:sldId id="633" r:id="rId11"/>
    <p:sldId id="664" r:id="rId12"/>
    <p:sldId id="630" r:id="rId13"/>
    <p:sldId id="667" r:id="rId14"/>
    <p:sldId id="670" r:id="rId15"/>
    <p:sldId id="640" r:id="rId16"/>
    <p:sldId id="656" r:id="rId17"/>
    <p:sldId id="679" r:id="rId18"/>
    <p:sldId id="672" r:id="rId19"/>
    <p:sldId id="681" r:id="rId20"/>
    <p:sldId id="682" r:id="rId21"/>
    <p:sldId id="696" r:id="rId22"/>
    <p:sldId id="699" r:id="rId23"/>
    <p:sldId id="700" r:id="rId24"/>
    <p:sldId id="697" r:id="rId25"/>
    <p:sldId id="694" r:id="rId26"/>
    <p:sldId id="695" r:id="rId27"/>
    <p:sldId id="676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AD3"/>
    <a:srgbClr val="0E0F11"/>
    <a:srgbClr val="BFBFBF"/>
    <a:srgbClr val="939393"/>
    <a:srgbClr val="33CC33"/>
    <a:srgbClr val="44546B"/>
    <a:srgbClr val="FE4A1E"/>
    <a:srgbClr val="7A7A7A"/>
    <a:srgbClr val="FF2B2A"/>
    <a:srgbClr val="01A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78522" autoAdjust="0"/>
  </p:normalViewPr>
  <p:slideViewPr>
    <p:cSldViewPr snapToGrid="0">
      <p:cViewPr varScale="1">
        <p:scale>
          <a:sx n="58" d="100"/>
          <a:sy n="58" d="100"/>
        </p:scale>
        <p:origin x="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7655656023984"/>
          <c:y val="0.13583414752531742"/>
          <c:w val="0.89142211450606601"/>
          <c:h val="0.77277155150422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Jumlah Data Tiap Kelas Kanker Kulit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akiec</c:v>
                </c:pt>
                <c:pt idx="1">
                  <c:v>bcc</c:v>
                </c:pt>
                <c:pt idx="2">
                  <c:v>bkl</c:v>
                </c:pt>
                <c:pt idx="3">
                  <c:v>df</c:v>
                </c:pt>
                <c:pt idx="4">
                  <c:v>nv</c:v>
                </c:pt>
                <c:pt idx="5">
                  <c:v>mel</c:v>
                </c:pt>
                <c:pt idx="6">
                  <c:v>vasc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327</c:v>
                </c:pt>
                <c:pt idx="1">
                  <c:v>514</c:v>
                </c:pt>
                <c:pt idx="2">
                  <c:v>1099</c:v>
                </c:pt>
                <c:pt idx="3">
                  <c:v>115</c:v>
                </c:pt>
                <c:pt idx="4">
                  <c:v>6705</c:v>
                </c:pt>
                <c:pt idx="5">
                  <c:v>1113</c:v>
                </c:pt>
                <c:pt idx="6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A0-4D4F-8764-244A5C4AAE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3751928"/>
        <c:axId val="4937476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akiec</c:v>
                      </c:pt>
                      <c:pt idx="1">
                        <c:v>bcc</c:v>
                      </c:pt>
                      <c:pt idx="2">
                        <c:v>bkl</c:v>
                      </c:pt>
                      <c:pt idx="3">
                        <c:v>df</c:v>
                      </c:pt>
                      <c:pt idx="4">
                        <c:v>nv</c:v>
                      </c:pt>
                      <c:pt idx="5">
                        <c:v>mel</c:v>
                      </c:pt>
                      <c:pt idx="6">
                        <c:v>vasc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9A0-4D4F-8764-244A5C4AAE0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akiec</c:v>
                      </c:pt>
                      <c:pt idx="1">
                        <c:v>bcc</c:v>
                      </c:pt>
                      <c:pt idx="2">
                        <c:v>bkl</c:v>
                      </c:pt>
                      <c:pt idx="3">
                        <c:v>df</c:v>
                      </c:pt>
                      <c:pt idx="4">
                        <c:v>nv</c:v>
                      </c:pt>
                      <c:pt idx="5">
                        <c:v>mel</c:v>
                      </c:pt>
                      <c:pt idx="6">
                        <c:v>vasc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9A0-4D4F-8764-244A5C4AAE08}"/>
                  </c:ext>
                </c:extLst>
              </c15:ser>
            </c15:filteredBarSeries>
          </c:ext>
        </c:extLst>
      </c:barChart>
      <c:catAx>
        <c:axId val="49375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47664"/>
        <c:crosses val="autoZero"/>
        <c:auto val="1"/>
        <c:lblAlgn val="ctr"/>
        <c:lblOffset val="100"/>
        <c:noMultiLvlLbl val="0"/>
      </c:catAx>
      <c:valAx>
        <c:axId val="49374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5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Laki-laki</c:v>
                </c:pt>
                <c:pt idx="1">
                  <c:v>Perempuan</c:v>
                </c:pt>
                <c:pt idx="2">
                  <c:v>Tidak Diketahui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5406</c:v>
                </c:pt>
                <c:pt idx="1">
                  <c:v>4552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2-4884-8C48-49302D07DF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8459600"/>
        <c:axId val="4984579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Laki-laki</c:v>
                      </c:pt>
                      <c:pt idx="1">
                        <c:v>Perempuan</c:v>
                      </c:pt>
                      <c:pt idx="2">
                        <c:v>Tidak Diketahui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002-4884-8C48-49302D07DFB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Laki-laki</c:v>
                      </c:pt>
                      <c:pt idx="1">
                        <c:v>Perempuan</c:v>
                      </c:pt>
                      <c:pt idx="2">
                        <c:v>Tidak Diketahui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002-4884-8C48-49302D07DFB5}"/>
                  </c:ext>
                </c:extLst>
              </c15:ser>
            </c15:filteredBarSeries>
          </c:ext>
        </c:extLst>
      </c:barChart>
      <c:catAx>
        <c:axId val="49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457960"/>
        <c:crosses val="autoZero"/>
        <c:auto val="1"/>
        <c:lblAlgn val="ctr"/>
        <c:lblOffset val="100"/>
        <c:noMultiLvlLbl val="0"/>
      </c:catAx>
      <c:valAx>
        <c:axId val="49845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45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9606625419212"/>
          <c:y val="2.59383309045885E-2"/>
          <c:w val="0.85576297654194677"/>
          <c:h val="0.80181626591454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39</c:v>
                </c:pt>
                <c:pt idx="1">
                  <c:v>86</c:v>
                </c:pt>
                <c:pt idx="2">
                  <c:v>41</c:v>
                </c:pt>
                <c:pt idx="3">
                  <c:v>77</c:v>
                </c:pt>
                <c:pt idx="4">
                  <c:v>169</c:v>
                </c:pt>
                <c:pt idx="5">
                  <c:v>247</c:v>
                </c:pt>
                <c:pt idx="6">
                  <c:v>464</c:v>
                </c:pt>
                <c:pt idx="7">
                  <c:v>753</c:v>
                </c:pt>
                <c:pt idx="8">
                  <c:v>985</c:v>
                </c:pt>
                <c:pt idx="9">
                  <c:v>1299</c:v>
                </c:pt>
                <c:pt idx="10">
                  <c:v>1187</c:v>
                </c:pt>
                <c:pt idx="11">
                  <c:v>1009</c:v>
                </c:pt>
                <c:pt idx="12">
                  <c:v>803</c:v>
                </c:pt>
                <c:pt idx="13">
                  <c:v>731</c:v>
                </c:pt>
                <c:pt idx="14">
                  <c:v>756</c:v>
                </c:pt>
                <c:pt idx="15">
                  <c:v>618</c:v>
                </c:pt>
                <c:pt idx="16">
                  <c:v>404</c:v>
                </c:pt>
                <c:pt idx="17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B4-4CD9-A996-E115742FB8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8102608"/>
        <c:axId val="5281052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  <c:pt idx="11">
                        <c:v>55</c:v>
                      </c:pt>
                      <c:pt idx="12">
                        <c:v>60</c:v>
                      </c:pt>
                      <c:pt idx="13">
                        <c:v>65</c:v>
                      </c:pt>
                      <c:pt idx="14">
                        <c:v>70</c:v>
                      </c:pt>
                      <c:pt idx="15">
                        <c:v>75</c:v>
                      </c:pt>
                      <c:pt idx="16">
                        <c:v>80</c:v>
                      </c:pt>
                      <c:pt idx="17">
                        <c:v>85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Sheet1!$C$2:$C$19</c15:sqref>
                        </c15:formulaRef>
                      </c:ext>
                    </c:extLst>
                    <c:numCache>
                      <c:formatCode>General</c:formatCode>
                      <c:ptCount val="1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0B4-4CD9-A996-E115742FB85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  <c:pt idx="11">
                        <c:v>55</c:v>
                      </c:pt>
                      <c:pt idx="12">
                        <c:v>60</c:v>
                      </c:pt>
                      <c:pt idx="13">
                        <c:v>65</c:v>
                      </c:pt>
                      <c:pt idx="14">
                        <c:v>70</c:v>
                      </c:pt>
                      <c:pt idx="15">
                        <c:v>75</c:v>
                      </c:pt>
                      <c:pt idx="16">
                        <c:v>80</c:v>
                      </c:pt>
                      <c:pt idx="17">
                        <c:v>85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</c15:sqref>
                        </c15:formulaRef>
                      </c:ext>
                    </c:extLst>
                    <c:numCache>
                      <c:formatCode>General</c:formatCode>
                      <c:ptCount val="18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0B4-4CD9-A996-E115742FB852}"/>
                  </c:ext>
                </c:extLst>
              </c15:ser>
            </c15:filteredBarSeries>
          </c:ext>
        </c:extLst>
      </c:barChart>
      <c:catAx>
        <c:axId val="52810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Usia (Tahun)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05232"/>
        <c:crosses val="autoZero"/>
        <c:auto val="1"/>
        <c:lblAlgn val="ctr"/>
        <c:lblOffset val="100"/>
        <c:noMultiLvlLbl val="0"/>
      </c:catAx>
      <c:valAx>
        <c:axId val="52810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0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8573858729936"/>
          <c:y val="5.7993205167931806E-2"/>
          <c:w val="0.79407641688436337"/>
          <c:h val="0.52812841527519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back</c:v>
                </c:pt>
                <c:pt idx="1">
                  <c:v>lower extremity</c:v>
                </c:pt>
                <c:pt idx="2">
                  <c:v>trunk</c:v>
                </c:pt>
                <c:pt idx="3">
                  <c:v>upper extremity</c:v>
                </c:pt>
                <c:pt idx="4">
                  <c:v>abdomen</c:v>
                </c:pt>
                <c:pt idx="5">
                  <c:v>face</c:v>
                </c:pt>
                <c:pt idx="6">
                  <c:v>chest</c:v>
                </c:pt>
                <c:pt idx="7">
                  <c:v>foot</c:v>
                </c:pt>
                <c:pt idx="8">
                  <c:v>unknown</c:v>
                </c:pt>
                <c:pt idx="9">
                  <c:v>neck</c:v>
                </c:pt>
                <c:pt idx="10">
                  <c:v>scalp</c:v>
                </c:pt>
                <c:pt idx="11">
                  <c:v>hand</c:v>
                </c:pt>
                <c:pt idx="12">
                  <c:v>ear</c:v>
                </c:pt>
                <c:pt idx="13">
                  <c:v>genital</c:v>
                </c:pt>
                <c:pt idx="14">
                  <c:v>acral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2912</c:v>
                </c:pt>
                <c:pt idx="1">
                  <c:v>2077</c:v>
                </c:pt>
                <c:pt idx="2">
                  <c:v>1404</c:v>
                </c:pt>
                <c:pt idx="3">
                  <c:v>1118</c:v>
                </c:pt>
                <c:pt idx="4">
                  <c:v>1022</c:v>
                </c:pt>
                <c:pt idx="5">
                  <c:v>745</c:v>
                </c:pt>
                <c:pt idx="6">
                  <c:v>407</c:v>
                </c:pt>
                <c:pt idx="7">
                  <c:v>319</c:v>
                </c:pt>
                <c:pt idx="8">
                  <c:v>234</c:v>
                </c:pt>
                <c:pt idx="9">
                  <c:v>168</c:v>
                </c:pt>
                <c:pt idx="10">
                  <c:v>128</c:v>
                </c:pt>
                <c:pt idx="11">
                  <c:v>90</c:v>
                </c:pt>
                <c:pt idx="12">
                  <c:v>56</c:v>
                </c:pt>
                <c:pt idx="13">
                  <c:v>48</c:v>
                </c:pt>
                <c:pt idx="1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A-4DAC-9C27-C3E7550ED7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3571120"/>
        <c:axId val="5235724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back</c:v>
                      </c:pt>
                      <c:pt idx="1">
                        <c:v>lower extremity</c:v>
                      </c:pt>
                      <c:pt idx="2">
                        <c:v>trunk</c:v>
                      </c:pt>
                      <c:pt idx="3">
                        <c:v>upper extremity</c:v>
                      </c:pt>
                      <c:pt idx="4">
                        <c:v>abdomen</c:v>
                      </c:pt>
                      <c:pt idx="5">
                        <c:v>face</c:v>
                      </c:pt>
                      <c:pt idx="6">
                        <c:v>chest</c:v>
                      </c:pt>
                      <c:pt idx="7">
                        <c:v>foot</c:v>
                      </c:pt>
                      <c:pt idx="8">
                        <c:v>unknown</c:v>
                      </c:pt>
                      <c:pt idx="9">
                        <c:v>neck</c:v>
                      </c:pt>
                      <c:pt idx="10">
                        <c:v>scalp</c:v>
                      </c:pt>
                      <c:pt idx="11">
                        <c:v>hand</c:v>
                      </c:pt>
                      <c:pt idx="12">
                        <c:v>ear</c:v>
                      </c:pt>
                      <c:pt idx="13">
                        <c:v>genital</c:v>
                      </c:pt>
                      <c:pt idx="14">
                        <c:v>acral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90A-4DAC-9C27-C3E7550ED70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back</c:v>
                      </c:pt>
                      <c:pt idx="1">
                        <c:v>lower extremity</c:v>
                      </c:pt>
                      <c:pt idx="2">
                        <c:v>trunk</c:v>
                      </c:pt>
                      <c:pt idx="3">
                        <c:v>upper extremity</c:v>
                      </c:pt>
                      <c:pt idx="4">
                        <c:v>abdomen</c:v>
                      </c:pt>
                      <c:pt idx="5">
                        <c:v>face</c:v>
                      </c:pt>
                      <c:pt idx="6">
                        <c:v>chest</c:v>
                      </c:pt>
                      <c:pt idx="7">
                        <c:v>foot</c:v>
                      </c:pt>
                      <c:pt idx="8">
                        <c:v>unknown</c:v>
                      </c:pt>
                      <c:pt idx="9">
                        <c:v>neck</c:v>
                      </c:pt>
                      <c:pt idx="10">
                        <c:v>scalp</c:v>
                      </c:pt>
                      <c:pt idx="11">
                        <c:v>hand</c:v>
                      </c:pt>
                      <c:pt idx="12">
                        <c:v>ear</c:v>
                      </c:pt>
                      <c:pt idx="13">
                        <c:v>genital</c:v>
                      </c:pt>
                      <c:pt idx="14">
                        <c:v>acral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Sheet1!$D$2:$D$16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90A-4DAC-9C27-C3E7550ED703}"/>
                  </c:ext>
                </c:extLst>
              </c15:ser>
            </c15:filteredBarSeries>
          </c:ext>
        </c:extLst>
      </c:barChart>
      <c:catAx>
        <c:axId val="5235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572432"/>
        <c:crosses val="autoZero"/>
        <c:auto val="1"/>
        <c:lblAlgn val="ctr"/>
        <c:lblOffset val="100"/>
        <c:noMultiLvlLbl val="0"/>
      </c:catAx>
      <c:valAx>
        <c:axId val="5235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</a:t>
                </a:r>
              </a:p>
            </c:rich>
          </c:tx>
          <c:layout>
            <c:manualLayout>
              <c:xMode val="edge"/>
              <c:yMode val="edge"/>
              <c:x val="2.3921872795912312E-2"/>
              <c:y val="0.19691616305370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57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 Acc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Sheet1!$A$2:$A$8</c:f>
              <c:strCache>
                <c:ptCount val="7"/>
                <c:pt idx="0">
                  <c:v>SMOTE + ENN</c:v>
                </c:pt>
                <c:pt idx="1">
                  <c:v>Random Oversampler</c:v>
                </c:pt>
                <c:pt idx="2">
                  <c:v>ADASYN</c:v>
                </c:pt>
                <c:pt idx="3">
                  <c:v>SMOTE</c:v>
                </c:pt>
                <c:pt idx="4">
                  <c:v>SMOTE + Tomek</c:v>
                </c:pt>
                <c:pt idx="5">
                  <c:v>Cluster Centroids</c:v>
                </c:pt>
                <c:pt idx="6">
                  <c:v>Random Undersampler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0.98684300000000003</c:v>
                </c:pt>
                <c:pt idx="1">
                  <c:v>0.98278500000000002</c:v>
                </c:pt>
                <c:pt idx="2">
                  <c:v>0.98022500000000001</c:v>
                </c:pt>
                <c:pt idx="3">
                  <c:v>0.97933899999999996</c:v>
                </c:pt>
                <c:pt idx="4">
                  <c:v>0.97907200000000005</c:v>
                </c:pt>
                <c:pt idx="5">
                  <c:v>0.89179600000000003</c:v>
                </c:pt>
                <c:pt idx="6">
                  <c:v>0.89108900000000002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74-4BBC-B3E8-931A8471BF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SMOTE + ENN</c:v>
                </c:pt>
                <c:pt idx="1">
                  <c:v>Random Oversampler</c:v>
                </c:pt>
                <c:pt idx="2">
                  <c:v>ADASYN</c:v>
                </c:pt>
                <c:pt idx="3">
                  <c:v>SMOTE</c:v>
                </c:pt>
                <c:pt idx="4">
                  <c:v>SMOTE + Tomek</c:v>
                </c:pt>
                <c:pt idx="5">
                  <c:v>Cluster Centroids</c:v>
                </c:pt>
                <c:pt idx="6">
                  <c:v>Random Undersampler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0.95829500000000001</c:v>
                </c:pt>
                <c:pt idx="1">
                  <c:v>0.94737300000000002</c:v>
                </c:pt>
                <c:pt idx="2">
                  <c:v>0.93757500000000005</c:v>
                </c:pt>
                <c:pt idx="3">
                  <c:v>0.93521799999999999</c:v>
                </c:pt>
                <c:pt idx="4">
                  <c:v>0.93433900000000003</c:v>
                </c:pt>
                <c:pt idx="5">
                  <c:v>0.65605100000000005</c:v>
                </c:pt>
                <c:pt idx="6">
                  <c:v>0.71428000000000003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74-4BBC-B3E8-931A8471BF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SMOTE + ENN</c:v>
                </c:pt>
                <c:pt idx="1">
                  <c:v>Random Oversampler</c:v>
                </c:pt>
                <c:pt idx="2">
                  <c:v>ADASYN</c:v>
                </c:pt>
                <c:pt idx="3">
                  <c:v>SMOTE</c:v>
                </c:pt>
                <c:pt idx="4">
                  <c:v>SMOTE + Tomek</c:v>
                </c:pt>
                <c:pt idx="5">
                  <c:v>Cluster Centroids</c:v>
                </c:pt>
                <c:pt idx="6">
                  <c:v>Random Undersampler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0.94921299999999997</c:v>
                </c:pt>
                <c:pt idx="1">
                  <c:v>0.93122499999999997</c:v>
                </c:pt>
                <c:pt idx="2">
                  <c:v>0.92303100000000005</c:v>
                </c:pt>
                <c:pt idx="3">
                  <c:v>0.91903900000000005</c:v>
                </c:pt>
                <c:pt idx="4">
                  <c:v>0.91801600000000005</c:v>
                </c:pt>
                <c:pt idx="5">
                  <c:v>0.50990100000000005</c:v>
                </c:pt>
                <c:pt idx="6">
                  <c:v>0.39604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74-4BBC-B3E8-931A8471B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2574216"/>
        <c:axId val="472569296"/>
      </c:barChart>
      <c:catAx>
        <c:axId val="47257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69296"/>
        <c:crosses val="autoZero"/>
        <c:auto val="1"/>
        <c:lblAlgn val="ctr"/>
        <c:lblOffset val="100"/>
        <c:noMultiLvlLbl val="0"/>
      </c:catAx>
      <c:valAx>
        <c:axId val="472569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7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SMOTE </a:t>
            </a:r>
            <a:r>
              <a:rPr lang="id-ID" sz="1800" i="0" kern="50" dirty="0">
                <a:effectLst/>
                <a:latin typeface="Liberation Serif"/>
                <a:ea typeface="DejaVu Sans"/>
                <a:cs typeface="FreeSans"/>
              </a:rPr>
              <a:t>(</a:t>
            </a:r>
            <a:r>
              <a:rPr lang="id-ID" sz="1800" i="0" kern="50" dirty="0" err="1">
                <a:effectLst/>
                <a:latin typeface="Liberation Serif"/>
                <a:ea typeface="DejaVu Sans"/>
                <a:cs typeface="FreeSans"/>
              </a:rPr>
              <a:t>Synthetic</a:t>
            </a:r>
            <a:r>
              <a:rPr lang="id-ID" sz="1800" i="0" kern="50" dirty="0">
                <a:effectLst/>
                <a:latin typeface="Liberation Serif"/>
                <a:ea typeface="DejaVu Sans"/>
                <a:cs typeface="FreeSans"/>
              </a:rPr>
              <a:t> </a:t>
            </a:r>
            <a:r>
              <a:rPr lang="id-ID" sz="1800" i="0" kern="50" dirty="0" err="1">
                <a:effectLst/>
                <a:latin typeface="Liberation Serif"/>
                <a:ea typeface="DejaVu Sans"/>
                <a:cs typeface="FreeSans"/>
              </a:rPr>
              <a:t>Minority</a:t>
            </a:r>
            <a:r>
              <a:rPr lang="id-ID" sz="1800" i="0" kern="50" dirty="0">
                <a:effectLst/>
                <a:latin typeface="Liberation Serif"/>
                <a:ea typeface="DejaVu Sans"/>
                <a:cs typeface="FreeSans"/>
              </a:rPr>
              <a:t> Over-sampling </a:t>
            </a:r>
            <a:r>
              <a:rPr lang="id-ID" sz="1800" i="0" kern="50" dirty="0" err="1">
                <a:effectLst/>
                <a:latin typeface="Liberation Serif"/>
                <a:ea typeface="DejaVu Sans"/>
                <a:cs typeface="FreeSans"/>
              </a:rPr>
              <a:t>Technique</a:t>
            </a:r>
            <a:r>
              <a:rPr lang="id-ID" sz="1800" i="0" kern="50" dirty="0">
                <a:effectLst/>
                <a:latin typeface="Liberation Serif"/>
                <a:ea typeface="DejaVu Sans"/>
                <a:cs typeface="FreeSans"/>
              </a:rPr>
              <a:t>)</a:t>
            </a:r>
            <a:endParaRPr lang="en-ID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validation accuracy,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ENN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0.9866,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random </a:t>
            </a:r>
            <a:r>
              <a:rPr lang="en-ID" dirty="0" err="1"/>
              <a:t>oversampler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0.9840, dan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Tomek Link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0.9819. </a:t>
            </a:r>
          </a:p>
          <a:p>
            <a:pPr marL="228600" indent="-228600">
              <a:buFont typeface="+mj-lt"/>
              <a:buAutoNum type="arabicPeriod"/>
            </a:pP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precision,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ENN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0.9568,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random </a:t>
            </a:r>
            <a:r>
              <a:rPr lang="en-ID" dirty="0" err="1"/>
              <a:t>oversampler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0.9502, dan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Tomek Link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0.9436. </a:t>
            </a:r>
          </a:p>
          <a:p>
            <a:pPr marL="228600" indent="-228600">
              <a:buFont typeface="+mj-lt"/>
              <a:buAutoNum type="arabicPeriod"/>
            </a:pP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recall,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ENN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0.9491,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random </a:t>
            </a:r>
            <a:r>
              <a:rPr lang="en-ID" dirty="0" err="1"/>
              <a:t>oversampler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0.9371, dan </a:t>
            </a:r>
            <a:r>
              <a:rPr lang="en-ID" dirty="0" err="1"/>
              <a:t>gabungan</a:t>
            </a:r>
            <a:r>
              <a:rPr lang="en-ID" dirty="0"/>
              <a:t> SMOTE </a:t>
            </a:r>
            <a:r>
              <a:rPr lang="en-ID" dirty="0" err="1"/>
              <a:t>dengan</a:t>
            </a:r>
            <a:r>
              <a:rPr lang="en-ID" dirty="0"/>
              <a:t> Tomek Link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0.9287.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2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28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16" tooltip="Free PowerPoint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90" r:id="rId13"/>
    <p:sldLayoutId id="214748369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ides.sage-fox.com/" TargetMode="Externa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6D59712-6C23-47BD-B6C4-69E0A35F46A1}"/>
              </a:ext>
            </a:extLst>
          </p:cNvPr>
          <p:cNvGrpSpPr>
            <a:grpSpLocks noChangeAspect="1"/>
          </p:cNvGrpSpPr>
          <p:nvPr/>
        </p:nvGrpSpPr>
        <p:grpSpPr>
          <a:xfrm>
            <a:off x="568342" y="360900"/>
            <a:ext cx="11062591" cy="4852545"/>
            <a:chOff x="3055171" y="1968649"/>
            <a:chExt cx="6628941" cy="226986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438EFC8B-8EFD-4B79-9D17-257B90D76923}"/>
                </a:ext>
              </a:extLst>
            </p:cNvPr>
            <p:cNvSpPr/>
            <p:nvPr/>
          </p:nvSpPr>
          <p:spPr>
            <a:xfrm>
              <a:off x="3055171" y="1968649"/>
              <a:ext cx="6628941" cy="2269864"/>
            </a:xfrm>
            <a:prstGeom prst="roundRect">
              <a:avLst>
                <a:gd name="adj" fmla="val 4263"/>
              </a:avLst>
            </a:prstGeom>
            <a:solidFill>
              <a:srgbClr val="44546B">
                <a:alpha val="50000"/>
              </a:srgb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1ACE2B-310E-4DD5-B9A4-407D1EA71328}"/>
                </a:ext>
              </a:extLst>
            </p:cNvPr>
            <p:cNvGrpSpPr/>
            <p:nvPr/>
          </p:nvGrpSpPr>
          <p:grpSpPr>
            <a:xfrm>
              <a:off x="5490565" y="3807287"/>
              <a:ext cx="3931357" cy="316825"/>
              <a:chOff x="7525088" y="6359751"/>
              <a:chExt cx="3931357" cy="31682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BE4FF6-F683-449D-8979-7C281B1C0AFD}"/>
                  </a:ext>
                </a:extLst>
              </p:cNvPr>
              <p:cNvGrpSpPr/>
              <p:nvPr/>
            </p:nvGrpSpPr>
            <p:grpSpPr>
              <a:xfrm>
                <a:off x="7526341" y="6585135"/>
                <a:ext cx="3930104" cy="91441"/>
                <a:chOff x="6448838" y="4045962"/>
                <a:chExt cx="2620069" cy="914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6818997-FCEF-4D21-A1CF-A457AAEA8EA2}"/>
                    </a:ext>
                  </a:extLst>
                </p:cNvPr>
                <p:cNvSpPr/>
                <p:nvPr/>
              </p:nvSpPr>
              <p:spPr>
                <a:xfrm>
                  <a:off x="6448838" y="4045963"/>
                  <a:ext cx="655320" cy="91440"/>
                </a:xfrm>
                <a:prstGeom prst="rect">
                  <a:avLst/>
                </a:prstGeom>
                <a:solidFill>
                  <a:srgbClr val="FE4A1E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355E908-B681-4054-A6D6-4EA1BB10476D}"/>
                    </a:ext>
                  </a:extLst>
                </p:cNvPr>
                <p:cNvSpPr/>
                <p:nvPr/>
              </p:nvSpPr>
              <p:spPr>
                <a:xfrm>
                  <a:off x="7104157" y="4045962"/>
                  <a:ext cx="655320" cy="91440"/>
                </a:xfrm>
                <a:prstGeom prst="rect">
                  <a:avLst/>
                </a:prstGeom>
                <a:solidFill>
                  <a:srgbClr val="5C9AD3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7B9EFA-3972-4521-9BDC-531CA27D0749}"/>
                    </a:ext>
                  </a:extLst>
                </p:cNvPr>
                <p:cNvSpPr/>
                <p:nvPr/>
              </p:nvSpPr>
              <p:spPr>
                <a:xfrm>
                  <a:off x="8413587" y="4045962"/>
                  <a:ext cx="655320" cy="91440"/>
                </a:xfrm>
                <a:prstGeom prst="rect">
                  <a:avLst/>
                </a:prstGeom>
                <a:solidFill>
                  <a:srgbClr val="7A7A7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F6F0DC7-2324-42FD-BBD0-99EF123370E3}"/>
                    </a:ext>
                  </a:extLst>
                </p:cNvPr>
                <p:cNvSpPr/>
                <p:nvPr/>
              </p:nvSpPr>
              <p:spPr>
                <a:xfrm>
                  <a:off x="7759477" y="4045962"/>
                  <a:ext cx="65532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C0510E7-A9D1-4176-B959-000673CA68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525088" y="6359751"/>
                <a:ext cx="3930727" cy="236339"/>
                <a:chOff x="6360499" y="6140838"/>
                <a:chExt cx="4492260" cy="270101"/>
              </a:xfrm>
            </p:grpSpPr>
            <p:sp>
              <p:nvSpPr>
                <p:cNvPr id="33" name="Rounded Rectangle 9">
                  <a:extLst>
                    <a:ext uri="{FF2B5EF4-FFF2-40B4-BE49-F238E27FC236}">
                      <a16:creationId xmlns:a16="http://schemas.microsoft.com/office/drawing/2014/main" id="{A1E8ECE9-224C-4FB5-9986-3A23074DC42F}"/>
                    </a:ext>
                  </a:extLst>
                </p:cNvPr>
                <p:cNvSpPr/>
                <p:nvPr/>
              </p:nvSpPr>
              <p:spPr>
                <a:xfrm>
                  <a:off x="6360499" y="6140838"/>
                  <a:ext cx="4492260" cy="261257"/>
                </a:xfrm>
                <a:prstGeom prst="rect">
                  <a:avLst/>
                </a:prstGeom>
                <a:solidFill>
                  <a:schemeClr val="tx1">
                    <a:alpha val="2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34" name="TextBox 33">
                  <a:hlinkClick r:id="rId3"/>
                  <a:extLst>
                    <a:ext uri="{FF2B5EF4-FFF2-40B4-BE49-F238E27FC236}">
                      <a16:creationId xmlns:a16="http://schemas.microsoft.com/office/drawing/2014/main" id="{60D95A37-587A-4D79-BB8C-2203D61BF5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27549" y="6197043"/>
                  <a:ext cx="4358158" cy="213896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>
                          <a:lumMod val="95000"/>
                        </a:schemeClr>
                      </a:solidFill>
                      <a:latin typeface="Bookman Old Style" panose="02050604050505020204" pitchFamily="18" charset="0"/>
                      <a:cs typeface="Estrangelo Edessa" panose="03080600000000000000" pitchFamily="66" charset="0"/>
                    </a:rPr>
                    <a:t>ALI ROHMAN – H1A018021 – TEKNIK ELEKTRO</a:t>
                  </a: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36BC86-A091-4D3B-9822-7318D60FB3EB}"/>
                </a:ext>
              </a:extLst>
            </p:cNvPr>
            <p:cNvSpPr txBox="1"/>
            <p:nvPr/>
          </p:nvSpPr>
          <p:spPr>
            <a:xfrm>
              <a:off x="3192887" y="2283728"/>
              <a:ext cx="6349149" cy="1194934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ookman Old Style" panose="02050604050505020204" pitchFamily="18" charset="0"/>
                  <a:cs typeface="Estrangelo Edessa" panose="03080600000000000000" pitchFamily="66" charset="0"/>
                </a:rPr>
                <a:t>PERBANDINGAN PENERAPAN TEKNIK </a:t>
              </a:r>
              <a:r>
                <a:rPr lang="en-US" sz="4000" i="1" dirty="0">
                  <a:solidFill>
                    <a:schemeClr val="bg1"/>
                  </a:solidFill>
                  <a:latin typeface="Bookman Old Style" panose="02050604050505020204" pitchFamily="18" charset="0"/>
                  <a:cs typeface="Estrangelo Edessa" panose="03080600000000000000" pitchFamily="66" charset="0"/>
                </a:rPr>
                <a:t>RESAMPLING PADA DATASET </a:t>
              </a:r>
              <a:r>
                <a:rPr lang="en-US" sz="4000" dirty="0">
                  <a:solidFill>
                    <a:schemeClr val="bg1"/>
                  </a:solidFill>
                  <a:latin typeface="Bookman Old Style" panose="02050604050505020204" pitchFamily="18" charset="0"/>
                  <a:cs typeface="Estrangelo Edessa" panose="03080600000000000000" pitchFamily="66" charset="0"/>
                </a:rPr>
                <a:t>HAM10000 TERHADAP PERFORMA MODEL KLASIFIKASI KANKER KULIT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7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3733799"/>
            <a:ext cx="12191999" cy="2667001"/>
          </a:xfrm>
          <a:prstGeom prst="rect">
            <a:avLst/>
          </a:prstGeom>
          <a:solidFill>
            <a:srgbClr val="A5A5A5">
              <a:alpha val="7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C8365-188D-4777-8AD8-28D65FBE9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37758"/>
            <a:ext cx="5673334" cy="3474720"/>
          </a:xfrm>
          <a:prstGeom prst="rect">
            <a:avLst/>
          </a:prstGeom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27661F9-4D4A-40BC-B8FD-CDF917B936FD}"/>
              </a:ext>
            </a:extLst>
          </p:cNvPr>
          <p:cNvSpPr>
            <a:spLocks noChangeAspect="1"/>
          </p:cNvSpPr>
          <p:nvPr/>
        </p:nvSpPr>
        <p:spPr>
          <a:xfrm>
            <a:off x="964884" y="3943271"/>
            <a:ext cx="822960" cy="822960"/>
          </a:xfrm>
          <a:prstGeom prst="ellipse">
            <a:avLst/>
          </a:prstGeom>
          <a:solidFill>
            <a:srgbClr val="FE4A1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DAC461-418E-43D3-BAC2-C416E315B274}"/>
              </a:ext>
            </a:extLst>
          </p:cNvPr>
          <p:cNvSpPr>
            <a:spLocks noChangeAspect="1"/>
          </p:cNvSpPr>
          <p:nvPr/>
        </p:nvSpPr>
        <p:spPr>
          <a:xfrm>
            <a:off x="2912546" y="5009873"/>
            <a:ext cx="822960" cy="822960"/>
          </a:xfrm>
          <a:prstGeom prst="ellipse">
            <a:avLst/>
          </a:prstGeom>
          <a:solidFill>
            <a:srgbClr val="5C9AD3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9A49BA-5F8B-41E9-A6D1-C925307050C7}"/>
              </a:ext>
            </a:extLst>
          </p:cNvPr>
          <p:cNvSpPr>
            <a:spLocks noChangeAspect="1"/>
          </p:cNvSpPr>
          <p:nvPr/>
        </p:nvSpPr>
        <p:spPr>
          <a:xfrm>
            <a:off x="6214387" y="5135662"/>
            <a:ext cx="822960" cy="822960"/>
          </a:xfrm>
          <a:prstGeom prst="ellipse">
            <a:avLst/>
          </a:prstGeom>
          <a:solidFill>
            <a:srgbClr val="44546B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6350A-7C0C-4276-947C-1DB976BE4A54}"/>
              </a:ext>
            </a:extLst>
          </p:cNvPr>
          <p:cNvSpPr>
            <a:spLocks noChangeAspect="1"/>
          </p:cNvSpPr>
          <p:nvPr/>
        </p:nvSpPr>
        <p:spPr>
          <a:xfrm>
            <a:off x="10197641" y="3819495"/>
            <a:ext cx="822960" cy="822960"/>
          </a:xfrm>
          <a:prstGeom prst="ellipse">
            <a:avLst/>
          </a:prstGeom>
          <a:solidFill>
            <a:srgbClr val="7A7A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7">
            <a:extLst>
              <a:ext uri="{FF2B5EF4-FFF2-40B4-BE49-F238E27FC236}">
                <a16:creationId xmlns:a16="http://schemas.microsoft.com/office/drawing/2014/main" id="{7C3A64F3-B22A-4EDC-B3BB-1456557AF8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4711" y="4157236"/>
            <a:ext cx="332509" cy="365760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1">
            <a:extLst>
              <a:ext uri="{FF2B5EF4-FFF2-40B4-BE49-F238E27FC236}">
                <a16:creationId xmlns:a16="http://schemas.microsoft.com/office/drawing/2014/main" id="{B08C4DA8-8227-4CC2-A192-6A610AC3B5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41915" y="4085100"/>
            <a:ext cx="470610" cy="365760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">
            <a:extLst>
              <a:ext uri="{FF2B5EF4-FFF2-40B4-BE49-F238E27FC236}">
                <a16:creationId xmlns:a16="http://schemas.microsoft.com/office/drawing/2014/main" id="{90EB2AC1-9EED-458A-9A20-9AC0DDC55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2020" y="5211773"/>
            <a:ext cx="415111" cy="38404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" name="Freeform 91">
            <a:extLst>
              <a:ext uri="{FF2B5EF4-FFF2-40B4-BE49-F238E27FC236}">
                <a16:creationId xmlns:a16="http://schemas.microsoft.com/office/drawing/2014/main" id="{83AB0C96-CBEA-4082-9562-8C251F0390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2987" y="5352994"/>
            <a:ext cx="365760" cy="36576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9D2D-E1B6-4884-8796-F472CFDAE7E4}"/>
              </a:ext>
            </a:extLst>
          </p:cNvPr>
          <p:cNvSpPr txBox="1"/>
          <p:nvPr/>
        </p:nvSpPr>
        <p:spPr>
          <a:xfrm>
            <a:off x="6996188" y="4917488"/>
            <a:ext cx="24149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Jaringan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saraf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tradisional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hanya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mengandung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2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atau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3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lapisan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,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sedangkan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deep network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dapat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memiliki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44546B"/>
                </a:solidFill>
                <a:latin typeface="Candara" panose="020E0502030303020204" pitchFamily="34" charset="0"/>
              </a:rPr>
              <a:t>ratusan</a:t>
            </a:r>
            <a:r>
              <a:rPr lang="en-US" sz="1500" b="1" dirty="0">
                <a:solidFill>
                  <a:srgbClr val="44546B"/>
                </a:solidFill>
                <a:latin typeface="Candara" panose="020E0502030303020204" pitchFamily="34" charset="0"/>
              </a:rPr>
              <a:t> network</a:t>
            </a:r>
            <a:endParaRPr lang="en-US" sz="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0DB48-C93E-4FE4-A9D5-15EE0FAE745F}"/>
              </a:ext>
            </a:extLst>
          </p:cNvPr>
          <p:cNvSpPr txBox="1"/>
          <p:nvPr/>
        </p:nvSpPr>
        <p:spPr>
          <a:xfrm>
            <a:off x="9455096" y="4642455"/>
            <a:ext cx="26907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Cocok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diimplementasikan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pada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aplikasi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identifikasi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seperti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objek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pengenalan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wajah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terjemah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teks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pengenalan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suara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, dan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sistem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bantuan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pengemudi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tingkat</a:t>
            </a:r>
            <a:r>
              <a:rPr lang="en-US" sz="15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lanjut</a:t>
            </a:r>
            <a:endParaRPr lang="en-US" sz="1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4BB12-F6E6-4FA3-AB18-8D7FF99710B5}"/>
              </a:ext>
            </a:extLst>
          </p:cNvPr>
          <p:cNvSpPr txBox="1"/>
          <p:nvPr/>
        </p:nvSpPr>
        <p:spPr>
          <a:xfrm>
            <a:off x="3749983" y="4802160"/>
            <a:ext cx="2262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Istilah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“deep”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merepresentasikan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pembelajaran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dari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data yang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menekankan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pada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jumlah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lapisan-lapisan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(layers)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jaringan</a:t>
            </a:r>
            <a:r>
              <a:rPr lang="en-US" sz="1500" b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0070C0"/>
                </a:solidFill>
                <a:latin typeface="Candara" panose="020E0502030303020204" pitchFamily="34" charset="0"/>
              </a:rPr>
              <a:t>saraf</a:t>
            </a:r>
            <a:endParaRPr lang="en-US" sz="400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D5D1-E4E8-41E3-9290-85FD878D5669}"/>
              </a:ext>
            </a:extLst>
          </p:cNvPr>
          <p:cNvSpPr txBox="1"/>
          <p:nvPr/>
        </p:nvSpPr>
        <p:spPr>
          <a:xfrm>
            <a:off x="0" y="157121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DEEP LEARNING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C026DE-E49A-4888-8B94-32140BEA79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87430" y="1739862"/>
            <a:ext cx="4157159" cy="2623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B1C18A-B301-46E3-A3EF-A7D572AB8DBD}"/>
              </a:ext>
            </a:extLst>
          </p:cNvPr>
          <p:cNvSpPr txBox="1"/>
          <p:nvPr/>
        </p:nvSpPr>
        <p:spPr>
          <a:xfrm>
            <a:off x="46170" y="4832541"/>
            <a:ext cx="2754254" cy="150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Jenis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pembelajaran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mesin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(machine learning)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dengan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model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belajar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dengan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cara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melakukan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klasifikasi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objek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berdasarkan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karakteristik</a:t>
            </a:r>
            <a:r>
              <a:rPr lang="en-US" sz="15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1500" b="1" dirty="0" err="1">
                <a:solidFill>
                  <a:srgbClr val="FE4A1E"/>
                </a:solidFill>
                <a:latin typeface="Candara" panose="020E0502030303020204" pitchFamily="34" charset="0"/>
              </a:rPr>
              <a:t>datanya</a:t>
            </a:r>
            <a:endParaRPr lang="en-US" sz="1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1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5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9" grpId="0" animBg="1"/>
      <p:bldP spid="10" grpId="0" animBg="1"/>
      <p:bldP spid="11" grpId="0" animBg="1"/>
      <p:bldP spid="12" grpId="0" animBg="1"/>
      <p:bldP spid="17" grpId="0"/>
      <p:bldP spid="19" grpId="0"/>
      <p:bldP spid="20" grpId="0"/>
      <p:bldP spid="2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7C783807-DBCA-47B7-A922-412BA2E9B0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" y="1034724"/>
            <a:ext cx="8015573" cy="2825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F40597-6AC0-49DE-8778-B6784E44A5B3}"/>
              </a:ext>
            </a:extLst>
          </p:cNvPr>
          <p:cNvGrpSpPr>
            <a:grpSpLocks noChangeAspect="1"/>
          </p:cNvGrpSpPr>
          <p:nvPr/>
        </p:nvGrpSpPr>
        <p:grpSpPr>
          <a:xfrm>
            <a:off x="-1" y="3732118"/>
            <a:ext cx="9176085" cy="1313644"/>
            <a:chOff x="228600" y="3505198"/>
            <a:chExt cx="11748272" cy="15468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2ABAC8-DE70-4FA3-BBFB-3F76ED675371}"/>
                </a:ext>
              </a:extLst>
            </p:cNvPr>
            <p:cNvSpPr/>
            <p:nvPr/>
          </p:nvSpPr>
          <p:spPr>
            <a:xfrm>
              <a:off x="228600" y="3505198"/>
              <a:ext cx="11561378" cy="1295400"/>
            </a:xfrm>
            <a:custGeom>
              <a:avLst/>
              <a:gdLst>
                <a:gd name="connsiteX0" fmla="*/ 10494578 w 11561378"/>
                <a:gd name="connsiteY0" fmla="*/ 0 h 1295400"/>
                <a:gd name="connsiteX1" fmla="*/ 11561378 w 11561378"/>
                <a:gd name="connsiteY1" fmla="*/ 647701 h 1295400"/>
                <a:gd name="connsiteX2" fmla="*/ 10494578 w 11561378"/>
                <a:gd name="connsiteY2" fmla="*/ 1295400 h 1295400"/>
                <a:gd name="connsiteX3" fmla="*/ 10494578 w 11561378"/>
                <a:gd name="connsiteY3" fmla="*/ 1025154 h 1295400"/>
                <a:gd name="connsiteX4" fmla="*/ 0 w 11561378"/>
                <a:gd name="connsiteY4" fmla="*/ 1025154 h 1295400"/>
                <a:gd name="connsiteX5" fmla="*/ 0 w 11561378"/>
                <a:gd name="connsiteY5" fmla="*/ 270247 h 1295400"/>
                <a:gd name="connsiteX6" fmla="*/ 10494578 w 11561378"/>
                <a:gd name="connsiteY6" fmla="*/ 270247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1378" h="1295400">
                  <a:moveTo>
                    <a:pt x="10494578" y="0"/>
                  </a:moveTo>
                  <a:lnTo>
                    <a:pt x="11561378" y="647701"/>
                  </a:lnTo>
                  <a:lnTo>
                    <a:pt x="10494578" y="1295400"/>
                  </a:lnTo>
                  <a:lnTo>
                    <a:pt x="10494578" y="1025154"/>
                  </a:lnTo>
                  <a:lnTo>
                    <a:pt x="0" y="1025154"/>
                  </a:lnTo>
                  <a:lnTo>
                    <a:pt x="0" y="270247"/>
                  </a:lnTo>
                  <a:lnTo>
                    <a:pt x="10494578" y="27024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E0AF59-1A89-4B87-B6CD-6EABC0D2E525}"/>
                </a:ext>
              </a:extLst>
            </p:cNvPr>
            <p:cNvSpPr/>
            <p:nvPr/>
          </p:nvSpPr>
          <p:spPr>
            <a:xfrm>
              <a:off x="228600" y="4511547"/>
              <a:ext cx="10515600" cy="540493"/>
            </a:xfrm>
            <a:custGeom>
              <a:avLst/>
              <a:gdLst>
                <a:gd name="connsiteX0" fmla="*/ 0 w 10515600"/>
                <a:gd name="connsiteY0" fmla="*/ 0 h 754907"/>
                <a:gd name="connsiteX1" fmla="*/ 10515600 w 10515600"/>
                <a:gd name="connsiteY1" fmla="*/ 0 h 754907"/>
                <a:gd name="connsiteX2" fmla="*/ 10515600 w 10515600"/>
                <a:gd name="connsiteY2" fmla="*/ 754907 h 754907"/>
                <a:gd name="connsiteX3" fmla="*/ 0 w 10515600"/>
                <a:gd name="connsiteY3" fmla="*/ 754907 h 75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5600" h="754907">
                  <a:moveTo>
                    <a:pt x="0" y="0"/>
                  </a:moveTo>
                  <a:lnTo>
                    <a:pt x="10515600" y="0"/>
                  </a:lnTo>
                  <a:lnTo>
                    <a:pt x="10515600" y="754907"/>
                  </a:lnTo>
                  <a:lnTo>
                    <a:pt x="0" y="754907"/>
                  </a:lnTo>
                  <a:close/>
                </a:path>
              </a:pathLst>
            </a:custGeom>
            <a:solidFill>
              <a:srgbClr val="91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8455B4-42E2-485F-9DF4-959099F93806}"/>
                </a:ext>
              </a:extLst>
            </p:cNvPr>
            <p:cNvSpPr/>
            <p:nvPr/>
          </p:nvSpPr>
          <p:spPr>
            <a:xfrm rot="9286162">
              <a:off x="10537067" y="4429582"/>
              <a:ext cx="1439805" cy="605234"/>
            </a:xfrm>
            <a:custGeom>
              <a:avLst/>
              <a:gdLst>
                <a:gd name="connsiteX0" fmla="*/ 0 w 1439805"/>
                <a:gd name="connsiteY0" fmla="*/ 605234 h 605234"/>
                <a:gd name="connsiteX1" fmla="*/ 247556 w 1439805"/>
                <a:gd name="connsiteY1" fmla="*/ 79880 h 605234"/>
                <a:gd name="connsiteX2" fmla="*/ 1439805 w 1439805"/>
                <a:gd name="connsiteY2" fmla="*/ 0 h 605234"/>
                <a:gd name="connsiteX3" fmla="*/ 1212237 w 1439805"/>
                <a:gd name="connsiteY3" fmla="*/ 482936 h 605234"/>
                <a:gd name="connsiteX4" fmla="*/ 55074 w 1439805"/>
                <a:gd name="connsiteY4" fmla="*/ 605234 h 6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05" h="605234">
                  <a:moveTo>
                    <a:pt x="0" y="605234"/>
                  </a:moveTo>
                  <a:lnTo>
                    <a:pt x="247556" y="79880"/>
                  </a:lnTo>
                  <a:lnTo>
                    <a:pt x="1439805" y="0"/>
                  </a:lnTo>
                  <a:lnTo>
                    <a:pt x="1212237" y="482936"/>
                  </a:lnTo>
                  <a:lnTo>
                    <a:pt x="55074" y="605234"/>
                  </a:lnTo>
                  <a:close/>
                </a:path>
              </a:pathLst>
            </a:custGeom>
            <a:solidFill>
              <a:srgbClr val="91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14B96D-DCAF-46A2-8E03-21FFDF29F7FF}"/>
              </a:ext>
            </a:extLst>
          </p:cNvPr>
          <p:cNvSpPr/>
          <p:nvPr/>
        </p:nvSpPr>
        <p:spPr>
          <a:xfrm flipH="1">
            <a:off x="8231368" y="0"/>
            <a:ext cx="3960630" cy="6858000"/>
          </a:xfrm>
          <a:custGeom>
            <a:avLst/>
            <a:gdLst>
              <a:gd name="connsiteX0" fmla="*/ 0 w 4261991"/>
              <a:gd name="connsiteY0" fmla="*/ 0 h 6858000"/>
              <a:gd name="connsiteX1" fmla="*/ 4261991 w 4261991"/>
              <a:gd name="connsiteY1" fmla="*/ 0 h 6858000"/>
              <a:gd name="connsiteX2" fmla="*/ 2865870 w 4261991"/>
              <a:gd name="connsiteY2" fmla="*/ 6858000 h 6858000"/>
              <a:gd name="connsiteX3" fmla="*/ 0 w 42619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991" h="6858000">
                <a:moveTo>
                  <a:pt x="0" y="0"/>
                </a:moveTo>
                <a:lnTo>
                  <a:pt x="4261991" y="0"/>
                </a:lnTo>
                <a:lnTo>
                  <a:pt x="286587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  <a:alpha val="75000"/>
                </a:schemeClr>
              </a:gs>
              <a:gs pos="46000">
                <a:schemeClr val="accent3">
                  <a:lumMod val="95000"/>
                  <a:lumOff val="5000"/>
                  <a:alpha val="75000"/>
                </a:schemeClr>
              </a:gs>
              <a:gs pos="100000">
                <a:schemeClr val="accent3">
                  <a:lumMod val="60000"/>
                  <a:alpha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667D0E-3462-48C7-86C7-7909D2E48273}"/>
              </a:ext>
            </a:extLst>
          </p:cNvPr>
          <p:cNvSpPr txBox="1"/>
          <p:nvPr/>
        </p:nvSpPr>
        <p:spPr>
          <a:xfrm>
            <a:off x="9330661" y="278450"/>
            <a:ext cx="27626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Bekerja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dengan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memanfaatkan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proses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konvolusi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dengan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menggerakan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sebuah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kernel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konvolusi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(filter)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berukuran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tertentu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ke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sebuah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data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masukan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,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komputer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mendapatkan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informasi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representatif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baru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dari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hasil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konvolusi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data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masukan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dengan</a:t>
            </a:r>
            <a:r>
              <a:rPr lang="en-US" sz="2200" dirty="0">
                <a:solidFill>
                  <a:srgbClr val="0E0F11"/>
                </a:solidFill>
                <a:latin typeface="Candara" panose="020E0502030303020204" pitchFamily="34" charset="0"/>
              </a:rPr>
              <a:t> filter yang </a:t>
            </a:r>
            <a:r>
              <a:rPr lang="en-US" sz="2200" dirty="0" err="1">
                <a:solidFill>
                  <a:srgbClr val="0E0F11"/>
                </a:solidFill>
                <a:latin typeface="Candara" panose="020E0502030303020204" pitchFamily="34" charset="0"/>
              </a:rPr>
              <a:t>digunakan</a:t>
            </a:r>
            <a:endParaRPr lang="en-US" sz="2200" dirty="0">
              <a:solidFill>
                <a:srgbClr val="0E0F1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783366-461C-4B2D-A924-80B200A64DE4}"/>
              </a:ext>
            </a:extLst>
          </p:cNvPr>
          <p:cNvSpPr txBox="1"/>
          <p:nvPr/>
        </p:nvSpPr>
        <p:spPr>
          <a:xfrm>
            <a:off x="-509090" y="43359"/>
            <a:ext cx="8139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Convolutional Neural Network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5D37F4-C243-4BDB-9122-447D6592BD1B}"/>
              </a:ext>
            </a:extLst>
          </p:cNvPr>
          <p:cNvSpPr txBox="1"/>
          <p:nvPr/>
        </p:nvSpPr>
        <p:spPr>
          <a:xfrm>
            <a:off x="49129" y="3954042"/>
            <a:ext cx="818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Pra-pemrosesan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yang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diperlukan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dalam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CNN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jauh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lebih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rendah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dibandingkan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dengan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algoritma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klasifikasi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0E0F11"/>
                </a:solidFill>
                <a:latin typeface="Candara" panose="020E0502030303020204" pitchFamily="34" charset="0"/>
              </a:rPr>
              <a:t>lainnya</a:t>
            </a:r>
            <a:r>
              <a:rPr lang="en-US" sz="2000" dirty="0">
                <a:solidFill>
                  <a:srgbClr val="0E0F11"/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2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uiExpand="1" build="p"/>
      <p:bldP spid="20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62F4CBE9-C0BF-454D-918A-196B6F011ACF}"/>
              </a:ext>
            </a:extLst>
          </p:cNvPr>
          <p:cNvSpPr txBox="1"/>
          <p:nvPr/>
        </p:nvSpPr>
        <p:spPr>
          <a:xfrm>
            <a:off x="2390274" y="-14488"/>
            <a:ext cx="7106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TEKNIK RESAMPLING DATA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446EA33-05C9-419B-866B-1AC2C217B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7714" y="2016755"/>
            <a:ext cx="6642059" cy="3648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9EE4766-99BB-4F5A-B7EF-B5F739C48EE1}"/>
              </a:ext>
            </a:extLst>
          </p:cNvPr>
          <p:cNvSpPr/>
          <p:nvPr/>
        </p:nvSpPr>
        <p:spPr>
          <a:xfrm rot="10800000">
            <a:off x="8620125" y="754533"/>
            <a:ext cx="3468380" cy="1099102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72E9862-52AF-48FD-BF0D-EC3BBC8B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908" y="764526"/>
            <a:ext cx="270732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ndara" panose="020E0502030303020204" pitchFamily="34" charset="0"/>
              </a:rPr>
              <a:t>OVERSAMPLING</a:t>
            </a:r>
          </a:p>
          <a:p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Digunakan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ketika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jumlah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mencukupi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Keuntungan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ada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informasi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asli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hilang</a:t>
            </a:r>
            <a:endParaRPr lang="en-US" sz="102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Kerugian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meningkatkan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ukuran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data (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waktu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 dan </a:t>
            </a:r>
            <a:r>
              <a:rPr lang="en-US" sz="1020" dirty="0" err="1">
                <a:solidFill>
                  <a:schemeClr val="bg1"/>
                </a:solidFill>
                <a:latin typeface="Candara" panose="020E0502030303020204" pitchFamily="34" charset="0"/>
              </a:rPr>
              <a:t>memori</a:t>
            </a:r>
            <a:r>
              <a:rPr lang="en-US" sz="1020" dirty="0">
                <a:solidFill>
                  <a:schemeClr val="bg1"/>
                </a:solidFill>
                <a:latin typeface="Candara" panose="020E0502030303020204" pitchFamily="34" charset="0"/>
              </a:rPr>
              <a:t>)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A1C19E-3E4B-4772-BB55-903DA71EEB26}"/>
              </a:ext>
            </a:extLst>
          </p:cNvPr>
          <p:cNvSpPr/>
          <p:nvPr/>
        </p:nvSpPr>
        <p:spPr>
          <a:xfrm rot="10800000">
            <a:off x="4283242" y="5771132"/>
            <a:ext cx="3914273" cy="966922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142370-A6DA-4482-A246-60790DB8BA25}"/>
              </a:ext>
            </a:extLst>
          </p:cNvPr>
          <p:cNvSpPr>
            <a:spLocks noChangeAspect="1"/>
          </p:cNvSpPr>
          <p:nvPr/>
        </p:nvSpPr>
        <p:spPr>
          <a:xfrm rot="10800000">
            <a:off x="5831041" y="5865264"/>
            <a:ext cx="728413" cy="72841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91">
            <a:extLst>
              <a:ext uri="{FF2B5EF4-FFF2-40B4-BE49-F238E27FC236}">
                <a16:creationId xmlns:a16="http://schemas.microsoft.com/office/drawing/2014/main" id="{6128C7CF-FE1B-46E9-AB8D-528DE1BB62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31991" y="6040121"/>
            <a:ext cx="352605" cy="35260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D14367-6615-4838-950E-B1A4548FCCF8}"/>
              </a:ext>
            </a:extLst>
          </p:cNvPr>
          <p:cNvSpPr/>
          <p:nvPr/>
        </p:nvSpPr>
        <p:spPr>
          <a:xfrm rot="10800000">
            <a:off x="305426" y="740929"/>
            <a:ext cx="3580774" cy="1145019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92C6A5CB-717B-4E01-8ACD-E21B7B0C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81" y="815876"/>
            <a:ext cx="26251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UNDERSAMPLING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Digunakan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ketika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jumlah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mencukupi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Kerugian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yang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signifikan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metode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ini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adalah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membuang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sebagian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data yang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tersedia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500F1A-F7EF-41E6-BF4A-DA92379D0DA1}"/>
              </a:ext>
            </a:extLst>
          </p:cNvPr>
          <p:cNvSpPr>
            <a:spLocks noChangeAspect="1"/>
          </p:cNvSpPr>
          <p:nvPr/>
        </p:nvSpPr>
        <p:spPr>
          <a:xfrm rot="10800000">
            <a:off x="2926099" y="856695"/>
            <a:ext cx="885014" cy="8850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41">
            <a:extLst>
              <a:ext uri="{FF2B5EF4-FFF2-40B4-BE49-F238E27FC236}">
                <a16:creationId xmlns:a16="http://schemas.microsoft.com/office/drawing/2014/main" id="{E2247216-7CB0-456B-8C86-E935413C2B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1990" y="1111381"/>
            <a:ext cx="514346" cy="399751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DBFD0-94A9-4557-8251-EB85E81DB6AD}"/>
              </a:ext>
            </a:extLst>
          </p:cNvPr>
          <p:cNvSpPr>
            <a:spLocks noChangeAspect="1"/>
          </p:cNvSpPr>
          <p:nvPr/>
        </p:nvSpPr>
        <p:spPr>
          <a:xfrm rot="10800000">
            <a:off x="8655192" y="895332"/>
            <a:ext cx="769441" cy="76944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39">
            <a:extLst>
              <a:ext uri="{FF2B5EF4-FFF2-40B4-BE49-F238E27FC236}">
                <a16:creationId xmlns:a16="http://schemas.microsoft.com/office/drawing/2014/main" id="{4348A0E6-3CEC-41DB-B485-888EB322E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6744" y="1065994"/>
            <a:ext cx="286338" cy="428117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5C5CB3C-220B-4E43-8971-E68347F24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266" y="6017235"/>
            <a:ext cx="13137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HYBRID </a:t>
            </a:r>
          </a:p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RESAMPLING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89E478D-A717-4D1B-9578-7A332E502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61" y="5944777"/>
            <a:ext cx="1429514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Menggabungkan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undersampling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oversampling</a:t>
            </a:r>
          </a:p>
        </p:txBody>
      </p:sp>
    </p:spTree>
    <p:extLst>
      <p:ext uri="{BB962C8B-B14F-4D97-AF65-F5344CB8AC3E}">
        <p14:creationId xmlns:p14="http://schemas.microsoft.com/office/powerpoint/2010/main" val="35373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 animBg="1"/>
      <p:bldP spid="16" grpId="0"/>
      <p:bldP spid="19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17" grpId="0" animBg="1"/>
      <p:bldP spid="18" grpId="0" animBg="1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BD8FD39-3B73-4A63-A289-711EC838210D}"/>
              </a:ext>
            </a:extLst>
          </p:cNvPr>
          <p:cNvSpPr/>
          <p:nvPr/>
        </p:nvSpPr>
        <p:spPr>
          <a:xfrm>
            <a:off x="-5753" y="0"/>
            <a:ext cx="5187353" cy="6858000"/>
          </a:xfrm>
          <a:custGeom>
            <a:avLst/>
            <a:gdLst>
              <a:gd name="connsiteX0" fmla="*/ 0 w 4261991"/>
              <a:gd name="connsiteY0" fmla="*/ 0 h 6858000"/>
              <a:gd name="connsiteX1" fmla="*/ 4261991 w 4261991"/>
              <a:gd name="connsiteY1" fmla="*/ 0 h 6858000"/>
              <a:gd name="connsiteX2" fmla="*/ 2865870 w 4261991"/>
              <a:gd name="connsiteY2" fmla="*/ 6858000 h 6858000"/>
              <a:gd name="connsiteX3" fmla="*/ 0 w 42619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1991" h="6858000">
                <a:moveTo>
                  <a:pt x="0" y="0"/>
                </a:moveTo>
                <a:lnTo>
                  <a:pt x="4261991" y="0"/>
                </a:lnTo>
                <a:lnTo>
                  <a:pt x="286587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  <a:alpha val="75000"/>
                </a:schemeClr>
              </a:gs>
              <a:gs pos="46000">
                <a:schemeClr val="accent3">
                  <a:lumMod val="95000"/>
                  <a:lumOff val="5000"/>
                  <a:alpha val="75000"/>
                </a:schemeClr>
              </a:gs>
              <a:gs pos="100000">
                <a:schemeClr val="accent3">
                  <a:lumMod val="60000"/>
                  <a:alpha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C4E15-8281-4740-8B75-A492419CC056}"/>
              </a:ext>
            </a:extLst>
          </p:cNvPr>
          <p:cNvSpPr>
            <a:spLocks noChangeAspect="1"/>
          </p:cNvSpPr>
          <p:nvPr/>
        </p:nvSpPr>
        <p:spPr>
          <a:xfrm rot="10800000">
            <a:off x="5087054" y="3220133"/>
            <a:ext cx="1737360" cy="1737360"/>
          </a:xfrm>
          <a:prstGeom prst="ellipse">
            <a:avLst/>
          </a:prstGeom>
          <a:solidFill>
            <a:srgbClr val="0E0F11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57520" y="372578"/>
            <a:ext cx="971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MACAM-MACAM TEKNIK RESAMPLING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9E946C-96CA-4D0C-B74C-552E01AFC6C6}"/>
              </a:ext>
            </a:extLst>
          </p:cNvPr>
          <p:cNvSpPr>
            <a:spLocks noChangeAspect="1"/>
          </p:cNvSpPr>
          <p:nvPr/>
        </p:nvSpPr>
        <p:spPr>
          <a:xfrm rot="10800000">
            <a:off x="5247073" y="3380153"/>
            <a:ext cx="1417320" cy="1417320"/>
          </a:xfrm>
          <a:prstGeom prst="ellipse">
            <a:avLst/>
          </a:prstGeom>
          <a:solidFill>
            <a:srgbClr val="0E0F11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1FC825-ED41-434A-847F-FA0B94144C9C}"/>
              </a:ext>
            </a:extLst>
          </p:cNvPr>
          <p:cNvSpPr/>
          <p:nvPr/>
        </p:nvSpPr>
        <p:spPr>
          <a:xfrm rot="10800000">
            <a:off x="8183416" y="1680296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85FDE6ED-FAEC-4F31-97D4-461992E1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875" y="1788458"/>
            <a:ext cx="22294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RANDOM OVERSAMPLER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Melakukan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oversampling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secara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acak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pada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kelas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minoritas</a:t>
            </a:r>
            <a:endParaRPr lang="en-US" sz="105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1438A2-3FFE-45D7-B9CD-73E812ADD2C8}"/>
              </a:ext>
            </a:extLst>
          </p:cNvPr>
          <p:cNvSpPr>
            <a:spLocks noChangeAspect="1"/>
          </p:cNvSpPr>
          <p:nvPr/>
        </p:nvSpPr>
        <p:spPr>
          <a:xfrm rot="10800000">
            <a:off x="8381740" y="1789729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71">
            <a:extLst>
              <a:ext uri="{FF2B5EF4-FFF2-40B4-BE49-F238E27FC236}">
                <a16:creationId xmlns:a16="http://schemas.microsoft.com/office/drawing/2014/main" id="{E3DF5246-4667-4D93-8380-19E46A5F2C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22847" y="3852917"/>
            <a:ext cx="409467" cy="365760"/>
          </a:xfrm>
          <a:custGeom>
            <a:avLst/>
            <a:gdLst>
              <a:gd name="T0" fmla="*/ 19 w 140"/>
              <a:gd name="T1" fmla="*/ 122 h 125"/>
              <a:gd name="T2" fmla="*/ 22 w 140"/>
              <a:gd name="T3" fmla="*/ 125 h 125"/>
              <a:gd name="T4" fmla="*/ 57 w 140"/>
              <a:gd name="T5" fmla="*/ 125 h 125"/>
              <a:gd name="T6" fmla="*/ 57 w 140"/>
              <a:gd name="T7" fmla="*/ 96 h 125"/>
              <a:gd name="T8" fmla="*/ 61 w 140"/>
              <a:gd name="T9" fmla="*/ 91 h 125"/>
              <a:gd name="T10" fmla="*/ 76 w 140"/>
              <a:gd name="T11" fmla="*/ 91 h 125"/>
              <a:gd name="T12" fmla="*/ 81 w 140"/>
              <a:gd name="T13" fmla="*/ 96 h 125"/>
              <a:gd name="T14" fmla="*/ 81 w 140"/>
              <a:gd name="T15" fmla="*/ 125 h 125"/>
              <a:gd name="T16" fmla="*/ 116 w 140"/>
              <a:gd name="T17" fmla="*/ 125 h 125"/>
              <a:gd name="T18" fmla="*/ 120 w 140"/>
              <a:gd name="T19" fmla="*/ 121 h 125"/>
              <a:gd name="T20" fmla="*/ 120 w 140"/>
              <a:gd name="T21" fmla="*/ 67 h 125"/>
              <a:gd name="T22" fmla="*/ 71 w 140"/>
              <a:gd name="T23" fmla="*/ 24 h 125"/>
              <a:gd name="T24" fmla="*/ 19 w 140"/>
              <a:gd name="T25" fmla="*/ 67 h 125"/>
              <a:gd name="T26" fmla="*/ 19 w 140"/>
              <a:gd name="T27" fmla="*/ 122 h 125"/>
              <a:gd name="T28" fmla="*/ 124 w 140"/>
              <a:gd name="T29" fmla="*/ 15 h 125"/>
              <a:gd name="T30" fmla="*/ 110 w 140"/>
              <a:gd name="T31" fmla="*/ 15 h 125"/>
              <a:gd name="T32" fmla="*/ 110 w 140"/>
              <a:gd name="T33" fmla="*/ 31 h 125"/>
              <a:gd name="T34" fmla="*/ 124 w 140"/>
              <a:gd name="T35" fmla="*/ 43 h 125"/>
              <a:gd name="T36" fmla="*/ 124 w 140"/>
              <a:gd name="T37" fmla="*/ 15 h 125"/>
              <a:gd name="T38" fmla="*/ 0 w 140"/>
              <a:gd name="T39" fmla="*/ 63 h 125"/>
              <a:gd name="T40" fmla="*/ 14 w 140"/>
              <a:gd name="T41" fmla="*/ 63 h 125"/>
              <a:gd name="T42" fmla="*/ 71 w 140"/>
              <a:gd name="T43" fmla="*/ 15 h 125"/>
              <a:gd name="T44" fmla="*/ 125 w 140"/>
              <a:gd name="T45" fmla="*/ 63 h 125"/>
              <a:gd name="T46" fmla="*/ 140 w 140"/>
              <a:gd name="T47" fmla="*/ 63 h 125"/>
              <a:gd name="T48" fmla="*/ 71 w 140"/>
              <a:gd name="T49" fmla="*/ 0 h 125"/>
              <a:gd name="T50" fmla="*/ 0 w 140"/>
              <a:gd name="T51" fmla="*/ 6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0" h="125">
                <a:moveTo>
                  <a:pt x="19" y="122"/>
                </a:moveTo>
                <a:cubicBezTo>
                  <a:pt x="19" y="122"/>
                  <a:pt x="19" y="125"/>
                  <a:pt x="22" y="125"/>
                </a:cubicBezTo>
                <a:cubicBezTo>
                  <a:pt x="25" y="125"/>
                  <a:pt x="57" y="125"/>
                  <a:pt x="57" y="12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1"/>
                  <a:pt x="6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82" y="91"/>
                  <a:pt x="81" y="96"/>
                  <a:pt x="81" y="9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111" y="125"/>
                  <a:pt x="116" y="125"/>
                </a:cubicBezTo>
                <a:cubicBezTo>
                  <a:pt x="120" y="125"/>
                  <a:pt x="120" y="121"/>
                  <a:pt x="120" y="121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71" y="24"/>
                  <a:pt x="71" y="24"/>
                  <a:pt x="71" y="24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122"/>
                  <a:pt x="19" y="122"/>
                  <a:pt x="19" y="122"/>
                </a:cubicBezTo>
                <a:close/>
                <a:moveTo>
                  <a:pt x="124" y="15"/>
                </a:moveTo>
                <a:cubicBezTo>
                  <a:pt x="110" y="15"/>
                  <a:pt x="110" y="15"/>
                  <a:pt x="110" y="15"/>
                </a:cubicBezTo>
                <a:cubicBezTo>
                  <a:pt x="110" y="31"/>
                  <a:pt x="110" y="31"/>
                  <a:pt x="110" y="31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15"/>
                  <a:pt x="124" y="15"/>
                  <a:pt x="124" y="15"/>
                </a:cubicBezTo>
                <a:close/>
                <a:moveTo>
                  <a:pt x="0" y="63"/>
                </a:moveTo>
                <a:cubicBezTo>
                  <a:pt x="0" y="63"/>
                  <a:pt x="4" y="72"/>
                  <a:pt x="14" y="63"/>
                </a:cubicBezTo>
                <a:cubicBezTo>
                  <a:pt x="71" y="15"/>
                  <a:pt x="71" y="15"/>
                  <a:pt x="71" y="15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36" y="71"/>
                  <a:pt x="140" y="63"/>
                  <a:pt x="140" y="63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63"/>
                  <a:pt x="0" y="63"/>
                  <a:pt x="0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AE6E29-248D-441E-B94B-3ACCD199FF55}"/>
              </a:ext>
            </a:extLst>
          </p:cNvPr>
          <p:cNvGrpSpPr/>
          <p:nvPr/>
        </p:nvGrpSpPr>
        <p:grpSpPr>
          <a:xfrm>
            <a:off x="6306254" y="2120537"/>
            <a:ext cx="1763233" cy="947196"/>
            <a:chOff x="4267200" y="1338804"/>
            <a:chExt cx="1763233" cy="9471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AC6FA5A-7AA7-446B-B6C3-AE5B26E2EE03}"/>
                </a:ext>
              </a:extLst>
            </p:cNvPr>
            <p:cNvCxnSpPr/>
            <p:nvPr/>
          </p:nvCxnSpPr>
          <p:spPr>
            <a:xfrm flipV="1">
              <a:off x="4267200" y="1350896"/>
              <a:ext cx="990600" cy="935104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BF7B79-ACDB-4DBB-AC38-59FA5C755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1338804"/>
              <a:ext cx="772633" cy="1331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8CD262-9634-4C43-88F7-3A95B2C1ACB4}"/>
              </a:ext>
            </a:extLst>
          </p:cNvPr>
          <p:cNvSpPr/>
          <p:nvPr/>
        </p:nvSpPr>
        <p:spPr>
          <a:xfrm rot="10800000">
            <a:off x="8183416" y="2666505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A344A6-04E5-489C-BE2A-2ECA0BB2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343" y="2678327"/>
            <a:ext cx="222944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ndara" panose="020E0502030303020204" pitchFamily="34" charset="0"/>
              </a:rPr>
              <a:t>SMOTE 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Membuat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sintetis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minoritas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mencari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K-NN (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yaitu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ketetanggaan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terdekat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sebanyak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k)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1DEF7B-B2C1-4A11-9441-CD94CC126749}"/>
              </a:ext>
            </a:extLst>
          </p:cNvPr>
          <p:cNvSpPr>
            <a:spLocks noChangeAspect="1"/>
          </p:cNvSpPr>
          <p:nvPr/>
        </p:nvSpPr>
        <p:spPr>
          <a:xfrm rot="10800000">
            <a:off x="8381740" y="2775938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B9FBC80-88B4-408D-BCAE-209B4A86802D}"/>
              </a:ext>
            </a:extLst>
          </p:cNvPr>
          <p:cNvSpPr/>
          <p:nvPr/>
        </p:nvSpPr>
        <p:spPr>
          <a:xfrm rot="10800000">
            <a:off x="8163863" y="5607377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F3CE84B3-EBB6-45F9-B8A2-012A318E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540" y="5651906"/>
            <a:ext cx="2229443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SMOTE + ENN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Menggabungkan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oversampling SMOTE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kemudian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dilakukan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undersampling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ENN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95E925-1BDF-41B3-9B85-1B5B79C48BB0}"/>
              </a:ext>
            </a:extLst>
          </p:cNvPr>
          <p:cNvSpPr>
            <a:spLocks noChangeAspect="1"/>
          </p:cNvSpPr>
          <p:nvPr/>
        </p:nvSpPr>
        <p:spPr>
          <a:xfrm rot="10800000">
            <a:off x="8362187" y="571681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9">
            <a:extLst>
              <a:ext uri="{FF2B5EF4-FFF2-40B4-BE49-F238E27FC236}">
                <a16:creationId xmlns:a16="http://schemas.microsoft.com/office/drawing/2014/main" id="{804497C9-B9BE-4CC0-A25F-FFC78E9509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01118" y="1973980"/>
            <a:ext cx="207937" cy="310896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Freeform 91">
            <a:extLst>
              <a:ext uri="{FF2B5EF4-FFF2-40B4-BE49-F238E27FC236}">
                <a16:creationId xmlns:a16="http://schemas.microsoft.com/office/drawing/2014/main" id="{8BD68694-87E9-47AB-9AD2-F7EAB7C278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49877" y="5922550"/>
            <a:ext cx="274320" cy="27432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ED9386-62C4-4E25-BF7C-A58C8571F150}"/>
              </a:ext>
            </a:extLst>
          </p:cNvPr>
          <p:cNvGrpSpPr/>
          <p:nvPr/>
        </p:nvGrpSpPr>
        <p:grpSpPr>
          <a:xfrm>
            <a:off x="6862717" y="3108842"/>
            <a:ext cx="1159356" cy="352896"/>
            <a:chOff x="4871077" y="1338804"/>
            <a:chExt cx="1159356" cy="35289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4301E9-5BB8-48F8-9D7A-6CA442DED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077" y="1350896"/>
              <a:ext cx="386723" cy="340804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2BF24B-07F5-4993-BF30-5A5ECB269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1338804"/>
              <a:ext cx="772633" cy="1331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C9F091-49DB-4D78-B66A-906A68ED5CCA}"/>
              </a:ext>
            </a:extLst>
          </p:cNvPr>
          <p:cNvGrpSpPr/>
          <p:nvPr/>
        </p:nvGrpSpPr>
        <p:grpSpPr>
          <a:xfrm>
            <a:off x="6337179" y="5117514"/>
            <a:ext cx="1732308" cy="962277"/>
            <a:chOff x="4267200" y="2286000"/>
            <a:chExt cx="1732308" cy="96227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BEA066-E87E-4014-962B-8E819F2B6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286000"/>
              <a:ext cx="959675" cy="951968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6B0F4F7-FDEB-474E-9685-045E93E61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876" y="3248277"/>
              <a:ext cx="77263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10">
            <a:extLst>
              <a:ext uri="{FF2B5EF4-FFF2-40B4-BE49-F238E27FC236}">
                <a16:creationId xmlns:a16="http://schemas.microsoft.com/office/drawing/2014/main" id="{2A7F6B98-BB5D-4854-AF39-377801384970}"/>
              </a:ext>
            </a:extLst>
          </p:cNvPr>
          <p:cNvSpPr txBox="1">
            <a:spLocks noChangeArrowheads="1"/>
          </p:cNvSpPr>
          <p:nvPr/>
        </p:nvSpPr>
        <p:spPr bwMode="auto">
          <a:xfrm rot="18429617">
            <a:off x="5446896" y="3582717"/>
            <a:ext cx="1005840" cy="90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Candara" panose="020E0502030303020204" pitchFamily="34" charset="0"/>
              </a:rPr>
              <a:t>LOREM IPSUM</a:t>
            </a: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1ED93BE2-4E1C-4F6E-9C11-62F57836D082}"/>
              </a:ext>
            </a:extLst>
          </p:cNvPr>
          <p:cNvSpPr txBox="1">
            <a:spLocks noChangeArrowheads="1"/>
          </p:cNvSpPr>
          <p:nvPr/>
        </p:nvSpPr>
        <p:spPr bwMode="auto">
          <a:xfrm rot="8027978">
            <a:off x="5444414" y="3536776"/>
            <a:ext cx="1005840" cy="99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Candara" panose="020E0502030303020204" pitchFamily="34" charset="0"/>
              </a:rPr>
              <a:t>LOREM IPSUM</a:t>
            </a:r>
          </a:p>
        </p:txBody>
      </p:sp>
      <p:sp>
        <p:nvSpPr>
          <p:cNvPr id="66" name="Freeform 41">
            <a:extLst>
              <a:ext uri="{FF2B5EF4-FFF2-40B4-BE49-F238E27FC236}">
                <a16:creationId xmlns:a16="http://schemas.microsoft.com/office/drawing/2014/main" id="{F1BCA99A-6FB7-47C6-B61F-C09277AA9A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10960" y="2989584"/>
            <a:ext cx="388254" cy="301752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781F110-B458-46B7-956D-9DE476B47390}"/>
              </a:ext>
            </a:extLst>
          </p:cNvPr>
          <p:cNvSpPr/>
          <p:nvPr/>
        </p:nvSpPr>
        <p:spPr>
          <a:xfrm rot="10800000" flipH="1">
            <a:off x="570535" y="1742293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6D12BE7A-1FC9-420C-997D-53F7321CE56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54659" y="1840562"/>
            <a:ext cx="222944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RANDOM UNDERSAMPLER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Menghilangkan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data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sampel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secara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acak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pada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kelas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mayoritas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6279A1-8024-4863-9165-1799D33B306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68859" y="1851726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6D16927-669D-4B35-B6EA-BEA5395691D8}"/>
              </a:ext>
            </a:extLst>
          </p:cNvPr>
          <p:cNvSpPr/>
          <p:nvPr/>
        </p:nvSpPr>
        <p:spPr>
          <a:xfrm rot="10800000" flipH="1">
            <a:off x="570535" y="2728502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 Box 10">
            <a:extLst>
              <a:ext uri="{FF2B5EF4-FFF2-40B4-BE49-F238E27FC236}">
                <a16:creationId xmlns:a16="http://schemas.microsoft.com/office/drawing/2014/main" id="{292AD6AD-2149-40B4-B423-C1EF01B8139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92441" y="2707069"/>
            <a:ext cx="22294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CLUSTER CENTROIDS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Mengurangi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kelas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mayoritas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mengganti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cluster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sampel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mayoritas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cluster centroid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algoritma</a:t>
            </a:r>
            <a:r>
              <a:rPr lang="en-US" sz="105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ndara" panose="020E0502030303020204" pitchFamily="34" charset="0"/>
              </a:rPr>
              <a:t>KMeans</a:t>
            </a:r>
            <a:endParaRPr lang="en-US" sz="105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DACCBB-CECA-4D3C-BFFF-9C5CB6332127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68859" y="283793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EE8784D-3CC1-4474-84B2-E8D8BB80E2C2}"/>
              </a:ext>
            </a:extLst>
          </p:cNvPr>
          <p:cNvSpPr/>
          <p:nvPr/>
        </p:nvSpPr>
        <p:spPr>
          <a:xfrm rot="10800000" flipH="1">
            <a:off x="550982" y="5669374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 Box 10">
            <a:extLst>
              <a:ext uri="{FF2B5EF4-FFF2-40B4-BE49-F238E27FC236}">
                <a16:creationId xmlns:a16="http://schemas.microsoft.com/office/drawing/2014/main" id="{6D9D70EA-F88F-4358-B901-CA80EEF46E9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14385" y="5715539"/>
            <a:ext cx="2229443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SMOTE + TOMEK LINK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Menggabungkan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oversampling SMOTE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kemudian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dilakukan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andara" panose="020E0502030303020204" pitchFamily="34" charset="0"/>
              </a:rPr>
              <a:t>undersampling</a:t>
            </a:r>
            <a:r>
              <a:rPr lang="en-US" sz="1100" dirty="0">
                <a:solidFill>
                  <a:schemeClr val="bg1"/>
                </a:solidFill>
                <a:latin typeface="Candara" panose="020E0502030303020204" pitchFamily="34" charset="0"/>
              </a:rPr>
              <a:t> Tomek Link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2F91E79-CF91-40EA-BB26-D5397534FE77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49306" y="5778807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sx="103000" sy="10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39">
            <a:extLst>
              <a:ext uri="{FF2B5EF4-FFF2-40B4-BE49-F238E27FC236}">
                <a16:creationId xmlns:a16="http://schemas.microsoft.com/office/drawing/2014/main" id="{89CE1C3B-0FEF-4760-913F-B9C8D8758DA4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88237" y="2035977"/>
            <a:ext cx="207937" cy="310896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6" name="Freeform 91">
            <a:extLst>
              <a:ext uri="{FF2B5EF4-FFF2-40B4-BE49-F238E27FC236}">
                <a16:creationId xmlns:a16="http://schemas.microsoft.com/office/drawing/2014/main" id="{14591A17-B4EF-4A33-B52A-8A9551801BD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36996" y="5984547"/>
            <a:ext cx="274320" cy="27432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BEC0ED5-3E4C-4FB1-BE23-7CC1243762A4}"/>
              </a:ext>
            </a:extLst>
          </p:cNvPr>
          <p:cNvGrpSpPr/>
          <p:nvPr/>
        </p:nvGrpSpPr>
        <p:grpSpPr>
          <a:xfrm flipH="1">
            <a:off x="3915236" y="2105207"/>
            <a:ext cx="1763233" cy="947196"/>
            <a:chOff x="4267200" y="1338804"/>
            <a:chExt cx="1763233" cy="94719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5A73FD5-F034-4F6F-9B39-1B8ECEEDF542}"/>
                </a:ext>
              </a:extLst>
            </p:cNvPr>
            <p:cNvCxnSpPr/>
            <p:nvPr/>
          </p:nvCxnSpPr>
          <p:spPr>
            <a:xfrm flipV="1">
              <a:off x="4267200" y="1350896"/>
              <a:ext cx="990600" cy="935104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BB90A7-75FA-4A1B-9DDE-3EF378A0B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1338804"/>
              <a:ext cx="772633" cy="1331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784EC18-54BB-48CD-8CE1-125933E7B179}"/>
              </a:ext>
            </a:extLst>
          </p:cNvPr>
          <p:cNvGrpSpPr/>
          <p:nvPr/>
        </p:nvGrpSpPr>
        <p:grpSpPr>
          <a:xfrm flipH="1">
            <a:off x="3936742" y="3125864"/>
            <a:ext cx="1159356" cy="352896"/>
            <a:chOff x="4871077" y="1338804"/>
            <a:chExt cx="1159356" cy="35289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087A09D-17F7-410B-AA85-7F835846E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077" y="1350896"/>
              <a:ext cx="386723" cy="340804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6DD6EE0-6789-46FB-8339-DD15DC76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1338804"/>
              <a:ext cx="772633" cy="1331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FE58CA-6311-437E-83B9-9082BCBBD4AE}"/>
              </a:ext>
            </a:extLst>
          </p:cNvPr>
          <p:cNvGrpSpPr/>
          <p:nvPr/>
        </p:nvGrpSpPr>
        <p:grpSpPr>
          <a:xfrm flipH="1">
            <a:off x="3946161" y="5139548"/>
            <a:ext cx="1732308" cy="962277"/>
            <a:chOff x="4267200" y="2286000"/>
            <a:chExt cx="1732308" cy="96227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EAAEBD-9AD2-47D9-8E31-67E0C3734B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286000"/>
              <a:ext cx="959675" cy="951968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745EB7-77F7-4D46-B543-06BFD1EAE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876" y="3248277"/>
              <a:ext cx="772632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 41">
            <a:extLst>
              <a:ext uri="{FF2B5EF4-FFF2-40B4-BE49-F238E27FC236}">
                <a16:creationId xmlns:a16="http://schemas.microsoft.com/office/drawing/2014/main" id="{8FCC20BE-2013-4ADC-9DDC-B72183632CAC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98079" y="3051581"/>
            <a:ext cx="388254" cy="301752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64F9742-A439-40B0-B409-ED2F50B26519}"/>
              </a:ext>
            </a:extLst>
          </p:cNvPr>
          <p:cNvSpPr/>
          <p:nvPr/>
        </p:nvSpPr>
        <p:spPr>
          <a:xfrm rot="10800000">
            <a:off x="8182094" y="3649790"/>
            <a:ext cx="3228238" cy="878045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Text Box 10">
            <a:extLst>
              <a:ext uri="{FF2B5EF4-FFF2-40B4-BE49-F238E27FC236}">
                <a16:creationId xmlns:a16="http://schemas.microsoft.com/office/drawing/2014/main" id="{3D94A832-56D0-4D0E-802D-45B88267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629" y="3707938"/>
            <a:ext cx="2508703" cy="7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Adaptive Synthetic (ADASYN)</a:t>
            </a:r>
          </a:p>
          <a:p>
            <a:r>
              <a:rPr lang="sv-SE" sz="1050" dirty="0">
                <a:solidFill>
                  <a:schemeClr val="bg1"/>
                </a:solidFill>
                <a:latin typeface="Candara" panose="020E0502030303020204" pitchFamily="34" charset="0"/>
              </a:rPr>
              <a:t>menghasilkan sampel data kelas minoritas secara adaptif sesuai dengan bobot distribusi tingkat kesulitan belajar</a:t>
            </a:r>
            <a:endParaRPr lang="en-US" sz="105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1" name="Freeform 101">
            <a:extLst>
              <a:ext uri="{FF2B5EF4-FFF2-40B4-BE49-F238E27FC236}">
                <a16:creationId xmlns:a16="http://schemas.microsoft.com/office/drawing/2014/main" id="{3375AE98-58E3-4603-8349-C486FBDC27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19023" y="3870907"/>
            <a:ext cx="480191" cy="44425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340CBC-773F-41D0-A357-AAF586FD28F2}"/>
              </a:ext>
            </a:extLst>
          </p:cNvPr>
          <p:cNvCxnSpPr>
            <a:cxnSpLocks/>
          </p:cNvCxnSpPr>
          <p:nvPr/>
        </p:nvCxnSpPr>
        <p:spPr>
          <a:xfrm flipH="1">
            <a:off x="7022739" y="4133378"/>
            <a:ext cx="1036014" cy="0"/>
          </a:xfrm>
          <a:prstGeom prst="line">
            <a:avLst/>
          </a:prstGeom>
          <a:ln w="1270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D398467-5182-42B9-831B-CA5CADD393EE}"/>
              </a:ext>
            </a:extLst>
          </p:cNvPr>
          <p:cNvSpPr/>
          <p:nvPr/>
        </p:nvSpPr>
        <p:spPr>
          <a:xfrm rot="10800000" flipH="1">
            <a:off x="580429" y="3723954"/>
            <a:ext cx="3228238" cy="1057480"/>
          </a:xfrm>
          <a:custGeom>
            <a:avLst/>
            <a:gdLst>
              <a:gd name="connsiteX0" fmla="*/ 2919789 w 3228238"/>
              <a:gd name="connsiteY0" fmla="*/ 762000 h 762000"/>
              <a:gd name="connsiteX1" fmla="*/ 1778599 w 3228238"/>
              <a:gd name="connsiteY1" fmla="*/ 762000 h 762000"/>
              <a:gd name="connsiteX2" fmla="*/ 1474927 w 3228238"/>
              <a:gd name="connsiteY2" fmla="*/ 762000 h 762000"/>
              <a:gd name="connsiteX3" fmla="*/ 308450 w 3228238"/>
              <a:gd name="connsiteY3" fmla="*/ 762000 h 762000"/>
              <a:gd name="connsiteX4" fmla="*/ 0 w 3228238"/>
              <a:gd name="connsiteY4" fmla="*/ 381000 h 762000"/>
              <a:gd name="connsiteX5" fmla="*/ 308450 w 3228238"/>
              <a:gd name="connsiteY5" fmla="*/ 0 h 762000"/>
              <a:gd name="connsiteX6" fmla="*/ 1419799 w 3228238"/>
              <a:gd name="connsiteY6" fmla="*/ 0 h 762000"/>
              <a:gd name="connsiteX7" fmla="*/ 1780186 w 3228238"/>
              <a:gd name="connsiteY7" fmla="*/ 0 h 762000"/>
              <a:gd name="connsiteX8" fmla="*/ 2919789 w 3228238"/>
              <a:gd name="connsiteY8" fmla="*/ 0 h 762000"/>
              <a:gd name="connsiteX9" fmla="*/ 3228238 w 3228238"/>
              <a:gd name="connsiteY9" fmla="*/ 381000 h 762000"/>
              <a:gd name="connsiteX10" fmla="*/ 2919789 w 3228238"/>
              <a:gd name="connsiteY10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8238" h="762000">
                <a:moveTo>
                  <a:pt x="2919789" y="762000"/>
                </a:moveTo>
                <a:lnTo>
                  <a:pt x="1778599" y="762000"/>
                </a:lnTo>
                <a:lnTo>
                  <a:pt x="1474927" y="762000"/>
                </a:lnTo>
                <a:lnTo>
                  <a:pt x="308450" y="762000"/>
                </a:lnTo>
                <a:cubicBezTo>
                  <a:pt x="138098" y="762000"/>
                  <a:pt x="0" y="591420"/>
                  <a:pt x="0" y="381000"/>
                </a:cubicBezTo>
                <a:cubicBezTo>
                  <a:pt x="0" y="170580"/>
                  <a:pt x="138098" y="0"/>
                  <a:pt x="308450" y="0"/>
                </a:cubicBezTo>
                <a:lnTo>
                  <a:pt x="1419799" y="0"/>
                </a:lnTo>
                <a:lnTo>
                  <a:pt x="1780186" y="0"/>
                </a:lnTo>
                <a:lnTo>
                  <a:pt x="2919789" y="0"/>
                </a:lnTo>
                <a:cubicBezTo>
                  <a:pt x="3090140" y="0"/>
                  <a:pt x="3228238" y="170580"/>
                  <a:pt x="3228238" y="381000"/>
                </a:cubicBezTo>
                <a:cubicBezTo>
                  <a:pt x="3228238" y="591420"/>
                  <a:pt x="3090140" y="762000"/>
                  <a:pt x="2919789" y="76200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 Box 10">
            <a:extLst>
              <a:ext uri="{FF2B5EF4-FFF2-40B4-BE49-F238E27FC236}">
                <a16:creationId xmlns:a16="http://schemas.microsoft.com/office/drawing/2014/main" id="{E27CBFF9-0781-4CAB-A81E-CD853100980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07935" y="3707938"/>
            <a:ext cx="2410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ndara" panose="020E0502030303020204" pitchFamily="34" charset="0"/>
              </a:rPr>
              <a:t>Edited Nearest </a:t>
            </a:r>
            <a:r>
              <a:rPr lang="en-US" sz="12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Neighbours</a:t>
            </a:r>
            <a:r>
              <a:rPr lang="en-US" sz="1200" b="1" dirty="0">
                <a:solidFill>
                  <a:schemeClr val="bg1"/>
                </a:solidFill>
                <a:latin typeface="Candara" panose="020E0502030303020204" pitchFamily="34" charset="0"/>
              </a:rPr>
              <a:t> (ENN)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Mencari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K-NN (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tetangga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terdekat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)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setiap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observasi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terlebih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dahulu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kemudian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mengecek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apakah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kelas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mayoritas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dari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NN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observasi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tersebut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sama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kelas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observasinya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atau</a:t>
            </a:r>
            <a:r>
              <a:rPr lang="en-US" sz="1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andara" panose="020E0502030303020204" pitchFamily="34" charset="0"/>
              </a:rPr>
              <a:t>tidak</a:t>
            </a:r>
            <a:endParaRPr lang="en-US" sz="1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3" name="Freeform 101">
            <a:extLst>
              <a:ext uri="{FF2B5EF4-FFF2-40B4-BE49-F238E27FC236}">
                <a16:creationId xmlns:a16="http://schemas.microsoft.com/office/drawing/2014/main" id="{693BDA1F-8D74-45AE-8A33-2B73AC34FA3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35824" y="4008287"/>
            <a:ext cx="472111" cy="436782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9C9E492-5BC9-4A4D-8C28-E7177A1E16A0}"/>
              </a:ext>
            </a:extLst>
          </p:cNvPr>
          <p:cNvCxnSpPr>
            <a:cxnSpLocks/>
          </p:cNvCxnSpPr>
          <p:nvPr/>
        </p:nvCxnSpPr>
        <p:spPr>
          <a:xfrm>
            <a:off x="3936742" y="4207156"/>
            <a:ext cx="1036014" cy="0"/>
          </a:xfrm>
          <a:prstGeom prst="line">
            <a:avLst/>
          </a:prstGeom>
          <a:ln w="1270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8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1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4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3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6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9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2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8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1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4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7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3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600"/>
                            </p:stCondLst>
                            <p:childTnLst>
                              <p:par>
                                <p:cTn id="1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9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7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23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6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9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2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" grpId="0" animBg="1"/>
      <p:bldP spid="8" grpId="0"/>
      <p:bldP spid="9" grpId="0" animBg="1"/>
      <p:bldP spid="13" grpId="0" animBg="1"/>
      <p:bldP spid="14" grpId="0"/>
      <p:bldP spid="10" grpId="0" animBg="1"/>
      <p:bldP spid="15" grpId="0" animBg="1"/>
      <p:bldP spid="24" grpId="0" animBg="1"/>
      <p:bldP spid="25" grpId="0"/>
      <p:bldP spid="26" grpId="0" animBg="1"/>
      <p:bldP spid="39" grpId="0" animBg="1"/>
      <p:bldP spid="40" grpId="0"/>
      <p:bldP spid="41" grpId="0" animBg="1"/>
      <p:bldP spid="16" grpId="0" animBg="1"/>
      <p:bldP spid="19" grpId="0" animBg="1"/>
      <p:bldP spid="64" grpId="0"/>
      <p:bldP spid="65" grpId="0"/>
      <p:bldP spid="66" grpId="0" animBg="1"/>
      <p:bldP spid="47" grpId="0" animBg="1"/>
      <p:bldP spid="51" grpId="0"/>
      <p:bldP spid="52" grpId="0" animBg="1"/>
      <p:bldP spid="59" grpId="0" animBg="1"/>
      <p:bldP spid="61" grpId="0"/>
      <p:bldP spid="67" grpId="0" animBg="1"/>
      <p:bldP spid="71" grpId="0" animBg="1"/>
      <p:bldP spid="72" grpId="0"/>
      <p:bldP spid="73" grpId="0" animBg="1"/>
      <p:bldP spid="74" grpId="0" animBg="1"/>
      <p:bldP spid="76" grpId="0" animBg="1"/>
      <p:bldP spid="86" grpId="0" animBg="1"/>
      <p:bldP spid="99" grpId="0" animBg="1"/>
      <p:bldP spid="100" grpId="0"/>
      <p:bldP spid="101" grpId="0" animBg="1"/>
      <p:bldP spid="84" grpId="0" animBg="1"/>
      <p:bldP spid="85" grpId="0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2710697">
            <a:off x="-436942" y="613782"/>
            <a:ext cx="13462954" cy="5229867"/>
          </a:xfrm>
          <a:custGeom>
            <a:avLst/>
            <a:gdLst>
              <a:gd name="connsiteX0" fmla="*/ 4800853 w 13462954"/>
              <a:gd name="connsiteY0" fmla="*/ 0 h 5300520"/>
              <a:gd name="connsiteX1" fmla="*/ 12443810 w 13462954"/>
              <a:gd name="connsiteY1" fmla="*/ 0 h 5300520"/>
              <a:gd name="connsiteX2" fmla="*/ 13462954 w 13462954"/>
              <a:gd name="connsiteY2" fmla="*/ 1012821 h 5300520"/>
              <a:gd name="connsiteX3" fmla="*/ 9201855 w 13462954"/>
              <a:gd name="connsiteY3" fmla="*/ 5300520 h 5300520"/>
              <a:gd name="connsiteX4" fmla="*/ 472629 w 13462954"/>
              <a:gd name="connsiteY4" fmla="*/ 5300520 h 5300520"/>
              <a:gd name="connsiteX5" fmla="*/ 0 w 13462954"/>
              <a:gd name="connsiteY5" fmla="*/ 4830824 h 53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2954" h="5300520">
                <a:moveTo>
                  <a:pt x="4800853" y="0"/>
                </a:moveTo>
                <a:lnTo>
                  <a:pt x="12443810" y="0"/>
                </a:lnTo>
                <a:lnTo>
                  <a:pt x="13462954" y="1012821"/>
                </a:lnTo>
                <a:lnTo>
                  <a:pt x="9201855" y="5300520"/>
                </a:lnTo>
                <a:lnTo>
                  <a:pt x="472629" y="5300520"/>
                </a:lnTo>
                <a:lnTo>
                  <a:pt x="0" y="4830824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485" y="463832"/>
            <a:ext cx="56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METODE      					PENELITIAN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8994765" flipH="1">
            <a:off x="6268842" y="285064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94765" flipH="1">
            <a:off x="6960205" y="358121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994765" flipH="1">
            <a:off x="7651567" y="431178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994765" flipH="1">
            <a:off x="8342930" y="504235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94765" flipH="1">
            <a:off x="9034292" y="5772926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0800000">
            <a:off x="3450635" y="10859"/>
            <a:ext cx="836508" cy="452972"/>
          </a:xfrm>
          <a:prstGeom prst="triangle">
            <a:avLst/>
          </a:pr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7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8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F7E0E8A-D194-4BC1-9165-4E173B171F90}"/>
              </a:ext>
            </a:extLst>
          </p:cNvPr>
          <p:cNvGrpSpPr/>
          <p:nvPr/>
        </p:nvGrpSpPr>
        <p:grpSpPr>
          <a:xfrm>
            <a:off x="9121160" y="3577729"/>
            <a:ext cx="1069848" cy="1066200"/>
            <a:chOff x="1547197" y="3533641"/>
            <a:chExt cx="1069848" cy="1066200"/>
          </a:xfrm>
        </p:grpSpPr>
        <p:sp>
          <p:nvSpPr>
            <p:cNvPr id="73" name="Oval 66">
              <a:extLst>
                <a:ext uri="{FF2B5EF4-FFF2-40B4-BE49-F238E27FC236}">
                  <a16:creationId xmlns:a16="http://schemas.microsoft.com/office/drawing/2014/main" id="{859533A2-4C6D-43FF-BD3D-FB70E94CB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7197" y="3533641"/>
              <a:ext cx="1069848" cy="1066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ndara" panose="020E0502030303020204" pitchFamily="34" charset="0"/>
              </a:endParaRPr>
            </a:p>
          </p:txBody>
        </p:sp>
        <p:sp>
          <p:nvSpPr>
            <p:cNvPr id="74" name="Oval 66">
              <a:extLst>
                <a:ext uri="{FF2B5EF4-FFF2-40B4-BE49-F238E27FC236}">
                  <a16:creationId xmlns:a16="http://schemas.microsoft.com/office/drawing/2014/main" id="{F545C187-EB9A-43BD-93C9-55CA3D8D6B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641" y="3655261"/>
              <a:ext cx="822960" cy="82296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B975F3-C2C6-406A-9C91-7BF2C2E38252}"/>
              </a:ext>
            </a:extLst>
          </p:cNvPr>
          <p:cNvGrpSpPr/>
          <p:nvPr/>
        </p:nvGrpSpPr>
        <p:grpSpPr>
          <a:xfrm>
            <a:off x="6610633" y="3569414"/>
            <a:ext cx="1069848" cy="1066200"/>
            <a:chOff x="1547197" y="3533641"/>
            <a:chExt cx="1069848" cy="1066200"/>
          </a:xfrm>
        </p:grpSpPr>
        <p:sp>
          <p:nvSpPr>
            <p:cNvPr id="70" name="Oval 66">
              <a:extLst>
                <a:ext uri="{FF2B5EF4-FFF2-40B4-BE49-F238E27FC236}">
                  <a16:creationId xmlns:a16="http://schemas.microsoft.com/office/drawing/2014/main" id="{16CD80F0-25FB-408C-BB6A-4E7932DCA7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7197" y="3533641"/>
              <a:ext cx="1069848" cy="1066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  <p:sp>
          <p:nvSpPr>
            <p:cNvPr id="71" name="Oval 66">
              <a:extLst>
                <a:ext uri="{FF2B5EF4-FFF2-40B4-BE49-F238E27FC236}">
                  <a16:creationId xmlns:a16="http://schemas.microsoft.com/office/drawing/2014/main" id="{24768CCF-2E4B-463A-8CC1-182365440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641" y="3655261"/>
              <a:ext cx="822960" cy="82296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F96FF2-9B2C-40EC-8289-BDAD0C375624}"/>
              </a:ext>
            </a:extLst>
          </p:cNvPr>
          <p:cNvGrpSpPr/>
          <p:nvPr/>
        </p:nvGrpSpPr>
        <p:grpSpPr>
          <a:xfrm>
            <a:off x="4084521" y="3569414"/>
            <a:ext cx="1069848" cy="1066200"/>
            <a:chOff x="1547197" y="3533641"/>
            <a:chExt cx="1069848" cy="10662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A32DE5D-8C31-4A27-A21C-9014174E7B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7197" y="3533641"/>
              <a:ext cx="1069848" cy="1066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55A7B266-C7D1-4F6A-AAEC-D9FC40D4B3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641" y="3655261"/>
              <a:ext cx="822960" cy="82296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955040" y="4892004"/>
            <a:ext cx="0" cy="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>
            <a:spLocks noChangeAspect="1"/>
          </p:cNvSpPr>
          <p:nvPr/>
        </p:nvSpPr>
        <p:spPr>
          <a:xfrm>
            <a:off x="636270" y="2645249"/>
            <a:ext cx="2926080" cy="1465580"/>
          </a:xfrm>
          <a:custGeom>
            <a:avLst/>
            <a:gdLst>
              <a:gd name="connsiteX0" fmla="*/ 1463040 w 2926080"/>
              <a:gd name="connsiteY0" fmla="*/ 0 h 1465580"/>
              <a:gd name="connsiteX1" fmla="*/ 2926080 w 2926080"/>
              <a:gd name="connsiteY1" fmla="*/ 1463040 h 1465580"/>
              <a:gd name="connsiteX2" fmla="*/ 2925952 w 2926080"/>
              <a:gd name="connsiteY2" fmla="*/ 1465580 h 1465580"/>
              <a:gd name="connsiteX3" fmla="*/ 2514472 w 2926080"/>
              <a:gd name="connsiteY3" fmla="*/ 1465580 h 1465580"/>
              <a:gd name="connsiteX4" fmla="*/ 2514600 w 2926080"/>
              <a:gd name="connsiteY4" fmla="*/ 1463040 h 1465580"/>
              <a:gd name="connsiteX5" fmla="*/ 1463040 w 2926080"/>
              <a:gd name="connsiteY5" fmla="*/ 411480 h 1465580"/>
              <a:gd name="connsiteX6" fmla="*/ 411480 w 2926080"/>
              <a:gd name="connsiteY6" fmla="*/ 1463040 h 1465580"/>
              <a:gd name="connsiteX7" fmla="*/ 411608 w 2926080"/>
              <a:gd name="connsiteY7" fmla="*/ 1465580 h 1465580"/>
              <a:gd name="connsiteX8" fmla="*/ 128 w 2926080"/>
              <a:gd name="connsiteY8" fmla="*/ 1465580 h 1465580"/>
              <a:gd name="connsiteX9" fmla="*/ 0 w 2926080"/>
              <a:gd name="connsiteY9" fmla="*/ 1463040 h 1465580"/>
              <a:gd name="connsiteX10" fmla="*/ 1463040 w 2926080"/>
              <a:gd name="connsiteY10" fmla="*/ 0 h 146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6080" h="1465580">
                <a:moveTo>
                  <a:pt x="1463040" y="0"/>
                </a:moveTo>
                <a:cubicBezTo>
                  <a:pt x="2271055" y="0"/>
                  <a:pt x="2926080" y="655025"/>
                  <a:pt x="2926080" y="1463040"/>
                </a:cubicBezTo>
                <a:lnTo>
                  <a:pt x="2925952" y="1465580"/>
                </a:lnTo>
                <a:lnTo>
                  <a:pt x="2514472" y="1465580"/>
                </a:lnTo>
                <a:lnTo>
                  <a:pt x="2514600" y="1463040"/>
                </a:lnTo>
                <a:cubicBezTo>
                  <a:pt x="2514600" y="882279"/>
                  <a:pt x="2043801" y="411480"/>
                  <a:pt x="1463040" y="411480"/>
                </a:cubicBezTo>
                <a:cubicBezTo>
                  <a:pt x="882279" y="411480"/>
                  <a:pt x="411480" y="882279"/>
                  <a:pt x="411480" y="1463040"/>
                </a:cubicBezTo>
                <a:lnTo>
                  <a:pt x="411608" y="1465580"/>
                </a:lnTo>
                <a:lnTo>
                  <a:pt x="128" y="1465580"/>
                </a:lnTo>
                <a:lnTo>
                  <a:pt x="0" y="1463040"/>
                </a:lnTo>
                <a:cubicBezTo>
                  <a:pt x="0" y="655025"/>
                  <a:pt x="655025" y="0"/>
                  <a:pt x="1463040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 rot="10800000">
            <a:off x="3156406" y="4095063"/>
            <a:ext cx="2926080" cy="1465580"/>
          </a:xfrm>
          <a:custGeom>
            <a:avLst/>
            <a:gdLst>
              <a:gd name="connsiteX0" fmla="*/ 1463040 w 2926080"/>
              <a:gd name="connsiteY0" fmla="*/ 0 h 1465580"/>
              <a:gd name="connsiteX1" fmla="*/ 2926080 w 2926080"/>
              <a:gd name="connsiteY1" fmla="*/ 1463040 h 1465580"/>
              <a:gd name="connsiteX2" fmla="*/ 2925952 w 2926080"/>
              <a:gd name="connsiteY2" fmla="*/ 1465580 h 1465580"/>
              <a:gd name="connsiteX3" fmla="*/ 2514472 w 2926080"/>
              <a:gd name="connsiteY3" fmla="*/ 1465580 h 1465580"/>
              <a:gd name="connsiteX4" fmla="*/ 2514600 w 2926080"/>
              <a:gd name="connsiteY4" fmla="*/ 1463040 h 1465580"/>
              <a:gd name="connsiteX5" fmla="*/ 1463040 w 2926080"/>
              <a:gd name="connsiteY5" fmla="*/ 411480 h 1465580"/>
              <a:gd name="connsiteX6" fmla="*/ 411480 w 2926080"/>
              <a:gd name="connsiteY6" fmla="*/ 1463040 h 1465580"/>
              <a:gd name="connsiteX7" fmla="*/ 411608 w 2926080"/>
              <a:gd name="connsiteY7" fmla="*/ 1465580 h 1465580"/>
              <a:gd name="connsiteX8" fmla="*/ 128 w 2926080"/>
              <a:gd name="connsiteY8" fmla="*/ 1465580 h 1465580"/>
              <a:gd name="connsiteX9" fmla="*/ 0 w 2926080"/>
              <a:gd name="connsiteY9" fmla="*/ 1463040 h 1465580"/>
              <a:gd name="connsiteX10" fmla="*/ 1463040 w 2926080"/>
              <a:gd name="connsiteY10" fmla="*/ 0 h 146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6080" h="1465580">
                <a:moveTo>
                  <a:pt x="1463040" y="0"/>
                </a:moveTo>
                <a:cubicBezTo>
                  <a:pt x="2271055" y="0"/>
                  <a:pt x="2926080" y="655025"/>
                  <a:pt x="2926080" y="1463040"/>
                </a:cubicBezTo>
                <a:lnTo>
                  <a:pt x="2925952" y="1465580"/>
                </a:lnTo>
                <a:lnTo>
                  <a:pt x="2514472" y="1465580"/>
                </a:lnTo>
                <a:lnTo>
                  <a:pt x="2514600" y="1463040"/>
                </a:lnTo>
                <a:cubicBezTo>
                  <a:pt x="2514600" y="882279"/>
                  <a:pt x="2043801" y="411480"/>
                  <a:pt x="1463040" y="411480"/>
                </a:cubicBezTo>
                <a:cubicBezTo>
                  <a:pt x="882279" y="411480"/>
                  <a:pt x="411480" y="882279"/>
                  <a:pt x="411480" y="1463040"/>
                </a:cubicBezTo>
                <a:lnTo>
                  <a:pt x="411608" y="1465580"/>
                </a:lnTo>
                <a:lnTo>
                  <a:pt x="128" y="1465580"/>
                </a:lnTo>
                <a:lnTo>
                  <a:pt x="0" y="1463040"/>
                </a:lnTo>
                <a:cubicBezTo>
                  <a:pt x="0" y="655025"/>
                  <a:pt x="655025" y="0"/>
                  <a:pt x="1463040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Freeform 19"/>
          <p:cNvSpPr>
            <a:spLocks noChangeAspect="1"/>
          </p:cNvSpPr>
          <p:nvPr/>
        </p:nvSpPr>
        <p:spPr>
          <a:xfrm>
            <a:off x="5676982" y="2636935"/>
            <a:ext cx="2926080" cy="1465580"/>
          </a:xfrm>
          <a:custGeom>
            <a:avLst/>
            <a:gdLst>
              <a:gd name="connsiteX0" fmla="*/ 1463040 w 2926080"/>
              <a:gd name="connsiteY0" fmla="*/ 0 h 1465580"/>
              <a:gd name="connsiteX1" fmla="*/ 2926080 w 2926080"/>
              <a:gd name="connsiteY1" fmla="*/ 1463040 h 1465580"/>
              <a:gd name="connsiteX2" fmla="*/ 2925952 w 2926080"/>
              <a:gd name="connsiteY2" fmla="*/ 1465580 h 1465580"/>
              <a:gd name="connsiteX3" fmla="*/ 2514472 w 2926080"/>
              <a:gd name="connsiteY3" fmla="*/ 1465580 h 1465580"/>
              <a:gd name="connsiteX4" fmla="*/ 2514600 w 2926080"/>
              <a:gd name="connsiteY4" fmla="*/ 1463040 h 1465580"/>
              <a:gd name="connsiteX5" fmla="*/ 1463040 w 2926080"/>
              <a:gd name="connsiteY5" fmla="*/ 411480 h 1465580"/>
              <a:gd name="connsiteX6" fmla="*/ 411480 w 2926080"/>
              <a:gd name="connsiteY6" fmla="*/ 1463040 h 1465580"/>
              <a:gd name="connsiteX7" fmla="*/ 411608 w 2926080"/>
              <a:gd name="connsiteY7" fmla="*/ 1465580 h 1465580"/>
              <a:gd name="connsiteX8" fmla="*/ 128 w 2926080"/>
              <a:gd name="connsiteY8" fmla="*/ 1465580 h 1465580"/>
              <a:gd name="connsiteX9" fmla="*/ 0 w 2926080"/>
              <a:gd name="connsiteY9" fmla="*/ 1463040 h 1465580"/>
              <a:gd name="connsiteX10" fmla="*/ 1463040 w 2926080"/>
              <a:gd name="connsiteY10" fmla="*/ 0 h 146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6080" h="1465580">
                <a:moveTo>
                  <a:pt x="1463040" y="0"/>
                </a:moveTo>
                <a:cubicBezTo>
                  <a:pt x="2271055" y="0"/>
                  <a:pt x="2926080" y="655025"/>
                  <a:pt x="2926080" y="1463040"/>
                </a:cubicBezTo>
                <a:lnTo>
                  <a:pt x="2925952" y="1465580"/>
                </a:lnTo>
                <a:lnTo>
                  <a:pt x="2514472" y="1465580"/>
                </a:lnTo>
                <a:lnTo>
                  <a:pt x="2514600" y="1463040"/>
                </a:lnTo>
                <a:cubicBezTo>
                  <a:pt x="2514600" y="882279"/>
                  <a:pt x="2043801" y="411480"/>
                  <a:pt x="1463040" y="411480"/>
                </a:cubicBezTo>
                <a:cubicBezTo>
                  <a:pt x="882279" y="411480"/>
                  <a:pt x="411480" y="882279"/>
                  <a:pt x="411480" y="1463040"/>
                </a:cubicBezTo>
                <a:lnTo>
                  <a:pt x="411608" y="1465580"/>
                </a:lnTo>
                <a:lnTo>
                  <a:pt x="128" y="1465580"/>
                </a:lnTo>
                <a:lnTo>
                  <a:pt x="0" y="1463040"/>
                </a:lnTo>
                <a:cubicBezTo>
                  <a:pt x="0" y="655025"/>
                  <a:pt x="655025" y="0"/>
                  <a:pt x="1463040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" name="Freeform 20"/>
          <p:cNvSpPr>
            <a:spLocks noChangeAspect="1"/>
          </p:cNvSpPr>
          <p:nvPr/>
        </p:nvSpPr>
        <p:spPr>
          <a:xfrm rot="10800000">
            <a:off x="8193045" y="4097019"/>
            <a:ext cx="2926080" cy="1465580"/>
          </a:xfrm>
          <a:custGeom>
            <a:avLst/>
            <a:gdLst>
              <a:gd name="connsiteX0" fmla="*/ 1463040 w 2926080"/>
              <a:gd name="connsiteY0" fmla="*/ 0 h 1465580"/>
              <a:gd name="connsiteX1" fmla="*/ 2926080 w 2926080"/>
              <a:gd name="connsiteY1" fmla="*/ 1463040 h 1465580"/>
              <a:gd name="connsiteX2" fmla="*/ 2925952 w 2926080"/>
              <a:gd name="connsiteY2" fmla="*/ 1465580 h 1465580"/>
              <a:gd name="connsiteX3" fmla="*/ 2514472 w 2926080"/>
              <a:gd name="connsiteY3" fmla="*/ 1465580 h 1465580"/>
              <a:gd name="connsiteX4" fmla="*/ 2514600 w 2926080"/>
              <a:gd name="connsiteY4" fmla="*/ 1463040 h 1465580"/>
              <a:gd name="connsiteX5" fmla="*/ 1463040 w 2926080"/>
              <a:gd name="connsiteY5" fmla="*/ 411480 h 1465580"/>
              <a:gd name="connsiteX6" fmla="*/ 411480 w 2926080"/>
              <a:gd name="connsiteY6" fmla="*/ 1463040 h 1465580"/>
              <a:gd name="connsiteX7" fmla="*/ 411608 w 2926080"/>
              <a:gd name="connsiteY7" fmla="*/ 1465580 h 1465580"/>
              <a:gd name="connsiteX8" fmla="*/ 128 w 2926080"/>
              <a:gd name="connsiteY8" fmla="*/ 1465580 h 1465580"/>
              <a:gd name="connsiteX9" fmla="*/ 0 w 2926080"/>
              <a:gd name="connsiteY9" fmla="*/ 1463040 h 1465580"/>
              <a:gd name="connsiteX10" fmla="*/ 1463040 w 2926080"/>
              <a:gd name="connsiteY10" fmla="*/ 0 h 146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6080" h="1465580">
                <a:moveTo>
                  <a:pt x="1463040" y="0"/>
                </a:moveTo>
                <a:cubicBezTo>
                  <a:pt x="2271055" y="0"/>
                  <a:pt x="2926080" y="655025"/>
                  <a:pt x="2926080" y="1463040"/>
                </a:cubicBezTo>
                <a:lnTo>
                  <a:pt x="2925952" y="1465580"/>
                </a:lnTo>
                <a:lnTo>
                  <a:pt x="2514472" y="1465580"/>
                </a:lnTo>
                <a:lnTo>
                  <a:pt x="2514600" y="1463040"/>
                </a:lnTo>
                <a:cubicBezTo>
                  <a:pt x="2514600" y="882279"/>
                  <a:pt x="2043801" y="411480"/>
                  <a:pt x="1463040" y="411480"/>
                </a:cubicBezTo>
                <a:cubicBezTo>
                  <a:pt x="882279" y="411480"/>
                  <a:pt x="411480" y="882279"/>
                  <a:pt x="411480" y="1463040"/>
                </a:cubicBezTo>
                <a:lnTo>
                  <a:pt x="411608" y="1465580"/>
                </a:lnTo>
                <a:lnTo>
                  <a:pt x="128" y="1465580"/>
                </a:lnTo>
                <a:lnTo>
                  <a:pt x="0" y="1463040"/>
                </a:lnTo>
                <a:cubicBezTo>
                  <a:pt x="0" y="655025"/>
                  <a:pt x="655025" y="0"/>
                  <a:pt x="1463040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3" name="Freeform 65">
            <a:extLst>
              <a:ext uri="{FF2B5EF4-FFF2-40B4-BE49-F238E27FC236}">
                <a16:creationId xmlns:a16="http://schemas.microsoft.com/office/drawing/2014/main" id="{89633551-C4CC-416F-8D46-2B444C7D1146}"/>
              </a:ext>
            </a:extLst>
          </p:cNvPr>
          <p:cNvSpPr>
            <a:spLocks noEditPoints="1"/>
          </p:cNvSpPr>
          <p:nvPr/>
        </p:nvSpPr>
        <p:spPr bwMode="auto">
          <a:xfrm>
            <a:off x="1266146" y="3250766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rgbClr val="FE4A1E"/>
          </a:solidFill>
          <a:ln w="9525">
            <a:solidFill>
              <a:schemeClr val="bg1">
                <a:alpha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ndara" panose="020E0502030303020204" pitchFamily="34" charset="0"/>
            </a:endParaRPr>
          </a:p>
        </p:txBody>
      </p:sp>
      <p:sp>
        <p:nvSpPr>
          <p:cNvPr id="56" name="Freeform 65">
            <a:extLst>
              <a:ext uri="{FF2B5EF4-FFF2-40B4-BE49-F238E27FC236}">
                <a16:creationId xmlns:a16="http://schemas.microsoft.com/office/drawing/2014/main" id="{C8F85FB0-8C7E-4F34-A908-2817132192D9}"/>
              </a:ext>
            </a:extLst>
          </p:cNvPr>
          <p:cNvSpPr>
            <a:spLocks noEditPoints="1"/>
          </p:cNvSpPr>
          <p:nvPr/>
        </p:nvSpPr>
        <p:spPr bwMode="auto">
          <a:xfrm>
            <a:off x="3788131" y="3286539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rgbClr val="5C9AD3"/>
          </a:solidFill>
          <a:ln w="9525">
            <a:solidFill>
              <a:schemeClr val="bg1">
                <a:alpha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59" name="Freeform 65">
            <a:extLst>
              <a:ext uri="{FF2B5EF4-FFF2-40B4-BE49-F238E27FC236}">
                <a16:creationId xmlns:a16="http://schemas.microsoft.com/office/drawing/2014/main" id="{5B3CFC14-74FE-4C7A-9C77-E368C6BFC1B9}"/>
              </a:ext>
            </a:extLst>
          </p:cNvPr>
          <p:cNvSpPr>
            <a:spLocks noEditPoints="1"/>
          </p:cNvSpPr>
          <p:nvPr/>
        </p:nvSpPr>
        <p:spPr bwMode="auto">
          <a:xfrm>
            <a:off x="6319754" y="3286539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rgbClr val="44546B"/>
          </a:solidFill>
          <a:ln w="9525">
            <a:solidFill>
              <a:schemeClr val="bg1">
                <a:alpha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ndara" panose="020E0502030303020204" pitchFamily="34" charset="0"/>
            </a:endParaRPr>
          </a:p>
        </p:txBody>
      </p:sp>
      <p:sp>
        <p:nvSpPr>
          <p:cNvPr id="62" name="Freeform 65">
            <a:extLst>
              <a:ext uri="{FF2B5EF4-FFF2-40B4-BE49-F238E27FC236}">
                <a16:creationId xmlns:a16="http://schemas.microsoft.com/office/drawing/2014/main" id="{7C0D93B9-1165-41DD-A9FF-50CFD40F5D2D}"/>
              </a:ext>
            </a:extLst>
          </p:cNvPr>
          <p:cNvSpPr>
            <a:spLocks noEditPoints="1"/>
          </p:cNvSpPr>
          <p:nvPr/>
        </p:nvSpPr>
        <p:spPr bwMode="auto">
          <a:xfrm>
            <a:off x="8840109" y="3286539"/>
            <a:ext cx="1631951" cy="1631951"/>
          </a:xfrm>
          <a:custGeom>
            <a:avLst/>
            <a:gdLst/>
            <a:ahLst/>
            <a:cxnLst>
              <a:cxn ang="0">
                <a:pos x="547" y="287"/>
              </a:cxn>
              <a:cxn ang="0">
                <a:pos x="498" y="237"/>
              </a:cxn>
              <a:cxn ang="0">
                <a:pos x="529" y="175"/>
              </a:cxn>
              <a:cxn ang="0">
                <a:pos x="463" y="148"/>
              </a:cxn>
              <a:cxn ang="0">
                <a:pos x="466" y="79"/>
              </a:cxn>
              <a:cxn ang="0">
                <a:pos x="393" y="81"/>
              </a:cxn>
              <a:cxn ang="0">
                <a:pos x="369" y="17"/>
              </a:cxn>
              <a:cxn ang="0">
                <a:pos x="303" y="49"/>
              </a:cxn>
              <a:cxn ang="0">
                <a:pos x="274" y="0"/>
              </a:cxn>
              <a:cxn ang="0">
                <a:pos x="245" y="49"/>
              </a:cxn>
              <a:cxn ang="0">
                <a:pos x="178" y="17"/>
              </a:cxn>
              <a:cxn ang="0">
                <a:pos x="154" y="81"/>
              </a:cxn>
              <a:cxn ang="0">
                <a:pos x="81" y="79"/>
              </a:cxn>
              <a:cxn ang="0">
                <a:pos x="85" y="148"/>
              </a:cxn>
              <a:cxn ang="0">
                <a:pos x="18" y="175"/>
              </a:cxn>
              <a:cxn ang="0">
                <a:pos x="49" y="237"/>
              </a:cxn>
              <a:cxn ang="0">
                <a:pos x="0" y="287"/>
              </a:cxn>
              <a:cxn ang="0">
                <a:pos x="53" y="332"/>
              </a:cxn>
              <a:cxn ang="0">
                <a:pos x="28" y="397"/>
              </a:cxn>
              <a:cxn ang="0">
                <a:pos x="96" y="417"/>
              </a:cxn>
              <a:cxn ang="0">
                <a:pos x="98" y="485"/>
              </a:cxn>
              <a:cxn ang="0">
                <a:pos x="168" y="476"/>
              </a:cxn>
              <a:cxn ang="0">
                <a:pos x="197" y="538"/>
              </a:cxn>
              <a:cxn ang="0">
                <a:pos x="258" y="502"/>
              </a:cxn>
              <a:cxn ang="0">
                <a:pos x="290" y="502"/>
              </a:cxn>
              <a:cxn ang="0">
                <a:pos x="350" y="538"/>
              </a:cxn>
              <a:cxn ang="0">
                <a:pos x="379" y="476"/>
              </a:cxn>
              <a:cxn ang="0">
                <a:pos x="449" y="485"/>
              </a:cxn>
              <a:cxn ang="0">
                <a:pos x="451" y="417"/>
              </a:cxn>
              <a:cxn ang="0">
                <a:pos x="519" y="397"/>
              </a:cxn>
              <a:cxn ang="0">
                <a:pos x="494" y="332"/>
              </a:cxn>
              <a:cxn ang="0">
                <a:pos x="274" y="457"/>
              </a:cxn>
              <a:cxn ang="0">
                <a:pos x="274" y="90"/>
              </a:cxn>
              <a:cxn ang="0">
                <a:pos x="274" y="457"/>
              </a:cxn>
            </a:cxnLst>
            <a:rect l="0" t="0" r="r" b="b"/>
            <a:pathLst>
              <a:path w="547" h="547">
                <a:moveTo>
                  <a:pt x="543" y="327"/>
                </a:moveTo>
                <a:cubicBezTo>
                  <a:pt x="545" y="314"/>
                  <a:pt x="547" y="301"/>
                  <a:pt x="547" y="287"/>
                </a:cubicBezTo>
                <a:cubicBezTo>
                  <a:pt x="501" y="273"/>
                  <a:pt x="501" y="273"/>
                  <a:pt x="501" y="273"/>
                </a:cubicBezTo>
                <a:cubicBezTo>
                  <a:pt x="501" y="261"/>
                  <a:pt x="500" y="249"/>
                  <a:pt x="498" y="237"/>
                </a:cubicBezTo>
                <a:cubicBezTo>
                  <a:pt x="541" y="213"/>
                  <a:pt x="541" y="213"/>
                  <a:pt x="541" y="213"/>
                </a:cubicBezTo>
                <a:cubicBezTo>
                  <a:pt x="538" y="200"/>
                  <a:pt x="534" y="187"/>
                  <a:pt x="529" y="175"/>
                </a:cubicBezTo>
                <a:cubicBezTo>
                  <a:pt x="481" y="180"/>
                  <a:pt x="481" y="180"/>
                  <a:pt x="481" y="180"/>
                </a:cubicBezTo>
                <a:cubicBezTo>
                  <a:pt x="476" y="169"/>
                  <a:pt x="469" y="158"/>
                  <a:pt x="463" y="148"/>
                </a:cubicBezTo>
                <a:cubicBezTo>
                  <a:pt x="492" y="109"/>
                  <a:pt x="492" y="109"/>
                  <a:pt x="492" y="109"/>
                </a:cubicBezTo>
                <a:cubicBezTo>
                  <a:pt x="484" y="98"/>
                  <a:pt x="475" y="88"/>
                  <a:pt x="466" y="79"/>
                </a:cubicBezTo>
                <a:cubicBezTo>
                  <a:pt x="424" y="104"/>
                  <a:pt x="424" y="104"/>
                  <a:pt x="424" y="104"/>
                </a:cubicBezTo>
                <a:cubicBezTo>
                  <a:pt x="414" y="96"/>
                  <a:pt x="404" y="88"/>
                  <a:pt x="393" y="81"/>
                </a:cubicBezTo>
                <a:cubicBezTo>
                  <a:pt x="404" y="33"/>
                  <a:pt x="404" y="33"/>
                  <a:pt x="404" y="33"/>
                </a:cubicBezTo>
                <a:cubicBezTo>
                  <a:pt x="393" y="27"/>
                  <a:pt x="381" y="22"/>
                  <a:pt x="369" y="17"/>
                </a:cubicBezTo>
                <a:cubicBezTo>
                  <a:pt x="340" y="57"/>
                  <a:pt x="340" y="57"/>
                  <a:pt x="340" y="57"/>
                </a:cubicBezTo>
                <a:cubicBezTo>
                  <a:pt x="328" y="53"/>
                  <a:pt x="316" y="51"/>
                  <a:pt x="303" y="49"/>
                </a:cubicBezTo>
                <a:cubicBezTo>
                  <a:pt x="293" y="1"/>
                  <a:pt x="293" y="1"/>
                  <a:pt x="293" y="1"/>
                </a:cubicBezTo>
                <a:cubicBezTo>
                  <a:pt x="286" y="1"/>
                  <a:pt x="280" y="0"/>
                  <a:pt x="274" y="0"/>
                </a:cubicBezTo>
                <a:cubicBezTo>
                  <a:pt x="267" y="0"/>
                  <a:pt x="261" y="1"/>
                  <a:pt x="254" y="1"/>
                </a:cubicBezTo>
                <a:cubicBezTo>
                  <a:pt x="245" y="49"/>
                  <a:pt x="245" y="49"/>
                  <a:pt x="245" y="49"/>
                </a:cubicBezTo>
                <a:cubicBezTo>
                  <a:pt x="232" y="51"/>
                  <a:pt x="219" y="53"/>
                  <a:pt x="207" y="57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6" y="22"/>
                  <a:pt x="154" y="27"/>
                  <a:pt x="143" y="33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43" y="88"/>
                  <a:pt x="133" y="96"/>
                  <a:pt x="123" y="104"/>
                </a:cubicBezTo>
                <a:cubicBezTo>
                  <a:pt x="81" y="79"/>
                  <a:pt x="81" y="79"/>
                  <a:pt x="81" y="79"/>
                </a:cubicBezTo>
                <a:cubicBezTo>
                  <a:pt x="72" y="88"/>
                  <a:pt x="63" y="98"/>
                  <a:pt x="55" y="109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78" y="158"/>
                  <a:pt x="72" y="169"/>
                  <a:pt x="66" y="180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13" y="187"/>
                  <a:pt x="9" y="200"/>
                  <a:pt x="6" y="213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7" y="249"/>
                  <a:pt x="46" y="261"/>
                  <a:pt x="46" y="27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01"/>
                  <a:pt x="2" y="314"/>
                  <a:pt x="4" y="327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6" y="343"/>
                  <a:pt x="60" y="354"/>
                  <a:pt x="65" y="365"/>
                </a:cubicBezTo>
                <a:cubicBezTo>
                  <a:pt x="28" y="397"/>
                  <a:pt x="28" y="397"/>
                  <a:pt x="28" y="397"/>
                </a:cubicBezTo>
                <a:cubicBezTo>
                  <a:pt x="34" y="409"/>
                  <a:pt x="41" y="421"/>
                  <a:pt x="49" y="432"/>
                </a:cubicBezTo>
                <a:cubicBezTo>
                  <a:pt x="96" y="417"/>
                  <a:pt x="96" y="417"/>
                  <a:pt x="96" y="417"/>
                </a:cubicBezTo>
                <a:cubicBezTo>
                  <a:pt x="103" y="425"/>
                  <a:pt x="110" y="433"/>
                  <a:pt x="118" y="441"/>
                </a:cubicBezTo>
                <a:cubicBezTo>
                  <a:pt x="98" y="485"/>
                  <a:pt x="98" y="485"/>
                  <a:pt x="98" y="485"/>
                </a:cubicBezTo>
                <a:cubicBezTo>
                  <a:pt x="109" y="494"/>
                  <a:pt x="120" y="502"/>
                  <a:pt x="132" y="509"/>
                </a:cubicBezTo>
                <a:cubicBezTo>
                  <a:pt x="168" y="476"/>
                  <a:pt x="168" y="476"/>
                  <a:pt x="168" y="476"/>
                </a:cubicBezTo>
                <a:cubicBezTo>
                  <a:pt x="177" y="481"/>
                  <a:pt x="187" y="485"/>
                  <a:pt x="197" y="489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10" y="542"/>
                  <a:pt x="224" y="545"/>
                  <a:pt x="238" y="547"/>
                </a:cubicBezTo>
                <a:cubicBezTo>
                  <a:pt x="258" y="502"/>
                  <a:pt x="258" y="502"/>
                  <a:pt x="258" y="502"/>
                </a:cubicBezTo>
                <a:cubicBezTo>
                  <a:pt x="263" y="502"/>
                  <a:pt x="268" y="502"/>
                  <a:pt x="274" y="502"/>
                </a:cubicBezTo>
                <a:cubicBezTo>
                  <a:pt x="279" y="502"/>
                  <a:pt x="284" y="502"/>
                  <a:pt x="290" y="502"/>
                </a:cubicBezTo>
                <a:cubicBezTo>
                  <a:pt x="309" y="547"/>
                  <a:pt x="309" y="547"/>
                  <a:pt x="309" y="547"/>
                </a:cubicBezTo>
                <a:cubicBezTo>
                  <a:pt x="323" y="545"/>
                  <a:pt x="337" y="542"/>
                  <a:pt x="350" y="538"/>
                </a:cubicBezTo>
                <a:cubicBezTo>
                  <a:pt x="350" y="489"/>
                  <a:pt x="350" y="489"/>
                  <a:pt x="350" y="489"/>
                </a:cubicBezTo>
                <a:cubicBezTo>
                  <a:pt x="360" y="485"/>
                  <a:pt x="370" y="481"/>
                  <a:pt x="379" y="476"/>
                </a:cubicBezTo>
                <a:cubicBezTo>
                  <a:pt x="415" y="509"/>
                  <a:pt x="415" y="509"/>
                  <a:pt x="415" y="509"/>
                </a:cubicBezTo>
                <a:cubicBezTo>
                  <a:pt x="427" y="502"/>
                  <a:pt x="439" y="494"/>
                  <a:pt x="449" y="485"/>
                </a:cubicBezTo>
                <a:cubicBezTo>
                  <a:pt x="429" y="441"/>
                  <a:pt x="429" y="441"/>
                  <a:pt x="429" y="441"/>
                </a:cubicBezTo>
                <a:cubicBezTo>
                  <a:pt x="437" y="433"/>
                  <a:pt x="445" y="425"/>
                  <a:pt x="451" y="417"/>
                </a:cubicBezTo>
                <a:cubicBezTo>
                  <a:pt x="498" y="432"/>
                  <a:pt x="498" y="432"/>
                  <a:pt x="498" y="432"/>
                </a:cubicBezTo>
                <a:cubicBezTo>
                  <a:pt x="506" y="421"/>
                  <a:pt x="513" y="409"/>
                  <a:pt x="519" y="397"/>
                </a:cubicBezTo>
                <a:cubicBezTo>
                  <a:pt x="483" y="365"/>
                  <a:pt x="483" y="365"/>
                  <a:pt x="483" y="365"/>
                </a:cubicBezTo>
                <a:cubicBezTo>
                  <a:pt x="487" y="354"/>
                  <a:pt x="491" y="343"/>
                  <a:pt x="494" y="332"/>
                </a:cubicBezTo>
                <a:lnTo>
                  <a:pt x="543" y="327"/>
                </a:lnTo>
                <a:close/>
                <a:moveTo>
                  <a:pt x="274" y="457"/>
                </a:moveTo>
                <a:cubicBezTo>
                  <a:pt x="172" y="457"/>
                  <a:pt x="91" y="375"/>
                  <a:pt x="91" y="274"/>
                </a:cubicBezTo>
                <a:cubicBezTo>
                  <a:pt x="91" y="172"/>
                  <a:pt x="172" y="90"/>
                  <a:pt x="274" y="90"/>
                </a:cubicBezTo>
                <a:cubicBezTo>
                  <a:pt x="375" y="90"/>
                  <a:pt x="457" y="172"/>
                  <a:pt x="457" y="274"/>
                </a:cubicBezTo>
                <a:cubicBezTo>
                  <a:pt x="457" y="375"/>
                  <a:pt x="375" y="457"/>
                  <a:pt x="274" y="457"/>
                </a:cubicBezTo>
                <a:close/>
              </a:path>
            </a:pathLst>
          </a:custGeom>
          <a:solidFill>
            <a:srgbClr val="7A7A7A"/>
          </a:solidFill>
          <a:ln w="9525">
            <a:solidFill>
              <a:schemeClr val="bg1">
                <a:alpha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ndara" panose="020E05020303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BDA1D-8552-4A44-BD81-BC25E3367192}"/>
              </a:ext>
            </a:extLst>
          </p:cNvPr>
          <p:cNvGrpSpPr/>
          <p:nvPr/>
        </p:nvGrpSpPr>
        <p:grpSpPr>
          <a:xfrm>
            <a:off x="1547197" y="3533641"/>
            <a:ext cx="1069848" cy="1066200"/>
            <a:chOff x="1547197" y="3533641"/>
            <a:chExt cx="1069848" cy="1066200"/>
          </a:xfrm>
        </p:grpSpPr>
        <p:sp>
          <p:nvSpPr>
            <p:cNvPr id="54" name="Oval 66">
              <a:extLst>
                <a:ext uri="{FF2B5EF4-FFF2-40B4-BE49-F238E27FC236}">
                  <a16:creationId xmlns:a16="http://schemas.microsoft.com/office/drawing/2014/main" id="{4AFEF0C1-F89E-4B93-BD0D-012322E33F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7197" y="3533641"/>
              <a:ext cx="1069848" cy="106620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9525">
              <a:noFill/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5C25FD11-F4A1-4B0B-A74A-C3CEC79DE1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641" y="3655261"/>
              <a:ext cx="822960" cy="822960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ndara" panose="020E0502030303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4AFCDAD-A6CD-4ACE-9A12-C1E0D7016F6F}"/>
              </a:ext>
            </a:extLst>
          </p:cNvPr>
          <p:cNvSpPr txBox="1"/>
          <p:nvPr/>
        </p:nvSpPr>
        <p:spPr>
          <a:xfrm>
            <a:off x="1241844" y="5165592"/>
            <a:ext cx="1718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FE4A1E"/>
                </a:solidFill>
                <a:latin typeface="Candara" panose="020E0502030303020204" pitchFamily="34" charset="0"/>
              </a:rPr>
              <a:t>STUDI PUSTAKA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C0C51B-CA08-40E3-BB1D-CBFE0EC10C46}"/>
              </a:ext>
            </a:extLst>
          </p:cNvPr>
          <p:cNvSpPr txBox="1"/>
          <p:nvPr/>
        </p:nvSpPr>
        <p:spPr>
          <a:xfrm>
            <a:off x="3243796" y="1434796"/>
            <a:ext cx="2751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C9AD3"/>
                </a:solidFill>
                <a:latin typeface="Candara" panose="020E0502030303020204" pitchFamily="34" charset="0"/>
              </a:rPr>
              <a:t>MENYIAPKAN ALAT DAN BAHAN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04EA65-9359-4EE6-BF18-ACA324305120}"/>
              </a:ext>
            </a:extLst>
          </p:cNvPr>
          <p:cNvSpPr txBox="1"/>
          <p:nvPr/>
        </p:nvSpPr>
        <p:spPr>
          <a:xfrm>
            <a:off x="5690827" y="4990212"/>
            <a:ext cx="2926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BFBFBF"/>
                </a:solidFill>
                <a:latin typeface="Candara" panose="020E0502030303020204" pitchFamily="34" charset="0"/>
              </a:rPr>
              <a:t>MEMPELAJARI CARA RESAMPLING DATASET</a:t>
            </a:r>
            <a:endParaRPr lang="en-US" sz="2400" b="1" dirty="0">
              <a:solidFill>
                <a:srgbClr val="BFBFBF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D69C09-A562-411A-A265-E62FBCC08019}"/>
              </a:ext>
            </a:extLst>
          </p:cNvPr>
          <p:cNvSpPr txBox="1"/>
          <p:nvPr/>
        </p:nvSpPr>
        <p:spPr>
          <a:xfrm>
            <a:off x="8193045" y="1434796"/>
            <a:ext cx="2952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7A7A7A"/>
                </a:solidFill>
                <a:latin typeface="Candara" panose="020E0502030303020204" pitchFamily="34" charset="0"/>
              </a:rPr>
              <a:t>MEMPELAJARI CARA MEMBUAT ARSITEKTUR MODEL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C239AB-5890-4AB4-BCBB-EA02FC84CCE3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TAHAP PERSIAPAN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75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53" grpId="0" animBg="1"/>
      <p:bldP spid="56" grpId="0" animBg="1"/>
      <p:bldP spid="59" grpId="0" animBg="1"/>
      <p:bldP spid="62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D419B1-4AB1-4D16-B774-0BE793994F27}"/>
              </a:ext>
            </a:extLst>
          </p:cNvPr>
          <p:cNvSpPr/>
          <p:nvPr/>
        </p:nvSpPr>
        <p:spPr>
          <a:xfrm>
            <a:off x="8369300" y="1168398"/>
            <a:ext cx="3822700" cy="5689601"/>
          </a:xfrm>
          <a:prstGeom prst="rect">
            <a:avLst/>
          </a:prstGeom>
          <a:solidFill>
            <a:srgbClr val="5C9A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68400"/>
            <a:ext cx="8369300" cy="5689601"/>
          </a:xfrm>
          <a:prstGeom prst="rect">
            <a:avLst/>
          </a:prstGeom>
          <a:solidFill>
            <a:srgbClr val="FE4A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15195" y="116633"/>
            <a:ext cx="6475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TAHAP PELAKSANAAN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47C7398-32DF-4BD4-BA9C-77B25F983A4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2050" r="3762" b="3277"/>
          <a:stretch/>
        </p:blipFill>
        <p:spPr bwMode="auto">
          <a:xfrm>
            <a:off x="8495847" y="1393824"/>
            <a:ext cx="3567553" cy="5400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DE4BC6-E3F7-4723-A2DD-848352BD20C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" y="1449386"/>
            <a:ext cx="8190000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8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2710697">
            <a:off x="-436942" y="613782"/>
            <a:ext cx="13462954" cy="5229867"/>
          </a:xfrm>
          <a:custGeom>
            <a:avLst/>
            <a:gdLst>
              <a:gd name="connsiteX0" fmla="*/ 4800853 w 13462954"/>
              <a:gd name="connsiteY0" fmla="*/ 0 h 5300520"/>
              <a:gd name="connsiteX1" fmla="*/ 12443810 w 13462954"/>
              <a:gd name="connsiteY1" fmla="*/ 0 h 5300520"/>
              <a:gd name="connsiteX2" fmla="*/ 13462954 w 13462954"/>
              <a:gd name="connsiteY2" fmla="*/ 1012821 h 5300520"/>
              <a:gd name="connsiteX3" fmla="*/ 9201855 w 13462954"/>
              <a:gd name="connsiteY3" fmla="*/ 5300520 h 5300520"/>
              <a:gd name="connsiteX4" fmla="*/ 472629 w 13462954"/>
              <a:gd name="connsiteY4" fmla="*/ 5300520 h 5300520"/>
              <a:gd name="connsiteX5" fmla="*/ 0 w 13462954"/>
              <a:gd name="connsiteY5" fmla="*/ 4830824 h 53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2954" h="5300520">
                <a:moveTo>
                  <a:pt x="4800853" y="0"/>
                </a:moveTo>
                <a:lnTo>
                  <a:pt x="12443810" y="0"/>
                </a:lnTo>
                <a:lnTo>
                  <a:pt x="13462954" y="1012821"/>
                </a:lnTo>
                <a:lnTo>
                  <a:pt x="9201855" y="5300520"/>
                </a:lnTo>
                <a:lnTo>
                  <a:pt x="472629" y="5300520"/>
                </a:lnTo>
                <a:lnTo>
                  <a:pt x="0" y="4830824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3146" y="334142"/>
            <a:ext cx="7482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HASIL </a:t>
            </a:r>
          </a:p>
          <a:p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		DAN </a:t>
            </a:r>
          </a:p>
          <a:p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			PEMBAHASAN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8994765" flipH="1">
            <a:off x="6474904" y="313914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94765" flipH="1">
            <a:off x="7166267" y="386971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994765" flipH="1">
            <a:off x="7857629" y="460028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994765" flipH="1">
            <a:off x="8548992" y="533085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94765" flipH="1">
            <a:off x="9240354" y="6061426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0800000">
            <a:off x="3450635" y="10859"/>
            <a:ext cx="836508" cy="452972"/>
          </a:xfrm>
          <a:prstGeom prst="triangle">
            <a:avLst/>
          </a:pr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7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8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F020F4-23A9-4F53-9A58-A9A379F2D3BE}"/>
              </a:ext>
            </a:extLst>
          </p:cNvPr>
          <p:cNvSpPr/>
          <p:nvPr/>
        </p:nvSpPr>
        <p:spPr>
          <a:xfrm>
            <a:off x="6096000" y="729843"/>
            <a:ext cx="6096000" cy="3058426"/>
          </a:xfrm>
          <a:prstGeom prst="rect">
            <a:avLst/>
          </a:prstGeom>
          <a:solidFill>
            <a:srgbClr val="FE4A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86F1AE-2137-4B58-8E1B-AF7F44ED2A93}"/>
              </a:ext>
            </a:extLst>
          </p:cNvPr>
          <p:cNvSpPr/>
          <p:nvPr/>
        </p:nvSpPr>
        <p:spPr>
          <a:xfrm>
            <a:off x="0" y="729843"/>
            <a:ext cx="6096000" cy="3082199"/>
          </a:xfrm>
          <a:prstGeom prst="rect">
            <a:avLst/>
          </a:prstGeom>
          <a:solidFill>
            <a:srgbClr val="5C9A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419B1-4AB1-4D16-B774-0BE793994F27}"/>
              </a:ext>
            </a:extLst>
          </p:cNvPr>
          <p:cNvSpPr/>
          <p:nvPr/>
        </p:nvSpPr>
        <p:spPr>
          <a:xfrm>
            <a:off x="6096000" y="3769629"/>
            <a:ext cx="6096000" cy="3084908"/>
          </a:xfrm>
          <a:prstGeom prst="rect">
            <a:avLst/>
          </a:prstGeom>
          <a:solidFill>
            <a:srgbClr val="5C9A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4751"/>
            <a:ext cx="6096000" cy="3037078"/>
          </a:xfrm>
          <a:prstGeom prst="rect">
            <a:avLst/>
          </a:prstGeom>
          <a:solidFill>
            <a:srgbClr val="FE4A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5400" y="10140"/>
            <a:ext cx="687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DATASET HAM10000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7FB20B-62B9-4897-B566-4686BEBE4B96}"/>
              </a:ext>
            </a:extLst>
          </p:cNvPr>
          <p:cNvSpPr>
            <a:spLocks noChangeAspect="1"/>
          </p:cNvSpPr>
          <p:nvPr/>
        </p:nvSpPr>
        <p:spPr>
          <a:xfrm>
            <a:off x="5364480" y="3038109"/>
            <a:ext cx="1463040" cy="1463040"/>
          </a:xfrm>
          <a:prstGeom prst="ellipse">
            <a:avLst/>
          </a:prstGeom>
          <a:solidFill>
            <a:schemeClr val="tx1">
              <a:alpha val="75000"/>
            </a:schemeClr>
          </a:solidFill>
          <a:ln w="6350">
            <a:solidFill>
              <a:schemeClr val="bg1">
                <a:alpha val="3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Freeform 91">
            <a:extLst>
              <a:ext uri="{FF2B5EF4-FFF2-40B4-BE49-F238E27FC236}">
                <a16:creationId xmlns:a16="http://schemas.microsoft.com/office/drawing/2014/main" id="{3B28E3F1-D5B3-412D-97EB-8ACDCBF539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21224" y="3394853"/>
            <a:ext cx="749551" cy="749551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BC5E74B-3824-4BCC-B62A-1E704794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603604"/>
              </p:ext>
            </p:extLst>
          </p:nvPr>
        </p:nvGraphicFramePr>
        <p:xfrm>
          <a:off x="386373" y="922901"/>
          <a:ext cx="4778054" cy="2711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89EC4CB-DFF1-4546-8EDA-5234B6F8C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26441"/>
              </p:ext>
            </p:extLst>
          </p:nvPr>
        </p:nvGraphicFramePr>
        <p:xfrm>
          <a:off x="386373" y="4023858"/>
          <a:ext cx="4778054" cy="2647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979DD56-C6EC-4533-818E-1FDE769A7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390038"/>
              </p:ext>
            </p:extLst>
          </p:nvPr>
        </p:nvGraphicFramePr>
        <p:xfrm>
          <a:off x="7027573" y="922901"/>
          <a:ext cx="4778054" cy="265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3A78447-76B7-485C-BF82-07F91A00A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616324"/>
              </p:ext>
            </p:extLst>
          </p:nvPr>
        </p:nvGraphicFramePr>
        <p:xfrm>
          <a:off x="7027573" y="4023858"/>
          <a:ext cx="4778054" cy="269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442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6" grpId="0" animBg="1"/>
      <p:bldP spid="7" grpId="0"/>
      <p:bldP spid="54" grpId="0" animBg="1"/>
      <p:bldP spid="21" grpId="0" animBg="1"/>
      <p:bldGraphic spid="26" grpId="0">
        <p:bldAsOne/>
      </p:bldGraphic>
      <p:bldGraphic spid="27" grpId="0">
        <p:bldAsOne/>
      </p:bldGraphic>
      <p:bldGraphic spid="28" grpId="0">
        <p:bldAsOne/>
      </p:bldGraphic>
      <p:bldGraphic spid="2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9431" y="3062144"/>
            <a:ext cx="34963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PEMBAGIAN DATA SETELAH RESAMPLING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75801" y="1072987"/>
            <a:ext cx="534543" cy="1195637"/>
            <a:chOff x="9856581" y="1063103"/>
            <a:chExt cx="534543" cy="1195637"/>
          </a:xfrm>
          <a:solidFill>
            <a:schemeClr val="bg1"/>
          </a:solidFill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18840000">
              <a:off x="9933924" y="1063103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5C9AD3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7980000">
              <a:off x="9856581" y="1801540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3198" y="1447397"/>
            <a:ext cx="1019084" cy="324634"/>
            <a:chOff x="9560144" y="1819524"/>
            <a:chExt cx="1019084" cy="324634"/>
          </a:xfrm>
          <a:solidFill>
            <a:schemeClr val="bg1">
              <a:lumMod val="65000"/>
            </a:schemeClr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 rot="20291668">
              <a:off x="9560144" y="1915558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44546B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9529559">
              <a:off x="10213468" y="1819524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sp>
        <p:nvSpPr>
          <p:cNvPr id="19" name="Freeform 18"/>
          <p:cNvSpPr>
            <a:spLocks noChangeAspect="1"/>
          </p:cNvSpPr>
          <p:nvPr/>
        </p:nvSpPr>
        <p:spPr>
          <a:xfrm>
            <a:off x="1075904" y="639754"/>
            <a:ext cx="2011680" cy="2011680"/>
          </a:xfrm>
          <a:custGeom>
            <a:avLst/>
            <a:gdLst>
              <a:gd name="connsiteX0" fmla="*/ 1005840 w 2011680"/>
              <a:gd name="connsiteY0" fmla="*/ 816827 h 2011680"/>
              <a:gd name="connsiteX1" fmla="*/ 1188720 w 2011680"/>
              <a:gd name="connsiteY1" fmla="*/ 999707 h 2011680"/>
              <a:gd name="connsiteX2" fmla="*/ 1005840 w 2011680"/>
              <a:gd name="connsiteY2" fmla="*/ 1182587 h 2011680"/>
              <a:gd name="connsiteX3" fmla="*/ 822960 w 2011680"/>
              <a:gd name="connsiteY3" fmla="*/ 999707 h 2011680"/>
              <a:gd name="connsiteX4" fmla="*/ 1005840 w 2011680"/>
              <a:gd name="connsiteY4" fmla="*/ 816827 h 2011680"/>
              <a:gd name="connsiteX5" fmla="*/ 1091559 w 2011680"/>
              <a:gd name="connsiteY5" fmla="*/ 193610 h 2011680"/>
              <a:gd name="connsiteX6" fmla="*/ 1097280 w 2011680"/>
              <a:gd name="connsiteY6" fmla="*/ 222126 h 2011680"/>
              <a:gd name="connsiteX7" fmla="*/ 1005840 w 2011680"/>
              <a:gd name="connsiteY7" fmla="*/ 314136 h 2011680"/>
              <a:gd name="connsiteX8" fmla="*/ 914400 w 2011680"/>
              <a:gd name="connsiteY8" fmla="*/ 222126 h 2011680"/>
              <a:gd name="connsiteX9" fmla="*/ 919494 w 2011680"/>
              <a:gd name="connsiteY9" fmla="*/ 196740 h 2011680"/>
              <a:gd name="connsiteX10" fmla="*/ 860163 w 2011680"/>
              <a:gd name="connsiteY10" fmla="*/ 201975 h 2011680"/>
              <a:gd name="connsiteX11" fmla="*/ 199600 w 2011680"/>
              <a:gd name="connsiteY11" fmla="*/ 846226 h 2011680"/>
              <a:gd name="connsiteX12" fmla="*/ 188815 w 2011680"/>
              <a:gd name="connsiteY12" fmla="*/ 916890 h 2011680"/>
              <a:gd name="connsiteX13" fmla="*/ 200083 w 2011680"/>
              <a:gd name="connsiteY13" fmla="*/ 914601 h 2011680"/>
              <a:gd name="connsiteX14" fmla="*/ 291523 w 2011680"/>
              <a:gd name="connsiteY14" fmla="*/ 1006611 h 2011680"/>
              <a:gd name="connsiteX15" fmla="*/ 200083 w 2011680"/>
              <a:gd name="connsiteY15" fmla="*/ 1098621 h 2011680"/>
              <a:gd name="connsiteX16" fmla="*/ 187117 w 2011680"/>
              <a:gd name="connsiteY16" fmla="*/ 1095987 h 2011680"/>
              <a:gd name="connsiteX17" fmla="*/ 187129 w 2011680"/>
              <a:gd name="connsiteY17" fmla="*/ 1096224 h 2011680"/>
              <a:gd name="connsiteX18" fmla="*/ 850052 w 2011680"/>
              <a:gd name="connsiteY18" fmla="*/ 1820316 h 2011680"/>
              <a:gd name="connsiteX19" fmla="*/ 918335 w 2011680"/>
              <a:gd name="connsiteY19" fmla="*/ 1830080 h 2011680"/>
              <a:gd name="connsiteX20" fmla="*/ 917894 w 2011680"/>
              <a:gd name="connsiteY20" fmla="*/ 1827884 h 2011680"/>
              <a:gd name="connsiteX21" fmla="*/ 1009334 w 2011680"/>
              <a:gd name="connsiteY21" fmla="*/ 1735874 h 2011680"/>
              <a:gd name="connsiteX22" fmla="*/ 1100774 w 2011680"/>
              <a:gd name="connsiteY22" fmla="*/ 1827884 h 2011680"/>
              <a:gd name="connsiteX23" fmla="*/ 1100540 w 2011680"/>
              <a:gd name="connsiteY23" fmla="*/ 1829051 h 2011680"/>
              <a:gd name="connsiteX24" fmla="*/ 1161628 w 2011680"/>
              <a:gd name="connsiteY24" fmla="*/ 1820316 h 2011680"/>
              <a:gd name="connsiteX25" fmla="*/ 1824551 w 2011680"/>
              <a:gd name="connsiteY25" fmla="*/ 1096224 h 2011680"/>
              <a:gd name="connsiteX26" fmla="*/ 1824663 w 2011680"/>
              <a:gd name="connsiteY26" fmla="*/ 1094011 h 2011680"/>
              <a:gd name="connsiteX27" fmla="*/ 1805767 w 2011680"/>
              <a:gd name="connsiteY27" fmla="*/ 1097850 h 2011680"/>
              <a:gd name="connsiteX28" fmla="*/ 1714327 w 2011680"/>
              <a:gd name="connsiteY28" fmla="*/ 1005840 h 2011680"/>
              <a:gd name="connsiteX29" fmla="*/ 1805767 w 2011680"/>
              <a:gd name="connsiteY29" fmla="*/ 913830 h 2011680"/>
              <a:gd name="connsiteX30" fmla="*/ 1820393 w 2011680"/>
              <a:gd name="connsiteY30" fmla="*/ 916801 h 2011680"/>
              <a:gd name="connsiteX31" fmla="*/ 1815946 w 2011680"/>
              <a:gd name="connsiteY31" fmla="*/ 866404 h 2011680"/>
              <a:gd name="connsiteX32" fmla="*/ 1171695 w 2011680"/>
              <a:gd name="connsiteY32" fmla="*/ 205841 h 2011680"/>
              <a:gd name="connsiteX33" fmla="*/ 1005840 w 2011680"/>
              <a:gd name="connsiteY33" fmla="*/ 0 h 2011680"/>
              <a:gd name="connsiteX34" fmla="*/ 2011680 w 2011680"/>
              <a:gd name="connsiteY34" fmla="*/ 1005840 h 2011680"/>
              <a:gd name="connsiteX35" fmla="*/ 1005840 w 2011680"/>
              <a:gd name="connsiteY35" fmla="*/ 2011680 h 2011680"/>
              <a:gd name="connsiteX36" fmla="*/ 0 w 2011680"/>
              <a:gd name="connsiteY36" fmla="*/ 1005840 h 2011680"/>
              <a:gd name="connsiteX37" fmla="*/ 1005840 w 2011680"/>
              <a:gd name="connsiteY37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11680" h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BA354-6E7E-4B0B-BCA4-9CC5652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14" y="483143"/>
            <a:ext cx="7217769" cy="5891714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82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1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2710697">
            <a:off x="-420900" y="597740"/>
            <a:ext cx="13462954" cy="5229867"/>
          </a:xfrm>
          <a:custGeom>
            <a:avLst/>
            <a:gdLst>
              <a:gd name="connsiteX0" fmla="*/ 4800853 w 13462954"/>
              <a:gd name="connsiteY0" fmla="*/ 0 h 5300520"/>
              <a:gd name="connsiteX1" fmla="*/ 12443810 w 13462954"/>
              <a:gd name="connsiteY1" fmla="*/ 0 h 5300520"/>
              <a:gd name="connsiteX2" fmla="*/ 13462954 w 13462954"/>
              <a:gd name="connsiteY2" fmla="*/ 1012821 h 5300520"/>
              <a:gd name="connsiteX3" fmla="*/ 9201855 w 13462954"/>
              <a:gd name="connsiteY3" fmla="*/ 5300520 h 5300520"/>
              <a:gd name="connsiteX4" fmla="*/ 472629 w 13462954"/>
              <a:gd name="connsiteY4" fmla="*/ 5300520 h 5300520"/>
              <a:gd name="connsiteX5" fmla="*/ 0 w 13462954"/>
              <a:gd name="connsiteY5" fmla="*/ 4830824 h 53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2954" h="5300520">
                <a:moveTo>
                  <a:pt x="4800853" y="0"/>
                </a:moveTo>
                <a:lnTo>
                  <a:pt x="12443810" y="0"/>
                </a:lnTo>
                <a:lnTo>
                  <a:pt x="13462954" y="1012821"/>
                </a:lnTo>
                <a:lnTo>
                  <a:pt x="9201855" y="5300520"/>
                </a:lnTo>
                <a:lnTo>
                  <a:pt x="472629" y="5300520"/>
                </a:lnTo>
                <a:lnTo>
                  <a:pt x="0" y="4830824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38317" y="1130792"/>
            <a:ext cx="498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PENDAHULUAN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8994765" flipH="1">
            <a:off x="6165118" y="2543353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94765" flipH="1">
            <a:off x="6856481" y="3273923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994765" flipH="1">
            <a:off x="7547843" y="4004492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994765" flipH="1">
            <a:off x="8239206" y="4735062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94765" flipH="1">
            <a:off x="8930568" y="5465631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0800000">
            <a:off x="3450635" y="10859"/>
            <a:ext cx="836508" cy="452972"/>
          </a:xfrm>
          <a:prstGeom prst="triangle">
            <a:avLst/>
          </a:pr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accel="10000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1706" y="3127985"/>
            <a:ext cx="3906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PERANCANGAN ARSITEKTUR MODEL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05526" y="1089740"/>
            <a:ext cx="534543" cy="1195637"/>
            <a:chOff x="9856581" y="1063103"/>
            <a:chExt cx="534543" cy="1195637"/>
          </a:xfrm>
          <a:solidFill>
            <a:schemeClr val="bg1"/>
          </a:solidFill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18840000">
              <a:off x="9933924" y="1063103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5C9AD3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7980000">
              <a:off x="9856581" y="1801540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923" y="1464150"/>
            <a:ext cx="1019084" cy="324634"/>
            <a:chOff x="9560144" y="1819524"/>
            <a:chExt cx="1019084" cy="324634"/>
          </a:xfrm>
          <a:solidFill>
            <a:schemeClr val="bg1">
              <a:lumMod val="65000"/>
            </a:schemeClr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 rot="20291668">
              <a:off x="9560144" y="1915558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44546B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9529559">
              <a:off x="10213468" y="1819524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/>
            </a:p>
          </p:txBody>
        </p:sp>
      </p:grpSp>
      <p:sp>
        <p:nvSpPr>
          <p:cNvPr id="19" name="Freeform 18"/>
          <p:cNvSpPr>
            <a:spLocks noChangeAspect="1"/>
          </p:cNvSpPr>
          <p:nvPr/>
        </p:nvSpPr>
        <p:spPr>
          <a:xfrm>
            <a:off x="905629" y="656507"/>
            <a:ext cx="2011680" cy="2011680"/>
          </a:xfrm>
          <a:custGeom>
            <a:avLst/>
            <a:gdLst>
              <a:gd name="connsiteX0" fmla="*/ 1005840 w 2011680"/>
              <a:gd name="connsiteY0" fmla="*/ 816827 h 2011680"/>
              <a:gd name="connsiteX1" fmla="*/ 1188720 w 2011680"/>
              <a:gd name="connsiteY1" fmla="*/ 999707 h 2011680"/>
              <a:gd name="connsiteX2" fmla="*/ 1005840 w 2011680"/>
              <a:gd name="connsiteY2" fmla="*/ 1182587 h 2011680"/>
              <a:gd name="connsiteX3" fmla="*/ 822960 w 2011680"/>
              <a:gd name="connsiteY3" fmla="*/ 999707 h 2011680"/>
              <a:gd name="connsiteX4" fmla="*/ 1005840 w 2011680"/>
              <a:gd name="connsiteY4" fmla="*/ 816827 h 2011680"/>
              <a:gd name="connsiteX5" fmla="*/ 1091559 w 2011680"/>
              <a:gd name="connsiteY5" fmla="*/ 193610 h 2011680"/>
              <a:gd name="connsiteX6" fmla="*/ 1097280 w 2011680"/>
              <a:gd name="connsiteY6" fmla="*/ 222126 h 2011680"/>
              <a:gd name="connsiteX7" fmla="*/ 1005840 w 2011680"/>
              <a:gd name="connsiteY7" fmla="*/ 314136 h 2011680"/>
              <a:gd name="connsiteX8" fmla="*/ 914400 w 2011680"/>
              <a:gd name="connsiteY8" fmla="*/ 222126 h 2011680"/>
              <a:gd name="connsiteX9" fmla="*/ 919494 w 2011680"/>
              <a:gd name="connsiteY9" fmla="*/ 196740 h 2011680"/>
              <a:gd name="connsiteX10" fmla="*/ 860163 w 2011680"/>
              <a:gd name="connsiteY10" fmla="*/ 201975 h 2011680"/>
              <a:gd name="connsiteX11" fmla="*/ 199600 w 2011680"/>
              <a:gd name="connsiteY11" fmla="*/ 846226 h 2011680"/>
              <a:gd name="connsiteX12" fmla="*/ 188815 w 2011680"/>
              <a:gd name="connsiteY12" fmla="*/ 916890 h 2011680"/>
              <a:gd name="connsiteX13" fmla="*/ 200083 w 2011680"/>
              <a:gd name="connsiteY13" fmla="*/ 914601 h 2011680"/>
              <a:gd name="connsiteX14" fmla="*/ 291523 w 2011680"/>
              <a:gd name="connsiteY14" fmla="*/ 1006611 h 2011680"/>
              <a:gd name="connsiteX15" fmla="*/ 200083 w 2011680"/>
              <a:gd name="connsiteY15" fmla="*/ 1098621 h 2011680"/>
              <a:gd name="connsiteX16" fmla="*/ 187117 w 2011680"/>
              <a:gd name="connsiteY16" fmla="*/ 1095987 h 2011680"/>
              <a:gd name="connsiteX17" fmla="*/ 187129 w 2011680"/>
              <a:gd name="connsiteY17" fmla="*/ 1096224 h 2011680"/>
              <a:gd name="connsiteX18" fmla="*/ 850052 w 2011680"/>
              <a:gd name="connsiteY18" fmla="*/ 1820316 h 2011680"/>
              <a:gd name="connsiteX19" fmla="*/ 918335 w 2011680"/>
              <a:gd name="connsiteY19" fmla="*/ 1830080 h 2011680"/>
              <a:gd name="connsiteX20" fmla="*/ 917894 w 2011680"/>
              <a:gd name="connsiteY20" fmla="*/ 1827884 h 2011680"/>
              <a:gd name="connsiteX21" fmla="*/ 1009334 w 2011680"/>
              <a:gd name="connsiteY21" fmla="*/ 1735874 h 2011680"/>
              <a:gd name="connsiteX22" fmla="*/ 1100774 w 2011680"/>
              <a:gd name="connsiteY22" fmla="*/ 1827884 h 2011680"/>
              <a:gd name="connsiteX23" fmla="*/ 1100540 w 2011680"/>
              <a:gd name="connsiteY23" fmla="*/ 1829051 h 2011680"/>
              <a:gd name="connsiteX24" fmla="*/ 1161628 w 2011680"/>
              <a:gd name="connsiteY24" fmla="*/ 1820316 h 2011680"/>
              <a:gd name="connsiteX25" fmla="*/ 1824551 w 2011680"/>
              <a:gd name="connsiteY25" fmla="*/ 1096224 h 2011680"/>
              <a:gd name="connsiteX26" fmla="*/ 1824663 w 2011680"/>
              <a:gd name="connsiteY26" fmla="*/ 1094011 h 2011680"/>
              <a:gd name="connsiteX27" fmla="*/ 1805767 w 2011680"/>
              <a:gd name="connsiteY27" fmla="*/ 1097850 h 2011680"/>
              <a:gd name="connsiteX28" fmla="*/ 1714327 w 2011680"/>
              <a:gd name="connsiteY28" fmla="*/ 1005840 h 2011680"/>
              <a:gd name="connsiteX29" fmla="*/ 1805767 w 2011680"/>
              <a:gd name="connsiteY29" fmla="*/ 913830 h 2011680"/>
              <a:gd name="connsiteX30" fmla="*/ 1820393 w 2011680"/>
              <a:gd name="connsiteY30" fmla="*/ 916801 h 2011680"/>
              <a:gd name="connsiteX31" fmla="*/ 1815946 w 2011680"/>
              <a:gd name="connsiteY31" fmla="*/ 866404 h 2011680"/>
              <a:gd name="connsiteX32" fmla="*/ 1171695 w 2011680"/>
              <a:gd name="connsiteY32" fmla="*/ 205841 h 2011680"/>
              <a:gd name="connsiteX33" fmla="*/ 1005840 w 2011680"/>
              <a:gd name="connsiteY33" fmla="*/ 0 h 2011680"/>
              <a:gd name="connsiteX34" fmla="*/ 2011680 w 2011680"/>
              <a:gd name="connsiteY34" fmla="*/ 1005840 h 2011680"/>
              <a:gd name="connsiteX35" fmla="*/ 1005840 w 2011680"/>
              <a:gd name="connsiteY35" fmla="*/ 2011680 h 2011680"/>
              <a:gd name="connsiteX36" fmla="*/ 0 w 2011680"/>
              <a:gd name="connsiteY36" fmla="*/ 1005840 h 2011680"/>
              <a:gd name="connsiteX37" fmla="*/ 1005840 w 2011680"/>
              <a:gd name="connsiteY37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11680" h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78283-BB2E-4FF9-8BC4-0972FA010BC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7637" r="14602" b="37922"/>
          <a:stretch/>
        </p:blipFill>
        <p:spPr bwMode="auto">
          <a:xfrm>
            <a:off x="4093896" y="0"/>
            <a:ext cx="788963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27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9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9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4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9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4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E9D0C1-3C20-4CEE-851E-C0224AA90F58}"/>
              </a:ext>
            </a:extLst>
          </p:cNvPr>
          <p:cNvSpPr/>
          <p:nvPr/>
        </p:nvSpPr>
        <p:spPr>
          <a:xfrm>
            <a:off x="8440553" y="1894134"/>
            <a:ext cx="3553797" cy="2731904"/>
          </a:xfrm>
          <a:custGeom>
            <a:avLst/>
            <a:gdLst>
              <a:gd name="connsiteX0" fmla="*/ 3406639 w 3406639"/>
              <a:gd name="connsiteY0" fmla="*/ 0 h 3113274"/>
              <a:gd name="connsiteX1" fmla="*/ 3129042 w 3406639"/>
              <a:gd name="connsiteY1" fmla="*/ 2833356 h 3113274"/>
              <a:gd name="connsiteX2" fmla="*/ 0 w 3406639"/>
              <a:gd name="connsiteY2" fmla="*/ 3113274 h 3113274"/>
              <a:gd name="connsiteX3" fmla="*/ 440196 w 3406639"/>
              <a:gd name="connsiteY3" fmla="*/ 873842 h 311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639" h="3113274">
                <a:moveTo>
                  <a:pt x="3406639" y="0"/>
                </a:moveTo>
                <a:lnTo>
                  <a:pt x="3129042" y="2833356"/>
                </a:lnTo>
                <a:lnTo>
                  <a:pt x="0" y="3113274"/>
                </a:lnTo>
                <a:lnTo>
                  <a:pt x="440196" y="873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424C3-9EBE-4E81-9735-236727FEDA1A}"/>
              </a:ext>
            </a:extLst>
          </p:cNvPr>
          <p:cNvSpPr/>
          <p:nvPr/>
        </p:nvSpPr>
        <p:spPr>
          <a:xfrm>
            <a:off x="464620" y="5687452"/>
            <a:ext cx="10747665" cy="1008854"/>
          </a:xfrm>
          <a:prstGeom prst="rect">
            <a:avLst/>
          </a:prstGeom>
          <a:gradFill flip="none" rotWithShape="1">
            <a:gsLst>
              <a:gs pos="4425">
                <a:srgbClr val="FE4A1E">
                  <a:alpha val="0"/>
                </a:srgbClr>
              </a:gs>
              <a:gs pos="23000">
                <a:srgbClr val="FE4A1E">
                  <a:alpha val="5000"/>
                </a:srgbClr>
              </a:gs>
              <a:gs pos="42000">
                <a:srgbClr val="FE4A1E">
                  <a:alpha val="40000"/>
                </a:srgbClr>
              </a:gs>
              <a:gs pos="74000">
                <a:srgbClr val="FE4A1E">
                  <a:alpha val="80000"/>
                </a:srgbClr>
              </a:gs>
              <a:gs pos="100000">
                <a:srgbClr val="FE4A1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192982" y="102135"/>
            <a:ext cx="791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PERBANDINGAN UNJUK KERJA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3A045-EDA6-42FE-8F93-3189436D1E7B}"/>
              </a:ext>
            </a:extLst>
          </p:cNvPr>
          <p:cNvSpPr txBox="1"/>
          <p:nvPr/>
        </p:nvSpPr>
        <p:spPr>
          <a:xfrm>
            <a:off x="1312910" y="5671477"/>
            <a:ext cx="153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98.68%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F619D-D816-4249-A496-61C0FF685386}"/>
              </a:ext>
            </a:extLst>
          </p:cNvPr>
          <p:cNvSpPr txBox="1"/>
          <p:nvPr/>
        </p:nvSpPr>
        <p:spPr>
          <a:xfrm>
            <a:off x="3871769" y="5666968"/>
            <a:ext cx="146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95.83%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B5B4B-BDED-47B7-A7D5-827921C04EBD}"/>
              </a:ext>
            </a:extLst>
          </p:cNvPr>
          <p:cNvSpPr txBox="1"/>
          <p:nvPr/>
        </p:nvSpPr>
        <p:spPr>
          <a:xfrm>
            <a:off x="1347571" y="6187259"/>
            <a:ext cx="186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7178-93FD-418C-8EA6-CEFDDD6ACD61}"/>
              </a:ext>
            </a:extLst>
          </p:cNvPr>
          <p:cNvSpPr txBox="1"/>
          <p:nvPr/>
        </p:nvSpPr>
        <p:spPr>
          <a:xfrm>
            <a:off x="3895138" y="6210036"/>
            <a:ext cx="191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8D504-F1BB-45D3-A66F-CF29E881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000" l="300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0" y="5643121"/>
            <a:ext cx="982242" cy="982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E4AF5-90A0-4C39-B43C-43EC206F4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08" y="5752347"/>
            <a:ext cx="802192" cy="796243"/>
          </a:xfrm>
          <a:prstGeom prst="flowChartConnector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24A1AD-1A0B-4C0F-A569-E46AD3014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07" y="1434925"/>
            <a:ext cx="4006378" cy="5074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942C85-A293-4E59-BD62-39B59BCF1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073" y="1339839"/>
            <a:ext cx="7916530" cy="407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7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E9D0C1-3C20-4CEE-851E-C0224AA90F58}"/>
              </a:ext>
            </a:extLst>
          </p:cNvPr>
          <p:cNvSpPr/>
          <p:nvPr/>
        </p:nvSpPr>
        <p:spPr>
          <a:xfrm>
            <a:off x="8440553" y="1894134"/>
            <a:ext cx="3553797" cy="2731904"/>
          </a:xfrm>
          <a:custGeom>
            <a:avLst/>
            <a:gdLst>
              <a:gd name="connsiteX0" fmla="*/ 3406639 w 3406639"/>
              <a:gd name="connsiteY0" fmla="*/ 0 h 3113274"/>
              <a:gd name="connsiteX1" fmla="*/ 3129042 w 3406639"/>
              <a:gd name="connsiteY1" fmla="*/ 2833356 h 3113274"/>
              <a:gd name="connsiteX2" fmla="*/ 0 w 3406639"/>
              <a:gd name="connsiteY2" fmla="*/ 3113274 h 3113274"/>
              <a:gd name="connsiteX3" fmla="*/ 440196 w 3406639"/>
              <a:gd name="connsiteY3" fmla="*/ 873842 h 311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639" h="3113274">
                <a:moveTo>
                  <a:pt x="3406639" y="0"/>
                </a:moveTo>
                <a:lnTo>
                  <a:pt x="3129042" y="2833356"/>
                </a:lnTo>
                <a:lnTo>
                  <a:pt x="0" y="3113274"/>
                </a:lnTo>
                <a:lnTo>
                  <a:pt x="440196" y="873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424C3-9EBE-4E81-9735-236727FEDA1A}"/>
              </a:ext>
            </a:extLst>
          </p:cNvPr>
          <p:cNvSpPr/>
          <p:nvPr/>
        </p:nvSpPr>
        <p:spPr>
          <a:xfrm>
            <a:off x="464620" y="5687452"/>
            <a:ext cx="10747665" cy="1008854"/>
          </a:xfrm>
          <a:prstGeom prst="rect">
            <a:avLst/>
          </a:prstGeom>
          <a:gradFill flip="none" rotWithShape="1">
            <a:gsLst>
              <a:gs pos="4425">
                <a:srgbClr val="FE4A1E">
                  <a:alpha val="0"/>
                </a:srgbClr>
              </a:gs>
              <a:gs pos="23000">
                <a:srgbClr val="FE4A1E">
                  <a:alpha val="5000"/>
                </a:srgbClr>
              </a:gs>
              <a:gs pos="42000">
                <a:srgbClr val="FE4A1E">
                  <a:alpha val="40000"/>
                </a:srgbClr>
              </a:gs>
              <a:gs pos="74000">
                <a:srgbClr val="FE4A1E">
                  <a:alpha val="80000"/>
                </a:srgbClr>
              </a:gs>
              <a:gs pos="100000">
                <a:srgbClr val="FE4A1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192981" y="102135"/>
            <a:ext cx="7688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PERBANDINGAN UNJUK KERJA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3A045-EDA6-42FE-8F93-3189436D1E7B}"/>
              </a:ext>
            </a:extLst>
          </p:cNvPr>
          <p:cNvSpPr txBox="1"/>
          <p:nvPr/>
        </p:nvSpPr>
        <p:spPr>
          <a:xfrm>
            <a:off x="1312910" y="5671477"/>
            <a:ext cx="153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98.68%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F619D-D816-4249-A496-61C0FF685386}"/>
              </a:ext>
            </a:extLst>
          </p:cNvPr>
          <p:cNvSpPr txBox="1"/>
          <p:nvPr/>
        </p:nvSpPr>
        <p:spPr>
          <a:xfrm>
            <a:off x="3856806" y="5671477"/>
            <a:ext cx="143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95.83%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B5B4B-BDED-47B7-A7D5-827921C04EBD}"/>
              </a:ext>
            </a:extLst>
          </p:cNvPr>
          <p:cNvSpPr txBox="1"/>
          <p:nvPr/>
        </p:nvSpPr>
        <p:spPr>
          <a:xfrm>
            <a:off x="1347571" y="6187259"/>
            <a:ext cx="186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7178-93FD-418C-8EA6-CEFDDD6ACD61}"/>
              </a:ext>
            </a:extLst>
          </p:cNvPr>
          <p:cNvSpPr txBox="1"/>
          <p:nvPr/>
        </p:nvSpPr>
        <p:spPr>
          <a:xfrm>
            <a:off x="3890412" y="6171122"/>
            <a:ext cx="191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8D504-F1BB-45D3-A66F-CF29E881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000" l="300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0" y="5643121"/>
            <a:ext cx="982242" cy="982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E4AF5-90A0-4C39-B43C-43EC206F4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871" y="5735526"/>
            <a:ext cx="802192" cy="796243"/>
          </a:xfrm>
          <a:prstGeom prst="flowChartConnector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2DAC2CB-F747-4596-8963-5667F96B6B9E}"/>
              </a:ext>
            </a:extLst>
          </p:cNvPr>
          <p:cNvGraphicFramePr/>
          <p:nvPr/>
        </p:nvGraphicFramePr>
        <p:xfrm>
          <a:off x="192983" y="783216"/>
          <a:ext cx="8060024" cy="451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524A1AD-1A0B-4C0F-A569-E46AD3014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07" y="1434925"/>
            <a:ext cx="4006378" cy="50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/>
      <p:bldP spid="24" grpId="0"/>
      <p:bldP spid="25" grpId="0"/>
      <p:bldP spid="26" grpId="0"/>
      <p:bldP spid="27" grpId="0"/>
      <p:bldGraphic spid="1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E9D0C1-3C20-4CEE-851E-C0224AA90F58}"/>
              </a:ext>
            </a:extLst>
          </p:cNvPr>
          <p:cNvSpPr/>
          <p:nvPr/>
        </p:nvSpPr>
        <p:spPr>
          <a:xfrm>
            <a:off x="8440553" y="1894134"/>
            <a:ext cx="3553797" cy="2731904"/>
          </a:xfrm>
          <a:custGeom>
            <a:avLst/>
            <a:gdLst>
              <a:gd name="connsiteX0" fmla="*/ 3406639 w 3406639"/>
              <a:gd name="connsiteY0" fmla="*/ 0 h 3113274"/>
              <a:gd name="connsiteX1" fmla="*/ 3129042 w 3406639"/>
              <a:gd name="connsiteY1" fmla="*/ 2833356 h 3113274"/>
              <a:gd name="connsiteX2" fmla="*/ 0 w 3406639"/>
              <a:gd name="connsiteY2" fmla="*/ 3113274 h 3113274"/>
              <a:gd name="connsiteX3" fmla="*/ 440196 w 3406639"/>
              <a:gd name="connsiteY3" fmla="*/ 873842 h 311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639" h="3113274">
                <a:moveTo>
                  <a:pt x="3406639" y="0"/>
                </a:moveTo>
                <a:lnTo>
                  <a:pt x="3129042" y="2833356"/>
                </a:lnTo>
                <a:lnTo>
                  <a:pt x="0" y="3113274"/>
                </a:lnTo>
                <a:lnTo>
                  <a:pt x="440196" y="873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424C3-9EBE-4E81-9735-236727FEDA1A}"/>
              </a:ext>
            </a:extLst>
          </p:cNvPr>
          <p:cNvSpPr/>
          <p:nvPr/>
        </p:nvSpPr>
        <p:spPr>
          <a:xfrm>
            <a:off x="464620" y="5687452"/>
            <a:ext cx="10747665" cy="1008854"/>
          </a:xfrm>
          <a:prstGeom prst="rect">
            <a:avLst/>
          </a:prstGeom>
          <a:gradFill flip="none" rotWithShape="1">
            <a:gsLst>
              <a:gs pos="4425">
                <a:srgbClr val="FE4A1E">
                  <a:alpha val="0"/>
                </a:srgbClr>
              </a:gs>
              <a:gs pos="23000">
                <a:srgbClr val="FE4A1E">
                  <a:alpha val="5000"/>
                </a:srgbClr>
              </a:gs>
              <a:gs pos="42000">
                <a:srgbClr val="FE4A1E">
                  <a:alpha val="40000"/>
                </a:srgbClr>
              </a:gs>
              <a:gs pos="74000">
                <a:srgbClr val="FE4A1E">
                  <a:alpha val="80000"/>
                </a:srgbClr>
              </a:gs>
              <a:gs pos="100000">
                <a:srgbClr val="FE4A1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192981" y="102135"/>
            <a:ext cx="8060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PERBANDINGAN UNJUK KERJA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3A045-EDA6-42FE-8F93-3189436D1E7B}"/>
              </a:ext>
            </a:extLst>
          </p:cNvPr>
          <p:cNvSpPr txBox="1"/>
          <p:nvPr/>
        </p:nvSpPr>
        <p:spPr>
          <a:xfrm>
            <a:off x="1312910" y="5671477"/>
            <a:ext cx="1496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98.68%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F619D-D816-4249-A496-61C0FF685386}"/>
              </a:ext>
            </a:extLst>
          </p:cNvPr>
          <p:cNvSpPr txBox="1"/>
          <p:nvPr/>
        </p:nvSpPr>
        <p:spPr>
          <a:xfrm>
            <a:off x="3856806" y="5671477"/>
            <a:ext cx="140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95.83%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B5B4B-BDED-47B7-A7D5-827921C04EBD}"/>
              </a:ext>
            </a:extLst>
          </p:cNvPr>
          <p:cNvSpPr txBox="1"/>
          <p:nvPr/>
        </p:nvSpPr>
        <p:spPr>
          <a:xfrm>
            <a:off x="1347571" y="6187259"/>
            <a:ext cx="186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77178-93FD-418C-8EA6-CEFDDD6ACD61}"/>
              </a:ext>
            </a:extLst>
          </p:cNvPr>
          <p:cNvSpPr txBox="1"/>
          <p:nvPr/>
        </p:nvSpPr>
        <p:spPr>
          <a:xfrm>
            <a:off x="3890412" y="6171122"/>
            <a:ext cx="191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Highest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8D504-F1BB-45D3-A66F-CF29E881F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000" l="300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0" y="5643121"/>
            <a:ext cx="982242" cy="982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E4AF5-90A0-4C39-B43C-43EC206F4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39" y="5769036"/>
            <a:ext cx="835798" cy="829600"/>
          </a:xfrm>
          <a:prstGeom prst="flowChartConnector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24A1AD-1A0B-4C0F-A569-E46AD3014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07" y="1434925"/>
            <a:ext cx="4006378" cy="5074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87E97-1DCF-4DC6-96CE-28EE6805BF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20" y="1229188"/>
            <a:ext cx="7358164" cy="401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5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/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3264195"/>
            <a:ext cx="6178885" cy="3593806"/>
          </a:xfrm>
          <a:prstGeom prst="rect">
            <a:avLst/>
          </a:prstGeom>
          <a:solidFill>
            <a:srgbClr val="FE4A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B609FF-68D7-4029-9D31-1E9322E4F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6432"/>
            <a:ext cx="6090999" cy="59255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D419B1-4AB1-4D16-B774-0BE793994F27}"/>
              </a:ext>
            </a:extLst>
          </p:cNvPr>
          <p:cNvSpPr/>
          <p:nvPr/>
        </p:nvSpPr>
        <p:spPr>
          <a:xfrm>
            <a:off x="6165318" y="3260731"/>
            <a:ext cx="6026682" cy="3593806"/>
          </a:xfrm>
          <a:prstGeom prst="rect">
            <a:avLst/>
          </a:prstGeom>
          <a:solidFill>
            <a:srgbClr val="5C9AD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9686" y="140274"/>
            <a:ext cx="60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INTERFACE WEBSITE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970C5F-6A21-4981-9B67-5BA53E5C353D}"/>
              </a:ext>
            </a:extLst>
          </p:cNvPr>
          <p:cNvSpPr/>
          <p:nvPr/>
        </p:nvSpPr>
        <p:spPr>
          <a:xfrm>
            <a:off x="348207" y="1576739"/>
            <a:ext cx="5336856" cy="3437928"/>
          </a:xfrm>
          <a:custGeom>
            <a:avLst/>
            <a:gdLst>
              <a:gd name="connsiteX0" fmla="*/ 0 w 3810000"/>
              <a:gd name="connsiteY0" fmla="*/ 0 h 2209800"/>
              <a:gd name="connsiteX1" fmla="*/ 3810000 w 3810000"/>
              <a:gd name="connsiteY1" fmla="*/ 0 h 2209800"/>
              <a:gd name="connsiteX2" fmla="*/ 3810000 w 3810000"/>
              <a:gd name="connsiteY2" fmla="*/ 2209800 h 2209800"/>
              <a:gd name="connsiteX3" fmla="*/ 0 w 3810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2209800">
                <a:moveTo>
                  <a:pt x="0" y="0"/>
                </a:moveTo>
                <a:lnTo>
                  <a:pt x="3810000" y="0"/>
                </a:lnTo>
                <a:lnTo>
                  <a:pt x="3810000" y="2209800"/>
                </a:lnTo>
                <a:lnTo>
                  <a:pt x="0" y="220980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F2D02-6005-4B88-894A-FEEB9445A0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3" y="1136431"/>
            <a:ext cx="6090998" cy="59255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3949EF-4F23-4E44-B749-CE053A3F1761}"/>
              </a:ext>
            </a:extLst>
          </p:cNvPr>
          <p:cNvSpPr/>
          <p:nvPr/>
        </p:nvSpPr>
        <p:spPr>
          <a:xfrm>
            <a:off x="6490952" y="1559806"/>
            <a:ext cx="5318975" cy="3437928"/>
          </a:xfrm>
          <a:custGeom>
            <a:avLst/>
            <a:gdLst>
              <a:gd name="connsiteX0" fmla="*/ 0 w 3810000"/>
              <a:gd name="connsiteY0" fmla="*/ 0 h 2209800"/>
              <a:gd name="connsiteX1" fmla="*/ 3810000 w 3810000"/>
              <a:gd name="connsiteY1" fmla="*/ 0 h 2209800"/>
              <a:gd name="connsiteX2" fmla="*/ 3810000 w 3810000"/>
              <a:gd name="connsiteY2" fmla="*/ 2209800 h 2209800"/>
              <a:gd name="connsiteX3" fmla="*/ 0 w 3810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2209800">
                <a:moveTo>
                  <a:pt x="0" y="0"/>
                </a:moveTo>
                <a:lnTo>
                  <a:pt x="3810000" y="0"/>
                </a:lnTo>
                <a:lnTo>
                  <a:pt x="3810000" y="2209800"/>
                </a:lnTo>
                <a:lnTo>
                  <a:pt x="0" y="220980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7" grpId="0"/>
      <p:bldP spid="1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2710697">
            <a:off x="-436942" y="613782"/>
            <a:ext cx="13462954" cy="5229867"/>
          </a:xfrm>
          <a:custGeom>
            <a:avLst/>
            <a:gdLst>
              <a:gd name="connsiteX0" fmla="*/ 4800853 w 13462954"/>
              <a:gd name="connsiteY0" fmla="*/ 0 h 5300520"/>
              <a:gd name="connsiteX1" fmla="*/ 12443810 w 13462954"/>
              <a:gd name="connsiteY1" fmla="*/ 0 h 5300520"/>
              <a:gd name="connsiteX2" fmla="*/ 13462954 w 13462954"/>
              <a:gd name="connsiteY2" fmla="*/ 1012821 h 5300520"/>
              <a:gd name="connsiteX3" fmla="*/ 9201855 w 13462954"/>
              <a:gd name="connsiteY3" fmla="*/ 5300520 h 5300520"/>
              <a:gd name="connsiteX4" fmla="*/ 472629 w 13462954"/>
              <a:gd name="connsiteY4" fmla="*/ 5300520 h 5300520"/>
              <a:gd name="connsiteX5" fmla="*/ 0 w 13462954"/>
              <a:gd name="connsiteY5" fmla="*/ 4830824 h 53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2954" h="5300520">
                <a:moveTo>
                  <a:pt x="4800853" y="0"/>
                </a:moveTo>
                <a:lnTo>
                  <a:pt x="12443810" y="0"/>
                </a:lnTo>
                <a:lnTo>
                  <a:pt x="13462954" y="1012821"/>
                </a:lnTo>
                <a:lnTo>
                  <a:pt x="9201855" y="5300520"/>
                </a:lnTo>
                <a:lnTo>
                  <a:pt x="472629" y="5300520"/>
                </a:lnTo>
                <a:lnTo>
                  <a:pt x="0" y="4830824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7390" y="1265566"/>
            <a:ext cx="575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PENUTUP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8994765" flipH="1">
            <a:off x="6474904" y="313914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94765" flipH="1">
            <a:off x="7166267" y="386971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994765" flipH="1">
            <a:off x="7857629" y="460028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994765" flipH="1">
            <a:off x="8548992" y="5330857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94765" flipH="1">
            <a:off x="9240354" y="6061426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0800000">
            <a:off x="3450635" y="10859"/>
            <a:ext cx="836508" cy="452972"/>
          </a:xfrm>
          <a:prstGeom prst="triangle">
            <a:avLst/>
          </a:pr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7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8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KESIMPULAN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80C56-DFFC-43ED-9A47-841CAF925936}"/>
              </a:ext>
            </a:extLst>
          </p:cNvPr>
          <p:cNvGrpSpPr/>
          <p:nvPr/>
        </p:nvGrpSpPr>
        <p:grpSpPr>
          <a:xfrm>
            <a:off x="1414160" y="1729337"/>
            <a:ext cx="4116826" cy="1157184"/>
            <a:chOff x="1653714" y="2310791"/>
            <a:chExt cx="4116826" cy="115718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564A0F-8B38-41C2-9DA5-E523E18A0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3714" y="2310791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374D5-AFDF-4CBC-8FB5-897005A95797}"/>
                </a:ext>
              </a:extLst>
            </p:cNvPr>
            <p:cNvSpPr txBox="1"/>
            <p:nvPr/>
          </p:nvSpPr>
          <p:spPr>
            <a:xfrm>
              <a:off x="1799014" y="2495135"/>
              <a:ext cx="33748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CNN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cocok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untuk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klasifikasi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objek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yang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bekerja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dengan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cara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ektraksi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karakteristik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data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masukan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menjadi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representasi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rgbClr val="FE4A1E"/>
                  </a:solidFill>
                  <a:latin typeface="Candara" panose="020E0502030303020204" pitchFamily="34" charset="0"/>
                </a:rPr>
                <a:t>datanya</a:t>
              </a:r>
              <a:r>
                <a:rPr lang="en-US" sz="1400" dirty="0">
                  <a:solidFill>
                    <a:srgbClr val="FE4A1E"/>
                  </a:solidFill>
                  <a:latin typeface="Candara" panose="020E0502030303020204" pitchFamily="34" charset="0"/>
                </a:rPr>
                <a:t>.</a:t>
              </a:r>
              <a:endParaRPr lang="en-US" sz="1400" dirty="0">
                <a:solidFill>
                  <a:srgbClr val="625D5D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8413C-2086-4972-AE50-5DE91810C887}"/>
              </a:ext>
            </a:extLst>
          </p:cNvPr>
          <p:cNvGrpSpPr/>
          <p:nvPr/>
        </p:nvGrpSpPr>
        <p:grpSpPr>
          <a:xfrm>
            <a:off x="401630" y="2963369"/>
            <a:ext cx="4171483" cy="1157184"/>
            <a:chOff x="641184" y="3544823"/>
            <a:chExt cx="4171483" cy="115718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3846D4-1C7A-4028-ADAE-7C9C46F3B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184" y="3544823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E8E26-B4AE-493A-B6AC-5C7BCEF18580}"/>
                </a:ext>
              </a:extLst>
            </p:cNvPr>
            <p:cNvSpPr txBox="1"/>
            <p:nvPr/>
          </p:nvSpPr>
          <p:spPr>
            <a:xfrm>
              <a:off x="1754523" y="3621674"/>
              <a:ext cx="3058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Meninjau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nilai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akurasi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saja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dapat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menimbukan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bias yang fatal,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maka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dari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itu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penting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dilakukan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evaluasi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terhadap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metrik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klasifikasi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ndara" panose="020E0502030303020204" pitchFamily="34" charset="0"/>
                </a:rPr>
                <a:t> lain.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033C59-D554-4E9C-85E6-760B8B11A07A}"/>
              </a:ext>
            </a:extLst>
          </p:cNvPr>
          <p:cNvGrpSpPr/>
          <p:nvPr/>
        </p:nvGrpSpPr>
        <p:grpSpPr>
          <a:xfrm>
            <a:off x="1351581" y="4214393"/>
            <a:ext cx="4116826" cy="1157184"/>
            <a:chOff x="1591135" y="4795847"/>
            <a:chExt cx="4116826" cy="115718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47D323-373A-4119-9BE1-2D5AF97B4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1135" y="4795847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38A48A-0616-4F99-8FE6-E26BEE27BEA6}"/>
                </a:ext>
              </a:extLst>
            </p:cNvPr>
            <p:cNvSpPr txBox="1"/>
            <p:nvPr/>
          </p:nvSpPr>
          <p:spPr>
            <a:xfrm>
              <a:off x="1832556" y="5004067"/>
              <a:ext cx="3058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Satu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jenis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teknik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resampling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belum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tentu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cocok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untuk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setiap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 dataset yang 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digunakan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Candara" panose="020E0502030303020204" pitchFamily="34" charset="0"/>
                </a:rPr>
                <a:t>.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5AEE76-D393-4083-96DB-986EB3964EC8}"/>
              </a:ext>
            </a:extLst>
          </p:cNvPr>
          <p:cNvGrpSpPr/>
          <p:nvPr/>
        </p:nvGrpSpPr>
        <p:grpSpPr>
          <a:xfrm>
            <a:off x="7051887" y="1729337"/>
            <a:ext cx="4116826" cy="1157951"/>
            <a:chOff x="7291441" y="2310791"/>
            <a:chExt cx="4116826" cy="115795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5B9D3C-DF1A-49F8-AD6B-71E62455D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1441" y="2310791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27D55-72B1-4DDC-89DA-A9BF6112B877}"/>
                </a:ext>
              </a:extLst>
            </p:cNvPr>
            <p:cNvSpPr txBox="1"/>
            <p:nvPr/>
          </p:nvSpPr>
          <p:spPr>
            <a:xfrm>
              <a:off x="7452087" y="2376135"/>
              <a:ext cx="344012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300" dirty="0" err="1">
                  <a:latin typeface="Bookman Old Style" panose="02050604050505020204" pitchFamily="18" charset="0"/>
                </a:rPr>
                <a:t>Dilihat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dari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metrik</a:t>
              </a:r>
              <a:r>
                <a:rPr lang="en-ID" sz="1300" dirty="0">
                  <a:latin typeface="Bookman Old Style" panose="02050604050505020204" pitchFamily="18" charset="0"/>
                </a:rPr>
                <a:t> validation accuracy, </a:t>
              </a:r>
              <a:r>
                <a:rPr lang="en-ID" sz="1300" dirty="0" err="1">
                  <a:latin typeface="Bookman Old Style" panose="02050604050505020204" pitchFamily="18" charset="0"/>
                </a:rPr>
                <a:t>teknik</a:t>
              </a:r>
              <a:r>
                <a:rPr lang="en-ID" sz="1300" dirty="0">
                  <a:latin typeface="Bookman Old Style" panose="02050604050505020204" pitchFamily="18" charset="0"/>
                </a:rPr>
                <a:t> resampling dataset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performa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terbaik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adalah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Gabungan</a:t>
              </a:r>
              <a:r>
                <a:rPr lang="en-ID" sz="1300" dirty="0">
                  <a:latin typeface="Bookman Old Style" panose="02050604050505020204" pitchFamily="18" charset="0"/>
                </a:rPr>
                <a:t> SMOTE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ENN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nilai</a:t>
              </a:r>
              <a:r>
                <a:rPr lang="en-ID" sz="1300" dirty="0">
                  <a:latin typeface="Bookman Old Style" panose="02050604050505020204" pitchFamily="18" charset="0"/>
                </a:rPr>
                <a:t> 0.958295,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98C1C-0CC0-4056-9571-E8D2617099B9}"/>
              </a:ext>
            </a:extLst>
          </p:cNvPr>
          <p:cNvGrpSpPr/>
          <p:nvPr/>
        </p:nvGrpSpPr>
        <p:grpSpPr>
          <a:xfrm>
            <a:off x="6039357" y="2963369"/>
            <a:ext cx="4137983" cy="1157184"/>
            <a:chOff x="6278911" y="3544823"/>
            <a:chExt cx="4137983" cy="11571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6DE5C4-B6AD-4045-88A8-122BCEDED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8911" y="3544823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B6F4D5-B081-4FD1-9809-54A1F3CD213E}"/>
                </a:ext>
              </a:extLst>
            </p:cNvPr>
            <p:cNvSpPr txBox="1"/>
            <p:nvPr/>
          </p:nvSpPr>
          <p:spPr>
            <a:xfrm>
              <a:off x="7358750" y="3572957"/>
              <a:ext cx="30581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300" dirty="0" err="1">
                  <a:latin typeface="Bookman Old Style" panose="02050604050505020204" pitchFamily="18" charset="0"/>
                </a:rPr>
                <a:t>Dilihat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dari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metrik</a:t>
              </a:r>
              <a:r>
                <a:rPr lang="en-ID" sz="1300" dirty="0">
                  <a:latin typeface="Bookman Old Style" panose="02050604050505020204" pitchFamily="18" charset="0"/>
                </a:rPr>
                <a:t> recall, </a:t>
              </a:r>
              <a:r>
                <a:rPr lang="en-ID" sz="1300" dirty="0" err="1">
                  <a:latin typeface="Bookman Old Style" panose="02050604050505020204" pitchFamily="18" charset="0"/>
                </a:rPr>
                <a:t>teknik</a:t>
              </a:r>
              <a:r>
                <a:rPr lang="en-ID" sz="1300" dirty="0">
                  <a:latin typeface="Bookman Old Style" panose="02050604050505020204" pitchFamily="18" charset="0"/>
                </a:rPr>
                <a:t> resampling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performa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terbaik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Gabungan</a:t>
              </a:r>
              <a:r>
                <a:rPr lang="en-ID" sz="1300" dirty="0">
                  <a:latin typeface="Bookman Old Style" panose="02050604050505020204" pitchFamily="18" charset="0"/>
                </a:rPr>
                <a:t> SMOTE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ENN </a:t>
              </a:r>
              <a:r>
                <a:rPr lang="en-ID" sz="1300" dirty="0" err="1">
                  <a:latin typeface="Bookman Old Style" panose="02050604050505020204" pitchFamily="18" charset="0"/>
                </a:rPr>
                <a:t>dengan</a:t>
              </a:r>
              <a:r>
                <a:rPr lang="en-ID" sz="1300" dirty="0">
                  <a:latin typeface="Bookman Old Style" panose="02050604050505020204" pitchFamily="18" charset="0"/>
                </a:rPr>
                <a:t> </a:t>
              </a:r>
              <a:r>
                <a:rPr lang="en-ID" sz="1300" dirty="0" err="1">
                  <a:latin typeface="Bookman Old Style" panose="02050604050505020204" pitchFamily="18" charset="0"/>
                </a:rPr>
                <a:t>nilai</a:t>
              </a:r>
              <a:r>
                <a:rPr lang="en-ID" sz="1300" dirty="0">
                  <a:latin typeface="Bookman Old Style" panose="02050604050505020204" pitchFamily="18" charset="0"/>
                </a:rPr>
                <a:t> 0.949213.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E0216B-20C7-445A-85F6-99C3B99C7D76}"/>
              </a:ext>
            </a:extLst>
          </p:cNvPr>
          <p:cNvGrpSpPr/>
          <p:nvPr/>
        </p:nvGrpSpPr>
        <p:grpSpPr>
          <a:xfrm>
            <a:off x="6989308" y="4214393"/>
            <a:ext cx="4116826" cy="1157184"/>
            <a:chOff x="7228862" y="4795847"/>
            <a:chExt cx="4116826" cy="115718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35E23B-ED5F-4900-BAED-121545E02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8862" y="4795847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3C47F4-9BAC-416E-946C-472B94C4513B}"/>
                </a:ext>
              </a:extLst>
            </p:cNvPr>
            <p:cNvSpPr txBox="1"/>
            <p:nvPr/>
          </p:nvSpPr>
          <p:spPr>
            <a:xfrm>
              <a:off x="7458724" y="4863400"/>
              <a:ext cx="3058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latin typeface="Candara" panose="020E0502030303020204" pitchFamily="34" charset="0"/>
                </a:rPr>
                <a:t>Teknik resampling yang paling </a:t>
              </a:r>
              <a:r>
                <a:rPr lang="en-ID" sz="1400" dirty="0" err="1">
                  <a:latin typeface="Candara" panose="020E0502030303020204" pitchFamily="34" charset="0"/>
                </a:rPr>
                <a:t>cocok</a:t>
              </a:r>
              <a:r>
                <a:rPr lang="en-ID" sz="1400" dirty="0">
                  <a:latin typeface="Candara" panose="020E0502030303020204" pitchFamily="34" charset="0"/>
                </a:rPr>
                <a:t> </a:t>
              </a:r>
              <a:r>
                <a:rPr lang="en-ID" sz="1400" dirty="0" err="1">
                  <a:latin typeface="Candara" panose="020E0502030303020204" pitchFamily="34" charset="0"/>
                </a:rPr>
                <a:t>digunakan</a:t>
              </a:r>
              <a:r>
                <a:rPr lang="en-ID" sz="1400" dirty="0">
                  <a:latin typeface="Candara" panose="020E0502030303020204" pitchFamily="34" charset="0"/>
                </a:rPr>
                <a:t> </a:t>
              </a:r>
              <a:r>
                <a:rPr lang="en-ID" sz="1400" dirty="0" err="1">
                  <a:latin typeface="Candara" panose="020E0502030303020204" pitchFamily="34" charset="0"/>
                </a:rPr>
                <a:t>menangani</a:t>
              </a:r>
              <a:r>
                <a:rPr lang="en-ID" sz="1400" dirty="0">
                  <a:latin typeface="Candara" panose="020E0502030303020204" pitchFamily="34" charset="0"/>
                </a:rPr>
                <a:t> dataset HAM10000 </a:t>
              </a:r>
              <a:r>
                <a:rPr lang="en-ID" sz="1400" dirty="0" err="1">
                  <a:latin typeface="Candara" panose="020E0502030303020204" pitchFamily="34" charset="0"/>
                </a:rPr>
                <a:t>adalah</a:t>
              </a:r>
              <a:r>
                <a:rPr lang="en-ID" sz="1400" dirty="0">
                  <a:latin typeface="Candara" panose="020E0502030303020204" pitchFamily="34" charset="0"/>
                </a:rPr>
                <a:t> </a:t>
              </a:r>
              <a:r>
                <a:rPr lang="en-ID" sz="1400" dirty="0" err="1">
                  <a:latin typeface="Candara" panose="020E0502030303020204" pitchFamily="34" charset="0"/>
                </a:rPr>
                <a:t>teknik</a:t>
              </a:r>
              <a:r>
                <a:rPr lang="en-ID" sz="1400" dirty="0">
                  <a:latin typeface="Candara" panose="020E0502030303020204" pitchFamily="34" charset="0"/>
                </a:rPr>
                <a:t> </a:t>
              </a:r>
              <a:r>
                <a:rPr lang="en-ID" sz="1400" dirty="0" err="1">
                  <a:latin typeface="Candara" panose="020E0502030303020204" pitchFamily="34" charset="0"/>
                </a:rPr>
                <a:t>gabungan</a:t>
              </a:r>
              <a:r>
                <a:rPr lang="en-ID" sz="1400" dirty="0">
                  <a:latin typeface="Candara" panose="020E0502030303020204" pitchFamily="34" charset="0"/>
                </a:rPr>
                <a:t> oversampling dan </a:t>
              </a:r>
              <a:r>
                <a:rPr lang="en-ID" sz="1400" dirty="0" err="1">
                  <a:latin typeface="Candara" panose="020E0502030303020204" pitchFamily="34" charset="0"/>
                </a:rPr>
                <a:t>undersampling</a:t>
              </a:r>
              <a:r>
                <a:rPr lang="en-ID" sz="1400" dirty="0">
                  <a:latin typeface="Candara" panose="020E0502030303020204" pitchFamily="34" charset="0"/>
                </a:rPr>
                <a:t>.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AE9DC4-5AC4-427F-A10F-4B5C73A0DD23}"/>
              </a:ext>
            </a:extLst>
          </p:cNvPr>
          <p:cNvSpPr>
            <a:spLocks noChangeAspect="1"/>
          </p:cNvSpPr>
          <p:nvPr/>
        </p:nvSpPr>
        <p:spPr>
          <a:xfrm>
            <a:off x="370046" y="2324922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8EBC20-2680-4472-81A4-6B837814E990}"/>
              </a:ext>
            </a:extLst>
          </p:cNvPr>
          <p:cNvSpPr>
            <a:spLocks noChangeAspect="1"/>
          </p:cNvSpPr>
          <p:nvPr/>
        </p:nvSpPr>
        <p:spPr>
          <a:xfrm>
            <a:off x="4305784" y="3558954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03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46E32D-7460-43B8-A552-3906F5B24AD1}"/>
              </a:ext>
            </a:extLst>
          </p:cNvPr>
          <p:cNvSpPr>
            <a:spLocks noChangeAspect="1"/>
          </p:cNvSpPr>
          <p:nvPr/>
        </p:nvSpPr>
        <p:spPr>
          <a:xfrm>
            <a:off x="10006089" y="1073897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05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2FDD83-D5BB-4E35-9DD1-1B8A630860E1}"/>
              </a:ext>
            </a:extLst>
          </p:cNvPr>
          <p:cNvSpPr>
            <a:spLocks noChangeAspect="1"/>
          </p:cNvSpPr>
          <p:nvPr/>
        </p:nvSpPr>
        <p:spPr>
          <a:xfrm>
            <a:off x="6007773" y="2324922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06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CA282FE-302F-4CDA-B49A-5DE27C2CCD6E}"/>
              </a:ext>
            </a:extLst>
          </p:cNvPr>
          <p:cNvSpPr>
            <a:spLocks noChangeAspect="1"/>
          </p:cNvSpPr>
          <p:nvPr/>
        </p:nvSpPr>
        <p:spPr>
          <a:xfrm>
            <a:off x="9943511" y="3558954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07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716F6C-C8DE-4E75-9704-33158782B981}"/>
              </a:ext>
            </a:extLst>
          </p:cNvPr>
          <p:cNvSpPr>
            <a:spLocks noChangeAspect="1"/>
          </p:cNvSpPr>
          <p:nvPr/>
        </p:nvSpPr>
        <p:spPr>
          <a:xfrm>
            <a:off x="4368362" y="1073897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01</a:t>
            </a:r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id="{FACE3F40-8F79-46CE-8299-AD232A8BF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5807" y="3593508"/>
            <a:ext cx="349134" cy="384048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rgbClr val="625D5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1">
            <a:extLst>
              <a:ext uri="{FF2B5EF4-FFF2-40B4-BE49-F238E27FC236}">
                <a16:creationId xmlns:a16="http://schemas.microsoft.com/office/drawing/2014/main" id="{AB54754D-8F14-4650-A1E6-10761586BB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9175" y="4856522"/>
            <a:ext cx="470610" cy="365760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rgbClr val="625D5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1">
            <a:extLst>
              <a:ext uri="{FF2B5EF4-FFF2-40B4-BE49-F238E27FC236}">
                <a16:creationId xmlns:a16="http://schemas.microsoft.com/office/drawing/2014/main" id="{D8C70873-0C5A-4365-8EC2-0CEC18E733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43614" y="2327035"/>
            <a:ext cx="424995" cy="393192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625D5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" name="Freeform 91">
            <a:extLst>
              <a:ext uri="{FF2B5EF4-FFF2-40B4-BE49-F238E27FC236}">
                <a16:creationId xmlns:a16="http://schemas.microsoft.com/office/drawing/2014/main" id="{4DFDECD8-1709-49D3-9BEB-13D6DEE201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43614" y="4792985"/>
            <a:ext cx="384048" cy="384048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625D5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Freeform 171">
            <a:extLst>
              <a:ext uri="{FF2B5EF4-FFF2-40B4-BE49-F238E27FC236}">
                <a16:creationId xmlns:a16="http://schemas.microsoft.com/office/drawing/2014/main" id="{04452ABC-7AC0-490C-89C9-3D5270D5C1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49957" y="2323664"/>
            <a:ext cx="409468" cy="365760"/>
          </a:xfrm>
          <a:custGeom>
            <a:avLst/>
            <a:gdLst>
              <a:gd name="T0" fmla="*/ 19 w 140"/>
              <a:gd name="T1" fmla="*/ 122 h 125"/>
              <a:gd name="T2" fmla="*/ 22 w 140"/>
              <a:gd name="T3" fmla="*/ 125 h 125"/>
              <a:gd name="T4" fmla="*/ 57 w 140"/>
              <a:gd name="T5" fmla="*/ 125 h 125"/>
              <a:gd name="T6" fmla="*/ 57 w 140"/>
              <a:gd name="T7" fmla="*/ 96 h 125"/>
              <a:gd name="T8" fmla="*/ 61 w 140"/>
              <a:gd name="T9" fmla="*/ 91 h 125"/>
              <a:gd name="T10" fmla="*/ 76 w 140"/>
              <a:gd name="T11" fmla="*/ 91 h 125"/>
              <a:gd name="T12" fmla="*/ 81 w 140"/>
              <a:gd name="T13" fmla="*/ 96 h 125"/>
              <a:gd name="T14" fmla="*/ 81 w 140"/>
              <a:gd name="T15" fmla="*/ 125 h 125"/>
              <a:gd name="T16" fmla="*/ 116 w 140"/>
              <a:gd name="T17" fmla="*/ 125 h 125"/>
              <a:gd name="T18" fmla="*/ 120 w 140"/>
              <a:gd name="T19" fmla="*/ 121 h 125"/>
              <a:gd name="T20" fmla="*/ 120 w 140"/>
              <a:gd name="T21" fmla="*/ 67 h 125"/>
              <a:gd name="T22" fmla="*/ 71 w 140"/>
              <a:gd name="T23" fmla="*/ 24 h 125"/>
              <a:gd name="T24" fmla="*/ 19 w 140"/>
              <a:gd name="T25" fmla="*/ 67 h 125"/>
              <a:gd name="T26" fmla="*/ 19 w 140"/>
              <a:gd name="T27" fmla="*/ 122 h 125"/>
              <a:gd name="T28" fmla="*/ 124 w 140"/>
              <a:gd name="T29" fmla="*/ 15 h 125"/>
              <a:gd name="T30" fmla="*/ 110 w 140"/>
              <a:gd name="T31" fmla="*/ 15 h 125"/>
              <a:gd name="T32" fmla="*/ 110 w 140"/>
              <a:gd name="T33" fmla="*/ 31 h 125"/>
              <a:gd name="T34" fmla="*/ 124 w 140"/>
              <a:gd name="T35" fmla="*/ 43 h 125"/>
              <a:gd name="T36" fmla="*/ 124 w 140"/>
              <a:gd name="T37" fmla="*/ 15 h 125"/>
              <a:gd name="T38" fmla="*/ 0 w 140"/>
              <a:gd name="T39" fmla="*/ 63 h 125"/>
              <a:gd name="T40" fmla="*/ 14 w 140"/>
              <a:gd name="T41" fmla="*/ 63 h 125"/>
              <a:gd name="T42" fmla="*/ 71 w 140"/>
              <a:gd name="T43" fmla="*/ 15 h 125"/>
              <a:gd name="T44" fmla="*/ 125 w 140"/>
              <a:gd name="T45" fmla="*/ 63 h 125"/>
              <a:gd name="T46" fmla="*/ 140 w 140"/>
              <a:gd name="T47" fmla="*/ 63 h 125"/>
              <a:gd name="T48" fmla="*/ 71 w 140"/>
              <a:gd name="T49" fmla="*/ 0 h 125"/>
              <a:gd name="T50" fmla="*/ 0 w 140"/>
              <a:gd name="T51" fmla="*/ 6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0" h="125">
                <a:moveTo>
                  <a:pt x="19" y="122"/>
                </a:moveTo>
                <a:cubicBezTo>
                  <a:pt x="19" y="122"/>
                  <a:pt x="19" y="125"/>
                  <a:pt x="22" y="125"/>
                </a:cubicBezTo>
                <a:cubicBezTo>
                  <a:pt x="25" y="125"/>
                  <a:pt x="57" y="125"/>
                  <a:pt x="57" y="12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1"/>
                  <a:pt x="6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82" y="91"/>
                  <a:pt x="81" y="96"/>
                  <a:pt x="81" y="9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111" y="125"/>
                  <a:pt x="116" y="125"/>
                </a:cubicBezTo>
                <a:cubicBezTo>
                  <a:pt x="120" y="125"/>
                  <a:pt x="120" y="121"/>
                  <a:pt x="120" y="121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71" y="24"/>
                  <a:pt x="71" y="24"/>
                  <a:pt x="71" y="24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122"/>
                  <a:pt x="19" y="122"/>
                  <a:pt x="19" y="122"/>
                </a:cubicBezTo>
                <a:close/>
                <a:moveTo>
                  <a:pt x="124" y="15"/>
                </a:moveTo>
                <a:cubicBezTo>
                  <a:pt x="110" y="15"/>
                  <a:pt x="110" y="15"/>
                  <a:pt x="110" y="15"/>
                </a:cubicBezTo>
                <a:cubicBezTo>
                  <a:pt x="110" y="31"/>
                  <a:pt x="110" y="31"/>
                  <a:pt x="110" y="31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15"/>
                  <a:pt x="124" y="15"/>
                  <a:pt x="124" y="15"/>
                </a:cubicBezTo>
                <a:close/>
                <a:moveTo>
                  <a:pt x="0" y="63"/>
                </a:moveTo>
                <a:cubicBezTo>
                  <a:pt x="0" y="63"/>
                  <a:pt x="4" y="72"/>
                  <a:pt x="14" y="63"/>
                </a:cubicBezTo>
                <a:cubicBezTo>
                  <a:pt x="71" y="15"/>
                  <a:pt x="71" y="15"/>
                  <a:pt x="71" y="15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36" y="71"/>
                  <a:pt x="140" y="63"/>
                  <a:pt x="140" y="63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63"/>
                  <a:pt x="0" y="63"/>
                  <a:pt x="0" y="63"/>
                </a:cubicBezTo>
                <a:close/>
              </a:path>
            </a:pathLst>
          </a:custGeom>
          <a:solidFill>
            <a:srgbClr val="625D5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47A7367-0EDC-42B6-9742-62E01129EB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8418" y="3577685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rgbClr val="625D5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AE86DC-9DBA-42AC-BF9D-31793F7DB6B0}"/>
              </a:ext>
            </a:extLst>
          </p:cNvPr>
          <p:cNvGrpSpPr/>
          <p:nvPr/>
        </p:nvGrpSpPr>
        <p:grpSpPr>
          <a:xfrm>
            <a:off x="346125" y="5447540"/>
            <a:ext cx="4116826" cy="1157184"/>
            <a:chOff x="641184" y="3544823"/>
            <a:chExt cx="4116826" cy="115718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6D7A28-3597-4E11-81B3-D1B847F27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184" y="3544823"/>
              <a:ext cx="4116826" cy="1157184"/>
            </a:xfrm>
            <a:custGeom>
              <a:avLst/>
              <a:gdLst>
                <a:gd name="connsiteX0" fmla="*/ 632460 w 3686991"/>
                <a:gd name="connsiteY0" fmla="*/ 0 h 1036363"/>
                <a:gd name="connsiteX1" fmla="*/ 3208020 w 3686991"/>
                <a:gd name="connsiteY1" fmla="*/ 0 h 1036363"/>
                <a:gd name="connsiteX2" fmla="*/ 3208020 w 3686991"/>
                <a:gd name="connsiteY2" fmla="*/ 1 h 1036363"/>
                <a:gd name="connsiteX3" fmla="*/ 3400161 w 3686991"/>
                <a:gd name="connsiteY3" fmla="*/ 1 h 1036363"/>
                <a:gd name="connsiteX4" fmla="*/ 3400253 w 3686991"/>
                <a:gd name="connsiteY4" fmla="*/ 20 h 1036363"/>
                <a:gd name="connsiteX5" fmla="*/ 3400438 w 3686991"/>
                <a:gd name="connsiteY5" fmla="*/ 1 h 1036363"/>
                <a:gd name="connsiteX6" fmla="*/ 3401610 w 3686991"/>
                <a:gd name="connsiteY6" fmla="*/ 178 h 1036363"/>
                <a:gd name="connsiteX7" fmla="*/ 3403365 w 3686991"/>
                <a:gd name="connsiteY7" fmla="*/ 1 h 1036363"/>
                <a:gd name="connsiteX8" fmla="*/ 3435354 w 3686991"/>
                <a:gd name="connsiteY8" fmla="*/ 15087 h 1036363"/>
                <a:gd name="connsiteX9" fmla="*/ 3436991 w 3686991"/>
                <a:gd name="connsiteY9" fmla="*/ 17785 h 1036363"/>
                <a:gd name="connsiteX10" fmla="*/ 3441224 w 3686991"/>
                <a:gd name="connsiteY10" fmla="*/ 21408 h 1036363"/>
                <a:gd name="connsiteX11" fmla="*/ 3532710 w 3686991"/>
                <a:gd name="connsiteY11" fmla="*/ 201354 h 1036363"/>
                <a:gd name="connsiteX12" fmla="*/ 3532772 w 3686991"/>
                <a:gd name="connsiteY12" fmla="*/ 202148 h 1036363"/>
                <a:gd name="connsiteX13" fmla="*/ 3681045 w 3686991"/>
                <a:gd name="connsiteY13" fmla="*/ 493152 h 1036363"/>
                <a:gd name="connsiteX14" fmla="*/ 3682514 w 3686991"/>
                <a:gd name="connsiteY14" fmla="*/ 498417 h 1036363"/>
                <a:gd name="connsiteX15" fmla="*/ 3682325 w 3686991"/>
                <a:gd name="connsiteY15" fmla="*/ 499957 h 1036363"/>
                <a:gd name="connsiteX16" fmla="*/ 3683733 w 3686991"/>
                <a:gd name="connsiteY16" fmla="*/ 502046 h 1036363"/>
                <a:gd name="connsiteX17" fmla="*/ 3686991 w 3686991"/>
                <a:gd name="connsiteY17" fmla="*/ 518182 h 1036363"/>
                <a:gd name="connsiteX18" fmla="*/ 3683733 w 3686991"/>
                <a:gd name="connsiteY18" fmla="*/ 534318 h 1036363"/>
                <a:gd name="connsiteX19" fmla="*/ 3680570 w 3686991"/>
                <a:gd name="connsiteY19" fmla="*/ 539009 h 1036363"/>
                <a:gd name="connsiteX20" fmla="*/ 3680640 w 3686991"/>
                <a:gd name="connsiteY20" fmla="*/ 539587 h 1036363"/>
                <a:gd name="connsiteX21" fmla="*/ 3679162 w 3686991"/>
                <a:gd name="connsiteY21" fmla="*/ 544849 h 1036363"/>
                <a:gd name="connsiteX22" fmla="*/ 3441677 w 3686991"/>
                <a:gd name="connsiteY22" fmla="*/ 1008689 h 1036363"/>
                <a:gd name="connsiteX23" fmla="*/ 3438273 w 3686991"/>
                <a:gd name="connsiteY23" fmla="*/ 1012965 h 1036363"/>
                <a:gd name="connsiteX24" fmla="*/ 3437065 w 3686991"/>
                <a:gd name="connsiteY24" fmla="*/ 1013632 h 1036363"/>
                <a:gd name="connsiteX25" fmla="*/ 3432426 w 3686991"/>
                <a:gd name="connsiteY25" fmla="*/ 1021278 h 1036363"/>
                <a:gd name="connsiteX26" fmla="*/ 3400438 w 3686991"/>
                <a:gd name="connsiteY26" fmla="*/ 1036363 h 1036363"/>
                <a:gd name="connsiteX27" fmla="*/ 3397171 w 3686991"/>
                <a:gd name="connsiteY27" fmla="*/ 1036034 h 1036363"/>
                <a:gd name="connsiteX28" fmla="*/ 3391096 w 3686991"/>
                <a:gd name="connsiteY28" fmla="*/ 1036034 h 1036363"/>
                <a:gd name="connsiteX29" fmla="*/ 3389464 w 3686991"/>
                <a:gd name="connsiteY29" fmla="*/ 1036363 h 1036363"/>
                <a:gd name="connsiteX30" fmla="*/ 3208020 w 3686991"/>
                <a:gd name="connsiteY30" fmla="*/ 1036363 h 1036363"/>
                <a:gd name="connsiteX31" fmla="*/ 2876541 w 3686991"/>
                <a:gd name="connsiteY31" fmla="*/ 1036363 h 1036363"/>
                <a:gd name="connsiteX32" fmla="*/ 2876265 w 3686991"/>
                <a:gd name="connsiteY32" fmla="*/ 1036363 h 1036363"/>
                <a:gd name="connsiteX33" fmla="*/ 799753 w 3686991"/>
                <a:gd name="connsiteY33" fmla="*/ 1036363 h 1036363"/>
                <a:gd name="connsiteX34" fmla="*/ 632460 w 3686991"/>
                <a:gd name="connsiteY34" fmla="*/ 1036363 h 1036363"/>
                <a:gd name="connsiteX35" fmla="*/ 286830 w 3686991"/>
                <a:gd name="connsiteY35" fmla="*/ 1036363 h 1036363"/>
                <a:gd name="connsiteX36" fmla="*/ 286738 w 3686991"/>
                <a:gd name="connsiteY36" fmla="*/ 1036345 h 1036363"/>
                <a:gd name="connsiteX37" fmla="*/ 286553 w 3686991"/>
                <a:gd name="connsiteY37" fmla="*/ 1036363 h 1036363"/>
                <a:gd name="connsiteX38" fmla="*/ 285381 w 3686991"/>
                <a:gd name="connsiteY38" fmla="*/ 1036186 h 1036363"/>
                <a:gd name="connsiteX39" fmla="*/ 283626 w 3686991"/>
                <a:gd name="connsiteY39" fmla="*/ 1036363 h 1036363"/>
                <a:gd name="connsiteX40" fmla="*/ 245429 w 3686991"/>
                <a:gd name="connsiteY40" fmla="*/ 1011045 h 1036363"/>
                <a:gd name="connsiteX41" fmla="*/ 245413 w 3686991"/>
                <a:gd name="connsiteY41" fmla="*/ 1010963 h 1036363"/>
                <a:gd name="connsiteX42" fmla="*/ 243114 w 3686991"/>
                <a:gd name="connsiteY42" fmla="*/ 1008996 h 1036363"/>
                <a:gd name="connsiteX43" fmla="*/ 170622 w 3686991"/>
                <a:gd name="connsiteY43" fmla="*/ 866408 h 1036363"/>
                <a:gd name="connsiteX44" fmla="*/ 5945 w 3686991"/>
                <a:gd name="connsiteY44" fmla="*/ 543212 h 1036363"/>
                <a:gd name="connsiteX45" fmla="*/ 4477 w 3686991"/>
                <a:gd name="connsiteY45" fmla="*/ 537947 h 1036363"/>
                <a:gd name="connsiteX46" fmla="*/ 4666 w 3686991"/>
                <a:gd name="connsiteY46" fmla="*/ 536407 h 1036363"/>
                <a:gd name="connsiteX47" fmla="*/ 3258 w 3686991"/>
                <a:gd name="connsiteY47" fmla="*/ 534318 h 1036363"/>
                <a:gd name="connsiteX48" fmla="*/ 0 w 3686991"/>
                <a:gd name="connsiteY48" fmla="*/ 518182 h 1036363"/>
                <a:gd name="connsiteX49" fmla="*/ 3258 w 3686991"/>
                <a:gd name="connsiteY49" fmla="*/ 502046 h 1036363"/>
                <a:gd name="connsiteX50" fmla="*/ 6420 w 3686991"/>
                <a:gd name="connsiteY50" fmla="*/ 497355 h 1036363"/>
                <a:gd name="connsiteX51" fmla="*/ 6351 w 3686991"/>
                <a:gd name="connsiteY51" fmla="*/ 496777 h 1036363"/>
                <a:gd name="connsiteX52" fmla="*/ 7829 w 3686991"/>
                <a:gd name="connsiteY52" fmla="*/ 491515 h 1036363"/>
                <a:gd name="connsiteX53" fmla="*/ 245314 w 3686991"/>
                <a:gd name="connsiteY53" fmla="*/ 27675 h 1036363"/>
                <a:gd name="connsiteX54" fmla="*/ 248718 w 3686991"/>
                <a:gd name="connsiteY54" fmla="*/ 23399 h 1036363"/>
                <a:gd name="connsiteX55" fmla="*/ 249926 w 3686991"/>
                <a:gd name="connsiteY55" fmla="*/ 22732 h 1036363"/>
                <a:gd name="connsiteX56" fmla="*/ 254565 w 3686991"/>
                <a:gd name="connsiteY56" fmla="*/ 15087 h 1036363"/>
                <a:gd name="connsiteX57" fmla="*/ 286553 w 3686991"/>
                <a:gd name="connsiteY57" fmla="*/ 1 h 1036363"/>
                <a:gd name="connsiteX58" fmla="*/ 289820 w 3686991"/>
                <a:gd name="connsiteY58" fmla="*/ 331 h 1036363"/>
                <a:gd name="connsiteX59" fmla="*/ 295895 w 3686991"/>
                <a:gd name="connsiteY59" fmla="*/ 331 h 1036363"/>
                <a:gd name="connsiteX60" fmla="*/ 297527 w 3686991"/>
                <a:gd name="connsiteY60" fmla="*/ 1 h 1036363"/>
                <a:gd name="connsiteX61" fmla="*/ 632460 w 3686991"/>
                <a:gd name="connsiteY61" fmla="*/ 1 h 103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686991" h="1036363">
                  <a:moveTo>
                    <a:pt x="632460" y="0"/>
                  </a:moveTo>
                  <a:lnTo>
                    <a:pt x="3208020" y="0"/>
                  </a:lnTo>
                  <a:lnTo>
                    <a:pt x="3208020" y="1"/>
                  </a:lnTo>
                  <a:lnTo>
                    <a:pt x="3400161" y="1"/>
                  </a:lnTo>
                  <a:lnTo>
                    <a:pt x="3400253" y="20"/>
                  </a:lnTo>
                  <a:lnTo>
                    <a:pt x="3400438" y="1"/>
                  </a:lnTo>
                  <a:lnTo>
                    <a:pt x="3401610" y="178"/>
                  </a:lnTo>
                  <a:lnTo>
                    <a:pt x="3403365" y="1"/>
                  </a:lnTo>
                  <a:cubicBezTo>
                    <a:pt x="3416244" y="1"/>
                    <a:pt x="3427750" y="5874"/>
                    <a:pt x="3435354" y="15087"/>
                  </a:cubicBezTo>
                  <a:lnTo>
                    <a:pt x="3436991" y="17785"/>
                  </a:lnTo>
                  <a:lnTo>
                    <a:pt x="3441224" y="21408"/>
                  </a:lnTo>
                  <a:lnTo>
                    <a:pt x="3532710" y="201354"/>
                  </a:lnTo>
                  <a:lnTo>
                    <a:pt x="3532772" y="202148"/>
                  </a:lnTo>
                  <a:lnTo>
                    <a:pt x="3681045" y="493152"/>
                  </a:lnTo>
                  <a:cubicBezTo>
                    <a:pt x="3681908" y="494845"/>
                    <a:pt x="3682387" y="496634"/>
                    <a:pt x="3682514" y="498417"/>
                  </a:cubicBezTo>
                  <a:lnTo>
                    <a:pt x="3682325" y="499957"/>
                  </a:lnTo>
                  <a:lnTo>
                    <a:pt x="3683733" y="502046"/>
                  </a:lnTo>
                  <a:cubicBezTo>
                    <a:pt x="3685831" y="507006"/>
                    <a:pt x="3686991" y="512458"/>
                    <a:pt x="3686991" y="518182"/>
                  </a:cubicBezTo>
                  <a:cubicBezTo>
                    <a:pt x="3686991" y="523906"/>
                    <a:pt x="3685831" y="529359"/>
                    <a:pt x="3683733" y="534318"/>
                  </a:cubicBezTo>
                  <a:lnTo>
                    <a:pt x="3680570" y="539009"/>
                  </a:lnTo>
                  <a:lnTo>
                    <a:pt x="3680640" y="539587"/>
                  </a:lnTo>
                  <a:cubicBezTo>
                    <a:pt x="3680510" y="541370"/>
                    <a:pt x="3680028" y="543157"/>
                    <a:pt x="3679162" y="544849"/>
                  </a:cubicBezTo>
                  <a:lnTo>
                    <a:pt x="3441677" y="1008689"/>
                  </a:lnTo>
                  <a:cubicBezTo>
                    <a:pt x="3440811" y="1010381"/>
                    <a:pt x="3439643" y="1011817"/>
                    <a:pt x="3438273" y="1012965"/>
                  </a:cubicBezTo>
                  <a:lnTo>
                    <a:pt x="3437065" y="1013632"/>
                  </a:lnTo>
                  <a:lnTo>
                    <a:pt x="3432426" y="1021278"/>
                  </a:lnTo>
                  <a:cubicBezTo>
                    <a:pt x="3424823" y="1030491"/>
                    <a:pt x="3413316" y="1036363"/>
                    <a:pt x="3400438" y="1036363"/>
                  </a:cubicBezTo>
                  <a:lnTo>
                    <a:pt x="3397171" y="1036034"/>
                  </a:lnTo>
                  <a:lnTo>
                    <a:pt x="3391096" y="1036034"/>
                  </a:lnTo>
                  <a:lnTo>
                    <a:pt x="3389464" y="1036363"/>
                  </a:lnTo>
                  <a:lnTo>
                    <a:pt x="3208020" y="1036363"/>
                  </a:lnTo>
                  <a:lnTo>
                    <a:pt x="2876541" y="1036363"/>
                  </a:lnTo>
                  <a:lnTo>
                    <a:pt x="2876265" y="1036363"/>
                  </a:lnTo>
                  <a:lnTo>
                    <a:pt x="799753" y="1036363"/>
                  </a:lnTo>
                  <a:lnTo>
                    <a:pt x="632460" y="1036363"/>
                  </a:lnTo>
                  <a:lnTo>
                    <a:pt x="286830" y="1036363"/>
                  </a:lnTo>
                  <a:lnTo>
                    <a:pt x="286738" y="1036345"/>
                  </a:lnTo>
                  <a:lnTo>
                    <a:pt x="286553" y="1036363"/>
                  </a:lnTo>
                  <a:lnTo>
                    <a:pt x="285381" y="1036186"/>
                  </a:lnTo>
                  <a:lnTo>
                    <a:pt x="283626" y="1036363"/>
                  </a:lnTo>
                  <a:cubicBezTo>
                    <a:pt x="266455" y="1036363"/>
                    <a:pt x="251722" y="1025923"/>
                    <a:pt x="245429" y="1011045"/>
                  </a:cubicBezTo>
                  <a:lnTo>
                    <a:pt x="245413" y="1010963"/>
                  </a:lnTo>
                  <a:lnTo>
                    <a:pt x="243114" y="1008996"/>
                  </a:lnTo>
                  <a:lnTo>
                    <a:pt x="170622" y="866408"/>
                  </a:lnTo>
                  <a:lnTo>
                    <a:pt x="5945" y="543212"/>
                  </a:lnTo>
                  <a:cubicBezTo>
                    <a:pt x="5083" y="541519"/>
                    <a:pt x="4604" y="539731"/>
                    <a:pt x="4477" y="537947"/>
                  </a:cubicBezTo>
                  <a:lnTo>
                    <a:pt x="4666" y="536407"/>
                  </a:lnTo>
                  <a:lnTo>
                    <a:pt x="3258" y="534318"/>
                  </a:lnTo>
                  <a:cubicBezTo>
                    <a:pt x="1160" y="529359"/>
                    <a:pt x="0" y="523906"/>
                    <a:pt x="0" y="518182"/>
                  </a:cubicBezTo>
                  <a:cubicBezTo>
                    <a:pt x="0" y="512459"/>
                    <a:pt x="1160" y="507006"/>
                    <a:pt x="3258" y="502046"/>
                  </a:cubicBezTo>
                  <a:lnTo>
                    <a:pt x="6420" y="497355"/>
                  </a:lnTo>
                  <a:lnTo>
                    <a:pt x="6351" y="496777"/>
                  </a:lnTo>
                  <a:cubicBezTo>
                    <a:pt x="6481" y="494994"/>
                    <a:pt x="6963" y="493207"/>
                    <a:pt x="7829" y="491515"/>
                  </a:cubicBezTo>
                  <a:lnTo>
                    <a:pt x="245314" y="27675"/>
                  </a:lnTo>
                  <a:cubicBezTo>
                    <a:pt x="246180" y="25983"/>
                    <a:pt x="247348" y="24547"/>
                    <a:pt x="248718" y="23399"/>
                  </a:cubicBezTo>
                  <a:lnTo>
                    <a:pt x="249926" y="22732"/>
                  </a:lnTo>
                  <a:lnTo>
                    <a:pt x="254565" y="15087"/>
                  </a:lnTo>
                  <a:cubicBezTo>
                    <a:pt x="262168" y="5874"/>
                    <a:pt x="273675" y="1"/>
                    <a:pt x="286553" y="1"/>
                  </a:cubicBezTo>
                  <a:lnTo>
                    <a:pt x="289820" y="331"/>
                  </a:lnTo>
                  <a:lnTo>
                    <a:pt x="295895" y="331"/>
                  </a:lnTo>
                  <a:lnTo>
                    <a:pt x="297527" y="1"/>
                  </a:lnTo>
                  <a:lnTo>
                    <a:pt x="632460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1EE2F1-73DF-4044-83B9-62CB90D7C501}"/>
                </a:ext>
              </a:extLst>
            </p:cNvPr>
            <p:cNvSpPr txBox="1"/>
            <p:nvPr/>
          </p:nvSpPr>
          <p:spPr>
            <a:xfrm>
              <a:off x="1755371" y="3544823"/>
              <a:ext cx="290805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Dilihat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dari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metrik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precision,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teknik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resampling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dengan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performa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terbaik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adalah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teknik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Gabungan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SMOTE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dengan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ENN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dengan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nilai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</a:rPr>
                <a:t> 0.982785.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67B293C-9750-4C0E-9B0F-C12A2C738F78}"/>
              </a:ext>
            </a:extLst>
          </p:cNvPr>
          <p:cNvSpPr>
            <a:spLocks noChangeAspect="1"/>
          </p:cNvSpPr>
          <p:nvPr/>
        </p:nvSpPr>
        <p:spPr>
          <a:xfrm>
            <a:off x="314541" y="4809093"/>
            <a:ext cx="1225203" cy="1157182"/>
          </a:xfrm>
          <a:custGeom>
            <a:avLst/>
            <a:gdLst>
              <a:gd name="connsiteX0" fmla="*/ 1462942 w 5395334"/>
              <a:gd name="connsiteY0" fmla="*/ 0 h 5095799"/>
              <a:gd name="connsiteX1" fmla="*/ 3984988 w 5395334"/>
              <a:gd name="connsiteY1" fmla="*/ 0 h 5095799"/>
              <a:gd name="connsiteX2" fmla="*/ 3985441 w 5395334"/>
              <a:gd name="connsiteY2" fmla="*/ 92 h 5095799"/>
              <a:gd name="connsiteX3" fmla="*/ 3986349 w 5395334"/>
              <a:gd name="connsiteY3" fmla="*/ 0 h 5095799"/>
              <a:gd name="connsiteX4" fmla="*/ 3992111 w 5395334"/>
              <a:gd name="connsiteY4" fmla="*/ 871 h 5095799"/>
              <a:gd name="connsiteX5" fmla="*/ 4000743 w 5395334"/>
              <a:gd name="connsiteY5" fmla="*/ 1 h 5095799"/>
              <a:gd name="connsiteX6" fmla="*/ 4158030 w 5395334"/>
              <a:gd name="connsiteY6" fmla="*/ 74177 h 5095799"/>
              <a:gd name="connsiteX7" fmla="*/ 4166080 w 5395334"/>
              <a:gd name="connsiteY7" fmla="*/ 87444 h 5095799"/>
              <a:gd name="connsiteX8" fmla="*/ 4186897 w 5395334"/>
              <a:gd name="connsiteY8" fmla="*/ 105256 h 5095799"/>
              <a:gd name="connsiteX9" fmla="*/ 4636731 w 5395334"/>
              <a:gd name="connsiteY9" fmla="*/ 990052 h 5095799"/>
              <a:gd name="connsiteX10" fmla="*/ 4637035 w 5395334"/>
              <a:gd name="connsiteY10" fmla="*/ 993958 h 5095799"/>
              <a:gd name="connsiteX11" fmla="*/ 5366099 w 5395334"/>
              <a:gd name="connsiteY11" fmla="*/ 2424827 h 5095799"/>
              <a:gd name="connsiteX12" fmla="*/ 5373320 w 5395334"/>
              <a:gd name="connsiteY12" fmla="*/ 2450714 h 5095799"/>
              <a:gd name="connsiteX13" fmla="*/ 5372392 w 5395334"/>
              <a:gd name="connsiteY13" fmla="*/ 2458289 h 5095799"/>
              <a:gd name="connsiteX14" fmla="*/ 5379316 w 5395334"/>
              <a:gd name="connsiteY14" fmla="*/ 2468559 h 5095799"/>
              <a:gd name="connsiteX15" fmla="*/ 5395334 w 5395334"/>
              <a:gd name="connsiteY15" fmla="*/ 2547900 h 5095799"/>
              <a:gd name="connsiteX16" fmla="*/ 5379316 w 5395334"/>
              <a:gd name="connsiteY16" fmla="*/ 2627240 h 5095799"/>
              <a:gd name="connsiteX17" fmla="*/ 5363764 w 5395334"/>
              <a:gd name="connsiteY17" fmla="*/ 2650306 h 5095799"/>
              <a:gd name="connsiteX18" fmla="*/ 5364107 w 5395334"/>
              <a:gd name="connsiteY18" fmla="*/ 2653148 h 5095799"/>
              <a:gd name="connsiteX19" fmla="*/ 5356836 w 5395334"/>
              <a:gd name="connsiteY19" fmla="*/ 2679021 h 5095799"/>
              <a:gd name="connsiteX20" fmla="*/ 4189123 w 5395334"/>
              <a:gd name="connsiteY20" fmla="*/ 4959727 h 5095799"/>
              <a:gd name="connsiteX21" fmla="*/ 4172383 w 5395334"/>
              <a:gd name="connsiteY21" fmla="*/ 4980751 h 5095799"/>
              <a:gd name="connsiteX22" fmla="*/ 4166445 w 5395334"/>
              <a:gd name="connsiteY22" fmla="*/ 4984029 h 5095799"/>
              <a:gd name="connsiteX23" fmla="*/ 4143637 w 5395334"/>
              <a:gd name="connsiteY23" fmla="*/ 5021623 h 5095799"/>
              <a:gd name="connsiteX24" fmla="*/ 3986349 w 5395334"/>
              <a:gd name="connsiteY24" fmla="*/ 5095798 h 5095799"/>
              <a:gd name="connsiteX25" fmla="*/ 3970285 w 5395334"/>
              <a:gd name="connsiteY25" fmla="*/ 5094179 h 5095799"/>
              <a:gd name="connsiteX26" fmla="*/ 3940417 w 5395334"/>
              <a:gd name="connsiteY26" fmla="*/ 5094179 h 5095799"/>
              <a:gd name="connsiteX27" fmla="*/ 3932392 w 5395334"/>
              <a:gd name="connsiteY27" fmla="*/ 5095799 h 5095799"/>
              <a:gd name="connsiteX28" fmla="*/ 1410346 w 5395334"/>
              <a:gd name="connsiteY28" fmla="*/ 5095799 h 5095799"/>
              <a:gd name="connsiteX29" fmla="*/ 1409893 w 5395334"/>
              <a:gd name="connsiteY29" fmla="*/ 5095708 h 5095799"/>
              <a:gd name="connsiteX30" fmla="*/ 1408985 w 5395334"/>
              <a:gd name="connsiteY30" fmla="*/ 5095799 h 5095799"/>
              <a:gd name="connsiteX31" fmla="*/ 1403223 w 5395334"/>
              <a:gd name="connsiteY31" fmla="*/ 5094928 h 5095799"/>
              <a:gd name="connsiteX32" fmla="*/ 1394591 w 5395334"/>
              <a:gd name="connsiteY32" fmla="*/ 5095798 h 5095799"/>
              <a:gd name="connsiteX33" fmla="*/ 1206778 w 5395334"/>
              <a:gd name="connsiteY33" fmla="*/ 4971308 h 5095799"/>
              <a:gd name="connsiteX34" fmla="*/ 1206697 w 5395334"/>
              <a:gd name="connsiteY34" fmla="*/ 4970904 h 5095799"/>
              <a:gd name="connsiteX35" fmla="*/ 1195395 w 5395334"/>
              <a:gd name="connsiteY35" fmla="*/ 4961234 h 5095799"/>
              <a:gd name="connsiteX36" fmla="*/ 838951 w 5395334"/>
              <a:gd name="connsiteY36" fmla="*/ 4260131 h 5095799"/>
              <a:gd name="connsiteX37" fmla="*/ 29235 w 5395334"/>
              <a:gd name="connsiteY37" fmla="*/ 2670972 h 5095799"/>
              <a:gd name="connsiteX38" fmla="*/ 22014 w 5395334"/>
              <a:gd name="connsiteY38" fmla="*/ 2645085 h 5095799"/>
              <a:gd name="connsiteX39" fmla="*/ 22942 w 5395334"/>
              <a:gd name="connsiteY39" fmla="*/ 2637511 h 5095799"/>
              <a:gd name="connsiteX40" fmla="*/ 16019 w 5395334"/>
              <a:gd name="connsiteY40" fmla="*/ 2627240 h 5095799"/>
              <a:gd name="connsiteX41" fmla="*/ 0 w 5395334"/>
              <a:gd name="connsiteY41" fmla="*/ 2547900 h 5095799"/>
              <a:gd name="connsiteX42" fmla="*/ 16019 w 5395334"/>
              <a:gd name="connsiteY42" fmla="*/ 2468559 h 5095799"/>
              <a:gd name="connsiteX43" fmla="*/ 31570 w 5395334"/>
              <a:gd name="connsiteY43" fmla="*/ 2445493 h 5095799"/>
              <a:gd name="connsiteX44" fmla="*/ 31227 w 5395334"/>
              <a:gd name="connsiteY44" fmla="*/ 2442651 h 5095799"/>
              <a:gd name="connsiteX45" fmla="*/ 38498 w 5395334"/>
              <a:gd name="connsiteY45" fmla="*/ 2416779 h 5095799"/>
              <a:gd name="connsiteX46" fmla="*/ 1206211 w 5395334"/>
              <a:gd name="connsiteY46" fmla="*/ 136072 h 5095799"/>
              <a:gd name="connsiteX47" fmla="*/ 1222951 w 5395334"/>
              <a:gd name="connsiteY47" fmla="*/ 115048 h 5095799"/>
              <a:gd name="connsiteX48" fmla="*/ 1228889 w 5395334"/>
              <a:gd name="connsiteY48" fmla="*/ 111770 h 5095799"/>
              <a:gd name="connsiteX49" fmla="*/ 1251698 w 5395334"/>
              <a:gd name="connsiteY49" fmla="*/ 74176 h 5095799"/>
              <a:gd name="connsiteX50" fmla="*/ 1408985 w 5395334"/>
              <a:gd name="connsiteY50" fmla="*/ 1 h 5095799"/>
              <a:gd name="connsiteX51" fmla="*/ 1425049 w 5395334"/>
              <a:gd name="connsiteY51" fmla="*/ 1621 h 5095799"/>
              <a:gd name="connsiteX52" fmla="*/ 1454917 w 5395334"/>
              <a:gd name="connsiteY52" fmla="*/ 1621 h 50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95334" h="5095799">
                <a:moveTo>
                  <a:pt x="1462942" y="0"/>
                </a:moveTo>
                <a:lnTo>
                  <a:pt x="3984988" y="0"/>
                </a:lnTo>
                <a:lnTo>
                  <a:pt x="3985441" y="92"/>
                </a:lnTo>
                <a:lnTo>
                  <a:pt x="3986349" y="0"/>
                </a:lnTo>
                <a:lnTo>
                  <a:pt x="3992111" y="871"/>
                </a:lnTo>
                <a:lnTo>
                  <a:pt x="4000743" y="1"/>
                </a:lnTo>
                <a:cubicBezTo>
                  <a:pt x="4064066" y="1"/>
                  <a:pt x="4120644" y="28876"/>
                  <a:pt x="4158030" y="74177"/>
                </a:cubicBezTo>
                <a:lnTo>
                  <a:pt x="4166080" y="87444"/>
                </a:lnTo>
                <a:lnTo>
                  <a:pt x="4186897" y="105256"/>
                </a:lnTo>
                <a:lnTo>
                  <a:pt x="4636731" y="990052"/>
                </a:lnTo>
                <a:lnTo>
                  <a:pt x="4637035" y="993958"/>
                </a:lnTo>
                <a:lnTo>
                  <a:pt x="5366099" y="2424827"/>
                </a:lnTo>
                <a:cubicBezTo>
                  <a:pt x="5370342" y="2433153"/>
                  <a:pt x="5372696" y="2441945"/>
                  <a:pt x="5373320" y="2450714"/>
                </a:cubicBezTo>
                <a:lnTo>
                  <a:pt x="5372392" y="2458289"/>
                </a:lnTo>
                <a:lnTo>
                  <a:pt x="5379316" y="2468559"/>
                </a:lnTo>
                <a:cubicBezTo>
                  <a:pt x="5389631" y="2492945"/>
                  <a:pt x="5395334" y="2519756"/>
                  <a:pt x="5395334" y="2547900"/>
                </a:cubicBezTo>
                <a:cubicBezTo>
                  <a:pt x="5395334" y="2576042"/>
                  <a:pt x="5389631" y="2602854"/>
                  <a:pt x="5379316" y="2627240"/>
                </a:cubicBezTo>
                <a:lnTo>
                  <a:pt x="5363764" y="2650306"/>
                </a:lnTo>
                <a:lnTo>
                  <a:pt x="5364107" y="2653148"/>
                </a:lnTo>
                <a:cubicBezTo>
                  <a:pt x="5363465" y="2661916"/>
                  <a:pt x="5361095" y="2670703"/>
                  <a:pt x="5356836" y="2679021"/>
                </a:cubicBezTo>
                <a:lnTo>
                  <a:pt x="4189123" y="4959727"/>
                </a:lnTo>
                <a:cubicBezTo>
                  <a:pt x="4184864" y="4968044"/>
                  <a:pt x="4179122" y="4975105"/>
                  <a:pt x="4172383" y="4980751"/>
                </a:cubicBezTo>
                <a:lnTo>
                  <a:pt x="4166445" y="4984029"/>
                </a:lnTo>
                <a:lnTo>
                  <a:pt x="4143637" y="5021623"/>
                </a:lnTo>
                <a:cubicBezTo>
                  <a:pt x="4106251" y="5066924"/>
                  <a:pt x="4049673" y="5095798"/>
                  <a:pt x="3986349" y="5095798"/>
                </a:cubicBezTo>
                <a:lnTo>
                  <a:pt x="3970285" y="5094179"/>
                </a:lnTo>
                <a:lnTo>
                  <a:pt x="3940417" y="5094179"/>
                </a:lnTo>
                <a:lnTo>
                  <a:pt x="3932392" y="5095799"/>
                </a:lnTo>
                <a:lnTo>
                  <a:pt x="1410346" y="5095799"/>
                </a:lnTo>
                <a:lnTo>
                  <a:pt x="1409893" y="5095708"/>
                </a:lnTo>
                <a:lnTo>
                  <a:pt x="1408985" y="5095799"/>
                </a:lnTo>
                <a:lnTo>
                  <a:pt x="1403223" y="5094928"/>
                </a:lnTo>
                <a:lnTo>
                  <a:pt x="1394591" y="5095798"/>
                </a:lnTo>
                <a:cubicBezTo>
                  <a:pt x="1310161" y="5095798"/>
                  <a:pt x="1237720" y="5044466"/>
                  <a:pt x="1206778" y="4971308"/>
                </a:cubicBezTo>
                <a:lnTo>
                  <a:pt x="1206697" y="4970904"/>
                </a:lnTo>
                <a:lnTo>
                  <a:pt x="1195395" y="4961234"/>
                </a:lnTo>
                <a:lnTo>
                  <a:pt x="838951" y="4260131"/>
                </a:lnTo>
                <a:lnTo>
                  <a:pt x="29235" y="2670972"/>
                </a:lnTo>
                <a:cubicBezTo>
                  <a:pt x="24992" y="2662646"/>
                  <a:pt x="22638" y="2653855"/>
                  <a:pt x="22014" y="2645085"/>
                </a:cubicBezTo>
                <a:lnTo>
                  <a:pt x="22942" y="2637511"/>
                </a:lnTo>
                <a:lnTo>
                  <a:pt x="16019" y="2627240"/>
                </a:lnTo>
                <a:cubicBezTo>
                  <a:pt x="5703" y="2602854"/>
                  <a:pt x="0" y="2576044"/>
                  <a:pt x="0" y="2547900"/>
                </a:cubicBezTo>
                <a:cubicBezTo>
                  <a:pt x="0" y="2519757"/>
                  <a:pt x="5703" y="2492945"/>
                  <a:pt x="16019" y="2468559"/>
                </a:cubicBezTo>
                <a:lnTo>
                  <a:pt x="31570" y="2445493"/>
                </a:lnTo>
                <a:lnTo>
                  <a:pt x="31227" y="2442651"/>
                </a:lnTo>
                <a:cubicBezTo>
                  <a:pt x="31869" y="2433883"/>
                  <a:pt x="34240" y="2425097"/>
                  <a:pt x="38498" y="2416779"/>
                </a:cubicBezTo>
                <a:lnTo>
                  <a:pt x="1206211" y="136072"/>
                </a:lnTo>
                <a:cubicBezTo>
                  <a:pt x="1210470" y="127755"/>
                  <a:pt x="1216212" y="120694"/>
                  <a:pt x="1222951" y="115048"/>
                </a:cubicBezTo>
                <a:lnTo>
                  <a:pt x="1228889" y="111770"/>
                </a:lnTo>
                <a:lnTo>
                  <a:pt x="1251698" y="74176"/>
                </a:lnTo>
                <a:cubicBezTo>
                  <a:pt x="1289084" y="28876"/>
                  <a:pt x="1345662" y="1"/>
                  <a:pt x="1408985" y="1"/>
                </a:cubicBezTo>
                <a:lnTo>
                  <a:pt x="1425049" y="1621"/>
                </a:lnTo>
                <a:lnTo>
                  <a:pt x="1454917" y="162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04</a:t>
            </a:r>
          </a:p>
        </p:txBody>
      </p:sp>
      <p:sp>
        <p:nvSpPr>
          <p:cNvPr id="45" name="Freeform 39">
            <a:extLst>
              <a:ext uri="{FF2B5EF4-FFF2-40B4-BE49-F238E27FC236}">
                <a16:creationId xmlns:a16="http://schemas.microsoft.com/office/drawing/2014/main" id="{8F0CA2FC-5A1F-493F-AFDB-99E95B70CB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2913" y="6061856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rgbClr val="625D5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43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9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1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4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7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3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8" grpId="0" animBg="1"/>
      <p:bldP spid="22" grpId="0" animBg="1"/>
      <p:bldP spid="25" grpId="0" animBg="1"/>
      <p:bldP spid="28" grpId="0" animBg="1"/>
      <p:bldP spid="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83BD7C-285A-460B-B8A0-D71D1153E431}"/>
              </a:ext>
            </a:extLst>
          </p:cNvPr>
          <p:cNvSpPr/>
          <p:nvPr/>
        </p:nvSpPr>
        <p:spPr>
          <a:xfrm>
            <a:off x="0" y="3029664"/>
            <a:ext cx="12192000" cy="3799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  <a:alpha val="75000"/>
                </a:schemeClr>
              </a:gs>
              <a:gs pos="48000">
                <a:schemeClr val="accent3">
                  <a:lumMod val="97000"/>
                  <a:lumOff val="3000"/>
                  <a:alpha val="75000"/>
                </a:schemeClr>
              </a:gs>
              <a:gs pos="85000">
                <a:schemeClr val="accent3">
                  <a:lumMod val="60000"/>
                  <a:lumOff val="40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71BD6-DA9D-49DD-8B15-48E55B48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810" y="868680"/>
            <a:ext cx="3961920" cy="5120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59D62D-E0F5-42DC-AE90-43ECC04EBEA2}"/>
              </a:ext>
            </a:extLst>
          </p:cNvPr>
          <p:cNvSpPr/>
          <p:nvPr/>
        </p:nvSpPr>
        <p:spPr>
          <a:xfrm>
            <a:off x="9045970" y="1447800"/>
            <a:ext cx="2895600" cy="3962400"/>
          </a:xfrm>
          <a:custGeom>
            <a:avLst/>
            <a:gdLst>
              <a:gd name="connsiteX0" fmla="*/ 0 w 2895600"/>
              <a:gd name="connsiteY0" fmla="*/ 0 h 3962400"/>
              <a:gd name="connsiteX1" fmla="*/ 2895600 w 2895600"/>
              <a:gd name="connsiteY1" fmla="*/ 0 h 3962400"/>
              <a:gd name="connsiteX2" fmla="*/ 2895600 w 2895600"/>
              <a:gd name="connsiteY2" fmla="*/ 3962400 h 3962400"/>
              <a:gd name="connsiteX3" fmla="*/ 0 w 2895600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0" h="3962400">
                <a:moveTo>
                  <a:pt x="0" y="0"/>
                </a:moveTo>
                <a:lnTo>
                  <a:pt x="2895600" y="0"/>
                </a:lnTo>
                <a:lnTo>
                  <a:pt x="2895600" y="3962400"/>
                </a:lnTo>
                <a:lnTo>
                  <a:pt x="0" y="39624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1F4F1-FB35-4E45-B7FA-E04AC47FA61F}"/>
              </a:ext>
            </a:extLst>
          </p:cNvPr>
          <p:cNvSpPr txBox="1"/>
          <p:nvPr/>
        </p:nvSpPr>
        <p:spPr>
          <a:xfrm>
            <a:off x="1936391" y="643716"/>
            <a:ext cx="6253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Mengembangkan implementasi sistem klasifikasi kanker kulit berdasarkan lesi berpigmen pada aplikasi berbasis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smartphone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>
                <a:solidFill>
                  <a:schemeClr val="bg1"/>
                </a:solidFill>
                <a:latin typeface="Candara" panose="020E0502030303020204" pitchFamily="34" charset="0"/>
              </a:rPr>
              <a:t>atau </a:t>
            </a:r>
            <a:r>
              <a:rPr lang="id-ID" sz="2000" i="1">
                <a:solidFill>
                  <a:schemeClr val="bg1"/>
                </a:solidFill>
                <a:latin typeface="Candara" panose="020E0502030303020204" pitchFamily="34" charset="0"/>
              </a:rPr>
              <a:t>standalone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machine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ID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E65664-9CFF-40AA-98F4-9209F4FE24BE}"/>
              </a:ext>
            </a:extLst>
          </p:cNvPr>
          <p:cNvGrpSpPr/>
          <p:nvPr/>
        </p:nvGrpSpPr>
        <p:grpSpPr>
          <a:xfrm>
            <a:off x="734464" y="839514"/>
            <a:ext cx="914400" cy="914400"/>
            <a:chOff x="5828166" y="496120"/>
            <a:chExt cx="914400" cy="914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B9F1F3-22AD-4C90-B86A-541117BA89E3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919605" y="587560"/>
              <a:ext cx="731520" cy="731520"/>
            </a:xfrm>
            <a:prstGeom prst="rect">
              <a:avLst/>
            </a:prstGeom>
            <a:solidFill>
              <a:srgbClr val="FE4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B5F0E6C-6757-49E8-8323-254CA09A5D64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828166" y="496120"/>
              <a:ext cx="914400" cy="914400"/>
            </a:xfrm>
            <a:custGeom>
              <a:avLst/>
              <a:gdLst>
                <a:gd name="connsiteX0" fmla="*/ 91439 w 914400"/>
                <a:gd name="connsiteY0" fmla="*/ 91441 h 914400"/>
                <a:gd name="connsiteX1" fmla="*/ 91439 w 914400"/>
                <a:gd name="connsiteY1" fmla="*/ 822961 h 914400"/>
                <a:gd name="connsiteX2" fmla="*/ 822959 w 914400"/>
                <a:gd name="connsiteY2" fmla="*/ 822961 h 914400"/>
                <a:gd name="connsiteX3" fmla="*/ 822959 w 914400"/>
                <a:gd name="connsiteY3" fmla="*/ 91441 h 914400"/>
                <a:gd name="connsiteX4" fmla="*/ 0 w 914400"/>
                <a:gd name="connsiteY4" fmla="*/ 0 h 914400"/>
                <a:gd name="connsiteX5" fmla="*/ 914400 w 914400"/>
                <a:gd name="connsiteY5" fmla="*/ 0 h 914400"/>
                <a:gd name="connsiteX6" fmla="*/ 914400 w 914400"/>
                <a:gd name="connsiteY6" fmla="*/ 914400 h 914400"/>
                <a:gd name="connsiteX7" fmla="*/ 0 w 914400"/>
                <a:gd name="connsiteY7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914400">
                  <a:moveTo>
                    <a:pt x="91439" y="91441"/>
                  </a:moveTo>
                  <a:lnTo>
                    <a:pt x="91439" y="822961"/>
                  </a:lnTo>
                  <a:lnTo>
                    <a:pt x="822959" y="822961"/>
                  </a:lnTo>
                  <a:lnTo>
                    <a:pt x="822959" y="91441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Box 10">
            <a:extLst>
              <a:ext uri="{FF2B5EF4-FFF2-40B4-BE49-F238E27FC236}">
                <a16:creationId xmlns:a16="http://schemas.microsoft.com/office/drawing/2014/main" id="{C156CEFE-6255-431A-8C31-DBDEFA2B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1" y="941237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SARAN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F1E16-9E87-46C8-A1EF-91E003DD3950}"/>
              </a:ext>
            </a:extLst>
          </p:cNvPr>
          <p:cNvSpPr txBox="1"/>
          <p:nvPr/>
        </p:nvSpPr>
        <p:spPr>
          <a:xfrm>
            <a:off x="188277" y="-69778"/>
            <a:ext cx="1993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SARAN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7C49DD-6CAB-45B8-98EF-85AB2F2250AB}"/>
              </a:ext>
            </a:extLst>
          </p:cNvPr>
          <p:cNvSpPr txBox="1"/>
          <p:nvPr/>
        </p:nvSpPr>
        <p:spPr>
          <a:xfrm>
            <a:off x="2742278" y="1896306"/>
            <a:ext cx="5911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Menggunakan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dataset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kanker kulit lain yang lebih terbaru atau melakukan kombinasi dengan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dataset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kanker kulit lain.</a:t>
            </a:r>
            <a:endParaRPr lang="en-ID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DFD531-7103-4821-8A17-08805E70A04F}"/>
              </a:ext>
            </a:extLst>
          </p:cNvPr>
          <p:cNvGrpSpPr/>
          <p:nvPr/>
        </p:nvGrpSpPr>
        <p:grpSpPr>
          <a:xfrm>
            <a:off x="1555262" y="1910005"/>
            <a:ext cx="914400" cy="914400"/>
            <a:chOff x="5828166" y="496120"/>
            <a:chExt cx="914400" cy="9144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EBADA8-C9CE-4497-AA6F-DDAD2949C430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919605" y="587560"/>
              <a:ext cx="731520" cy="731520"/>
            </a:xfrm>
            <a:prstGeom prst="rect">
              <a:avLst/>
            </a:prstGeom>
            <a:solidFill>
              <a:srgbClr val="5C9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9878FD-7570-4B97-B981-95B3B462F218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828166" y="496120"/>
              <a:ext cx="914400" cy="914400"/>
            </a:xfrm>
            <a:custGeom>
              <a:avLst/>
              <a:gdLst>
                <a:gd name="connsiteX0" fmla="*/ 91439 w 914400"/>
                <a:gd name="connsiteY0" fmla="*/ 91441 h 914400"/>
                <a:gd name="connsiteX1" fmla="*/ 91439 w 914400"/>
                <a:gd name="connsiteY1" fmla="*/ 822961 h 914400"/>
                <a:gd name="connsiteX2" fmla="*/ 822959 w 914400"/>
                <a:gd name="connsiteY2" fmla="*/ 822961 h 914400"/>
                <a:gd name="connsiteX3" fmla="*/ 822959 w 914400"/>
                <a:gd name="connsiteY3" fmla="*/ 91441 h 914400"/>
                <a:gd name="connsiteX4" fmla="*/ 0 w 914400"/>
                <a:gd name="connsiteY4" fmla="*/ 0 h 914400"/>
                <a:gd name="connsiteX5" fmla="*/ 914400 w 914400"/>
                <a:gd name="connsiteY5" fmla="*/ 0 h 914400"/>
                <a:gd name="connsiteX6" fmla="*/ 914400 w 914400"/>
                <a:gd name="connsiteY6" fmla="*/ 914400 h 914400"/>
                <a:gd name="connsiteX7" fmla="*/ 0 w 914400"/>
                <a:gd name="connsiteY7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914400">
                  <a:moveTo>
                    <a:pt x="91439" y="91441"/>
                  </a:moveTo>
                  <a:lnTo>
                    <a:pt x="91439" y="822961"/>
                  </a:lnTo>
                  <a:lnTo>
                    <a:pt x="822959" y="822961"/>
                  </a:lnTo>
                  <a:lnTo>
                    <a:pt x="822959" y="91441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Box 10">
            <a:extLst>
              <a:ext uri="{FF2B5EF4-FFF2-40B4-BE49-F238E27FC236}">
                <a16:creationId xmlns:a16="http://schemas.microsoft.com/office/drawing/2014/main" id="{84EBD0D4-2218-404E-8DC8-E4CB195C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10" y="2011728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SARAN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C4A66-93C7-42B4-B1F2-05A212E73B86}"/>
              </a:ext>
            </a:extLst>
          </p:cNvPr>
          <p:cNvSpPr txBox="1"/>
          <p:nvPr/>
        </p:nvSpPr>
        <p:spPr>
          <a:xfrm>
            <a:off x="1888347" y="3315223"/>
            <a:ext cx="676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Melakukan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resampling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dan clustering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dataset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menggunakan algoritma lainnya, seperti </a:t>
            </a:r>
            <a:r>
              <a:rPr lang="id-ID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KMeans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, SVM, dan lainnya.</a:t>
            </a:r>
            <a:endParaRPr lang="en-ID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352C39-9F3A-4464-AF20-3CD59DD7CE81}"/>
              </a:ext>
            </a:extLst>
          </p:cNvPr>
          <p:cNvSpPr txBox="1"/>
          <p:nvPr/>
        </p:nvSpPr>
        <p:spPr>
          <a:xfrm>
            <a:off x="2682116" y="4249891"/>
            <a:ext cx="6285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Melakukan  pengembangan arsitektur model CN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N,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antara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lain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mengganti teknik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pooling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atau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activation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pada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convolutional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layer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atau dapat juga dilakukan percobaan menggunakan metode 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transfer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learning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r>
              <a:rPr lang="id-ID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9B13A5-7119-43EC-8CE8-0E11DF898E2F}"/>
              </a:ext>
            </a:extLst>
          </p:cNvPr>
          <p:cNvGrpSpPr/>
          <p:nvPr/>
        </p:nvGrpSpPr>
        <p:grpSpPr>
          <a:xfrm>
            <a:off x="1555262" y="4422995"/>
            <a:ext cx="914400" cy="914400"/>
            <a:chOff x="5828166" y="496120"/>
            <a:chExt cx="914400" cy="914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EC170F1-B218-4A98-AC7D-D02E717F1B4E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919605" y="587560"/>
              <a:ext cx="731520" cy="731520"/>
            </a:xfrm>
            <a:prstGeom prst="rect">
              <a:avLst/>
            </a:prstGeom>
            <a:solidFill>
              <a:srgbClr val="5C9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05B4E6-6CD9-41BC-9E6B-112C3D048C90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828166" y="496120"/>
              <a:ext cx="914400" cy="914400"/>
            </a:xfrm>
            <a:custGeom>
              <a:avLst/>
              <a:gdLst>
                <a:gd name="connsiteX0" fmla="*/ 91439 w 914400"/>
                <a:gd name="connsiteY0" fmla="*/ 91441 h 914400"/>
                <a:gd name="connsiteX1" fmla="*/ 91439 w 914400"/>
                <a:gd name="connsiteY1" fmla="*/ 822961 h 914400"/>
                <a:gd name="connsiteX2" fmla="*/ 822959 w 914400"/>
                <a:gd name="connsiteY2" fmla="*/ 822961 h 914400"/>
                <a:gd name="connsiteX3" fmla="*/ 822959 w 914400"/>
                <a:gd name="connsiteY3" fmla="*/ 91441 h 914400"/>
                <a:gd name="connsiteX4" fmla="*/ 0 w 914400"/>
                <a:gd name="connsiteY4" fmla="*/ 0 h 914400"/>
                <a:gd name="connsiteX5" fmla="*/ 914400 w 914400"/>
                <a:gd name="connsiteY5" fmla="*/ 0 h 914400"/>
                <a:gd name="connsiteX6" fmla="*/ 914400 w 914400"/>
                <a:gd name="connsiteY6" fmla="*/ 914400 h 914400"/>
                <a:gd name="connsiteX7" fmla="*/ 0 w 914400"/>
                <a:gd name="connsiteY7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914400">
                  <a:moveTo>
                    <a:pt x="91439" y="91441"/>
                  </a:moveTo>
                  <a:lnTo>
                    <a:pt x="91439" y="822961"/>
                  </a:lnTo>
                  <a:lnTo>
                    <a:pt x="822959" y="822961"/>
                  </a:lnTo>
                  <a:lnTo>
                    <a:pt x="822959" y="91441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 Box 10">
            <a:extLst>
              <a:ext uri="{FF2B5EF4-FFF2-40B4-BE49-F238E27FC236}">
                <a16:creationId xmlns:a16="http://schemas.microsoft.com/office/drawing/2014/main" id="{509437EB-CE5D-4231-AB00-FBE171F7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10" y="4524718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SARAN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473AEA-5501-4E01-9C20-A27B81082DAD}"/>
              </a:ext>
            </a:extLst>
          </p:cNvPr>
          <p:cNvSpPr txBox="1"/>
          <p:nvPr/>
        </p:nvSpPr>
        <p:spPr>
          <a:xfrm>
            <a:off x="1884315" y="5770446"/>
            <a:ext cx="6499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Melakukan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pre-processing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dataset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 dan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image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augmentation</a:t>
            </a:r>
            <a:r>
              <a:rPr lang="id-ID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Candara" panose="020E0502030303020204" pitchFamily="34" charset="0"/>
              </a:rPr>
              <a:t>lain sebelum dilakukan pelatihan model</a:t>
            </a:r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2638BBC-0848-4A9E-A239-5DC97D1A8448}"/>
              </a:ext>
            </a:extLst>
          </p:cNvPr>
          <p:cNvGrpSpPr/>
          <p:nvPr/>
        </p:nvGrpSpPr>
        <p:grpSpPr>
          <a:xfrm>
            <a:off x="659300" y="3242976"/>
            <a:ext cx="914400" cy="914400"/>
            <a:chOff x="5828166" y="496120"/>
            <a:chExt cx="914400" cy="9144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ECECAA-2DA6-4900-A0B8-8CE31BC39FD2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919605" y="587560"/>
              <a:ext cx="731520" cy="731520"/>
            </a:xfrm>
            <a:prstGeom prst="rect">
              <a:avLst/>
            </a:prstGeom>
            <a:solidFill>
              <a:srgbClr val="FE4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E18C1DB-3F36-4EC4-B1C6-551CF9184AB8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828166" y="496120"/>
              <a:ext cx="914400" cy="914400"/>
            </a:xfrm>
            <a:custGeom>
              <a:avLst/>
              <a:gdLst>
                <a:gd name="connsiteX0" fmla="*/ 91439 w 914400"/>
                <a:gd name="connsiteY0" fmla="*/ 91441 h 914400"/>
                <a:gd name="connsiteX1" fmla="*/ 91439 w 914400"/>
                <a:gd name="connsiteY1" fmla="*/ 822961 h 914400"/>
                <a:gd name="connsiteX2" fmla="*/ 822959 w 914400"/>
                <a:gd name="connsiteY2" fmla="*/ 822961 h 914400"/>
                <a:gd name="connsiteX3" fmla="*/ 822959 w 914400"/>
                <a:gd name="connsiteY3" fmla="*/ 91441 h 914400"/>
                <a:gd name="connsiteX4" fmla="*/ 0 w 914400"/>
                <a:gd name="connsiteY4" fmla="*/ 0 h 914400"/>
                <a:gd name="connsiteX5" fmla="*/ 914400 w 914400"/>
                <a:gd name="connsiteY5" fmla="*/ 0 h 914400"/>
                <a:gd name="connsiteX6" fmla="*/ 914400 w 914400"/>
                <a:gd name="connsiteY6" fmla="*/ 914400 h 914400"/>
                <a:gd name="connsiteX7" fmla="*/ 0 w 914400"/>
                <a:gd name="connsiteY7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914400">
                  <a:moveTo>
                    <a:pt x="91439" y="91441"/>
                  </a:moveTo>
                  <a:lnTo>
                    <a:pt x="91439" y="822961"/>
                  </a:lnTo>
                  <a:lnTo>
                    <a:pt x="822959" y="822961"/>
                  </a:lnTo>
                  <a:lnTo>
                    <a:pt x="822959" y="91441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 Box 10">
            <a:extLst>
              <a:ext uri="{FF2B5EF4-FFF2-40B4-BE49-F238E27FC236}">
                <a16:creationId xmlns:a16="http://schemas.microsoft.com/office/drawing/2014/main" id="{D2754438-BD28-4B8B-A288-4C65E9C5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97" y="3344699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SARAN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8463D5-03FE-4BE5-A5CF-68B674F88FFB}"/>
              </a:ext>
            </a:extLst>
          </p:cNvPr>
          <p:cNvGrpSpPr/>
          <p:nvPr/>
        </p:nvGrpSpPr>
        <p:grpSpPr>
          <a:xfrm>
            <a:off x="598651" y="5577990"/>
            <a:ext cx="914400" cy="914400"/>
            <a:chOff x="5828166" y="496120"/>
            <a:chExt cx="914400" cy="9144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CB3DFC1-2334-4A46-B3D0-2363C2166871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919605" y="587560"/>
              <a:ext cx="731520" cy="731520"/>
            </a:xfrm>
            <a:prstGeom prst="rect">
              <a:avLst/>
            </a:prstGeom>
            <a:solidFill>
              <a:srgbClr val="FE4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896657E-BBAF-449A-AED5-455DE082F44B}"/>
                </a:ext>
              </a:extLst>
            </p:cNvPr>
            <p:cNvSpPr>
              <a:spLocks noChangeAspect="1"/>
            </p:cNvSpPr>
            <p:nvPr/>
          </p:nvSpPr>
          <p:spPr>
            <a:xfrm rot="2677901">
              <a:off x="5828166" y="496120"/>
              <a:ext cx="914400" cy="914400"/>
            </a:xfrm>
            <a:custGeom>
              <a:avLst/>
              <a:gdLst>
                <a:gd name="connsiteX0" fmla="*/ 91439 w 914400"/>
                <a:gd name="connsiteY0" fmla="*/ 91441 h 914400"/>
                <a:gd name="connsiteX1" fmla="*/ 91439 w 914400"/>
                <a:gd name="connsiteY1" fmla="*/ 822961 h 914400"/>
                <a:gd name="connsiteX2" fmla="*/ 822959 w 914400"/>
                <a:gd name="connsiteY2" fmla="*/ 822961 h 914400"/>
                <a:gd name="connsiteX3" fmla="*/ 822959 w 914400"/>
                <a:gd name="connsiteY3" fmla="*/ 91441 h 914400"/>
                <a:gd name="connsiteX4" fmla="*/ 0 w 914400"/>
                <a:gd name="connsiteY4" fmla="*/ 0 h 914400"/>
                <a:gd name="connsiteX5" fmla="*/ 914400 w 914400"/>
                <a:gd name="connsiteY5" fmla="*/ 0 h 914400"/>
                <a:gd name="connsiteX6" fmla="*/ 914400 w 914400"/>
                <a:gd name="connsiteY6" fmla="*/ 914400 h 914400"/>
                <a:gd name="connsiteX7" fmla="*/ 0 w 914400"/>
                <a:gd name="connsiteY7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914400">
                  <a:moveTo>
                    <a:pt x="91439" y="91441"/>
                  </a:moveTo>
                  <a:lnTo>
                    <a:pt x="91439" y="822961"/>
                  </a:lnTo>
                  <a:lnTo>
                    <a:pt x="822959" y="822961"/>
                  </a:lnTo>
                  <a:lnTo>
                    <a:pt x="822959" y="91441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 Box 10">
            <a:extLst>
              <a:ext uri="{FF2B5EF4-FFF2-40B4-BE49-F238E27FC236}">
                <a16:creationId xmlns:a16="http://schemas.microsoft.com/office/drawing/2014/main" id="{D8449F88-5CF4-4198-97F8-86F4A6DF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48" y="5679713"/>
            <a:ext cx="685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22582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8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6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9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3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22" grpId="0"/>
      <p:bldP spid="27" grpId="0"/>
      <p:bldP spid="25" grpId="0"/>
      <p:bldP spid="49" grpId="0"/>
      <p:bldP spid="57" grpId="0"/>
      <p:bldP spid="64" grpId="0"/>
      <p:bldP spid="69" grpId="0"/>
      <p:bldP spid="73" grpId="0"/>
      <p:bldP spid="74" grpId="0"/>
      <p:bldP spid="82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782"/>
          <p:cNvSpPr/>
          <p:nvPr/>
        </p:nvSpPr>
        <p:spPr>
          <a:xfrm>
            <a:off x="5751636" y="5424096"/>
            <a:ext cx="253315" cy="201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8" y="5082"/>
                </a:moveTo>
                <a:cubicBezTo>
                  <a:pt x="19238" y="5506"/>
                  <a:pt x="19238" y="5929"/>
                  <a:pt x="19238" y="5929"/>
                </a:cubicBezTo>
                <a:cubicBezTo>
                  <a:pt x="19238" y="13129"/>
                  <a:pt x="14850" y="21600"/>
                  <a:pt x="6750" y="21600"/>
                </a:cubicBezTo>
                <a:cubicBezTo>
                  <a:pt x="4387" y="21600"/>
                  <a:pt x="2025" y="20753"/>
                  <a:pt x="0" y="19059"/>
                </a:cubicBezTo>
                <a:cubicBezTo>
                  <a:pt x="337" y="19059"/>
                  <a:pt x="675" y="19059"/>
                  <a:pt x="1012" y="19059"/>
                </a:cubicBezTo>
                <a:cubicBezTo>
                  <a:pt x="3037" y="19059"/>
                  <a:pt x="5062" y="18212"/>
                  <a:pt x="6412" y="16941"/>
                </a:cubicBezTo>
                <a:cubicBezTo>
                  <a:pt x="4725" y="16941"/>
                  <a:pt x="3037" y="15247"/>
                  <a:pt x="2362" y="13129"/>
                </a:cubicBezTo>
                <a:cubicBezTo>
                  <a:pt x="2700" y="13129"/>
                  <a:pt x="3037" y="13129"/>
                  <a:pt x="3375" y="13129"/>
                </a:cubicBezTo>
                <a:cubicBezTo>
                  <a:pt x="3712" y="13129"/>
                  <a:pt x="4050" y="13129"/>
                  <a:pt x="4387" y="13129"/>
                </a:cubicBezTo>
                <a:cubicBezTo>
                  <a:pt x="2362" y="12282"/>
                  <a:pt x="1012" y="10165"/>
                  <a:pt x="1012" y="7624"/>
                </a:cubicBezTo>
                <a:cubicBezTo>
                  <a:pt x="1012" y="7624"/>
                  <a:pt x="1012" y="7624"/>
                  <a:pt x="1012" y="7624"/>
                </a:cubicBezTo>
                <a:cubicBezTo>
                  <a:pt x="1687" y="8047"/>
                  <a:pt x="2362" y="8047"/>
                  <a:pt x="3037" y="8047"/>
                </a:cubicBezTo>
                <a:cubicBezTo>
                  <a:pt x="1687" y="7200"/>
                  <a:pt x="1012" y="5506"/>
                  <a:pt x="1012" y="3812"/>
                </a:cubicBezTo>
                <a:cubicBezTo>
                  <a:pt x="1012" y="2541"/>
                  <a:pt x="1350" y="1694"/>
                  <a:pt x="1687" y="847"/>
                </a:cubicBezTo>
                <a:cubicBezTo>
                  <a:pt x="3712" y="4235"/>
                  <a:pt x="7087" y="6353"/>
                  <a:pt x="10462" y="6776"/>
                </a:cubicBezTo>
                <a:cubicBezTo>
                  <a:pt x="10462" y="6353"/>
                  <a:pt x="10462" y="5929"/>
                  <a:pt x="10462" y="5506"/>
                </a:cubicBezTo>
                <a:cubicBezTo>
                  <a:pt x="10462" y="2118"/>
                  <a:pt x="12488" y="0"/>
                  <a:pt x="14850" y="0"/>
                </a:cubicBezTo>
                <a:cubicBezTo>
                  <a:pt x="16200" y="0"/>
                  <a:pt x="17213" y="424"/>
                  <a:pt x="18225" y="1694"/>
                </a:cubicBezTo>
                <a:cubicBezTo>
                  <a:pt x="18900" y="1271"/>
                  <a:pt x="19913" y="847"/>
                  <a:pt x="20925" y="424"/>
                </a:cubicBezTo>
                <a:cubicBezTo>
                  <a:pt x="20588" y="1694"/>
                  <a:pt x="19913" y="2541"/>
                  <a:pt x="18900" y="3388"/>
                </a:cubicBezTo>
                <a:cubicBezTo>
                  <a:pt x="19913" y="2965"/>
                  <a:pt x="20588" y="2965"/>
                  <a:pt x="21600" y="2541"/>
                </a:cubicBezTo>
                <a:cubicBezTo>
                  <a:pt x="20925" y="3388"/>
                  <a:pt x="20250" y="4659"/>
                  <a:pt x="19238" y="508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" name="Shape 5288"/>
          <p:cNvSpPr/>
          <p:nvPr/>
        </p:nvSpPr>
        <p:spPr>
          <a:xfrm>
            <a:off x="1938753" y="5436902"/>
            <a:ext cx="218131" cy="218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21600"/>
                </a:moveTo>
                <a:cubicBezTo>
                  <a:pt x="14531" y="21600"/>
                  <a:pt x="14531" y="21600"/>
                  <a:pt x="14531" y="21600"/>
                </a:cubicBezTo>
                <a:cubicBezTo>
                  <a:pt x="14531" y="12960"/>
                  <a:pt x="14531" y="12960"/>
                  <a:pt x="14531" y="12960"/>
                </a:cubicBezTo>
                <a:cubicBezTo>
                  <a:pt x="17673" y="12960"/>
                  <a:pt x="17673" y="12960"/>
                  <a:pt x="17673" y="12960"/>
                </a:cubicBezTo>
                <a:cubicBezTo>
                  <a:pt x="18065" y="9818"/>
                  <a:pt x="18065" y="9818"/>
                  <a:pt x="18065" y="9818"/>
                </a:cubicBezTo>
                <a:cubicBezTo>
                  <a:pt x="14531" y="9818"/>
                  <a:pt x="14531" y="9818"/>
                  <a:pt x="14531" y="9818"/>
                </a:cubicBezTo>
                <a:cubicBezTo>
                  <a:pt x="14531" y="7855"/>
                  <a:pt x="14531" y="7855"/>
                  <a:pt x="14531" y="7855"/>
                </a:cubicBezTo>
                <a:cubicBezTo>
                  <a:pt x="14531" y="7069"/>
                  <a:pt x="14924" y="6284"/>
                  <a:pt x="16495" y="6284"/>
                </a:cubicBezTo>
                <a:cubicBezTo>
                  <a:pt x="18458" y="6284"/>
                  <a:pt x="18458" y="6284"/>
                  <a:pt x="18458" y="6284"/>
                </a:cubicBezTo>
                <a:cubicBezTo>
                  <a:pt x="18458" y="3535"/>
                  <a:pt x="18458" y="3535"/>
                  <a:pt x="18458" y="3535"/>
                </a:cubicBezTo>
                <a:cubicBezTo>
                  <a:pt x="17673" y="3535"/>
                  <a:pt x="16887" y="3142"/>
                  <a:pt x="15709" y="3142"/>
                </a:cubicBezTo>
                <a:cubicBezTo>
                  <a:pt x="13353" y="3142"/>
                  <a:pt x="11389" y="4713"/>
                  <a:pt x="11389" y="7462"/>
                </a:cubicBezTo>
                <a:cubicBezTo>
                  <a:pt x="11389" y="9818"/>
                  <a:pt x="11389" y="9818"/>
                  <a:pt x="11389" y="9818"/>
                </a:cubicBezTo>
                <a:cubicBezTo>
                  <a:pt x="8247" y="9818"/>
                  <a:pt x="8247" y="9818"/>
                  <a:pt x="8247" y="9818"/>
                </a:cubicBezTo>
                <a:cubicBezTo>
                  <a:pt x="8247" y="12960"/>
                  <a:pt x="8247" y="12960"/>
                  <a:pt x="8247" y="12960"/>
                </a:cubicBezTo>
                <a:cubicBezTo>
                  <a:pt x="11389" y="12960"/>
                  <a:pt x="11389" y="12960"/>
                  <a:pt x="11389" y="12960"/>
                </a:cubicBezTo>
                <a:cubicBezTo>
                  <a:pt x="11389" y="21600"/>
                  <a:pt x="11389" y="21600"/>
                  <a:pt x="11389" y="21600"/>
                </a:cubicBezTo>
                <a:cubicBezTo>
                  <a:pt x="3927" y="21600"/>
                  <a:pt x="3927" y="21600"/>
                  <a:pt x="3927" y="21600"/>
                </a:cubicBezTo>
                <a:cubicBezTo>
                  <a:pt x="1571" y="21600"/>
                  <a:pt x="0" y="19636"/>
                  <a:pt x="0" y="17673"/>
                </a:cubicBezTo>
                <a:cubicBezTo>
                  <a:pt x="0" y="3927"/>
                  <a:pt x="0" y="3927"/>
                  <a:pt x="0" y="3927"/>
                </a:cubicBezTo>
                <a:cubicBezTo>
                  <a:pt x="0" y="1964"/>
                  <a:pt x="1571" y="0"/>
                  <a:pt x="3927" y="0"/>
                </a:cubicBezTo>
                <a:cubicBezTo>
                  <a:pt x="17280" y="0"/>
                  <a:pt x="17280" y="0"/>
                  <a:pt x="17280" y="0"/>
                </a:cubicBezTo>
                <a:cubicBezTo>
                  <a:pt x="19636" y="0"/>
                  <a:pt x="21600" y="1964"/>
                  <a:pt x="21600" y="3927"/>
                </a:cubicBezTo>
                <a:cubicBezTo>
                  <a:pt x="21600" y="17673"/>
                  <a:pt x="21600" y="17673"/>
                  <a:pt x="21600" y="17673"/>
                </a:cubicBezTo>
                <a:cubicBezTo>
                  <a:pt x="21600" y="19636"/>
                  <a:pt x="19636" y="21600"/>
                  <a:pt x="1728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Shape 5488"/>
          <p:cNvSpPr>
            <a:spLocks noChangeAspect="1"/>
          </p:cNvSpPr>
          <p:nvPr/>
        </p:nvSpPr>
        <p:spPr>
          <a:xfrm>
            <a:off x="5704839" y="1347735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1118" y="17471"/>
                  <a:pt x="11118" y="17471"/>
                  <a:pt x="11118" y="17471"/>
                </a:cubicBezTo>
                <a:cubicBezTo>
                  <a:pt x="7306" y="21282"/>
                  <a:pt x="7306" y="21282"/>
                  <a:pt x="7306" y="21282"/>
                </a:cubicBezTo>
                <a:cubicBezTo>
                  <a:pt x="7306" y="21282"/>
                  <a:pt x="6988" y="21600"/>
                  <a:pt x="6988" y="21600"/>
                </a:cubicBezTo>
                <a:cubicBezTo>
                  <a:pt x="6671" y="21600"/>
                  <a:pt x="6671" y="21600"/>
                  <a:pt x="6671" y="21600"/>
                </a:cubicBezTo>
                <a:cubicBezTo>
                  <a:pt x="6353" y="21282"/>
                  <a:pt x="6035" y="20965"/>
                  <a:pt x="6035" y="20647"/>
                </a:cubicBezTo>
                <a:cubicBezTo>
                  <a:pt x="6035" y="15247"/>
                  <a:pt x="6035" y="15247"/>
                  <a:pt x="6035" y="15247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  <a:moveTo>
                  <a:pt x="19694" y="2224"/>
                </a:moveTo>
                <a:cubicBezTo>
                  <a:pt x="2541" y="12071"/>
                  <a:pt x="2541" y="12071"/>
                  <a:pt x="2541" y="12071"/>
                </a:cubicBezTo>
                <a:cubicBezTo>
                  <a:pt x="6353" y="13659"/>
                  <a:pt x="6353" y="13659"/>
                  <a:pt x="6353" y="13659"/>
                </a:cubicBezTo>
                <a:cubicBezTo>
                  <a:pt x="16835" y="6035"/>
                  <a:pt x="16835" y="6035"/>
                  <a:pt x="16835" y="6035"/>
                </a:cubicBezTo>
                <a:cubicBezTo>
                  <a:pt x="11118" y="15565"/>
                  <a:pt x="11118" y="15565"/>
                  <a:pt x="11118" y="15565"/>
                </a:cubicBezTo>
                <a:cubicBezTo>
                  <a:pt x="17153" y="18106"/>
                  <a:pt x="17153" y="18106"/>
                  <a:pt x="17153" y="18106"/>
                </a:cubicBezTo>
                <a:lnTo>
                  <a:pt x="19694" y="2224"/>
                </a:lnTo>
                <a:close/>
              </a:path>
            </a:pathLst>
          </a:custGeom>
          <a:solidFill>
            <a:srgbClr val="FE4A1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7875750" y="5420947"/>
            <a:ext cx="293784" cy="233828"/>
          </a:xfrm>
          <a:custGeom>
            <a:avLst/>
            <a:gdLst>
              <a:gd name="T0" fmla="*/ 587 w 650"/>
              <a:gd name="T1" fmla="*/ 0 h 514"/>
              <a:gd name="T2" fmla="*/ 68 w 650"/>
              <a:gd name="T3" fmla="*/ 0 h 514"/>
              <a:gd name="T4" fmla="*/ 0 w 650"/>
              <a:gd name="T5" fmla="*/ 62 h 514"/>
              <a:gd name="T6" fmla="*/ 0 w 650"/>
              <a:gd name="T7" fmla="*/ 451 h 514"/>
              <a:gd name="T8" fmla="*/ 68 w 650"/>
              <a:gd name="T9" fmla="*/ 513 h 514"/>
              <a:gd name="T10" fmla="*/ 587 w 650"/>
              <a:gd name="T11" fmla="*/ 513 h 514"/>
              <a:gd name="T12" fmla="*/ 649 w 650"/>
              <a:gd name="T13" fmla="*/ 451 h 514"/>
              <a:gd name="T14" fmla="*/ 649 w 650"/>
              <a:gd name="T15" fmla="*/ 62 h 514"/>
              <a:gd name="T16" fmla="*/ 587 w 650"/>
              <a:gd name="T17" fmla="*/ 0 h 514"/>
              <a:gd name="T18" fmla="*/ 587 w 650"/>
              <a:gd name="T19" fmla="*/ 124 h 514"/>
              <a:gd name="T20" fmla="*/ 328 w 650"/>
              <a:gd name="T21" fmla="*/ 291 h 514"/>
              <a:gd name="T22" fmla="*/ 68 w 650"/>
              <a:gd name="T23" fmla="*/ 124 h 514"/>
              <a:gd name="T24" fmla="*/ 68 w 650"/>
              <a:gd name="T25" fmla="*/ 62 h 514"/>
              <a:gd name="T26" fmla="*/ 328 w 650"/>
              <a:gd name="T27" fmla="*/ 223 h 514"/>
              <a:gd name="T28" fmla="*/ 587 w 650"/>
              <a:gd name="T29" fmla="*/ 62 h 514"/>
              <a:gd name="T30" fmla="*/ 587 w 650"/>
              <a:gd name="T31" fmla="*/ 12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0" h="514">
                <a:moveTo>
                  <a:pt x="587" y="0"/>
                </a:moveTo>
                <a:lnTo>
                  <a:pt x="68" y="0"/>
                </a:lnTo>
                <a:cubicBezTo>
                  <a:pt x="31" y="0"/>
                  <a:pt x="0" y="25"/>
                  <a:pt x="0" y="62"/>
                </a:cubicBezTo>
                <a:lnTo>
                  <a:pt x="0" y="451"/>
                </a:lnTo>
                <a:cubicBezTo>
                  <a:pt x="0" y="488"/>
                  <a:pt x="31" y="513"/>
                  <a:pt x="68" y="513"/>
                </a:cubicBezTo>
                <a:lnTo>
                  <a:pt x="587" y="513"/>
                </a:lnTo>
                <a:cubicBezTo>
                  <a:pt x="618" y="513"/>
                  <a:pt x="649" y="488"/>
                  <a:pt x="649" y="451"/>
                </a:cubicBezTo>
                <a:lnTo>
                  <a:pt x="649" y="62"/>
                </a:lnTo>
                <a:cubicBezTo>
                  <a:pt x="649" y="25"/>
                  <a:pt x="618" y="0"/>
                  <a:pt x="587" y="0"/>
                </a:cubicBezTo>
                <a:close/>
                <a:moveTo>
                  <a:pt x="587" y="124"/>
                </a:moveTo>
                <a:lnTo>
                  <a:pt x="328" y="291"/>
                </a:lnTo>
                <a:lnTo>
                  <a:pt x="68" y="124"/>
                </a:lnTo>
                <a:lnTo>
                  <a:pt x="68" y="62"/>
                </a:lnTo>
                <a:lnTo>
                  <a:pt x="328" y="223"/>
                </a:lnTo>
                <a:lnTo>
                  <a:pt x="587" y="62"/>
                </a:lnTo>
                <a:lnTo>
                  <a:pt x="587" y="1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1011" y="5368584"/>
            <a:ext cx="146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Ali Rohman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3565" y="5376690"/>
            <a:ext cx="146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Ali Rohman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4951" y="5363884"/>
            <a:ext cx="146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alirohman57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14109" y="5390611"/>
            <a:ext cx="253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alirohman56@gmail.com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7503" y="2398875"/>
            <a:ext cx="682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Terima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Kasih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9200" y="3366952"/>
            <a:ext cx="56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Silahkan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bertanya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usahakan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menjawabnya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ED509-DDD5-469B-8698-1A347F2CBBA1}"/>
              </a:ext>
            </a:extLst>
          </p:cNvPr>
          <p:cNvSpPr txBox="1"/>
          <p:nvPr/>
        </p:nvSpPr>
        <p:spPr>
          <a:xfrm>
            <a:off x="3742845" y="3821277"/>
            <a:ext cx="49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Mohon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maaf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bila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tak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terjawab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mungkin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coba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jawab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luar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sesi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AEE56-6D33-49A9-808B-6832FB18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9" b="90000" l="9000" r="90000">
                        <a14:foregroundMark x1="22556" y1="22222" x2="33444" y2="38778"/>
                        <a14:foregroundMark x1="22111" y1="40444" x2="32444" y2="76000"/>
                        <a14:foregroundMark x1="40889" y1="41222" x2="52000" y2="75778"/>
                        <a14:foregroundMark x1="59111" y1="41444" x2="71778" y2="74556"/>
                        <a14:backgroundMark x1="28889" y1="43000" x2="28889" y2="68111"/>
                        <a14:backgroundMark x1="23778" y1="43889" x2="26111" y2="73778"/>
                        <a14:backgroundMark x1="30778" y1="65778" x2="29889" y2="75111"/>
                        <a14:backgroundMark x1="24556" y1="24667" x2="30333" y2="29111"/>
                        <a14:backgroundMark x1="29333" y1="24889" x2="24111" y2="30333"/>
                        <a14:backgroundMark x1="23444" y1="26222" x2="27333" y2="33222"/>
                        <a14:backgroundMark x1="23444" y1="24889" x2="29667" y2="33889"/>
                        <a14:backgroundMark x1="29667" y1="33333" x2="24111" y2="24778"/>
                        <a14:backgroundMark x1="23889" y1="24111" x2="29222" y2="32778"/>
                        <a14:backgroundMark x1="22333" y1="42667" x2="32667" y2="71000"/>
                        <a14:backgroundMark x1="25889" y1="53889" x2="32111" y2="75000"/>
                        <a14:backgroundMark x1="21889" y1="42111" x2="23222" y2="43889"/>
                        <a14:backgroundMark x1="22111" y1="40444" x2="22444" y2="43222"/>
                        <a14:backgroundMark x1="24667" y1="49778" x2="26333" y2="54667"/>
                        <a14:backgroundMark x1="26111" y1="52889" x2="25000" y2="54444"/>
                        <a14:backgroundMark x1="25778" y1="51667" x2="25556" y2="57333"/>
                        <a14:backgroundMark x1="41000" y1="40667" x2="50222" y2="75000"/>
                        <a14:backgroundMark x1="41000" y1="43444" x2="51556" y2="60778"/>
                        <a14:backgroundMark x1="46333" y1="56333" x2="51333" y2="67778"/>
                        <a14:backgroundMark x1="51778" y1="69000" x2="51667" y2="75444"/>
                        <a14:backgroundMark x1="51889" y1="75889" x2="41111" y2="42556"/>
                        <a14:backgroundMark x1="40889" y1="42333" x2="41222" y2="42778"/>
                        <a14:backgroundMark x1="40889" y1="42333" x2="41222" y2="40778"/>
                        <a14:backgroundMark x1="41000" y1="42778" x2="41667" y2="43556"/>
                        <a14:backgroundMark x1="41333" y1="43111" x2="44889" y2="52000"/>
                        <a14:backgroundMark x1="43889" y1="49778" x2="45000" y2="53222"/>
                        <a14:backgroundMark x1="45778" y1="56222" x2="51111" y2="72444"/>
                        <a14:backgroundMark x1="52111" y1="75778" x2="50556" y2="70111"/>
                        <a14:backgroundMark x1="51667" y1="74556" x2="44222" y2="52000"/>
                        <a14:backgroundMark x1="44778" y1="57778" x2="44778" y2="51778"/>
                        <a14:backgroundMark x1="44556" y1="57889" x2="44222" y2="49222"/>
                        <a14:backgroundMark x1="58444" y1="46222" x2="65333" y2="47000"/>
                        <a14:backgroundMark x1="57778" y1="44111" x2="62444" y2="44556"/>
                        <a14:backgroundMark x1="58556" y1="43333" x2="61778" y2="43333"/>
                        <a14:backgroundMark x1="59444" y1="42444" x2="61556" y2="47778"/>
                        <a14:backgroundMark x1="61667" y1="48111" x2="61889" y2="48333"/>
                        <a14:backgroundMark x1="61111" y1="48000" x2="62444" y2="48111"/>
                        <a14:backgroundMark x1="66222" y1="57111" x2="65444" y2="74667"/>
                        <a14:backgroundMark x1="65444" y1="58667" x2="71778" y2="74111"/>
                        <a14:backgroundMark x1="71778" y1="74889" x2="69778" y2="67556"/>
                        <a14:backgroundMark x1="70556" y1="74000" x2="71889" y2="72667"/>
                        <a14:backgroundMark x1="69778" y1="72667" x2="71444" y2="72444"/>
                        <a14:backgroundMark x1="70667" y1="74444" x2="70889" y2="71778"/>
                        <a14:backgroundMark x1="70000" y1="70111" x2="72444" y2="71667"/>
                        <a14:backgroundMark x1="69556" y1="71000" x2="73333" y2="74556"/>
                        <a14:backgroundMark x1="70444" y1="73000" x2="73333" y2="74000"/>
                        <a14:backgroundMark x1="74222" y1="71667" x2="69333" y2="74222"/>
                        <a14:backgroundMark x1="73889" y1="73000" x2="70111" y2="74778"/>
                        <a14:backgroundMark x1="67000" y1="58778" x2="66667" y2="69111"/>
                        <a14:backgroundMark x1="68222" y1="59667" x2="69556" y2="70000"/>
                        <a14:backgroundMark x1="68333" y1="61778" x2="68333" y2="71111"/>
                        <a14:backgroundMark x1="66889" y1="60222" x2="68333" y2="69333"/>
                        <a14:backgroundMark x1="65667" y1="55444" x2="66333" y2="62222"/>
                        <a14:backgroundMark x1="65333" y1="54000" x2="65444" y2="60556"/>
                        <a14:backgroundMark x1="48111" y1="44111" x2="42444" y2="60778"/>
                        <a14:backgroundMark x1="44778" y1="47333" x2="42778" y2="58111"/>
                        <a14:backgroundMark x1="44222" y1="46556" x2="43778" y2="58556"/>
                        <a14:backgroundMark x1="43778" y1="45889" x2="43667" y2="55667"/>
                        <a14:backgroundMark x1="43556" y1="45333" x2="42667" y2="57889"/>
                        <a14:backgroundMark x1="42667" y1="43889" x2="42333" y2="57222"/>
                        <a14:backgroundMark x1="27667" y1="46000" x2="25222" y2="69444"/>
                        <a14:backgroundMark x1="23667" y1="42444" x2="24556" y2="47889"/>
                        <a14:backgroundMark x1="23667" y1="41444" x2="23222" y2="46556"/>
                        <a14:backgroundMark x1="25000" y1="43111" x2="26222" y2="62778"/>
                        <a14:backgroundMark x1="28556" y1="51778" x2="27333" y2="71778"/>
                        <a14:backgroundMark x1="30222" y1="57778" x2="25778" y2="68000"/>
                        <a14:backgroundMark x1="32333" y1="67111" x2="31111" y2="74667"/>
                        <a14:backgroundMark x1="32222" y1="73333" x2="31556" y2="75222"/>
                        <a14:backgroundMark x1="46667" y1="44667" x2="44889" y2="64556"/>
                        <a14:backgroundMark x1="67444" y1="52000" x2="65889" y2="63222"/>
                        <a14:backgroundMark x1="66889" y1="55889" x2="66222" y2="66556"/>
                        <a14:backgroundMark x1="22556" y1="40778" x2="23222" y2="48667"/>
                        <a14:backgroundMark x1="22222" y1="40333" x2="22556" y2="45111"/>
                        <a14:backgroundMark x1="41778" y1="42000" x2="45778" y2="57778"/>
                        <a14:backgroundMark x1="43778" y1="50000" x2="45556" y2="49667"/>
                        <a14:backgroundMark x1="41222" y1="49444" x2="48556" y2="48556"/>
                        <a14:backgroundMark x1="44667" y1="48667" x2="45333" y2="53111"/>
                        <a14:backgroundMark x1="47333" y1="45444" x2="69111" y2="46222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45" y="5398717"/>
            <a:ext cx="305423" cy="3054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C81134F-AF2D-44BA-9676-2F84E7068EA0}"/>
              </a:ext>
            </a:extLst>
          </p:cNvPr>
          <p:cNvGrpSpPr/>
          <p:nvPr/>
        </p:nvGrpSpPr>
        <p:grpSpPr>
          <a:xfrm>
            <a:off x="5201919" y="3034798"/>
            <a:ext cx="1920240" cy="91440"/>
            <a:chOff x="4831644" y="3200400"/>
            <a:chExt cx="1920240" cy="914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FB613E-F1AB-4D02-938B-711FB7EAAE5F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E4A1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F63D28-0CCD-429A-81C0-430740C6AF47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5C9AD3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8BC29B-C47C-4717-9CB8-44DB3967089F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7A7A7A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517A5C-1831-44CF-B8AA-C90C681837BC}"/>
              </a:ext>
            </a:extLst>
          </p:cNvPr>
          <p:cNvSpPr txBox="1"/>
          <p:nvPr/>
        </p:nvSpPr>
        <p:spPr>
          <a:xfrm>
            <a:off x="144216" y="6350066"/>
            <a:ext cx="10755485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q"/>
            </a:pPr>
            <a:r>
              <a:rPr lang="en-US" sz="1400" kern="12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Sager, J. (October 5, 2016). </a:t>
            </a:r>
            <a:r>
              <a:rPr lang="en-US" sz="1400" kern="1200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SageFox</a:t>
            </a:r>
            <a:r>
              <a:rPr lang="en-US" sz="1400" kern="12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PowerPoint. Retrieved June 2017, from </a:t>
            </a:r>
            <a:r>
              <a:rPr lang="en-US" sz="1400" kern="12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http://slides.sage-fox.com/</a:t>
            </a:r>
            <a:endParaRPr lang="en-ID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8CBB6-A15B-407A-9682-76CAC181EBC9}"/>
              </a:ext>
            </a:extLst>
          </p:cNvPr>
          <p:cNvSpPr txBox="1"/>
          <p:nvPr/>
        </p:nvSpPr>
        <p:spPr>
          <a:xfrm>
            <a:off x="3742845" y="4506468"/>
            <a:ext cx="49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Semoga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kalian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selalu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diberikan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kelancaran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0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102489" y="8034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LATAR BELAKANG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199D99-7C16-4817-A2CE-C5204CEF04E0}"/>
              </a:ext>
            </a:extLst>
          </p:cNvPr>
          <p:cNvSpPr>
            <a:spLocks noChangeAspect="1"/>
          </p:cNvSpPr>
          <p:nvPr/>
        </p:nvSpPr>
        <p:spPr>
          <a:xfrm>
            <a:off x="3268556" y="3732118"/>
            <a:ext cx="1097280" cy="1097280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F47FE8-B18D-412F-9D30-D2346982CA65}"/>
              </a:ext>
            </a:extLst>
          </p:cNvPr>
          <p:cNvSpPr>
            <a:spLocks noChangeAspect="1"/>
          </p:cNvSpPr>
          <p:nvPr/>
        </p:nvSpPr>
        <p:spPr>
          <a:xfrm>
            <a:off x="3259412" y="3713305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4035A-903C-494A-9F93-468C33C96D20}"/>
              </a:ext>
            </a:extLst>
          </p:cNvPr>
          <p:cNvSpPr>
            <a:spLocks noChangeAspect="1"/>
          </p:cNvSpPr>
          <p:nvPr/>
        </p:nvSpPr>
        <p:spPr>
          <a:xfrm>
            <a:off x="3131396" y="3594958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BCB49EE-4AC8-4FF7-81D8-6B308549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56" y="3697010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01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LATAR</a:t>
            </a:r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66095CF1-A042-4E09-88EB-A11E9C698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8560" y="4335001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4628EB-CB83-46BF-A868-91A6AFB184A4}"/>
              </a:ext>
            </a:extLst>
          </p:cNvPr>
          <p:cNvSpPr>
            <a:spLocks noChangeAspect="1"/>
          </p:cNvSpPr>
          <p:nvPr/>
        </p:nvSpPr>
        <p:spPr>
          <a:xfrm>
            <a:off x="4002621" y="2219030"/>
            <a:ext cx="1097280" cy="1097280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4637DB-3C8D-4B7A-94E9-4799CBF79803}"/>
              </a:ext>
            </a:extLst>
          </p:cNvPr>
          <p:cNvSpPr>
            <a:spLocks noChangeAspect="1"/>
          </p:cNvSpPr>
          <p:nvPr/>
        </p:nvSpPr>
        <p:spPr>
          <a:xfrm>
            <a:off x="3993477" y="2200217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7CB0F6-8285-446C-8802-D692A013DD18}"/>
              </a:ext>
            </a:extLst>
          </p:cNvPr>
          <p:cNvSpPr>
            <a:spLocks noChangeAspect="1"/>
          </p:cNvSpPr>
          <p:nvPr/>
        </p:nvSpPr>
        <p:spPr>
          <a:xfrm>
            <a:off x="3865461" y="2081870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6CADB0BA-AB47-4CF5-9CC9-44540FE9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121" y="2183922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02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LATAR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4303BD-4F46-4E5E-847D-677C1FF80C66}"/>
              </a:ext>
            </a:extLst>
          </p:cNvPr>
          <p:cNvSpPr>
            <a:spLocks noChangeAspect="1"/>
          </p:cNvSpPr>
          <p:nvPr/>
        </p:nvSpPr>
        <p:spPr>
          <a:xfrm>
            <a:off x="5667101" y="1737368"/>
            <a:ext cx="1097280" cy="109728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7AC64E-532F-481A-A5D9-38D4ECDAC0F8}"/>
              </a:ext>
            </a:extLst>
          </p:cNvPr>
          <p:cNvSpPr>
            <a:spLocks noChangeAspect="1"/>
          </p:cNvSpPr>
          <p:nvPr/>
        </p:nvSpPr>
        <p:spPr>
          <a:xfrm>
            <a:off x="5657957" y="1718555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692BC6-0D7F-4500-91E8-CB90ACE2DCAC}"/>
              </a:ext>
            </a:extLst>
          </p:cNvPr>
          <p:cNvSpPr>
            <a:spLocks noChangeAspect="1"/>
          </p:cNvSpPr>
          <p:nvPr/>
        </p:nvSpPr>
        <p:spPr>
          <a:xfrm>
            <a:off x="5529941" y="1600208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10D864C4-3821-4CA8-A59B-4F3D9B0F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01" y="1702260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03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LATAR</a:t>
            </a:r>
            <a:endParaRPr lang="en-US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8FA423-1818-4225-AEF9-EE41EE35E5A0}"/>
              </a:ext>
            </a:extLst>
          </p:cNvPr>
          <p:cNvSpPr>
            <a:spLocks noChangeAspect="1"/>
          </p:cNvSpPr>
          <p:nvPr/>
        </p:nvSpPr>
        <p:spPr>
          <a:xfrm>
            <a:off x="7444519" y="2238053"/>
            <a:ext cx="1097280" cy="109728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5D266-6FF1-479A-84CF-9AB2BC340801}"/>
              </a:ext>
            </a:extLst>
          </p:cNvPr>
          <p:cNvSpPr>
            <a:spLocks noChangeAspect="1"/>
          </p:cNvSpPr>
          <p:nvPr/>
        </p:nvSpPr>
        <p:spPr>
          <a:xfrm>
            <a:off x="7435375" y="2219240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61080A-90C7-4B8C-BB3E-B5EFD3B52C4C}"/>
              </a:ext>
            </a:extLst>
          </p:cNvPr>
          <p:cNvSpPr>
            <a:spLocks noChangeAspect="1"/>
          </p:cNvSpPr>
          <p:nvPr/>
        </p:nvSpPr>
        <p:spPr>
          <a:xfrm>
            <a:off x="7307359" y="2100893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DE2E898-BC2C-42F9-A918-71D6142E7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019" y="2202945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04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LATAR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ED1097-0780-4121-BA12-D5241413ABC2}"/>
              </a:ext>
            </a:extLst>
          </p:cNvPr>
          <p:cNvSpPr>
            <a:spLocks noChangeAspect="1"/>
          </p:cNvSpPr>
          <p:nvPr/>
        </p:nvSpPr>
        <p:spPr>
          <a:xfrm>
            <a:off x="8263328" y="3891591"/>
            <a:ext cx="1097280" cy="1097280"/>
          </a:xfrm>
          <a:prstGeom prst="ellipse">
            <a:avLst/>
          </a:prstGeom>
          <a:solidFill>
            <a:srgbClr val="93939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58965B-BD27-44CA-9943-E81F3A874173}"/>
              </a:ext>
            </a:extLst>
          </p:cNvPr>
          <p:cNvSpPr>
            <a:spLocks noChangeAspect="1"/>
          </p:cNvSpPr>
          <p:nvPr/>
        </p:nvSpPr>
        <p:spPr>
          <a:xfrm>
            <a:off x="8254184" y="3872778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A488D9-8249-4E8A-9DDF-1EC037B76339}"/>
              </a:ext>
            </a:extLst>
          </p:cNvPr>
          <p:cNvSpPr>
            <a:spLocks noChangeAspect="1"/>
          </p:cNvSpPr>
          <p:nvPr/>
        </p:nvSpPr>
        <p:spPr>
          <a:xfrm>
            <a:off x="8126168" y="3754431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B4B3E72-3BDF-4827-A6C0-EC803601F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828" y="3856483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05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LATAR</a:t>
            </a:r>
          </a:p>
        </p:txBody>
      </p:sp>
      <p:sp>
        <p:nvSpPr>
          <p:cNvPr id="30" name="Freeform 37">
            <a:extLst>
              <a:ext uri="{FF2B5EF4-FFF2-40B4-BE49-F238E27FC236}">
                <a16:creationId xmlns:a16="http://schemas.microsoft.com/office/drawing/2014/main" id="{0280A271-F9C6-4DEF-A5F2-AF95DFF550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73821" y="2833208"/>
            <a:ext cx="332509" cy="365760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1">
            <a:extLst>
              <a:ext uri="{FF2B5EF4-FFF2-40B4-BE49-F238E27FC236}">
                <a16:creationId xmlns:a16="http://schemas.microsoft.com/office/drawing/2014/main" id="{F34B8604-2CA5-4D4A-9E9A-67B13BC38A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44773" y="4505974"/>
            <a:ext cx="470610" cy="365760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01">
            <a:extLst>
              <a:ext uri="{FF2B5EF4-FFF2-40B4-BE49-F238E27FC236}">
                <a16:creationId xmlns:a16="http://schemas.microsoft.com/office/drawing/2014/main" id="{6AE88451-7937-4A6C-8589-321274F43A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3401" y="2343995"/>
            <a:ext cx="415111" cy="38404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079E4054-0C8F-46CD-A9BE-0B5BA49C27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95039" y="2841894"/>
            <a:ext cx="365760" cy="36576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0B69CCE7-1849-4E34-AB46-6E1F19FFE834}"/>
              </a:ext>
            </a:extLst>
          </p:cNvPr>
          <p:cNvSpPr>
            <a:spLocks noChangeAspect="1"/>
          </p:cNvSpPr>
          <p:nvPr/>
        </p:nvSpPr>
        <p:spPr>
          <a:xfrm rot="16200000">
            <a:off x="5383412" y="2448873"/>
            <a:ext cx="1741407" cy="3444289"/>
          </a:xfrm>
          <a:custGeom>
            <a:avLst/>
            <a:gdLst>
              <a:gd name="connsiteX0" fmla="*/ 0 w 1600200"/>
              <a:gd name="connsiteY0" fmla="*/ 0 h 3200400"/>
              <a:gd name="connsiteX1" fmla="*/ 1600200 w 1600200"/>
              <a:gd name="connsiteY1" fmla="*/ 1600200 h 3200400"/>
              <a:gd name="connsiteX2" fmla="*/ 0 w 1600200"/>
              <a:gd name="connsiteY2" fmla="*/ 3200400 h 3200400"/>
              <a:gd name="connsiteX3" fmla="*/ 0 w 1600200"/>
              <a:gd name="connsiteY3" fmla="*/ 3154680 h 3200400"/>
              <a:gd name="connsiteX4" fmla="*/ 1554480 w 1600200"/>
              <a:gd name="connsiteY4" fmla="*/ 1600200 h 3200400"/>
              <a:gd name="connsiteX5" fmla="*/ 0 w 1600200"/>
              <a:gd name="connsiteY5" fmla="*/ 4572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200" h="3200400">
                <a:moveTo>
                  <a:pt x="0" y="0"/>
                </a:moveTo>
                <a:cubicBezTo>
                  <a:pt x="883766" y="0"/>
                  <a:pt x="1600200" y="716434"/>
                  <a:pt x="1600200" y="1600200"/>
                </a:cubicBezTo>
                <a:cubicBezTo>
                  <a:pt x="1600200" y="2483966"/>
                  <a:pt x="883766" y="3200400"/>
                  <a:pt x="0" y="3200400"/>
                </a:cubicBezTo>
                <a:lnTo>
                  <a:pt x="0" y="3154680"/>
                </a:lnTo>
                <a:cubicBezTo>
                  <a:pt x="858516" y="3154680"/>
                  <a:pt x="1554480" y="2458716"/>
                  <a:pt x="1554480" y="1600200"/>
                </a:cubicBezTo>
                <a:cubicBezTo>
                  <a:pt x="1554480" y="741684"/>
                  <a:pt x="858516" y="45720"/>
                  <a:pt x="0" y="457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6CADE0-82E6-4C07-933F-5EBF581F32C9}"/>
              </a:ext>
            </a:extLst>
          </p:cNvPr>
          <p:cNvGrpSpPr>
            <a:grpSpLocks noChangeAspect="1"/>
          </p:cNvGrpSpPr>
          <p:nvPr/>
        </p:nvGrpSpPr>
        <p:grpSpPr>
          <a:xfrm>
            <a:off x="4429594" y="4783131"/>
            <a:ext cx="274320" cy="274320"/>
            <a:chOff x="10047732" y="908133"/>
            <a:chExt cx="1280160" cy="12801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6F252BD-32CE-4221-9A5B-25487823D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7772" y="1228173"/>
              <a:ext cx="640080" cy="640080"/>
            </a:xfrm>
            <a:prstGeom prst="ellipse">
              <a:avLst/>
            </a:prstGeom>
            <a:solidFill>
              <a:srgbClr val="00B0F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F08AE8-C253-4D52-A89D-6395E48DE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7732" y="908133"/>
              <a:ext cx="1280160" cy="1280160"/>
            </a:xfrm>
            <a:custGeom>
              <a:avLst/>
              <a:gdLst>
                <a:gd name="connsiteX0" fmla="*/ 640080 w 1280160"/>
                <a:gd name="connsiteY0" fmla="*/ 320040 h 1280160"/>
                <a:gd name="connsiteX1" fmla="*/ 320040 w 1280160"/>
                <a:gd name="connsiteY1" fmla="*/ 640080 h 1280160"/>
                <a:gd name="connsiteX2" fmla="*/ 640080 w 1280160"/>
                <a:gd name="connsiteY2" fmla="*/ 960120 h 1280160"/>
                <a:gd name="connsiteX3" fmla="*/ 960120 w 1280160"/>
                <a:gd name="connsiteY3" fmla="*/ 640080 h 1280160"/>
                <a:gd name="connsiteX4" fmla="*/ 640080 w 1280160"/>
                <a:gd name="connsiteY4" fmla="*/ 320040 h 1280160"/>
                <a:gd name="connsiteX5" fmla="*/ 640080 w 1280160"/>
                <a:gd name="connsiteY5" fmla="*/ 0 h 1280160"/>
                <a:gd name="connsiteX6" fmla="*/ 1280160 w 1280160"/>
                <a:gd name="connsiteY6" fmla="*/ 640080 h 1280160"/>
                <a:gd name="connsiteX7" fmla="*/ 640080 w 1280160"/>
                <a:gd name="connsiteY7" fmla="*/ 1280160 h 1280160"/>
                <a:gd name="connsiteX8" fmla="*/ 0 w 1280160"/>
                <a:gd name="connsiteY8" fmla="*/ 640080 h 1280160"/>
                <a:gd name="connsiteX9" fmla="*/ 640080 w 1280160"/>
                <a:gd name="connsiteY9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160" h="1280160">
                  <a:moveTo>
                    <a:pt x="640080" y="320040"/>
                  </a:moveTo>
                  <a:cubicBezTo>
                    <a:pt x="463327" y="320040"/>
                    <a:pt x="320040" y="463327"/>
                    <a:pt x="320040" y="640080"/>
                  </a:cubicBezTo>
                  <a:cubicBezTo>
                    <a:pt x="320040" y="816833"/>
                    <a:pt x="463327" y="960120"/>
                    <a:pt x="640080" y="960120"/>
                  </a:cubicBezTo>
                  <a:cubicBezTo>
                    <a:pt x="816833" y="960120"/>
                    <a:pt x="960120" y="816833"/>
                    <a:pt x="960120" y="640080"/>
                  </a:cubicBezTo>
                  <a:cubicBezTo>
                    <a:pt x="960120" y="463327"/>
                    <a:pt x="816833" y="320040"/>
                    <a:pt x="640080" y="320040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6E2B5D-2B9B-4352-931D-86E95ABDF23E}"/>
              </a:ext>
            </a:extLst>
          </p:cNvPr>
          <p:cNvGrpSpPr>
            <a:grpSpLocks noChangeAspect="1"/>
          </p:cNvGrpSpPr>
          <p:nvPr/>
        </p:nvGrpSpPr>
        <p:grpSpPr>
          <a:xfrm>
            <a:off x="4983256" y="3602472"/>
            <a:ext cx="274320" cy="274320"/>
            <a:chOff x="10047732" y="908133"/>
            <a:chExt cx="1280160" cy="12801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84C516-36B8-472B-B3E6-2EDEFDAFA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7772" y="1228173"/>
              <a:ext cx="640080" cy="640080"/>
            </a:xfrm>
            <a:prstGeom prst="ellipse">
              <a:avLst/>
            </a:prstGeom>
            <a:solidFill>
              <a:srgbClr val="ED7D31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01176C7-3513-4260-A852-1AED4AE1E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7732" y="908133"/>
              <a:ext cx="1280160" cy="1280160"/>
            </a:xfrm>
            <a:custGeom>
              <a:avLst/>
              <a:gdLst>
                <a:gd name="connsiteX0" fmla="*/ 640080 w 1280160"/>
                <a:gd name="connsiteY0" fmla="*/ 320040 h 1280160"/>
                <a:gd name="connsiteX1" fmla="*/ 320040 w 1280160"/>
                <a:gd name="connsiteY1" fmla="*/ 640080 h 1280160"/>
                <a:gd name="connsiteX2" fmla="*/ 640080 w 1280160"/>
                <a:gd name="connsiteY2" fmla="*/ 960120 h 1280160"/>
                <a:gd name="connsiteX3" fmla="*/ 960120 w 1280160"/>
                <a:gd name="connsiteY3" fmla="*/ 640080 h 1280160"/>
                <a:gd name="connsiteX4" fmla="*/ 640080 w 1280160"/>
                <a:gd name="connsiteY4" fmla="*/ 320040 h 1280160"/>
                <a:gd name="connsiteX5" fmla="*/ 640080 w 1280160"/>
                <a:gd name="connsiteY5" fmla="*/ 0 h 1280160"/>
                <a:gd name="connsiteX6" fmla="*/ 1280160 w 1280160"/>
                <a:gd name="connsiteY6" fmla="*/ 640080 h 1280160"/>
                <a:gd name="connsiteX7" fmla="*/ 640080 w 1280160"/>
                <a:gd name="connsiteY7" fmla="*/ 1280160 h 1280160"/>
                <a:gd name="connsiteX8" fmla="*/ 0 w 1280160"/>
                <a:gd name="connsiteY8" fmla="*/ 640080 h 1280160"/>
                <a:gd name="connsiteX9" fmla="*/ 640080 w 1280160"/>
                <a:gd name="connsiteY9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160" h="1280160">
                  <a:moveTo>
                    <a:pt x="640080" y="320040"/>
                  </a:moveTo>
                  <a:cubicBezTo>
                    <a:pt x="463327" y="320040"/>
                    <a:pt x="320040" y="463327"/>
                    <a:pt x="320040" y="640080"/>
                  </a:cubicBezTo>
                  <a:cubicBezTo>
                    <a:pt x="320040" y="816833"/>
                    <a:pt x="463327" y="960120"/>
                    <a:pt x="640080" y="960120"/>
                  </a:cubicBezTo>
                  <a:cubicBezTo>
                    <a:pt x="816833" y="960120"/>
                    <a:pt x="960120" y="816833"/>
                    <a:pt x="960120" y="640080"/>
                  </a:cubicBezTo>
                  <a:cubicBezTo>
                    <a:pt x="960120" y="463327"/>
                    <a:pt x="816833" y="320040"/>
                    <a:pt x="640080" y="320040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ED7D3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E14328-AFF2-4C67-BAA9-AA6BDDB91A88}"/>
              </a:ext>
            </a:extLst>
          </p:cNvPr>
          <p:cNvGrpSpPr>
            <a:grpSpLocks noChangeAspect="1"/>
          </p:cNvGrpSpPr>
          <p:nvPr/>
        </p:nvGrpSpPr>
        <p:grpSpPr>
          <a:xfrm>
            <a:off x="6054359" y="3147423"/>
            <a:ext cx="274320" cy="274320"/>
            <a:chOff x="10047732" y="908133"/>
            <a:chExt cx="1280160" cy="128016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B08850-C62A-4382-B30B-95CFB259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7772" y="1228173"/>
              <a:ext cx="640080" cy="640080"/>
            </a:xfrm>
            <a:prstGeom prst="ellipse">
              <a:avLst/>
            </a:prstGeom>
            <a:solidFill>
              <a:srgbClr val="548235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D54976-59F7-4566-83C4-595D955EB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7732" y="908133"/>
              <a:ext cx="1280160" cy="1280160"/>
            </a:xfrm>
            <a:custGeom>
              <a:avLst/>
              <a:gdLst>
                <a:gd name="connsiteX0" fmla="*/ 640080 w 1280160"/>
                <a:gd name="connsiteY0" fmla="*/ 320040 h 1280160"/>
                <a:gd name="connsiteX1" fmla="*/ 320040 w 1280160"/>
                <a:gd name="connsiteY1" fmla="*/ 640080 h 1280160"/>
                <a:gd name="connsiteX2" fmla="*/ 640080 w 1280160"/>
                <a:gd name="connsiteY2" fmla="*/ 960120 h 1280160"/>
                <a:gd name="connsiteX3" fmla="*/ 960120 w 1280160"/>
                <a:gd name="connsiteY3" fmla="*/ 640080 h 1280160"/>
                <a:gd name="connsiteX4" fmla="*/ 640080 w 1280160"/>
                <a:gd name="connsiteY4" fmla="*/ 320040 h 1280160"/>
                <a:gd name="connsiteX5" fmla="*/ 640080 w 1280160"/>
                <a:gd name="connsiteY5" fmla="*/ 0 h 1280160"/>
                <a:gd name="connsiteX6" fmla="*/ 1280160 w 1280160"/>
                <a:gd name="connsiteY6" fmla="*/ 640080 h 1280160"/>
                <a:gd name="connsiteX7" fmla="*/ 640080 w 1280160"/>
                <a:gd name="connsiteY7" fmla="*/ 1280160 h 1280160"/>
                <a:gd name="connsiteX8" fmla="*/ 0 w 1280160"/>
                <a:gd name="connsiteY8" fmla="*/ 640080 h 1280160"/>
                <a:gd name="connsiteX9" fmla="*/ 640080 w 1280160"/>
                <a:gd name="connsiteY9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160" h="1280160">
                  <a:moveTo>
                    <a:pt x="640080" y="320040"/>
                  </a:moveTo>
                  <a:cubicBezTo>
                    <a:pt x="463327" y="320040"/>
                    <a:pt x="320040" y="463327"/>
                    <a:pt x="320040" y="640080"/>
                  </a:cubicBezTo>
                  <a:cubicBezTo>
                    <a:pt x="320040" y="816833"/>
                    <a:pt x="463327" y="960120"/>
                    <a:pt x="640080" y="960120"/>
                  </a:cubicBezTo>
                  <a:cubicBezTo>
                    <a:pt x="816833" y="960120"/>
                    <a:pt x="960120" y="816833"/>
                    <a:pt x="960120" y="640080"/>
                  </a:cubicBezTo>
                  <a:cubicBezTo>
                    <a:pt x="960120" y="463327"/>
                    <a:pt x="816833" y="320040"/>
                    <a:pt x="640080" y="320040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54823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7C5B40-7DD7-4570-B87B-6CA32CCA8D4C}"/>
              </a:ext>
            </a:extLst>
          </p:cNvPr>
          <p:cNvGrpSpPr>
            <a:grpSpLocks noChangeAspect="1"/>
          </p:cNvGrpSpPr>
          <p:nvPr/>
        </p:nvGrpSpPr>
        <p:grpSpPr>
          <a:xfrm>
            <a:off x="7199845" y="3602472"/>
            <a:ext cx="274320" cy="274320"/>
            <a:chOff x="10047732" y="908133"/>
            <a:chExt cx="1280160" cy="128016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7CDC48-4F09-4F1F-8153-92C6EB968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7772" y="1228173"/>
              <a:ext cx="640080" cy="640080"/>
            </a:xfrm>
            <a:prstGeom prst="ellipse">
              <a:avLst/>
            </a:prstGeom>
            <a:solidFill>
              <a:srgbClr val="FFC00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7692C4-6BA5-4B1F-8761-8E2F05FC8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7732" y="908133"/>
              <a:ext cx="1280160" cy="1280160"/>
            </a:xfrm>
            <a:custGeom>
              <a:avLst/>
              <a:gdLst>
                <a:gd name="connsiteX0" fmla="*/ 640080 w 1280160"/>
                <a:gd name="connsiteY0" fmla="*/ 320040 h 1280160"/>
                <a:gd name="connsiteX1" fmla="*/ 320040 w 1280160"/>
                <a:gd name="connsiteY1" fmla="*/ 640080 h 1280160"/>
                <a:gd name="connsiteX2" fmla="*/ 640080 w 1280160"/>
                <a:gd name="connsiteY2" fmla="*/ 960120 h 1280160"/>
                <a:gd name="connsiteX3" fmla="*/ 960120 w 1280160"/>
                <a:gd name="connsiteY3" fmla="*/ 640080 h 1280160"/>
                <a:gd name="connsiteX4" fmla="*/ 640080 w 1280160"/>
                <a:gd name="connsiteY4" fmla="*/ 320040 h 1280160"/>
                <a:gd name="connsiteX5" fmla="*/ 640080 w 1280160"/>
                <a:gd name="connsiteY5" fmla="*/ 0 h 1280160"/>
                <a:gd name="connsiteX6" fmla="*/ 1280160 w 1280160"/>
                <a:gd name="connsiteY6" fmla="*/ 640080 h 1280160"/>
                <a:gd name="connsiteX7" fmla="*/ 640080 w 1280160"/>
                <a:gd name="connsiteY7" fmla="*/ 1280160 h 1280160"/>
                <a:gd name="connsiteX8" fmla="*/ 0 w 1280160"/>
                <a:gd name="connsiteY8" fmla="*/ 640080 h 1280160"/>
                <a:gd name="connsiteX9" fmla="*/ 640080 w 1280160"/>
                <a:gd name="connsiteY9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160" h="1280160">
                  <a:moveTo>
                    <a:pt x="640080" y="320040"/>
                  </a:moveTo>
                  <a:cubicBezTo>
                    <a:pt x="463327" y="320040"/>
                    <a:pt x="320040" y="463327"/>
                    <a:pt x="320040" y="640080"/>
                  </a:cubicBezTo>
                  <a:cubicBezTo>
                    <a:pt x="320040" y="816833"/>
                    <a:pt x="463327" y="960120"/>
                    <a:pt x="640080" y="960120"/>
                  </a:cubicBezTo>
                  <a:cubicBezTo>
                    <a:pt x="816833" y="960120"/>
                    <a:pt x="960120" y="816833"/>
                    <a:pt x="960120" y="640080"/>
                  </a:cubicBezTo>
                  <a:cubicBezTo>
                    <a:pt x="960120" y="463327"/>
                    <a:pt x="816833" y="320040"/>
                    <a:pt x="640080" y="320040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CF8AC7-0797-495B-8312-27FC42374E14}"/>
              </a:ext>
            </a:extLst>
          </p:cNvPr>
          <p:cNvGrpSpPr>
            <a:grpSpLocks noChangeAspect="1"/>
          </p:cNvGrpSpPr>
          <p:nvPr/>
        </p:nvGrpSpPr>
        <p:grpSpPr>
          <a:xfrm>
            <a:off x="7804317" y="4783131"/>
            <a:ext cx="274320" cy="274320"/>
            <a:chOff x="10047732" y="908133"/>
            <a:chExt cx="1280160" cy="128016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63B9FC-5397-434C-A86F-D3AB3E74B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7772" y="1228173"/>
              <a:ext cx="640080" cy="640080"/>
            </a:xfrm>
            <a:prstGeom prst="ellipse">
              <a:avLst/>
            </a:prstGeom>
            <a:solidFill>
              <a:srgbClr val="3E64A6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2E53F23-5E04-4880-B691-077AA7C35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7732" y="908133"/>
              <a:ext cx="1280160" cy="1280160"/>
            </a:xfrm>
            <a:custGeom>
              <a:avLst/>
              <a:gdLst>
                <a:gd name="connsiteX0" fmla="*/ 640080 w 1280160"/>
                <a:gd name="connsiteY0" fmla="*/ 320040 h 1280160"/>
                <a:gd name="connsiteX1" fmla="*/ 320040 w 1280160"/>
                <a:gd name="connsiteY1" fmla="*/ 640080 h 1280160"/>
                <a:gd name="connsiteX2" fmla="*/ 640080 w 1280160"/>
                <a:gd name="connsiteY2" fmla="*/ 960120 h 1280160"/>
                <a:gd name="connsiteX3" fmla="*/ 960120 w 1280160"/>
                <a:gd name="connsiteY3" fmla="*/ 640080 h 1280160"/>
                <a:gd name="connsiteX4" fmla="*/ 640080 w 1280160"/>
                <a:gd name="connsiteY4" fmla="*/ 320040 h 1280160"/>
                <a:gd name="connsiteX5" fmla="*/ 640080 w 1280160"/>
                <a:gd name="connsiteY5" fmla="*/ 0 h 1280160"/>
                <a:gd name="connsiteX6" fmla="*/ 1280160 w 1280160"/>
                <a:gd name="connsiteY6" fmla="*/ 640080 h 1280160"/>
                <a:gd name="connsiteX7" fmla="*/ 640080 w 1280160"/>
                <a:gd name="connsiteY7" fmla="*/ 1280160 h 1280160"/>
                <a:gd name="connsiteX8" fmla="*/ 0 w 1280160"/>
                <a:gd name="connsiteY8" fmla="*/ 640080 h 1280160"/>
                <a:gd name="connsiteX9" fmla="*/ 640080 w 1280160"/>
                <a:gd name="connsiteY9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160" h="1280160">
                  <a:moveTo>
                    <a:pt x="640080" y="320040"/>
                  </a:moveTo>
                  <a:cubicBezTo>
                    <a:pt x="463327" y="320040"/>
                    <a:pt x="320040" y="463327"/>
                    <a:pt x="320040" y="640080"/>
                  </a:cubicBezTo>
                  <a:cubicBezTo>
                    <a:pt x="320040" y="816833"/>
                    <a:pt x="463327" y="960120"/>
                    <a:pt x="640080" y="960120"/>
                  </a:cubicBezTo>
                  <a:cubicBezTo>
                    <a:pt x="816833" y="960120"/>
                    <a:pt x="960120" y="816833"/>
                    <a:pt x="960120" y="640080"/>
                  </a:cubicBezTo>
                  <a:cubicBezTo>
                    <a:pt x="960120" y="463327"/>
                    <a:pt x="816833" y="320040"/>
                    <a:pt x="640080" y="320040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3E64A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2D2FFB5-F131-4206-8FDD-C398D37D07C8}"/>
              </a:ext>
            </a:extLst>
          </p:cNvPr>
          <p:cNvSpPr txBox="1"/>
          <p:nvPr/>
        </p:nvSpPr>
        <p:spPr>
          <a:xfrm>
            <a:off x="5810480" y="-1560"/>
            <a:ext cx="6127330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Deep Learning </a:t>
            </a:r>
            <a:r>
              <a:rPr lang="en-US" b="1" dirty="0" err="1">
                <a:solidFill>
                  <a:srgbClr val="92D050"/>
                </a:solidFill>
                <a:latin typeface="Bookman Old Style" panose="02050604050505020204" pitchFamily="18" charset="0"/>
              </a:rPr>
              <a:t>Untuk</a:t>
            </a: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Bookman Old Style" panose="02050604050505020204" pitchFamily="18" charset="0"/>
              </a:rPr>
              <a:t>Kanker</a:t>
            </a: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Bookman Old Style" panose="02050604050505020204" pitchFamily="18" charset="0"/>
              </a:rPr>
              <a:t>Kulit</a:t>
            </a:r>
            <a:endParaRPr lang="en-US" b="1" dirty="0">
              <a:solidFill>
                <a:srgbClr val="92D050"/>
              </a:solidFill>
              <a:latin typeface="Bookman Old Style" panose="02050604050505020204" pitchFamily="18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 defTabSz="121917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Deep learning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teknik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populer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bidang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computer vision. </a:t>
            </a:r>
          </a:p>
          <a:p>
            <a:pPr marL="285750" indent="-285750" defTabSz="121917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kemajuan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bidang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computer vision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penggunaan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metode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deep learning,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CNN.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07B1F3-653B-485B-86A2-73768243FA72}"/>
              </a:ext>
            </a:extLst>
          </p:cNvPr>
          <p:cNvSpPr txBox="1"/>
          <p:nvPr/>
        </p:nvSpPr>
        <p:spPr>
          <a:xfrm>
            <a:off x="8613699" y="1930579"/>
            <a:ext cx="3510588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DATASET HAM10000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Dataset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populer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terdiri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10015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citra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lesi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namun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distibusi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antar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7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kelas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seimbang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525AA-0980-48E7-A234-B9A472AF478B}"/>
              </a:ext>
            </a:extLst>
          </p:cNvPr>
          <p:cNvSpPr txBox="1"/>
          <p:nvPr/>
        </p:nvSpPr>
        <p:spPr>
          <a:xfrm>
            <a:off x="9569396" y="4141176"/>
            <a:ext cx="267685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RESAMPLING DATASET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5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Membandingkan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7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teknik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resampling pada dataset HAM10000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terhadap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model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6750D9-67A2-4074-B219-73E034088055}"/>
              </a:ext>
            </a:extLst>
          </p:cNvPr>
          <p:cNvSpPr txBox="1"/>
          <p:nvPr/>
        </p:nvSpPr>
        <p:spPr>
          <a:xfrm>
            <a:off x="-7394" y="4426594"/>
            <a:ext cx="5554950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FE4A1E"/>
                </a:solidFill>
                <a:latin typeface="Bookman Old Style" panose="02050604050505020204" pitchFamily="18" charset="0"/>
              </a:rPr>
              <a:t>FAKTA KANKER KULIT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5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Melanoma,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ke-19.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Nonmelanoma,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ke-5.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Di Jakarta (2000-2009), 261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kasus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BCC, 69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kasus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SCC, dan 22 melanoma.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membedakan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tahi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lalat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Fakta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Tahun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2021, 9.500 orang di Amerika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Serikat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didiagnosis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menderita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setiap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~99% 5-year survival rate melanoma.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en-US" sz="15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252C48-52B6-4BC3-80AE-B94E0DACB15F}"/>
              </a:ext>
            </a:extLst>
          </p:cNvPr>
          <p:cNvSpPr>
            <a:spLocks noChangeAspect="1"/>
          </p:cNvSpPr>
          <p:nvPr/>
        </p:nvSpPr>
        <p:spPr>
          <a:xfrm rot="10800000">
            <a:off x="5202397" y="3732787"/>
            <a:ext cx="1923366" cy="1923366"/>
          </a:xfrm>
          <a:prstGeom prst="ellipse">
            <a:avLst/>
          </a:prstGeom>
          <a:solidFill>
            <a:srgbClr val="0E0F11">
              <a:alpha val="60000"/>
            </a:srgbClr>
          </a:solidFill>
          <a:ln>
            <a:noFill/>
          </a:ln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10">
            <a:extLst>
              <a:ext uri="{FF2B5EF4-FFF2-40B4-BE49-F238E27FC236}">
                <a16:creationId xmlns:a16="http://schemas.microsoft.com/office/drawing/2014/main" id="{10103EC2-0E13-4DF0-9B18-960D145DC442}"/>
              </a:ext>
            </a:extLst>
          </p:cNvPr>
          <p:cNvSpPr txBox="1">
            <a:spLocks noChangeArrowheads="1"/>
          </p:cNvSpPr>
          <p:nvPr/>
        </p:nvSpPr>
        <p:spPr bwMode="auto">
          <a:xfrm rot="18429617">
            <a:off x="5331629" y="4119457"/>
            <a:ext cx="1181094" cy="7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prstTxWarp prst="textArchUp">
              <a:avLst>
                <a:gd name="adj" fmla="val 10797881"/>
              </a:avLst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LATAR</a:t>
            </a:r>
          </a:p>
        </p:txBody>
      </p:sp>
      <p:sp>
        <p:nvSpPr>
          <p:cNvPr id="73" name="Text Box 10">
            <a:extLst>
              <a:ext uri="{FF2B5EF4-FFF2-40B4-BE49-F238E27FC236}">
                <a16:creationId xmlns:a16="http://schemas.microsoft.com/office/drawing/2014/main" id="{709904E1-92C4-4E4D-A8BA-170735BC7D2A}"/>
              </a:ext>
            </a:extLst>
          </p:cNvPr>
          <p:cNvSpPr txBox="1">
            <a:spLocks noChangeArrowheads="1"/>
          </p:cNvSpPr>
          <p:nvPr/>
        </p:nvSpPr>
        <p:spPr bwMode="auto">
          <a:xfrm rot="7654289">
            <a:off x="5835235" y="4538662"/>
            <a:ext cx="1181094" cy="76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prstTxWarp prst="textArchUp">
              <a:avLst>
                <a:gd name="adj" fmla="val 10797881"/>
              </a:avLst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BELAKANG</a:t>
            </a:r>
          </a:p>
        </p:txBody>
      </p:sp>
      <p:sp>
        <p:nvSpPr>
          <p:cNvPr id="75" name="Freeform 171">
            <a:extLst>
              <a:ext uri="{FF2B5EF4-FFF2-40B4-BE49-F238E27FC236}">
                <a16:creationId xmlns:a16="http://schemas.microsoft.com/office/drawing/2014/main" id="{D9843F14-4517-4EE4-AAE8-5A321E95C7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5695" y="4429232"/>
            <a:ext cx="516768" cy="461608"/>
          </a:xfrm>
          <a:custGeom>
            <a:avLst/>
            <a:gdLst>
              <a:gd name="T0" fmla="*/ 19 w 140"/>
              <a:gd name="T1" fmla="*/ 122 h 125"/>
              <a:gd name="T2" fmla="*/ 22 w 140"/>
              <a:gd name="T3" fmla="*/ 125 h 125"/>
              <a:gd name="T4" fmla="*/ 57 w 140"/>
              <a:gd name="T5" fmla="*/ 125 h 125"/>
              <a:gd name="T6" fmla="*/ 57 w 140"/>
              <a:gd name="T7" fmla="*/ 96 h 125"/>
              <a:gd name="T8" fmla="*/ 61 w 140"/>
              <a:gd name="T9" fmla="*/ 91 h 125"/>
              <a:gd name="T10" fmla="*/ 76 w 140"/>
              <a:gd name="T11" fmla="*/ 91 h 125"/>
              <a:gd name="T12" fmla="*/ 81 w 140"/>
              <a:gd name="T13" fmla="*/ 96 h 125"/>
              <a:gd name="T14" fmla="*/ 81 w 140"/>
              <a:gd name="T15" fmla="*/ 125 h 125"/>
              <a:gd name="T16" fmla="*/ 116 w 140"/>
              <a:gd name="T17" fmla="*/ 125 h 125"/>
              <a:gd name="T18" fmla="*/ 120 w 140"/>
              <a:gd name="T19" fmla="*/ 121 h 125"/>
              <a:gd name="T20" fmla="*/ 120 w 140"/>
              <a:gd name="T21" fmla="*/ 67 h 125"/>
              <a:gd name="T22" fmla="*/ 71 w 140"/>
              <a:gd name="T23" fmla="*/ 24 h 125"/>
              <a:gd name="T24" fmla="*/ 19 w 140"/>
              <a:gd name="T25" fmla="*/ 67 h 125"/>
              <a:gd name="T26" fmla="*/ 19 w 140"/>
              <a:gd name="T27" fmla="*/ 122 h 125"/>
              <a:gd name="T28" fmla="*/ 124 w 140"/>
              <a:gd name="T29" fmla="*/ 15 h 125"/>
              <a:gd name="T30" fmla="*/ 110 w 140"/>
              <a:gd name="T31" fmla="*/ 15 h 125"/>
              <a:gd name="T32" fmla="*/ 110 w 140"/>
              <a:gd name="T33" fmla="*/ 31 h 125"/>
              <a:gd name="T34" fmla="*/ 124 w 140"/>
              <a:gd name="T35" fmla="*/ 43 h 125"/>
              <a:gd name="T36" fmla="*/ 124 w 140"/>
              <a:gd name="T37" fmla="*/ 15 h 125"/>
              <a:gd name="T38" fmla="*/ 0 w 140"/>
              <a:gd name="T39" fmla="*/ 63 h 125"/>
              <a:gd name="T40" fmla="*/ 14 w 140"/>
              <a:gd name="T41" fmla="*/ 63 h 125"/>
              <a:gd name="T42" fmla="*/ 71 w 140"/>
              <a:gd name="T43" fmla="*/ 15 h 125"/>
              <a:gd name="T44" fmla="*/ 125 w 140"/>
              <a:gd name="T45" fmla="*/ 63 h 125"/>
              <a:gd name="T46" fmla="*/ 140 w 140"/>
              <a:gd name="T47" fmla="*/ 63 h 125"/>
              <a:gd name="T48" fmla="*/ 71 w 140"/>
              <a:gd name="T49" fmla="*/ 0 h 125"/>
              <a:gd name="T50" fmla="*/ 0 w 140"/>
              <a:gd name="T51" fmla="*/ 6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0" h="125">
                <a:moveTo>
                  <a:pt x="19" y="122"/>
                </a:moveTo>
                <a:cubicBezTo>
                  <a:pt x="19" y="122"/>
                  <a:pt x="19" y="125"/>
                  <a:pt x="22" y="125"/>
                </a:cubicBezTo>
                <a:cubicBezTo>
                  <a:pt x="25" y="125"/>
                  <a:pt x="57" y="125"/>
                  <a:pt x="57" y="12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1"/>
                  <a:pt x="6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82" y="91"/>
                  <a:pt x="81" y="96"/>
                  <a:pt x="81" y="9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111" y="125"/>
                  <a:pt x="116" y="125"/>
                </a:cubicBezTo>
                <a:cubicBezTo>
                  <a:pt x="120" y="125"/>
                  <a:pt x="120" y="121"/>
                  <a:pt x="120" y="121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71" y="24"/>
                  <a:pt x="71" y="24"/>
                  <a:pt x="71" y="24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122"/>
                  <a:pt x="19" y="122"/>
                  <a:pt x="19" y="122"/>
                </a:cubicBezTo>
                <a:close/>
                <a:moveTo>
                  <a:pt x="124" y="15"/>
                </a:moveTo>
                <a:cubicBezTo>
                  <a:pt x="110" y="15"/>
                  <a:pt x="110" y="15"/>
                  <a:pt x="110" y="15"/>
                </a:cubicBezTo>
                <a:cubicBezTo>
                  <a:pt x="110" y="31"/>
                  <a:pt x="110" y="31"/>
                  <a:pt x="110" y="31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15"/>
                  <a:pt x="124" y="15"/>
                  <a:pt x="124" y="15"/>
                </a:cubicBezTo>
                <a:close/>
                <a:moveTo>
                  <a:pt x="0" y="63"/>
                </a:moveTo>
                <a:cubicBezTo>
                  <a:pt x="0" y="63"/>
                  <a:pt x="4" y="72"/>
                  <a:pt x="14" y="63"/>
                </a:cubicBezTo>
                <a:cubicBezTo>
                  <a:pt x="71" y="15"/>
                  <a:pt x="71" y="15"/>
                  <a:pt x="71" y="15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36" y="71"/>
                  <a:pt x="140" y="63"/>
                  <a:pt x="140" y="63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63"/>
                  <a:pt x="0" y="63"/>
                  <a:pt x="0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33359C-5F18-47C2-BE02-27F1BBD4AFFC}"/>
              </a:ext>
            </a:extLst>
          </p:cNvPr>
          <p:cNvSpPr txBox="1"/>
          <p:nvPr/>
        </p:nvSpPr>
        <p:spPr>
          <a:xfrm>
            <a:off x="195435" y="1334250"/>
            <a:ext cx="3799202" cy="257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Computer Vision </a:t>
            </a:r>
            <a:r>
              <a:rPr lang="en-US" b="1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Untuk</a:t>
            </a: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Kanker</a:t>
            </a: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Kulit</a:t>
            </a:r>
            <a:endParaRPr lang="en-US" b="1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 defTabSz="121917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CV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kemampuan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interpretasi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objek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tampak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computer.</a:t>
            </a:r>
          </a:p>
          <a:p>
            <a:pPr marL="285750" indent="-285750" defTabSz="121917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Banyak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pengembangan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menerapkan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computer vision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fungsionalitasnya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tinggi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3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5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85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15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3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4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750"/>
                            </p:stCondLst>
                            <p:childTnLst>
                              <p:par>
                                <p:cTn id="1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9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5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20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350"/>
                            </p:stCondLst>
                            <p:childTnLst>
                              <p:par>
                                <p:cTn id="2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8" grpId="0" animBg="1"/>
      <p:bldP spid="67" grpId="0"/>
      <p:bldP spid="68" grpId="0"/>
      <p:bldP spid="69" grpId="0"/>
      <p:bldP spid="70" grpId="0"/>
      <p:bldP spid="71" grpId="0" animBg="1"/>
      <p:bldP spid="72" grpId="0"/>
      <p:bldP spid="73" grpId="0"/>
      <p:bldP spid="75" grpId="0" animBg="1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RUMUSAN MASALAH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F8161F-7B2C-4531-A3EE-00205FB21C02}"/>
              </a:ext>
            </a:extLst>
          </p:cNvPr>
          <p:cNvGrpSpPr/>
          <p:nvPr/>
        </p:nvGrpSpPr>
        <p:grpSpPr>
          <a:xfrm rot="4574688">
            <a:off x="765806" y="1565450"/>
            <a:ext cx="3167404" cy="4219295"/>
            <a:chOff x="4572000" y="2209800"/>
            <a:chExt cx="3167404" cy="4219295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6855CD-7FB3-4346-A097-96EB6938646E}"/>
                </a:ext>
              </a:extLst>
            </p:cNvPr>
            <p:cNvSpPr/>
            <p:nvPr/>
          </p:nvSpPr>
          <p:spPr>
            <a:xfrm rot="19602570">
              <a:off x="6780776" y="4680523"/>
              <a:ext cx="310429" cy="644385"/>
            </a:xfrm>
            <a:custGeom>
              <a:avLst/>
              <a:gdLst>
                <a:gd name="connsiteX0" fmla="*/ 310429 w 310429"/>
                <a:gd name="connsiteY0" fmla="*/ 0 h 644385"/>
                <a:gd name="connsiteX1" fmla="*/ 310429 w 310429"/>
                <a:gd name="connsiteY1" fmla="*/ 644384 h 644385"/>
                <a:gd name="connsiteX2" fmla="*/ 0 w 310429"/>
                <a:gd name="connsiteY2" fmla="*/ 644385 h 644385"/>
                <a:gd name="connsiteX3" fmla="*/ 0 w 310429"/>
                <a:gd name="connsiteY3" fmla="*/ 14881 h 644385"/>
                <a:gd name="connsiteX4" fmla="*/ 108695 w 310429"/>
                <a:gd name="connsiteY4" fmla="*/ 18698 h 644385"/>
                <a:gd name="connsiteX5" fmla="*/ 244684 w 310429"/>
                <a:gd name="connsiteY5" fmla="*/ 10385 h 64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429" h="644385">
                  <a:moveTo>
                    <a:pt x="310429" y="0"/>
                  </a:moveTo>
                  <a:lnTo>
                    <a:pt x="310429" y="644384"/>
                  </a:lnTo>
                  <a:lnTo>
                    <a:pt x="0" y="644385"/>
                  </a:lnTo>
                  <a:lnTo>
                    <a:pt x="0" y="14881"/>
                  </a:lnTo>
                  <a:lnTo>
                    <a:pt x="108695" y="18698"/>
                  </a:lnTo>
                  <a:cubicBezTo>
                    <a:pt x="154189" y="18101"/>
                    <a:pt x="199574" y="15318"/>
                    <a:pt x="244684" y="1038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F0A476-6604-4A53-8B87-D2C1A82C5359}"/>
                </a:ext>
              </a:extLst>
            </p:cNvPr>
            <p:cNvSpPr/>
            <p:nvPr/>
          </p:nvSpPr>
          <p:spPr>
            <a:xfrm rot="19602570">
              <a:off x="7157021" y="5174921"/>
              <a:ext cx="582383" cy="125417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EE867E-22EC-420C-BA5D-8EACAE9C7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2586219"/>
              <a:ext cx="2103120" cy="210312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CDF802-9D4E-4C4D-8222-95A765586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2209800"/>
              <a:ext cx="2834640" cy="2834640"/>
            </a:xfrm>
            <a:custGeom>
              <a:avLst/>
              <a:gdLst>
                <a:gd name="connsiteX0" fmla="*/ 1417320 w 2834640"/>
                <a:gd name="connsiteY0" fmla="*/ 411480 h 2834640"/>
                <a:gd name="connsiteX1" fmla="*/ 411480 w 2834640"/>
                <a:gd name="connsiteY1" fmla="*/ 1417320 h 2834640"/>
                <a:gd name="connsiteX2" fmla="*/ 1417320 w 2834640"/>
                <a:gd name="connsiteY2" fmla="*/ 2423160 h 2834640"/>
                <a:gd name="connsiteX3" fmla="*/ 2423160 w 2834640"/>
                <a:gd name="connsiteY3" fmla="*/ 1417320 h 2834640"/>
                <a:gd name="connsiteX4" fmla="*/ 1417320 w 2834640"/>
                <a:gd name="connsiteY4" fmla="*/ 411480 h 2834640"/>
                <a:gd name="connsiteX5" fmla="*/ 1417320 w 2834640"/>
                <a:gd name="connsiteY5" fmla="*/ 0 h 2834640"/>
                <a:gd name="connsiteX6" fmla="*/ 2834640 w 2834640"/>
                <a:gd name="connsiteY6" fmla="*/ 1417320 h 2834640"/>
                <a:gd name="connsiteX7" fmla="*/ 1417320 w 2834640"/>
                <a:gd name="connsiteY7" fmla="*/ 2834640 h 2834640"/>
                <a:gd name="connsiteX8" fmla="*/ 0 w 2834640"/>
                <a:gd name="connsiteY8" fmla="*/ 1417320 h 2834640"/>
                <a:gd name="connsiteX9" fmla="*/ 1417320 w 2834640"/>
                <a:gd name="connsiteY9" fmla="*/ 0 h 283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4640" h="2834640">
                  <a:moveTo>
                    <a:pt x="1417320" y="411480"/>
                  </a:moveTo>
                  <a:cubicBezTo>
                    <a:pt x="861810" y="411480"/>
                    <a:pt x="411480" y="861810"/>
                    <a:pt x="411480" y="1417320"/>
                  </a:cubicBezTo>
                  <a:cubicBezTo>
                    <a:pt x="411480" y="1972830"/>
                    <a:pt x="861810" y="2423160"/>
                    <a:pt x="1417320" y="2423160"/>
                  </a:cubicBezTo>
                  <a:cubicBezTo>
                    <a:pt x="1972830" y="2423160"/>
                    <a:pt x="2423160" y="1972830"/>
                    <a:pt x="2423160" y="1417320"/>
                  </a:cubicBezTo>
                  <a:cubicBezTo>
                    <a:pt x="2423160" y="861810"/>
                    <a:pt x="1972830" y="411480"/>
                    <a:pt x="1417320" y="411480"/>
                  </a:cubicBezTo>
                  <a:close/>
                  <a:moveTo>
                    <a:pt x="1417320" y="0"/>
                  </a:moveTo>
                  <a:cubicBezTo>
                    <a:pt x="2200084" y="0"/>
                    <a:pt x="2834640" y="634556"/>
                    <a:pt x="2834640" y="1417320"/>
                  </a:cubicBezTo>
                  <a:cubicBezTo>
                    <a:pt x="2834640" y="2200084"/>
                    <a:pt x="2200084" y="2834640"/>
                    <a:pt x="1417320" y="2834640"/>
                  </a:cubicBezTo>
                  <a:cubicBezTo>
                    <a:pt x="634556" y="2834640"/>
                    <a:pt x="0" y="2200084"/>
                    <a:pt x="0" y="1417320"/>
                  </a:cubicBezTo>
                  <a:cubicBezTo>
                    <a:pt x="0" y="634556"/>
                    <a:pt x="634556" y="0"/>
                    <a:pt x="14173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0E3C3F-A58D-46C6-A8B7-0004E1CC55F0}"/>
                </a:ext>
              </a:extLst>
            </p:cNvPr>
            <p:cNvSpPr txBox="1"/>
            <p:nvPr/>
          </p:nvSpPr>
          <p:spPr>
            <a:xfrm rot="17025312">
              <a:off x="5090979" y="2859721"/>
              <a:ext cx="1737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2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Rumusan</a:t>
              </a:r>
              <a:r>
                <a:rPr lang="en-US" sz="2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Masalah</a:t>
              </a:r>
              <a:r>
                <a:rPr lang="en-US" sz="2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Dalam</a:t>
              </a:r>
              <a:r>
                <a:rPr lang="en-US" sz="2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Penelitian</a:t>
              </a:r>
              <a:endParaRPr lang="en-US" sz="24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E0247F1-3A5D-49DC-B29B-382073E9FD5C}"/>
              </a:ext>
            </a:extLst>
          </p:cNvPr>
          <p:cNvSpPr>
            <a:spLocks noChangeAspect="1"/>
          </p:cNvSpPr>
          <p:nvPr/>
        </p:nvSpPr>
        <p:spPr>
          <a:xfrm>
            <a:off x="3010843" y="1496282"/>
            <a:ext cx="822960" cy="822960"/>
          </a:xfrm>
          <a:prstGeom prst="ellipse">
            <a:avLst/>
          </a:prstGeom>
          <a:solidFill>
            <a:srgbClr val="FE4A1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31605-2341-4890-B0E2-BCCE50C2CE7B}"/>
              </a:ext>
            </a:extLst>
          </p:cNvPr>
          <p:cNvSpPr>
            <a:spLocks noChangeAspect="1"/>
          </p:cNvSpPr>
          <p:nvPr/>
        </p:nvSpPr>
        <p:spPr>
          <a:xfrm>
            <a:off x="3994430" y="2441202"/>
            <a:ext cx="822960" cy="822960"/>
          </a:xfrm>
          <a:prstGeom prst="ellipse">
            <a:avLst/>
          </a:prstGeom>
          <a:solidFill>
            <a:srgbClr val="5C9AD3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0F5F2A-35C5-4264-A1AF-C1E64D989E59}"/>
              </a:ext>
            </a:extLst>
          </p:cNvPr>
          <p:cNvSpPr>
            <a:spLocks noChangeAspect="1"/>
          </p:cNvSpPr>
          <p:nvPr/>
        </p:nvSpPr>
        <p:spPr>
          <a:xfrm>
            <a:off x="3010843" y="4389121"/>
            <a:ext cx="822960" cy="822960"/>
          </a:xfrm>
          <a:prstGeom prst="ellipse">
            <a:avLst/>
          </a:prstGeom>
          <a:solidFill>
            <a:srgbClr val="7A7A7A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6F073F-9BD3-4502-A4EB-8AFD119EE60A}"/>
              </a:ext>
            </a:extLst>
          </p:cNvPr>
          <p:cNvSpPr>
            <a:spLocks noChangeAspect="1"/>
          </p:cNvSpPr>
          <p:nvPr/>
        </p:nvSpPr>
        <p:spPr>
          <a:xfrm>
            <a:off x="3952452" y="3625396"/>
            <a:ext cx="822960" cy="822960"/>
          </a:xfrm>
          <a:prstGeom prst="ellipse">
            <a:avLst/>
          </a:prstGeom>
          <a:solidFill>
            <a:srgbClr val="44546B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B6F60-69DE-419B-A3C4-FF2A772E9B6F}"/>
              </a:ext>
            </a:extLst>
          </p:cNvPr>
          <p:cNvSpPr txBox="1"/>
          <p:nvPr/>
        </p:nvSpPr>
        <p:spPr>
          <a:xfrm>
            <a:off x="3657823" y="1193489"/>
            <a:ext cx="6871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Bagaimana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merancang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klasifikasi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kanker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kulit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dengan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Candara" panose="020E0502030303020204" pitchFamily="34" charset="0"/>
              </a:rPr>
              <a:t>algoritma</a:t>
            </a:r>
            <a:r>
              <a:rPr lang="en-US" sz="2800" b="1" dirty="0">
                <a:solidFill>
                  <a:srgbClr val="FFC000"/>
                </a:solidFill>
                <a:latin typeface="Candara" panose="020E0502030303020204" pitchFamily="34" charset="0"/>
              </a:rPr>
              <a:t> deep learning?</a:t>
            </a:r>
            <a:endParaRPr lang="en-US" sz="1600" dirty="0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9D74F-CD33-4E65-9F5F-CBA34A76AB05}"/>
              </a:ext>
            </a:extLst>
          </p:cNvPr>
          <p:cNvSpPr txBox="1"/>
          <p:nvPr/>
        </p:nvSpPr>
        <p:spPr>
          <a:xfrm>
            <a:off x="4894061" y="2302851"/>
            <a:ext cx="7222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Bagaimana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mengukur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unjuk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kerja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deep learning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dalam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sistem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klasifikasi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kanker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andara" panose="020E0502030303020204" pitchFamily="34" charset="0"/>
              </a:rPr>
              <a:t>kulit</a:t>
            </a:r>
            <a:r>
              <a:rPr lang="en-US" sz="2800" b="1" dirty="0">
                <a:solidFill>
                  <a:srgbClr val="00B0F0"/>
                </a:solidFill>
                <a:latin typeface="Candara" panose="020E0502030303020204" pitchFamily="34" charset="0"/>
              </a:rPr>
              <a:t>?</a:t>
            </a:r>
            <a:endParaRPr lang="en-US" sz="7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B194B-B6BA-47C4-A975-4D9A6241FC2A}"/>
              </a:ext>
            </a:extLst>
          </p:cNvPr>
          <p:cNvSpPr txBox="1"/>
          <p:nvPr/>
        </p:nvSpPr>
        <p:spPr>
          <a:xfrm>
            <a:off x="4738752" y="3843101"/>
            <a:ext cx="7591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Bagaimana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meningkatkan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unjuk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kerja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klasifikasi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kanker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kulit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dengan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teknik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 resampling dataset?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48FAC-EF57-4793-A788-30C0FB2B3ABA}"/>
              </a:ext>
            </a:extLst>
          </p:cNvPr>
          <p:cNvSpPr txBox="1"/>
          <p:nvPr/>
        </p:nvSpPr>
        <p:spPr>
          <a:xfrm>
            <a:off x="3416257" y="5416812"/>
            <a:ext cx="843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sv-SE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Bagaimana merealisasikan sistem klasifikasi kanker kulit pada in-browser app?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2DAEF662-689C-4B9E-A138-3492632528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4063" y="1706518"/>
            <a:ext cx="332509" cy="365760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8B33B3A3-EB58-45AB-9A97-FE4945BD66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87213" y="4612166"/>
            <a:ext cx="470610" cy="365760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1">
            <a:extLst>
              <a:ext uri="{FF2B5EF4-FFF2-40B4-BE49-F238E27FC236}">
                <a16:creationId xmlns:a16="http://schemas.microsoft.com/office/drawing/2014/main" id="{531F97A4-48DA-4D8F-B833-F9364316CE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6376" y="2661055"/>
            <a:ext cx="415111" cy="38404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" name="Freeform 91">
            <a:extLst>
              <a:ext uri="{FF2B5EF4-FFF2-40B4-BE49-F238E27FC236}">
                <a16:creationId xmlns:a16="http://schemas.microsoft.com/office/drawing/2014/main" id="{C8292DC0-2A6C-4369-819F-F129D7394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9270" y="3853996"/>
            <a:ext cx="365760" cy="36576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91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4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4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9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  <p:bldP spid="17" grpId="0" animBg="1"/>
      <p:bldP spid="18" grpId="0" build="p"/>
      <p:bldP spid="19" grpId="0" build="p"/>
      <p:bldP spid="20" grpId="0" build="p"/>
      <p:bldP spid="21" grpId="0" build="p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9BD95E9-7466-458C-ACF2-4E285C295CF3}"/>
              </a:ext>
            </a:extLst>
          </p:cNvPr>
          <p:cNvGrpSpPr/>
          <p:nvPr/>
        </p:nvGrpSpPr>
        <p:grpSpPr>
          <a:xfrm>
            <a:off x="3898105" y="1604487"/>
            <a:ext cx="3657600" cy="3657600"/>
            <a:chOff x="3898105" y="2362172"/>
            <a:chExt cx="3657600" cy="3657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B2A410-CCC3-432E-A92D-7540C81A1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6705" y="2601531"/>
              <a:ext cx="3200400" cy="3200400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A3BBA0-BB81-4F48-AB36-D4AC8B95F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105" y="2362172"/>
              <a:ext cx="3657600" cy="3657600"/>
            </a:xfrm>
            <a:custGeom>
              <a:avLst/>
              <a:gdLst>
                <a:gd name="connsiteX0" fmla="*/ 1828800 w 3657600"/>
                <a:gd name="connsiteY0" fmla="*/ 285079 h 3657600"/>
                <a:gd name="connsiteX1" fmla="*/ 274320 w 3657600"/>
                <a:gd name="connsiteY1" fmla="*/ 1839559 h 3657600"/>
                <a:gd name="connsiteX2" fmla="*/ 1828800 w 3657600"/>
                <a:gd name="connsiteY2" fmla="*/ 3394039 h 3657600"/>
                <a:gd name="connsiteX3" fmla="*/ 3383280 w 3657600"/>
                <a:gd name="connsiteY3" fmla="*/ 1839559 h 3657600"/>
                <a:gd name="connsiteX4" fmla="*/ 1828800 w 3657600"/>
                <a:gd name="connsiteY4" fmla="*/ 285079 h 3657600"/>
                <a:gd name="connsiteX5" fmla="*/ 1828800 w 3657600"/>
                <a:gd name="connsiteY5" fmla="*/ 0 h 3657600"/>
                <a:gd name="connsiteX6" fmla="*/ 3657600 w 3657600"/>
                <a:gd name="connsiteY6" fmla="*/ 1828800 h 3657600"/>
                <a:gd name="connsiteX7" fmla="*/ 1828800 w 3657600"/>
                <a:gd name="connsiteY7" fmla="*/ 3657600 h 3657600"/>
                <a:gd name="connsiteX8" fmla="*/ 0 w 3657600"/>
                <a:gd name="connsiteY8" fmla="*/ 1828800 h 3657600"/>
                <a:gd name="connsiteX9" fmla="*/ 1828800 w 3657600"/>
                <a:gd name="connsiteY9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0" h="3657600">
                  <a:moveTo>
                    <a:pt x="1828800" y="285079"/>
                  </a:moveTo>
                  <a:cubicBezTo>
                    <a:pt x="970284" y="285079"/>
                    <a:pt x="274320" y="981043"/>
                    <a:pt x="274320" y="1839559"/>
                  </a:cubicBezTo>
                  <a:cubicBezTo>
                    <a:pt x="274320" y="2698075"/>
                    <a:pt x="970284" y="3394039"/>
                    <a:pt x="1828800" y="3394039"/>
                  </a:cubicBezTo>
                  <a:cubicBezTo>
                    <a:pt x="2687316" y="3394039"/>
                    <a:pt x="3383280" y="2698075"/>
                    <a:pt x="3383280" y="1839559"/>
                  </a:cubicBezTo>
                  <a:cubicBezTo>
                    <a:pt x="3383280" y="981043"/>
                    <a:pt x="2687316" y="285079"/>
                    <a:pt x="1828800" y="285079"/>
                  </a:cubicBezTo>
                  <a:close/>
                  <a:moveTo>
                    <a:pt x="1828800" y="0"/>
                  </a:moveTo>
                  <a:cubicBezTo>
                    <a:pt x="2838819" y="0"/>
                    <a:pt x="3657600" y="818781"/>
                    <a:pt x="3657600" y="1828800"/>
                  </a:cubicBezTo>
                  <a:cubicBezTo>
                    <a:pt x="3657600" y="2838819"/>
                    <a:pt x="2838819" y="3657600"/>
                    <a:pt x="1828800" y="3657600"/>
                  </a:cubicBezTo>
                  <a:cubicBezTo>
                    <a:pt x="818782" y="3657600"/>
                    <a:pt x="0" y="2838819"/>
                    <a:pt x="0" y="1828800"/>
                  </a:cubicBezTo>
                  <a:cubicBezTo>
                    <a:pt x="0" y="818781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698C5D3D-2C1B-466D-B81A-8DDF2C7C5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583" y="3375705"/>
              <a:ext cx="2743200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4677B6-9CFA-4E7D-92B0-75807BBBF2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1321" y="4209789"/>
              <a:ext cx="1682685" cy="3261"/>
            </a:xfrm>
            <a:prstGeom prst="line">
              <a:avLst/>
            </a:prstGeom>
            <a:ln w="15875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DFFAA403-ED77-4B51-9D3F-C80160AD6565}"/>
              </a:ext>
            </a:extLst>
          </p:cNvPr>
          <p:cNvSpPr>
            <a:spLocks noChangeAspect="1"/>
          </p:cNvSpPr>
          <p:nvPr/>
        </p:nvSpPr>
        <p:spPr>
          <a:xfrm>
            <a:off x="4428195" y="4622647"/>
            <a:ext cx="1097280" cy="1097280"/>
          </a:xfrm>
          <a:prstGeom prst="ellipse">
            <a:avLst/>
          </a:prstGeom>
          <a:solidFill>
            <a:srgbClr val="44546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252698" y="47276"/>
            <a:ext cx="5270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BATASAN MASALAH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CA138-69A8-47D7-82ED-4C3501B9C4A0}"/>
              </a:ext>
            </a:extLst>
          </p:cNvPr>
          <p:cNvSpPr>
            <a:spLocks noChangeAspect="1"/>
          </p:cNvSpPr>
          <p:nvPr/>
        </p:nvSpPr>
        <p:spPr>
          <a:xfrm>
            <a:off x="5193506" y="1012568"/>
            <a:ext cx="1097280" cy="1097280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D1F79F2-0B48-49A7-A398-53913C6B3F76}"/>
              </a:ext>
            </a:extLst>
          </p:cNvPr>
          <p:cNvSpPr>
            <a:spLocks noChangeAspect="1"/>
          </p:cNvSpPr>
          <p:nvPr/>
        </p:nvSpPr>
        <p:spPr>
          <a:xfrm>
            <a:off x="5184362" y="993755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552A95-F46F-4739-B8E5-227963F50EC1}"/>
              </a:ext>
            </a:extLst>
          </p:cNvPr>
          <p:cNvSpPr>
            <a:spLocks noChangeAspect="1"/>
          </p:cNvSpPr>
          <p:nvPr/>
        </p:nvSpPr>
        <p:spPr>
          <a:xfrm>
            <a:off x="5056346" y="875408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2F10AEB-2993-4D97-ACFE-338B990D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977460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01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6715C-B1FF-434F-8D06-2C013C48D749}"/>
              </a:ext>
            </a:extLst>
          </p:cNvPr>
          <p:cNvSpPr txBox="1"/>
          <p:nvPr/>
        </p:nvSpPr>
        <p:spPr>
          <a:xfrm>
            <a:off x="6322790" y="591825"/>
            <a:ext cx="56785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DATASET</a:t>
            </a:r>
            <a:endParaRPr lang="en-US" sz="300" b="1" dirty="0">
              <a:solidFill>
                <a:srgbClr val="5C9AD3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hanya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dataset HAM10000 yang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berisikan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10015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citra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terdiri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7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kelas</a:t>
            </a:r>
            <a:endParaRPr lang="en-US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035D7-EDE5-4BD8-AFCA-78708B719EC0}"/>
              </a:ext>
            </a:extLst>
          </p:cNvPr>
          <p:cNvSpPr txBox="1"/>
          <p:nvPr/>
        </p:nvSpPr>
        <p:spPr>
          <a:xfrm>
            <a:off x="7400354" y="5253513"/>
            <a:ext cx="39809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FRAMEWORK</a:t>
            </a:r>
            <a:endParaRPr lang="en-US" sz="1600" dirty="0">
              <a:solidFill>
                <a:srgbClr val="5C9AD3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Pembuatan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model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framework TensorFlow,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Keras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, dan Scikit-learn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9A1EE-E06E-4245-84C7-E7F8399DE9C0}"/>
              </a:ext>
            </a:extLst>
          </p:cNvPr>
          <p:cNvSpPr txBox="1"/>
          <p:nvPr/>
        </p:nvSpPr>
        <p:spPr>
          <a:xfrm>
            <a:off x="7900606" y="1685525"/>
            <a:ext cx="396105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ARSITEKTUR MODEL</a:t>
            </a:r>
            <a:endParaRPr lang="en-US" sz="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en-US" sz="7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Arsitektur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model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sendiri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deep learning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khususnya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algoritma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Convolutional Neural Network (CNN)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95C1A3-AA4E-403B-A1D3-E2D1086430AC}"/>
              </a:ext>
            </a:extLst>
          </p:cNvPr>
          <p:cNvSpPr txBox="1"/>
          <p:nvPr/>
        </p:nvSpPr>
        <p:spPr>
          <a:xfrm>
            <a:off x="909743" y="4963892"/>
            <a:ext cx="351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TEKNIK RESAMPLING</a:t>
            </a:r>
            <a:endParaRPr lang="en-US" sz="700" dirty="0">
              <a:solidFill>
                <a:srgbClr val="5C9AD3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Teknik resampling yang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dipakai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menyeimbangkan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python library package imbalanced-learn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FB77B-969A-4217-936F-D80F9DA6B470}"/>
              </a:ext>
            </a:extLst>
          </p:cNvPr>
          <p:cNvSpPr>
            <a:spLocks noChangeAspect="1"/>
          </p:cNvSpPr>
          <p:nvPr/>
        </p:nvSpPr>
        <p:spPr>
          <a:xfrm>
            <a:off x="6696645" y="1754892"/>
            <a:ext cx="1097280" cy="1097280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833A431-92BC-408F-8DC8-08C38E558BEB}"/>
              </a:ext>
            </a:extLst>
          </p:cNvPr>
          <p:cNvSpPr>
            <a:spLocks noChangeAspect="1"/>
          </p:cNvSpPr>
          <p:nvPr/>
        </p:nvSpPr>
        <p:spPr>
          <a:xfrm>
            <a:off x="6687501" y="1736079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0CCA931-5AAC-4FA9-9C5E-E44104907E24}"/>
              </a:ext>
            </a:extLst>
          </p:cNvPr>
          <p:cNvSpPr>
            <a:spLocks noChangeAspect="1"/>
          </p:cNvSpPr>
          <p:nvPr/>
        </p:nvSpPr>
        <p:spPr>
          <a:xfrm>
            <a:off x="6559485" y="1617732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D6BE5D4C-BCE0-4F56-8EF3-DEE23F6F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145" y="1719784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02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2B4D77-4AEB-4CD5-9C3D-E31A230F6407}"/>
              </a:ext>
            </a:extLst>
          </p:cNvPr>
          <p:cNvSpPr>
            <a:spLocks noChangeAspect="1"/>
          </p:cNvSpPr>
          <p:nvPr/>
        </p:nvSpPr>
        <p:spPr>
          <a:xfrm>
            <a:off x="6087568" y="4658529"/>
            <a:ext cx="1097280" cy="1097280"/>
          </a:xfrm>
          <a:prstGeom prst="ellipse">
            <a:avLst/>
          </a:prstGeom>
          <a:solidFill>
            <a:srgbClr val="44546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099CE5B-F5F8-41D4-9171-48144CB9669F}"/>
              </a:ext>
            </a:extLst>
          </p:cNvPr>
          <p:cNvSpPr>
            <a:spLocks noChangeAspect="1"/>
          </p:cNvSpPr>
          <p:nvPr/>
        </p:nvSpPr>
        <p:spPr>
          <a:xfrm>
            <a:off x="6078424" y="4639716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9CFFE0C-DD04-4987-910D-84915334EAB7}"/>
              </a:ext>
            </a:extLst>
          </p:cNvPr>
          <p:cNvSpPr>
            <a:spLocks noChangeAspect="1"/>
          </p:cNvSpPr>
          <p:nvPr/>
        </p:nvSpPr>
        <p:spPr>
          <a:xfrm>
            <a:off x="5950408" y="4521369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B9899ED5-D500-44B4-8546-BC78799B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068" y="4623421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04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8C84EF5-AB21-4153-8116-B6834FFAB6AA}"/>
              </a:ext>
            </a:extLst>
          </p:cNvPr>
          <p:cNvSpPr>
            <a:spLocks noChangeAspect="1"/>
          </p:cNvSpPr>
          <p:nvPr/>
        </p:nvSpPr>
        <p:spPr>
          <a:xfrm>
            <a:off x="4407358" y="4619473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7A0B11-6073-416A-95DA-CFA62E26D408}"/>
              </a:ext>
            </a:extLst>
          </p:cNvPr>
          <p:cNvSpPr>
            <a:spLocks noChangeAspect="1"/>
          </p:cNvSpPr>
          <p:nvPr/>
        </p:nvSpPr>
        <p:spPr>
          <a:xfrm>
            <a:off x="4279342" y="4501126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D39F2826-463F-40B9-8700-8EF8BE0B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02" y="4603178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05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5A98EF-A0D2-48F4-8A7D-5F8FD35AB743}"/>
              </a:ext>
            </a:extLst>
          </p:cNvPr>
          <p:cNvSpPr>
            <a:spLocks noChangeAspect="1"/>
          </p:cNvSpPr>
          <p:nvPr/>
        </p:nvSpPr>
        <p:spPr>
          <a:xfrm>
            <a:off x="3710468" y="1715527"/>
            <a:ext cx="1097280" cy="1097280"/>
          </a:xfrm>
          <a:prstGeom prst="ellipse">
            <a:avLst/>
          </a:prstGeom>
          <a:solidFill>
            <a:srgbClr val="93939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AB280C-7AD1-4B6E-AB8B-BCEE235729B2}"/>
              </a:ext>
            </a:extLst>
          </p:cNvPr>
          <p:cNvSpPr>
            <a:spLocks noChangeAspect="1"/>
          </p:cNvSpPr>
          <p:nvPr/>
        </p:nvSpPr>
        <p:spPr>
          <a:xfrm>
            <a:off x="3701324" y="1696714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E92046E-A4F2-4761-87FC-B2780A1277A0}"/>
              </a:ext>
            </a:extLst>
          </p:cNvPr>
          <p:cNvSpPr>
            <a:spLocks noChangeAspect="1"/>
          </p:cNvSpPr>
          <p:nvPr/>
        </p:nvSpPr>
        <p:spPr>
          <a:xfrm>
            <a:off x="3573308" y="1578367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6583A025-0946-4C49-B6F5-DC068F57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968" y="1680419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07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65" name="Freeform 37">
            <a:extLst>
              <a:ext uri="{FF2B5EF4-FFF2-40B4-BE49-F238E27FC236}">
                <a16:creationId xmlns:a16="http://schemas.microsoft.com/office/drawing/2014/main" id="{7A8F0D87-7B33-4FE6-BE6A-06305650BE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7845" y="2369070"/>
            <a:ext cx="332509" cy="365760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1">
            <a:extLst>
              <a:ext uri="{FF2B5EF4-FFF2-40B4-BE49-F238E27FC236}">
                <a16:creationId xmlns:a16="http://schemas.microsoft.com/office/drawing/2014/main" id="{FA77024E-C2D6-4F53-A6C3-96AD78DD10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91913" y="2329910"/>
            <a:ext cx="470610" cy="365760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1">
            <a:extLst>
              <a:ext uri="{FF2B5EF4-FFF2-40B4-BE49-F238E27FC236}">
                <a16:creationId xmlns:a16="http://schemas.microsoft.com/office/drawing/2014/main" id="{E61B2976-8A69-4A26-AB20-E5D8E6EC9B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03868" y="5265156"/>
            <a:ext cx="415111" cy="38404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8" name="Freeform 91">
            <a:extLst>
              <a:ext uri="{FF2B5EF4-FFF2-40B4-BE49-F238E27FC236}">
                <a16:creationId xmlns:a16="http://schemas.microsoft.com/office/drawing/2014/main" id="{9735E008-B30D-4D62-A252-767C224FE8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67022" y="5242127"/>
            <a:ext cx="365760" cy="365760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9" name="Freeform 39">
            <a:extLst>
              <a:ext uri="{FF2B5EF4-FFF2-40B4-BE49-F238E27FC236}">
                <a16:creationId xmlns:a16="http://schemas.microsoft.com/office/drawing/2014/main" id="{C89DFB53-A494-4E54-8F7F-A195B7FCE5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3510" y="1615451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12B621-2C91-40B5-95C4-55BB8E6493A4}"/>
              </a:ext>
            </a:extLst>
          </p:cNvPr>
          <p:cNvSpPr>
            <a:spLocks noChangeAspect="1"/>
          </p:cNvSpPr>
          <p:nvPr/>
        </p:nvSpPr>
        <p:spPr>
          <a:xfrm>
            <a:off x="7037973" y="3374874"/>
            <a:ext cx="1097280" cy="1097280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1A3CBF0-4774-4A38-8437-43CB6EB13691}"/>
              </a:ext>
            </a:extLst>
          </p:cNvPr>
          <p:cNvSpPr>
            <a:spLocks noChangeAspect="1"/>
          </p:cNvSpPr>
          <p:nvPr/>
        </p:nvSpPr>
        <p:spPr>
          <a:xfrm>
            <a:off x="7028829" y="3356061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0956FE4-5086-4EB6-9441-FA70883927EE}"/>
              </a:ext>
            </a:extLst>
          </p:cNvPr>
          <p:cNvSpPr>
            <a:spLocks noChangeAspect="1"/>
          </p:cNvSpPr>
          <p:nvPr/>
        </p:nvSpPr>
        <p:spPr>
          <a:xfrm>
            <a:off x="6900813" y="3237714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10">
            <a:extLst>
              <a:ext uri="{FF2B5EF4-FFF2-40B4-BE49-F238E27FC236}">
                <a16:creationId xmlns:a16="http://schemas.microsoft.com/office/drawing/2014/main" id="{46D757DF-9BC4-467A-82F8-0C479524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473" y="3339766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03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94" name="Freeform 39">
            <a:extLst>
              <a:ext uri="{FF2B5EF4-FFF2-40B4-BE49-F238E27FC236}">
                <a16:creationId xmlns:a16="http://schemas.microsoft.com/office/drawing/2014/main" id="{56DD897B-9AF8-4008-8FA2-FD64FA4037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5723" y="3950946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064C28-EB85-4586-B68F-83E5B772D0DA}"/>
              </a:ext>
            </a:extLst>
          </p:cNvPr>
          <p:cNvSpPr>
            <a:spLocks noChangeAspect="1"/>
          </p:cNvSpPr>
          <p:nvPr/>
        </p:nvSpPr>
        <p:spPr>
          <a:xfrm>
            <a:off x="3393185" y="3319548"/>
            <a:ext cx="1097280" cy="1097280"/>
          </a:xfrm>
          <a:prstGeom prst="ellipse">
            <a:avLst/>
          </a:prstGeom>
          <a:solidFill>
            <a:srgbClr val="7A7A7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00EA35B-F488-4588-85ED-3599986C1631}"/>
              </a:ext>
            </a:extLst>
          </p:cNvPr>
          <p:cNvSpPr>
            <a:spLocks noChangeAspect="1"/>
          </p:cNvSpPr>
          <p:nvPr/>
        </p:nvSpPr>
        <p:spPr>
          <a:xfrm>
            <a:off x="3384041" y="3300735"/>
            <a:ext cx="1115568" cy="536798"/>
          </a:xfrm>
          <a:custGeom>
            <a:avLst/>
            <a:gdLst>
              <a:gd name="connsiteX0" fmla="*/ 546335 w 1092671"/>
              <a:gd name="connsiteY0" fmla="*/ 0 h 525780"/>
              <a:gd name="connsiteX1" fmla="*/ 1083829 w 1092671"/>
              <a:gd name="connsiteY1" fmla="*/ 438070 h 525780"/>
              <a:gd name="connsiteX2" fmla="*/ 1092671 w 1092671"/>
              <a:gd name="connsiteY2" fmla="*/ 525780 h 525780"/>
              <a:gd name="connsiteX3" fmla="*/ 0 w 1092671"/>
              <a:gd name="connsiteY3" fmla="*/ 525780 h 525780"/>
              <a:gd name="connsiteX4" fmla="*/ 8842 w 1092671"/>
              <a:gd name="connsiteY4" fmla="*/ 438070 h 525780"/>
              <a:gd name="connsiteX5" fmla="*/ 546335 w 1092671"/>
              <a:gd name="connsiteY5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1" h="525780">
                <a:moveTo>
                  <a:pt x="546335" y="0"/>
                </a:moveTo>
                <a:cubicBezTo>
                  <a:pt x="811465" y="0"/>
                  <a:pt x="1032670" y="188064"/>
                  <a:pt x="1083829" y="438070"/>
                </a:cubicBezTo>
                <a:lnTo>
                  <a:pt x="1092671" y="525780"/>
                </a:lnTo>
                <a:lnTo>
                  <a:pt x="0" y="525780"/>
                </a:lnTo>
                <a:lnTo>
                  <a:pt x="8842" y="438070"/>
                </a:lnTo>
                <a:cubicBezTo>
                  <a:pt x="60000" y="188064"/>
                  <a:pt x="281205" y="0"/>
                  <a:pt x="5463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26F53D5-003D-418D-A217-A7C94AAB5B5C}"/>
              </a:ext>
            </a:extLst>
          </p:cNvPr>
          <p:cNvSpPr>
            <a:spLocks noChangeAspect="1"/>
          </p:cNvSpPr>
          <p:nvPr/>
        </p:nvSpPr>
        <p:spPr>
          <a:xfrm>
            <a:off x="3256025" y="3182388"/>
            <a:ext cx="1371600" cy="1371600"/>
          </a:xfrm>
          <a:custGeom>
            <a:avLst/>
            <a:gdLst>
              <a:gd name="connsiteX0" fmla="*/ 685800 w 1371600"/>
              <a:gd name="connsiteY0" fmla="*/ 137160 h 1371600"/>
              <a:gd name="connsiteX1" fmla="*/ 137160 w 1371600"/>
              <a:gd name="connsiteY1" fmla="*/ 685800 h 1371600"/>
              <a:gd name="connsiteX2" fmla="*/ 685800 w 1371600"/>
              <a:gd name="connsiteY2" fmla="*/ 1234440 h 1371600"/>
              <a:gd name="connsiteX3" fmla="*/ 1234440 w 1371600"/>
              <a:gd name="connsiteY3" fmla="*/ 685800 h 1371600"/>
              <a:gd name="connsiteX4" fmla="*/ 685800 w 1371600"/>
              <a:gd name="connsiteY4" fmla="*/ 137160 h 1371600"/>
              <a:gd name="connsiteX5" fmla="*/ 685800 w 1371600"/>
              <a:gd name="connsiteY5" fmla="*/ 0 h 1371600"/>
              <a:gd name="connsiteX6" fmla="*/ 1371600 w 1371600"/>
              <a:gd name="connsiteY6" fmla="*/ 685800 h 1371600"/>
              <a:gd name="connsiteX7" fmla="*/ 685800 w 1371600"/>
              <a:gd name="connsiteY7" fmla="*/ 1371600 h 1371600"/>
              <a:gd name="connsiteX8" fmla="*/ 0 w 1371600"/>
              <a:gd name="connsiteY8" fmla="*/ 685800 h 1371600"/>
              <a:gd name="connsiteX9" fmla="*/ 685800 w 1371600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371600">
                <a:moveTo>
                  <a:pt x="685800" y="137160"/>
                </a:moveTo>
                <a:cubicBezTo>
                  <a:pt x="382794" y="137160"/>
                  <a:pt x="137160" y="382794"/>
                  <a:pt x="137160" y="685800"/>
                </a:cubicBezTo>
                <a:cubicBezTo>
                  <a:pt x="137160" y="988806"/>
                  <a:pt x="382794" y="1234440"/>
                  <a:pt x="685800" y="1234440"/>
                </a:cubicBezTo>
                <a:cubicBezTo>
                  <a:pt x="988806" y="1234440"/>
                  <a:pt x="1234440" y="988806"/>
                  <a:pt x="1234440" y="685800"/>
                </a:cubicBezTo>
                <a:cubicBezTo>
                  <a:pt x="1234440" y="382794"/>
                  <a:pt x="988806" y="137160"/>
                  <a:pt x="685800" y="137160"/>
                </a:cubicBezTo>
                <a:close/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 Box 10">
            <a:extLst>
              <a:ext uri="{FF2B5EF4-FFF2-40B4-BE49-F238E27FC236}">
                <a16:creationId xmlns:a16="http://schemas.microsoft.com/office/drawing/2014/main" id="{6F4BA1F2-404A-4FE5-B561-E1458EA61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685" y="3284440"/>
            <a:ext cx="685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06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BATAS</a:t>
            </a:r>
          </a:p>
        </p:txBody>
      </p:sp>
      <p:sp>
        <p:nvSpPr>
          <p:cNvPr id="102" name="Freeform 39">
            <a:extLst>
              <a:ext uri="{FF2B5EF4-FFF2-40B4-BE49-F238E27FC236}">
                <a16:creationId xmlns:a16="http://schemas.microsoft.com/office/drawing/2014/main" id="{333C649F-A3C0-4DD1-A3C9-8203BC4203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07" y="3902360"/>
            <a:ext cx="262979" cy="393192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682197-C604-4CD5-9B61-8883F98A0E3E}"/>
              </a:ext>
            </a:extLst>
          </p:cNvPr>
          <p:cNvSpPr txBox="1"/>
          <p:nvPr/>
        </p:nvSpPr>
        <p:spPr>
          <a:xfrm>
            <a:off x="8272413" y="3374874"/>
            <a:ext cx="361237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BAHASA &amp; PLATFORM</a:t>
            </a:r>
          </a:p>
          <a:p>
            <a:pPr defTabSz="1219170">
              <a:spcBef>
                <a:spcPct val="20000"/>
              </a:spcBef>
              <a:defRPr/>
            </a:pPr>
            <a:endParaRPr lang="en-US" sz="3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masukan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citra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Bahasa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Pemrograman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Python di platform Google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Colaboratory</a:t>
            </a:r>
            <a:endParaRPr lang="en-US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9FC68E-129C-455F-A264-63C17BB96E2D}"/>
              </a:ext>
            </a:extLst>
          </p:cNvPr>
          <p:cNvSpPr txBox="1"/>
          <p:nvPr/>
        </p:nvSpPr>
        <p:spPr>
          <a:xfrm>
            <a:off x="187094" y="3429000"/>
            <a:ext cx="30774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METRIK EVALUASI</a:t>
            </a:r>
            <a:endParaRPr lang="en-US" sz="700" dirty="0">
              <a:solidFill>
                <a:srgbClr val="5C9AD3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Membandingkan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metrik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seperti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accuracy, loss, TP, TN, FP, FN, precision, recall, dan F1-score.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D4D1A4-0105-41D6-9C89-E4FAAB6472CA}"/>
              </a:ext>
            </a:extLst>
          </p:cNvPr>
          <p:cNvSpPr txBox="1"/>
          <p:nvPr/>
        </p:nvSpPr>
        <p:spPr>
          <a:xfrm>
            <a:off x="203957" y="1503341"/>
            <a:ext cx="32485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ANTARMUKA PENGGUNA</a:t>
            </a:r>
            <a:endParaRPr lang="en-US" sz="700" dirty="0">
              <a:solidFill>
                <a:srgbClr val="5C9AD3"/>
              </a:solidFill>
              <a:latin typeface="Bookman Old Style" panose="02050604050505020204" pitchFamily="18" charset="0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Website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antarmuka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pengguna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dibuat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Bahasa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Pemrograman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HTML, CSS, dan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Javascript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platform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9665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50"/>
                            </p:stCondLst>
                            <p:childTnLst>
                              <p:par>
                                <p:cTn id="6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5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50"/>
                            </p:stCondLst>
                            <p:childTnLst>
                              <p:par>
                                <p:cTn id="13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9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600"/>
                            </p:stCondLst>
                            <p:childTnLst>
                              <p:par>
                                <p:cTn id="16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95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3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650"/>
                            </p:stCondLst>
                            <p:childTnLst>
                              <p:par>
                                <p:cTn id="18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35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3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700"/>
                            </p:stCondLst>
                            <p:childTnLst>
                              <p:par>
                                <p:cTn id="2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8" grpId="0"/>
      <p:bldP spid="13" grpId="0" animBg="1"/>
      <p:bldP spid="10" grpId="0" animBg="1"/>
      <p:bldP spid="12" grpId="0" animBg="1"/>
      <p:bldP spid="16" grpId="0"/>
      <p:bldP spid="30" grpId="0"/>
      <p:bldP spid="31" grpId="0"/>
      <p:bldP spid="32" grpId="0"/>
      <p:bldP spid="34" grpId="0"/>
      <p:bldP spid="42" grpId="0" animBg="1"/>
      <p:bldP spid="43" grpId="0" animBg="1"/>
      <p:bldP spid="44" grpId="0" animBg="1"/>
      <p:bldP spid="45" grpId="0"/>
      <p:bldP spid="48" grpId="0" animBg="1"/>
      <p:bldP spid="49" grpId="0" animBg="1"/>
      <p:bldP spid="50" grpId="0" animBg="1"/>
      <p:bldP spid="51" grpId="0"/>
      <p:bldP spid="55" grpId="0" animBg="1"/>
      <p:bldP spid="56" grpId="0" animBg="1"/>
      <p:bldP spid="57" grpId="0"/>
      <p:bldP spid="60" grpId="0" animBg="1"/>
      <p:bldP spid="61" grpId="0" animBg="1"/>
      <p:bldP spid="62" grpId="0" animBg="1"/>
      <p:bldP spid="63" grpId="0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/>
      <p:bldP spid="94" grpId="0" animBg="1"/>
      <p:bldP spid="95" grpId="0" animBg="1"/>
      <p:bldP spid="96" grpId="0" animBg="1"/>
      <p:bldP spid="97" grpId="0" animBg="1"/>
      <p:bldP spid="98" grpId="0"/>
      <p:bldP spid="102" grpId="0" animBg="1"/>
      <p:bldP spid="104" grpId="0"/>
      <p:bldP spid="105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C0D9DC1D-EC42-4D79-A1E2-C10DB848D2CB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557295" y="2839738"/>
            <a:ext cx="2194560" cy="2194489"/>
          </a:xfrm>
          <a:prstGeom prst="blockArc">
            <a:avLst>
              <a:gd name="adj1" fmla="val 19562908"/>
              <a:gd name="adj2" fmla="val 10822413"/>
              <a:gd name="adj3" fmla="val 14427"/>
            </a:avLst>
          </a:pr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EF2CFC-CA3C-4140-A5FA-D7CDE97B57DD}"/>
              </a:ext>
            </a:extLst>
          </p:cNvPr>
          <p:cNvSpPr>
            <a:spLocks noChangeAspect="1"/>
          </p:cNvSpPr>
          <p:nvPr/>
        </p:nvSpPr>
        <p:spPr>
          <a:xfrm>
            <a:off x="1197390" y="3479782"/>
            <a:ext cx="914370" cy="9144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D303F-BF21-4A31-A200-560046140910}"/>
              </a:ext>
            </a:extLst>
          </p:cNvPr>
          <p:cNvSpPr>
            <a:spLocks noChangeAspect="1"/>
          </p:cNvSpPr>
          <p:nvPr/>
        </p:nvSpPr>
        <p:spPr>
          <a:xfrm>
            <a:off x="594207" y="2694577"/>
            <a:ext cx="822960" cy="822987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63E46-C3E6-439A-A8E7-789E7A64616F}"/>
              </a:ext>
            </a:extLst>
          </p:cNvPr>
          <p:cNvSpPr txBox="1"/>
          <p:nvPr/>
        </p:nvSpPr>
        <p:spPr>
          <a:xfrm>
            <a:off x="370045" y="5302909"/>
            <a:ext cx="2631861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latin typeface="Candara" panose="020E0502030303020204" pitchFamily="34" charset="0"/>
              </a:rPr>
              <a:t>MERANCANG</a:t>
            </a:r>
            <a:r>
              <a:rPr lang="en-US" sz="2000" b="1" dirty="0">
                <a:solidFill>
                  <a:srgbClr val="FE4A1E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andara" panose="020E0502030303020204" pitchFamily="34" charset="0"/>
              </a:rPr>
              <a:t>MODEL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Merancang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arsitektur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model CNN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7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2958E-08DE-4593-AAF4-9EDD3167C83D}"/>
              </a:ext>
            </a:extLst>
          </p:cNvPr>
          <p:cNvSpPr txBox="1"/>
          <p:nvPr/>
        </p:nvSpPr>
        <p:spPr>
          <a:xfrm>
            <a:off x="45284" y="61765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TUJUAN PENELITIAN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D6C285DA-D555-4B05-A9FA-C7CD11DB029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5229339" y="2813516"/>
            <a:ext cx="2194560" cy="2194489"/>
          </a:xfrm>
          <a:prstGeom prst="blockArc">
            <a:avLst>
              <a:gd name="adj1" fmla="val 17777782"/>
              <a:gd name="adj2" fmla="val 10822413"/>
              <a:gd name="adj3" fmla="val 1442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A2AAD-5A18-4B38-A29B-616C8FE1CFD7}"/>
              </a:ext>
            </a:extLst>
          </p:cNvPr>
          <p:cNvSpPr>
            <a:spLocks noChangeAspect="1"/>
          </p:cNvSpPr>
          <p:nvPr/>
        </p:nvSpPr>
        <p:spPr>
          <a:xfrm>
            <a:off x="5869434" y="3453560"/>
            <a:ext cx="914370" cy="9144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B7985F-A10A-40CA-A864-527D815AE9DC}"/>
              </a:ext>
            </a:extLst>
          </p:cNvPr>
          <p:cNvSpPr>
            <a:spLocks noChangeAspect="1"/>
          </p:cNvSpPr>
          <p:nvPr/>
        </p:nvSpPr>
        <p:spPr>
          <a:xfrm>
            <a:off x="5310796" y="2623318"/>
            <a:ext cx="822960" cy="8229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677AE-8633-4855-A7F6-99C095FBDD58}"/>
              </a:ext>
            </a:extLst>
          </p:cNvPr>
          <p:cNvSpPr txBox="1"/>
          <p:nvPr/>
        </p:nvSpPr>
        <p:spPr>
          <a:xfrm>
            <a:off x="4717752" y="5086416"/>
            <a:ext cx="3723202" cy="163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MEMBANDINGKAN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Membandingkan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pengaruh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resampling dataset HAM10000 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unjuk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model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5A6E7449-9886-4C1B-A0FF-5DB585BF6E4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915188" y="1073932"/>
            <a:ext cx="2194560" cy="2194489"/>
          </a:xfrm>
          <a:prstGeom prst="blockArc">
            <a:avLst>
              <a:gd name="adj1" fmla="val 15177972"/>
              <a:gd name="adj2" fmla="val 10822413"/>
              <a:gd name="adj3" fmla="val 14427"/>
            </a:avLst>
          </a:pr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D73F53-5996-4A92-9A0F-6241C1DF0800}"/>
              </a:ext>
            </a:extLst>
          </p:cNvPr>
          <p:cNvSpPr>
            <a:spLocks noChangeAspect="1"/>
          </p:cNvSpPr>
          <p:nvPr/>
        </p:nvSpPr>
        <p:spPr>
          <a:xfrm>
            <a:off x="3555283" y="1713976"/>
            <a:ext cx="914370" cy="9144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333078-BBFC-41BB-B17E-3299B90507DA}"/>
              </a:ext>
            </a:extLst>
          </p:cNvPr>
          <p:cNvSpPr>
            <a:spLocks noChangeAspect="1"/>
          </p:cNvSpPr>
          <p:nvPr/>
        </p:nvSpPr>
        <p:spPr>
          <a:xfrm>
            <a:off x="2996645" y="918583"/>
            <a:ext cx="822960" cy="822987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1D15B-9236-41ED-9E18-5E0D818140B7}"/>
              </a:ext>
            </a:extLst>
          </p:cNvPr>
          <p:cNvSpPr txBox="1"/>
          <p:nvPr/>
        </p:nvSpPr>
        <p:spPr>
          <a:xfrm>
            <a:off x="2793655" y="3391391"/>
            <a:ext cx="2435719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00B0F0"/>
                </a:solidFill>
                <a:latin typeface="Candara" panose="020E0502030303020204" pitchFamily="34" charset="0"/>
              </a:rPr>
              <a:t>MENGUKUR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Mengukur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unjuk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deep learning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7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80072A-E9DF-4DF6-921D-1EB443FE1557}"/>
              </a:ext>
            </a:extLst>
          </p:cNvPr>
          <p:cNvSpPr/>
          <p:nvPr/>
        </p:nvSpPr>
        <p:spPr>
          <a:xfrm>
            <a:off x="1169090" y="3450542"/>
            <a:ext cx="970969" cy="9728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F3E8B4-41AD-4D2D-A240-4E1C6C4211DC}"/>
              </a:ext>
            </a:extLst>
          </p:cNvPr>
          <p:cNvSpPr/>
          <p:nvPr/>
        </p:nvSpPr>
        <p:spPr>
          <a:xfrm>
            <a:off x="3527786" y="1713976"/>
            <a:ext cx="941868" cy="914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5B3DFE-E82D-4581-A932-5763EF5D21E5}"/>
              </a:ext>
            </a:extLst>
          </p:cNvPr>
          <p:cNvSpPr/>
          <p:nvPr/>
        </p:nvSpPr>
        <p:spPr>
          <a:xfrm>
            <a:off x="5869434" y="3479782"/>
            <a:ext cx="914370" cy="914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6A498690-452A-4C78-A0E3-979814039D3C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7536537" y="1073933"/>
            <a:ext cx="2194560" cy="2194489"/>
          </a:xfrm>
          <a:prstGeom prst="blockArc">
            <a:avLst>
              <a:gd name="adj1" fmla="val 15177972"/>
              <a:gd name="adj2" fmla="val 10822413"/>
              <a:gd name="adj3" fmla="val 14427"/>
            </a:avLst>
          </a:pr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C465A-4ECA-400E-B593-9A6843B698E7}"/>
              </a:ext>
            </a:extLst>
          </p:cNvPr>
          <p:cNvSpPr>
            <a:spLocks noChangeAspect="1"/>
          </p:cNvSpPr>
          <p:nvPr/>
        </p:nvSpPr>
        <p:spPr>
          <a:xfrm>
            <a:off x="8176632" y="1713977"/>
            <a:ext cx="914370" cy="9144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43C076-8AA9-4A03-A88C-F04E16C6F291}"/>
              </a:ext>
            </a:extLst>
          </p:cNvPr>
          <p:cNvSpPr>
            <a:spLocks noChangeAspect="1"/>
          </p:cNvSpPr>
          <p:nvPr/>
        </p:nvSpPr>
        <p:spPr>
          <a:xfrm>
            <a:off x="7617994" y="918584"/>
            <a:ext cx="822960" cy="822987"/>
          </a:xfrm>
          <a:prstGeom prst="ellipse">
            <a:avLst/>
          </a:prstGeom>
          <a:solidFill>
            <a:srgbClr val="5C9AD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22D330-5057-4F29-9C33-8674E80EF12C}"/>
              </a:ext>
            </a:extLst>
          </p:cNvPr>
          <p:cNvSpPr txBox="1"/>
          <p:nvPr/>
        </p:nvSpPr>
        <p:spPr>
          <a:xfrm>
            <a:off x="7571539" y="3352109"/>
            <a:ext cx="2435719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00B0F0"/>
                </a:solidFill>
                <a:latin typeface="Candara" panose="020E0502030303020204" pitchFamily="34" charset="0"/>
              </a:rPr>
              <a:t>MENINGKATKAN</a:t>
            </a:r>
            <a:endParaRPr lang="en-US" b="1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Meningkatkan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unjuk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resampling dataset.</a:t>
            </a:r>
            <a:endParaRPr lang="en-US" sz="7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E9C5E0-4643-443C-8701-3C36344E7B1B}"/>
              </a:ext>
            </a:extLst>
          </p:cNvPr>
          <p:cNvSpPr/>
          <p:nvPr/>
        </p:nvSpPr>
        <p:spPr>
          <a:xfrm>
            <a:off x="8149135" y="1713977"/>
            <a:ext cx="941868" cy="914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6E06D8DC-923B-4849-8FE2-243E6398DBA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9791150" y="2694613"/>
            <a:ext cx="2194560" cy="2194489"/>
          </a:xfrm>
          <a:prstGeom prst="blockArc">
            <a:avLst>
              <a:gd name="adj1" fmla="val 19562908"/>
              <a:gd name="adj2" fmla="val 10822413"/>
              <a:gd name="adj3" fmla="val 14427"/>
            </a:avLst>
          </a:pr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585C57-8D73-448E-B6D4-98A687AF73C3}"/>
              </a:ext>
            </a:extLst>
          </p:cNvPr>
          <p:cNvSpPr>
            <a:spLocks noChangeAspect="1"/>
          </p:cNvSpPr>
          <p:nvPr/>
        </p:nvSpPr>
        <p:spPr>
          <a:xfrm>
            <a:off x="10431245" y="3334657"/>
            <a:ext cx="914370" cy="9144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050BAA-D109-4BBE-AC04-7F64E37C59FC}"/>
              </a:ext>
            </a:extLst>
          </p:cNvPr>
          <p:cNvSpPr>
            <a:spLocks noChangeAspect="1"/>
          </p:cNvSpPr>
          <p:nvPr/>
        </p:nvSpPr>
        <p:spPr>
          <a:xfrm>
            <a:off x="9828062" y="2549452"/>
            <a:ext cx="822960" cy="822987"/>
          </a:xfrm>
          <a:prstGeom prst="ellipse">
            <a:avLst/>
          </a:prstGeom>
          <a:solidFill>
            <a:srgbClr val="FE4A1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0AEB39-6CDD-40EE-B527-05F402D75B13}"/>
              </a:ext>
            </a:extLst>
          </p:cNvPr>
          <p:cNvSpPr txBox="1"/>
          <p:nvPr/>
        </p:nvSpPr>
        <p:spPr>
          <a:xfrm>
            <a:off x="9603900" y="5157784"/>
            <a:ext cx="2631861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latin typeface="Candara" panose="020E0502030303020204" pitchFamily="34" charset="0"/>
              </a:rPr>
              <a:t>MEREALISASIKAN</a:t>
            </a:r>
            <a:endParaRPr lang="en-US" b="1" dirty="0">
              <a:solidFill>
                <a:srgbClr val="FFC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Merealisasikan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klasifikasi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ndara" panose="020E050203030302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in-browser app.</a:t>
            </a:r>
            <a:endParaRPr lang="en-US" sz="7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BD0F68-EE10-432F-9D0F-54933A1628C5}"/>
              </a:ext>
            </a:extLst>
          </p:cNvPr>
          <p:cNvSpPr/>
          <p:nvPr/>
        </p:nvSpPr>
        <p:spPr>
          <a:xfrm>
            <a:off x="10402945" y="3305417"/>
            <a:ext cx="970969" cy="9728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8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9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1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2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3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4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6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7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98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9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1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2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3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4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6" grpId="0"/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A7BB91-E5F8-4935-902C-829FB7214421}"/>
              </a:ext>
            </a:extLst>
          </p:cNvPr>
          <p:cNvGrpSpPr>
            <a:grpSpLocks noChangeAspect="1"/>
          </p:cNvGrpSpPr>
          <p:nvPr/>
        </p:nvGrpSpPr>
        <p:grpSpPr>
          <a:xfrm>
            <a:off x="9183182" y="1060726"/>
            <a:ext cx="1645920" cy="1645920"/>
            <a:chOff x="8792591" y="874380"/>
            <a:chExt cx="1849243" cy="184924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AF7958-F38D-4E54-9BE9-62CD6DBF4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591" y="874380"/>
              <a:ext cx="1849243" cy="1849243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46009B-124F-4305-9B4C-7EB669EAFC5B}"/>
                </a:ext>
              </a:extLst>
            </p:cNvPr>
            <p:cNvSpPr txBox="1"/>
            <p:nvPr/>
          </p:nvSpPr>
          <p:spPr>
            <a:xfrm>
              <a:off x="8842641" y="1148558"/>
              <a:ext cx="1750700" cy="70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MANFAAT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----------------------------</a:t>
              </a:r>
            </a:p>
            <a:p>
              <a:pPr algn="ctr"/>
              <a:endParaRPr lang="en-US" sz="600" dirty="0">
                <a:solidFill>
                  <a:srgbClr val="76717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790B8B-029C-44DF-8CCE-44B19E842DC3}"/>
                </a:ext>
              </a:extLst>
            </p:cNvPr>
            <p:cNvSpPr txBox="1"/>
            <p:nvPr/>
          </p:nvSpPr>
          <p:spPr>
            <a:xfrm>
              <a:off x="9049430" y="1641002"/>
              <a:ext cx="1295510" cy="107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Manfaat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dari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pelaksanaan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penelitian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tugas</a:t>
              </a:r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akhir</a:t>
              </a:r>
              <a:endParaRPr lang="en-US" sz="1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MANFAAT PENELITIAN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E297F12-EA43-440F-82AB-32CDB3DBDFDD}"/>
              </a:ext>
            </a:extLst>
          </p:cNvPr>
          <p:cNvSpPr/>
          <p:nvPr/>
        </p:nvSpPr>
        <p:spPr>
          <a:xfrm>
            <a:off x="8738871" y="536033"/>
            <a:ext cx="1228576" cy="1049386"/>
          </a:xfrm>
          <a:custGeom>
            <a:avLst/>
            <a:gdLst>
              <a:gd name="connsiteX0" fmla="*/ 1326669 w 1326669"/>
              <a:gd name="connsiteY0" fmla="*/ 0 h 1133172"/>
              <a:gd name="connsiteX1" fmla="*/ 1326669 w 1326669"/>
              <a:gd name="connsiteY1" fmla="*/ 373535 h 1133172"/>
              <a:gd name="connsiteX2" fmla="*/ 1223630 w 1326669"/>
              <a:gd name="connsiteY2" fmla="*/ 387934 h 1133172"/>
              <a:gd name="connsiteX3" fmla="*/ 389828 w 1326669"/>
              <a:gd name="connsiteY3" fmla="*/ 1105362 h 1133172"/>
              <a:gd name="connsiteX4" fmla="*/ 383020 w 1326669"/>
              <a:gd name="connsiteY4" fmla="*/ 1133172 h 1133172"/>
              <a:gd name="connsiteX5" fmla="*/ 0 w 1326669"/>
              <a:gd name="connsiteY5" fmla="*/ 1133172 h 1133172"/>
              <a:gd name="connsiteX6" fmla="*/ 247 w 1326669"/>
              <a:gd name="connsiteY6" fmla="*/ 1128678 h 1133172"/>
              <a:gd name="connsiteX7" fmla="*/ 1242047 w 1326669"/>
              <a:gd name="connsiteY7" fmla="*/ 10382 h 113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6669" h="1133172">
                <a:moveTo>
                  <a:pt x="1326669" y="0"/>
                </a:moveTo>
                <a:lnTo>
                  <a:pt x="1326669" y="373535"/>
                </a:lnTo>
                <a:lnTo>
                  <a:pt x="1223630" y="387934"/>
                </a:lnTo>
                <a:cubicBezTo>
                  <a:pt x="819469" y="463655"/>
                  <a:pt x="496669" y="743877"/>
                  <a:pt x="389828" y="1105362"/>
                </a:cubicBezTo>
                <a:lnTo>
                  <a:pt x="383020" y="1133172"/>
                </a:lnTo>
                <a:lnTo>
                  <a:pt x="0" y="1133172"/>
                </a:lnTo>
                <a:lnTo>
                  <a:pt x="247" y="1128678"/>
                </a:lnTo>
                <a:cubicBezTo>
                  <a:pt x="61716" y="572309"/>
                  <a:pt x="574334" y="120216"/>
                  <a:pt x="1242047" y="10382"/>
                </a:cubicBezTo>
                <a:close/>
              </a:path>
            </a:pathLst>
          </a:custGeom>
          <a:solidFill>
            <a:srgbClr val="5C9AD3"/>
          </a:solidFill>
          <a:ln w="635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C93E9D-2750-4640-AAB2-72F668A8349D}"/>
              </a:ext>
            </a:extLst>
          </p:cNvPr>
          <p:cNvSpPr/>
          <p:nvPr/>
        </p:nvSpPr>
        <p:spPr>
          <a:xfrm flipH="1">
            <a:off x="10046222" y="536033"/>
            <a:ext cx="1228576" cy="1049386"/>
          </a:xfrm>
          <a:custGeom>
            <a:avLst/>
            <a:gdLst>
              <a:gd name="connsiteX0" fmla="*/ 1326669 w 1326669"/>
              <a:gd name="connsiteY0" fmla="*/ 0 h 1133172"/>
              <a:gd name="connsiteX1" fmla="*/ 1326669 w 1326669"/>
              <a:gd name="connsiteY1" fmla="*/ 373535 h 1133172"/>
              <a:gd name="connsiteX2" fmla="*/ 1223630 w 1326669"/>
              <a:gd name="connsiteY2" fmla="*/ 387934 h 1133172"/>
              <a:gd name="connsiteX3" fmla="*/ 389828 w 1326669"/>
              <a:gd name="connsiteY3" fmla="*/ 1105362 h 1133172"/>
              <a:gd name="connsiteX4" fmla="*/ 383020 w 1326669"/>
              <a:gd name="connsiteY4" fmla="*/ 1133172 h 1133172"/>
              <a:gd name="connsiteX5" fmla="*/ 0 w 1326669"/>
              <a:gd name="connsiteY5" fmla="*/ 1133172 h 1133172"/>
              <a:gd name="connsiteX6" fmla="*/ 247 w 1326669"/>
              <a:gd name="connsiteY6" fmla="*/ 1128678 h 1133172"/>
              <a:gd name="connsiteX7" fmla="*/ 1242047 w 1326669"/>
              <a:gd name="connsiteY7" fmla="*/ 10382 h 113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6669" h="1133172">
                <a:moveTo>
                  <a:pt x="1326669" y="0"/>
                </a:moveTo>
                <a:lnTo>
                  <a:pt x="1326669" y="373535"/>
                </a:lnTo>
                <a:lnTo>
                  <a:pt x="1223630" y="387934"/>
                </a:lnTo>
                <a:cubicBezTo>
                  <a:pt x="819469" y="463655"/>
                  <a:pt x="496669" y="743877"/>
                  <a:pt x="389828" y="1105362"/>
                </a:cubicBezTo>
                <a:lnTo>
                  <a:pt x="383020" y="1133172"/>
                </a:lnTo>
                <a:lnTo>
                  <a:pt x="0" y="1133172"/>
                </a:lnTo>
                <a:lnTo>
                  <a:pt x="247" y="1128678"/>
                </a:lnTo>
                <a:cubicBezTo>
                  <a:pt x="61716" y="572309"/>
                  <a:pt x="574334" y="120216"/>
                  <a:pt x="1242047" y="10382"/>
                </a:cubicBezTo>
                <a:close/>
              </a:path>
            </a:pathLst>
          </a:custGeom>
          <a:solidFill>
            <a:srgbClr val="44546B"/>
          </a:solidFill>
          <a:ln w="635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8F7F530-10A5-4876-B207-756D4A3D040D}"/>
              </a:ext>
            </a:extLst>
          </p:cNvPr>
          <p:cNvSpPr/>
          <p:nvPr/>
        </p:nvSpPr>
        <p:spPr>
          <a:xfrm>
            <a:off x="8709331" y="1674036"/>
            <a:ext cx="783340" cy="1053564"/>
          </a:xfrm>
          <a:custGeom>
            <a:avLst/>
            <a:gdLst>
              <a:gd name="connsiteX0" fmla="*/ 27889 w 845884"/>
              <a:gd name="connsiteY0" fmla="*/ 0 h 1137684"/>
              <a:gd name="connsiteX1" fmla="*/ 399090 w 845884"/>
              <a:gd name="connsiteY1" fmla="*/ 0 h 1137684"/>
              <a:gd name="connsiteX2" fmla="*/ 384899 w 845884"/>
              <a:gd name="connsiteY2" fmla="*/ 77316 h 1137684"/>
              <a:gd name="connsiteX3" fmla="*/ 376829 w 845884"/>
              <a:gd name="connsiteY3" fmla="*/ 210195 h 1137684"/>
              <a:gd name="connsiteX4" fmla="*/ 834618 w 845884"/>
              <a:gd name="connsiteY4" fmla="*/ 1129170 h 1137684"/>
              <a:gd name="connsiteX5" fmla="*/ 845884 w 845884"/>
              <a:gd name="connsiteY5" fmla="*/ 1137684 h 1137684"/>
              <a:gd name="connsiteX6" fmla="*/ 310824 w 845884"/>
              <a:gd name="connsiteY6" fmla="*/ 1137684 h 1137684"/>
              <a:gd name="connsiteX7" fmla="*/ 288363 w 845884"/>
              <a:gd name="connsiteY7" fmla="*/ 1111500 h 1137684"/>
              <a:gd name="connsiteX8" fmla="*/ 0 w 845884"/>
              <a:gd name="connsiteY8" fmla="*/ 262102 h 1137684"/>
              <a:gd name="connsiteX9" fmla="*/ 12558 w 845884"/>
              <a:gd name="connsiteY9" fmla="*/ 75223 h 113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884" h="1137684">
                <a:moveTo>
                  <a:pt x="27889" y="0"/>
                </a:moveTo>
                <a:lnTo>
                  <a:pt x="399090" y="0"/>
                </a:lnTo>
                <a:lnTo>
                  <a:pt x="384899" y="77316"/>
                </a:lnTo>
                <a:cubicBezTo>
                  <a:pt x="379563" y="121006"/>
                  <a:pt x="376829" y="165335"/>
                  <a:pt x="376829" y="210195"/>
                </a:cubicBezTo>
                <a:cubicBezTo>
                  <a:pt x="376829" y="569077"/>
                  <a:pt x="551773" y="893984"/>
                  <a:pt x="834618" y="1129170"/>
                </a:cubicBezTo>
                <a:lnTo>
                  <a:pt x="845884" y="1137684"/>
                </a:lnTo>
                <a:lnTo>
                  <a:pt x="310824" y="1137684"/>
                </a:lnTo>
                <a:lnTo>
                  <a:pt x="288363" y="1111500"/>
                </a:lnTo>
                <a:cubicBezTo>
                  <a:pt x="106777" y="871787"/>
                  <a:pt x="0" y="578651"/>
                  <a:pt x="0" y="262102"/>
                </a:cubicBezTo>
                <a:cubicBezTo>
                  <a:pt x="0" y="198793"/>
                  <a:pt x="4271" y="136419"/>
                  <a:pt x="12558" y="75223"/>
                </a:cubicBezTo>
                <a:close/>
              </a:path>
            </a:pathLst>
          </a:custGeom>
          <a:solidFill>
            <a:srgbClr val="FE4A1E"/>
          </a:solidFill>
          <a:ln w="635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9E1DCA4-B037-4357-910E-ADA4CE6BE169}"/>
              </a:ext>
            </a:extLst>
          </p:cNvPr>
          <p:cNvSpPr/>
          <p:nvPr/>
        </p:nvSpPr>
        <p:spPr>
          <a:xfrm flipH="1">
            <a:off x="10522164" y="1674036"/>
            <a:ext cx="783340" cy="1053564"/>
          </a:xfrm>
          <a:custGeom>
            <a:avLst/>
            <a:gdLst>
              <a:gd name="connsiteX0" fmla="*/ 27889 w 845884"/>
              <a:gd name="connsiteY0" fmla="*/ 0 h 1137684"/>
              <a:gd name="connsiteX1" fmla="*/ 399090 w 845884"/>
              <a:gd name="connsiteY1" fmla="*/ 0 h 1137684"/>
              <a:gd name="connsiteX2" fmla="*/ 384899 w 845884"/>
              <a:gd name="connsiteY2" fmla="*/ 77316 h 1137684"/>
              <a:gd name="connsiteX3" fmla="*/ 376829 w 845884"/>
              <a:gd name="connsiteY3" fmla="*/ 210195 h 1137684"/>
              <a:gd name="connsiteX4" fmla="*/ 834618 w 845884"/>
              <a:gd name="connsiteY4" fmla="*/ 1129170 h 1137684"/>
              <a:gd name="connsiteX5" fmla="*/ 845884 w 845884"/>
              <a:gd name="connsiteY5" fmla="*/ 1137684 h 1137684"/>
              <a:gd name="connsiteX6" fmla="*/ 310824 w 845884"/>
              <a:gd name="connsiteY6" fmla="*/ 1137684 h 1137684"/>
              <a:gd name="connsiteX7" fmla="*/ 288363 w 845884"/>
              <a:gd name="connsiteY7" fmla="*/ 1111500 h 1137684"/>
              <a:gd name="connsiteX8" fmla="*/ 0 w 845884"/>
              <a:gd name="connsiteY8" fmla="*/ 262102 h 1137684"/>
              <a:gd name="connsiteX9" fmla="*/ 12558 w 845884"/>
              <a:gd name="connsiteY9" fmla="*/ 75223 h 113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884" h="1137684">
                <a:moveTo>
                  <a:pt x="27889" y="0"/>
                </a:moveTo>
                <a:lnTo>
                  <a:pt x="399090" y="0"/>
                </a:lnTo>
                <a:lnTo>
                  <a:pt x="384899" y="77316"/>
                </a:lnTo>
                <a:cubicBezTo>
                  <a:pt x="379563" y="121006"/>
                  <a:pt x="376829" y="165335"/>
                  <a:pt x="376829" y="210195"/>
                </a:cubicBezTo>
                <a:cubicBezTo>
                  <a:pt x="376829" y="569077"/>
                  <a:pt x="551773" y="893984"/>
                  <a:pt x="834618" y="1129170"/>
                </a:cubicBezTo>
                <a:lnTo>
                  <a:pt x="845884" y="1137684"/>
                </a:lnTo>
                <a:lnTo>
                  <a:pt x="310824" y="1137684"/>
                </a:lnTo>
                <a:lnTo>
                  <a:pt x="288363" y="1111500"/>
                </a:lnTo>
                <a:cubicBezTo>
                  <a:pt x="106777" y="871787"/>
                  <a:pt x="0" y="578651"/>
                  <a:pt x="0" y="262102"/>
                </a:cubicBezTo>
                <a:cubicBezTo>
                  <a:pt x="0" y="198793"/>
                  <a:pt x="4271" y="136419"/>
                  <a:pt x="12558" y="75223"/>
                </a:cubicBezTo>
                <a:close/>
              </a:path>
            </a:pathLst>
          </a:custGeom>
          <a:solidFill>
            <a:srgbClr val="7A7A7A"/>
          </a:solidFill>
          <a:ln w="635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6C17C9-3550-4F06-B114-943CC2018E4C}"/>
              </a:ext>
            </a:extLst>
          </p:cNvPr>
          <p:cNvGrpSpPr/>
          <p:nvPr/>
        </p:nvGrpSpPr>
        <p:grpSpPr>
          <a:xfrm>
            <a:off x="9064034" y="2803743"/>
            <a:ext cx="1885600" cy="3735680"/>
            <a:chOff x="9064034" y="2803743"/>
            <a:chExt cx="1885600" cy="3735680"/>
          </a:xfrm>
          <a:effectLst/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843F6F-2FD3-4D5A-B19B-F1C11320505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315414" y="5254335"/>
              <a:ext cx="1381457" cy="1188720"/>
              <a:chOff x="779661" y="1941991"/>
              <a:chExt cx="1740966" cy="1498072"/>
            </a:xfrm>
          </p:grpSpPr>
          <p:sp>
            <p:nvSpPr>
              <p:cNvPr id="19" name="Shape 1623">
                <a:extLst>
                  <a:ext uri="{FF2B5EF4-FFF2-40B4-BE49-F238E27FC236}">
                    <a16:creationId xmlns:a16="http://schemas.microsoft.com/office/drawing/2014/main" id="{44C179A0-326D-4D44-8557-EA11EAB3C6C3}"/>
                  </a:ext>
                </a:extLst>
              </p:cNvPr>
              <p:cNvSpPr/>
              <p:nvPr/>
            </p:nvSpPr>
            <p:spPr>
              <a:xfrm rot="16200000">
                <a:off x="902184" y="1821619"/>
                <a:ext cx="1498072" cy="173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736"/>
                    </a:moveTo>
                    <a:lnTo>
                      <a:pt x="10747" y="0"/>
                    </a:lnTo>
                    <a:lnTo>
                      <a:pt x="21600" y="18781"/>
                    </a:lnTo>
                    <a:lnTo>
                      <a:pt x="21600" y="21600"/>
                    </a:lnTo>
                    <a:lnTo>
                      <a:pt x="18" y="21600"/>
                    </a:lnTo>
                    <a:lnTo>
                      <a:pt x="0" y="18736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 w="635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3200"/>
              </a:p>
            </p:txBody>
          </p:sp>
          <p:sp>
            <p:nvSpPr>
              <p:cNvPr id="20" name="Shape 1627">
                <a:extLst>
                  <a:ext uri="{FF2B5EF4-FFF2-40B4-BE49-F238E27FC236}">
                    <a16:creationId xmlns:a16="http://schemas.microsoft.com/office/drawing/2014/main" id="{690C3596-AA2E-42A7-A4BB-6AE98C5E3A7F}"/>
                  </a:ext>
                </a:extLst>
              </p:cNvPr>
              <p:cNvSpPr/>
              <p:nvPr/>
            </p:nvSpPr>
            <p:spPr>
              <a:xfrm>
                <a:off x="779661" y="2414363"/>
                <a:ext cx="563821" cy="556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66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66"/>
                    </a:lnTo>
                    <a:close/>
                  </a:path>
                </a:pathLst>
              </a:custGeom>
              <a:solidFill>
                <a:srgbClr val="9B9797"/>
              </a:solidFill>
              <a:ln w="635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3200"/>
              </a:p>
            </p:txBody>
          </p:sp>
          <p:sp>
            <p:nvSpPr>
              <p:cNvPr id="21" name="Shape 1628">
                <a:extLst>
                  <a:ext uri="{FF2B5EF4-FFF2-40B4-BE49-F238E27FC236}">
                    <a16:creationId xmlns:a16="http://schemas.microsoft.com/office/drawing/2014/main" id="{2E3F80A1-D67F-461F-B190-21B86119E41E}"/>
                  </a:ext>
                </a:extLst>
              </p:cNvPr>
              <p:cNvSpPr/>
              <p:nvPr/>
            </p:nvSpPr>
            <p:spPr>
              <a:xfrm>
                <a:off x="781644" y="2416995"/>
                <a:ext cx="561308" cy="280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532"/>
                    </a:moveTo>
                    <a:lnTo>
                      <a:pt x="21600" y="21600"/>
                    </a:lnTo>
                    <a:lnTo>
                      <a:pt x="21549" y="0"/>
                    </a:lnTo>
                    <a:lnTo>
                      <a:pt x="0" y="21532"/>
                    </a:lnTo>
                    <a:close/>
                  </a:path>
                </a:pathLst>
              </a:custGeom>
              <a:solidFill>
                <a:srgbClr val="B1AFAF"/>
              </a:solidFill>
              <a:ln w="635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3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A66EEC-E6F8-44B2-A8CC-B363B126B9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11782" y="3946743"/>
              <a:ext cx="1197864" cy="1385387"/>
              <a:chOff x="5391724" y="3844511"/>
              <a:chExt cx="1310237" cy="1515354"/>
            </a:xfr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C273B0D-FDB0-4E2A-AC69-6DF069E83718}"/>
                  </a:ext>
                </a:extLst>
              </p:cNvPr>
              <p:cNvSpPr/>
              <p:nvPr/>
            </p:nvSpPr>
            <p:spPr>
              <a:xfrm rot="10800000">
                <a:off x="5391724" y="3844511"/>
                <a:ext cx="438791" cy="1515354"/>
              </a:xfrm>
              <a:custGeom>
                <a:avLst/>
                <a:gdLst>
                  <a:gd name="connsiteX0" fmla="*/ 438791 w 438791"/>
                  <a:gd name="connsiteY0" fmla="*/ 1515354 h 1515354"/>
                  <a:gd name="connsiteX1" fmla="*/ 76 w 438791"/>
                  <a:gd name="connsiteY1" fmla="*/ 1515354 h 1515354"/>
                  <a:gd name="connsiteX2" fmla="*/ 0 w 438791"/>
                  <a:gd name="connsiteY2" fmla="*/ 0 h 1515354"/>
                  <a:gd name="connsiteX3" fmla="*/ 222017 w 438791"/>
                  <a:gd name="connsiteY3" fmla="*/ 109084 h 1515354"/>
                  <a:gd name="connsiteX4" fmla="*/ 438791 w 438791"/>
                  <a:gd name="connsiteY4" fmla="*/ 0 h 15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1" h="1515354">
                    <a:moveTo>
                      <a:pt x="438791" y="1515354"/>
                    </a:moveTo>
                    <a:lnTo>
                      <a:pt x="76" y="1515354"/>
                    </a:lnTo>
                    <a:lnTo>
                      <a:pt x="0" y="0"/>
                    </a:lnTo>
                    <a:cubicBezTo>
                      <a:pt x="52635" y="69505"/>
                      <a:pt x="134949" y="109728"/>
                      <a:pt x="222017" y="109084"/>
                    </a:cubicBezTo>
                    <a:cubicBezTo>
                      <a:pt x="307236" y="108119"/>
                      <a:pt x="387294" y="67897"/>
                      <a:pt x="438791" y="0"/>
                    </a:cubicBezTo>
                    <a:close/>
                  </a:path>
                </a:pathLst>
              </a:custGeom>
              <a:grpFill/>
              <a:ln w="6350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2400"/>
                </a:pPr>
                <a:endParaRPr sz="3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8C83028-E7BF-4922-A11D-B8FBBE6B75E3}"/>
                  </a:ext>
                </a:extLst>
              </p:cNvPr>
              <p:cNvSpPr/>
              <p:nvPr/>
            </p:nvSpPr>
            <p:spPr>
              <a:xfrm rot="10800000">
                <a:off x="5826228" y="3844511"/>
                <a:ext cx="438791" cy="1515354"/>
              </a:xfrm>
              <a:custGeom>
                <a:avLst/>
                <a:gdLst>
                  <a:gd name="connsiteX0" fmla="*/ 438791 w 438791"/>
                  <a:gd name="connsiteY0" fmla="*/ 1515354 h 1515354"/>
                  <a:gd name="connsiteX1" fmla="*/ 76 w 438791"/>
                  <a:gd name="connsiteY1" fmla="*/ 1515354 h 1515354"/>
                  <a:gd name="connsiteX2" fmla="*/ 0 w 438791"/>
                  <a:gd name="connsiteY2" fmla="*/ 0 h 1515354"/>
                  <a:gd name="connsiteX3" fmla="*/ 222017 w 438791"/>
                  <a:gd name="connsiteY3" fmla="*/ 109084 h 1515354"/>
                  <a:gd name="connsiteX4" fmla="*/ 438791 w 438791"/>
                  <a:gd name="connsiteY4" fmla="*/ 0 h 15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1" h="1515354">
                    <a:moveTo>
                      <a:pt x="438791" y="1515354"/>
                    </a:moveTo>
                    <a:lnTo>
                      <a:pt x="76" y="1515354"/>
                    </a:lnTo>
                    <a:lnTo>
                      <a:pt x="0" y="0"/>
                    </a:lnTo>
                    <a:cubicBezTo>
                      <a:pt x="52636" y="69505"/>
                      <a:pt x="134949" y="109728"/>
                      <a:pt x="222017" y="109084"/>
                    </a:cubicBezTo>
                    <a:cubicBezTo>
                      <a:pt x="307236" y="108119"/>
                      <a:pt x="387294" y="67897"/>
                      <a:pt x="438791" y="0"/>
                    </a:cubicBezTo>
                    <a:close/>
                  </a:path>
                </a:pathLst>
              </a:custGeom>
              <a:grpFill/>
              <a:ln w="6350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2400"/>
                </a:pPr>
                <a:endParaRPr sz="3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09CD3F-5A78-4AE3-A013-790695A4CD5D}"/>
                  </a:ext>
                </a:extLst>
              </p:cNvPr>
              <p:cNvSpPr/>
              <p:nvPr/>
            </p:nvSpPr>
            <p:spPr>
              <a:xfrm rot="10800000">
                <a:off x="6263170" y="3844511"/>
                <a:ext cx="438791" cy="1515354"/>
              </a:xfrm>
              <a:custGeom>
                <a:avLst/>
                <a:gdLst>
                  <a:gd name="connsiteX0" fmla="*/ 438791 w 438791"/>
                  <a:gd name="connsiteY0" fmla="*/ 1515354 h 1515354"/>
                  <a:gd name="connsiteX1" fmla="*/ 76 w 438791"/>
                  <a:gd name="connsiteY1" fmla="*/ 1515354 h 1515354"/>
                  <a:gd name="connsiteX2" fmla="*/ 0 w 438791"/>
                  <a:gd name="connsiteY2" fmla="*/ 0 h 1515354"/>
                  <a:gd name="connsiteX3" fmla="*/ 222017 w 438791"/>
                  <a:gd name="connsiteY3" fmla="*/ 109084 h 1515354"/>
                  <a:gd name="connsiteX4" fmla="*/ 438791 w 438791"/>
                  <a:gd name="connsiteY4" fmla="*/ 0 h 151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1" h="1515354">
                    <a:moveTo>
                      <a:pt x="438791" y="1515354"/>
                    </a:moveTo>
                    <a:lnTo>
                      <a:pt x="76" y="1515354"/>
                    </a:lnTo>
                    <a:lnTo>
                      <a:pt x="0" y="0"/>
                    </a:lnTo>
                    <a:cubicBezTo>
                      <a:pt x="52636" y="69505"/>
                      <a:pt x="134949" y="109728"/>
                      <a:pt x="222017" y="109084"/>
                    </a:cubicBezTo>
                    <a:cubicBezTo>
                      <a:pt x="307236" y="108119"/>
                      <a:pt x="387294" y="67897"/>
                      <a:pt x="438791" y="0"/>
                    </a:cubicBezTo>
                    <a:close/>
                  </a:path>
                </a:pathLst>
              </a:custGeom>
              <a:grpFill/>
              <a:ln w="6350">
                <a:noFill/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2400"/>
                </a:pPr>
                <a:endParaRPr sz="320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D6D71C2-7F1E-4EAD-9D70-291873F47962}"/>
                </a:ext>
              </a:extLst>
            </p:cNvPr>
            <p:cNvSpPr/>
            <p:nvPr/>
          </p:nvSpPr>
          <p:spPr>
            <a:xfrm>
              <a:off x="9064034" y="2806374"/>
              <a:ext cx="903412" cy="1058485"/>
            </a:xfrm>
            <a:custGeom>
              <a:avLst/>
              <a:gdLst>
                <a:gd name="connsiteX0" fmla="*/ 0 w 975543"/>
                <a:gd name="connsiteY0" fmla="*/ 0 h 1142998"/>
                <a:gd name="connsiteX1" fmla="*/ 496782 w 975543"/>
                <a:gd name="connsiteY1" fmla="*/ 0 h 1142998"/>
                <a:gd name="connsiteX2" fmla="*/ 501219 w 975543"/>
                <a:gd name="connsiteY2" fmla="*/ 5964 h 1142998"/>
                <a:gd name="connsiteX3" fmla="*/ 745460 w 975543"/>
                <a:gd name="connsiteY3" fmla="*/ 707401 h 1142998"/>
                <a:gd name="connsiteX4" fmla="*/ 747658 w 975543"/>
                <a:gd name="connsiteY4" fmla="*/ 754911 h 1142998"/>
                <a:gd name="connsiteX5" fmla="*/ 975543 w 975543"/>
                <a:gd name="connsiteY5" fmla="*/ 754911 h 1142998"/>
                <a:gd name="connsiteX6" fmla="*/ 975543 w 975543"/>
                <a:gd name="connsiteY6" fmla="*/ 1142998 h 1142998"/>
                <a:gd name="connsiteX7" fmla="*/ 370540 w 975543"/>
                <a:gd name="connsiteY7" fmla="*/ 1142998 h 1142998"/>
                <a:gd name="connsiteX8" fmla="*/ 376008 w 975543"/>
                <a:gd name="connsiteY8" fmla="*/ 1010091 h 1142998"/>
                <a:gd name="connsiteX9" fmla="*/ 56283 w 975543"/>
                <a:gd name="connsiteY9" fmla="*/ 62780 h 1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5543" h="1142998">
                  <a:moveTo>
                    <a:pt x="0" y="0"/>
                  </a:moveTo>
                  <a:lnTo>
                    <a:pt x="496782" y="0"/>
                  </a:lnTo>
                  <a:lnTo>
                    <a:pt x="501219" y="5964"/>
                  </a:lnTo>
                  <a:cubicBezTo>
                    <a:pt x="633079" y="200867"/>
                    <a:pt x="720774" y="442387"/>
                    <a:pt x="745460" y="707401"/>
                  </a:cubicBezTo>
                  <a:lnTo>
                    <a:pt x="747658" y="754911"/>
                  </a:lnTo>
                  <a:lnTo>
                    <a:pt x="975543" y="754911"/>
                  </a:lnTo>
                  <a:lnTo>
                    <a:pt x="975543" y="1142998"/>
                  </a:lnTo>
                  <a:lnTo>
                    <a:pt x="370540" y="1142998"/>
                  </a:lnTo>
                  <a:lnTo>
                    <a:pt x="376008" y="1010091"/>
                  </a:lnTo>
                  <a:cubicBezTo>
                    <a:pt x="376008" y="640143"/>
                    <a:pt x="253826" y="305218"/>
                    <a:pt x="56283" y="627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371A38-C850-4D98-BCA3-23E96949A601}"/>
                </a:ext>
              </a:extLst>
            </p:cNvPr>
            <p:cNvSpPr/>
            <p:nvPr/>
          </p:nvSpPr>
          <p:spPr>
            <a:xfrm flipH="1">
              <a:off x="10046222" y="2803743"/>
              <a:ext cx="903412" cy="1058485"/>
            </a:xfrm>
            <a:custGeom>
              <a:avLst/>
              <a:gdLst>
                <a:gd name="connsiteX0" fmla="*/ 0 w 975543"/>
                <a:gd name="connsiteY0" fmla="*/ 0 h 1142998"/>
                <a:gd name="connsiteX1" fmla="*/ 496782 w 975543"/>
                <a:gd name="connsiteY1" fmla="*/ 0 h 1142998"/>
                <a:gd name="connsiteX2" fmla="*/ 501219 w 975543"/>
                <a:gd name="connsiteY2" fmla="*/ 5964 h 1142998"/>
                <a:gd name="connsiteX3" fmla="*/ 745460 w 975543"/>
                <a:gd name="connsiteY3" fmla="*/ 707401 h 1142998"/>
                <a:gd name="connsiteX4" fmla="*/ 747658 w 975543"/>
                <a:gd name="connsiteY4" fmla="*/ 754911 h 1142998"/>
                <a:gd name="connsiteX5" fmla="*/ 975543 w 975543"/>
                <a:gd name="connsiteY5" fmla="*/ 754911 h 1142998"/>
                <a:gd name="connsiteX6" fmla="*/ 975543 w 975543"/>
                <a:gd name="connsiteY6" fmla="*/ 1142998 h 1142998"/>
                <a:gd name="connsiteX7" fmla="*/ 370540 w 975543"/>
                <a:gd name="connsiteY7" fmla="*/ 1142998 h 1142998"/>
                <a:gd name="connsiteX8" fmla="*/ 376008 w 975543"/>
                <a:gd name="connsiteY8" fmla="*/ 1010091 h 1142998"/>
                <a:gd name="connsiteX9" fmla="*/ 56283 w 975543"/>
                <a:gd name="connsiteY9" fmla="*/ 62780 h 1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5543" h="1142998">
                  <a:moveTo>
                    <a:pt x="0" y="0"/>
                  </a:moveTo>
                  <a:lnTo>
                    <a:pt x="496782" y="0"/>
                  </a:lnTo>
                  <a:lnTo>
                    <a:pt x="501219" y="5964"/>
                  </a:lnTo>
                  <a:cubicBezTo>
                    <a:pt x="633079" y="200867"/>
                    <a:pt x="720774" y="442387"/>
                    <a:pt x="745460" y="707401"/>
                  </a:cubicBezTo>
                  <a:lnTo>
                    <a:pt x="747658" y="754911"/>
                  </a:lnTo>
                  <a:lnTo>
                    <a:pt x="975543" y="754911"/>
                  </a:lnTo>
                  <a:lnTo>
                    <a:pt x="975543" y="1142998"/>
                  </a:lnTo>
                  <a:lnTo>
                    <a:pt x="370540" y="1142998"/>
                  </a:lnTo>
                  <a:lnTo>
                    <a:pt x="376008" y="1010091"/>
                  </a:lnTo>
                  <a:cubicBezTo>
                    <a:pt x="376008" y="640143"/>
                    <a:pt x="253826" y="305218"/>
                    <a:pt x="56283" y="627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4EB00C-B4BB-48E7-8EDA-4D1694169EDB}"/>
              </a:ext>
            </a:extLst>
          </p:cNvPr>
          <p:cNvGrpSpPr/>
          <p:nvPr/>
        </p:nvGrpSpPr>
        <p:grpSpPr>
          <a:xfrm>
            <a:off x="1305418" y="1794460"/>
            <a:ext cx="4938677" cy="822960"/>
            <a:chOff x="5020517" y="1066800"/>
            <a:chExt cx="4938677" cy="82296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AD3755-3E3D-4C44-B0F8-FB44845F89C3}"/>
                </a:ext>
              </a:extLst>
            </p:cNvPr>
            <p:cNvSpPr/>
            <p:nvPr/>
          </p:nvSpPr>
          <p:spPr>
            <a:xfrm>
              <a:off x="5020517" y="1066800"/>
              <a:ext cx="4938677" cy="822960"/>
            </a:xfrm>
            <a:custGeom>
              <a:avLst/>
              <a:gdLst>
                <a:gd name="connsiteX0" fmla="*/ 379262 w 4938677"/>
                <a:gd name="connsiteY0" fmla="*/ 0 h 822960"/>
                <a:gd name="connsiteX1" fmla="*/ 1498714 w 4938677"/>
                <a:gd name="connsiteY1" fmla="*/ 0 h 822960"/>
                <a:gd name="connsiteX2" fmla="*/ 1896310 w 4938677"/>
                <a:gd name="connsiteY2" fmla="*/ 0 h 822960"/>
                <a:gd name="connsiteX3" fmla="*/ 3421629 w 4938677"/>
                <a:gd name="connsiteY3" fmla="*/ 0 h 822960"/>
                <a:gd name="connsiteX4" fmla="*/ 4495800 w 4938677"/>
                <a:gd name="connsiteY4" fmla="*/ 0 h 822960"/>
                <a:gd name="connsiteX5" fmla="*/ 4938677 w 4938677"/>
                <a:gd name="connsiteY5" fmla="*/ 0 h 822960"/>
                <a:gd name="connsiteX6" fmla="*/ 4559415 w 4938677"/>
                <a:gd name="connsiteY6" fmla="*/ 822960 h 822960"/>
                <a:gd name="connsiteX7" fmla="*/ 3746528 w 4938677"/>
                <a:gd name="connsiteY7" fmla="*/ 822960 h 822960"/>
                <a:gd name="connsiteX8" fmla="*/ 3042367 w 4938677"/>
                <a:gd name="connsiteY8" fmla="*/ 822960 h 822960"/>
                <a:gd name="connsiteX9" fmla="*/ 1517048 w 4938677"/>
                <a:gd name="connsiteY9" fmla="*/ 822960 h 822960"/>
                <a:gd name="connsiteX10" fmla="*/ 749442 w 4938677"/>
                <a:gd name="connsiteY10" fmla="*/ 822960 h 822960"/>
                <a:gd name="connsiteX11" fmla="*/ 0 w 4938677"/>
                <a:gd name="connsiteY11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8677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4559415" y="822960"/>
                  </a:lnTo>
                  <a:lnTo>
                    <a:pt x="3746528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solidFill>
              <a:srgbClr val="FE4A1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0E474ECB-30BF-4A9F-8A32-A8AE61E6D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588" y="1093559"/>
              <a:ext cx="6858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01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MANFAAT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F3F1626-D32F-4172-8C04-5FB61E9FE30F}"/>
              </a:ext>
            </a:extLst>
          </p:cNvPr>
          <p:cNvGrpSpPr/>
          <p:nvPr/>
        </p:nvGrpSpPr>
        <p:grpSpPr>
          <a:xfrm>
            <a:off x="2379843" y="2072640"/>
            <a:ext cx="5928892" cy="822960"/>
            <a:chOff x="6094942" y="1344980"/>
            <a:chExt cx="5928892" cy="82296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97EAF97-B245-4AC8-9641-E67B22F87328}"/>
                </a:ext>
              </a:extLst>
            </p:cNvPr>
            <p:cNvSpPr/>
            <p:nvPr/>
          </p:nvSpPr>
          <p:spPr>
            <a:xfrm>
              <a:off x="6094942" y="1344980"/>
              <a:ext cx="5898338" cy="822960"/>
            </a:xfrm>
            <a:custGeom>
              <a:avLst/>
              <a:gdLst>
                <a:gd name="connsiteX0" fmla="*/ 379262 w 5898338"/>
                <a:gd name="connsiteY0" fmla="*/ 0 h 822960"/>
                <a:gd name="connsiteX1" fmla="*/ 1498714 w 5898338"/>
                <a:gd name="connsiteY1" fmla="*/ 0 h 822960"/>
                <a:gd name="connsiteX2" fmla="*/ 1896310 w 5898338"/>
                <a:gd name="connsiteY2" fmla="*/ 0 h 822960"/>
                <a:gd name="connsiteX3" fmla="*/ 3421629 w 5898338"/>
                <a:gd name="connsiteY3" fmla="*/ 0 h 822960"/>
                <a:gd name="connsiteX4" fmla="*/ 3979015 w 5898338"/>
                <a:gd name="connsiteY4" fmla="*/ 0 h 822960"/>
                <a:gd name="connsiteX5" fmla="*/ 4495800 w 5898338"/>
                <a:gd name="connsiteY5" fmla="*/ 0 h 822960"/>
                <a:gd name="connsiteX6" fmla="*/ 4938677 w 5898338"/>
                <a:gd name="connsiteY6" fmla="*/ 0 h 822960"/>
                <a:gd name="connsiteX7" fmla="*/ 5898338 w 5898338"/>
                <a:gd name="connsiteY7" fmla="*/ 0 h 822960"/>
                <a:gd name="connsiteX8" fmla="*/ 5898338 w 5898338"/>
                <a:gd name="connsiteY8" fmla="*/ 822960 h 822960"/>
                <a:gd name="connsiteX9" fmla="*/ 4559415 w 5898338"/>
                <a:gd name="connsiteY9" fmla="*/ 822960 h 822960"/>
                <a:gd name="connsiteX10" fmla="*/ 3979015 w 5898338"/>
                <a:gd name="connsiteY10" fmla="*/ 822960 h 822960"/>
                <a:gd name="connsiteX11" fmla="*/ 3746529 w 5898338"/>
                <a:gd name="connsiteY11" fmla="*/ 822960 h 822960"/>
                <a:gd name="connsiteX12" fmla="*/ 3042367 w 5898338"/>
                <a:gd name="connsiteY12" fmla="*/ 822960 h 822960"/>
                <a:gd name="connsiteX13" fmla="*/ 1517048 w 5898338"/>
                <a:gd name="connsiteY13" fmla="*/ 822960 h 822960"/>
                <a:gd name="connsiteX14" fmla="*/ 749442 w 5898338"/>
                <a:gd name="connsiteY14" fmla="*/ 822960 h 822960"/>
                <a:gd name="connsiteX15" fmla="*/ 0 w 5898338"/>
                <a:gd name="connsiteY15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98338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3979015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5898338" y="0"/>
                  </a:lnTo>
                  <a:lnTo>
                    <a:pt x="5898338" y="822960"/>
                  </a:lnTo>
                  <a:lnTo>
                    <a:pt x="4559415" y="822960"/>
                  </a:lnTo>
                  <a:lnTo>
                    <a:pt x="3979015" y="822960"/>
                  </a:lnTo>
                  <a:lnTo>
                    <a:pt x="3746529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E5D032-202B-40A3-830A-84B1D9258DA8}"/>
                </a:ext>
              </a:extLst>
            </p:cNvPr>
            <p:cNvSpPr txBox="1"/>
            <p:nvPr/>
          </p:nvSpPr>
          <p:spPr>
            <a:xfrm>
              <a:off x="6471889" y="1400119"/>
              <a:ext cx="55519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Mampu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menerapkan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ilmu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yang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didapat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selama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kuliah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untuk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menyelesaikan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tugas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FE4A1E"/>
                  </a:solidFill>
                  <a:latin typeface="Bookman Old Style" panose="02050604050505020204" pitchFamily="18" charset="0"/>
                </a:rPr>
                <a:t>akhir</a:t>
              </a:r>
              <a:r>
                <a:rPr lang="en-US" sz="1400" b="1" dirty="0">
                  <a:solidFill>
                    <a:srgbClr val="FE4A1E"/>
                  </a:solidFill>
                  <a:latin typeface="Bookman Old Style" panose="02050604050505020204" pitchFamily="18" charset="0"/>
                </a:rPr>
                <a:t>.</a:t>
              </a:r>
            </a:p>
            <a:p>
              <a:pPr algn="ctr" defTabSz="1219170">
                <a:spcBef>
                  <a:spcPct val="20000"/>
                </a:spcBef>
                <a:defRPr/>
              </a:pPr>
              <a:endParaRPr lang="en-US" sz="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algn="ctr" defTabSz="1219170">
                <a:spcBef>
                  <a:spcPct val="20000"/>
                </a:spcBef>
                <a:defRPr/>
              </a:pPr>
              <a:endParaRPr lang="en-US" sz="1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4DBC7E-FF6F-481C-A7CA-90B7850C573E}"/>
              </a:ext>
            </a:extLst>
          </p:cNvPr>
          <p:cNvGrpSpPr/>
          <p:nvPr/>
        </p:nvGrpSpPr>
        <p:grpSpPr>
          <a:xfrm>
            <a:off x="954122" y="3013660"/>
            <a:ext cx="4938677" cy="822960"/>
            <a:chOff x="4669221" y="2468687"/>
            <a:chExt cx="4938677" cy="82296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3E11DF-C53F-4098-BF8D-3583A8748744}"/>
                </a:ext>
              </a:extLst>
            </p:cNvPr>
            <p:cNvSpPr/>
            <p:nvPr/>
          </p:nvSpPr>
          <p:spPr>
            <a:xfrm>
              <a:off x="4669221" y="2468687"/>
              <a:ext cx="4938677" cy="822960"/>
            </a:xfrm>
            <a:custGeom>
              <a:avLst/>
              <a:gdLst>
                <a:gd name="connsiteX0" fmla="*/ 379262 w 4938677"/>
                <a:gd name="connsiteY0" fmla="*/ 0 h 822960"/>
                <a:gd name="connsiteX1" fmla="*/ 1498714 w 4938677"/>
                <a:gd name="connsiteY1" fmla="*/ 0 h 822960"/>
                <a:gd name="connsiteX2" fmla="*/ 1896310 w 4938677"/>
                <a:gd name="connsiteY2" fmla="*/ 0 h 822960"/>
                <a:gd name="connsiteX3" fmla="*/ 3421629 w 4938677"/>
                <a:gd name="connsiteY3" fmla="*/ 0 h 822960"/>
                <a:gd name="connsiteX4" fmla="*/ 4495800 w 4938677"/>
                <a:gd name="connsiteY4" fmla="*/ 0 h 822960"/>
                <a:gd name="connsiteX5" fmla="*/ 4938677 w 4938677"/>
                <a:gd name="connsiteY5" fmla="*/ 0 h 822960"/>
                <a:gd name="connsiteX6" fmla="*/ 4559415 w 4938677"/>
                <a:gd name="connsiteY6" fmla="*/ 822960 h 822960"/>
                <a:gd name="connsiteX7" fmla="*/ 3746528 w 4938677"/>
                <a:gd name="connsiteY7" fmla="*/ 822960 h 822960"/>
                <a:gd name="connsiteX8" fmla="*/ 3042367 w 4938677"/>
                <a:gd name="connsiteY8" fmla="*/ 822960 h 822960"/>
                <a:gd name="connsiteX9" fmla="*/ 1517048 w 4938677"/>
                <a:gd name="connsiteY9" fmla="*/ 822960 h 822960"/>
                <a:gd name="connsiteX10" fmla="*/ 749442 w 4938677"/>
                <a:gd name="connsiteY10" fmla="*/ 822960 h 822960"/>
                <a:gd name="connsiteX11" fmla="*/ 0 w 4938677"/>
                <a:gd name="connsiteY11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8677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4559415" y="822960"/>
                  </a:lnTo>
                  <a:lnTo>
                    <a:pt x="3746528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D090E911-9795-4BDE-AE6D-7AE5B9A98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292" y="2495446"/>
              <a:ext cx="6858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02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MANFAAT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D43E8-401A-4446-BC9B-CE82A6B682B9}"/>
              </a:ext>
            </a:extLst>
          </p:cNvPr>
          <p:cNvGrpSpPr/>
          <p:nvPr/>
        </p:nvGrpSpPr>
        <p:grpSpPr>
          <a:xfrm>
            <a:off x="2028547" y="3291840"/>
            <a:ext cx="5944658" cy="822960"/>
            <a:chOff x="5743646" y="2746867"/>
            <a:chExt cx="5944658" cy="82296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60817A8-66C9-4423-80A3-B1FF2B67BE33}"/>
                </a:ext>
              </a:extLst>
            </p:cNvPr>
            <p:cNvSpPr/>
            <p:nvPr/>
          </p:nvSpPr>
          <p:spPr>
            <a:xfrm>
              <a:off x="5743646" y="2746867"/>
              <a:ext cx="5898338" cy="822960"/>
            </a:xfrm>
            <a:custGeom>
              <a:avLst/>
              <a:gdLst>
                <a:gd name="connsiteX0" fmla="*/ 379262 w 5898338"/>
                <a:gd name="connsiteY0" fmla="*/ 0 h 822960"/>
                <a:gd name="connsiteX1" fmla="*/ 1498714 w 5898338"/>
                <a:gd name="connsiteY1" fmla="*/ 0 h 822960"/>
                <a:gd name="connsiteX2" fmla="*/ 1896310 w 5898338"/>
                <a:gd name="connsiteY2" fmla="*/ 0 h 822960"/>
                <a:gd name="connsiteX3" fmla="*/ 3421629 w 5898338"/>
                <a:gd name="connsiteY3" fmla="*/ 0 h 822960"/>
                <a:gd name="connsiteX4" fmla="*/ 3979015 w 5898338"/>
                <a:gd name="connsiteY4" fmla="*/ 0 h 822960"/>
                <a:gd name="connsiteX5" fmla="*/ 4495800 w 5898338"/>
                <a:gd name="connsiteY5" fmla="*/ 0 h 822960"/>
                <a:gd name="connsiteX6" fmla="*/ 4938677 w 5898338"/>
                <a:gd name="connsiteY6" fmla="*/ 0 h 822960"/>
                <a:gd name="connsiteX7" fmla="*/ 5898338 w 5898338"/>
                <a:gd name="connsiteY7" fmla="*/ 0 h 822960"/>
                <a:gd name="connsiteX8" fmla="*/ 5898338 w 5898338"/>
                <a:gd name="connsiteY8" fmla="*/ 822960 h 822960"/>
                <a:gd name="connsiteX9" fmla="*/ 4559415 w 5898338"/>
                <a:gd name="connsiteY9" fmla="*/ 822960 h 822960"/>
                <a:gd name="connsiteX10" fmla="*/ 3979015 w 5898338"/>
                <a:gd name="connsiteY10" fmla="*/ 822960 h 822960"/>
                <a:gd name="connsiteX11" fmla="*/ 3746529 w 5898338"/>
                <a:gd name="connsiteY11" fmla="*/ 822960 h 822960"/>
                <a:gd name="connsiteX12" fmla="*/ 3042367 w 5898338"/>
                <a:gd name="connsiteY12" fmla="*/ 822960 h 822960"/>
                <a:gd name="connsiteX13" fmla="*/ 1517048 w 5898338"/>
                <a:gd name="connsiteY13" fmla="*/ 822960 h 822960"/>
                <a:gd name="connsiteX14" fmla="*/ 749442 w 5898338"/>
                <a:gd name="connsiteY14" fmla="*/ 822960 h 822960"/>
                <a:gd name="connsiteX15" fmla="*/ 0 w 5898338"/>
                <a:gd name="connsiteY15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98338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3979015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5898338" y="0"/>
                  </a:lnTo>
                  <a:lnTo>
                    <a:pt x="5898338" y="822960"/>
                  </a:lnTo>
                  <a:lnTo>
                    <a:pt x="4559415" y="822960"/>
                  </a:lnTo>
                  <a:lnTo>
                    <a:pt x="3979015" y="822960"/>
                  </a:lnTo>
                  <a:lnTo>
                    <a:pt x="3746529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C9C56F-E6C4-4D01-9C1D-50ABE4C83919}"/>
                </a:ext>
              </a:extLst>
            </p:cNvPr>
            <p:cNvSpPr txBox="1"/>
            <p:nvPr/>
          </p:nvSpPr>
          <p:spPr>
            <a:xfrm>
              <a:off x="6136359" y="2746867"/>
              <a:ext cx="55519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Mempermudah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masyarakat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dan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tenaga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kesehatan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dalam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screening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klasifikasi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kanker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kulit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dan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untuk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lebih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lanjutnya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diintegrasikan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dengan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sistem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rumah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sakit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43557ED-C355-4DD1-B6BC-C7EE6BDABA07}"/>
              </a:ext>
            </a:extLst>
          </p:cNvPr>
          <p:cNvGrpSpPr/>
          <p:nvPr/>
        </p:nvGrpSpPr>
        <p:grpSpPr>
          <a:xfrm>
            <a:off x="573122" y="4232860"/>
            <a:ext cx="4938677" cy="822960"/>
            <a:chOff x="4288221" y="3919649"/>
            <a:chExt cx="4938677" cy="82296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838A93-8409-4C3B-8778-78B340ECDB1F}"/>
                </a:ext>
              </a:extLst>
            </p:cNvPr>
            <p:cNvSpPr/>
            <p:nvPr/>
          </p:nvSpPr>
          <p:spPr>
            <a:xfrm>
              <a:off x="4288221" y="3919649"/>
              <a:ext cx="4938677" cy="822960"/>
            </a:xfrm>
            <a:custGeom>
              <a:avLst/>
              <a:gdLst>
                <a:gd name="connsiteX0" fmla="*/ 379262 w 4938677"/>
                <a:gd name="connsiteY0" fmla="*/ 0 h 822960"/>
                <a:gd name="connsiteX1" fmla="*/ 1498714 w 4938677"/>
                <a:gd name="connsiteY1" fmla="*/ 0 h 822960"/>
                <a:gd name="connsiteX2" fmla="*/ 1896310 w 4938677"/>
                <a:gd name="connsiteY2" fmla="*/ 0 h 822960"/>
                <a:gd name="connsiteX3" fmla="*/ 3421629 w 4938677"/>
                <a:gd name="connsiteY3" fmla="*/ 0 h 822960"/>
                <a:gd name="connsiteX4" fmla="*/ 4495800 w 4938677"/>
                <a:gd name="connsiteY4" fmla="*/ 0 h 822960"/>
                <a:gd name="connsiteX5" fmla="*/ 4938677 w 4938677"/>
                <a:gd name="connsiteY5" fmla="*/ 0 h 822960"/>
                <a:gd name="connsiteX6" fmla="*/ 4559415 w 4938677"/>
                <a:gd name="connsiteY6" fmla="*/ 822960 h 822960"/>
                <a:gd name="connsiteX7" fmla="*/ 3746528 w 4938677"/>
                <a:gd name="connsiteY7" fmla="*/ 822960 h 822960"/>
                <a:gd name="connsiteX8" fmla="*/ 3042367 w 4938677"/>
                <a:gd name="connsiteY8" fmla="*/ 822960 h 822960"/>
                <a:gd name="connsiteX9" fmla="*/ 1517048 w 4938677"/>
                <a:gd name="connsiteY9" fmla="*/ 822960 h 822960"/>
                <a:gd name="connsiteX10" fmla="*/ 749442 w 4938677"/>
                <a:gd name="connsiteY10" fmla="*/ 822960 h 822960"/>
                <a:gd name="connsiteX11" fmla="*/ 0 w 4938677"/>
                <a:gd name="connsiteY11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8677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4559415" y="822960"/>
                  </a:lnTo>
                  <a:lnTo>
                    <a:pt x="3746528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 Box 10">
              <a:extLst>
                <a:ext uri="{FF2B5EF4-FFF2-40B4-BE49-F238E27FC236}">
                  <a16:creationId xmlns:a16="http://schemas.microsoft.com/office/drawing/2014/main" id="{5FD56121-5B5D-45B3-A61A-93ABBC24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292" y="3946408"/>
              <a:ext cx="6858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03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MANFAAT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AB1125-5DF7-439F-A396-034AD0431CE0}"/>
              </a:ext>
            </a:extLst>
          </p:cNvPr>
          <p:cNvGrpSpPr/>
          <p:nvPr/>
        </p:nvGrpSpPr>
        <p:grpSpPr>
          <a:xfrm>
            <a:off x="1647547" y="4511040"/>
            <a:ext cx="5910787" cy="822960"/>
            <a:chOff x="5362646" y="4197829"/>
            <a:chExt cx="5910787" cy="82296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00EB68-8B3C-4FAD-9FBD-5BA4C1FE8B19}"/>
                </a:ext>
              </a:extLst>
            </p:cNvPr>
            <p:cNvSpPr/>
            <p:nvPr/>
          </p:nvSpPr>
          <p:spPr>
            <a:xfrm>
              <a:off x="5362646" y="4197829"/>
              <a:ext cx="5898338" cy="822960"/>
            </a:xfrm>
            <a:custGeom>
              <a:avLst/>
              <a:gdLst>
                <a:gd name="connsiteX0" fmla="*/ 379262 w 5898338"/>
                <a:gd name="connsiteY0" fmla="*/ 0 h 822960"/>
                <a:gd name="connsiteX1" fmla="*/ 1498714 w 5898338"/>
                <a:gd name="connsiteY1" fmla="*/ 0 h 822960"/>
                <a:gd name="connsiteX2" fmla="*/ 1896310 w 5898338"/>
                <a:gd name="connsiteY2" fmla="*/ 0 h 822960"/>
                <a:gd name="connsiteX3" fmla="*/ 3421629 w 5898338"/>
                <a:gd name="connsiteY3" fmla="*/ 0 h 822960"/>
                <a:gd name="connsiteX4" fmla="*/ 3979015 w 5898338"/>
                <a:gd name="connsiteY4" fmla="*/ 0 h 822960"/>
                <a:gd name="connsiteX5" fmla="*/ 4495800 w 5898338"/>
                <a:gd name="connsiteY5" fmla="*/ 0 h 822960"/>
                <a:gd name="connsiteX6" fmla="*/ 4938677 w 5898338"/>
                <a:gd name="connsiteY6" fmla="*/ 0 h 822960"/>
                <a:gd name="connsiteX7" fmla="*/ 5898338 w 5898338"/>
                <a:gd name="connsiteY7" fmla="*/ 0 h 822960"/>
                <a:gd name="connsiteX8" fmla="*/ 5898338 w 5898338"/>
                <a:gd name="connsiteY8" fmla="*/ 822960 h 822960"/>
                <a:gd name="connsiteX9" fmla="*/ 4559415 w 5898338"/>
                <a:gd name="connsiteY9" fmla="*/ 822960 h 822960"/>
                <a:gd name="connsiteX10" fmla="*/ 3979015 w 5898338"/>
                <a:gd name="connsiteY10" fmla="*/ 822960 h 822960"/>
                <a:gd name="connsiteX11" fmla="*/ 3746529 w 5898338"/>
                <a:gd name="connsiteY11" fmla="*/ 822960 h 822960"/>
                <a:gd name="connsiteX12" fmla="*/ 3042367 w 5898338"/>
                <a:gd name="connsiteY12" fmla="*/ 822960 h 822960"/>
                <a:gd name="connsiteX13" fmla="*/ 1517048 w 5898338"/>
                <a:gd name="connsiteY13" fmla="*/ 822960 h 822960"/>
                <a:gd name="connsiteX14" fmla="*/ 749442 w 5898338"/>
                <a:gd name="connsiteY14" fmla="*/ 822960 h 822960"/>
                <a:gd name="connsiteX15" fmla="*/ 0 w 5898338"/>
                <a:gd name="connsiteY15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98338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3979015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5898338" y="0"/>
                  </a:lnTo>
                  <a:lnTo>
                    <a:pt x="5898338" y="822960"/>
                  </a:lnTo>
                  <a:lnTo>
                    <a:pt x="4559415" y="822960"/>
                  </a:lnTo>
                  <a:lnTo>
                    <a:pt x="3979015" y="822960"/>
                  </a:lnTo>
                  <a:lnTo>
                    <a:pt x="3746529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EC4DAD-3972-4D78-83C1-E03CB6CD6675}"/>
                </a:ext>
              </a:extLst>
            </p:cNvPr>
            <p:cNvSpPr txBox="1"/>
            <p:nvPr/>
          </p:nvSpPr>
          <p:spPr>
            <a:xfrm>
              <a:off x="5721488" y="4270067"/>
              <a:ext cx="5551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Mengetahui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teknik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resampling yang </a:t>
              </a: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menghasilkan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unjuk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kerja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paling optimal </a:t>
              </a:r>
              <a:r>
                <a:rPr lang="en-US" sz="1400" b="1" dirty="0" err="1">
                  <a:solidFill>
                    <a:srgbClr val="44546B"/>
                  </a:solidFill>
                  <a:latin typeface="Bookman Old Style" panose="02050604050505020204" pitchFamily="18" charset="0"/>
                </a:rPr>
                <a:t>terhadap</a:t>
              </a:r>
              <a:r>
                <a:rPr lang="en-US" sz="1400" b="1" dirty="0">
                  <a:solidFill>
                    <a:srgbClr val="44546B"/>
                  </a:solidFill>
                  <a:latin typeface="Bookman Old Style" panose="02050604050505020204" pitchFamily="18" charset="0"/>
                </a:rPr>
                <a:t> dataset HAM10000.</a:t>
              </a:r>
              <a:endParaRPr lang="en-US" sz="1200" dirty="0">
                <a:solidFill>
                  <a:srgbClr val="636363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21516D1-C7AA-42FA-B057-5D01B07CAD76}"/>
              </a:ext>
            </a:extLst>
          </p:cNvPr>
          <p:cNvGrpSpPr/>
          <p:nvPr/>
        </p:nvGrpSpPr>
        <p:grpSpPr>
          <a:xfrm>
            <a:off x="270043" y="5435355"/>
            <a:ext cx="4938677" cy="822960"/>
            <a:chOff x="3985142" y="5276228"/>
            <a:chExt cx="4938677" cy="82296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F82FA0D-A1D2-459A-A8F8-DCE303C6AA24}"/>
                </a:ext>
              </a:extLst>
            </p:cNvPr>
            <p:cNvSpPr/>
            <p:nvPr/>
          </p:nvSpPr>
          <p:spPr>
            <a:xfrm>
              <a:off x="3985142" y="5276228"/>
              <a:ext cx="4938677" cy="822960"/>
            </a:xfrm>
            <a:custGeom>
              <a:avLst/>
              <a:gdLst>
                <a:gd name="connsiteX0" fmla="*/ 379262 w 4938677"/>
                <a:gd name="connsiteY0" fmla="*/ 0 h 822960"/>
                <a:gd name="connsiteX1" fmla="*/ 1498714 w 4938677"/>
                <a:gd name="connsiteY1" fmla="*/ 0 h 822960"/>
                <a:gd name="connsiteX2" fmla="*/ 1896310 w 4938677"/>
                <a:gd name="connsiteY2" fmla="*/ 0 h 822960"/>
                <a:gd name="connsiteX3" fmla="*/ 3421629 w 4938677"/>
                <a:gd name="connsiteY3" fmla="*/ 0 h 822960"/>
                <a:gd name="connsiteX4" fmla="*/ 4495800 w 4938677"/>
                <a:gd name="connsiteY4" fmla="*/ 0 h 822960"/>
                <a:gd name="connsiteX5" fmla="*/ 4938677 w 4938677"/>
                <a:gd name="connsiteY5" fmla="*/ 0 h 822960"/>
                <a:gd name="connsiteX6" fmla="*/ 4559415 w 4938677"/>
                <a:gd name="connsiteY6" fmla="*/ 822960 h 822960"/>
                <a:gd name="connsiteX7" fmla="*/ 3746528 w 4938677"/>
                <a:gd name="connsiteY7" fmla="*/ 822960 h 822960"/>
                <a:gd name="connsiteX8" fmla="*/ 3042367 w 4938677"/>
                <a:gd name="connsiteY8" fmla="*/ 822960 h 822960"/>
                <a:gd name="connsiteX9" fmla="*/ 1517048 w 4938677"/>
                <a:gd name="connsiteY9" fmla="*/ 822960 h 822960"/>
                <a:gd name="connsiteX10" fmla="*/ 749442 w 4938677"/>
                <a:gd name="connsiteY10" fmla="*/ 822960 h 822960"/>
                <a:gd name="connsiteX11" fmla="*/ 0 w 4938677"/>
                <a:gd name="connsiteY11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8677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4559415" y="822960"/>
                  </a:lnTo>
                  <a:lnTo>
                    <a:pt x="3746528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 Box 10">
              <a:extLst>
                <a:ext uri="{FF2B5EF4-FFF2-40B4-BE49-F238E27FC236}">
                  <a16:creationId xmlns:a16="http://schemas.microsoft.com/office/drawing/2014/main" id="{50784191-7F5A-45D8-B105-8731AFEA4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213" y="5302987"/>
              <a:ext cx="6858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04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MANFAAT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5C72F0-8CFB-4913-8F6E-9727F9224F3B}"/>
              </a:ext>
            </a:extLst>
          </p:cNvPr>
          <p:cNvGrpSpPr/>
          <p:nvPr/>
        </p:nvGrpSpPr>
        <p:grpSpPr>
          <a:xfrm>
            <a:off x="1344468" y="5713535"/>
            <a:ext cx="5944658" cy="822960"/>
            <a:chOff x="5059567" y="5554408"/>
            <a:chExt cx="5944658" cy="8229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0DA54CB-EB5F-42D6-AA41-63A29F445691}"/>
                </a:ext>
              </a:extLst>
            </p:cNvPr>
            <p:cNvSpPr/>
            <p:nvPr/>
          </p:nvSpPr>
          <p:spPr>
            <a:xfrm>
              <a:off x="5059567" y="5554408"/>
              <a:ext cx="5898338" cy="822960"/>
            </a:xfrm>
            <a:custGeom>
              <a:avLst/>
              <a:gdLst>
                <a:gd name="connsiteX0" fmla="*/ 379262 w 5898338"/>
                <a:gd name="connsiteY0" fmla="*/ 0 h 822960"/>
                <a:gd name="connsiteX1" fmla="*/ 1498714 w 5898338"/>
                <a:gd name="connsiteY1" fmla="*/ 0 h 822960"/>
                <a:gd name="connsiteX2" fmla="*/ 1896310 w 5898338"/>
                <a:gd name="connsiteY2" fmla="*/ 0 h 822960"/>
                <a:gd name="connsiteX3" fmla="*/ 3421629 w 5898338"/>
                <a:gd name="connsiteY3" fmla="*/ 0 h 822960"/>
                <a:gd name="connsiteX4" fmla="*/ 3979015 w 5898338"/>
                <a:gd name="connsiteY4" fmla="*/ 0 h 822960"/>
                <a:gd name="connsiteX5" fmla="*/ 4495800 w 5898338"/>
                <a:gd name="connsiteY5" fmla="*/ 0 h 822960"/>
                <a:gd name="connsiteX6" fmla="*/ 4938677 w 5898338"/>
                <a:gd name="connsiteY6" fmla="*/ 0 h 822960"/>
                <a:gd name="connsiteX7" fmla="*/ 5898338 w 5898338"/>
                <a:gd name="connsiteY7" fmla="*/ 0 h 822960"/>
                <a:gd name="connsiteX8" fmla="*/ 5898338 w 5898338"/>
                <a:gd name="connsiteY8" fmla="*/ 822960 h 822960"/>
                <a:gd name="connsiteX9" fmla="*/ 4559415 w 5898338"/>
                <a:gd name="connsiteY9" fmla="*/ 822960 h 822960"/>
                <a:gd name="connsiteX10" fmla="*/ 3979015 w 5898338"/>
                <a:gd name="connsiteY10" fmla="*/ 822960 h 822960"/>
                <a:gd name="connsiteX11" fmla="*/ 3746529 w 5898338"/>
                <a:gd name="connsiteY11" fmla="*/ 822960 h 822960"/>
                <a:gd name="connsiteX12" fmla="*/ 3042367 w 5898338"/>
                <a:gd name="connsiteY12" fmla="*/ 822960 h 822960"/>
                <a:gd name="connsiteX13" fmla="*/ 1517048 w 5898338"/>
                <a:gd name="connsiteY13" fmla="*/ 822960 h 822960"/>
                <a:gd name="connsiteX14" fmla="*/ 749442 w 5898338"/>
                <a:gd name="connsiteY14" fmla="*/ 822960 h 822960"/>
                <a:gd name="connsiteX15" fmla="*/ 0 w 5898338"/>
                <a:gd name="connsiteY15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98338" h="822960">
                  <a:moveTo>
                    <a:pt x="379262" y="0"/>
                  </a:moveTo>
                  <a:lnTo>
                    <a:pt x="1498714" y="0"/>
                  </a:lnTo>
                  <a:lnTo>
                    <a:pt x="1896310" y="0"/>
                  </a:lnTo>
                  <a:lnTo>
                    <a:pt x="3421629" y="0"/>
                  </a:lnTo>
                  <a:lnTo>
                    <a:pt x="3979015" y="0"/>
                  </a:lnTo>
                  <a:lnTo>
                    <a:pt x="4495800" y="0"/>
                  </a:lnTo>
                  <a:lnTo>
                    <a:pt x="4938677" y="0"/>
                  </a:lnTo>
                  <a:lnTo>
                    <a:pt x="5898338" y="0"/>
                  </a:lnTo>
                  <a:lnTo>
                    <a:pt x="5898338" y="822960"/>
                  </a:lnTo>
                  <a:lnTo>
                    <a:pt x="4559415" y="822960"/>
                  </a:lnTo>
                  <a:lnTo>
                    <a:pt x="3979015" y="822960"/>
                  </a:lnTo>
                  <a:lnTo>
                    <a:pt x="3746529" y="822960"/>
                  </a:lnTo>
                  <a:lnTo>
                    <a:pt x="3042367" y="822960"/>
                  </a:lnTo>
                  <a:lnTo>
                    <a:pt x="1517048" y="822960"/>
                  </a:lnTo>
                  <a:lnTo>
                    <a:pt x="749442" y="822960"/>
                  </a:lnTo>
                  <a:lnTo>
                    <a:pt x="0" y="82296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36151F-82B0-4FB6-ABE7-79379994A2F5}"/>
                </a:ext>
              </a:extLst>
            </p:cNvPr>
            <p:cNvSpPr txBox="1"/>
            <p:nvPr/>
          </p:nvSpPr>
          <p:spPr>
            <a:xfrm>
              <a:off x="5452280" y="5554408"/>
              <a:ext cx="55519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Mengetahui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pengaruh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berbagai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teknik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resampling dataset pada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suatu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model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sehingga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bisa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dijadikan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referensi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dalam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membuat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 model </a:t>
              </a: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lainnya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okman Old Style" panose="020506040505050202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1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5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2710697">
            <a:off x="-470270" y="633775"/>
            <a:ext cx="13510303" cy="5254907"/>
          </a:xfrm>
          <a:custGeom>
            <a:avLst/>
            <a:gdLst>
              <a:gd name="connsiteX0" fmla="*/ 4800853 w 13462954"/>
              <a:gd name="connsiteY0" fmla="*/ 0 h 5300520"/>
              <a:gd name="connsiteX1" fmla="*/ 12443810 w 13462954"/>
              <a:gd name="connsiteY1" fmla="*/ 0 h 5300520"/>
              <a:gd name="connsiteX2" fmla="*/ 13462954 w 13462954"/>
              <a:gd name="connsiteY2" fmla="*/ 1012821 h 5300520"/>
              <a:gd name="connsiteX3" fmla="*/ 9201855 w 13462954"/>
              <a:gd name="connsiteY3" fmla="*/ 5300520 h 5300520"/>
              <a:gd name="connsiteX4" fmla="*/ 472629 w 13462954"/>
              <a:gd name="connsiteY4" fmla="*/ 5300520 h 5300520"/>
              <a:gd name="connsiteX5" fmla="*/ 0 w 13462954"/>
              <a:gd name="connsiteY5" fmla="*/ 4830824 h 53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2954" h="5300520">
                <a:moveTo>
                  <a:pt x="4800853" y="0"/>
                </a:moveTo>
                <a:lnTo>
                  <a:pt x="12443810" y="0"/>
                </a:lnTo>
                <a:lnTo>
                  <a:pt x="13462954" y="1012821"/>
                </a:lnTo>
                <a:lnTo>
                  <a:pt x="9201855" y="5300520"/>
                </a:lnTo>
                <a:lnTo>
                  <a:pt x="472629" y="5300520"/>
                </a:lnTo>
                <a:lnTo>
                  <a:pt x="0" y="4830824"/>
                </a:lnTo>
                <a:close/>
              </a:path>
            </a:pathLst>
          </a:custGeom>
          <a:solidFill>
            <a:srgbClr val="FE4A1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485" y="463832"/>
            <a:ext cx="56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TINJAUAN 					PUSTAKA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8994765" flipH="1">
            <a:off x="6268840" y="2859210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94765" flipH="1">
            <a:off x="6960203" y="3589780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8994765" flipH="1">
            <a:off x="7651565" y="4320349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994765" flipH="1">
            <a:off x="8342928" y="5050919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94765" flipH="1">
            <a:off x="9034290" y="5781488"/>
            <a:ext cx="1" cy="50292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0800000">
            <a:off x="3450635" y="10859"/>
            <a:ext cx="836508" cy="452972"/>
          </a:xfrm>
          <a:prstGeom prst="triangle">
            <a:avLst/>
          </a:pr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7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8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accel="100000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75570C-0687-4589-AC39-6D42BA88F6E8}"/>
              </a:ext>
            </a:extLst>
          </p:cNvPr>
          <p:cNvSpPr txBox="1"/>
          <p:nvPr/>
        </p:nvSpPr>
        <p:spPr>
          <a:xfrm>
            <a:off x="370045" y="304456"/>
            <a:ext cx="651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DATASET HAM10000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EC3AE8-88AA-4E79-B2FD-A87C08C4963B}"/>
              </a:ext>
            </a:extLst>
          </p:cNvPr>
          <p:cNvSpPr/>
          <p:nvPr/>
        </p:nvSpPr>
        <p:spPr>
          <a:xfrm>
            <a:off x="8791904" y="1111088"/>
            <a:ext cx="3386958" cy="4538003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5C9AD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F65DE5-89A5-4C40-8386-07E24C3CF0FD}"/>
              </a:ext>
            </a:extLst>
          </p:cNvPr>
          <p:cNvSpPr/>
          <p:nvPr/>
        </p:nvSpPr>
        <p:spPr>
          <a:xfrm flipH="1">
            <a:off x="13138" y="1981200"/>
            <a:ext cx="3386958" cy="4538003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E4A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4F2AFDC-E914-4989-B552-C77C23405E65}"/>
              </a:ext>
            </a:extLst>
          </p:cNvPr>
          <p:cNvSpPr/>
          <p:nvPr/>
        </p:nvSpPr>
        <p:spPr>
          <a:xfrm flipH="1">
            <a:off x="421332" y="880453"/>
            <a:ext cx="3921036" cy="4630782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E4A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52236E-7919-4A8D-A1CB-493DFB5CDB57}"/>
              </a:ext>
            </a:extLst>
          </p:cNvPr>
          <p:cNvSpPr/>
          <p:nvPr/>
        </p:nvSpPr>
        <p:spPr>
          <a:xfrm>
            <a:off x="6882062" y="1284324"/>
            <a:ext cx="3921036" cy="4940013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5C9AD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C4B7A9-46FD-4FCB-B64B-06F07CFB26BC}"/>
              </a:ext>
            </a:extLst>
          </p:cNvPr>
          <p:cNvSpPr/>
          <p:nvPr/>
        </p:nvSpPr>
        <p:spPr>
          <a:xfrm flipH="1">
            <a:off x="1665535" y="1968361"/>
            <a:ext cx="3921036" cy="4630782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E4A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9E5C7D-C50A-47B8-A2CC-65B62C1EE00F}"/>
              </a:ext>
            </a:extLst>
          </p:cNvPr>
          <p:cNvSpPr/>
          <p:nvPr/>
        </p:nvSpPr>
        <p:spPr>
          <a:xfrm>
            <a:off x="5999045" y="680219"/>
            <a:ext cx="3921036" cy="4940013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5C9AD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3D4170-B9E3-4465-B5DA-1249D103B99F}"/>
              </a:ext>
            </a:extLst>
          </p:cNvPr>
          <p:cNvSpPr/>
          <p:nvPr/>
        </p:nvSpPr>
        <p:spPr>
          <a:xfrm flipH="1">
            <a:off x="3239015" y="784213"/>
            <a:ext cx="5990603" cy="5613360"/>
          </a:xfrm>
          <a:custGeom>
            <a:avLst/>
            <a:gdLst>
              <a:gd name="connsiteX0" fmla="*/ 0 w 3386958"/>
              <a:gd name="connsiteY0" fmla="*/ 0 h 4538003"/>
              <a:gd name="connsiteX1" fmla="*/ 3386958 w 3386958"/>
              <a:gd name="connsiteY1" fmla="*/ 0 h 4538003"/>
              <a:gd name="connsiteX2" fmla="*/ 3386958 w 3386958"/>
              <a:gd name="connsiteY2" fmla="*/ 4538003 h 4538003"/>
              <a:gd name="connsiteX3" fmla="*/ 0 w 3386958"/>
              <a:gd name="connsiteY3" fmla="*/ 3678434 h 45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958" h="4538003">
                <a:moveTo>
                  <a:pt x="0" y="0"/>
                </a:moveTo>
                <a:lnTo>
                  <a:pt x="3386958" y="0"/>
                </a:lnTo>
                <a:lnTo>
                  <a:pt x="3386958" y="4538003"/>
                </a:lnTo>
                <a:lnTo>
                  <a:pt x="0" y="3678434"/>
                </a:lnTo>
                <a:close/>
              </a:path>
            </a:pathLst>
          </a:cu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E4A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BF816-1B30-4856-B954-FC1604238F8A}"/>
              </a:ext>
            </a:extLst>
          </p:cNvPr>
          <p:cNvSpPr txBox="1"/>
          <p:nvPr/>
        </p:nvSpPr>
        <p:spPr>
          <a:xfrm>
            <a:off x="3560240" y="4377240"/>
            <a:ext cx="781944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C9AD3"/>
                </a:solidFill>
                <a:latin typeface="Bookman Old Style" panose="02050604050505020204" pitchFamily="18" charset="0"/>
              </a:rPr>
              <a:t>7 KELAS KANKER KULIT</a:t>
            </a:r>
          </a:p>
          <a:p>
            <a:endParaRPr lang="en-US" sz="11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Dataset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mengklasifikasikan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7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ECADE-76C4-4C29-A208-10B2EBC799BB}"/>
              </a:ext>
            </a:extLst>
          </p:cNvPr>
          <p:cNvSpPr txBox="1"/>
          <p:nvPr/>
        </p:nvSpPr>
        <p:spPr>
          <a:xfrm>
            <a:off x="3560240" y="1284324"/>
            <a:ext cx="523166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4A1E"/>
                </a:solidFill>
                <a:latin typeface="Bookman Old Style" panose="02050604050505020204" pitchFamily="18" charset="0"/>
              </a:rPr>
              <a:t>DATASET HAM10000</a:t>
            </a:r>
          </a:p>
          <a:p>
            <a:endParaRPr lang="en-US" sz="11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HAM10000 (Human Against Machine with 10000 training images)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dataset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kanker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10015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gambar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dermatoskopik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dikumpulkan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selama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20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lokasi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Department of Dermatology at the Medical University of Vienna, Austria, dan the skin cancer practice of Cliff Rosendahl in Queensland, Australia.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8AF49-4112-487E-9FDE-5906957790DD}"/>
              </a:ext>
            </a:extLst>
          </p:cNvPr>
          <p:cNvSpPr txBox="1"/>
          <p:nvPr/>
        </p:nvSpPr>
        <p:spPr>
          <a:xfrm>
            <a:off x="3570445" y="5521925"/>
            <a:ext cx="8621555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Actinic Keratoses  (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akiec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Basal Cell Carcinoma (bcc)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Benign Keratosis-Like Lesions (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bkl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Dermatofibroma (df)</a:t>
            </a:r>
          </a:p>
          <a:p>
            <a:pPr marL="722313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Melanocytic Nevi (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nv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 </a:t>
            </a:r>
          </a:p>
          <a:p>
            <a:pPr marL="722313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Melanoma (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 </a:t>
            </a:r>
          </a:p>
          <a:p>
            <a:pPr marL="722313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Vascular Lesions (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vasc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29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1" grpId="0" build="p"/>
      <p:bldP spid="18" grpId="0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1477</Words>
  <Application>Microsoft Office PowerPoint</Application>
  <PresentationFormat>Widescreen</PresentationFormat>
  <Paragraphs>260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Britannic Bold</vt:lpstr>
      <vt:lpstr>Calibri</vt:lpstr>
      <vt:lpstr>Calibri Light</vt:lpstr>
      <vt:lpstr>Candara</vt:lpstr>
      <vt:lpstr>Lato</vt:lpstr>
      <vt:lpstr>Liberation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Ali Rohman</cp:lastModifiedBy>
  <cp:revision>627</cp:revision>
  <dcterms:created xsi:type="dcterms:W3CDTF">2016-09-28T22:08:47Z</dcterms:created>
  <dcterms:modified xsi:type="dcterms:W3CDTF">2021-10-28T02:23:46Z</dcterms:modified>
</cp:coreProperties>
</file>