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2" r:id="rId7"/>
    <p:sldMasterId id="2147483744" r:id="rId8"/>
    <p:sldMasterId id="2147483756" r:id="rId9"/>
  </p:sldMasterIdLst>
  <p:notesMasterIdLst>
    <p:notesMasterId r:id="rId33"/>
  </p:notesMasterIdLst>
  <p:sldIdLst>
    <p:sldId id="275" r:id="rId10"/>
    <p:sldId id="276" r:id="rId11"/>
    <p:sldId id="277" r:id="rId12"/>
    <p:sldId id="278" r:id="rId13"/>
    <p:sldId id="279" r:id="rId14"/>
    <p:sldId id="280" r:id="rId15"/>
    <p:sldId id="281" r:id="rId16"/>
    <p:sldId id="256" r:id="rId17"/>
    <p:sldId id="260" r:id="rId18"/>
    <p:sldId id="261" r:id="rId19"/>
    <p:sldId id="262" r:id="rId20"/>
    <p:sldId id="263" r:id="rId21"/>
    <p:sldId id="265" r:id="rId22"/>
    <p:sldId id="264" r:id="rId23"/>
    <p:sldId id="267" r:id="rId24"/>
    <p:sldId id="266" r:id="rId25"/>
    <p:sldId id="258" r:id="rId26"/>
    <p:sldId id="259" r:id="rId27"/>
    <p:sldId id="257" r:id="rId28"/>
    <p:sldId id="284" r:id="rId29"/>
    <p:sldId id="285" r:id="rId30"/>
    <p:sldId id="282" r:id="rId31"/>
    <p:sldId id="287" r:id="rId3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ri" initials="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409" autoAdjust="0"/>
    <p:restoredTop sz="94675" autoAdjust="0"/>
  </p:normalViewPr>
  <p:slideViewPr>
    <p:cSldViewPr>
      <p:cViewPr>
        <p:scale>
          <a:sx n="100" d="100"/>
          <a:sy n="100" d="100"/>
        </p:scale>
        <p:origin x="-294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commentAuthors" Target="commentAuthor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3-23T16:00:17.343" idx="1">
    <p:pos x="3383" y="319"/>
    <p:text>לא עודכן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53000AF-CA01-452F-85F5-566A7AFFFD5C}" type="datetimeFigureOut">
              <a:rPr lang="he-IL" smtClean="0"/>
              <a:t>כ"ט/תשרי/תשע"ד</a:t>
            </a:fld>
            <a:endParaRPr lang="he-IL" dirty="0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 dirty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9CDADAF1-A041-49A9-8D94-37FBF4071FF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37058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>
                <a:solidFill>
                  <a:prstClr val="black"/>
                </a:solidFill>
              </a:rPr>
              <a:pPr/>
              <a:t>1</a:t>
            </a:fld>
            <a:endParaRPr lang="he-IL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1"/>
            <a:r>
              <a:rPr lang="he-I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יצרניות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-ים מספקות כלי למטרת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במעבדה, הקרוי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 Analyzer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המאפשר הקלטה של מידע פנימי ב-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והצגתו למשתמש. הכלי בנוי מחבילת חומרה, וחבילת תוכנה.(תמונה)</a:t>
            </a:r>
          </a:p>
          <a:p>
            <a:pPr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2. החלק החומרתי נכנס לקוד של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וכולל זיכרונות לאחסון המידע המוקלט, לוגיקה לשינוי קונפיגורציה (לדוגמא: סוג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לדוגמא: פעיל בשינוי מ- '0' ל- '1'), לוגיקה לזיהוי נעילה של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הרצוי ולוגיקה לשליחת המידע המוקלט לתוכנה.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החלק התוכנתי כולל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GUI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המאפשר לבחור את סוג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להקלטה, מיקום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ביחס למידע המוקלט, הצגה נוחה של שמות הסיגנלים המוקלטים והצגה של תוצאות ההקלטה, המגיעות מהחומרה, למשתמש.</a:t>
            </a:r>
          </a:p>
          <a:p>
            <a:pPr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הכלי של יצרנית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-ים,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נקרא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SignalTap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הכלי של יצרנית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-ים,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XILINX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נקרא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ChipScope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he-IL" dirty="0">
              <a:solidFill>
                <a:srgbClr val="92D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>
                <a:solidFill>
                  <a:prstClr val="black"/>
                </a:solidFill>
              </a:rPr>
              <a:pPr/>
              <a:t>3</a:t>
            </a:fld>
            <a:endParaRPr lang="he-IL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בניית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 Analyzer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פנימי ל-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בלתי תלוי ביצרן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החלק החומרתי יכלול בניית מערכת ב-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VHDL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המאפשרת הקלטה של הסיגנלים הרצויים ע"פ קונפיגורציה ושליחת המידע המוקלט חזרה למשתמש. החלק התוכנתי יכלול בניית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GUI 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המאפשר שינוי קונפיגורציה והצגת המידע המוקלט למשתמש. בנוסף, תבנה מערכת תומכת המאפשרת בדיקה של המימוש במעבדה.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>
                <a:solidFill>
                  <a:prstClr val="black"/>
                </a:solidFill>
              </a:rPr>
              <a:pPr/>
              <a:t>4</a:t>
            </a:fld>
            <a:endParaRPr lang="he-IL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כלי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 Analyzer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יהיה בעל תכונות המאפשרות: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בחירת סוג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שינוי מ- '0' ל- '1' (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rise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fall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'0', '1'.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בחירת מיקום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ביחס למידע המוקלט (באמצע, בהתחלה, בסוף...).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קביעת כמות הסיגנלים להקלטה.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קביעת עומק ההקלטה (זמן ההקלטה).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שמירת וטעינת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settings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של פרויקט.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שינוי שמות הסיגנלים המוצגים.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שמירת המידע המוקלט לקובץ והצגתו באמצעות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waveform 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בכלי סימולציה (ב-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Modelsim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שימוש ב-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Resources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(זכרונות ולוגיקה) בלתי תלויים בסוג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אופציונאלי: הגדרת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-ים חכמים, כמו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מקונן (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sequence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של תנאים),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הכולל השוואות לוגיות (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greater than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לדוגמא).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כל הבלוקים ב-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 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יקושרו ביניהם באמצעות ממשק אחיד –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Protocol Wishbone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הממשק ביו החומרה ל-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GUI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ולתוכנה יהיה באמצעות פרוטוקול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UART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rtl="1"/>
            <a:r>
              <a:rPr lang="he-IL" sz="1200" kern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בניית מערכת תומכת, הכוללת חומרה ותוכנה, המאפשרת הזרקת חבילות מידע, המייצגות סצנות שונות של סיגנלים להקלטה ל- </a:t>
            </a:r>
            <a:r>
              <a:rPr lang="en-US" sz="1200" kern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, קבלת מענה ממנו בנוגע למידע המוקלט והשוואה ביחס למצופה.</a:t>
            </a:r>
            <a:endParaRPr lang="en-US" sz="1100" kern="1200" dirty="0" smtClean="0">
              <a:solidFill>
                <a:schemeClr val="accent5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  <a:p>
            <a:pPr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he-IL" dirty="0" smtClean="0"/>
              <a:t>הרחבה</a:t>
            </a:r>
            <a:r>
              <a:rPr lang="he-IL" baseline="0" dirty="0" smtClean="0"/>
              <a:t> לגבי פרוטוקולי התקשורת תינתן בהמשך המצגת.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>
                <a:solidFill>
                  <a:prstClr val="black"/>
                </a:solidFill>
              </a:rPr>
              <a:pPr/>
              <a:t>5</a:t>
            </a:fld>
            <a:endParaRPr lang="he-IL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קביעת קונפיגורציות:</a:t>
            </a:r>
            <a:r>
              <a:rPr lang="he-IL" baseline="0" dirty="0" smtClean="0"/>
              <a:t> לדוגמא נבחר כטריגר סיגנל ראשון, עם עומק הקלטה של 50%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>
                <a:solidFill>
                  <a:prstClr val="black"/>
                </a:solidFill>
              </a:rPr>
              <a:pPr/>
              <a:t>7</a:t>
            </a:fld>
            <a:endParaRPr lang="he-IL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>
                <a:solidFill>
                  <a:prstClr val="black"/>
                </a:solidFill>
              </a:rPr>
              <a:pPr/>
              <a:t>8</a:t>
            </a:fld>
            <a:endParaRPr lang="he-IL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ADAF1-A041-49A9-8D94-37FBF4071FF3}" type="slidenum">
              <a:rPr lang="he-IL" smtClean="0"/>
              <a:t>14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4875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E0EA5-5E12-4B54-89E3-9BF34CB31485}" type="slidenum">
              <a:rPr lang="he-IL" smtClean="0"/>
              <a:pPr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9631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 smtClean="0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כ"ט/תשרי/תשע"ד</a:t>
            </a:fld>
            <a:endParaRPr lang="he-IL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כ"ט/תשרי/תשע"ד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כ"ט/תשרי/תשע"ד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142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359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622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276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498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6425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5995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852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כ"ט/תשרי/תשע"ד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9727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5344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9919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9433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8608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1342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7754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897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6913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857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כ"ט/תשרי/תשע"ד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9811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9054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2813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3492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4344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78370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45176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3871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39456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82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כ"ט/תשרי/תשע"ד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17555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61853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9904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36985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34383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74867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96892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48623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93586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157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כ"ט/תשרי/תשע"ד</a:t>
            </a:fld>
            <a:endParaRPr lang="he-I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65213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97861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94666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0558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67399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87998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09226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04195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80351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0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כ"ט/תשרי/תשע"ד</a:t>
            </a:fld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53287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83956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97067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65201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04605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56581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00473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94116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96251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6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כ"ט/תשרי/תשע"ד</a:t>
            </a:fld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12782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92397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40074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94899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040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31721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84892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68652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18819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16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כ"ט/תשרי/תשע"ד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30747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83406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19164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6351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49887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27091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95119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50349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55432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626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כ"ט/תשרי/תשע"ד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 dirty="0" smtClean="0"/>
              <a:t>לחץ על הסמל כדי להוסיף תמונה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90263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48362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0417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51094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8718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8298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3252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29944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1092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78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 smtClean="0"/>
              <a:t>רמה שנייה</a:t>
            </a:r>
          </a:p>
          <a:p>
            <a:pPr lvl="2" eaLnBrk="1" latinLnBrk="0" hangingPunct="1"/>
            <a:r>
              <a:rPr kumimoji="0" lang="he-IL" smtClean="0"/>
              <a:t>רמה שלישית</a:t>
            </a:r>
          </a:p>
          <a:p>
            <a:pPr lvl="3" eaLnBrk="1" latinLnBrk="0" hangingPunct="1"/>
            <a:r>
              <a:rPr kumimoji="0" lang="he-IL" smtClean="0"/>
              <a:t>רמה רביעית</a:t>
            </a:r>
          </a:p>
          <a:p>
            <a:pPr lvl="4" eaLnBrk="1" latinLnBrk="0" hangingPunct="1"/>
            <a:r>
              <a:rPr kumimoji="0" lang="he-IL" smtClean="0"/>
              <a:t>רמה חמישית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E7438E1-117D-44FB-AC24-B79D899BA877}" type="datetimeFigureOut">
              <a:rPr lang="he-IL" smtClean="0"/>
              <a:t>כ"ט/תשרי/תשע"ד</a:t>
            </a:fld>
            <a:endParaRPr lang="he-IL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he-IL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1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r" rtl="1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r" rtl="1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r" rtl="1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r" rtl="1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r" rtl="1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r" rtl="1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r" rtl="1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r" rtl="1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98000" t="-100000" r="-98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1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98000" t="-100000" r="-98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351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98000" t="-100000" r="-98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34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98000" t="-100000" r="-98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137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98000" t="-100000" r="-98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7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98000" t="-100000" r="-98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39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98000" t="-100000" r="-98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387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98000" t="-100000" r="-98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כ"ט/תשרי/תשע"ד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95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2.jpe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14.png"/><Relationship Id="rId5" Type="http://schemas.openxmlformats.org/officeDocument/2006/relationships/image" Target="../media/image9.jpeg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8.xml"/><Relationship Id="rId4" Type="http://schemas.openxmlformats.org/officeDocument/2006/relationships/image" Target="../media/image1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0.xml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1285860"/>
            <a:ext cx="7772400" cy="110998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Internal Logic Analyzer</a:t>
            </a:r>
            <a:br>
              <a:rPr lang="en-US" dirty="0" smtClean="0"/>
            </a:br>
            <a:r>
              <a:rPr lang="en-US" dirty="0"/>
              <a:t>F</a:t>
            </a:r>
            <a:r>
              <a:rPr lang="en-US" dirty="0" smtClean="0"/>
              <a:t>inal </a:t>
            </a:r>
            <a:r>
              <a:rPr lang="en-US" dirty="0" smtClean="0"/>
              <a:t>presentation-part A</a:t>
            </a:r>
            <a:br>
              <a:rPr lang="en-US" dirty="0" smtClean="0"/>
            </a:b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2492896"/>
            <a:ext cx="6400800" cy="30243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By: Moran Katz and Zvika Pery</a:t>
            </a:r>
          </a:p>
          <a:p>
            <a:endParaRPr lang="en-US" dirty="0" smtClean="0"/>
          </a:p>
          <a:p>
            <a:r>
              <a:rPr lang="he-IL" dirty="0" smtClean="0"/>
              <a:t> </a:t>
            </a:r>
            <a:r>
              <a:rPr lang="en-US" dirty="0" smtClean="0"/>
              <a:t>Mentor: Moshe Porian</a:t>
            </a:r>
          </a:p>
          <a:p>
            <a:endParaRPr lang="he-IL" dirty="0" smtClean="0"/>
          </a:p>
          <a:p>
            <a:r>
              <a:rPr lang="en-US" dirty="0" smtClean="0"/>
              <a:t>Dual-semester project</a:t>
            </a:r>
          </a:p>
          <a:p>
            <a:r>
              <a:rPr lang="en-US" dirty="0" smtClean="0"/>
              <a:t>Spring 2012</a:t>
            </a:r>
          </a:p>
          <a:p>
            <a:endParaRPr lang="he-IL" dirty="0"/>
          </a:p>
        </p:txBody>
      </p:sp>
      <p:pic>
        <p:nvPicPr>
          <p:cNvPr id="4" name="Picture 4" descr="techlogo-3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304800"/>
            <a:ext cx="43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4"/>
          <p:cNvGrpSpPr/>
          <p:nvPr/>
        </p:nvGrpSpPr>
        <p:grpSpPr>
          <a:xfrm>
            <a:off x="7020272" y="332656"/>
            <a:ext cx="1687877" cy="864096"/>
            <a:chOff x="7020272" y="332656"/>
            <a:chExt cx="1687877" cy="864096"/>
          </a:xfrm>
        </p:grpSpPr>
        <p:sp>
          <p:nvSpPr>
            <p:cNvPr id="6" name="Oval 5"/>
            <p:cNvSpPr/>
            <p:nvPr/>
          </p:nvSpPr>
          <p:spPr>
            <a:xfrm>
              <a:off x="7065121" y="332656"/>
              <a:ext cx="1584176" cy="72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solidFill>
                  <a:prstClr val="white"/>
                </a:solidFill>
              </a:endParaRPr>
            </a:p>
          </p:txBody>
        </p:sp>
        <p:pic>
          <p:nvPicPr>
            <p:cNvPr id="7" name="Picture 6" descr="top-logo"/>
            <p:cNvPicPr/>
            <p:nvPr/>
          </p:nvPicPr>
          <p:blipFill>
            <a:blip r:embed="rId4" cstate="print"/>
            <a:srcRect b="36142"/>
            <a:stretch>
              <a:fillRect/>
            </a:stretch>
          </p:blipFill>
          <p:spPr bwMode="auto">
            <a:xfrm>
              <a:off x="7020272" y="332656"/>
              <a:ext cx="1687877" cy="864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47365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1872207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 smtClean="0"/>
              <a:t>The inputs are </a:t>
            </a:r>
            <a:r>
              <a:rPr lang="en-US" sz="2000" dirty="0" smtClean="0"/>
              <a:t>Register’s </a:t>
            </a:r>
            <a:r>
              <a:rPr lang="en-US" sz="2000" dirty="0" smtClean="0"/>
              <a:t>address and data </a:t>
            </a:r>
            <a:r>
              <a:rPr lang="en-US" sz="2000" dirty="0" smtClean="0"/>
              <a:t>in</a:t>
            </a:r>
            <a:endParaRPr lang="en-US" sz="2000" dirty="0" smtClean="0"/>
          </a:p>
          <a:p>
            <a:pPr algn="l" rtl="0"/>
            <a:r>
              <a:rPr lang="en-US" sz="2000" dirty="0" smtClean="0"/>
              <a:t>Valid signal </a:t>
            </a:r>
            <a:r>
              <a:rPr lang="en-US" sz="2000" dirty="0" smtClean="0"/>
              <a:t>rises</a:t>
            </a:r>
            <a:r>
              <a:rPr lang="en-US" sz="2000" dirty="0" smtClean="0"/>
              <a:t> </a:t>
            </a:r>
            <a:r>
              <a:rPr lang="en-US" sz="2000" dirty="0" smtClean="0"/>
              <a:t>and data in signal </a:t>
            </a:r>
            <a:r>
              <a:rPr lang="en-US" sz="2000" dirty="0" smtClean="0"/>
              <a:t>is being </a:t>
            </a:r>
            <a:r>
              <a:rPr lang="en-US" sz="2000" dirty="0" smtClean="0"/>
              <a:t>sampled to the </a:t>
            </a:r>
            <a:r>
              <a:rPr lang="en-US" sz="2000" dirty="0" smtClean="0"/>
              <a:t>relevant</a:t>
            </a:r>
            <a:r>
              <a:rPr lang="en-US" sz="2000" dirty="0" smtClean="0"/>
              <a:t> </a:t>
            </a:r>
            <a:r>
              <a:rPr lang="en-US" sz="2000" dirty="0" smtClean="0"/>
              <a:t>register </a:t>
            </a:r>
            <a:r>
              <a:rPr lang="en-US" sz="2000" dirty="0" smtClean="0"/>
              <a:t>according to </a:t>
            </a:r>
            <a:r>
              <a:rPr lang="en-US" sz="2000" dirty="0" smtClean="0"/>
              <a:t>the address</a:t>
            </a:r>
          </a:p>
          <a:p>
            <a:pPr algn="l" rtl="0"/>
            <a:r>
              <a:rPr lang="en-US" sz="2000" dirty="0" smtClean="0"/>
              <a:t>From now on</a:t>
            </a:r>
            <a:r>
              <a:rPr lang="en-US" sz="2000" dirty="0" smtClean="0"/>
              <a:t>, </a:t>
            </a:r>
            <a:r>
              <a:rPr lang="en-US" sz="2000" dirty="0" smtClean="0"/>
              <a:t>the data is available at the output</a:t>
            </a:r>
            <a:endParaRPr lang="he-IL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022" y="3634839"/>
            <a:ext cx="5083456" cy="3034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645024"/>
            <a:ext cx="4067944" cy="3114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4067944" y="3645024"/>
            <a:ext cx="792088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ADDRESS</a:t>
            </a:r>
            <a:endParaRPr lang="he-IL" sz="1200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995936" y="4581128"/>
            <a:ext cx="72008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DATA IN</a:t>
            </a:r>
            <a:endParaRPr lang="he-IL" sz="1200" dirty="0">
              <a:solidFill>
                <a:srgbClr val="FF0000"/>
              </a:solidFill>
            </a:endParaRPr>
          </a:p>
        </p:txBody>
      </p:sp>
      <p:sp>
        <p:nvSpPr>
          <p:cNvPr id="64" name="מלבן 63"/>
          <p:cNvSpPr/>
          <p:nvPr/>
        </p:nvSpPr>
        <p:spPr>
          <a:xfrm>
            <a:off x="791580" y="3634838"/>
            <a:ext cx="252028" cy="209841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4109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0 C 0.00173 0.04928 -0.00122 0.03239 0.05052 0.03355 C 0.0592 0.03563 0.06337 0.03979 0.06892 0.04904 C 0.06944 0.04997 0.07066 0.05066 0.07083 0.05182 C 0.07135 0.05645 0.07083 0.0613 0.07083 0.06593 " pathEditMode="relative" ptsTypes="ffffA">
                                      <p:cBhvr>
                                        <p:cTn id="2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0 C 0.00086 -0.00301 0.00104 -0.00625 0.00208 -0.00926 C 0.00555 -0.0199 0.01701 -0.01758 0.02343 -0.01828 C 0.04131 -0.01758 0.05399 -0.01851 0.06996 -0.01435 C 0.07691 -0.0125 0.0743 -0.01504 0.07777 -0.01041 " pathEditMode="relative" ptsTypes="ffffA">
                                      <p:cBhvr>
                                        <p:cTn id="28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7777 -0.01041 C 0.07864 -0.00925 0.08038 -0.00833 0.08055 -0.00671 C 0.08229 0.00763 0.07691 0.00949 0.06892 0.01272 C 0.06701 0.01666 0.06614 0.02013 0.0651 0.02452 C 0.06441 0.04765 0.06337 0.06038 0.06215 0.08143 C 0.0625 0.09901 0.06267 0.11682 0.06319 0.1344 C 0.06337 0.14088 0.06423 0.14411 0.06805 0.14735 C 0.07048 0.15221 0.07257 0.15337 0.07673 0.15499 C 0.10034 0.15383 0.09809 0.1573 0.11163 0.14481 C 0.11284 0.14041 0.11163 0.14088 0.11354 0.14088 " pathEditMode="relative" rAng="0" ptsTypes="fffffffffA">
                                      <p:cBhvr>
                                        <p:cTn id="40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7" y="837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C 0.0033 0.00093 0.00642 0.00231 0.00972 0.0037 C 0.03403 0.00254 0.02465 0.00254 0.03785 0.00254 " pathEditMode="relative" ptsTypes="ffA">
                                      <p:cBhvr>
                                        <p:cTn id="4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0" presetClass="path" presetSubtype="0" accel="50000" decel="50000" fill="hold" grpId="3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1354 0.14665 C 0.11667 0.14504 0.11979 0.14434 0.12309 0.14272 C 0.13299 0.14365 0.14132 0.14411 0.15069 0.14781 C 0.19531 0.14295 0.16163 0.06662 0.16128 -0.00741 C 0.16198 -0.06685 0.14792 -0.07888 0.1783 -0.08374 C 0.19566 -0.08282 0.21267 -0.0805 0.22986 -0.07842 C 0.25208 -0.07935 0.27292 -0.08305 0.29479 -0.0849 C 0.30833 -0.09137 0.33316 -0.08952 0.34549 -0.09022 C 0.35503 -0.09323 0.36528 -0.09276 0.375 -0.09392 C 0.42135 -0.09346 0.45156 -0.09137 0.49149 -0.09137 " pathEditMode="relative" rAng="0" ptsTypes="fffffffffA">
                                      <p:cBhvr>
                                        <p:cTn id="51" dur="4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89" y="-119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3" grpId="1" animBg="1"/>
      <p:bldP spid="63" grpId="2" animBg="1"/>
      <p:bldP spid="66" grpId="0" animBg="1"/>
      <p:bldP spid="66" grpId="1" animBg="1"/>
      <p:bldP spid="66" grpId="2" animBg="1"/>
      <p:bldP spid="66" grpId="3" animBg="1"/>
      <p:bldP spid="64" grpId="0" animBg="1"/>
      <p:bldP spid="6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Controller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3"/>
          </a:xfrm>
        </p:spPr>
        <p:txBody>
          <a:bodyPr>
            <a:normAutofit fontScale="92500"/>
          </a:bodyPr>
          <a:lstStyle/>
          <a:p>
            <a:pPr algn="l" rtl="0"/>
            <a:r>
              <a:rPr lang="en-US" sz="2400" dirty="0" smtClean="0"/>
              <a:t>Gets </a:t>
            </a:r>
            <a:r>
              <a:rPr lang="en-US" sz="2400" dirty="0" smtClean="0"/>
              <a:t>the data from the signal generator and </a:t>
            </a:r>
            <a:r>
              <a:rPr lang="en-US" sz="2400" dirty="0" smtClean="0"/>
              <a:t>saves </a:t>
            </a:r>
            <a:r>
              <a:rPr lang="en-US" sz="2400" dirty="0" smtClean="0"/>
              <a:t>it in the RAM</a:t>
            </a:r>
          </a:p>
          <a:p>
            <a:pPr algn="l" rtl="0"/>
            <a:r>
              <a:rPr lang="en-US" sz="2400" dirty="0" smtClean="0"/>
              <a:t>Gets </a:t>
            </a:r>
            <a:r>
              <a:rPr lang="en-US" sz="2400" dirty="0" smtClean="0"/>
              <a:t>the trigger signal and </a:t>
            </a:r>
            <a:r>
              <a:rPr lang="en-US" sz="2400" dirty="0" smtClean="0"/>
              <a:t>looks </a:t>
            </a:r>
            <a:r>
              <a:rPr lang="en-US" sz="2400" dirty="0" smtClean="0"/>
              <a:t>for trigger rise according configurations</a:t>
            </a:r>
            <a:endParaRPr lang="he-IL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996952"/>
            <a:ext cx="5906219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19672" y="3356992"/>
            <a:ext cx="792088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DATA IN</a:t>
            </a:r>
            <a:endParaRPr lang="he-IL" sz="12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99792" y="3584049"/>
            <a:ext cx="1152128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DATA IN VALID</a:t>
            </a:r>
            <a:endParaRPr lang="he-IL" sz="12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87824" y="4077072"/>
            <a:ext cx="792088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ADDRESS</a:t>
            </a:r>
            <a:endParaRPr lang="he-IL" sz="12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4016097"/>
            <a:ext cx="792088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TRIGGER</a:t>
            </a:r>
            <a:endParaRPr lang="he-IL" sz="1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87824" y="6032321"/>
            <a:ext cx="504056" cy="276999"/>
          </a:xfrm>
          <a:prstGeom prst="rect">
            <a:avLst/>
          </a:prstGeom>
          <a:noFill/>
          <a:ln>
            <a:solidFill>
              <a:srgbClr val="FF0000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TYPE</a:t>
            </a:r>
            <a:endParaRPr lang="he-IL" sz="12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3848" y="6032321"/>
            <a:ext cx="792088" cy="276999"/>
          </a:xfrm>
          <a:prstGeom prst="rect">
            <a:avLst/>
          </a:prstGeom>
          <a:noFill/>
          <a:ln>
            <a:solidFill>
              <a:srgbClr val="FF0000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POSITION</a:t>
            </a:r>
            <a:endParaRPr lang="he-IL" sz="1200" dirty="0">
              <a:solidFill>
                <a:srgbClr val="FF0000"/>
              </a:solidFill>
            </a:endParaRPr>
          </a:p>
        </p:txBody>
      </p:sp>
      <p:sp>
        <p:nvSpPr>
          <p:cNvPr id="11" name="לחצן פעולה: עזרה 10">
            <a:hlinkClick r:id="" action="ppaction://noaction" highlightClick="1"/>
          </p:cNvPr>
          <p:cNvSpPr/>
          <p:nvPr/>
        </p:nvSpPr>
        <p:spPr>
          <a:xfrm>
            <a:off x="3059832" y="2492896"/>
            <a:ext cx="648072" cy="786572"/>
          </a:xfrm>
          <a:prstGeom prst="actionButtonHelp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3" name="TextBox 12"/>
          <p:cNvSpPr txBox="1"/>
          <p:nvPr/>
        </p:nvSpPr>
        <p:spPr>
          <a:xfrm>
            <a:off x="2879812" y="3728065"/>
            <a:ext cx="126014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START ADDRESS</a:t>
            </a:r>
            <a:endParaRPr lang="he-IL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85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0" presetClass="path" presetSubtype="0" accel="50000" decel="50000" fill="hold" grpId="3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0 C 0.00034 0.00462 0.00034 0.00948 0.00086 0.01411 C 0.00243 0.03007 0.0151 0.02637 0.02413 0.02706 C 0.04201 0.03215 0.06059 0.0303 0.07864 0.03099 C 0.09687 0.03238 0.11475 0.03099 0.13298 0.0296 C 0.13784 0.02822 0.14218 0.02683 0.14652 0.02313 C 0.15086 0.01411 0.15034 0.00416 0.15034 -0.00648 " pathEditMode="relative" ptsTypes="ffffffA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0" presetClass="path" presetSubtype="0" accel="50000" decel="50000" fill="hold" grpId="4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15035 -0.00647 C 0.15729 -0.02082 0.19114 -0.01526 0.19687 -0.0155 C 0.22153 -0.01388 0.2092 -0.01434 0.23385 -0.01434 " pathEditMode="relative" rAng="0" ptsTypes="ffA">
                                      <p:cBhvr>
                                        <p:cTn id="2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-717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313 -0.01179 0.02309 -0.01203 0.03108 -0.01434 C 0.04757 -0.01364 0.06719 -0.01156 0.08455 -0.01156 " pathEditMode="relative" ptsTypes="ffA">
                                      <p:cBhvr>
                                        <p:cTn id="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035 -0.00393 0.00035 -0.00787 0.00104 -0.01157 C 0.00417 -0.02799 0.02847 -0.03007 0.03698 -0.03215 C 0.05191 -0.03169 0.06667 -0.031 0.0816 -0.031 " pathEditMode="relative" ptsTypes="fffA">
                                      <p:cBhvr>
                                        <p:cTn id="3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0" presetClass="path" presetSubtype="0" accel="50000" decel="50000" fill="hold" grpId="2" nodeType="after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0 C 0.00105 -0.01134 0.00087 -0.0155 0.00868 -0.01943 C 0.03664 -0.01874 0.05851 -0.01781 0.08455 -0.0155 C 0.0974 -0.01596 0.11042 -0.0148 0.12327 -0.01666 C 0.12882 -0.01735 0.13612 -0.03123 0.14167 -0.03354 C 0.1441 -0.03655 0.14618 -0.03956 0.14862 -0.04256 C 0.15 -0.04904 0.14948 -0.04511 0.14948 -0.05436 " pathEditMode="relative" ptsTypes="ffffffA">
                                      <p:cBhvr>
                                        <p:cTn id="4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750"/>
                            </p:stCondLst>
                            <p:childTnLst>
                              <p:par>
                                <p:cTn id="55" presetID="0" presetClass="path" presetSubtype="0" accel="50000" decel="50000" fill="hold" grpId="2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77778E-7 -4.11288E-6 C -0.00139 -0.02637 -0.0033 -0.05227 -0.00538 -0.07864 C -0.0059 -0.08582 -0.00729 -0.09345 -0.00833 -0.10085 C -0.00903 -0.10525 -0.01076 -0.11381 -0.01076 -0.11357 C -0.01233 -0.13648 -0.01076 -0.12838 -0.01302 -0.13879 C -0.01371 -0.14712 -0.01424 -0.15567 -0.01545 -0.16377 C -0.0158 -0.17418 -0.0158 -0.18505 -0.01753 -0.19523 C -0.01806 -0.20726 -0.01979 -0.21952 -0.01979 -0.23155 " pathEditMode="relative" rAng="0" ptsTypes="fffffffA">
                                      <p:cBhvr>
                                        <p:cTn id="5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0" y="-11589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0 C 0.00156 -0.00694 -0.00052 -0.01504 -0.00191 -0.02198 C -0.00243 -0.02452 -0.00399 -0.02961 -0.00399 -0.02961 C -0.00486 -0.03817 -0.00573 -0.04627 -0.00781 -0.05437 C -0.00938 -0.06755 -0.01649 -0.08259 -0.01649 -0.09577 C -0.01649 -0.13278 -0.01649 -0.17003 -0.01649 -0.20704 " pathEditMode="relative" ptsTypes="fffffA">
                                      <p:cBhvr>
                                        <p:cTn id="5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25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6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0" presetClass="path" presetSubtype="0" accel="50000" decel="5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1406 -0.0037 C 0.0415 -0.00324 0.09809 -0.01319 0.15243 -0.0007 C 0.1698 -0.00162 0.1632 -0.00162 0.17292 -0.00162 " pathEditMode="relative" rAng="0" ptsTypes="ffA">
                                      <p:cBhvr>
                                        <p:cTn id="7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0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2" animBg="1"/>
      <p:bldP spid="5" grpId="3" animBg="1"/>
      <p:bldP spid="5" grpId="4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3" grpId="0" animBg="1"/>
      <p:bldP spid="1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Controller</a:t>
            </a:r>
            <a:endParaRPr lang="he-IL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383897"/>
            <a:ext cx="4572638" cy="3429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 descr="C:\Users\A\Desktop\רכיבים\write controll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501008"/>
            <a:ext cx="4460432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מציין מיקום תוכן 2"/>
          <p:cNvSpPr txBox="1">
            <a:spLocks/>
          </p:cNvSpPr>
          <p:nvPr/>
        </p:nvSpPr>
        <p:spPr>
          <a:xfrm>
            <a:off x="323528" y="1052736"/>
            <a:ext cx="8229600" cy="1872207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000" dirty="0" smtClean="0"/>
              <a:t>Trigger and data are </a:t>
            </a:r>
            <a:r>
              <a:rPr lang="en-US" sz="2000" dirty="0" smtClean="0"/>
              <a:t>entering each </a:t>
            </a:r>
            <a:r>
              <a:rPr lang="en-US" sz="2000" dirty="0" smtClean="0"/>
              <a:t>cycle</a:t>
            </a:r>
          </a:p>
          <a:p>
            <a:pPr algn="l" rtl="0"/>
            <a:r>
              <a:rPr lang="en-US" sz="2000" dirty="0" smtClean="0"/>
              <a:t>Data address and validity </a:t>
            </a:r>
            <a:r>
              <a:rPr lang="en-US" sz="2000" dirty="0" smtClean="0"/>
              <a:t>are being </a:t>
            </a:r>
            <a:r>
              <a:rPr lang="en-US" sz="2000" dirty="0" smtClean="0"/>
              <a:t>calculated </a:t>
            </a:r>
            <a:r>
              <a:rPr lang="en-US" sz="2000" dirty="0" smtClean="0"/>
              <a:t>and are being sent </a:t>
            </a:r>
            <a:r>
              <a:rPr lang="en-US" sz="2000" dirty="0" smtClean="0"/>
              <a:t>to the RAM</a:t>
            </a:r>
          </a:p>
          <a:p>
            <a:pPr algn="l" rtl="0"/>
            <a:r>
              <a:rPr lang="en-US" sz="2000" dirty="0" smtClean="0"/>
              <a:t>Trigger is </a:t>
            </a:r>
            <a:r>
              <a:rPr lang="en-US" sz="2000" dirty="0" smtClean="0"/>
              <a:t>compared </a:t>
            </a:r>
            <a:r>
              <a:rPr lang="en-US" sz="2000" dirty="0" smtClean="0"/>
              <a:t>to </a:t>
            </a:r>
            <a:r>
              <a:rPr lang="en-US" sz="2000" dirty="0" smtClean="0"/>
              <a:t>the configuration</a:t>
            </a:r>
            <a:r>
              <a:rPr lang="en-US" sz="2000" dirty="0" smtClean="0"/>
              <a:t> </a:t>
            </a:r>
            <a:r>
              <a:rPr lang="en-US" sz="2000" dirty="0" smtClean="0"/>
              <a:t>to identify trigger rise</a:t>
            </a:r>
          </a:p>
          <a:p>
            <a:pPr algn="l" rtl="0"/>
            <a:r>
              <a:rPr lang="en-US" sz="2000" dirty="0" smtClean="0"/>
              <a:t>If </a:t>
            </a:r>
            <a:r>
              <a:rPr lang="en-US" sz="2000" dirty="0"/>
              <a:t>necessary</a:t>
            </a:r>
            <a:r>
              <a:rPr lang="en-US" sz="2000" dirty="0" smtClean="0"/>
              <a:t> start address is calculated </a:t>
            </a:r>
            <a:r>
              <a:rPr lang="en-US" sz="2000" dirty="0" smtClean="0"/>
              <a:t>according to the </a:t>
            </a:r>
            <a:r>
              <a:rPr lang="en-US" sz="2000" dirty="0" smtClean="0"/>
              <a:t>position and </a:t>
            </a:r>
            <a:r>
              <a:rPr lang="en-US" sz="2000" dirty="0" smtClean="0"/>
              <a:t>is being</a:t>
            </a:r>
            <a:r>
              <a:rPr lang="en-US" sz="2000" dirty="0" smtClean="0"/>
              <a:t> </a:t>
            </a:r>
            <a:r>
              <a:rPr lang="en-US" sz="2000" dirty="0" smtClean="0"/>
              <a:t>sent out</a:t>
            </a:r>
            <a:endParaRPr lang="he-IL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355976" y="5975702"/>
            <a:ext cx="720080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>
                <a:solidFill>
                  <a:srgbClr val="FF0000"/>
                </a:solidFill>
              </a:rPr>
              <a:t>DATA IN</a:t>
            </a:r>
            <a:endParaRPr lang="he-IL" sz="11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27984" y="3455422"/>
            <a:ext cx="720080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>
                <a:solidFill>
                  <a:srgbClr val="FF0000"/>
                </a:solidFill>
              </a:rPr>
              <a:t>TRIGGER</a:t>
            </a:r>
            <a:endParaRPr lang="he-IL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84640" y="4535542"/>
            <a:ext cx="927720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>
                <a:solidFill>
                  <a:srgbClr val="FF0000"/>
                </a:solidFill>
              </a:rPr>
              <a:t>AOUT VALID</a:t>
            </a:r>
            <a:endParaRPr lang="he-IL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36096" y="5589240"/>
            <a:ext cx="720080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>
                <a:solidFill>
                  <a:srgbClr val="FF0000"/>
                </a:solidFill>
              </a:rPr>
              <a:t>ADDRESS</a:t>
            </a:r>
            <a:endParaRPr lang="he-IL" sz="11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0" y="4309157"/>
            <a:ext cx="576064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>
                <a:solidFill>
                  <a:srgbClr val="FF0000"/>
                </a:solidFill>
              </a:rPr>
              <a:t>TYPE</a:t>
            </a:r>
            <a:endParaRPr lang="he-IL" sz="1100" dirty="0">
              <a:solidFill>
                <a:srgbClr val="FF0000"/>
              </a:solidFill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7156665" y="3369766"/>
            <a:ext cx="5116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?</a:t>
            </a:r>
            <a:endParaRPr lang="he-IL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27984" y="4005064"/>
            <a:ext cx="792088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>
                <a:solidFill>
                  <a:srgbClr val="FF0000"/>
                </a:solidFill>
              </a:rPr>
              <a:t>POSITION</a:t>
            </a:r>
            <a:endParaRPr lang="he-IL" sz="11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20272" y="4509120"/>
            <a:ext cx="720080" cy="4308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>
                <a:solidFill>
                  <a:srgbClr val="FF0000"/>
                </a:solidFill>
              </a:rPr>
              <a:t>START ADDRESS</a:t>
            </a:r>
            <a:endParaRPr lang="he-IL" sz="1100" dirty="0">
              <a:solidFill>
                <a:srgbClr val="FF0000"/>
              </a:solidFill>
            </a:endParaRPr>
          </a:p>
        </p:txBody>
      </p:sp>
      <p:sp>
        <p:nvSpPr>
          <p:cNvPr id="17" name="מלבן 16"/>
          <p:cNvSpPr/>
          <p:nvPr/>
        </p:nvSpPr>
        <p:spPr>
          <a:xfrm>
            <a:off x="971600" y="3559805"/>
            <a:ext cx="252028" cy="26054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0426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0" presetClass="path" presetSubtype="0" repeatCount="4000" accel="50000" decel="50000" fill="hold" grpId="3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C 0.00209 0.02799 0.00695 0.02706 0.02622 0.02984 C 0.05 0.03331 0.04202 0.03331 0.07275 0.03377 C 0.11459 0.03447 0.15625 0.03447 0.19809 0.03493 C 0.20417 0.03632 0.20973 0.03909 0.21563 0.0414 C 0.21789 0.04464 0.22136 0.04719 0.22431 0.04927 " pathEditMode="relative" ptsTypes="fffffA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400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11111E-6 -0.01226 C 0.00504 -0.00601 0.00608 0.00833 0.01458 0.00972 C 0.0184 0.01041 0.0224 0.01041 0.02622 0.01088 C 0.05382 0.01735 0.0875 0.0162 0.11563 0.01735 C 0.12083 0.01851 0.12587 0.02013 0.13108 0.02128 C 0.13299 0.0229 0.13507 0.02475 0.13698 0.02637 C 0.13872 0.02776 0.13837 0.03169 0.13889 0.03424 C 0.14028 0.04048 0.14097 0.04904 0.14479 0.05367 C 0.14601 0.05922 0.14861 0.06385 0.15052 0.06917 C 0.15139 0.07148 0.15156 0.07518 0.15347 0.0768 C 0.15521 0.07819 0.15938 0.07958 0.15938 0.07981 C 0.18021 0.07865 0.2007 0.07726 0.22136 0.07564 C 0.23559 0.07611 0.24983 0.07611 0.26406 0.0768 C 0.27031 0.07703 0.27639 0.08073 0.28264 0.08073 " pathEditMode="relative" rAng="0" ptsTypes="fffffffffffffA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32" y="46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C 0.01285 0.00185 0.02379 0.00231 0.03698 0.00139 C 0.04306 -0.00139 0.03889 0 0.04966 0 " pathEditMode="relative" ptsTypes="ffA">
                                      <p:cBhvr>
                                        <p:cTn id="2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22847 0.04927 C 0.23264 0.04742 0.23559 0.04395 0.2401 0.04279 C 0.24983 0.04048 0.25937 0.03909 0.2691 0.03771 C 0.32656 0.04164 0.37083 0.04094 0.43611 0.04164 C 0.44271 0.04303 0.44201 0.04395 0.44687 0.04811 C 0.44739 0.05251 0.44878 0.05667 0.44878 0.06107 " pathEditMode="relative" rAng="0" ptsTypes="fffffA">
                                      <p:cBhvr>
                                        <p:cTn id="3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07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18 -1.95466E-6 C 0.00208 -0.01018 -0.00087 0.00232 0.00243 -0.00763 C 0.00347 -0.01087 0.00642 -0.0222 0.00816 -0.02313 C 0.01545 -0.02706 0.01788 -0.02753 0.02673 -0.02845 C 0.0309 -0.02891 0.03507 -0.02914 0.03923 -0.02961 C 0.05243 -0.03678 0.05711 -0.03192 0.07708 -0.031 C 0.08454 -0.02683 0.08663 -0.02799 0.09722 -0.02706 C 0.11007 -0.02128 0.12326 -0.02521 0.13663 -0.02591 C 0.14513 -0.03446 0.14132 -0.02753 0.14079 -0.04904 C 0.14062 -0.05505 0.14079 -0.0613 0.14079 -0.06731 " pathEditMode="relative" rAng="0" ptsTypes="fffffffffA">
                                      <p:cBhvr>
                                        <p:cTn id="4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22" y="-3262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C 0.00139 0.00717 0.00173 0.01088 0.0059 0.0155 C 0.00659 0.0162 0.00694 0.01805 0.00781 0.01828 C 0.01267 0.01943 0.01753 0.01897 0.02239 0.01943 C 0.05625 0.02475 0.09201 0.02221 0.12621 0.02337 C 0.14305 0.03123 0.13055 0.02591 0.17378 0.02591 C 0.22395 0.02591 0.27413 0.02522 0.3243 0.02475 C 0.33125 0.02128 0.32847 0.02383 0.33298 0.01828 C 0.33611 0.00625 0.33402 0.01573 0.33402 -0.01156 " pathEditMode="relative" ptsTypes="ffffffffA">
                                      <p:cBhvr>
                                        <p:cTn id="4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0" presetClass="path" presetSubtype="0" accel="50000" decel="5000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C 0.01129 0.00185 0.01945 0.01411 0.03108 0.01434 C 0.06441 0.01526 0.09775 0.01503 0.13108 0.0155 C 0.1375 0.01457 0.14046 0.01573 0.1448 0.01041 C 0.14636 0.00347 0.14497 -0.00417 0.14566 -0.01157 C 0.16337 -0.01041 0.17935 -0.00764 0.19723 -0.00648 C 0.21112 -0.00555 0.23889 -0.0037 0.23889 -0.0037 C 0.24983 -0.00185 0.26007 0.0037 0.27101 0.00532 C 0.27952 0.01318 0.27778 0.02405 0.27778 0.03747 " pathEditMode="relative" ptsTypes="ffffffffA">
                                      <p:cBhvr>
                                        <p:cTn id="6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4965 -9.24589E-6 C 0.07621 0.00046 0.10816 0.00393 0.13611 0.00393 " pathEditMode="relative" ptsTypes="fA">
                                      <p:cBhvr>
                                        <p:cTn id="7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8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500"/>
                            </p:stCondLst>
                            <p:childTnLst>
                              <p:par>
                                <p:cTn id="92" presetID="0" presetClass="path" presetSubtype="0" accel="50000" decel="5000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087 -0.00856 C 0.00712 -0.00486 0.0151 0.00347 0.02378 0.0037 C 0.05434 0.00439 0.08489 0.00439 0.11545 0.00486 C 0.12239 0.00625 0.12899 0.00856 0.13559 0.0111 C 0.13993 0.01712 0.13472 0.01064 0.14045 0.0148 C 0.15017 0.02198 0.14253 0.01874 0.14896 0.02105 C 0.18976 0.01851 0.23993 -0.00231 0.275 0.0273 C 0.27691 0.03123 0.27778 0.03424 0.27882 0.0384 C 0.27847 0.04719 0.27847 0.05598 0.27795 0.06477 C 0.27778 0.06893 0.27604 0.07726 0.27604 0.07726 " pathEditMode="relative" rAng="0" ptsTypes="fffffffffA">
                                      <p:cBhvr>
                                        <p:cTn id="9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76" y="42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500"/>
                            </p:stCondLst>
                            <p:childTnLst>
                              <p:par>
                                <p:cTn id="95" presetID="10" presetClass="exit" presetSubtype="0" fill="hold" grpId="1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750"/>
                            </p:stCondLst>
                            <p:childTnLst>
                              <p:par>
                                <p:cTn id="102" presetID="0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C 0.00209 -0.01203 -0.00034 -0.03308 0.01059 -0.03748 C 0.01598 -0.0421 0.02275 -0.04465 0.029 -0.0465 C 0.05452 -0.04604 0.08021 -0.04627 0.10573 -0.04534 C 0.11441 -0.04511 0.12413 -0.03794 0.13299 -0.03632 C 0.13681 -0.03447 0.1408 -0.03401 0.14462 -0.03239 C 0.15504 -0.01851 0.15521 0.00393 0.15521 0.02197 " pathEditMode="relative" ptsTypes="ffffffA">
                                      <p:cBhvr>
                                        <p:cTn id="10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2" animBg="1"/>
      <p:bldP spid="8" grpId="3" animBg="1"/>
      <p:bldP spid="8" grpId="4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3" grpId="0" animBg="1"/>
      <p:bldP spid="13" grpId="1" animBg="1"/>
      <p:bldP spid="13" grpId="2" animBg="1"/>
      <p:bldP spid="5" grpId="0"/>
      <p:bldP spid="5" grpId="1"/>
      <p:bldP spid="15" grpId="0" animBg="1"/>
      <p:bldP spid="15" grpId="1" animBg="1"/>
      <p:bldP spid="15" grpId="2" animBg="1"/>
      <p:bldP spid="16" grpId="0" animBg="1"/>
      <p:bldP spid="16" grpId="1" animBg="1"/>
      <p:bldP spid="17" grpId="0" animBg="1"/>
      <p:bldP spid="17" grpId="1" animBg="1"/>
      <p:bldP spid="17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Controller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6752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 smtClean="0"/>
              <a:t>Gets </a:t>
            </a:r>
            <a:r>
              <a:rPr lang="en-US" sz="2400" dirty="0" smtClean="0"/>
              <a:t>the start address from the WC</a:t>
            </a:r>
          </a:p>
          <a:p>
            <a:pPr algn="l" rtl="0"/>
            <a:r>
              <a:rPr lang="en-US" sz="2400" dirty="0" smtClean="0"/>
              <a:t>Extracting the relevant data from the RAM </a:t>
            </a:r>
          </a:p>
          <a:p>
            <a:pPr algn="l" rtl="0"/>
            <a:r>
              <a:rPr lang="en-US" sz="2400" dirty="0" smtClean="0"/>
              <a:t>Sends </a:t>
            </a:r>
            <a:r>
              <a:rPr lang="en-US" sz="2400" dirty="0" smtClean="0"/>
              <a:t>the data out to the </a:t>
            </a:r>
            <a:r>
              <a:rPr lang="en-US" sz="2400" dirty="0" err="1" smtClean="0"/>
              <a:t>in_out_coordinator</a:t>
            </a:r>
            <a:endParaRPr lang="he-IL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245" y="2996952"/>
            <a:ext cx="5906219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95936" y="3789040"/>
            <a:ext cx="100811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normAutofit fontScale="85000" lnSpcReduction="10000"/>
          </a:bodyPr>
          <a:lstStyle/>
          <a:p>
            <a:pPr algn="ctr" rtl="0"/>
            <a:r>
              <a:rPr lang="en-US" sz="1100" dirty="0" smtClean="0">
                <a:solidFill>
                  <a:srgbClr val="FF0000"/>
                </a:solidFill>
              </a:rPr>
              <a:t>START ADDRESS</a:t>
            </a:r>
            <a:endParaRPr lang="he-IL" sz="11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4248" y="3356992"/>
            <a:ext cx="72008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normAutofit fontScale="92500" lnSpcReduction="20000"/>
          </a:bodyPr>
          <a:lstStyle/>
          <a:p>
            <a:pPr algn="ctr" rtl="0"/>
            <a:r>
              <a:rPr lang="en-US" sz="1100" dirty="0" smtClean="0">
                <a:solidFill>
                  <a:srgbClr val="FF0000"/>
                </a:solidFill>
              </a:rPr>
              <a:t> ADDRESS</a:t>
            </a:r>
            <a:endParaRPr lang="he-IL" sz="11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80112" y="3429000"/>
            <a:ext cx="72008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normAutofit fontScale="85000" lnSpcReduction="10000"/>
          </a:bodyPr>
          <a:lstStyle/>
          <a:p>
            <a:pPr algn="ctr" rtl="0"/>
            <a:r>
              <a:rPr lang="en-US" sz="1100" dirty="0" smtClean="0">
                <a:solidFill>
                  <a:srgbClr val="FF0000"/>
                </a:solidFill>
              </a:rPr>
              <a:t> DATA OUT</a:t>
            </a:r>
            <a:endParaRPr lang="he-IL" sz="11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08104" y="3645024"/>
            <a:ext cx="8640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normAutofit fontScale="92500" lnSpcReduction="20000"/>
          </a:bodyPr>
          <a:lstStyle/>
          <a:p>
            <a:pPr algn="ctr" rtl="0"/>
            <a:r>
              <a:rPr lang="en-US" sz="1100" dirty="0" smtClean="0">
                <a:solidFill>
                  <a:srgbClr val="FF0000"/>
                </a:solidFill>
              </a:rPr>
              <a:t> DATA VALID</a:t>
            </a:r>
            <a:endParaRPr lang="he-IL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2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0" presetClass="path" presetSubtype="0" accel="50000" decel="50000" fill="hold" grpId="3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88889E-6 0.00532 C 0.025 -0.00393 0.04983 -0.00139 0.07483 0.00185 C 0.09549 0.01573 0.12084 0.00625 0.13993 0.00532 C 0.15955 -0.003 0.17934 0.00787 0.19914 0.00787 " pathEditMode="relative" rAng="0" ptsTypes="fffA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4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05556E-6 -3.3981E-6 C -0.00452 -0.00046 -0.00886 -0.00046 -0.01337 -0.00092 C -0.01424 -0.00115 -0.01493 -0.00208 -0.0158 -0.00208 C -0.02639 -0.003 -0.04775 -0.00393 -0.04775 -0.00393 C -0.05764 -0.00694 -0.06823 -0.00994 -0.07848 -0.01087 C -0.08785 -0.01457 -0.09809 -0.01203 -0.10764 -0.01388 C -0.11042 -0.01434 -0.11285 -0.01457 -0.11563 -0.01503 C -0.1191 -0.01526 -0.12604 -0.01573 -0.12604 -0.01573 " pathEditMode="relative" rAng="0" ptsTypes="fffffffA">
                                      <p:cBhvr>
                                        <p:cTn id="3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02" y="-7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0" presetClass="path" presetSubtype="0" accel="50000" decel="50000" fill="hold" grpId="2" nodeType="after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0 C 0.00799 0.00046 0.02292 -0.00046 0.03299 0.00254 C 0.03889 0.00416 0.04462 0.0074 0.05052 0.00902 C 0.0776 0.0074 0.10382 0.00671 0.13108 0.00763 C 0.13854 0.00925 0.13559 0.00902 0.13976 0.00902 " pathEditMode="relative" ptsTypes="ffffA">
                                      <p:cBhvr>
                                        <p:cTn id="4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0 C 0.00746 0.00347 0.00382 0.00231 0.01076 0.00393 C 0.0217 0.00948 0.06684 0.00786 0.08455 0.00902 C 0.09045 0.0118 0.09687 0.01203 0.10295 0.01295 C 0.10764 0.01504 0.11319 0.01504 0.11753 0.01827 C 0.12812 0.02614 0.13403 0.04094 0.13403 0.0569 " pathEditMode="relative" ptsTypes="fffffA">
                                      <p:cBhvr>
                                        <p:cTn id="5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0" presetClass="path" presetSubtype="0" accel="50000" decel="50000" fill="hold" grpId="3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3403 0.05691 C 0.13767 0.06662 0.14253 0.07796 0.15017 0.08536 C 0.15191 0.08976 0.15382 0.0923 0.15712 0.09577 C 0.15955 0.10202 0.16146 0.10872 0.16389 0.11497 C 0.16337 0.13301 0.16319 0.15129 0.1625 0.16933 C 0.16128 0.19339 0.15729 0.21328 0.17222 0.23156 C 0.17726 0.2378 0.17899 0.24312 0.18854 0.24312 " pathEditMode="relative" rAng="0" ptsTypes="ffffffA">
                                      <p:cBhvr>
                                        <p:cTn id="5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6" y="9299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0" presetClass="path" presetSubtype="0" accel="50000" decel="5000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3976 0.00902 C 0.14479 0.02082 0.13732 0.03933 0.13229 0.05159 C 0.12899 0.07171 0.13368 0.09207 0.12795 0.1115 C 0.12882 0.13602 0.12934 0.15591 0.13385 0.17881 C 0.13333 0.19732 0.13889 0.21236 0.12795 0.22577 C 0.12708 0.22901 0.12778 0.23271 0.12517 0.23502 C 0.12239 0.23803 0.11458 0.23965 0.11076 0.2415 C 0.10295 0.24543 0.10035 0.25029 0.0934 0.25446 C 0.09184 0.25978 0.08628 0.26371 0.0816 0.26741 C 0.08021 0.27111 0.07934 0.27412 0.07934 0.27805 " pathEditMode="relative" rAng="0" ptsTypes="fffffffffA">
                                      <p:cBhvr>
                                        <p:cTn id="6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8" y="13440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2" animBg="1"/>
      <p:bldP spid="6" grpId="3" animBg="1"/>
      <p:bldP spid="7" grpId="0" animBg="1"/>
      <p:bldP spid="7" grpId="1" animBg="1"/>
      <p:bldP spid="7" grpId="2" animBg="1"/>
      <p:bldP spid="8" grpId="0" animBg="1"/>
      <p:bldP spid="8" grpId="2" animBg="1"/>
      <p:bldP spid="8" grpId="3" animBg="1"/>
      <p:bldP spid="9" grpId="0" animBg="1"/>
      <p:bldP spid="9" grpId="2" animBg="1"/>
      <p:bldP spid="9" grpId="3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Controller</a:t>
            </a:r>
            <a:endParaRPr lang="he-I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981" y="3068960"/>
            <a:ext cx="4773531" cy="3734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 descr="C:\Users\A\Desktop\רכיבים\read controll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68960"/>
            <a:ext cx="4355976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מציין מיקום תוכן 2"/>
          <p:cNvSpPr txBox="1">
            <a:spLocks/>
          </p:cNvSpPr>
          <p:nvPr/>
        </p:nvSpPr>
        <p:spPr>
          <a:xfrm>
            <a:off x="179512" y="1124745"/>
            <a:ext cx="8229600" cy="165618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000" dirty="0" smtClean="0"/>
              <a:t>Start </a:t>
            </a:r>
            <a:r>
              <a:rPr lang="en-US" sz="2000" dirty="0" smtClean="0"/>
              <a:t>address is received</a:t>
            </a:r>
          </a:p>
          <a:p>
            <a:pPr algn="l" rtl="0"/>
            <a:r>
              <a:rPr lang="en-US" sz="2000" dirty="0" smtClean="0"/>
              <a:t>Address is calculated and sent to the RAM</a:t>
            </a:r>
          </a:p>
          <a:p>
            <a:pPr algn="l" rtl="0"/>
            <a:r>
              <a:rPr lang="en-US" sz="2000" dirty="0" smtClean="0"/>
              <a:t>Data and validity is received from RAM</a:t>
            </a:r>
          </a:p>
          <a:p>
            <a:pPr algn="l" rtl="0"/>
            <a:r>
              <a:rPr lang="en-US" sz="2000" dirty="0" smtClean="0"/>
              <a:t>Output data is </a:t>
            </a:r>
            <a:r>
              <a:rPr lang="en-US" sz="2000" smtClean="0"/>
              <a:t>being sent </a:t>
            </a:r>
            <a:r>
              <a:rPr lang="en-US" sz="2000" dirty="0" smtClean="0"/>
              <a:t>to the coordinator</a:t>
            </a:r>
            <a:endParaRPr lang="he-IL" sz="2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4211960" y="4005065"/>
            <a:ext cx="720080" cy="3600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normAutofit fontScale="92500" lnSpcReduction="20000"/>
          </a:bodyPr>
          <a:lstStyle/>
          <a:p>
            <a:pPr algn="ctr" rtl="0"/>
            <a:r>
              <a:rPr lang="en-US" sz="1100" dirty="0" smtClean="0">
                <a:solidFill>
                  <a:srgbClr val="FF0000"/>
                </a:solidFill>
              </a:rPr>
              <a:t>START ADDRESS</a:t>
            </a:r>
            <a:endParaRPr lang="he-IL" sz="1100" dirty="0">
              <a:solidFill>
                <a:srgbClr val="FF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868144" y="4437112"/>
            <a:ext cx="720080" cy="3600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normAutofit fontScale="92500" lnSpcReduction="20000"/>
          </a:bodyPr>
          <a:lstStyle/>
          <a:p>
            <a:pPr algn="ctr" rtl="0"/>
            <a:r>
              <a:rPr lang="en-US" sz="1100" dirty="0" smtClean="0">
                <a:solidFill>
                  <a:srgbClr val="FF0000"/>
                </a:solidFill>
              </a:rPr>
              <a:t>ADDRESS TO RAM</a:t>
            </a:r>
            <a:endParaRPr lang="he-IL" sz="1100" dirty="0">
              <a:solidFill>
                <a:srgbClr val="FF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283968" y="5157192"/>
            <a:ext cx="576064" cy="3600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normAutofit fontScale="92500" lnSpcReduction="20000"/>
          </a:bodyPr>
          <a:lstStyle/>
          <a:p>
            <a:pPr algn="ctr" rtl="0"/>
            <a:r>
              <a:rPr lang="en-US" sz="1100" dirty="0" smtClean="0">
                <a:solidFill>
                  <a:srgbClr val="FF0000"/>
                </a:solidFill>
              </a:rPr>
              <a:t>DATA VALID</a:t>
            </a:r>
            <a:endParaRPr lang="he-IL" sz="1100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283968" y="5589240"/>
            <a:ext cx="57606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normAutofit fontScale="85000" lnSpcReduction="20000"/>
          </a:bodyPr>
          <a:lstStyle/>
          <a:p>
            <a:pPr algn="ctr" rtl="0"/>
            <a:r>
              <a:rPr lang="en-US" sz="1100" dirty="0" smtClean="0">
                <a:solidFill>
                  <a:srgbClr val="FF0000"/>
                </a:solidFill>
              </a:rPr>
              <a:t>DATA FROM RAM</a:t>
            </a:r>
            <a:endParaRPr lang="he-IL" sz="1100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508104" y="5661248"/>
            <a:ext cx="57606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normAutofit fontScale="70000" lnSpcReduction="20000"/>
          </a:bodyPr>
          <a:lstStyle/>
          <a:p>
            <a:pPr algn="ctr" rtl="0"/>
            <a:r>
              <a:rPr lang="en-US" sz="1100" dirty="0" smtClean="0">
                <a:solidFill>
                  <a:srgbClr val="FF0000"/>
                </a:solidFill>
              </a:rPr>
              <a:t>DATA TO COORDINATOR</a:t>
            </a:r>
            <a:endParaRPr lang="he-IL" sz="1100" dirty="0">
              <a:solidFill>
                <a:srgbClr val="FF0000"/>
              </a:solidFill>
            </a:endParaRPr>
          </a:p>
        </p:txBody>
      </p:sp>
      <p:sp>
        <p:nvSpPr>
          <p:cNvPr id="109" name="מלבן 108"/>
          <p:cNvSpPr/>
          <p:nvPr/>
        </p:nvSpPr>
        <p:spPr>
          <a:xfrm>
            <a:off x="719572" y="2996952"/>
            <a:ext cx="252028" cy="26054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3929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0" presetClass="path" presetSubtype="0" accel="50000" decel="5000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C 0.00121 0.0044 0.00156 0.00833 0.00399 0.0118 C 0.00573 0.01966 0.01493 0.0192 0.02049 0.01943 C 0.0434 0.02013 0.06649 0.02036 0.08941 0.02082 C 0.09427 0.03077 0.10017 0.03886 0.10885 0.04141 C 0.13628 0.04048 0.14479 0.05112 0.14479 0.02082 " pathEditMode="relative" ptsTypes="fffffA">
                                      <p:cBhvr>
                                        <p:cTn id="27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250"/>
                            </p:stCondLst>
                            <p:childTnLst>
                              <p:par>
                                <p:cTn id="42" presetID="0" presetClass="path" presetSubtype="0" accel="50000" decel="5000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C 0.02639 -0.00116 0.05225 -0.00278 0.07864 -0.00116 C 0.09653 0.00185 0.07239 -0.00208 0.10955 0.00139 C 0.11684 0.00208 0.12361 0.00578 0.13107 0.00648 C 0.16076 0.01735 0.19635 0.00162 0.22708 -0.00116 C 0.24149 -0.00417 0.25156 -0.00185 0.26597 0 C 0.27153 0.00254 0.2776 0.00416 0.28333 0.00648 C 0.29323 0.0185 0.28819 0.02868 0.28819 0.05043 " pathEditMode="relative" ptsTypes="fffffffA">
                                      <p:cBhvr>
                                        <p:cTn id="43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1 0.00185 L 0.01198 3.15984E-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4" y="-93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0" presetClass="path" presetSubtype="0" accel="50000" decel="5000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C 0.00643 0.00186 0.00868 0.01018 0.01441 0.01412 C 0.0217 0.0192 0.03924 0.01782 0.04358 0.01805 C 0.04809 0.02013 0.05278 0.02036 0.05729 0.02198 C 0.05799 0.02337 0.05834 0.02476 0.0592 0.02591 C 0.0599 0.02707 0.06129 0.0273 0.06198 0.02846 C 0.06337 0.03077 0.06372 0.03378 0.06493 0.03609 C 0.06563 0.03956 0.06875 0.05668 0.0717 0.05691 C 0.0757 0.05737 0.07952 0.0576 0.08351 0.05807 C 0.1184 0.05668 0.10399 0.06177 0.11927 0.04789 C 0.12084 0.04211 0.12344 0.03725 0.12622 0.03239 C 0.12656 0.031 0.12674 0.02985 0.12709 0.02846 C 0.12743 0.02707 0.12813 0.02452 0.12813 0.02452 " pathEditMode="relative" ptsTypes="ffffffffffffA">
                                      <p:cBhvr>
                                        <p:cTn id="65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6" presetID="0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C 0.0125 0.01827 0.02691 0.00833 0.04948 0.00902 C 0.06354 0.01226 0.07795 0.01434 0.09219 0.0155 C 0.09983 0.01758 0.10764 0.01827 0.11545 0.01943 C 0.12899 0.02406 0.13594 0.01666 0.14844 0.01434 C 0.16111 0.01203 0.15903 0.01295 0.1757 0.01295 " pathEditMode="relative" ptsTypes="fffffA">
                                      <p:cBhvr>
                                        <p:cTn id="67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0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799 -0.00093 C 0.01493 -0.00093 0.02257 -0.00093 0.02969 -0.00093 " pathEditMode="relative" rAng="0" ptsTypes="fA">
                                      <p:cBhvr>
                                        <p:cTn id="75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6" y="0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0"/>
                            </p:stCondLst>
                            <p:childTnLst>
                              <p:par>
                                <p:cTn id="83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000"/>
                            </p:stCondLst>
                            <p:childTnLst>
                              <p:par>
                                <p:cTn id="87" presetID="0" presetClass="path" presetSubtype="0" accel="50000" decel="5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C -0.0007 0.01134 -0.00157 0.01712 -0.00382 0.02707 C -0.00226 0.0879 -0.00486 0.06338 0.05816 0.06454 C 0.07968 0.06893 0.10156 0.0657 0.12326 0.06338 C 0.13958 0.05575 0.16232 0.05852 0.1776 0.05806 C 0.21076 0.05945 0.24253 0.06361 0.27569 0.06454 C 0.2835 0.065 0.29114 0.06523 0.29895 0.06593 C 0.30399 0.06639 0.31319 0.07772 0.31944 0.08004 C 0.32187 0.08351 0.3243 0.08374 0.32725 0.08651 C 0.3302 0.08929 0.33264 0.09345 0.33593 0.09577 C 0.34027 0.09877 0.33784 0.09507 0.33975 0.09831 " pathEditMode="relative" ptsTypes="ffffffffffA">
                                      <p:cBhvr>
                                        <p:cTn id="88" dur="3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4" grpId="1" animBg="1"/>
      <p:bldP spid="104" grpId="2" animBg="1"/>
      <p:bldP spid="105" grpId="0" animBg="1"/>
      <p:bldP spid="105" grpId="1" animBg="1"/>
      <p:bldP spid="105" grpId="2" animBg="1"/>
      <p:bldP spid="106" grpId="0" animBg="1"/>
      <p:bldP spid="106" grpId="1" animBg="1"/>
      <p:bldP spid="106" grpId="2" animBg="1"/>
      <p:bldP spid="107" grpId="0" animBg="1"/>
      <p:bldP spid="107" grpId="1" animBg="1"/>
      <p:bldP spid="107" grpId="2" animBg="1"/>
      <p:bldP spid="108" grpId="0" animBg="1"/>
      <p:bldP spid="108" grpId="1" animBg="1"/>
      <p:bldP spid="109" grpId="0" animBg="1"/>
      <p:bldP spid="109" grpId="2" animBg="1"/>
      <p:bldP spid="109" grpId="3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Out Coordinator</a:t>
            </a:r>
            <a:endParaRPr lang="he-I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245" y="2924944"/>
            <a:ext cx="5906219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19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 smtClean="0"/>
              <a:t>Getting data and valid in from Read Controller</a:t>
            </a:r>
          </a:p>
          <a:p>
            <a:pPr algn="l" rtl="0"/>
            <a:r>
              <a:rPr lang="en-US" sz="2400" dirty="0" smtClean="0"/>
              <a:t>Outputting the data and valid out to WBM </a:t>
            </a:r>
          </a:p>
        </p:txBody>
      </p:sp>
      <p:sp>
        <p:nvSpPr>
          <p:cNvPr id="6" name="TextBox 5"/>
          <p:cNvSpPr txBox="1"/>
          <p:nvPr/>
        </p:nvSpPr>
        <p:spPr>
          <a:xfrm rot="5400000">
            <a:off x="6840252" y="3897052"/>
            <a:ext cx="57606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normAutofit fontScale="92500" lnSpcReduction="20000"/>
          </a:bodyPr>
          <a:lstStyle/>
          <a:p>
            <a:pPr algn="ctr" rtl="0"/>
            <a:r>
              <a:rPr lang="en-US" sz="1100" dirty="0" smtClean="0">
                <a:solidFill>
                  <a:srgbClr val="FF0000"/>
                </a:solidFill>
              </a:rPr>
              <a:t> DATA</a:t>
            </a:r>
            <a:endParaRPr lang="he-IL" sz="11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5400000">
            <a:off x="6912260" y="3825044"/>
            <a:ext cx="8640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normAutofit fontScale="92500" lnSpcReduction="20000"/>
          </a:bodyPr>
          <a:lstStyle/>
          <a:p>
            <a:pPr algn="ctr" rtl="0"/>
            <a:r>
              <a:rPr lang="en-US" sz="1100" dirty="0" smtClean="0">
                <a:solidFill>
                  <a:srgbClr val="FF0000"/>
                </a:solidFill>
              </a:rPr>
              <a:t> DATA VALID</a:t>
            </a:r>
            <a:endParaRPr lang="he-IL" sz="11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68252" y="6093296"/>
            <a:ext cx="1124508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normAutofit fontScale="92500"/>
          </a:bodyPr>
          <a:lstStyle/>
          <a:p>
            <a:pPr algn="ctr" rtl="0"/>
            <a:r>
              <a:rPr lang="en-US" sz="1100" dirty="0" smtClean="0">
                <a:solidFill>
                  <a:srgbClr val="FF0000"/>
                </a:solidFill>
              </a:rPr>
              <a:t> DATA OUT VALID</a:t>
            </a:r>
            <a:endParaRPr lang="he-IL" sz="11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98458" y="6381328"/>
            <a:ext cx="8640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normAutofit fontScale="92500" lnSpcReduction="20000"/>
          </a:bodyPr>
          <a:lstStyle/>
          <a:p>
            <a:pPr algn="ctr" rtl="0"/>
            <a:r>
              <a:rPr lang="en-US" sz="1100" dirty="0" smtClean="0">
                <a:solidFill>
                  <a:srgbClr val="FF0000"/>
                </a:solidFill>
              </a:rPr>
              <a:t> DATA OUT</a:t>
            </a:r>
            <a:endParaRPr lang="he-IL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95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72565E-6 L 0.004 0.30442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15221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2.48439E-6 L 0.004 0.27273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13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0" presetClass="path" presetSubtype="0" accel="50000" decel="5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225 -3.73814E-6 C 0.01875 -0.00717 0.05417 0.00024 0.07813 0.00139 C 0.0941 0.00625 0.1125 0.0044 0.12674 0.01573 C 0.12813 0.01805 0.13038 0.01967 0.13125 0.02221 C 0.13316 0.02684 0.13282 0.03193 0.13351 0.03678 C 0.1349 0.04488 0.13733 0.05853 0.14271 0.06431 C 0.14375 0.06847 0.14497 0.07171 0.14497 0.07634 " pathEditMode="relative" rAng="0" ptsTypes="ffffffA">
                                      <p:cBhvr>
                                        <p:cTn id="4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61" y="3447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C 0.0316 0.01481 0.06806 0.01134 0.1 -0.00115 C 0.10104 -0.00208 0.10191 -0.00301 0.10295 -0.0037 C 0.10382 -0.00439 0.10503 -0.00439 0.1059 -0.00509 C 0.10799 -0.00648 0.11163 -0.01018 0.11163 -0.01018 C 0.11094 -0.04048 0.10833 -0.06893 0.11076 -0.09947 C 0.11094 -0.10085 0.1125 -0.10062 0.11354 -0.10085 C 0.11997 -0.10247 0.12656 -0.1034 0.13299 -0.10479 C 0.13941 -0.11034 0.13785 -0.1344 0.13785 -0.1344 " pathEditMode="relative" ptsTypes="ffffffffA">
                                      <p:cBhvr>
                                        <p:cTn id="4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9" grpId="0" animBg="1"/>
      <p:bldP spid="9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Out Coordinator</a:t>
            </a:r>
            <a:endParaRPr lang="he-IL" dirty="0"/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179512" y="1124745"/>
            <a:ext cx="8229600" cy="828091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000" dirty="0" smtClean="0"/>
              <a:t>In data is sampled when valid is high</a:t>
            </a:r>
          </a:p>
          <a:p>
            <a:pPr algn="l" rtl="0"/>
            <a:r>
              <a:rPr lang="en-US" sz="2000" dirty="0" smtClean="0"/>
              <a:t>Data out is started to sent out according </a:t>
            </a:r>
            <a:r>
              <a:rPr lang="en-US" sz="2000" dirty="0" err="1" smtClean="0"/>
              <a:t>width_out_generic</a:t>
            </a:r>
            <a:endParaRPr lang="en-US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284984"/>
            <a:ext cx="4704523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C:\Users\A\Desktop\רכיבים\in out cordina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356992"/>
            <a:ext cx="4218409" cy="350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211960" y="5265205"/>
            <a:ext cx="720080" cy="2520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normAutofit lnSpcReduction="10000"/>
          </a:bodyPr>
          <a:lstStyle/>
          <a:p>
            <a:pPr algn="ctr" rtl="0"/>
            <a:r>
              <a:rPr lang="en-US" sz="1100" dirty="0" smtClean="0">
                <a:solidFill>
                  <a:srgbClr val="FF0000"/>
                </a:solidFill>
              </a:rPr>
              <a:t>DATA IN</a:t>
            </a:r>
            <a:endParaRPr lang="he-IL" sz="11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3968" y="4581129"/>
            <a:ext cx="720080" cy="3600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normAutofit fontScale="92500" lnSpcReduction="20000"/>
          </a:bodyPr>
          <a:lstStyle/>
          <a:p>
            <a:pPr algn="ctr" rtl="0"/>
            <a:r>
              <a:rPr lang="en-US" sz="1100" dirty="0">
                <a:solidFill>
                  <a:srgbClr val="FF0000"/>
                </a:solidFill>
              </a:rPr>
              <a:t>DATA </a:t>
            </a:r>
            <a:r>
              <a:rPr lang="en-US" sz="1100" dirty="0" smtClean="0">
                <a:solidFill>
                  <a:srgbClr val="FF0000"/>
                </a:solidFill>
              </a:rPr>
              <a:t>IN VALID</a:t>
            </a:r>
            <a:endParaRPr lang="he-IL" sz="11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00192" y="4941169"/>
            <a:ext cx="720080" cy="3600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normAutofit fontScale="85000" lnSpcReduction="10000"/>
          </a:bodyPr>
          <a:lstStyle/>
          <a:p>
            <a:pPr algn="ctr" rtl="0"/>
            <a:r>
              <a:rPr lang="en-US" sz="1100" dirty="0">
                <a:solidFill>
                  <a:srgbClr val="FF0000"/>
                </a:solidFill>
              </a:rPr>
              <a:t>DATA </a:t>
            </a:r>
            <a:r>
              <a:rPr lang="en-US" sz="1100" dirty="0" smtClean="0">
                <a:solidFill>
                  <a:srgbClr val="FF0000"/>
                </a:solidFill>
              </a:rPr>
              <a:t>OUT VALID</a:t>
            </a:r>
            <a:endParaRPr lang="he-IL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16960" y="5229200"/>
            <a:ext cx="775320" cy="2880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normAutofit fontScale="92500"/>
          </a:bodyPr>
          <a:lstStyle/>
          <a:p>
            <a:pPr algn="ctr" rtl="0"/>
            <a:r>
              <a:rPr lang="en-US" sz="1100" dirty="0">
                <a:solidFill>
                  <a:srgbClr val="FF0000"/>
                </a:solidFill>
              </a:rPr>
              <a:t>DATA </a:t>
            </a:r>
            <a:r>
              <a:rPr lang="en-US" sz="1100" dirty="0" smtClean="0">
                <a:solidFill>
                  <a:srgbClr val="FF0000"/>
                </a:solidFill>
              </a:rPr>
              <a:t>OUT</a:t>
            </a:r>
            <a:endParaRPr lang="he-IL" sz="1100" dirty="0">
              <a:solidFill>
                <a:srgbClr val="FF0000"/>
              </a:solidFill>
            </a:endParaRPr>
          </a:p>
        </p:txBody>
      </p:sp>
      <p:sp>
        <p:nvSpPr>
          <p:cNvPr id="11" name="מלבן 10"/>
          <p:cNvSpPr/>
          <p:nvPr/>
        </p:nvSpPr>
        <p:spPr>
          <a:xfrm>
            <a:off x="1007604" y="3356992"/>
            <a:ext cx="252028" cy="17641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6668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0" presetClass="path" presetSubtype="0" accel="50000" decel="5000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C 0.00052 -0.00347 0.00017 -0.00787 0.00208 -0.01041 C 0.00885 -0.01943 0.02048 -0.02105 0.02917 -0.02198 C 0.06597 -0.02129 0.10208 -0.02105 0.13889 -0.02337 C 0.1658 -0.0273 0.16823 -0.02545 0.20972 -0.02452 C 0.21528 -0.0236 0.22083 -0.02314 0.22621 -0.02082 C 0.23073 -0.01481 0.23107 -0.01111 0.23107 -0.00255 " pathEditMode="relative" ptsTypes="ffffffA">
                                      <p:cBhvr>
                                        <p:cTn id="3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5E-6 -1.20518E-6 C 0.00157 0.00949 0.00278 0.01897 0.00677 0.02614 C 0.00712 0.02799 0.0066 0.03146 0.00764 0.03146 C 0.04705 0.03493 0.08663 0.03308 0.12622 0.03493 C 0.13125 0.03771 0.13646 0.0384 0.14167 0.04025 C 0.16441 0.03933 0.18021 0.04233 0.2 0.03308 C 0.21736 0.03447 0.22049 0.02498 0.22049 0.04719 " pathEditMode="relative" rAng="0" ptsTypes="ffffffA">
                                      <p:cBhvr>
                                        <p:cTn id="3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24" y="23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268 -0.0007 0.02518 -0.00255 0.03785 -0.00255 " pathEditMode="relative" ptsTypes="fA">
                                      <p:cBhvr>
                                        <p:cTn id="4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0" presetClass="path" presetSubtype="0" repeatCount="3000" accel="50000" decel="5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C 0.00277 -0.04233 0.03159 -0.02383 0.06302 -0.02475 C 0.07378 -0.02498 0.08437 -0.02545 0.09514 -0.02591 C 0.10295 -0.02892 0.11041 -0.03308 0.1184 -0.03493 C 0.14843 -0.03378 0.17864 -0.03239 0.20868 -0.02845 C 0.22048 -0.02961 0.2217 -0.02915 0.23003 -0.03239 C 0.23159 -0.0384 0.23298 -0.04442 0.23385 -0.05066 C 0.2342 -0.05321 0.23437 -0.05575 0.23489 -0.0583 C 0.23507 -0.05968 0.23593 -0.06223 0.23593 -0.06223 " pathEditMode="relative" ptsTypes="ffffffffA">
                                      <p:cBhvr>
                                        <p:cTn id="64" dur="4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repeatCount="300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C 0.00225 -0.00833 0.00173 -0.01781 0.00486 -0.02591 C 0.00816 -0.03424 0.01319 -0.03655 0.01944 -0.03886 C 0.02465 -0.04071 0.02031 -0.03956 0.02517 -0.04279 C 0.02986 -0.04603 0.03594 -0.04603 0.0408 -0.04673 C 0.06146 -0.04626 0.08229 -0.0465 0.10295 -0.04534 C 0.10659 -0.04511 0.11805 -0.02868 0.12239 -0.02845 C 0.12916 -0.02799 0.13594 -0.02776 0.14271 -0.0273 C 0.16909 -0.02267 0.19861 -0.02313 0.22517 -0.02221 C 0.22847 -0.01897 0.22969 -0.01689 0.23107 -0.0118 C 0.23073 -0.00694 0.23003 0.00254 0.23003 0.00254 " pathEditMode="relative" ptsTypes="ffffffffffA">
                                      <p:cBhvr>
                                        <p:cTn id="66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1" grpId="2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95536" y="44624"/>
            <a:ext cx="8229600" cy="1143000"/>
          </a:xfrm>
        </p:spPr>
        <p:txBody>
          <a:bodyPr/>
          <a:lstStyle/>
          <a:p>
            <a:r>
              <a:rPr lang="en-US" dirty="0" smtClean="0"/>
              <a:t>Simulations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/>
          <a:lstStyle/>
          <a:p>
            <a:pPr algn="l" rtl="0"/>
            <a:r>
              <a:rPr lang="en-US" dirty="0" smtClean="0"/>
              <a:t>At first we made a manual simulation to each entity to check the functionality</a:t>
            </a:r>
          </a:p>
          <a:p>
            <a:pPr algn="l" rtl="0"/>
            <a:r>
              <a:rPr lang="en-US" dirty="0" smtClean="0"/>
              <a:t>Second, we built a core test bunch in order to check the entire core</a:t>
            </a:r>
            <a:endParaRPr lang="he-I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212976"/>
            <a:ext cx="4278957" cy="3355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3501008"/>
            <a:ext cx="4392488" cy="2983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le 38"/>
          <p:cNvSpPr/>
          <p:nvPr/>
        </p:nvSpPr>
        <p:spPr>
          <a:xfrm>
            <a:off x="6150522" y="3717032"/>
            <a:ext cx="1764859" cy="237626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Internal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Logic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Analyzer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Core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7" name="Rectangle 39"/>
          <p:cNvSpPr/>
          <p:nvPr/>
        </p:nvSpPr>
        <p:spPr>
          <a:xfrm>
            <a:off x="6715277" y="6093296"/>
            <a:ext cx="705944" cy="2880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WBM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8" name="Rectangle 40"/>
          <p:cNvSpPr/>
          <p:nvPr/>
        </p:nvSpPr>
        <p:spPr>
          <a:xfrm rot="16200000">
            <a:off x="5649293" y="4511947"/>
            <a:ext cx="720080" cy="2823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WBS</a:t>
            </a:r>
            <a:endParaRPr lang="he-IL" sz="14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356992"/>
            <a:ext cx="4766877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21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95536" y="53752"/>
            <a:ext cx="8229600" cy="1143000"/>
          </a:xfrm>
        </p:spPr>
        <p:txBody>
          <a:bodyPr/>
          <a:lstStyle/>
          <a:p>
            <a:pPr rtl="0"/>
            <a:r>
              <a:rPr lang="en-US" dirty="0"/>
              <a:t>Simulations</a:t>
            </a:r>
            <a:endParaRPr lang="he-IL" dirty="0"/>
          </a:p>
        </p:txBody>
      </p:sp>
      <p:graphicFrame>
        <p:nvGraphicFramePr>
          <p:cNvPr id="4" name="מציין מיקום תוכן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5769969"/>
              </p:ext>
            </p:extLst>
          </p:nvPr>
        </p:nvGraphicFramePr>
        <p:xfrm>
          <a:off x="457200" y="1268760"/>
          <a:ext cx="8229600" cy="55067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826770"/>
                <a:gridCol w="1288030"/>
                <a:gridCol w="2844620"/>
                <a:gridCol w="127018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Check for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Simulation number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Check for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Simulation number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Configurations timing</a:t>
                      </a:r>
                      <a:endParaRPr lang="he-IL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10.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Configurations, Trigger recognition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1.</a:t>
                      </a:r>
                      <a:endParaRPr lang="he-I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Enable polarity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11.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Recording depth, Configurations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2.</a:t>
                      </a:r>
                      <a:endParaRPr lang="he-I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Reset polarity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12.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Number of signals, Trigger position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3.</a:t>
                      </a:r>
                      <a:endParaRPr lang="he-I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Signal RAM width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13.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Configurations,</a:t>
                      </a:r>
                      <a:r>
                        <a:rPr lang="en-US" sz="1600" baseline="0" dirty="0" smtClean="0"/>
                        <a:t> Reset</a:t>
                      </a:r>
                      <a:endParaRPr lang="he-IL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4.</a:t>
                      </a:r>
                      <a:endParaRPr lang="he-I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Input</a:t>
                      </a:r>
                      <a:r>
                        <a:rPr lang="en-US" sz="1600" baseline="0" dirty="0" smtClean="0"/>
                        <a:t> data = WB bus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14.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Reset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5.</a:t>
                      </a:r>
                      <a:endParaRPr lang="he-I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Input</a:t>
                      </a:r>
                      <a:r>
                        <a:rPr lang="en-US" sz="1600" baseline="0" dirty="0" smtClean="0"/>
                        <a:t> data &lt; WB bus</a:t>
                      </a:r>
                      <a:endParaRPr lang="he-IL" sz="1600" dirty="0" smtClean="0"/>
                    </a:p>
                    <a:p>
                      <a:pPr algn="l" rtl="0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15.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Configurations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6.</a:t>
                      </a:r>
                      <a:endParaRPr lang="he-I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Input</a:t>
                      </a:r>
                      <a:r>
                        <a:rPr lang="en-US" sz="1600" baseline="0" dirty="0" smtClean="0"/>
                        <a:t> data &gt; WB bus, Reset, Configuration</a:t>
                      </a:r>
                      <a:endParaRPr lang="he-IL" sz="1600" dirty="0" smtClean="0"/>
                    </a:p>
                    <a:p>
                      <a:pPr algn="l" rtl="0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16.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Configurations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7.</a:t>
                      </a:r>
                      <a:endParaRPr lang="he-I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Input</a:t>
                      </a:r>
                      <a:r>
                        <a:rPr lang="en-US" sz="1600" baseline="0" dirty="0" smtClean="0"/>
                        <a:t> data &gt;&gt; WB bus, Reset, Configuration</a:t>
                      </a:r>
                      <a:endParaRPr lang="he-IL" sz="1600" dirty="0" smtClean="0"/>
                    </a:p>
                    <a:p>
                      <a:pPr algn="l" rtl="0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17.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Configurations, Second trigger rise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8.</a:t>
                      </a:r>
                      <a:endParaRPr lang="he-I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Configurations timing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9.</a:t>
                      </a:r>
                      <a:endParaRPr lang="he-IL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457200" y="1124745"/>
            <a:ext cx="8229600" cy="2160239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 smtClean="0"/>
              <a:t>Each diagram was checked and confirmed for the correct result and if </a:t>
            </a:r>
            <a:r>
              <a:rPr lang="en-US" dirty="0"/>
              <a:t>necessary</a:t>
            </a:r>
            <a:r>
              <a:rPr lang="en-US" dirty="0" smtClean="0"/>
              <a:t>, code changes was made and the simulation was made again.   </a:t>
            </a:r>
            <a:endParaRPr lang="he-I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589" y="3239219"/>
            <a:ext cx="5273675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אליפסה 5"/>
          <p:cNvSpPr/>
          <p:nvPr/>
        </p:nvSpPr>
        <p:spPr>
          <a:xfrm>
            <a:off x="6300192" y="5589240"/>
            <a:ext cx="504056" cy="648072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5148064" y="4869160"/>
            <a:ext cx="864096" cy="18620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500" dirty="0" smtClean="0">
                <a:solidFill>
                  <a:srgbClr val="FF0000"/>
                </a:solidFill>
              </a:rPr>
              <a:t>?</a:t>
            </a:r>
            <a:endParaRPr lang="he-IL" sz="1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50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animBg="1"/>
      <p:bldP spid="6" grpId="1" animBg="1"/>
      <p:bldP spid="8" grpId="0"/>
      <p:bldP spid="8" grpId="1"/>
      <p:bldP spid="8" grpId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&amp; Solutions</a:t>
            </a:r>
            <a:endParaRPr lang="he-IL" dirty="0"/>
          </a:p>
        </p:txBody>
      </p:sp>
      <p:graphicFrame>
        <p:nvGraphicFramePr>
          <p:cNvPr id="5" name="מציין מיקום תוכן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4335051"/>
              </p:ext>
            </p:extLst>
          </p:nvPr>
        </p:nvGraphicFramePr>
        <p:xfrm>
          <a:off x="457200" y="1600200"/>
          <a:ext cx="8229600" cy="47548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 smtClean="0"/>
                        <a:t>Solution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 smtClean="0"/>
                        <a:t>Problem</a:t>
                      </a:r>
                      <a:endParaRPr lang="he-IL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Adding entity that “break” the data into</a:t>
                      </a:r>
                      <a:r>
                        <a:rPr lang="en-US" baseline="0" dirty="0" smtClean="0"/>
                        <a:t> few clock cycles (data coordinator)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Coordinate between number of recorded signals to output width (WB bus width)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Inserting</a:t>
                      </a:r>
                      <a:r>
                        <a:rPr lang="en-US" baseline="0" dirty="0" smtClean="0"/>
                        <a:t> wc_finish signal to the registers entity and resetting the relevant register after first trigger rise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Trigger</a:t>
                      </a:r>
                      <a:r>
                        <a:rPr lang="en-US" baseline="0" dirty="0" smtClean="0"/>
                        <a:t> was rise twice in the same configuration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We set</a:t>
                      </a:r>
                      <a:r>
                        <a:rPr lang="en-US" baseline="0" dirty="0" smtClean="0"/>
                        <a:t> each register size to 7 bit and we assume that the WB bus width is larger then that. According to that we read only the 7 LSB of the data into the registers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Coordinate between incoming data width (from WBS) to the registers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Coordinate</a:t>
                      </a:r>
                      <a:r>
                        <a:rPr lang="en-US" baseline="0" dirty="0" smtClean="0"/>
                        <a:t> addresses of incoming data and data sent to RAM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Coordinate between input - saved data and address. (couple of clock cycles delay between them)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Will be solved in 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baseline="0" dirty="0" smtClean="0"/>
                        <a:t> part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System can now work in clock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frequency of ~50 MHZ (100 MHZ demanded)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830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256584"/>
          </a:xfrm>
        </p:spPr>
        <p:txBody>
          <a:bodyPr>
            <a:normAutofit fontScale="70000" lnSpcReduction="20000"/>
          </a:bodyPr>
          <a:lstStyle/>
          <a:p>
            <a:pPr algn="l" rtl="0"/>
            <a:r>
              <a:rPr lang="en-US" dirty="0" smtClean="0"/>
              <a:t>Overview</a:t>
            </a:r>
          </a:p>
          <a:p>
            <a:pPr algn="l" rtl="0"/>
            <a:r>
              <a:rPr lang="en-US" dirty="0" smtClean="0"/>
              <a:t>Goals</a:t>
            </a:r>
          </a:p>
          <a:p>
            <a:pPr algn="l" rtl="0"/>
            <a:r>
              <a:rPr lang="en-US" dirty="0" smtClean="0"/>
              <a:t>Requirements</a:t>
            </a:r>
          </a:p>
          <a:p>
            <a:pPr algn="l" rtl="0"/>
            <a:r>
              <a:rPr lang="en-US" dirty="0" smtClean="0"/>
              <a:t>Architecture</a:t>
            </a:r>
          </a:p>
          <a:p>
            <a:pPr algn="l" rtl="0"/>
            <a:r>
              <a:rPr lang="en-US" dirty="0" smtClean="0"/>
              <a:t>Data transfer</a:t>
            </a:r>
          </a:p>
          <a:p>
            <a:pPr algn="l" rtl="0"/>
            <a:r>
              <a:rPr lang="en-US" dirty="0" smtClean="0"/>
              <a:t>Internal Logic Analyzer Core</a:t>
            </a:r>
          </a:p>
          <a:p>
            <a:pPr algn="l" rtl="0"/>
            <a:r>
              <a:rPr lang="en-US" dirty="0" smtClean="0"/>
              <a:t>Registers</a:t>
            </a:r>
          </a:p>
          <a:p>
            <a:pPr algn="l" rtl="0"/>
            <a:r>
              <a:rPr lang="en-US" dirty="0" smtClean="0"/>
              <a:t>Write controller</a:t>
            </a:r>
          </a:p>
          <a:p>
            <a:pPr algn="l" rtl="0"/>
            <a:r>
              <a:rPr lang="en-US" dirty="0" smtClean="0"/>
              <a:t>Read controller</a:t>
            </a:r>
          </a:p>
          <a:p>
            <a:pPr algn="l" rtl="0"/>
            <a:r>
              <a:rPr lang="en-US" dirty="0" smtClean="0"/>
              <a:t>RAM</a:t>
            </a:r>
          </a:p>
          <a:p>
            <a:pPr algn="l" rtl="0"/>
            <a:r>
              <a:rPr lang="en-US" dirty="0" smtClean="0"/>
              <a:t>In out coordinator</a:t>
            </a:r>
          </a:p>
          <a:p>
            <a:pPr algn="l" rtl="0"/>
            <a:r>
              <a:rPr lang="en-US" dirty="0" smtClean="0"/>
              <a:t>Simulations</a:t>
            </a:r>
          </a:p>
          <a:p>
            <a:pPr algn="l" rtl="0"/>
            <a:r>
              <a:rPr lang="en-US" dirty="0" smtClean="0"/>
              <a:t>Problems &amp; solutions</a:t>
            </a:r>
          </a:p>
          <a:p>
            <a:pPr algn="l" rtl="0"/>
            <a:r>
              <a:rPr lang="en-US" dirty="0" smtClean="0"/>
              <a:t>Part B work plan</a:t>
            </a:r>
          </a:p>
          <a:p>
            <a:pPr algn="l" rtl="0"/>
            <a:r>
              <a:rPr lang="en-US" dirty="0" smtClean="0"/>
              <a:t>Schedule </a:t>
            </a:r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4442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&amp; Solutions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456184"/>
            <a:ext cx="8229600" cy="1108720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 smtClean="0"/>
              <a:t>First example: (problem that occurred in the middle presentation)</a:t>
            </a:r>
          </a:p>
          <a:p>
            <a:pPr marL="0" indent="0" algn="l" rtl="0">
              <a:buNone/>
            </a:pPr>
            <a:endParaRPr lang="he-IL" dirty="0"/>
          </a:p>
        </p:txBody>
      </p:sp>
      <p:pic>
        <p:nvPicPr>
          <p:cNvPr id="2050" name="Picture 2" descr="C:\Users\A\Desktop\final\תמונות\תיקון ראשון- רגיסטרים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496247"/>
            <a:ext cx="4625652" cy="338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340288" y="1484784"/>
            <a:ext cx="8229600" cy="2044824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10000"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600" dirty="0" smtClean="0"/>
              <a:t>After first trigger rise, the system identify another trigger rise although the data was still recorded </a:t>
            </a:r>
          </a:p>
          <a:p>
            <a:pPr algn="l" rtl="0"/>
            <a:r>
              <a:rPr lang="en-US" sz="2600" dirty="0" smtClean="0"/>
              <a:t>Problem- there was no dependency between two trigger rises</a:t>
            </a:r>
          </a:p>
          <a:p>
            <a:pPr algn="l" rtl="0"/>
            <a:r>
              <a:rPr lang="en-US" sz="2600" dirty="0" smtClean="0"/>
              <a:t>Our solution- adding </a:t>
            </a:r>
            <a:r>
              <a:rPr lang="en-US" sz="2600" dirty="0" err="1" smtClean="0"/>
              <a:t>wc_finish</a:t>
            </a:r>
            <a:r>
              <a:rPr lang="en-US" sz="2600" dirty="0" smtClean="0"/>
              <a:t> signal to the registers and resetting the enable register </a:t>
            </a:r>
          </a:p>
          <a:p>
            <a:pPr marL="0" indent="0" algn="l" rtl="0">
              <a:buFont typeface="Arial" pitchFamily="34" charset="0"/>
              <a:buNone/>
            </a:pPr>
            <a:endParaRPr lang="he-IL" dirty="0"/>
          </a:p>
        </p:txBody>
      </p:sp>
      <p:pic>
        <p:nvPicPr>
          <p:cNvPr id="2051" name="Picture 3" descr="C:\Users\A\Desktop\middle\simulations\sim2.1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336" y="2708920"/>
            <a:ext cx="5408992" cy="4018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מלבן 6"/>
          <p:cNvSpPr/>
          <p:nvPr/>
        </p:nvSpPr>
        <p:spPr>
          <a:xfrm>
            <a:off x="3995936" y="4221088"/>
            <a:ext cx="423148" cy="3240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" name="מלבן 7"/>
          <p:cNvSpPr/>
          <p:nvPr/>
        </p:nvSpPr>
        <p:spPr>
          <a:xfrm>
            <a:off x="4860032" y="4221088"/>
            <a:ext cx="423148" cy="3240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3142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6" presetClass="emph" presetSubtype="0" repeatCount="indefinite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10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6" presetClass="emph" presetSubtype="0" repeatCount="indefinite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10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&amp; Solutions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456184"/>
            <a:ext cx="8229600" cy="1108720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 smtClean="0"/>
              <a:t>Second example: output width (bus) did not match the input width </a:t>
            </a:r>
          </a:p>
          <a:p>
            <a:pPr marL="0" indent="0" algn="l" rtl="0">
              <a:buNone/>
            </a:pPr>
            <a:endParaRPr lang="he-IL" dirty="0"/>
          </a:p>
        </p:txBody>
      </p:sp>
      <p:pic>
        <p:nvPicPr>
          <p:cNvPr id="3075" name="Picture 3" descr="C:\Users\A\Desktop\final\תמונות\תיקון שני- רוחבים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564904"/>
            <a:ext cx="9145016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779" y="2912566"/>
            <a:ext cx="6583557" cy="3834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קבוצה 4"/>
          <p:cNvGrpSpPr/>
          <p:nvPr/>
        </p:nvGrpSpPr>
        <p:grpSpPr>
          <a:xfrm>
            <a:off x="5580112" y="4365105"/>
            <a:ext cx="1521848" cy="2232246"/>
            <a:chOff x="6290512" y="2708920"/>
            <a:chExt cx="1881888" cy="3528474"/>
          </a:xfrm>
        </p:grpSpPr>
        <p:cxnSp>
          <p:nvCxnSpPr>
            <p:cNvPr id="21" name="מחבר ישר 20"/>
            <p:cNvCxnSpPr/>
            <p:nvPr/>
          </p:nvCxnSpPr>
          <p:spPr>
            <a:xfrm>
              <a:off x="6588224" y="2712836"/>
              <a:ext cx="0" cy="1872000"/>
            </a:xfrm>
            <a:prstGeom prst="line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מלבן מעוגל 21"/>
            <p:cNvSpPr/>
            <p:nvPr/>
          </p:nvSpPr>
          <p:spPr>
            <a:xfrm>
              <a:off x="6372201" y="4584835"/>
              <a:ext cx="808749" cy="165255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3" name="מחבר ישר 22"/>
            <p:cNvCxnSpPr/>
            <p:nvPr/>
          </p:nvCxnSpPr>
          <p:spPr>
            <a:xfrm>
              <a:off x="6876256" y="2708920"/>
              <a:ext cx="0" cy="1872000"/>
            </a:xfrm>
            <a:prstGeom prst="line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321678" y="3284984"/>
              <a:ext cx="338554" cy="1004156"/>
            </a:xfrm>
            <a:prstGeom prst="rect">
              <a:avLst/>
            </a:prstGeom>
            <a:noFill/>
          </p:spPr>
          <p:txBody>
            <a:bodyPr vert="vert" wrap="square" rtlCol="1">
              <a:spAutoFit/>
            </a:bodyPr>
            <a:lstStyle/>
            <a:p>
              <a:pPr algn="ctr"/>
              <a:r>
                <a:rPr lang="en-US" sz="1000" dirty="0" smtClean="0"/>
                <a:t>DATA OUT</a:t>
              </a:r>
              <a:endParaRPr lang="he-IL" sz="1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69613" y="3088587"/>
              <a:ext cx="380591" cy="1396946"/>
            </a:xfrm>
            <a:prstGeom prst="rect">
              <a:avLst/>
            </a:prstGeom>
            <a:noFill/>
          </p:spPr>
          <p:txBody>
            <a:bodyPr vert="vert" wrap="square" rtlCol="1">
              <a:spAutoFit/>
            </a:bodyPr>
            <a:lstStyle/>
            <a:p>
              <a:pPr algn="ctr" rtl="0"/>
              <a:r>
                <a:rPr lang="en-US" sz="800" dirty="0" smtClean="0"/>
                <a:t>DATA OUT VALID</a:t>
              </a:r>
              <a:endParaRPr lang="he-IL" sz="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90512" y="5060503"/>
              <a:ext cx="1017792" cy="3847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000" dirty="0" smtClean="0"/>
                <a:t>IN OUT </a:t>
              </a:r>
              <a:r>
                <a:rPr lang="en-US" sz="900" dirty="0" smtClean="0"/>
                <a:t>COOARDINATOR</a:t>
              </a:r>
              <a:endParaRPr lang="he-IL" sz="900" dirty="0"/>
            </a:p>
          </p:txBody>
        </p:sp>
        <p:cxnSp>
          <p:nvCxnSpPr>
            <p:cNvPr id="27" name="מחבר חץ ישר 26"/>
            <p:cNvCxnSpPr/>
            <p:nvPr/>
          </p:nvCxnSpPr>
          <p:spPr>
            <a:xfrm>
              <a:off x="7236296" y="5589240"/>
              <a:ext cx="9361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מחבר חץ ישר 27"/>
            <p:cNvCxnSpPr/>
            <p:nvPr/>
          </p:nvCxnSpPr>
          <p:spPr>
            <a:xfrm>
              <a:off x="7236296" y="6021288"/>
              <a:ext cx="9361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7226257" y="5807350"/>
              <a:ext cx="756085" cy="31622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700" dirty="0" smtClean="0"/>
                <a:t>DATA OUT</a:t>
              </a:r>
              <a:endParaRPr lang="he-IL" sz="7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236296" y="5084490"/>
              <a:ext cx="864095" cy="58379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900" dirty="0" smtClean="0"/>
                <a:t>DATA OUT VALID</a:t>
              </a:r>
              <a:endParaRPr lang="he-IL" sz="900" dirty="0"/>
            </a:p>
          </p:txBody>
        </p:sp>
      </p:grp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179512" y="1268760"/>
            <a:ext cx="8229600" cy="2044824"/>
          </a:xfrm>
          <a:prstGeom prst="rect">
            <a:avLst/>
          </a:prstGeom>
        </p:spPr>
        <p:txBody>
          <a:bodyPr vert="horz" lIns="91440" tIns="45720" rIns="91440" bIns="45720" rtlCol="1">
            <a:normAutofit lnSpcReduction="10000"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600" dirty="0" smtClean="0"/>
              <a:t>Input width is </a:t>
            </a:r>
            <a:r>
              <a:rPr lang="en-US" sz="2600" dirty="0" err="1" smtClean="0"/>
              <a:t>num_of_signals_g</a:t>
            </a:r>
            <a:r>
              <a:rPr lang="en-US" sz="2600" dirty="0" smtClean="0"/>
              <a:t>, output width is </a:t>
            </a:r>
            <a:r>
              <a:rPr lang="en-US" sz="2600" dirty="0" err="1" smtClean="0"/>
              <a:t>data_width_g</a:t>
            </a:r>
            <a:endParaRPr lang="en-US" sz="2600" dirty="0" smtClean="0"/>
          </a:p>
          <a:p>
            <a:pPr algn="l" rtl="0"/>
            <a:r>
              <a:rPr lang="en-US" sz="2600" dirty="0" smtClean="0"/>
              <a:t>Problem- the two widths don’t match</a:t>
            </a:r>
          </a:p>
          <a:p>
            <a:pPr algn="l" rtl="0"/>
            <a:r>
              <a:rPr lang="en-US" sz="2600" dirty="0" smtClean="0"/>
              <a:t>Our solution- adding an entity who coordinate between them</a:t>
            </a:r>
          </a:p>
          <a:p>
            <a:pPr marL="0" indent="0" algn="l" rtl="0">
              <a:buFont typeface="Arial" pitchFamily="34" charset="0"/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0498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0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77778E-6 -8.67453E-7 C -0.00955 -0.00301 -0.01337 -0.01272 -0.02343 -0.01527 C -0.02864 -0.0185 -0.03472 -0.02082 -0.04045 -0.02336 C -0.04739 -0.02683 -0.0533 -0.03215 -0.06059 -0.03493 C -0.06632 -0.03979 -0.08246 -0.04904 -0.0901 -0.05112 C -0.09462 -0.0539 -0.09948 -0.05737 -0.10399 -0.06014 C -0.11076 -0.06408 -0.11875 -0.06731 -0.12517 -0.07171 C -0.13298 -0.07726 -0.13993 -0.08304 -0.14843 -0.08767 C -0.15729 -0.09253 -0.1625 -0.10039 -0.17291 -0.10294 C -0.17656 -0.10641 -0.18003 -0.10641 -0.18455 -0.10849 C -0.19271 -0.11173 -0.20052 -0.11381 -0.20902 -0.11635 C -0.21423 -0.11797 -0.21909 -0.12075 -0.22482 -0.12075 " pathEditMode="relative" rAng="0" ptsTypes="fffffffffffA">
                                      <p:cBhvr>
                                        <p:cTn id="4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50" y="-6037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50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B- work plan</a:t>
            </a:r>
            <a:endParaRPr lang="he-IL" dirty="0"/>
          </a:p>
        </p:txBody>
      </p:sp>
      <p:pic>
        <p:nvPicPr>
          <p:cNvPr id="1026" name="Picture 2" descr="C:\Users\A\Desktop\final\תמונות\signal genera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420888"/>
            <a:ext cx="3240360" cy="2207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\Desktop\final\תמונות\integra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331815"/>
            <a:ext cx="3819525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\Desktop\final\תמונות\simula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5" y="3771623"/>
            <a:ext cx="4896544" cy="296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077072"/>
            <a:ext cx="3600400" cy="2408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938" y="4725144"/>
            <a:ext cx="4249574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1520" y="1279301"/>
            <a:ext cx="8229600" cy="4525963"/>
          </a:xfrm>
        </p:spPr>
        <p:txBody>
          <a:bodyPr/>
          <a:lstStyle/>
          <a:p>
            <a:pPr algn="l" rtl="0"/>
            <a:r>
              <a:rPr lang="en-US" dirty="0" smtClean="0"/>
              <a:t>Creating Signal Generator</a:t>
            </a:r>
          </a:p>
          <a:p>
            <a:pPr algn="l" rtl="0"/>
            <a:r>
              <a:rPr lang="en-US" dirty="0" smtClean="0"/>
              <a:t>Integration with external blocks (</a:t>
            </a:r>
            <a:r>
              <a:rPr lang="en-US" dirty="0" err="1" smtClean="0"/>
              <a:t>rx</a:t>
            </a:r>
            <a:r>
              <a:rPr lang="en-US" dirty="0" smtClean="0"/>
              <a:t>/</a:t>
            </a:r>
            <a:r>
              <a:rPr lang="en-US" dirty="0" err="1" smtClean="0"/>
              <a:t>tx</a:t>
            </a:r>
            <a:r>
              <a:rPr lang="en-US" dirty="0" smtClean="0"/>
              <a:t> path, WB </a:t>
            </a:r>
            <a:r>
              <a:rPr lang="en-US" dirty="0" err="1" smtClean="0"/>
              <a:t>intercon</a:t>
            </a:r>
            <a:r>
              <a:rPr lang="en-US" dirty="0"/>
              <a:t> </a:t>
            </a:r>
            <a:r>
              <a:rPr lang="en-US" dirty="0" smtClean="0"/>
              <a:t>and others)</a:t>
            </a:r>
          </a:p>
          <a:p>
            <a:pPr algn="l" rtl="0"/>
            <a:r>
              <a:rPr lang="en-US" dirty="0" smtClean="0"/>
              <a:t>Simulations to the whole system</a:t>
            </a:r>
          </a:p>
          <a:p>
            <a:pPr algn="l" rtl="0"/>
            <a:r>
              <a:rPr lang="en-US" dirty="0" smtClean="0"/>
              <a:t>Synthesis </a:t>
            </a:r>
          </a:p>
          <a:p>
            <a:pPr algn="l" rtl="0"/>
            <a:r>
              <a:rPr lang="en-US" dirty="0" smtClean="0"/>
              <a:t>Building and connecting the GUI</a:t>
            </a:r>
          </a:p>
          <a:p>
            <a:pPr algn="l" rtl="0"/>
            <a:r>
              <a:rPr lang="en-US" dirty="0" smtClean="0"/>
              <a:t>Connecting to FPJA in the lab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4215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467544" y="116632"/>
            <a:ext cx="8229600" cy="910008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</a:rPr>
              <a:t>Schedule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4047458"/>
              </p:ext>
            </p:extLst>
          </p:nvPr>
        </p:nvGraphicFramePr>
        <p:xfrm>
          <a:off x="421196" y="1124744"/>
          <a:ext cx="8301608" cy="42062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003540"/>
                <a:gridCol w="2330328"/>
                <a:gridCol w="967740"/>
              </a:tblGrid>
              <a:tr h="348893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Tasks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Date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#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89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Part</a:t>
                      </a:r>
                      <a:r>
                        <a:rPr lang="en-US" baseline="0" dirty="0" smtClean="0"/>
                        <a:t> A final presentation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6.10.13</a:t>
                      </a:r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893">
                <a:tc>
                  <a:txBody>
                    <a:bodyPr/>
                    <a:lstStyle/>
                    <a:p>
                      <a:pPr algn="l" rtl="0"/>
                      <a:r>
                        <a:rPr lang="en-US" baseline="0" dirty="0" err="1" smtClean="0"/>
                        <a:t>Subbmitting</a:t>
                      </a:r>
                      <a:r>
                        <a:rPr lang="en-US" baseline="0" dirty="0" smtClean="0"/>
                        <a:t> project documentation 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13.10.13</a:t>
                      </a:r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2</a:t>
                      </a:r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89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Finishing signal generator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15.10.13</a:t>
                      </a:r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3</a:t>
                      </a:r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893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Integrating system blocks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5.11.13</a:t>
                      </a:r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mtClean="0"/>
                        <a:t>4</a:t>
                      </a:r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89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Top simulations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12.11.13</a:t>
                      </a:r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5</a:t>
                      </a:r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893">
                <a:tc>
                  <a:txBody>
                    <a:bodyPr/>
                    <a:lstStyle/>
                    <a:p>
                      <a:pPr algn="just" rtl="0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synthesis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17.11.13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mtClean="0"/>
                        <a:t>6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893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Matlab</a:t>
                      </a:r>
                      <a:r>
                        <a:rPr lang="en-US" baseline="0" dirty="0" smtClean="0"/>
                        <a:t> GUI implementation</a:t>
                      </a:r>
                      <a:endParaRPr lang="en-US" dirty="0" smtClean="0"/>
                    </a:p>
                    <a:p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21.11.13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mtClean="0"/>
                        <a:t>7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89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Hardware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burning</a:t>
                      </a:r>
                      <a:r>
                        <a:rPr lang="en-US" baseline="0" dirty="0" smtClean="0"/>
                        <a:t> to FPGA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28.11.13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893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Part </a:t>
                      </a:r>
                      <a:r>
                        <a:rPr lang="en-US" baseline="0" dirty="0" smtClean="0"/>
                        <a:t>B final presentation</a:t>
                      </a:r>
                      <a:endParaRPr lang="en-US" dirty="0" smtClean="0"/>
                    </a:p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22.8.13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" name="Group 5"/>
          <p:cNvGrpSpPr/>
          <p:nvPr/>
        </p:nvGrpSpPr>
        <p:grpSpPr>
          <a:xfrm>
            <a:off x="9851050" y="1874235"/>
            <a:ext cx="913637" cy="1133718"/>
            <a:chOff x="10120808" y="1052736"/>
            <a:chExt cx="576064" cy="880134"/>
          </a:xfrm>
        </p:grpSpPr>
        <p:sp>
          <p:nvSpPr>
            <p:cNvPr id="7" name="TextBox 6"/>
            <p:cNvSpPr txBox="1"/>
            <p:nvPr/>
          </p:nvSpPr>
          <p:spPr>
            <a:xfrm>
              <a:off x="10120808" y="1052736"/>
              <a:ext cx="576064" cy="35840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400" dirty="0" smtClean="0">
                  <a:solidFill>
                    <a:srgbClr val="FF0000"/>
                  </a:solidFill>
                </a:rPr>
                <a:t>0.5</a:t>
              </a:r>
              <a:endParaRPr lang="he-IL" sz="2400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120808" y="1574468"/>
              <a:ext cx="576064" cy="35840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400" dirty="0" smtClean="0">
                  <a:solidFill>
                    <a:srgbClr val="FF0000"/>
                  </a:solidFill>
                </a:rPr>
                <a:t>חן</a:t>
              </a:r>
              <a:endParaRPr lang="he-IL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134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קבוצה 34"/>
          <p:cNvGrpSpPr/>
          <p:nvPr/>
        </p:nvGrpSpPr>
        <p:grpSpPr>
          <a:xfrm>
            <a:off x="285720" y="3286124"/>
            <a:ext cx="8648719" cy="3413930"/>
            <a:chOff x="285720" y="3286124"/>
            <a:chExt cx="8648719" cy="3413930"/>
          </a:xfrm>
        </p:grpSpPr>
        <p:grpSp>
          <p:nvGrpSpPr>
            <p:cNvPr id="32" name="קבוצה 31"/>
            <p:cNvGrpSpPr/>
            <p:nvPr/>
          </p:nvGrpSpPr>
          <p:grpSpPr>
            <a:xfrm>
              <a:off x="285720" y="3714752"/>
              <a:ext cx="8648719" cy="2985302"/>
              <a:chOff x="285720" y="3714752"/>
              <a:chExt cx="8648719" cy="2985302"/>
            </a:xfrm>
          </p:grpSpPr>
          <p:pic>
            <p:nvPicPr>
              <p:cNvPr id="1032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85720" y="3714752"/>
                <a:ext cx="3784755" cy="29670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33" name="Picture 9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714876" y="3714752"/>
                <a:ext cx="4219563" cy="29853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33" name="TextBox 32"/>
            <p:cNvSpPr txBox="1"/>
            <p:nvPr/>
          </p:nvSpPr>
          <p:spPr>
            <a:xfrm>
              <a:off x="1214414" y="3286124"/>
              <a:ext cx="192882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smtClean="0">
                  <a:solidFill>
                    <a:prstClr val="black"/>
                  </a:solidFill>
                </a:rPr>
                <a:t>Altera- Signal Tap</a:t>
              </a:r>
              <a:endParaRPr lang="he-IL" dirty="0">
                <a:solidFill>
                  <a:prstClr val="black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572132" y="3286124"/>
              <a:ext cx="250033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Xilinx- Chip Scope</a:t>
              </a:r>
              <a:endParaRPr lang="he-IL" dirty="0">
                <a:solidFill>
                  <a:prstClr val="black"/>
                </a:solidFill>
              </a:endParaRPr>
            </a:p>
          </p:txBody>
        </p:sp>
      </p:grpSp>
      <p:pic>
        <p:nvPicPr>
          <p:cNvPr id="1026" name="Picture 2" descr="C:\Users\Moran\Desktop\picters_project\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87824" y="3645024"/>
            <a:ext cx="3937000" cy="2717800"/>
          </a:xfrm>
          <a:prstGeom prst="rect">
            <a:avLst/>
          </a:prstGeom>
          <a:noFill/>
        </p:spPr>
      </p:pic>
      <p:grpSp>
        <p:nvGrpSpPr>
          <p:cNvPr id="20" name="קבוצה 19"/>
          <p:cNvGrpSpPr/>
          <p:nvPr/>
        </p:nvGrpSpPr>
        <p:grpSpPr>
          <a:xfrm>
            <a:off x="2285984" y="3643314"/>
            <a:ext cx="4929222" cy="2281238"/>
            <a:chOff x="2285984" y="3643314"/>
            <a:chExt cx="4929222" cy="2281238"/>
          </a:xfrm>
        </p:grpSpPr>
        <p:pic>
          <p:nvPicPr>
            <p:cNvPr id="3" name="Picture 2" descr="C:\Documents and Settings\user\שולחן העבודה\Incoming\vhdl photo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72066" y="3643314"/>
              <a:ext cx="2143140" cy="2280773"/>
            </a:xfrm>
            <a:prstGeom prst="rect">
              <a:avLst/>
            </a:prstGeom>
            <a:noFill/>
          </p:spPr>
        </p:pic>
        <p:pic>
          <p:nvPicPr>
            <p:cNvPr id="4" name="Picture 3" descr="C:\Documents and Settings\user\שולחן העבודה\Incoming\vhdl photo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285984" y="3714752"/>
              <a:ext cx="2076450" cy="2209800"/>
            </a:xfrm>
            <a:prstGeom prst="rect">
              <a:avLst/>
            </a:prstGeom>
            <a:noFill/>
          </p:spPr>
        </p:pic>
      </p:grpSp>
      <p:grpSp>
        <p:nvGrpSpPr>
          <p:cNvPr id="30" name="Group 29"/>
          <p:cNvGrpSpPr/>
          <p:nvPr/>
        </p:nvGrpSpPr>
        <p:grpSpPr>
          <a:xfrm>
            <a:off x="251520" y="3933056"/>
            <a:ext cx="8711613" cy="2673474"/>
            <a:chOff x="251520" y="3933056"/>
            <a:chExt cx="8711613" cy="2673474"/>
          </a:xfrm>
        </p:grpSpPr>
        <p:pic>
          <p:nvPicPr>
            <p:cNvPr id="1030" name="Picture 6" descr="C:\Users\Moran\Desktop\picters_project\chipscope_bfly (1)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51520" y="3933056"/>
              <a:ext cx="4006757" cy="2673474"/>
            </a:xfrm>
            <a:prstGeom prst="rect">
              <a:avLst/>
            </a:prstGeom>
            <a:noFill/>
          </p:spPr>
        </p:pic>
        <p:pic>
          <p:nvPicPr>
            <p:cNvPr id="1031" name="Picture 7" descr="C:\Users\Moran\Desktop\picters_project\Signaltap.jp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355976" y="3933056"/>
              <a:ext cx="4607157" cy="2664296"/>
            </a:xfrm>
            <a:prstGeom prst="rect">
              <a:avLst/>
            </a:prstGeom>
            <a:noFill/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he-IL" dirty="0"/>
          </a:p>
        </p:txBody>
      </p:sp>
      <p:sp>
        <p:nvSpPr>
          <p:cNvPr id="17" name="TextBox 16"/>
          <p:cNvSpPr txBox="1"/>
          <p:nvPr/>
        </p:nvSpPr>
        <p:spPr>
          <a:xfrm>
            <a:off x="214282" y="1285860"/>
            <a:ext cx="52149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>
                <a:solidFill>
                  <a:prstClr val="black"/>
                </a:solidFill>
              </a:rPr>
              <a:t>Logic Analyzer-  Debugging tool for FPGA	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43042" y="1571612"/>
            <a:ext cx="309634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>
                <a:solidFill>
                  <a:prstClr val="black"/>
                </a:solidFill>
              </a:rPr>
              <a:t> Contains software &amp; hardware 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4282" y="1928802"/>
            <a:ext cx="547260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>
                <a:solidFill>
                  <a:prstClr val="black"/>
                </a:solidFill>
              </a:rPr>
              <a:t>Hardware:         Change FPGA code</a:t>
            </a:r>
            <a:endParaRPr lang="he-IL" dirty="0" smtClean="0">
              <a:solidFill>
                <a:prstClr val="black"/>
              </a:solidFill>
            </a:endParaRPr>
          </a:p>
          <a:p>
            <a:pPr algn="l" rtl="0"/>
            <a:r>
              <a:rPr lang="en-US" dirty="0" smtClean="0">
                <a:solidFill>
                  <a:prstClr val="black"/>
                </a:solidFill>
              </a:rPr>
              <a:t> 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43042" y="2214554"/>
            <a:ext cx="33843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>
                <a:solidFill>
                  <a:prstClr val="black"/>
                </a:solidFill>
              </a:rPr>
              <a:t>Memories to store data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43042" y="2500306"/>
            <a:ext cx="342902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>
                <a:solidFill>
                  <a:prstClr val="black"/>
                </a:solidFill>
              </a:rPr>
              <a:t> Logic to change configuration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7158" y="2857496"/>
            <a:ext cx="49628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>
                <a:solidFill>
                  <a:prstClr val="black"/>
                </a:solidFill>
              </a:rPr>
              <a:t>Software:        Include GUI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05234" y="3146098"/>
            <a:ext cx="56886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>
                <a:solidFill>
                  <a:prstClr val="black"/>
                </a:solidFill>
              </a:rPr>
              <a:t>Choose trigger, data location, signals name, record results </a:t>
            </a:r>
            <a:endParaRPr lang="he-IL" dirty="0">
              <a:solidFill>
                <a:prstClr val="black"/>
              </a:solidFill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14678" y="3643314"/>
            <a:ext cx="3737456" cy="296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TextBox 28"/>
          <p:cNvSpPr txBox="1"/>
          <p:nvPr/>
        </p:nvSpPr>
        <p:spPr>
          <a:xfrm>
            <a:off x="1643042" y="1571612"/>
            <a:ext cx="38576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>
                <a:solidFill>
                  <a:prstClr val="black"/>
                </a:solidFill>
              </a:rPr>
              <a:t> Common Logic Analyzer tools today:</a:t>
            </a:r>
            <a:endParaRPr lang="he-I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02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2" grpId="0"/>
      <p:bldP spid="25" grpId="0"/>
      <p:bldP spid="26" grpId="0"/>
      <p:bldP spid="27" grpId="0"/>
      <p:bldP spid="28" grpId="0"/>
      <p:bldP spid="29" grpId="0"/>
      <p:bldP spid="2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4"/>
          <p:cNvGrpSpPr/>
          <p:nvPr/>
        </p:nvGrpSpPr>
        <p:grpSpPr>
          <a:xfrm>
            <a:off x="0" y="3064400"/>
            <a:ext cx="8858216" cy="3793600"/>
            <a:chOff x="0" y="1484784"/>
            <a:chExt cx="9144000" cy="5112568"/>
          </a:xfrm>
        </p:grpSpPr>
        <p:grpSp>
          <p:nvGrpSpPr>
            <p:cNvPr id="99" name="Group 55"/>
            <p:cNvGrpSpPr/>
            <p:nvPr/>
          </p:nvGrpSpPr>
          <p:grpSpPr>
            <a:xfrm>
              <a:off x="0" y="1484784"/>
              <a:ext cx="9144000" cy="5112568"/>
              <a:chOff x="-183107" y="1484784"/>
              <a:chExt cx="9327105" cy="5112568"/>
            </a:xfrm>
          </p:grpSpPr>
          <p:sp>
            <p:nvSpPr>
              <p:cNvPr id="103" name="Rectangle 123"/>
              <p:cNvSpPr/>
              <p:nvPr/>
            </p:nvSpPr>
            <p:spPr>
              <a:xfrm>
                <a:off x="807949" y="1484784"/>
                <a:ext cx="8336049" cy="51125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028298" y="1700808"/>
                <a:ext cx="1270800" cy="49774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prstClr val="black"/>
                    </a:solidFill>
                  </a:rPr>
                  <a:t>UART IN</a:t>
                </a:r>
                <a:endParaRPr lang="he-IL" dirty="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05" name="Group 35"/>
              <p:cNvGrpSpPr/>
              <p:nvPr/>
            </p:nvGrpSpPr>
            <p:grpSpPr>
              <a:xfrm>
                <a:off x="2843807" y="1628800"/>
                <a:ext cx="1656183" cy="1080120"/>
                <a:chOff x="2339752" y="1844824"/>
                <a:chExt cx="1656184" cy="864096"/>
              </a:xfrm>
            </p:grpSpPr>
            <p:sp>
              <p:nvSpPr>
                <p:cNvPr id="152" name="Rounded Rectangle 29"/>
                <p:cNvSpPr/>
                <p:nvPr/>
              </p:nvSpPr>
              <p:spPr>
                <a:xfrm>
                  <a:off x="2339752" y="1844824"/>
                  <a:ext cx="1656184" cy="576064"/>
                </a:xfrm>
                <a:prstGeom prst="round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 smtClean="0">
                      <a:solidFill>
                        <a:prstClr val="black"/>
                      </a:solidFill>
                    </a:rPr>
                    <a:t>RX PATH</a:t>
                  </a:r>
                  <a:endParaRPr lang="he-IL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3" name="Rectangle 31"/>
                <p:cNvSpPr/>
                <p:nvPr/>
              </p:nvSpPr>
              <p:spPr>
                <a:xfrm>
                  <a:off x="2843808" y="2420888"/>
                  <a:ext cx="720080" cy="288032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</a:rPr>
                    <a:t>WBM</a:t>
                  </a:r>
                  <a:endParaRPr lang="he-IL" sz="140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6" name="Rectangle 36"/>
              <p:cNvSpPr/>
              <p:nvPr/>
            </p:nvSpPr>
            <p:spPr>
              <a:xfrm>
                <a:off x="3275855" y="3356992"/>
                <a:ext cx="1440159" cy="792088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2000" dirty="0" err="1" smtClean="0">
                    <a:solidFill>
                      <a:prstClr val="black"/>
                    </a:solidFill>
                  </a:rPr>
                  <a:t>WhishBone</a:t>
                </a:r>
                <a:endParaRPr lang="en-US" sz="2000" dirty="0" smtClean="0">
                  <a:solidFill>
                    <a:prstClr val="black"/>
                  </a:solidFill>
                </a:endParaRPr>
              </a:p>
              <a:p>
                <a:pPr algn="ctr"/>
                <a:r>
                  <a:rPr lang="en-US" sz="2000" dirty="0" err="1" smtClean="0">
                    <a:solidFill>
                      <a:prstClr val="black"/>
                    </a:solidFill>
                  </a:rPr>
                  <a:t>intercon</a:t>
                </a:r>
                <a:endParaRPr lang="he-IL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Rounded Rectangle 37"/>
              <p:cNvSpPr/>
              <p:nvPr/>
            </p:nvSpPr>
            <p:spPr>
              <a:xfrm>
                <a:off x="5220070" y="1628800"/>
                <a:ext cx="1800200" cy="72008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 smtClean="0">
                    <a:solidFill>
                      <a:prstClr val="black"/>
                    </a:solidFill>
                  </a:rPr>
                  <a:t>Signal</a:t>
                </a:r>
              </a:p>
              <a:p>
                <a:pPr algn="ctr"/>
                <a:r>
                  <a:rPr lang="en-US" dirty="0" smtClean="0">
                    <a:solidFill>
                      <a:prstClr val="black"/>
                    </a:solidFill>
                  </a:rPr>
                  <a:t> Generator</a:t>
                </a:r>
                <a:endParaRPr lang="he-IL" dirty="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08" name="Group 47"/>
              <p:cNvGrpSpPr/>
              <p:nvPr/>
            </p:nvGrpSpPr>
            <p:grpSpPr>
              <a:xfrm>
                <a:off x="6876255" y="2852936"/>
                <a:ext cx="2088232" cy="2664296"/>
                <a:chOff x="6516216" y="3140968"/>
                <a:chExt cx="2088232" cy="2664296"/>
              </a:xfrm>
            </p:grpSpPr>
            <p:sp>
              <p:nvSpPr>
                <p:cNvPr id="149" name="Rounded Rectangle 38"/>
                <p:cNvSpPr/>
                <p:nvPr/>
              </p:nvSpPr>
              <p:spPr>
                <a:xfrm>
                  <a:off x="6804248" y="3140968"/>
                  <a:ext cx="1800200" cy="2376264"/>
                </a:xfrm>
                <a:prstGeom prst="round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 smtClean="0">
                      <a:solidFill>
                        <a:prstClr val="black"/>
                      </a:solidFill>
                    </a:rPr>
                    <a:t>Internal</a:t>
                  </a:r>
                </a:p>
                <a:p>
                  <a:pPr algn="ctr"/>
                  <a:r>
                    <a:rPr lang="en-US" dirty="0" smtClean="0">
                      <a:solidFill>
                        <a:prstClr val="black"/>
                      </a:solidFill>
                    </a:rPr>
                    <a:t>Logic</a:t>
                  </a:r>
                </a:p>
                <a:p>
                  <a:pPr algn="ctr"/>
                  <a:r>
                    <a:rPr lang="en-US" dirty="0" smtClean="0">
                      <a:solidFill>
                        <a:prstClr val="black"/>
                      </a:solidFill>
                    </a:rPr>
                    <a:t>Analyzer</a:t>
                  </a:r>
                </a:p>
                <a:p>
                  <a:pPr algn="ctr"/>
                  <a:r>
                    <a:rPr lang="en-US" dirty="0" smtClean="0">
                      <a:solidFill>
                        <a:prstClr val="black"/>
                      </a:solidFill>
                    </a:rPr>
                    <a:t>Core</a:t>
                  </a:r>
                  <a:endParaRPr lang="he-IL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0" name="Rectangle 39"/>
                <p:cNvSpPr/>
                <p:nvPr/>
              </p:nvSpPr>
              <p:spPr>
                <a:xfrm>
                  <a:off x="7380312" y="5517232"/>
                  <a:ext cx="720080" cy="288032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</a:rPr>
                    <a:t>WBM</a:t>
                  </a:r>
                  <a:endParaRPr lang="he-IL" sz="14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1" name="Rectangle 40"/>
                <p:cNvSpPr/>
                <p:nvPr/>
              </p:nvSpPr>
              <p:spPr>
                <a:xfrm rot="16200000">
                  <a:off x="6300192" y="3933056"/>
                  <a:ext cx="720080" cy="288032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black"/>
                      </a:solidFill>
                    </a:rPr>
                    <a:t>WBS</a:t>
                  </a:r>
                  <a:endParaRPr lang="he-IL" sz="1400" dirty="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09" name="Group 46"/>
              <p:cNvGrpSpPr/>
              <p:nvPr/>
            </p:nvGrpSpPr>
            <p:grpSpPr>
              <a:xfrm>
                <a:off x="2843807" y="4941164"/>
                <a:ext cx="1862314" cy="1174845"/>
                <a:chOff x="2627784" y="4941168"/>
                <a:chExt cx="1862314" cy="1018200"/>
              </a:xfrm>
            </p:grpSpPr>
            <p:grpSp>
              <p:nvGrpSpPr>
                <p:cNvPr id="145" name="Group 42"/>
                <p:cNvGrpSpPr/>
                <p:nvPr/>
              </p:nvGrpSpPr>
              <p:grpSpPr>
                <a:xfrm>
                  <a:off x="2627784" y="5208417"/>
                  <a:ext cx="1862314" cy="750951"/>
                  <a:chOff x="2339752" y="1824041"/>
                  <a:chExt cx="1862314" cy="750951"/>
                </a:xfrm>
              </p:grpSpPr>
              <p:sp>
                <p:nvSpPr>
                  <p:cNvPr id="147" name="Rounded Rectangle 43"/>
                  <p:cNvSpPr/>
                  <p:nvPr/>
                </p:nvSpPr>
                <p:spPr>
                  <a:xfrm>
                    <a:off x="2339752" y="1844824"/>
                    <a:ext cx="1656184" cy="710479"/>
                  </a:xfrm>
                  <a:prstGeom prst="roundRect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dirty="0" smtClean="0">
                        <a:solidFill>
                          <a:prstClr val="black"/>
                        </a:solidFill>
                      </a:rPr>
                      <a:t>TX PATH</a:t>
                    </a:r>
                    <a:endParaRPr lang="he-IL" dirty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48" name="Rectangle 44"/>
                  <p:cNvSpPr/>
                  <p:nvPr/>
                </p:nvSpPr>
                <p:spPr>
                  <a:xfrm rot="5400000">
                    <a:off x="3723526" y="2096453"/>
                    <a:ext cx="750951" cy="206128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prstClr val="white"/>
                        </a:solidFill>
                      </a:rPr>
                      <a:t>WBM</a:t>
                    </a:r>
                    <a:endParaRPr lang="he-IL" sz="1400" dirty="0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46" name="Rectangle 45"/>
                <p:cNvSpPr/>
                <p:nvPr/>
              </p:nvSpPr>
              <p:spPr>
                <a:xfrm>
                  <a:off x="3131840" y="4941168"/>
                  <a:ext cx="720080" cy="288032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black"/>
                      </a:solidFill>
                    </a:rPr>
                    <a:t>WBS</a:t>
                  </a:r>
                  <a:endParaRPr lang="he-IL" sz="1400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10" name="TextBox 109"/>
              <p:cNvSpPr txBox="1"/>
              <p:nvPr/>
            </p:nvSpPr>
            <p:spPr>
              <a:xfrm>
                <a:off x="1101749" y="5301208"/>
                <a:ext cx="131001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</a:rPr>
                  <a:t>UART OUT</a:t>
                </a:r>
                <a:endParaRPr lang="he-IL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Rounded Rectangle 49"/>
              <p:cNvSpPr/>
              <p:nvPr/>
            </p:nvSpPr>
            <p:spPr>
              <a:xfrm>
                <a:off x="1259631" y="3429000"/>
                <a:ext cx="1008112" cy="576064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 smtClean="0">
                    <a:solidFill>
                      <a:prstClr val="black"/>
                    </a:solidFill>
                  </a:rPr>
                  <a:t>Clock &amp;</a:t>
                </a:r>
              </a:p>
              <a:p>
                <a:pPr algn="ctr"/>
                <a:r>
                  <a:rPr lang="en-US" dirty="0" smtClean="0">
                    <a:solidFill>
                      <a:prstClr val="black"/>
                    </a:solidFill>
                  </a:rPr>
                  <a:t>Reset</a:t>
                </a:r>
                <a:endParaRPr lang="he-IL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12" name="Elbow Connector 53"/>
              <p:cNvCxnSpPr/>
              <p:nvPr/>
            </p:nvCxnSpPr>
            <p:spPr>
              <a:xfrm rot="5400000">
                <a:off x="3383073" y="3032956"/>
                <a:ext cx="648866" cy="794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Elbow Connector 63"/>
              <p:cNvCxnSpPr/>
              <p:nvPr/>
            </p:nvCxnSpPr>
            <p:spPr>
              <a:xfrm rot="5400000" flipH="1" flipV="1">
                <a:off x="3312653" y="4545124"/>
                <a:ext cx="791294" cy="794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Elbow Connector 65"/>
              <p:cNvCxnSpPr/>
              <p:nvPr/>
            </p:nvCxnSpPr>
            <p:spPr>
              <a:xfrm rot="16200000" flipV="1">
                <a:off x="3871210" y="4489831"/>
                <a:ext cx="1100443" cy="41894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Elbow Connector 67"/>
              <p:cNvCxnSpPr/>
              <p:nvPr/>
            </p:nvCxnSpPr>
            <p:spPr>
              <a:xfrm rot="10800000">
                <a:off x="4716015" y="3573016"/>
                <a:ext cx="2160240" cy="216024"/>
              </a:xfrm>
              <a:prstGeom prst="bentConnector3">
                <a:avLst>
                  <a:gd name="adj1" fmla="val 40184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Elbow Connector 69"/>
              <p:cNvCxnSpPr/>
              <p:nvPr/>
            </p:nvCxnSpPr>
            <p:spPr>
              <a:xfrm rot="10800000">
                <a:off x="4716015" y="3933056"/>
                <a:ext cx="3024335" cy="1440160"/>
              </a:xfrm>
              <a:prstGeom prst="bentConnector3">
                <a:avLst>
                  <a:gd name="adj1" fmla="val 57887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34"/>
              <p:cNvCxnSpPr/>
              <p:nvPr/>
            </p:nvCxnSpPr>
            <p:spPr>
              <a:xfrm rot="5400000" flipH="1" flipV="1">
                <a:off x="-141765" y="3140158"/>
                <a:ext cx="432048" cy="162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50"/>
              <p:cNvCxnSpPr/>
              <p:nvPr/>
            </p:nvCxnSpPr>
            <p:spPr>
              <a:xfrm>
                <a:off x="807949" y="2060848"/>
                <a:ext cx="196385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9" name="Group 71"/>
              <p:cNvGrpSpPr/>
              <p:nvPr/>
            </p:nvGrpSpPr>
            <p:grpSpPr>
              <a:xfrm>
                <a:off x="4260097" y="2060848"/>
                <a:ext cx="734498" cy="1080121"/>
                <a:chOff x="4260098" y="2060848"/>
                <a:chExt cx="734498" cy="1080121"/>
              </a:xfrm>
            </p:grpSpPr>
            <p:cxnSp>
              <p:nvCxnSpPr>
                <p:cNvPr id="143" name="Elbow Connector 61"/>
                <p:cNvCxnSpPr/>
                <p:nvPr/>
              </p:nvCxnSpPr>
              <p:spPr>
                <a:xfrm rot="5400000" flipH="1" flipV="1">
                  <a:off x="3903663" y="2417285"/>
                  <a:ext cx="1080119" cy="367249"/>
                </a:xfrm>
                <a:prstGeom prst="bentConnector3">
                  <a:avLst>
                    <a:gd name="adj1" fmla="val 50000"/>
                  </a:avLst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Arrow Connector 66"/>
                <p:cNvCxnSpPr/>
                <p:nvPr/>
              </p:nvCxnSpPr>
              <p:spPr>
                <a:xfrm>
                  <a:off x="4627346" y="2060848"/>
                  <a:ext cx="367250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0" name="Straight Connector 82"/>
              <p:cNvCxnSpPr/>
              <p:nvPr/>
            </p:nvCxnSpPr>
            <p:spPr>
              <a:xfrm>
                <a:off x="7020270" y="2132856"/>
                <a:ext cx="79208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84"/>
              <p:cNvCxnSpPr/>
              <p:nvPr/>
            </p:nvCxnSpPr>
            <p:spPr>
              <a:xfrm>
                <a:off x="7020270" y="1988840"/>
                <a:ext cx="10081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85"/>
              <p:cNvCxnSpPr/>
              <p:nvPr/>
            </p:nvCxnSpPr>
            <p:spPr>
              <a:xfrm>
                <a:off x="7020270" y="1844824"/>
                <a:ext cx="12241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87"/>
              <p:cNvCxnSpPr/>
              <p:nvPr/>
            </p:nvCxnSpPr>
            <p:spPr>
              <a:xfrm rot="5400000">
                <a:off x="7453113" y="2492102"/>
                <a:ext cx="72008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89"/>
              <p:cNvCxnSpPr/>
              <p:nvPr/>
            </p:nvCxnSpPr>
            <p:spPr>
              <a:xfrm rot="5400000">
                <a:off x="7597128" y="2420094"/>
                <a:ext cx="864096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93"/>
              <p:cNvCxnSpPr/>
              <p:nvPr/>
            </p:nvCxnSpPr>
            <p:spPr>
              <a:xfrm rot="5400000">
                <a:off x="7740350" y="2348880"/>
                <a:ext cx="100811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6" name="Group 113"/>
              <p:cNvGrpSpPr/>
              <p:nvPr/>
            </p:nvGrpSpPr>
            <p:grpSpPr>
              <a:xfrm>
                <a:off x="2267743" y="3284984"/>
                <a:ext cx="1008112" cy="307777"/>
                <a:chOff x="2267744" y="3284984"/>
                <a:chExt cx="1008112" cy="307777"/>
              </a:xfrm>
            </p:grpSpPr>
            <p:cxnSp>
              <p:nvCxnSpPr>
                <p:cNvPr id="141" name="Straight Arrow Connector 103"/>
                <p:cNvCxnSpPr/>
                <p:nvPr/>
              </p:nvCxnSpPr>
              <p:spPr>
                <a:xfrm>
                  <a:off x="2267744" y="3573016"/>
                  <a:ext cx="1008112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2" name="TextBox 141"/>
                <p:cNvSpPr txBox="1"/>
                <p:nvPr/>
              </p:nvSpPr>
              <p:spPr>
                <a:xfrm>
                  <a:off x="2339752" y="3284984"/>
                  <a:ext cx="864096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>
                      <a:solidFill>
                        <a:prstClr val="black"/>
                      </a:solidFill>
                    </a:rPr>
                    <a:t>100 MHZ</a:t>
                  </a:r>
                  <a:endParaRPr lang="he-IL" sz="1400" dirty="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27" name="Group 114"/>
              <p:cNvGrpSpPr/>
              <p:nvPr/>
            </p:nvGrpSpPr>
            <p:grpSpPr>
              <a:xfrm>
                <a:off x="2123728" y="3861048"/>
                <a:ext cx="1152128" cy="307777"/>
                <a:chOff x="2123728" y="3861048"/>
                <a:chExt cx="1152128" cy="307777"/>
              </a:xfrm>
            </p:grpSpPr>
            <p:cxnSp>
              <p:nvCxnSpPr>
                <p:cNvPr id="139" name="Straight Arrow Connector 106"/>
                <p:cNvCxnSpPr/>
                <p:nvPr/>
              </p:nvCxnSpPr>
              <p:spPr>
                <a:xfrm>
                  <a:off x="2267744" y="3861048"/>
                  <a:ext cx="1008112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0" name="TextBox 139"/>
                <p:cNvSpPr txBox="1"/>
                <p:nvPr/>
              </p:nvSpPr>
              <p:spPr>
                <a:xfrm>
                  <a:off x="2123728" y="3861048"/>
                  <a:ext cx="936104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>
                      <a:solidFill>
                        <a:prstClr val="black"/>
                      </a:solidFill>
                    </a:rPr>
                    <a:t>Reset</a:t>
                  </a:r>
                  <a:endParaRPr lang="he-IL" sz="1400" dirty="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28" name="Group 115"/>
              <p:cNvGrpSpPr/>
              <p:nvPr/>
            </p:nvGrpSpPr>
            <p:grpSpPr>
              <a:xfrm>
                <a:off x="0" y="3212976"/>
                <a:ext cx="1223119" cy="361628"/>
                <a:chOff x="0" y="3284984"/>
                <a:chExt cx="1223121" cy="361628"/>
              </a:xfrm>
            </p:grpSpPr>
            <p:cxnSp>
              <p:nvCxnSpPr>
                <p:cNvPr id="137" name="Straight Arrow Connector 111"/>
                <p:cNvCxnSpPr/>
                <p:nvPr/>
              </p:nvCxnSpPr>
              <p:spPr>
                <a:xfrm>
                  <a:off x="440699" y="3645024"/>
                  <a:ext cx="782422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8" name="TextBox 137"/>
                <p:cNvSpPr txBox="1"/>
                <p:nvPr/>
              </p:nvSpPr>
              <p:spPr>
                <a:xfrm>
                  <a:off x="0" y="3284984"/>
                  <a:ext cx="864096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>
                      <a:solidFill>
                        <a:prstClr val="black"/>
                      </a:solidFill>
                    </a:rPr>
                    <a:t>50 MHZ</a:t>
                  </a:r>
                  <a:endParaRPr lang="he-IL" sz="1400" dirty="0">
                    <a:solidFill>
                      <a:prstClr val="black"/>
                    </a:solidFill>
                  </a:endParaRPr>
                </a:p>
              </p:txBody>
            </p:sp>
          </p:grpSp>
          <p:cxnSp>
            <p:nvCxnSpPr>
              <p:cNvPr id="129" name="Elbow Connector 116"/>
              <p:cNvCxnSpPr>
                <a:stCxn id="147" idx="1"/>
              </p:cNvCxnSpPr>
              <p:nvPr/>
            </p:nvCxnSpPr>
            <p:spPr>
              <a:xfrm rot="10800000">
                <a:off x="73451" y="2924944"/>
                <a:ext cx="2770357" cy="2758462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0" name="Group 120"/>
              <p:cNvGrpSpPr/>
              <p:nvPr/>
            </p:nvGrpSpPr>
            <p:grpSpPr>
              <a:xfrm>
                <a:off x="-183107" y="1844824"/>
                <a:ext cx="975194" cy="1315889"/>
                <a:chOff x="-183107" y="1844824"/>
                <a:chExt cx="975195" cy="1315889"/>
              </a:xfrm>
            </p:grpSpPr>
            <p:pic>
              <p:nvPicPr>
                <p:cNvPr id="135" name="Picture 2" descr="http://t3.gstatic.com/images?q=tbn:ANd9GcQlO6hM0otnhpyBrRhX0RSLVAoBQ5bWdime2w86SwyOxpDE8F78&amp;t=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-183107" y="1844824"/>
                  <a:ext cx="883683" cy="916354"/>
                </a:xfrm>
                <a:prstGeom prst="rect">
                  <a:avLst/>
                </a:prstGeom>
                <a:noFill/>
              </p:spPr>
            </p:pic>
            <p:sp>
              <p:nvSpPr>
                <p:cNvPr id="136" name="TextBox 135"/>
                <p:cNvSpPr txBox="1"/>
                <p:nvPr/>
              </p:nvSpPr>
              <p:spPr>
                <a:xfrm>
                  <a:off x="0" y="2852936"/>
                  <a:ext cx="792088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prstClr val="black"/>
                      </a:solidFill>
                    </a:rPr>
                    <a:t>GUI</a:t>
                  </a:r>
                  <a:endParaRPr lang="he-IL" sz="1400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31" name="Rounded Rectangle 124"/>
              <p:cNvSpPr/>
              <p:nvPr/>
            </p:nvSpPr>
            <p:spPr>
              <a:xfrm>
                <a:off x="807949" y="5949280"/>
                <a:ext cx="1944216" cy="648072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2800" b="1" dirty="0" smtClean="0">
                    <a:solidFill>
                      <a:srgbClr val="EEECE1">
                        <a:lumMod val="10000"/>
                      </a:srgbClr>
                    </a:solidFill>
                  </a:rPr>
                  <a:t>FPGA</a:t>
                </a:r>
                <a:endParaRPr lang="he-IL" sz="2800" b="1" dirty="0">
                  <a:solidFill>
                    <a:srgbClr val="EEECE1">
                      <a:lumMod val="10000"/>
                    </a:srgbClr>
                  </a:solidFill>
                </a:endParaRPr>
              </a:p>
            </p:txBody>
          </p:sp>
          <p:grpSp>
            <p:nvGrpSpPr>
              <p:cNvPr id="132" name="Group 51"/>
              <p:cNvGrpSpPr/>
              <p:nvPr/>
            </p:nvGrpSpPr>
            <p:grpSpPr>
              <a:xfrm>
                <a:off x="192957" y="3862634"/>
                <a:ext cx="1055691" cy="414788"/>
                <a:chOff x="1705587" y="3861041"/>
                <a:chExt cx="1607588" cy="253206"/>
              </a:xfrm>
            </p:grpSpPr>
            <p:cxnSp>
              <p:nvCxnSpPr>
                <p:cNvPr id="133" name="Straight Arrow Connector 52"/>
                <p:cNvCxnSpPr/>
                <p:nvPr/>
              </p:nvCxnSpPr>
              <p:spPr>
                <a:xfrm>
                  <a:off x="2082843" y="3861041"/>
                  <a:ext cx="1230332" cy="97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4" name="TextBox 133"/>
                <p:cNvSpPr txBox="1"/>
                <p:nvPr/>
              </p:nvSpPr>
              <p:spPr>
                <a:xfrm>
                  <a:off x="1705587" y="3861042"/>
                  <a:ext cx="977816" cy="25320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>
                      <a:solidFill>
                        <a:prstClr val="black"/>
                      </a:solidFill>
                    </a:rPr>
                    <a:t>Reset</a:t>
                  </a:r>
                  <a:endParaRPr lang="he-IL" sz="1400" dirty="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100" name="Rectangle 76"/>
            <p:cNvSpPr/>
            <p:nvPr/>
          </p:nvSpPr>
          <p:spPr>
            <a:xfrm rot="16200000">
              <a:off x="4857205" y="1847651"/>
              <a:ext cx="720080" cy="28237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>
                  <a:solidFill>
                    <a:prstClr val="black"/>
                  </a:solidFill>
                </a:rPr>
                <a:t>WBS</a:t>
              </a:r>
              <a:endParaRPr lang="he-IL" sz="1400" dirty="0">
                <a:solidFill>
                  <a:prstClr val="black"/>
                </a:solidFill>
              </a:endParaRPr>
            </a:p>
          </p:txBody>
        </p:sp>
        <p:cxnSp>
          <p:nvCxnSpPr>
            <p:cNvPr id="101" name="Straight Arrow Connector 86"/>
            <p:cNvCxnSpPr/>
            <p:nvPr/>
          </p:nvCxnSpPr>
          <p:spPr>
            <a:xfrm rot="5400000">
              <a:off x="4175956" y="3176972"/>
              <a:ext cx="361628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5088216" y="5730903"/>
              <a:ext cx="2736304" cy="7880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1600" b="1" dirty="0" smtClean="0">
                  <a:solidFill>
                    <a:prstClr val="black"/>
                  </a:solidFill>
                </a:rPr>
                <a:t>WBM- </a:t>
              </a:r>
              <a:r>
                <a:rPr lang="en-US" sz="1600" b="1" dirty="0" err="1" smtClean="0">
                  <a:solidFill>
                    <a:prstClr val="black"/>
                  </a:solidFill>
                </a:rPr>
                <a:t>Whishbone</a:t>
              </a:r>
              <a:r>
                <a:rPr lang="en-US" sz="1600" b="1" dirty="0" smtClean="0">
                  <a:solidFill>
                    <a:prstClr val="black"/>
                  </a:solidFill>
                </a:rPr>
                <a:t> Master</a:t>
              </a:r>
            </a:p>
            <a:p>
              <a:pPr algn="l"/>
              <a:r>
                <a:rPr lang="en-US" sz="1600" b="1" dirty="0" smtClean="0">
                  <a:solidFill>
                    <a:prstClr val="black"/>
                  </a:solidFill>
                </a:rPr>
                <a:t>WBS-</a:t>
              </a:r>
              <a:r>
                <a:rPr lang="en-US" sz="1600" b="1" dirty="0" err="1" smtClean="0">
                  <a:solidFill>
                    <a:prstClr val="black"/>
                  </a:solidFill>
                </a:rPr>
                <a:t>Whishbone</a:t>
              </a:r>
              <a:r>
                <a:rPr lang="en-US" sz="1600" b="1" dirty="0" smtClean="0">
                  <a:solidFill>
                    <a:prstClr val="black"/>
                  </a:solidFill>
                </a:rPr>
                <a:t> Slave</a:t>
              </a:r>
              <a:endParaRPr lang="he-IL" sz="1600" b="1" dirty="0">
                <a:solidFill>
                  <a:prstClr val="black"/>
                </a:solidFill>
              </a:endParaRPr>
            </a:p>
          </p:txBody>
        </p:sp>
      </p:grpSp>
      <p:pic>
        <p:nvPicPr>
          <p:cNvPr id="4" name="Picture 2" descr="C:\Users\Moran\Desktop\picters_project\vhdl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5816" y="2852936"/>
            <a:ext cx="3706813" cy="3657600"/>
          </a:xfrm>
          <a:prstGeom prst="rect">
            <a:avLst/>
          </a:prstGeom>
          <a:noFill/>
        </p:spPr>
      </p:pic>
      <p:pic>
        <p:nvPicPr>
          <p:cNvPr id="97" name="Picture 6" descr="C:\Users\Moran\Desktop\picters_project\chipscope_bfly (1)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57422" y="3779153"/>
            <a:ext cx="4614293" cy="307884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1143000"/>
          </a:xfrm>
        </p:spPr>
        <p:txBody>
          <a:bodyPr/>
          <a:lstStyle/>
          <a:p>
            <a:r>
              <a:rPr lang="en-US" dirty="0" smtClean="0"/>
              <a:t>Project goals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357298"/>
            <a:ext cx="8229600" cy="2928958"/>
          </a:xfrm>
        </p:spPr>
        <p:txBody>
          <a:bodyPr>
            <a:normAutofit fontScale="62500" lnSpcReduction="20000"/>
          </a:bodyPr>
          <a:lstStyle/>
          <a:p>
            <a:pPr algn="l" rtl="0"/>
            <a:r>
              <a:rPr lang="en-US" dirty="0" smtClean="0"/>
              <a:t>Design an internal logic analyzer to the FPGA which will be an independent part</a:t>
            </a:r>
          </a:p>
          <a:p>
            <a:pPr algn="l" rtl="0"/>
            <a:r>
              <a:rPr lang="en-US" dirty="0" smtClean="0"/>
              <a:t>Hardware:</a:t>
            </a:r>
          </a:p>
          <a:p>
            <a:pPr algn="l" rtl="0">
              <a:buNone/>
            </a:pPr>
            <a:r>
              <a:rPr lang="en-US" sz="2900" dirty="0" smtClean="0"/>
              <a:t>		         (1) VHDL </a:t>
            </a:r>
          </a:p>
          <a:p>
            <a:pPr algn="l" rtl="0">
              <a:buNone/>
            </a:pPr>
            <a:r>
              <a:rPr lang="en-US" sz="2900" dirty="0" smtClean="0"/>
              <a:t>	      	         (2) Record the chosen signals </a:t>
            </a:r>
          </a:p>
          <a:p>
            <a:pPr algn="l" rtl="0">
              <a:buNone/>
            </a:pPr>
            <a:r>
              <a:rPr lang="en-US" sz="2900" dirty="0" smtClean="0"/>
              <a:t>		         (3) Send it back to the user</a:t>
            </a:r>
          </a:p>
          <a:p>
            <a:pPr algn="l" rtl="0"/>
            <a:r>
              <a:rPr lang="en-US" dirty="0" smtClean="0"/>
              <a:t>Software: </a:t>
            </a:r>
          </a:p>
          <a:p>
            <a:pPr algn="l" rtl="0">
              <a:buNone/>
            </a:pPr>
            <a:r>
              <a:rPr lang="en-US" dirty="0" smtClean="0"/>
              <a:t>		        (1) GUI-  allow to present the recorded information</a:t>
            </a:r>
          </a:p>
          <a:p>
            <a:pPr algn="l" rtl="0">
              <a:buNone/>
            </a:pPr>
            <a:r>
              <a:rPr lang="en-US" dirty="0" smtClean="0"/>
              <a:t>		        (2) Send request to change hardware according user’s </a:t>
            </a:r>
            <a:r>
              <a:rPr lang="en-US" dirty="0" err="1" smtClean="0"/>
              <a:t>choise</a:t>
            </a:r>
            <a:endParaRPr lang="en-US" dirty="0" smtClean="0"/>
          </a:p>
          <a:p>
            <a:pPr algn="l" rtl="0">
              <a:buNone/>
            </a:pPr>
            <a:r>
              <a:rPr lang="en-US" dirty="0" smtClean="0"/>
              <a:t>		        (3) Build a system to check our implementation</a:t>
            </a:r>
          </a:p>
          <a:p>
            <a:pPr algn="l" rtl="0">
              <a:buNone/>
            </a:pPr>
            <a:endParaRPr lang="en-US" dirty="0" smtClean="0"/>
          </a:p>
        </p:txBody>
      </p:sp>
      <p:sp>
        <p:nvSpPr>
          <p:cNvPr id="95" name="Rounded Rectangle 94"/>
          <p:cNvSpPr/>
          <p:nvPr/>
        </p:nvSpPr>
        <p:spPr>
          <a:xfrm>
            <a:off x="6858016" y="3857628"/>
            <a:ext cx="1944216" cy="217462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pic>
        <p:nvPicPr>
          <p:cNvPr id="9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68344" y="4214817"/>
            <a:ext cx="285750" cy="520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9" name="קבוצה 68"/>
          <p:cNvGrpSpPr/>
          <p:nvPr/>
        </p:nvGrpSpPr>
        <p:grpSpPr>
          <a:xfrm>
            <a:off x="899592" y="3429000"/>
            <a:ext cx="7704856" cy="3195439"/>
            <a:chOff x="899592" y="3429000"/>
            <a:chExt cx="7704856" cy="3195439"/>
          </a:xfrm>
        </p:grpSpPr>
        <p:grpSp>
          <p:nvGrpSpPr>
            <p:cNvPr id="6" name="Group 5"/>
            <p:cNvGrpSpPr/>
            <p:nvPr/>
          </p:nvGrpSpPr>
          <p:grpSpPr>
            <a:xfrm>
              <a:off x="899592" y="3789040"/>
              <a:ext cx="7704856" cy="2835399"/>
              <a:chOff x="899592" y="3068960"/>
              <a:chExt cx="7704856" cy="2835399"/>
            </a:xfrm>
          </p:grpSpPr>
          <p:pic>
            <p:nvPicPr>
              <p:cNvPr id="1026" name="Picture 2" descr="C:\Users\Moran\Desktop\picters_project\fpga_altera.jp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899592" y="3284984"/>
                <a:ext cx="3124200" cy="2619375"/>
              </a:xfrm>
              <a:prstGeom prst="rect">
                <a:avLst/>
              </a:prstGeom>
              <a:noFill/>
            </p:spPr>
          </p:pic>
          <p:pic>
            <p:nvPicPr>
              <p:cNvPr id="1027" name="Picture 3" descr="C:\Users\Moran\Desktop\picters_project\fpga_xilinx.jpg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5292080" y="3068960"/>
                <a:ext cx="3312368" cy="2834139"/>
              </a:xfrm>
              <a:prstGeom prst="rect">
                <a:avLst/>
              </a:prstGeom>
              <a:noFill/>
            </p:spPr>
          </p:pic>
        </p:grpSp>
        <p:sp>
          <p:nvSpPr>
            <p:cNvPr id="67" name="TextBox 66"/>
            <p:cNvSpPr txBox="1"/>
            <p:nvPr/>
          </p:nvSpPr>
          <p:spPr>
            <a:xfrm>
              <a:off x="5857884" y="3429000"/>
              <a:ext cx="228601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dirty="0" smtClean="0">
                  <a:solidFill>
                    <a:prstClr val="black"/>
                  </a:solidFill>
                </a:rPr>
                <a:t>XILINX- SPARTAN 3E</a:t>
              </a:r>
              <a:endParaRPr lang="he-IL" dirty="0">
                <a:solidFill>
                  <a:prstClr val="black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571604" y="3500438"/>
              <a:ext cx="192882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dirty="0" smtClean="0">
                  <a:solidFill>
                    <a:prstClr val="black"/>
                  </a:solidFill>
                </a:rPr>
                <a:t>ALTERA- CYCLON II</a:t>
              </a:r>
              <a:endParaRPr lang="he-IL" dirty="0">
                <a:solidFill>
                  <a:prstClr val="black"/>
                </a:solidFill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2214546" y="6488668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800" dirty="0" err="1" smtClean="0">
                <a:solidFill>
                  <a:prstClr val="black"/>
                </a:solidFill>
              </a:rPr>
              <a:t>Altera</a:t>
            </a:r>
            <a:r>
              <a:rPr lang="en-US" sz="800" dirty="0" smtClean="0">
                <a:solidFill>
                  <a:prstClr val="black"/>
                </a:solidFill>
              </a:rPr>
              <a:t> Cyclone </a:t>
            </a:r>
            <a:r>
              <a:rPr lang="en-US" sz="1000" dirty="0" smtClean="0">
                <a:solidFill>
                  <a:prstClr val="black"/>
                </a:solidFill>
              </a:rPr>
              <a:t>II</a:t>
            </a:r>
            <a:endParaRPr lang="he-IL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41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5" presetClass="emph" presetSubtype="0" repeatCount="indefinite" fill="hold" grpId="2" nodeType="after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6 C -0.01615 -0.00162 0.00347 0.04236 -0.0125 0.04004 C -0.01962 0.04074 -0.05486 0.0368 -0.06389 0.04004 C -0.07483 0.04398 -0.09375 0.03981 -0.10556 0.04189 C -0.14271 0.0412 -0.17257 0.04282 -0.20973 0.04004 C -0.21598 0.03958 -0.21164 0.02361 -0.21389 0.01967 C -0.2165 0.01527 -0.22969 0.01551 -0.23334 0.01412 C -0.29514 0.01713 -0.3592 0.01736 -0.42084 0.01967 C -0.43993 0.02222 -0.43611 0.01597 -0.45139 0.00671 C -0.45139 0.01597 -0.45 0.02361 -0.45 0.02893 C -0.45 0.07939 -0.44983 0.12662 -0.45139 0.17708 C -0.45243 0.2118 -0.51806 0.19514 -0.5283 0.1956 C -0.54219 0.19838 -0.55608 0.20185 -0.56997 0.20439 C -0.91771 0.20139 -0.729 0.2243 -0.825 0.19768 C -0.82674 0.1956 -0.82986 0.19421 -0.83004 0.1912 C -0.83056 0.17384 -0.82726 0.04328 -0.82657 0.01342 C -0.82882 -0.06019 -0.82969 -0.07709 -0.8283 -0.16412 C -0.81615 -0.16366 -0.80382 -0.16366 -0.79167 -0.16227 C -0.77952 -0.16088 -0.77986 -0.15787 -0.76337 -0.15787 " pathEditMode="relative" rAng="0" ptsTypes="fffffffffffffffffff">
                                      <p:cBhvr>
                                        <p:cTn id="68" dur="5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700" y="3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5" grpId="0" animBg="1"/>
      <p:bldP spid="95" grpId="1" animBg="1"/>
      <p:bldP spid="95" grpId="2" animBg="1"/>
      <p:bldP spid="70" grpId="0"/>
      <p:bldP spid="7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142844" y="3714752"/>
            <a:ext cx="6812316" cy="1645913"/>
            <a:chOff x="142844" y="3714752"/>
            <a:chExt cx="6812316" cy="1645913"/>
          </a:xfrm>
        </p:grpSpPr>
        <p:pic>
          <p:nvPicPr>
            <p:cNvPr id="2054" name="Picture 6" descr="C:\Users\Moran\Desktop\picters_project\save-screen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11960" y="3789040"/>
              <a:ext cx="2743200" cy="1571625"/>
            </a:xfrm>
            <a:prstGeom prst="rect">
              <a:avLst/>
            </a:prstGeom>
            <a:noFill/>
          </p:spPr>
        </p:pic>
        <p:sp>
          <p:nvSpPr>
            <p:cNvPr id="30" name="TextBox 29"/>
            <p:cNvSpPr txBox="1"/>
            <p:nvPr/>
          </p:nvSpPr>
          <p:spPr>
            <a:xfrm>
              <a:off x="142844" y="3714752"/>
              <a:ext cx="309634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Save and load settings</a:t>
              </a:r>
              <a:endParaRPr lang="he-IL" dirty="0">
                <a:solidFill>
                  <a:prstClr val="black"/>
                </a:solidFill>
              </a:endParaRPr>
            </a:p>
          </p:txBody>
        </p:sp>
      </p:grpSp>
      <p:pic>
        <p:nvPicPr>
          <p:cNvPr id="2053" name="Picture 5" descr="C:\Users\Moran\Desktop\picters_project\trigge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1396" y="4293096"/>
            <a:ext cx="8555446" cy="223224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60847"/>
          </a:xfrm>
        </p:spPr>
        <p:txBody>
          <a:bodyPr>
            <a:normAutofit fontScale="85000" lnSpcReduction="10000"/>
          </a:bodyPr>
          <a:lstStyle/>
          <a:p>
            <a:pPr algn="l" rtl="0"/>
            <a:r>
              <a:rPr lang="en-US" dirty="0" smtClean="0"/>
              <a:t>Option to choose the parameters </a:t>
            </a:r>
          </a:p>
          <a:p>
            <a:pPr algn="l" rtl="0"/>
            <a:r>
              <a:rPr lang="en-US" dirty="0" smtClean="0"/>
              <a:t>Save the recorded information and present it using waveform</a:t>
            </a:r>
          </a:p>
          <a:p>
            <a:pPr algn="l" rtl="0"/>
            <a:r>
              <a:rPr lang="en-US" dirty="0" smtClean="0"/>
              <a:t>Internal communication is through Wishbone protocol</a:t>
            </a:r>
          </a:p>
          <a:p>
            <a:pPr algn="l" rtl="0"/>
            <a:r>
              <a:rPr lang="en-US" dirty="0" smtClean="0"/>
              <a:t>External communication is through UART protocol</a:t>
            </a:r>
          </a:p>
          <a:p>
            <a:pPr algn="l" rtl="0">
              <a:buNone/>
            </a:pPr>
            <a:endParaRPr lang="en-US" dirty="0" smtClean="0"/>
          </a:p>
          <a:p>
            <a:endParaRPr lang="he-IL" dirty="0"/>
          </a:p>
        </p:txBody>
      </p:sp>
      <p:grpSp>
        <p:nvGrpSpPr>
          <p:cNvPr id="15" name="Group 14"/>
          <p:cNvGrpSpPr/>
          <p:nvPr/>
        </p:nvGrpSpPr>
        <p:grpSpPr>
          <a:xfrm>
            <a:off x="683568" y="3717032"/>
            <a:ext cx="4033018" cy="1368152"/>
            <a:chOff x="683568" y="3717032"/>
            <a:chExt cx="4033018" cy="1368152"/>
          </a:xfrm>
        </p:grpSpPr>
        <p:grpSp>
          <p:nvGrpSpPr>
            <p:cNvPr id="13" name="Group 12"/>
            <p:cNvGrpSpPr/>
            <p:nvPr/>
          </p:nvGrpSpPr>
          <p:grpSpPr>
            <a:xfrm>
              <a:off x="683568" y="3717032"/>
              <a:ext cx="3384376" cy="1368152"/>
              <a:chOff x="683568" y="3717032"/>
              <a:chExt cx="3384376" cy="1368152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83568" y="3717032"/>
                <a:ext cx="33843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1">
                <a:spAutoFit/>
              </a:bodyPr>
              <a:lstStyle/>
              <a:p>
                <a:pPr algn="l" rtl="0"/>
                <a:r>
                  <a:rPr lang="en-US" dirty="0" smtClean="0">
                    <a:solidFill>
                      <a:prstClr val="black"/>
                    </a:solidFill>
                  </a:rPr>
                  <a:t>Type of trigger, for example ‘rise’</a:t>
                </a:r>
                <a:endParaRPr lang="he-IL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275856" y="4725144"/>
                <a:ext cx="216024" cy="3600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Oval 13"/>
            <p:cNvSpPr/>
            <p:nvPr/>
          </p:nvSpPr>
          <p:spPr>
            <a:xfrm>
              <a:off x="4500562" y="4714884"/>
              <a:ext cx="216024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83568" y="3717032"/>
            <a:ext cx="3888432" cy="2664296"/>
            <a:chOff x="683568" y="3717032"/>
            <a:chExt cx="3888432" cy="2664296"/>
          </a:xfrm>
        </p:grpSpPr>
        <p:grpSp>
          <p:nvGrpSpPr>
            <p:cNvPr id="18" name="Group 17"/>
            <p:cNvGrpSpPr/>
            <p:nvPr/>
          </p:nvGrpSpPr>
          <p:grpSpPr>
            <a:xfrm>
              <a:off x="683568" y="5085184"/>
              <a:ext cx="576064" cy="720080"/>
              <a:chOff x="683568" y="5085184"/>
              <a:chExt cx="576064" cy="720080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755576" y="5085184"/>
                <a:ext cx="360040" cy="216024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83568" y="5589240"/>
                <a:ext cx="576064" cy="216024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899592" y="3717032"/>
              <a:ext cx="367240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 smtClean="0">
                  <a:solidFill>
                    <a:prstClr val="black"/>
                  </a:solidFill>
                </a:rPr>
                <a:t>Signals name, which signals to record</a:t>
              </a:r>
              <a:endParaRPr lang="he-IL" dirty="0">
                <a:solidFill>
                  <a:prstClr val="black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755576" y="6165304"/>
              <a:ext cx="216024" cy="21602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57224" y="3714752"/>
            <a:ext cx="5880146" cy="2738584"/>
            <a:chOff x="857224" y="3714752"/>
            <a:chExt cx="5880146" cy="2738584"/>
          </a:xfrm>
        </p:grpSpPr>
        <p:sp>
          <p:nvSpPr>
            <p:cNvPr id="23" name="TextBox 22"/>
            <p:cNvSpPr txBox="1"/>
            <p:nvPr/>
          </p:nvSpPr>
          <p:spPr>
            <a:xfrm>
              <a:off x="857224" y="3714752"/>
              <a:ext cx="27363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 smtClean="0">
                  <a:solidFill>
                    <a:prstClr val="black"/>
                  </a:solidFill>
                </a:rPr>
                <a:t>position of trigger</a:t>
              </a:r>
              <a:endParaRPr lang="he-IL" dirty="0">
                <a:solidFill>
                  <a:prstClr val="black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500562" y="4714884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29058" y="5072074"/>
              <a:ext cx="2808312" cy="21602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prstClr val="white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131840" y="5661248"/>
              <a:ext cx="2808312" cy="21602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prstClr val="white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195736" y="6237312"/>
              <a:ext cx="2808312" cy="21602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prstClr val="white"/>
                </a:solidFill>
              </a:endParaRPr>
            </a:p>
          </p:txBody>
        </p:sp>
      </p:grpSp>
      <p:grpSp>
        <p:nvGrpSpPr>
          <p:cNvPr id="34" name="קבוצה 33"/>
          <p:cNvGrpSpPr/>
          <p:nvPr/>
        </p:nvGrpSpPr>
        <p:grpSpPr>
          <a:xfrm>
            <a:off x="5214942" y="4857760"/>
            <a:ext cx="2571768" cy="1655216"/>
            <a:chOff x="5214942" y="4857760"/>
            <a:chExt cx="2571768" cy="1655216"/>
          </a:xfrm>
        </p:grpSpPr>
        <p:sp>
          <p:nvSpPr>
            <p:cNvPr id="29" name="TextBox 28"/>
            <p:cNvSpPr txBox="1"/>
            <p:nvPr/>
          </p:nvSpPr>
          <p:spPr>
            <a:xfrm>
              <a:off x="6715140" y="4857760"/>
              <a:ext cx="107157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30%-70%</a:t>
              </a:r>
              <a:endParaRPr lang="he-IL" dirty="0">
                <a:solidFill>
                  <a:srgbClr val="00B05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00760" y="5429264"/>
              <a:ext cx="107157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50%-50%</a:t>
              </a:r>
              <a:endParaRPr lang="he-IL" dirty="0">
                <a:solidFill>
                  <a:srgbClr val="00B05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214942" y="6143644"/>
              <a:ext cx="107157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70%-30%</a:t>
              </a:r>
              <a:endParaRPr lang="he-IL" dirty="0">
                <a:solidFill>
                  <a:srgbClr val="00B050"/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42910" y="3714752"/>
            <a:ext cx="257176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>
                <a:solidFill>
                  <a:prstClr val="black"/>
                </a:solidFill>
              </a:rPr>
              <a:t>Duration of recording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36" name="אליפסה 35"/>
          <p:cNvSpPr/>
          <p:nvPr/>
        </p:nvSpPr>
        <p:spPr>
          <a:xfrm>
            <a:off x="2643174" y="4714884"/>
            <a:ext cx="214314" cy="357190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37" name="מלבן מעוגל 36"/>
          <p:cNvSpPr/>
          <p:nvPr/>
        </p:nvSpPr>
        <p:spPr>
          <a:xfrm>
            <a:off x="2500298" y="5072074"/>
            <a:ext cx="1000132" cy="285752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38" name="מלבן מעוגל 37"/>
          <p:cNvSpPr/>
          <p:nvPr/>
        </p:nvSpPr>
        <p:spPr>
          <a:xfrm>
            <a:off x="2500298" y="5072074"/>
            <a:ext cx="3857652" cy="285752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39" name="מלבן מעוגל 38"/>
          <p:cNvSpPr/>
          <p:nvPr/>
        </p:nvSpPr>
        <p:spPr>
          <a:xfrm>
            <a:off x="2500298" y="5072074"/>
            <a:ext cx="1928826" cy="285752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24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4" presetClass="exit" presetSubtype="16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6" dur="3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000"/>
                            </p:stCondLst>
                            <p:childTnLst>
                              <p:par>
                                <p:cTn id="49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" presetClass="exit" presetSubtype="16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4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0"/>
                            </p:stCondLst>
                            <p:childTnLst>
                              <p:par>
                                <p:cTn id="57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5" grpId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1484784"/>
            <a:ext cx="9144000" cy="5112568"/>
            <a:chOff x="0" y="1484784"/>
            <a:chExt cx="9144000" cy="5112568"/>
          </a:xfrm>
        </p:grpSpPr>
        <p:grpSp>
          <p:nvGrpSpPr>
            <p:cNvPr id="56" name="Group 55"/>
            <p:cNvGrpSpPr/>
            <p:nvPr/>
          </p:nvGrpSpPr>
          <p:grpSpPr>
            <a:xfrm>
              <a:off x="0" y="1484784"/>
              <a:ext cx="9144000" cy="5112568"/>
              <a:chOff x="-183107" y="1484784"/>
              <a:chExt cx="9327105" cy="5112568"/>
            </a:xfrm>
          </p:grpSpPr>
          <p:sp>
            <p:nvSpPr>
              <p:cNvPr id="124" name="Rectangle 123"/>
              <p:cNvSpPr/>
              <p:nvPr/>
            </p:nvSpPr>
            <p:spPr>
              <a:xfrm>
                <a:off x="807949" y="1484784"/>
                <a:ext cx="8336049" cy="51125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028299" y="1700808"/>
                <a:ext cx="991056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</a:rPr>
                  <a:t>UART IN</a:t>
                </a:r>
                <a:endParaRPr lang="he-IL" dirty="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>
                <a:off x="2843807" y="1628800"/>
                <a:ext cx="1656183" cy="1080120"/>
                <a:chOff x="2339752" y="1844824"/>
                <a:chExt cx="1656184" cy="864096"/>
              </a:xfrm>
            </p:grpSpPr>
            <p:sp>
              <p:nvSpPr>
                <p:cNvPr id="30" name="Rounded Rectangle 29"/>
                <p:cNvSpPr/>
                <p:nvPr/>
              </p:nvSpPr>
              <p:spPr>
                <a:xfrm>
                  <a:off x="2339752" y="1844824"/>
                  <a:ext cx="1656184" cy="576064"/>
                </a:xfrm>
                <a:prstGeom prst="round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 smtClean="0">
                      <a:solidFill>
                        <a:prstClr val="black"/>
                      </a:solidFill>
                    </a:rPr>
                    <a:t>RX PATH</a:t>
                  </a:r>
                  <a:endParaRPr lang="he-IL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2843808" y="2420888"/>
                  <a:ext cx="720080" cy="288032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</a:rPr>
                    <a:t>WBM</a:t>
                  </a:r>
                  <a:endParaRPr lang="he-IL" sz="140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37" name="Rectangle 36"/>
              <p:cNvSpPr/>
              <p:nvPr/>
            </p:nvSpPr>
            <p:spPr>
              <a:xfrm>
                <a:off x="3275855" y="3356992"/>
                <a:ext cx="1440159" cy="792088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2000" dirty="0" err="1" smtClean="0">
                    <a:solidFill>
                      <a:prstClr val="black"/>
                    </a:solidFill>
                  </a:rPr>
                  <a:t>WhishBone</a:t>
                </a:r>
                <a:endParaRPr lang="en-US" sz="2000" dirty="0" smtClean="0">
                  <a:solidFill>
                    <a:prstClr val="black"/>
                  </a:solidFill>
                </a:endParaRPr>
              </a:p>
              <a:p>
                <a:pPr algn="ctr"/>
                <a:r>
                  <a:rPr lang="en-US" sz="2000" dirty="0" err="1" smtClean="0">
                    <a:solidFill>
                      <a:prstClr val="black"/>
                    </a:solidFill>
                  </a:rPr>
                  <a:t>intercon</a:t>
                </a:r>
                <a:endParaRPr lang="he-IL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5220070" y="1628800"/>
                <a:ext cx="1800200" cy="72008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 smtClean="0">
                    <a:solidFill>
                      <a:prstClr val="black"/>
                    </a:solidFill>
                  </a:rPr>
                  <a:t>Signal</a:t>
                </a:r>
              </a:p>
              <a:p>
                <a:pPr algn="ctr"/>
                <a:r>
                  <a:rPr lang="en-US" dirty="0" smtClean="0">
                    <a:solidFill>
                      <a:prstClr val="black"/>
                    </a:solidFill>
                  </a:rPr>
                  <a:t> Generator</a:t>
                </a:r>
                <a:endParaRPr lang="he-IL" dirty="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6876255" y="2852936"/>
                <a:ext cx="2088232" cy="2664296"/>
                <a:chOff x="6516216" y="3140968"/>
                <a:chExt cx="2088232" cy="2664296"/>
              </a:xfrm>
            </p:grpSpPr>
            <p:sp>
              <p:nvSpPr>
                <p:cNvPr id="39" name="Rounded Rectangle 38"/>
                <p:cNvSpPr/>
                <p:nvPr/>
              </p:nvSpPr>
              <p:spPr>
                <a:xfrm>
                  <a:off x="6804248" y="3140968"/>
                  <a:ext cx="1800200" cy="2376264"/>
                </a:xfrm>
                <a:prstGeom prst="round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 smtClean="0">
                      <a:solidFill>
                        <a:prstClr val="black"/>
                      </a:solidFill>
                    </a:rPr>
                    <a:t>Internal</a:t>
                  </a:r>
                </a:p>
                <a:p>
                  <a:pPr algn="ctr"/>
                  <a:r>
                    <a:rPr lang="en-US" dirty="0" smtClean="0">
                      <a:solidFill>
                        <a:prstClr val="black"/>
                      </a:solidFill>
                    </a:rPr>
                    <a:t>Logic</a:t>
                  </a:r>
                </a:p>
                <a:p>
                  <a:pPr algn="ctr"/>
                  <a:r>
                    <a:rPr lang="en-US" dirty="0" smtClean="0">
                      <a:solidFill>
                        <a:prstClr val="black"/>
                      </a:solidFill>
                    </a:rPr>
                    <a:t>Analyzer</a:t>
                  </a:r>
                </a:p>
                <a:p>
                  <a:pPr algn="ctr"/>
                  <a:r>
                    <a:rPr lang="en-US" dirty="0" smtClean="0">
                      <a:solidFill>
                        <a:prstClr val="black"/>
                      </a:solidFill>
                    </a:rPr>
                    <a:t>Core</a:t>
                  </a:r>
                  <a:endParaRPr lang="he-IL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7380312" y="5517232"/>
                  <a:ext cx="720080" cy="288032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</a:rPr>
                    <a:t>WBM</a:t>
                  </a:r>
                  <a:endParaRPr lang="he-IL" sz="14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 rot="16200000">
                  <a:off x="6300192" y="3933056"/>
                  <a:ext cx="720080" cy="288032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black"/>
                      </a:solidFill>
                    </a:rPr>
                    <a:t>WBS</a:t>
                  </a:r>
                  <a:endParaRPr lang="he-IL" sz="1400" dirty="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2843807" y="4941169"/>
                <a:ext cx="1944217" cy="1152128"/>
                <a:chOff x="2627784" y="4941168"/>
                <a:chExt cx="1944217" cy="998511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2627784" y="5229200"/>
                  <a:ext cx="1944217" cy="710479"/>
                  <a:chOff x="2339752" y="1844824"/>
                  <a:chExt cx="1944217" cy="710479"/>
                </a:xfrm>
              </p:grpSpPr>
              <p:sp>
                <p:nvSpPr>
                  <p:cNvPr id="44" name="Rounded Rectangle 43"/>
                  <p:cNvSpPr/>
                  <p:nvPr/>
                </p:nvSpPr>
                <p:spPr>
                  <a:xfrm>
                    <a:off x="2339752" y="1844824"/>
                    <a:ext cx="1656184" cy="710479"/>
                  </a:xfrm>
                  <a:prstGeom prst="roundRect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dirty="0" smtClean="0">
                        <a:solidFill>
                          <a:prstClr val="black"/>
                        </a:solidFill>
                      </a:rPr>
                      <a:t>TX PATH</a:t>
                    </a:r>
                    <a:endParaRPr lang="he-IL" dirty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5" name="Rectangle 44"/>
                  <p:cNvSpPr/>
                  <p:nvPr/>
                </p:nvSpPr>
                <p:spPr>
                  <a:xfrm rot="5400000">
                    <a:off x="3859121" y="2068047"/>
                    <a:ext cx="561663" cy="288032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prstClr val="white"/>
                        </a:solidFill>
                      </a:rPr>
                      <a:t>WBM</a:t>
                    </a:r>
                    <a:endParaRPr lang="he-IL" sz="1400" dirty="0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46" name="Rectangle 45"/>
                <p:cNvSpPr/>
                <p:nvPr/>
              </p:nvSpPr>
              <p:spPr>
                <a:xfrm>
                  <a:off x="3131840" y="4941168"/>
                  <a:ext cx="720080" cy="288032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black"/>
                      </a:solidFill>
                    </a:rPr>
                    <a:t>WBS</a:t>
                  </a:r>
                  <a:endParaRPr lang="he-IL" sz="1400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9" name="TextBox 48"/>
              <p:cNvSpPr txBox="1"/>
              <p:nvPr/>
            </p:nvSpPr>
            <p:spPr>
              <a:xfrm>
                <a:off x="1101749" y="5301208"/>
                <a:ext cx="131001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</a:rPr>
                  <a:t>UART OUT</a:t>
                </a:r>
                <a:endParaRPr lang="he-IL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1259631" y="3429000"/>
                <a:ext cx="1008112" cy="576064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 smtClean="0">
                    <a:solidFill>
                      <a:prstClr val="black"/>
                    </a:solidFill>
                  </a:rPr>
                  <a:t>Clock &amp;</a:t>
                </a:r>
              </a:p>
              <a:p>
                <a:pPr algn="ctr"/>
                <a:r>
                  <a:rPr lang="en-US" dirty="0" smtClean="0">
                    <a:solidFill>
                      <a:prstClr val="black"/>
                    </a:solidFill>
                  </a:rPr>
                  <a:t>Reset</a:t>
                </a:r>
                <a:endParaRPr lang="he-IL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54" name="Elbow Connector 53"/>
              <p:cNvCxnSpPr/>
              <p:nvPr/>
            </p:nvCxnSpPr>
            <p:spPr>
              <a:xfrm rot="5400000">
                <a:off x="3383073" y="3032956"/>
                <a:ext cx="648866" cy="794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Elbow Connector 63"/>
              <p:cNvCxnSpPr/>
              <p:nvPr/>
            </p:nvCxnSpPr>
            <p:spPr>
              <a:xfrm rot="5400000" flipH="1" flipV="1">
                <a:off x="3312653" y="4545124"/>
                <a:ext cx="791294" cy="794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Elbow Connector 65"/>
              <p:cNvCxnSpPr/>
              <p:nvPr/>
            </p:nvCxnSpPr>
            <p:spPr>
              <a:xfrm rot="16200000" flipV="1">
                <a:off x="3815915" y="4545124"/>
                <a:ext cx="1224136" cy="432048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Elbow Connector 67"/>
              <p:cNvCxnSpPr/>
              <p:nvPr/>
            </p:nvCxnSpPr>
            <p:spPr>
              <a:xfrm rot="10800000">
                <a:off x="4716015" y="3573016"/>
                <a:ext cx="2160240" cy="216024"/>
              </a:xfrm>
              <a:prstGeom prst="bentConnector3">
                <a:avLst>
                  <a:gd name="adj1" fmla="val 40184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Elbow Connector 69"/>
              <p:cNvCxnSpPr/>
              <p:nvPr/>
            </p:nvCxnSpPr>
            <p:spPr>
              <a:xfrm rot="10800000">
                <a:off x="4716015" y="3933056"/>
                <a:ext cx="3024335" cy="1440160"/>
              </a:xfrm>
              <a:prstGeom prst="bentConnector3">
                <a:avLst>
                  <a:gd name="adj1" fmla="val 57887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rot="5400000" flipH="1" flipV="1">
                <a:off x="-141765" y="3140158"/>
                <a:ext cx="432048" cy="162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807949" y="2060848"/>
                <a:ext cx="196385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2" name="Group 71"/>
              <p:cNvGrpSpPr/>
              <p:nvPr/>
            </p:nvGrpSpPr>
            <p:grpSpPr>
              <a:xfrm>
                <a:off x="4260097" y="2060848"/>
                <a:ext cx="734498" cy="1080121"/>
                <a:chOff x="4260098" y="2060848"/>
                <a:chExt cx="734498" cy="1080121"/>
              </a:xfrm>
            </p:grpSpPr>
            <p:cxnSp>
              <p:nvCxnSpPr>
                <p:cNvPr id="62" name="Elbow Connector 61"/>
                <p:cNvCxnSpPr/>
                <p:nvPr/>
              </p:nvCxnSpPr>
              <p:spPr>
                <a:xfrm rot="5400000" flipH="1" flipV="1">
                  <a:off x="3903663" y="2417285"/>
                  <a:ext cx="1080119" cy="367249"/>
                </a:xfrm>
                <a:prstGeom prst="bentConnector3">
                  <a:avLst>
                    <a:gd name="adj1" fmla="val 50000"/>
                  </a:avLst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/>
                <p:cNvCxnSpPr/>
                <p:nvPr/>
              </p:nvCxnSpPr>
              <p:spPr>
                <a:xfrm>
                  <a:off x="4627346" y="2060848"/>
                  <a:ext cx="367250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3" name="Straight Connector 82"/>
              <p:cNvCxnSpPr/>
              <p:nvPr/>
            </p:nvCxnSpPr>
            <p:spPr>
              <a:xfrm>
                <a:off x="7020270" y="2132856"/>
                <a:ext cx="79208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7020270" y="1988840"/>
                <a:ext cx="10081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7020270" y="1844824"/>
                <a:ext cx="12241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/>
              <p:nvPr/>
            </p:nvCxnSpPr>
            <p:spPr>
              <a:xfrm rot="5400000">
                <a:off x="7453113" y="2492102"/>
                <a:ext cx="72008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 rot="5400000">
                <a:off x="7597128" y="2420094"/>
                <a:ext cx="864096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 rot="5400000">
                <a:off x="7740350" y="2348880"/>
                <a:ext cx="100811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4" name="Group 113"/>
              <p:cNvGrpSpPr/>
              <p:nvPr/>
            </p:nvGrpSpPr>
            <p:grpSpPr>
              <a:xfrm>
                <a:off x="2267743" y="3284984"/>
                <a:ext cx="1008112" cy="307777"/>
                <a:chOff x="2267744" y="3284984"/>
                <a:chExt cx="1008112" cy="307777"/>
              </a:xfrm>
            </p:grpSpPr>
            <p:cxnSp>
              <p:nvCxnSpPr>
                <p:cNvPr id="104" name="Straight Arrow Connector 103"/>
                <p:cNvCxnSpPr/>
                <p:nvPr/>
              </p:nvCxnSpPr>
              <p:spPr>
                <a:xfrm>
                  <a:off x="2267744" y="3573016"/>
                  <a:ext cx="1008112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TextBox 105"/>
                <p:cNvSpPr txBox="1"/>
                <p:nvPr/>
              </p:nvSpPr>
              <p:spPr>
                <a:xfrm>
                  <a:off x="2339752" y="3284984"/>
                  <a:ext cx="864096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>
                      <a:solidFill>
                        <a:prstClr val="black"/>
                      </a:solidFill>
                    </a:rPr>
                    <a:t>100 MHZ</a:t>
                  </a:r>
                  <a:endParaRPr lang="he-IL" sz="1400" dirty="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2123728" y="3861048"/>
                <a:ext cx="1152128" cy="307777"/>
                <a:chOff x="2123728" y="3861048"/>
                <a:chExt cx="1152128" cy="307777"/>
              </a:xfrm>
            </p:grpSpPr>
            <p:cxnSp>
              <p:nvCxnSpPr>
                <p:cNvPr id="107" name="Straight Arrow Connector 106"/>
                <p:cNvCxnSpPr/>
                <p:nvPr/>
              </p:nvCxnSpPr>
              <p:spPr>
                <a:xfrm>
                  <a:off x="2267744" y="3861048"/>
                  <a:ext cx="1008112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TextBox 110"/>
                <p:cNvSpPr txBox="1"/>
                <p:nvPr/>
              </p:nvSpPr>
              <p:spPr>
                <a:xfrm>
                  <a:off x="2123728" y="3861048"/>
                  <a:ext cx="936104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>
                      <a:solidFill>
                        <a:prstClr val="black"/>
                      </a:solidFill>
                    </a:rPr>
                    <a:t>Reset</a:t>
                  </a:r>
                  <a:endParaRPr lang="he-IL" sz="1400" dirty="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16" name="Group 115"/>
              <p:cNvGrpSpPr/>
              <p:nvPr/>
            </p:nvGrpSpPr>
            <p:grpSpPr>
              <a:xfrm>
                <a:off x="0" y="3212976"/>
                <a:ext cx="1223120" cy="361628"/>
                <a:chOff x="0" y="3284984"/>
                <a:chExt cx="1223121" cy="361628"/>
              </a:xfrm>
            </p:grpSpPr>
            <p:cxnSp>
              <p:nvCxnSpPr>
                <p:cNvPr id="112" name="Straight Arrow Connector 111"/>
                <p:cNvCxnSpPr/>
                <p:nvPr/>
              </p:nvCxnSpPr>
              <p:spPr>
                <a:xfrm>
                  <a:off x="440699" y="3645024"/>
                  <a:ext cx="782422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TextBox 112"/>
                <p:cNvSpPr txBox="1"/>
                <p:nvPr/>
              </p:nvSpPr>
              <p:spPr>
                <a:xfrm>
                  <a:off x="0" y="3284984"/>
                  <a:ext cx="864096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>
                      <a:solidFill>
                        <a:prstClr val="black"/>
                      </a:solidFill>
                    </a:rPr>
                    <a:t>50 MHZ</a:t>
                  </a:r>
                  <a:endParaRPr lang="he-IL" sz="1400" dirty="0">
                    <a:solidFill>
                      <a:prstClr val="black"/>
                    </a:solidFill>
                  </a:endParaRPr>
                </a:p>
              </p:txBody>
            </p:sp>
          </p:grpSp>
          <p:cxnSp>
            <p:nvCxnSpPr>
              <p:cNvPr id="117" name="Elbow Connector 116"/>
              <p:cNvCxnSpPr>
                <a:stCxn id="44" idx="1"/>
              </p:cNvCxnSpPr>
              <p:nvPr/>
            </p:nvCxnSpPr>
            <p:spPr>
              <a:xfrm rot="10800000">
                <a:off x="73451" y="2924944"/>
                <a:ext cx="2770357" cy="2758462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1" name="Group 120"/>
              <p:cNvGrpSpPr/>
              <p:nvPr/>
            </p:nvGrpSpPr>
            <p:grpSpPr>
              <a:xfrm>
                <a:off x="-183107" y="1844824"/>
                <a:ext cx="975194" cy="1315889"/>
                <a:chOff x="-183107" y="1844824"/>
                <a:chExt cx="975195" cy="1315889"/>
              </a:xfrm>
            </p:grpSpPr>
            <p:pic>
              <p:nvPicPr>
                <p:cNvPr id="28" name="Picture 2" descr="http://t3.gstatic.com/images?q=tbn:ANd9GcQlO6hM0otnhpyBrRhX0RSLVAoBQ5bWdime2w86SwyOxpDE8F78&amp;t=1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-183107" y="1844824"/>
                  <a:ext cx="883683" cy="916354"/>
                </a:xfrm>
                <a:prstGeom prst="rect">
                  <a:avLst/>
                </a:prstGeom>
                <a:noFill/>
              </p:spPr>
            </p:pic>
            <p:sp>
              <p:nvSpPr>
                <p:cNvPr id="120" name="TextBox 119"/>
                <p:cNvSpPr txBox="1"/>
                <p:nvPr/>
              </p:nvSpPr>
              <p:spPr>
                <a:xfrm>
                  <a:off x="0" y="2852936"/>
                  <a:ext cx="792088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prstClr val="black"/>
                      </a:solidFill>
                    </a:rPr>
                    <a:t>GUI</a:t>
                  </a:r>
                  <a:endParaRPr lang="he-IL" sz="1400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25" name="Rounded Rectangle 124"/>
              <p:cNvSpPr/>
              <p:nvPr/>
            </p:nvSpPr>
            <p:spPr>
              <a:xfrm>
                <a:off x="807949" y="5949280"/>
                <a:ext cx="1944216" cy="648072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2800" b="1" dirty="0" smtClean="0">
                    <a:solidFill>
                      <a:srgbClr val="EEECE1">
                        <a:lumMod val="10000"/>
                      </a:srgbClr>
                    </a:solidFill>
                  </a:rPr>
                  <a:t>FPGA</a:t>
                </a:r>
                <a:endParaRPr lang="he-IL" sz="2800" b="1" dirty="0">
                  <a:solidFill>
                    <a:srgbClr val="EEECE1">
                      <a:lumMod val="10000"/>
                    </a:srgbClr>
                  </a:solidFill>
                </a:endParaRPr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220349" y="3861047"/>
                <a:ext cx="1028299" cy="504055"/>
                <a:chOff x="1747299" y="3861041"/>
                <a:chExt cx="1565876" cy="307776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082843" y="3861041"/>
                  <a:ext cx="1230332" cy="97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TextBox 54"/>
                <p:cNvSpPr txBox="1"/>
                <p:nvPr/>
              </p:nvSpPr>
              <p:spPr>
                <a:xfrm>
                  <a:off x="1747299" y="3861042"/>
                  <a:ext cx="936103" cy="30777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>
                      <a:solidFill>
                        <a:prstClr val="black"/>
                      </a:solidFill>
                    </a:rPr>
                    <a:t>Reset</a:t>
                  </a:r>
                  <a:endParaRPr lang="he-IL" sz="1400" dirty="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77" name="Rectangle 76"/>
            <p:cNvSpPr/>
            <p:nvPr/>
          </p:nvSpPr>
          <p:spPr>
            <a:xfrm rot="16200000">
              <a:off x="4857205" y="1847651"/>
              <a:ext cx="720080" cy="28237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>
                  <a:solidFill>
                    <a:prstClr val="black"/>
                  </a:solidFill>
                </a:rPr>
                <a:t>WBS</a:t>
              </a:r>
              <a:endParaRPr lang="he-IL" sz="1400" dirty="0">
                <a:solidFill>
                  <a:prstClr val="black"/>
                </a:solidFill>
              </a:endParaRPr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 rot="5400000">
              <a:off x="4175956" y="3176972"/>
              <a:ext cx="361628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5076056" y="5805264"/>
              <a:ext cx="2736304" cy="646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l"/>
              <a:r>
                <a:rPr lang="en-US" b="1" dirty="0" smtClean="0">
                  <a:solidFill>
                    <a:prstClr val="black"/>
                  </a:solidFill>
                </a:rPr>
                <a:t>WBM- </a:t>
              </a:r>
              <a:r>
                <a:rPr lang="en-US" b="1" dirty="0" err="1" smtClean="0">
                  <a:solidFill>
                    <a:prstClr val="black"/>
                  </a:solidFill>
                </a:rPr>
                <a:t>Whishbone</a:t>
              </a:r>
              <a:r>
                <a:rPr lang="en-US" b="1" dirty="0" smtClean="0">
                  <a:solidFill>
                    <a:prstClr val="black"/>
                  </a:solidFill>
                </a:rPr>
                <a:t> Master</a:t>
              </a:r>
            </a:p>
            <a:p>
              <a:pPr algn="l"/>
              <a:r>
                <a:rPr lang="en-US" b="1" dirty="0" smtClean="0">
                  <a:solidFill>
                    <a:prstClr val="black"/>
                  </a:solidFill>
                </a:rPr>
                <a:t>WBS-</a:t>
              </a:r>
              <a:r>
                <a:rPr lang="en-US" b="1" dirty="0" err="1" smtClean="0">
                  <a:solidFill>
                    <a:prstClr val="black"/>
                  </a:solidFill>
                </a:rPr>
                <a:t>Whishbone</a:t>
              </a:r>
              <a:r>
                <a:rPr lang="en-US" b="1" dirty="0" smtClean="0">
                  <a:solidFill>
                    <a:prstClr val="black"/>
                  </a:solidFill>
                </a:rPr>
                <a:t> Slave</a:t>
              </a:r>
              <a:endParaRPr lang="he-IL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Architecture</a:t>
            </a:r>
            <a:endParaRPr lang="he-IL" dirty="0"/>
          </a:p>
        </p:txBody>
      </p:sp>
      <p:sp>
        <p:nvSpPr>
          <p:cNvPr id="59" name="מלבן 58"/>
          <p:cNvSpPr/>
          <p:nvPr/>
        </p:nvSpPr>
        <p:spPr>
          <a:xfrm>
            <a:off x="2357422" y="6072206"/>
            <a:ext cx="5179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err="1" smtClean="0">
                <a:solidFill>
                  <a:prstClr val="black"/>
                </a:solidFill>
              </a:rPr>
              <a:t>Altera</a:t>
            </a:r>
            <a:r>
              <a:rPr lang="en-US" sz="800" dirty="0" smtClean="0">
                <a:solidFill>
                  <a:prstClr val="black"/>
                </a:solidFill>
              </a:rPr>
              <a:t> Cyclone II</a:t>
            </a:r>
            <a:endParaRPr lang="he-IL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83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Picture 2" descr="http://t3.gstatic.com/images?q=tbn:ANd9GcQlO6hM0otnhpyBrRhX0RSLVAoBQ5bWdime2w86SwyOxpDE8F78&amp;t=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3789040"/>
            <a:ext cx="2232248" cy="2361133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Transfer</a:t>
            </a:r>
            <a:endParaRPr lang="he-IL" dirty="0"/>
          </a:p>
        </p:txBody>
      </p:sp>
      <p:grpSp>
        <p:nvGrpSpPr>
          <p:cNvPr id="269" name="Group 268"/>
          <p:cNvGrpSpPr/>
          <p:nvPr/>
        </p:nvGrpSpPr>
        <p:grpSpPr>
          <a:xfrm>
            <a:off x="0" y="1484784"/>
            <a:ext cx="9144000" cy="5112568"/>
            <a:chOff x="0" y="1484784"/>
            <a:chExt cx="9144000" cy="5112568"/>
          </a:xfrm>
        </p:grpSpPr>
        <p:grpSp>
          <p:nvGrpSpPr>
            <p:cNvPr id="270" name="Group 55"/>
            <p:cNvGrpSpPr/>
            <p:nvPr/>
          </p:nvGrpSpPr>
          <p:grpSpPr>
            <a:xfrm>
              <a:off x="0" y="1484784"/>
              <a:ext cx="9144000" cy="5112568"/>
              <a:chOff x="-183107" y="1484784"/>
              <a:chExt cx="9327105" cy="5112568"/>
            </a:xfrm>
          </p:grpSpPr>
          <p:sp>
            <p:nvSpPr>
              <p:cNvPr id="274" name="Rectangle 273"/>
              <p:cNvSpPr/>
              <p:nvPr/>
            </p:nvSpPr>
            <p:spPr>
              <a:xfrm>
                <a:off x="807949" y="1484784"/>
                <a:ext cx="8336049" cy="51125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prstClr val="white"/>
                  </a:solidFill>
                </a:endParaRPr>
              </a:p>
            </p:txBody>
          </p:sp>
          <p:sp>
            <p:nvSpPr>
              <p:cNvPr id="275" name="TextBox 274"/>
              <p:cNvSpPr txBox="1"/>
              <p:nvPr/>
            </p:nvSpPr>
            <p:spPr>
              <a:xfrm>
                <a:off x="1028299" y="1700808"/>
                <a:ext cx="991056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</a:rPr>
                  <a:t>UART IN</a:t>
                </a:r>
                <a:endParaRPr lang="he-IL" dirty="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76" name="Group 35"/>
              <p:cNvGrpSpPr/>
              <p:nvPr/>
            </p:nvGrpSpPr>
            <p:grpSpPr>
              <a:xfrm>
                <a:off x="2843807" y="1628800"/>
                <a:ext cx="1656183" cy="1080120"/>
                <a:chOff x="2339752" y="1844824"/>
                <a:chExt cx="1656184" cy="864096"/>
              </a:xfrm>
            </p:grpSpPr>
            <p:sp>
              <p:nvSpPr>
                <p:cNvPr id="323" name="Rounded Rectangle 29"/>
                <p:cNvSpPr/>
                <p:nvPr/>
              </p:nvSpPr>
              <p:spPr>
                <a:xfrm>
                  <a:off x="2339752" y="1844824"/>
                  <a:ext cx="1656184" cy="576064"/>
                </a:xfrm>
                <a:prstGeom prst="round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 smtClean="0">
                      <a:solidFill>
                        <a:prstClr val="black"/>
                      </a:solidFill>
                    </a:rPr>
                    <a:t>RX PATH</a:t>
                  </a:r>
                  <a:endParaRPr lang="he-IL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4" name="Rectangle 31"/>
                <p:cNvSpPr/>
                <p:nvPr/>
              </p:nvSpPr>
              <p:spPr>
                <a:xfrm>
                  <a:off x="2843808" y="2420888"/>
                  <a:ext cx="720080" cy="288032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</a:rPr>
                    <a:t>WBM</a:t>
                  </a:r>
                  <a:endParaRPr lang="he-IL" sz="140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77" name="Rectangle 276"/>
              <p:cNvSpPr/>
              <p:nvPr/>
            </p:nvSpPr>
            <p:spPr>
              <a:xfrm>
                <a:off x="3275855" y="3356992"/>
                <a:ext cx="1440159" cy="792088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2000" dirty="0" err="1" smtClean="0">
                    <a:solidFill>
                      <a:prstClr val="black"/>
                    </a:solidFill>
                  </a:rPr>
                  <a:t>WhishBone</a:t>
                </a:r>
                <a:endParaRPr lang="en-US" sz="2000" dirty="0" smtClean="0">
                  <a:solidFill>
                    <a:prstClr val="black"/>
                  </a:solidFill>
                </a:endParaRPr>
              </a:p>
              <a:p>
                <a:pPr algn="ctr"/>
                <a:r>
                  <a:rPr lang="en-US" sz="2000" dirty="0" err="1" smtClean="0">
                    <a:solidFill>
                      <a:prstClr val="black"/>
                    </a:solidFill>
                  </a:rPr>
                  <a:t>intercon</a:t>
                </a:r>
                <a:endParaRPr lang="he-IL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78" name="Rounded Rectangle 277"/>
              <p:cNvSpPr/>
              <p:nvPr/>
            </p:nvSpPr>
            <p:spPr>
              <a:xfrm>
                <a:off x="5220070" y="1628800"/>
                <a:ext cx="1800200" cy="72008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 smtClean="0">
                    <a:solidFill>
                      <a:prstClr val="black"/>
                    </a:solidFill>
                  </a:rPr>
                  <a:t>Signal</a:t>
                </a:r>
              </a:p>
              <a:p>
                <a:pPr algn="ctr"/>
                <a:r>
                  <a:rPr lang="en-US" dirty="0" smtClean="0">
                    <a:solidFill>
                      <a:prstClr val="black"/>
                    </a:solidFill>
                  </a:rPr>
                  <a:t> Generator</a:t>
                </a:r>
                <a:endParaRPr lang="he-IL" dirty="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79" name="Group 47"/>
              <p:cNvGrpSpPr/>
              <p:nvPr/>
            </p:nvGrpSpPr>
            <p:grpSpPr>
              <a:xfrm>
                <a:off x="6876255" y="2852936"/>
                <a:ext cx="2088232" cy="2664296"/>
                <a:chOff x="6516216" y="3140968"/>
                <a:chExt cx="2088232" cy="2664296"/>
              </a:xfrm>
            </p:grpSpPr>
            <p:sp>
              <p:nvSpPr>
                <p:cNvPr id="320" name="Rounded Rectangle 319"/>
                <p:cNvSpPr/>
                <p:nvPr/>
              </p:nvSpPr>
              <p:spPr>
                <a:xfrm>
                  <a:off x="6804248" y="3140968"/>
                  <a:ext cx="1800200" cy="2376264"/>
                </a:xfrm>
                <a:prstGeom prst="round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 smtClean="0">
                      <a:solidFill>
                        <a:prstClr val="black"/>
                      </a:solidFill>
                    </a:rPr>
                    <a:t>Internal</a:t>
                  </a:r>
                </a:p>
                <a:p>
                  <a:pPr algn="ctr"/>
                  <a:r>
                    <a:rPr lang="en-US" dirty="0" smtClean="0">
                      <a:solidFill>
                        <a:prstClr val="black"/>
                      </a:solidFill>
                    </a:rPr>
                    <a:t>Logic</a:t>
                  </a:r>
                </a:p>
                <a:p>
                  <a:pPr algn="ctr"/>
                  <a:r>
                    <a:rPr lang="en-US" dirty="0" smtClean="0">
                      <a:solidFill>
                        <a:prstClr val="black"/>
                      </a:solidFill>
                    </a:rPr>
                    <a:t>Analyzer</a:t>
                  </a:r>
                </a:p>
                <a:p>
                  <a:pPr algn="ctr"/>
                  <a:r>
                    <a:rPr lang="en-US" dirty="0" smtClean="0">
                      <a:solidFill>
                        <a:prstClr val="black"/>
                      </a:solidFill>
                    </a:rPr>
                    <a:t>Core</a:t>
                  </a:r>
                  <a:endParaRPr lang="he-IL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1" name="Rectangle 320"/>
                <p:cNvSpPr/>
                <p:nvPr/>
              </p:nvSpPr>
              <p:spPr>
                <a:xfrm>
                  <a:off x="7380312" y="5517232"/>
                  <a:ext cx="720080" cy="288032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</a:rPr>
                    <a:t>WBM</a:t>
                  </a:r>
                  <a:endParaRPr lang="he-IL" sz="14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2" name="Rectangle 321"/>
                <p:cNvSpPr/>
                <p:nvPr/>
              </p:nvSpPr>
              <p:spPr>
                <a:xfrm rot="16200000">
                  <a:off x="6300192" y="3933056"/>
                  <a:ext cx="720080" cy="288032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black"/>
                      </a:solidFill>
                    </a:rPr>
                    <a:t>WBS</a:t>
                  </a:r>
                  <a:endParaRPr lang="he-IL" sz="1400" dirty="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80" name="Group 46"/>
              <p:cNvGrpSpPr/>
              <p:nvPr/>
            </p:nvGrpSpPr>
            <p:grpSpPr>
              <a:xfrm>
                <a:off x="2843807" y="4941164"/>
                <a:ext cx="1944217" cy="1152127"/>
                <a:chOff x="2627784" y="4941168"/>
                <a:chExt cx="1944217" cy="998511"/>
              </a:xfrm>
            </p:grpSpPr>
            <p:grpSp>
              <p:nvGrpSpPr>
                <p:cNvPr id="316" name="Group 42"/>
                <p:cNvGrpSpPr/>
                <p:nvPr/>
              </p:nvGrpSpPr>
              <p:grpSpPr>
                <a:xfrm>
                  <a:off x="2627784" y="5229200"/>
                  <a:ext cx="1944217" cy="710479"/>
                  <a:chOff x="2339752" y="1844824"/>
                  <a:chExt cx="1944217" cy="710479"/>
                </a:xfrm>
              </p:grpSpPr>
              <p:sp>
                <p:nvSpPr>
                  <p:cNvPr id="318" name="Rounded Rectangle 317"/>
                  <p:cNvSpPr/>
                  <p:nvPr/>
                </p:nvSpPr>
                <p:spPr>
                  <a:xfrm>
                    <a:off x="2339752" y="1844824"/>
                    <a:ext cx="1656184" cy="710479"/>
                  </a:xfrm>
                  <a:prstGeom prst="roundRect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dirty="0" smtClean="0">
                        <a:solidFill>
                          <a:prstClr val="black"/>
                        </a:solidFill>
                      </a:rPr>
                      <a:t>TX PATH</a:t>
                    </a:r>
                    <a:endParaRPr lang="he-IL" dirty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19" name="Rectangle 318"/>
                  <p:cNvSpPr/>
                  <p:nvPr/>
                </p:nvSpPr>
                <p:spPr>
                  <a:xfrm rot="5400000">
                    <a:off x="3859121" y="2068047"/>
                    <a:ext cx="561663" cy="288032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prstClr val="white"/>
                        </a:solidFill>
                      </a:rPr>
                      <a:t>WBM</a:t>
                    </a:r>
                    <a:endParaRPr lang="he-IL" sz="1400" dirty="0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317" name="Rectangle 316"/>
                <p:cNvSpPr/>
                <p:nvPr/>
              </p:nvSpPr>
              <p:spPr>
                <a:xfrm>
                  <a:off x="3131840" y="4941168"/>
                  <a:ext cx="720080" cy="288032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black"/>
                      </a:solidFill>
                    </a:rPr>
                    <a:t>WBS</a:t>
                  </a:r>
                  <a:endParaRPr lang="he-IL" sz="1400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81" name="TextBox 280"/>
              <p:cNvSpPr txBox="1"/>
              <p:nvPr/>
            </p:nvSpPr>
            <p:spPr>
              <a:xfrm>
                <a:off x="1101749" y="5301208"/>
                <a:ext cx="131001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</a:rPr>
                  <a:t>UART OUT</a:t>
                </a:r>
                <a:endParaRPr lang="he-IL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82" name="Rounded Rectangle 281"/>
              <p:cNvSpPr/>
              <p:nvPr/>
            </p:nvSpPr>
            <p:spPr>
              <a:xfrm>
                <a:off x="1259631" y="3429000"/>
                <a:ext cx="1008112" cy="576064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 smtClean="0">
                    <a:solidFill>
                      <a:prstClr val="black"/>
                    </a:solidFill>
                  </a:rPr>
                  <a:t>Clock &amp;</a:t>
                </a:r>
              </a:p>
              <a:p>
                <a:pPr algn="ctr"/>
                <a:r>
                  <a:rPr lang="en-US" dirty="0" smtClean="0">
                    <a:solidFill>
                      <a:prstClr val="black"/>
                    </a:solidFill>
                  </a:rPr>
                  <a:t>Reset</a:t>
                </a:r>
                <a:endParaRPr lang="he-IL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83" name="Elbow Connector 282"/>
              <p:cNvCxnSpPr/>
              <p:nvPr/>
            </p:nvCxnSpPr>
            <p:spPr>
              <a:xfrm rot="5400000">
                <a:off x="3383073" y="3032956"/>
                <a:ext cx="648866" cy="794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Elbow Connector 283"/>
              <p:cNvCxnSpPr/>
              <p:nvPr/>
            </p:nvCxnSpPr>
            <p:spPr>
              <a:xfrm rot="5400000" flipH="1" flipV="1">
                <a:off x="3312653" y="4545124"/>
                <a:ext cx="791294" cy="794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Elbow Connector 284"/>
              <p:cNvCxnSpPr/>
              <p:nvPr/>
            </p:nvCxnSpPr>
            <p:spPr>
              <a:xfrm rot="16200000" flipV="1">
                <a:off x="3815915" y="4545124"/>
                <a:ext cx="1224136" cy="432048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Elbow Connector 285"/>
              <p:cNvCxnSpPr/>
              <p:nvPr/>
            </p:nvCxnSpPr>
            <p:spPr>
              <a:xfrm rot="10800000">
                <a:off x="4716015" y="3573016"/>
                <a:ext cx="2160240" cy="216024"/>
              </a:xfrm>
              <a:prstGeom prst="bentConnector3">
                <a:avLst>
                  <a:gd name="adj1" fmla="val 40184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Elbow Connector 286"/>
              <p:cNvCxnSpPr/>
              <p:nvPr/>
            </p:nvCxnSpPr>
            <p:spPr>
              <a:xfrm rot="10800000">
                <a:off x="4716015" y="3933056"/>
                <a:ext cx="3024335" cy="1440160"/>
              </a:xfrm>
              <a:prstGeom prst="bentConnector3">
                <a:avLst>
                  <a:gd name="adj1" fmla="val 57887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Arrow Connector 287"/>
              <p:cNvCxnSpPr/>
              <p:nvPr/>
            </p:nvCxnSpPr>
            <p:spPr>
              <a:xfrm rot="5400000" flipH="1" flipV="1">
                <a:off x="-141765" y="3140158"/>
                <a:ext cx="432048" cy="162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Arrow Connector 288"/>
              <p:cNvCxnSpPr/>
              <p:nvPr/>
            </p:nvCxnSpPr>
            <p:spPr>
              <a:xfrm>
                <a:off x="807949" y="2060848"/>
                <a:ext cx="196385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0" name="Group 71"/>
              <p:cNvGrpSpPr/>
              <p:nvPr/>
            </p:nvGrpSpPr>
            <p:grpSpPr>
              <a:xfrm>
                <a:off x="4260097" y="2060848"/>
                <a:ext cx="734498" cy="1080121"/>
                <a:chOff x="4260098" y="2060848"/>
                <a:chExt cx="734498" cy="1080121"/>
              </a:xfrm>
            </p:grpSpPr>
            <p:cxnSp>
              <p:nvCxnSpPr>
                <p:cNvPr id="314" name="Elbow Connector 313"/>
                <p:cNvCxnSpPr/>
                <p:nvPr/>
              </p:nvCxnSpPr>
              <p:spPr>
                <a:xfrm rot="5400000" flipH="1" flipV="1">
                  <a:off x="3903663" y="2417285"/>
                  <a:ext cx="1080119" cy="367249"/>
                </a:xfrm>
                <a:prstGeom prst="bentConnector3">
                  <a:avLst>
                    <a:gd name="adj1" fmla="val 50000"/>
                  </a:avLst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Arrow Connector 314"/>
                <p:cNvCxnSpPr/>
                <p:nvPr/>
              </p:nvCxnSpPr>
              <p:spPr>
                <a:xfrm>
                  <a:off x="4627346" y="2060848"/>
                  <a:ext cx="367250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1" name="Straight Connector 290"/>
              <p:cNvCxnSpPr/>
              <p:nvPr/>
            </p:nvCxnSpPr>
            <p:spPr>
              <a:xfrm>
                <a:off x="7020270" y="2132856"/>
                <a:ext cx="79208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7020270" y="1988840"/>
                <a:ext cx="10081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>
                <a:off x="7020270" y="1844824"/>
                <a:ext cx="12241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Arrow Connector 293"/>
              <p:cNvCxnSpPr/>
              <p:nvPr/>
            </p:nvCxnSpPr>
            <p:spPr>
              <a:xfrm rot="5400000">
                <a:off x="7453113" y="2492102"/>
                <a:ext cx="72008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Arrow Connector 294"/>
              <p:cNvCxnSpPr/>
              <p:nvPr/>
            </p:nvCxnSpPr>
            <p:spPr>
              <a:xfrm rot="5400000">
                <a:off x="7597128" y="2420094"/>
                <a:ext cx="864096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Arrow Connector 295"/>
              <p:cNvCxnSpPr/>
              <p:nvPr/>
            </p:nvCxnSpPr>
            <p:spPr>
              <a:xfrm rot="5400000">
                <a:off x="7740350" y="2348880"/>
                <a:ext cx="100811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7" name="Group 113"/>
              <p:cNvGrpSpPr/>
              <p:nvPr/>
            </p:nvGrpSpPr>
            <p:grpSpPr>
              <a:xfrm>
                <a:off x="2267743" y="3284984"/>
                <a:ext cx="1008112" cy="307777"/>
                <a:chOff x="2267744" y="3284984"/>
                <a:chExt cx="1008112" cy="307777"/>
              </a:xfrm>
            </p:grpSpPr>
            <p:cxnSp>
              <p:nvCxnSpPr>
                <p:cNvPr id="312" name="Straight Arrow Connector 311"/>
                <p:cNvCxnSpPr/>
                <p:nvPr/>
              </p:nvCxnSpPr>
              <p:spPr>
                <a:xfrm>
                  <a:off x="2267744" y="3573016"/>
                  <a:ext cx="1008112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3" name="TextBox 312"/>
                <p:cNvSpPr txBox="1"/>
                <p:nvPr/>
              </p:nvSpPr>
              <p:spPr>
                <a:xfrm>
                  <a:off x="2339752" y="3284984"/>
                  <a:ext cx="864096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>
                      <a:solidFill>
                        <a:prstClr val="black"/>
                      </a:solidFill>
                    </a:rPr>
                    <a:t>100 MHZ</a:t>
                  </a:r>
                  <a:endParaRPr lang="he-IL" sz="1400" dirty="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98" name="Group 114"/>
              <p:cNvGrpSpPr/>
              <p:nvPr/>
            </p:nvGrpSpPr>
            <p:grpSpPr>
              <a:xfrm>
                <a:off x="2123728" y="3861048"/>
                <a:ext cx="1152128" cy="307777"/>
                <a:chOff x="2123728" y="3861048"/>
                <a:chExt cx="1152128" cy="307777"/>
              </a:xfrm>
            </p:grpSpPr>
            <p:cxnSp>
              <p:nvCxnSpPr>
                <p:cNvPr id="310" name="Straight Arrow Connector 309"/>
                <p:cNvCxnSpPr/>
                <p:nvPr/>
              </p:nvCxnSpPr>
              <p:spPr>
                <a:xfrm>
                  <a:off x="2267744" y="3861048"/>
                  <a:ext cx="1008112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1" name="TextBox 310"/>
                <p:cNvSpPr txBox="1"/>
                <p:nvPr/>
              </p:nvSpPr>
              <p:spPr>
                <a:xfrm>
                  <a:off x="2123728" y="3861048"/>
                  <a:ext cx="936104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>
                      <a:solidFill>
                        <a:prstClr val="black"/>
                      </a:solidFill>
                    </a:rPr>
                    <a:t>Reset</a:t>
                  </a:r>
                  <a:endParaRPr lang="he-IL" sz="1400" dirty="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99" name="Group 115"/>
              <p:cNvGrpSpPr/>
              <p:nvPr/>
            </p:nvGrpSpPr>
            <p:grpSpPr>
              <a:xfrm>
                <a:off x="0" y="3212976"/>
                <a:ext cx="1223119" cy="361628"/>
                <a:chOff x="0" y="3284984"/>
                <a:chExt cx="1223121" cy="361628"/>
              </a:xfrm>
            </p:grpSpPr>
            <p:cxnSp>
              <p:nvCxnSpPr>
                <p:cNvPr id="308" name="Straight Arrow Connector 307"/>
                <p:cNvCxnSpPr/>
                <p:nvPr/>
              </p:nvCxnSpPr>
              <p:spPr>
                <a:xfrm>
                  <a:off x="440699" y="3645024"/>
                  <a:ext cx="782422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9" name="TextBox 308"/>
                <p:cNvSpPr txBox="1"/>
                <p:nvPr/>
              </p:nvSpPr>
              <p:spPr>
                <a:xfrm>
                  <a:off x="0" y="3284984"/>
                  <a:ext cx="864096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>
                      <a:solidFill>
                        <a:prstClr val="black"/>
                      </a:solidFill>
                    </a:rPr>
                    <a:t>50 MHZ</a:t>
                  </a:r>
                  <a:endParaRPr lang="he-IL" sz="1400" dirty="0">
                    <a:solidFill>
                      <a:prstClr val="black"/>
                    </a:solidFill>
                  </a:endParaRPr>
                </a:p>
              </p:txBody>
            </p:sp>
          </p:grpSp>
          <p:cxnSp>
            <p:nvCxnSpPr>
              <p:cNvPr id="300" name="Elbow Connector 116"/>
              <p:cNvCxnSpPr>
                <a:stCxn id="318" idx="1"/>
              </p:cNvCxnSpPr>
              <p:nvPr/>
            </p:nvCxnSpPr>
            <p:spPr>
              <a:xfrm rot="10800000">
                <a:off x="73451" y="2924944"/>
                <a:ext cx="2770357" cy="2758462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1" name="Group 120"/>
              <p:cNvGrpSpPr/>
              <p:nvPr/>
            </p:nvGrpSpPr>
            <p:grpSpPr>
              <a:xfrm>
                <a:off x="-183107" y="1844824"/>
                <a:ext cx="975194" cy="1315889"/>
                <a:chOff x="-183107" y="1844824"/>
                <a:chExt cx="975195" cy="1315889"/>
              </a:xfrm>
            </p:grpSpPr>
            <p:pic>
              <p:nvPicPr>
                <p:cNvPr id="306" name="Picture 2" descr="http://t3.gstatic.com/images?q=tbn:ANd9GcQlO6hM0otnhpyBrRhX0RSLVAoBQ5bWdime2w86SwyOxpDE8F78&amp;t=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-183107" y="1844824"/>
                  <a:ext cx="883683" cy="916354"/>
                </a:xfrm>
                <a:prstGeom prst="rect">
                  <a:avLst/>
                </a:prstGeom>
                <a:noFill/>
              </p:spPr>
            </p:pic>
            <p:sp>
              <p:nvSpPr>
                <p:cNvPr id="307" name="TextBox 306"/>
                <p:cNvSpPr txBox="1"/>
                <p:nvPr/>
              </p:nvSpPr>
              <p:spPr>
                <a:xfrm>
                  <a:off x="0" y="2852936"/>
                  <a:ext cx="792088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prstClr val="black"/>
                      </a:solidFill>
                    </a:rPr>
                    <a:t>GUI</a:t>
                  </a:r>
                  <a:endParaRPr lang="he-IL" sz="1400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302" name="Rounded Rectangle 301"/>
              <p:cNvSpPr/>
              <p:nvPr/>
            </p:nvSpPr>
            <p:spPr>
              <a:xfrm>
                <a:off x="807949" y="5949280"/>
                <a:ext cx="1944216" cy="648072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2800" b="1" dirty="0" smtClean="0">
                    <a:solidFill>
                      <a:srgbClr val="EEECE1">
                        <a:lumMod val="10000"/>
                      </a:srgbClr>
                    </a:solidFill>
                  </a:rPr>
                  <a:t>FPGA</a:t>
                </a:r>
                <a:endParaRPr lang="he-IL" sz="2800" b="1" dirty="0">
                  <a:solidFill>
                    <a:srgbClr val="EEECE1">
                      <a:lumMod val="10000"/>
                    </a:srgbClr>
                  </a:solidFill>
                </a:endParaRPr>
              </a:p>
            </p:txBody>
          </p:sp>
          <p:grpSp>
            <p:nvGrpSpPr>
              <p:cNvPr id="303" name="Group 51"/>
              <p:cNvGrpSpPr/>
              <p:nvPr/>
            </p:nvGrpSpPr>
            <p:grpSpPr>
              <a:xfrm>
                <a:off x="220349" y="3862640"/>
                <a:ext cx="1028299" cy="504182"/>
                <a:chOff x="1747299" y="3861041"/>
                <a:chExt cx="1565876" cy="307776"/>
              </a:xfrm>
            </p:grpSpPr>
            <p:cxnSp>
              <p:nvCxnSpPr>
                <p:cNvPr id="304" name="Straight Arrow Connector 303"/>
                <p:cNvCxnSpPr/>
                <p:nvPr/>
              </p:nvCxnSpPr>
              <p:spPr>
                <a:xfrm>
                  <a:off x="2082843" y="3861041"/>
                  <a:ext cx="1230332" cy="97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5" name="TextBox 304"/>
                <p:cNvSpPr txBox="1"/>
                <p:nvPr/>
              </p:nvSpPr>
              <p:spPr>
                <a:xfrm>
                  <a:off x="1747299" y="3861042"/>
                  <a:ext cx="936103" cy="30777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>
                      <a:solidFill>
                        <a:prstClr val="black"/>
                      </a:solidFill>
                    </a:rPr>
                    <a:t>Reset</a:t>
                  </a:r>
                  <a:endParaRPr lang="he-IL" sz="1400" dirty="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271" name="Rectangle 270"/>
            <p:cNvSpPr/>
            <p:nvPr/>
          </p:nvSpPr>
          <p:spPr>
            <a:xfrm rot="16200000">
              <a:off x="4857205" y="1847651"/>
              <a:ext cx="720080" cy="28237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>
                  <a:solidFill>
                    <a:prstClr val="black"/>
                  </a:solidFill>
                </a:rPr>
                <a:t>WBS</a:t>
              </a:r>
              <a:endParaRPr lang="he-IL" sz="1400" dirty="0">
                <a:solidFill>
                  <a:prstClr val="black"/>
                </a:solidFill>
              </a:endParaRPr>
            </a:p>
          </p:txBody>
        </p:sp>
        <p:cxnSp>
          <p:nvCxnSpPr>
            <p:cNvPr id="272" name="Straight Arrow Connector 271"/>
            <p:cNvCxnSpPr/>
            <p:nvPr/>
          </p:nvCxnSpPr>
          <p:spPr>
            <a:xfrm rot="5400000">
              <a:off x="4175956" y="3176972"/>
              <a:ext cx="361628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3" name="TextBox 272"/>
            <p:cNvSpPr txBox="1"/>
            <p:nvPr/>
          </p:nvSpPr>
          <p:spPr>
            <a:xfrm>
              <a:off x="5076056" y="5805264"/>
              <a:ext cx="2736304" cy="646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l"/>
              <a:r>
                <a:rPr lang="en-US" b="1" dirty="0" smtClean="0">
                  <a:solidFill>
                    <a:prstClr val="black"/>
                  </a:solidFill>
                </a:rPr>
                <a:t>WBM- </a:t>
              </a:r>
              <a:r>
                <a:rPr lang="en-US" b="1" dirty="0" err="1" smtClean="0">
                  <a:solidFill>
                    <a:prstClr val="black"/>
                  </a:solidFill>
                </a:rPr>
                <a:t>Whishbone</a:t>
              </a:r>
              <a:r>
                <a:rPr lang="en-US" b="1" dirty="0" smtClean="0">
                  <a:solidFill>
                    <a:prstClr val="black"/>
                  </a:solidFill>
                </a:rPr>
                <a:t> Master</a:t>
              </a:r>
            </a:p>
            <a:p>
              <a:pPr algn="l"/>
              <a:r>
                <a:rPr lang="en-US" b="1" dirty="0" smtClean="0">
                  <a:solidFill>
                    <a:prstClr val="black"/>
                  </a:solidFill>
                </a:rPr>
                <a:t>WBS-</a:t>
              </a:r>
              <a:r>
                <a:rPr lang="en-US" b="1" dirty="0" err="1" smtClean="0">
                  <a:solidFill>
                    <a:prstClr val="black"/>
                  </a:solidFill>
                </a:rPr>
                <a:t>Whishbone</a:t>
              </a:r>
              <a:r>
                <a:rPr lang="en-US" b="1" dirty="0" smtClean="0">
                  <a:solidFill>
                    <a:prstClr val="black"/>
                  </a:solidFill>
                </a:rPr>
                <a:t> Slave</a:t>
              </a:r>
              <a:endParaRPr lang="he-IL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326" name="TextBox 325"/>
          <p:cNvSpPr txBox="1"/>
          <p:nvPr/>
        </p:nvSpPr>
        <p:spPr>
          <a:xfrm>
            <a:off x="0" y="548680"/>
            <a:ext cx="216024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>
                <a:solidFill>
                  <a:prstClr val="black"/>
                </a:solidFill>
              </a:rPr>
              <a:t>Trigger- first signal</a:t>
            </a:r>
          </a:p>
          <a:p>
            <a:pPr algn="l"/>
            <a:r>
              <a:rPr lang="en-US" dirty="0" smtClean="0">
                <a:solidFill>
                  <a:prstClr val="black"/>
                </a:solidFill>
              </a:rPr>
              <a:t>Recording time- 50%</a:t>
            </a:r>
          </a:p>
          <a:p>
            <a:pPr algn="l"/>
            <a:r>
              <a:rPr lang="en-US" dirty="0" smtClean="0">
                <a:solidFill>
                  <a:prstClr val="black"/>
                </a:solidFill>
              </a:rPr>
              <a:t>Signal’s number-2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539552" y="404664"/>
            <a:ext cx="129614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>
                <a:solidFill>
                  <a:prstClr val="black"/>
                </a:solidFill>
              </a:rPr>
              <a:t>injecting signals behavior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328" name="TextBox 327"/>
          <p:cNvSpPr txBox="1"/>
          <p:nvPr/>
        </p:nvSpPr>
        <p:spPr>
          <a:xfrm>
            <a:off x="5724128" y="1556792"/>
            <a:ext cx="7200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signal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329" name="TextBox 328"/>
          <p:cNvSpPr txBox="1"/>
          <p:nvPr/>
        </p:nvSpPr>
        <p:spPr>
          <a:xfrm>
            <a:off x="5724128" y="1772816"/>
            <a:ext cx="7200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signal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5724128" y="1988840"/>
            <a:ext cx="7200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signal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331" name="TextBox 330"/>
          <p:cNvSpPr txBox="1"/>
          <p:nvPr/>
        </p:nvSpPr>
        <p:spPr>
          <a:xfrm>
            <a:off x="7308304" y="4509120"/>
            <a:ext cx="15841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Recorded data</a:t>
            </a:r>
            <a:endParaRPr lang="he-IL" dirty="0">
              <a:solidFill>
                <a:prstClr val="black"/>
              </a:solidFill>
            </a:endParaRPr>
          </a:p>
        </p:txBody>
      </p:sp>
      <p:pic>
        <p:nvPicPr>
          <p:cNvPr id="2050" name="Picture 2" descr="C:\Users\Moran\Desktop\picters_project\trigger - Cop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2492896"/>
            <a:ext cx="8414563" cy="520824"/>
          </a:xfrm>
          <a:prstGeom prst="rect">
            <a:avLst/>
          </a:prstGeom>
          <a:noFill/>
        </p:spPr>
      </p:pic>
      <p:sp>
        <p:nvSpPr>
          <p:cNvPr id="333" name="Oval 332"/>
          <p:cNvSpPr/>
          <p:nvPr/>
        </p:nvSpPr>
        <p:spPr>
          <a:xfrm>
            <a:off x="3347864" y="2564904"/>
            <a:ext cx="216024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334" name="Rectangle 333"/>
          <p:cNvSpPr/>
          <p:nvPr/>
        </p:nvSpPr>
        <p:spPr>
          <a:xfrm>
            <a:off x="2411760" y="2780928"/>
            <a:ext cx="2160240" cy="2880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69" name="מלבן 68"/>
          <p:cNvSpPr/>
          <p:nvPr/>
        </p:nvSpPr>
        <p:spPr>
          <a:xfrm>
            <a:off x="2357422" y="6072206"/>
            <a:ext cx="5179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err="1" smtClean="0">
                <a:solidFill>
                  <a:prstClr val="black"/>
                </a:solidFill>
              </a:rPr>
              <a:t>Altera</a:t>
            </a:r>
            <a:r>
              <a:rPr lang="en-US" sz="800" dirty="0" smtClean="0">
                <a:solidFill>
                  <a:prstClr val="black"/>
                </a:solidFill>
              </a:rPr>
              <a:t> Cyclone II</a:t>
            </a:r>
            <a:endParaRPr lang="he-IL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28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33 0.16898 L 0.3 0.16667 L 0.3 0.42894 L 0.3566 0.43102 L 0.3533 0.24445 L 0.39827 0.24445 L 0.39827 0.16227 L 0.76163 0.16227 L 0.76163 0.45324 " pathEditMode="relative" ptsTypes="AAAAAAAAAA">
                                      <p:cBhvr>
                                        <p:cTn id="27" dur="5000" fill="hold"/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33 0.16898 L 0.3 0.16667 L 0.3 0.42894 L 0.3566 0.43102 L 0.3533 0.24445 L 0.39827 0.24445 L 0.39827 0.16227 L 0.76163 0.16227 L 0.76163 0.45324 " pathEditMode="relative" ptsTypes="AAAAAAAAAA">
                                      <p:cBhvr>
                                        <p:cTn id="29" dur="5000" fill="hold"/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33 0.16898 L 0.3 0.16667 L 0.3 0.42894 L 0.3566 0.43102 L 0.3533 0.24445 L 0.39827 0.24445 L 0.39827 0.16227 L 0.76163 0.16227 L 0.76163 0.45324 " pathEditMode="relative" ptsTypes="AAAAAAAAAA">
                                      <p:cBhvr>
                                        <p:cTn id="31" dur="5000" fill="hold"/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73 0.1824 L 0.28663 0.1824 L 0.28663 0.42685 L 0.34844 0.42453 L 0.3467 0.25555 L 0.38837 0.26018 L 0.38507 0.17778 L 0.5434 0.17778 " pathEditMode="relative" ptsTypes="AAAAAAAAA">
                                      <p:cBhvr>
                                        <p:cTn id="51" dur="5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1667 0.01574 L 0.24167 0.01574 L 0.24496 0.29792 " pathEditMode="relative" ptsTypes="AAAA">
                                      <p:cBhvr>
                                        <p:cTn id="70" dur="2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944 -0.00347 0.03871 0.00047 0.05833 0.00209 C 0.10798 0.01366 0.06927 0.00672 0.18333 0.0088 C 0.17934 0.05023 0.17986 0.08172 0.18159 0.12662 C 0.18211 0.14167 0.18663 0.15834 0.18819 0.17338 C 0.1868 0.23635 0.20069 0.25996 0.15989 0.25996 " pathEditMode="relative" ptsTypes="fffffA">
                                      <p:cBhvr>
                                        <p:cTn id="72" dur="2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2118 -0.0088 0.01598 -0.00417 0.05348 -0.00209 C 0.10243 0.01018 0.08386 0.00208 0.18334 0 C 0.1941 0.00162 0.20139 0.00115 0.21007 0.00902 C 0.21129 0.08032 0.21285 0.14676 0.21007 0.21782 C 0.20955 0.23032 0.20955 0.24305 0.20834 0.25555 C 0.2073 0.2662 0.20174 0.27569 0.20174 0.2868 " pathEditMode="relative" ptsTypes="ffffffA">
                                      <p:cBhvr>
                                        <p:cTn id="74" dur="2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4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7.40741E-7 L 0.00139 0.09074 L -0.225 0.08889 L -0.22344 -0.10463 L -0.4665 -0.11019 L -0.46788 0.14722 L -0.85695 0.14074 L -0.85677 -0.35093 L -0.69288 -0.34907 " pathEditMode="relative" rAng="0" ptsTypes="AAAAAAAAA">
                                      <p:cBhvr>
                                        <p:cTn id="93" dur="5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800" y="-10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7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0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3" dur="500"/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6" dur="500"/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9" dur="500"/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2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5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8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1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4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000"/>
                            </p:stCondLst>
                            <p:childTnLst>
                              <p:par>
                                <p:cTn id="14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" grpId="0" build="allAtOnce"/>
      <p:bldP spid="326" grpId="1" build="allAtOnce"/>
      <p:bldP spid="326" grpId="2" build="allAtOnce"/>
      <p:bldP spid="327" grpId="0"/>
      <p:bldP spid="327" grpId="1"/>
      <p:bldP spid="327" grpId="2"/>
      <p:bldP spid="327" grpId="3"/>
      <p:bldP spid="328" grpId="0"/>
      <p:bldP spid="328" grpId="1"/>
      <p:bldP spid="328" grpId="2"/>
      <p:bldP spid="328" grpId="3"/>
      <p:bldP spid="329" grpId="0"/>
      <p:bldP spid="329" grpId="1"/>
      <p:bldP spid="329" grpId="2"/>
      <p:bldP spid="329" grpId="3"/>
      <p:bldP spid="330" grpId="0"/>
      <p:bldP spid="330" grpId="1"/>
      <p:bldP spid="330" grpId="2"/>
      <p:bldP spid="330" grpId="3"/>
      <p:bldP spid="331" grpId="0"/>
      <p:bldP spid="331" grpId="1"/>
      <p:bldP spid="331" grpId="2"/>
      <p:bldP spid="331" grpId="3"/>
      <p:bldP spid="333" grpId="0" animBg="1"/>
      <p:bldP spid="334" grpId="0" animBg="1"/>
      <p:bldP spid="69" grpId="0"/>
      <p:bldP spid="6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196752"/>
            <a:ext cx="9156700" cy="523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Core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539552" y="1078285"/>
            <a:ext cx="6408712" cy="184665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 smtClean="0">
                <a:solidFill>
                  <a:prstClr val="black"/>
                </a:solidFill>
              </a:rPr>
              <a:t>The core </a:t>
            </a:r>
            <a:r>
              <a:rPr lang="en-US" sz="2400" dirty="0" smtClean="0"/>
              <a:t>tasks</a:t>
            </a:r>
            <a:r>
              <a:rPr lang="en-US" sz="2400" dirty="0" smtClean="0">
                <a:solidFill>
                  <a:prstClr val="black"/>
                </a:solidFill>
              </a:rPr>
              <a:t>: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Getting and saving user configurations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Getting new data each clock cycle and saving it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Getting new trigger signal each clock cycle and check for trigger rise according user configurations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Outputting relevant data back to user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9552" y="1052736"/>
            <a:ext cx="6858048" cy="240065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 smtClean="0">
                <a:solidFill>
                  <a:prstClr val="black"/>
                </a:solidFill>
              </a:rPr>
              <a:t>The core is build from 7 entities: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WBS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Registers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Write Controller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RAM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Read Controller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Data Coordinator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WBM</a:t>
            </a:r>
            <a:endParaRPr lang="he-IL" dirty="0">
              <a:solidFill>
                <a:prstClr val="black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551658"/>
            <a:ext cx="2073275" cy="274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556792"/>
            <a:ext cx="7357341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מלבן 2"/>
          <p:cNvSpPr/>
          <p:nvPr/>
        </p:nvSpPr>
        <p:spPr>
          <a:xfrm>
            <a:off x="2267744" y="5301208"/>
            <a:ext cx="576064" cy="64807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/>
          <p:cNvSpPr/>
          <p:nvPr/>
        </p:nvSpPr>
        <p:spPr>
          <a:xfrm>
            <a:off x="3419872" y="4797152"/>
            <a:ext cx="1008112" cy="136815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9"/>
          <p:cNvSpPr/>
          <p:nvPr/>
        </p:nvSpPr>
        <p:spPr>
          <a:xfrm>
            <a:off x="3419872" y="1844824"/>
            <a:ext cx="1008112" cy="14401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לבן 10"/>
          <p:cNvSpPr/>
          <p:nvPr/>
        </p:nvSpPr>
        <p:spPr>
          <a:xfrm>
            <a:off x="5220072" y="1916832"/>
            <a:ext cx="936104" cy="288032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 12"/>
          <p:cNvSpPr/>
          <p:nvPr/>
        </p:nvSpPr>
        <p:spPr>
          <a:xfrm>
            <a:off x="6804248" y="1916832"/>
            <a:ext cx="864096" cy="151216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מלבן 14"/>
          <p:cNvSpPr/>
          <p:nvPr/>
        </p:nvSpPr>
        <p:spPr>
          <a:xfrm>
            <a:off x="6948264" y="4725144"/>
            <a:ext cx="864096" cy="151216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מלבן 15"/>
          <p:cNvSpPr/>
          <p:nvPr/>
        </p:nvSpPr>
        <p:spPr>
          <a:xfrm>
            <a:off x="8424000" y="5472000"/>
            <a:ext cx="540000" cy="72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28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/>
      <p:bldP spid="12" grpId="2" build="allAtOnce"/>
      <p:bldP spid="3" grpId="0" animBg="1"/>
      <p:bldP spid="3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5" grpId="0" animBg="1"/>
      <p:bldP spid="15" grpId="1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Registers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Saves </a:t>
            </a:r>
            <a:r>
              <a:rPr lang="en-US" dirty="0" smtClean="0"/>
              <a:t>the user configurations</a:t>
            </a:r>
          </a:p>
          <a:p>
            <a:pPr algn="l" rtl="0"/>
            <a:r>
              <a:rPr lang="en-US" dirty="0" smtClean="0"/>
              <a:t>Sends out </a:t>
            </a:r>
            <a:r>
              <a:rPr lang="en-US" dirty="0" smtClean="0"/>
              <a:t>the configurations to the WC</a:t>
            </a:r>
            <a:endParaRPr lang="he-I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754550"/>
            <a:ext cx="5906219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91680" y="5255622"/>
            <a:ext cx="1008112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>
                <a:solidFill>
                  <a:srgbClr val="FF0000"/>
                </a:solidFill>
              </a:rPr>
              <a:t>configuration</a:t>
            </a:r>
            <a:endParaRPr lang="he-IL" sz="11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47864" y="5759678"/>
            <a:ext cx="792088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>
                <a:solidFill>
                  <a:srgbClr val="FF0000"/>
                </a:solidFill>
              </a:rPr>
              <a:t>POSITION</a:t>
            </a:r>
            <a:endParaRPr lang="he-IL" sz="11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03848" y="5543654"/>
            <a:ext cx="504056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>
                <a:solidFill>
                  <a:srgbClr val="FF0000"/>
                </a:solidFill>
              </a:rPr>
              <a:t>TYPE</a:t>
            </a:r>
            <a:endParaRPr lang="he-IL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84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C 0.00069 0.00787 0.00104 0.01249 0.00295 0.01943 C 0.00521 0.0458 0.00312 0.07287 0.00868 0.09831 C 0.05035 0.09762 0.08976 0.09484 0.13107 0.09322 C 0.13403 0.09068 0.13698 0.08952 0.13976 0.08675 C 0.14253 0.08397 0.14323 0.08166 0.14653 0.08027 C 0.14948 0.07657 0.15243 0.07287 0.15625 0.07125 C 0.15694 0.07217 0.15833 0.07379 0.15833 0.07379 " pathEditMode="relative" ptsTypes="fffffffA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226 -0.00347 -0.00365 -0.00602 -0.00487 -0.01041 C -0.00556 -0.0192 -0.00608 -0.02776 -0.00782 -0.03632 C -0.00851 -0.08559 -0.00973 -0.13394 -0.01459 -0.18251 C -0.01441 -0.19848 -0.02309 -0.26255 -0.00191 -0.28083 C 0.00677 -0.27967 0.01215 -0.28013 0.0184 -0.2718 " pathEditMode="relative" ptsTypes="fffffA">
                                      <p:cBhvr>
                                        <p:cTn id="3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348 -0.00717 0.00348 -0.01526 0.00573 -0.02313 C 0.00539 -0.03261 0.00521 -0.0421 0.00469 -0.05158 C 0.00417 -0.06176 0.00052 -0.07055 -0.00208 -0.08003 C -0.00486 -0.08998 -0.0052 -0.10085 -0.00694 -0.11126 C -0.00659 -0.17071 -0.01579 -0.23109 -0.00104 -0.28706 C 0.00174 -0.31436 0.00087 -0.33657 0 -0.36595 C -0.00034 -0.37543 -0.00538 -0.38376 -0.0059 -0.39324 C -0.00607 -0.39787 -0.0059 -0.40273 -0.0059 -0.40735 " pathEditMode="relative" ptsTypes="ffffffffA">
                                      <p:cBhvr>
                                        <p:cTn id="3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xit" presetSubtype="0" fill="hold" grpId="2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6" grpId="0" animBg="1"/>
      <p:bldP spid="6" grpId="2" animBg="1"/>
      <p:bldP spid="6" grpId="3" animBg="1"/>
      <p:bldP spid="7" grpId="0" animBg="1"/>
      <p:bldP spid="7" grpId="2" animBg="1"/>
      <p:bldP spid="7" grpId="3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זרימה">
  <a:themeElements>
    <a:clrScheme name="זרימה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זרימה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זרימ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headEnd type="arrow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headEnd type="arrow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headEnd type="arrow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headEnd type="arrow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headEnd type="arrow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headEnd type="arrow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headEnd type="arrow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headEnd type="arrow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1436</TotalTime>
  <Words>1619</Words>
  <Application>Microsoft Office PowerPoint</Application>
  <PresentationFormat>‫הצגה על המסך (4:3)</PresentationFormat>
  <Paragraphs>388</Paragraphs>
  <Slides>23</Slides>
  <Notes>8</Notes>
  <HiddenSlides>0</HiddenSlides>
  <MMClips>0</MMClips>
  <ScaleCrop>false</ScaleCrop>
  <HeadingPairs>
    <vt:vector size="4" baseType="variant">
      <vt:variant>
        <vt:lpstr>ערכת נושא</vt:lpstr>
      </vt:variant>
      <vt:variant>
        <vt:i4>9</vt:i4>
      </vt:variant>
      <vt:variant>
        <vt:lpstr>כותרות שקופיות</vt:lpstr>
      </vt:variant>
      <vt:variant>
        <vt:i4>23</vt:i4>
      </vt:variant>
    </vt:vector>
  </HeadingPairs>
  <TitlesOfParts>
    <vt:vector size="32" baseType="lpstr">
      <vt:lpstr>זרימה</vt:lpstr>
      <vt:lpstr>Office Theme</vt:lpstr>
      <vt:lpstr>1_Office Theme</vt:lpstr>
      <vt:lpstr>2_Office Theme</vt:lpstr>
      <vt:lpstr>3_Office Theme</vt:lpstr>
      <vt:lpstr>4_Office Theme</vt:lpstr>
      <vt:lpstr>5_Office Theme</vt:lpstr>
      <vt:lpstr>6_Office Theme</vt:lpstr>
      <vt:lpstr>7_Office Theme</vt:lpstr>
      <vt:lpstr>Internal Logic Analyzer Final presentation-part A </vt:lpstr>
      <vt:lpstr>Agenda </vt:lpstr>
      <vt:lpstr>Project Overview</vt:lpstr>
      <vt:lpstr>Project goals</vt:lpstr>
      <vt:lpstr>Requirements</vt:lpstr>
      <vt:lpstr>Top Architecture</vt:lpstr>
      <vt:lpstr>Data Transfer</vt:lpstr>
      <vt:lpstr>The Core</vt:lpstr>
      <vt:lpstr>Registers</vt:lpstr>
      <vt:lpstr>Registers</vt:lpstr>
      <vt:lpstr>Write Controller</vt:lpstr>
      <vt:lpstr>Write Controller</vt:lpstr>
      <vt:lpstr>Read Controller</vt:lpstr>
      <vt:lpstr>Read Controller</vt:lpstr>
      <vt:lpstr>In Out Coordinator</vt:lpstr>
      <vt:lpstr>In Out Coordinator</vt:lpstr>
      <vt:lpstr>Simulations</vt:lpstr>
      <vt:lpstr>Simulations</vt:lpstr>
      <vt:lpstr>Problems &amp; Solutions</vt:lpstr>
      <vt:lpstr>Problems &amp; Solutions</vt:lpstr>
      <vt:lpstr>Problems &amp; Solutions</vt:lpstr>
      <vt:lpstr>Part B- work plan</vt:lpstr>
      <vt:lpstr>מצגת של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A</dc:creator>
  <cp:lastModifiedBy>zvika pery</cp:lastModifiedBy>
  <cp:revision>76</cp:revision>
  <dcterms:created xsi:type="dcterms:W3CDTF">2013-09-30T11:20:33Z</dcterms:created>
  <dcterms:modified xsi:type="dcterms:W3CDTF">2013-10-03T12:55:55Z</dcterms:modified>
</cp:coreProperties>
</file>