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33"/>
    <a:srgbClr val="9933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6261" autoAdjust="0"/>
    <p:restoredTop sz="94660"/>
  </p:normalViewPr>
  <p:slideViewPr>
    <p:cSldViewPr>
      <p:cViewPr>
        <p:scale>
          <a:sx n="100" d="100"/>
          <a:sy n="100" d="100"/>
        </p:scale>
        <p:origin x="-2022" y="-4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CF755-5DC2-40B1-95E2-29579B5F859C}" type="datetimeFigureOut">
              <a:rPr lang="he-IL" smtClean="0"/>
              <a:pPr/>
              <a:t>כ"ה/אב/תשע"ב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2E9-5B25-4C24-82F4-03B26D33261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CF755-5DC2-40B1-95E2-29579B5F859C}" type="datetimeFigureOut">
              <a:rPr lang="he-IL" smtClean="0"/>
              <a:pPr/>
              <a:t>כ"ה/אב/תשע"ב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2E9-5B25-4C24-82F4-03B26D33261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CF755-5DC2-40B1-95E2-29579B5F859C}" type="datetimeFigureOut">
              <a:rPr lang="he-IL" smtClean="0"/>
              <a:pPr/>
              <a:t>כ"ה/אב/תשע"ב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2E9-5B25-4C24-82F4-03B26D33261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CF755-5DC2-40B1-95E2-29579B5F859C}" type="datetimeFigureOut">
              <a:rPr lang="he-IL" smtClean="0"/>
              <a:pPr/>
              <a:t>כ"ה/אב/תשע"ב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2E9-5B25-4C24-82F4-03B26D33261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CF755-5DC2-40B1-95E2-29579B5F859C}" type="datetimeFigureOut">
              <a:rPr lang="he-IL" smtClean="0"/>
              <a:pPr/>
              <a:t>כ"ה/אב/תשע"ב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2E9-5B25-4C24-82F4-03B26D33261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CF755-5DC2-40B1-95E2-29579B5F859C}" type="datetimeFigureOut">
              <a:rPr lang="he-IL" smtClean="0"/>
              <a:pPr/>
              <a:t>כ"ה/אב/תשע"ב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2E9-5B25-4C24-82F4-03B26D33261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CF755-5DC2-40B1-95E2-29579B5F859C}" type="datetimeFigureOut">
              <a:rPr lang="he-IL" smtClean="0"/>
              <a:pPr/>
              <a:t>כ"ה/אב/תשע"ב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2E9-5B25-4C24-82F4-03B26D33261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CF755-5DC2-40B1-95E2-29579B5F859C}" type="datetimeFigureOut">
              <a:rPr lang="he-IL" smtClean="0"/>
              <a:pPr/>
              <a:t>כ"ה/אב/תשע"ב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2E9-5B25-4C24-82F4-03B26D33261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CF755-5DC2-40B1-95E2-29579B5F859C}" type="datetimeFigureOut">
              <a:rPr lang="he-IL" smtClean="0"/>
              <a:pPr/>
              <a:t>כ"ה/אב/תשע"ב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2E9-5B25-4C24-82F4-03B26D33261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CF755-5DC2-40B1-95E2-29579B5F859C}" type="datetimeFigureOut">
              <a:rPr lang="he-IL" smtClean="0"/>
              <a:pPr/>
              <a:t>כ"ה/אב/תשע"ב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2E9-5B25-4C24-82F4-03B26D33261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CF755-5DC2-40B1-95E2-29579B5F859C}" type="datetimeFigureOut">
              <a:rPr lang="he-IL" smtClean="0"/>
              <a:pPr/>
              <a:t>כ"ה/אב/תשע"ב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2E9-5B25-4C24-82F4-03B26D33261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CCF755-5DC2-40B1-95E2-29579B5F859C}" type="datetimeFigureOut">
              <a:rPr lang="he-IL" smtClean="0"/>
              <a:pPr/>
              <a:t>כ"ה/אב/תשע"ב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00E2E9-5B25-4C24-82F4-03B26D33261B}" type="slidenum">
              <a:rPr lang="he-IL" smtClean="0"/>
              <a:pPr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oup 77"/>
          <p:cNvGrpSpPr/>
          <p:nvPr/>
        </p:nvGrpSpPr>
        <p:grpSpPr>
          <a:xfrm>
            <a:off x="323528" y="188640"/>
            <a:ext cx="8688098" cy="5760640"/>
            <a:chOff x="192310" y="692696"/>
            <a:chExt cx="8688098" cy="5760640"/>
          </a:xfrm>
        </p:grpSpPr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884368" y="2492896"/>
              <a:ext cx="228372" cy="5709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מלבן 5"/>
            <p:cNvSpPr/>
            <p:nvPr/>
          </p:nvSpPr>
          <p:spPr>
            <a:xfrm>
              <a:off x="1979712" y="1124744"/>
              <a:ext cx="5832648" cy="53285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7" name="מלבן 6"/>
            <p:cNvSpPr/>
            <p:nvPr/>
          </p:nvSpPr>
          <p:spPr>
            <a:xfrm>
              <a:off x="192310" y="4941168"/>
              <a:ext cx="1143744" cy="1088504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 smtClean="0"/>
                <a:t>GUI MATLAB</a:t>
              </a:r>
            </a:p>
            <a:p>
              <a:pPr algn="ctr"/>
              <a:endParaRPr lang="he-IL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584798" y="1268760"/>
              <a:ext cx="2376264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b="1" dirty="0" smtClean="0"/>
                <a:t>Altera  Cyclone II FPGA</a:t>
              </a:r>
            </a:p>
          </p:txBody>
        </p:sp>
        <p:sp>
          <p:nvSpPr>
            <p:cNvPr id="17" name="מלבן 16"/>
            <p:cNvSpPr/>
            <p:nvPr/>
          </p:nvSpPr>
          <p:spPr>
            <a:xfrm>
              <a:off x="3432670" y="3356992"/>
              <a:ext cx="1080120" cy="1296144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19" name="מלבן 18"/>
            <p:cNvSpPr/>
            <p:nvPr/>
          </p:nvSpPr>
          <p:spPr>
            <a:xfrm>
              <a:off x="6889054" y="2780984"/>
              <a:ext cx="728464" cy="50400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LED X 4</a:t>
              </a:r>
              <a:endParaRPr lang="he-IL" sz="1400" dirty="0">
                <a:solidFill>
                  <a:schemeClr val="tx1"/>
                </a:solidFill>
              </a:endParaRPr>
            </a:p>
          </p:txBody>
        </p:sp>
        <p:sp>
          <p:nvSpPr>
            <p:cNvPr id="24" name="מלבן 23"/>
            <p:cNvSpPr/>
            <p:nvPr/>
          </p:nvSpPr>
          <p:spPr>
            <a:xfrm>
              <a:off x="6961062" y="2132856"/>
              <a:ext cx="656456" cy="50400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Wait</a:t>
              </a:r>
              <a:endParaRPr lang="he-IL" sz="1400" dirty="0">
                <a:solidFill>
                  <a:schemeClr val="tx1"/>
                </a:solidFill>
              </a:endParaRPr>
            </a:p>
          </p:txBody>
        </p:sp>
        <p:sp>
          <p:nvSpPr>
            <p:cNvPr id="25" name="מלבן 24"/>
            <p:cNvSpPr/>
            <p:nvPr/>
          </p:nvSpPr>
          <p:spPr>
            <a:xfrm>
              <a:off x="6961062" y="3356992"/>
              <a:ext cx="656456" cy="50400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DISPLAY</a:t>
              </a:r>
              <a:endParaRPr lang="he-IL" sz="1400" dirty="0">
                <a:solidFill>
                  <a:schemeClr val="tx1"/>
                </a:solidFill>
              </a:endParaRPr>
            </a:p>
          </p:txBody>
        </p:sp>
        <p:sp>
          <p:nvSpPr>
            <p:cNvPr id="26" name="מלבן 25"/>
            <p:cNvSpPr/>
            <p:nvPr/>
          </p:nvSpPr>
          <p:spPr>
            <a:xfrm>
              <a:off x="6961062" y="3933056"/>
              <a:ext cx="656456" cy="504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LCD</a:t>
              </a:r>
              <a:endParaRPr lang="he-IL" sz="1400" dirty="0">
                <a:solidFill>
                  <a:schemeClr val="tx1"/>
                </a:solidFill>
              </a:endParaRPr>
            </a:p>
          </p:txBody>
        </p:sp>
        <p:sp>
          <p:nvSpPr>
            <p:cNvPr id="29" name="מלבן 28"/>
            <p:cNvSpPr/>
            <p:nvPr/>
          </p:nvSpPr>
          <p:spPr>
            <a:xfrm>
              <a:off x="3720702" y="4149080"/>
              <a:ext cx="648072" cy="36004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dirty="0" smtClean="0"/>
                <a:t>RAM</a:t>
              </a:r>
              <a:endParaRPr lang="he-IL" dirty="0"/>
            </a:p>
          </p:txBody>
        </p:sp>
        <p:sp>
          <p:nvSpPr>
            <p:cNvPr id="30" name="מלבן 29"/>
            <p:cNvSpPr/>
            <p:nvPr/>
          </p:nvSpPr>
          <p:spPr>
            <a:xfrm>
              <a:off x="2496566" y="4797152"/>
              <a:ext cx="1152128" cy="504056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 smtClean="0"/>
                <a:t>RX PATH</a:t>
              </a:r>
              <a:endParaRPr lang="he-IL" sz="1400" dirty="0"/>
            </a:p>
          </p:txBody>
        </p:sp>
        <p:sp>
          <p:nvSpPr>
            <p:cNvPr id="31" name="מלבן 30"/>
            <p:cNvSpPr/>
            <p:nvPr/>
          </p:nvSpPr>
          <p:spPr>
            <a:xfrm>
              <a:off x="2280542" y="1916832"/>
              <a:ext cx="864096" cy="792088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 smtClean="0"/>
                <a:t>Flash Contro</a:t>
              </a:r>
              <a:r>
                <a:rPr lang="en-US" sz="1400" dirty="0"/>
                <a:t>l</a:t>
              </a:r>
              <a:endParaRPr lang="he-IL" sz="14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432670" y="3429000"/>
              <a:ext cx="936104" cy="64633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Config Control</a:t>
              </a:r>
              <a:endParaRPr lang="he-IL" dirty="0"/>
            </a:p>
          </p:txBody>
        </p:sp>
        <p:cxnSp>
          <p:nvCxnSpPr>
            <p:cNvPr id="80" name="מחבר חץ ישר 79"/>
            <p:cNvCxnSpPr/>
            <p:nvPr/>
          </p:nvCxnSpPr>
          <p:spPr>
            <a:xfrm>
              <a:off x="5808934" y="2996952"/>
              <a:ext cx="936104" cy="1588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מחבר חץ ישר 80"/>
            <p:cNvCxnSpPr/>
            <p:nvPr/>
          </p:nvCxnSpPr>
          <p:spPr>
            <a:xfrm>
              <a:off x="5808934" y="3573016"/>
              <a:ext cx="936104" cy="1588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מחבר חץ ישר 82"/>
            <p:cNvCxnSpPr>
              <a:stCxn id="49" idx="3"/>
            </p:cNvCxnSpPr>
            <p:nvPr/>
          </p:nvCxnSpPr>
          <p:spPr>
            <a:xfrm>
              <a:off x="5808934" y="4149080"/>
              <a:ext cx="936104" cy="1588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מחבר חץ ישר 83"/>
            <p:cNvCxnSpPr/>
            <p:nvPr/>
          </p:nvCxnSpPr>
          <p:spPr>
            <a:xfrm>
              <a:off x="3360662" y="2348880"/>
              <a:ext cx="1872208" cy="1588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מחבר חץ ישר 91"/>
            <p:cNvCxnSpPr/>
            <p:nvPr/>
          </p:nvCxnSpPr>
          <p:spPr>
            <a:xfrm>
              <a:off x="1488454" y="2348880"/>
              <a:ext cx="792088" cy="1588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9" name="מחבר חץ ישר 108"/>
            <p:cNvCxnSpPr/>
            <p:nvPr/>
          </p:nvCxnSpPr>
          <p:spPr>
            <a:xfrm>
              <a:off x="7609134" y="3573016"/>
              <a:ext cx="36004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2" name="מחבר חץ ישר 111"/>
            <p:cNvCxnSpPr/>
            <p:nvPr/>
          </p:nvCxnSpPr>
          <p:spPr>
            <a:xfrm>
              <a:off x="7609134" y="4221088"/>
              <a:ext cx="36004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4" name="מחבר חץ ישר 33"/>
            <p:cNvCxnSpPr/>
            <p:nvPr/>
          </p:nvCxnSpPr>
          <p:spPr>
            <a:xfrm>
              <a:off x="7596336" y="2924944"/>
              <a:ext cx="36004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43" name="מלבן 42"/>
            <p:cNvSpPr/>
            <p:nvPr/>
          </p:nvSpPr>
          <p:spPr>
            <a:xfrm>
              <a:off x="2496566" y="5805264"/>
              <a:ext cx="1152128" cy="504056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 smtClean="0"/>
                <a:t>TX PATH</a:t>
              </a:r>
              <a:endParaRPr lang="he-IL" sz="1400" dirty="0"/>
            </a:p>
          </p:txBody>
        </p:sp>
        <p:sp>
          <p:nvSpPr>
            <p:cNvPr id="48" name="מלבן 47"/>
            <p:cNvSpPr/>
            <p:nvPr/>
          </p:nvSpPr>
          <p:spPr>
            <a:xfrm>
              <a:off x="2064518" y="3573016"/>
              <a:ext cx="648072" cy="720080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 smtClean="0"/>
                <a:t>Clk &amp; Reset</a:t>
              </a:r>
              <a:endParaRPr lang="he-IL" sz="1400" dirty="0"/>
            </a:p>
          </p:txBody>
        </p:sp>
        <p:sp>
          <p:nvSpPr>
            <p:cNvPr id="49" name="מלבן 48"/>
            <p:cNvSpPr/>
            <p:nvPr/>
          </p:nvSpPr>
          <p:spPr>
            <a:xfrm>
              <a:off x="5232870" y="1988840"/>
              <a:ext cx="576064" cy="432048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vert270" rtlCol="1" anchor="ctr"/>
            <a:lstStyle/>
            <a:p>
              <a:pPr algn="ctr"/>
              <a:r>
                <a:rPr lang="en-US" sz="1400" dirty="0" err="1" smtClean="0"/>
                <a:t>Intercon</a:t>
              </a:r>
              <a:r>
                <a:rPr lang="en-US" sz="1400" dirty="0" smtClean="0"/>
                <a:t> Wishbone</a:t>
              </a:r>
              <a:endParaRPr lang="he-IL" sz="1400" dirty="0"/>
            </a:p>
          </p:txBody>
        </p:sp>
        <p:sp>
          <p:nvSpPr>
            <p:cNvPr id="50" name="מלבן 49"/>
            <p:cNvSpPr/>
            <p:nvPr/>
          </p:nvSpPr>
          <p:spPr>
            <a:xfrm>
              <a:off x="3648694" y="4797152"/>
              <a:ext cx="216024" cy="504056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vert270" rtlCol="1" anchor="ctr"/>
            <a:lstStyle/>
            <a:p>
              <a:pPr algn="ctr"/>
              <a:r>
                <a:rPr lang="en-US" sz="900" b="1" dirty="0" smtClean="0"/>
                <a:t>WBM 1</a:t>
              </a:r>
              <a:endParaRPr lang="he-IL" sz="900" dirty="0"/>
            </a:p>
          </p:txBody>
        </p:sp>
        <p:sp>
          <p:nvSpPr>
            <p:cNvPr id="51" name="מלבן 50"/>
            <p:cNvSpPr/>
            <p:nvPr/>
          </p:nvSpPr>
          <p:spPr>
            <a:xfrm>
              <a:off x="3648694" y="5805264"/>
              <a:ext cx="216024" cy="504056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vert270" rtlCol="1" anchor="ctr"/>
            <a:lstStyle/>
            <a:p>
              <a:pPr algn="ctr"/>
              <a:r>
                <a:rPr lang="en-US" sz="900" b="1" dirty="0" smtClean="0"/>
                <a:t>WBM 2</a:t>
              </a:r>
              <a:endParaRPr lang="he-IL" sz="900" dirty="0"/>
            </a:p>
          </p:txBody>
        </p:sp>
        <p:sp>
          <p:nvSpPr>
            <p:cNvPr id="52" name="מלבן 51"/>
            <p:cNvSpPr/>
            <p:nvPr/>
          </p:nvSpPr>
          <p:spPr>
            <a:xfrm>
              <a:off x="4512790" y="3789040"/>
              <a:ext cx="216024" cy="50405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vert270" rtlCol="1" anchor="ctr"/>
            <a:lstStyle/>
            <a:p>
              <a:pPr algn="ctr"/>
              <a:r>
                <a:rPr lang="en-US" sz="900" b="1" dirty="0" smtClean="0"/>
                <a:t>WBM 3</a:t>
              </a:r>
              <a:endParaRPr lang="he-IL" sz="900" dirty="0"/>
            </a:p>
          </p:txBody>
        </p:sp>
        <p:sp>
          <p:nvSpPr>
            <p:cNvPr id="53" name="מלבן 52"/>
            <p:cNvSpPr/>
            <p:nvPr/>
          </p:nvSpPr>
          <p:spPr>
            <a:xfrm>
              <a:off x="6745038" y="2132856"/>
              <a:ext cx="216024" cy="504056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vert="vert270" rtlCol="1" anchor="ctr"/>
            <a:lstStyle/>
            <a:p>
              <a:pPr algn="ctr"/>
              <a:r>
                <a:rPr lang="en-US" sz="900" b="1" dirty="0" smtClean="0"/>
                <a:t>WBS 3</a:t>
              </a:r>
              <a:endParaRPr lang="he-IL" sz="900" dirty="0"/>
            </a:p>
          </p:txBody>
        </p:sp>
        <p:sp>
          <p:nvSpPr>
            <p:cNvPr id="54" name="מלבן 53"/>
            <p:cNvSpPr/>
            <p:nvPr/>
          </p:nvSpPr>
          <p:spPr>
            <a:xfrm>
              <a:off x="6745038" y="2780928"/>
              <a:ext cx="216024" cy="504056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vert="vert270" rtlCol="1" anchor="ctr"/>
            <a:lstStyle/>
            <a:p>
              <a:pPr algn="ctr"/>
              <a:r>
                <a:rPr lang="en-US" sz="900" b="1" dirty="0" smtClean="0"/>
                <a:t>WBS 4</a:t>
              </a:r>
              <a:endParaRPr lang="he-IL" sz="900" dirty="0"/>
            </a:p>
          </p:txBody>
        </p:sp>
        <p:sp>
          <p:nvSpPr>
            <p:cNvPr id="55" name="מלבן 54"/>
            <p:cNvSpPr/>
            <p:nvPr/>
          </p:nvSpPr>
          <p:spPr>
            <a:xfrm>
              <a:off x="6745038" y="3356992"/>
              <a:ext cx="216024" cy="504056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vert="vert270" rtlCol="1" anchor="ctr"/>
            <a:lstStyle/>
            <a:p>
              <a:pPr algn="ctr"/>
              <a:r>
                <a:rPr lang="he-IL" sz="900" b="1" dirty="0" smtClean="0"/>
                <a:t>5</a:t>
              </a:r>
              <a:r>
                <a:rPr lang="en-US" sz="900" b="1" dirty="0" smtClean="0"/>
                <a:t>WBS </a:t>
              </a:r>
              <a:endParaRPr lang="he-IL" sz="900" dirty="0"/>
            </a:p>
          </p:txBody>
        </p:sp>
        <p:sp>
          <p:nvSpPr>
            <p:cNvPr id="56" name="מלבן 55"/>
            <p:cNvSpPr/>
            <p:nvPr/>
          </p:nvSpPr>
          <p:spPr>
            <a:xfrm>
              <a:off x="6745038" y="3933056"/>
              <a:ext cx="216024" cy="504056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vert="vert270" rtlCol="1" anchor="ctr"/>
            <a:lstStyle/>
            <a:p>
              <a:pPr algn="ctr"/>
              <a:r>
                <a:rPr lang="en-US" sz="900" b="1" dirty="0" smtClean="0"/>
                <a:t>WBS 7</a:t>
              </a:r>
              <a:endParaRPr lang="he-IL" sz="900" dirty="0"/>
            </a:p>
          </p:txBody>
        </p:sp>
        <p:sp>
          <p:nvSpPr>
            <p:cNvPr id="57" name="מלבן 56"/>
            <p:cNvSpPr/>
            <p:nvPr/>
          </p:nvSpPr>
          <p:spPr>
            <a:xfrm>
              <a:off x="3144638" y="2060848"/>
              <a:ext cx="216024" cy="50405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vert270" rtlCol="1" anchor="ctr"/>
            <a:lstStyle/>
            <a:p>
              <a:pPr algn="ctr"/>
              <a:r>
                <a:rPr lang="en-US" sz="900" b="1" dirty="0" smtClean="0"/>
                <a:t>WBS 6</a:t>
              </a:r>
              <a:endParaRPr lang="he-IL" sz="900" dirty="0"/>
            </a:p>
          </p:txBody>
        </p:sp>
        <p:sp>
          <p:nvSpPr>
            <p:cNvPr id="60" name="מלבן 59"/>
            <p:cNvSpPr/>
            <p:nvPr/>
          </p:nvSpPr>
          <p:spPr>
            <a:xfrm>
              <a:off x="3288654" y="5589240"/>
              <a:ext cx="576064" cy="216024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vert="horz" rtlCol="1" anchor="ctr"/>
            <a:lstStyle/>
            <a:p>
              <a:pPr algn="ctr"/>
              <a:r>
                <a:rPr lang="en-US" sz="900" b="1" dirty="0" smtClean="0"/>
                <a:t>WBS 2</a:t>
              </a:r>
              <a:endParaRPr lang="he-IL" sz="900" dirty="0"/>
            </a:p>
          </p:txBody>
        </p:sp>
        <p:cxnSp>
          <p:nvCxnSpPr>
            <p:cNvPr id="64" name="מחבר חץ ישר 63"/>
            <p:cNvCxnSpPr/>
            <p:nvPr/>
          </p:nvCxnSpPr>
          <p:spPr>
            <a:xfrm>
              <a:off x="3864718" y="6093296"/>
              <a:ext cx="1368152" cy="1588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מחבר חץ ישר 68"/>
            <p:cNvCxnSpPr/>
            <p:nvPr/>
          </p:nvCxnSpPr>
          <p:spPr>
            <a:xfrm>
              <a:off x="3864718" y="5733256"/>
              <a:ext cx="1368152" cy="1588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מחבר חץ ישר 69"/>
            <p:cNvCxnSpPr/>
            <p:nvPr/>
          </p:nvCxnSpPr>
          <p:spPr>
            <a:xfrm>
              <a:off x="3864718" y="5085184"/>
              <a:ext cx="1368152" cy="1588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מחבר חץ ישר 73"/>
            <p:cNvCxnSpPr/>
            <p:nvPr/>
          </p:nvCxnSpPr>
          <p:spPr>
            <a:xfrm>
              <a:off x="5808934" y="2420888"/>
              <a:ext cx="927720" cy="1588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מחבר חץ ישר 84"/>
            <p:cNvCxnSpPr/>
            <p:nvPr/>
          </p:nvCxnSpPr>
          <p:spPr>
            <a:xfrm>
              <a:off x="4728814" y="4005064"/>
              <a:ext cx="504056" cy="1588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מחבר מרפקי 95"/>
            <p:cNvCxnSpPr>
              <a:endCxn id="30" idx="1"/>
            </p:cNvCxnSpPr>
            <p:nvPr/>
          </p:nvCxnSpPr>
          <p:spPr>
            <a:xfrm flipV="1">
              <a:off x="1272430" y="5049180"/>
              <a:ext cx="1224136" cy="108012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מחבר מרפקי 100"/>
            <p:cNvCxnSpPr>
              <a:stCxn id="43" idx="1"/>
            </p:cNvCxnSpPr>
            <p:nvPr/>
          </p:nvCxnSpPr>
          <p:spPr>
            <a:xfrm rot="10800000">
              <a:off x="1272430" y="5877272"/>
              <a:ext cx="1224136" cy="18002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3" name="מחבר חץ ישר 112"/>
            <p:cNvCxnSpPr/>
            <p:nvPr/>
          </p:nvCxnSpPr>
          <p:spPr>
            <a:xfrm>
              <a:off x="1488454" y="3789040"/>
              <a:ext cx="576064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מחבר חץ ישר 113"/>
            <p:cNvCxnSpPr/>
            <p:nvPr/>
          </p:nvCxnSpPr>
          <p:spPr>
            <a:xfrm>
              <a:off x="1488454" y="4149080"/>
              <a:ext cx="576064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2" name="מחבר חץ ישר 121"/>
            <p:cNvCxnSpPr/>
            <p:nvPr/>
          </p:nvCxnSpPr>
          <p:spPr>
            <a:xfrm>
              <a:off x="2712590" y="3645024"/>
              <a:ext cx="50405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4" name="מחבר חץ ישר 123"/>
            <p:cNvCxnSpPr/>
            <p:nvPr/>
          </p:nvCxnSpPr>
          <p:spPr>
            <a:xfrm>
              <a:off x="2712590" y="3933056"/>
              <a:ext cx="50405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5" name="מחבר חץ ישר 124"/>
            <p:cNvCxnSpPr/>
            <p:nvPr/>
          </p:nvCxnSpPr>
          <p:spPr>
            <a:xfrm>
              <a:off x="2712590" y="4221088"/>
              <a:ext cx="50405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8" name="מלבן 57"/>
            <p:cNvSpPr/>
            <p:nvPr/>
          </p:nvSpPr>
          <p:spPr>
            <a:xfrm>
              <a:off x="3720702" y="1196752"/>
              <a:ext cx="648072" cy="288032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 smtClean="0"/>
                <a:t>Filter</a:t>
              </a:r>
              <a:endParaRPr lang="he-IL" sz="1400" dirty="0"/>
            </a:p>
          </p:txBody>
        </p:sp>
        <p:cxnSp>
          <p:nvCxnSpPr>
            <p:cNvPr id="59" name="מחבר חץ ישר 58"/>
            <p:cNvCxnSpPr/>
            <p:nvPr/>
          </p:nvCxnSpPr>
          <p:spPr>
            <a:xfrm rot="5400000">
              <a:off x="3815122" y="943930"/>
              <a:ext cx="50405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6" name="מחבר חץ ישר 65"/>
            <p:cNvCxnSpPr/>
            <p:nvPr/>
          </p:nvCxnSpPr>
          <p:spPr>
            <a:xfrm rot="5400000">
              <a:off x="3133031" y="2421285"/>
              <a:ext cx="1870620" cy="79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>
              <a:off x="1128414" y="3573016"/>
              <a:ext cx="748923" cy="246221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000" b="1" dirty="0" smtClean="0"/>
                <a:t>Clk 50MHz</a:t>
              </a:r>
              <a:endParaRPr lang="he-IL" sz="1000" b="1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1200422" y="3861048"/>
              <a:ext cx="481222" cy="246221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000" b="1" dirty="0" smtClean="0"/>
                <a:t>Reset</a:t>
              </a:r>
              <a:endParaRPr lang="he-IL" sz="1000" b="1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2640582" y="3429000"/>
              <a:ext cx="814647" cy="246221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000" b="1" dirty="0" smtClean="0"/>
                <a:t>Clk 100MHz</a:t>
              </a:r>
              <a:endParaRPr lang="he-IL" sz="1000" b="1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2634297" y="3717032"/>
              <a:ext cx="748924" cy="246221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000" b="1" dirty="0" smtClean="0"/>
                <a:t>Clk 65MHz</a:t>
              </a:r>
              <a:endParaRPr lang="he-IL" sz="1000" b="1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2712590" y="4005064"/>
              <a:ext cx="481222" cy="246221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000" b="1" dirty="0" smtClean="0"/>
                <a:t>Reset</a:t>
              </a:r>
              <a:endParaRPr lang="he-IL" sz="1000" b="1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1056406" y="4725144"/>
              <a:ext cx="1438214" cy="246221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000" b="1" dirty="0" smtClean="0"/>
                <a:t> UART IN </a:t>
              </a:r>
              <a:r>
                <a:rPr lang="en-US" sz="900" b="1" dirty="0" smtClean="0"/>
                <a:t>115200 bits/sec</a:t>
              </a:r>
              <a:endParaRPr lang="he-IL" sz="1000" b="1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840382" y="6093296"/>
              <a:ext cx="1524776" cy="246221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000" b="1" dirty="0" smtClean="0"/>
                <a:t>UART OUT </a:t>
              </a:r>
              <a:r>
                <a:rPr lang="en-US" sz="900" b="1" dirty="0" smtClean="0"/>
                <a:t>115200 bits/sec</a:t>
              </a:r>
              <a:endParaRPr lang="he-IL" sz="1000" b="1" dirty="0"/>
            </a:p>
          </p:txBody>
        </p:sp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68374" y="2132856"/>
              <a:ext cx="695325" cy="495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1" name="TextBox 60"/>
            <p:cNvSpPr txBox="1"/>
            <p:nvPr/>
          </p:nvSpPr>
          <p:spPr>
            <a:xfrm>
              <a:off x="696366" y="2564904"/>
              <a:ext cx="800219" cy="246221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000" b="1" dirty="0" smtClean="0"/>
                <a:t>4M x 8 bits </a:t>
              </a:r>
              <a:endParaRPr lang="he-IL" sz="1000" b="1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251520" y="1268760"/>
              <a:ext cx="1615699" cy="523220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600" b="1" dirty="0" smtClean="0"/>
                <a:t> FLASH Memory</a:t>
              </a:r>
              <a:endParaRPr lang="he-IL" sz="1600" b="1" dirty="0" smtClean="0"/>
            </a:p>
            <a:p>
              <a:pPr algn="ctr" rtl="0"/>
              <a:r>
                <a:rPr lang="en-US" sz="1200" b="1" dirty="0" smtClean="0"/>
                <a:t>On DE2 board</a:t>
              </a:r>
              <a:endParaRPr lang="he-IL" sz="1200" b="1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995936" y="1628800"/>
              <a:ext cx="835485" cy="246221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000" b="1" dirty="0" smtClean="0"/>
                <a:t>CCB_disable</a:t>
              </a:r>
              <a:endParaRPr lang="he-IL" sz="1000" b="1" dirty="0"/>
            </a:p>
          </p:txBody>
        </p:sp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956376" y="4149080"/>
              <a:ext cx="826818" cy="483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5" name="TextBox 64"/>
            <p:cNvSpPr txBox="1"/>
            <p:nvPr/>
          </p:nvSpPr>
          <p:spPr>
            <a:xfrm>
              <a:off x="683568" y="1700808"/>
              <a:ext cx="798489" cy="4001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000" dirty="0" smtClean="0"/>
                <a:t>SPANSION</a:t>
              </a:r>
            </a:p>
            <a:p>
              <a:pPr algn="ctr"/>
              <a:r>
                <a:rPr lang="en-US" sz="1000" dirty="0" smtClean="0"/>
                <a:t>S29AL032D</a:t>
              </a:r>
              <a:endParaRPr lang="he-IL" sz="1000" b="1" dirty="0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7740352" y="3789040"/>
              <a:ext cx="1140056" cy="246221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000" b="1" dirty="0" smtClean="0"/>
                <a:t>1024 x 768@60Hz</a:t>
              </a:r>
              <a:endParaRPr lang="he-IL" sz="1000" b="1" dirty="0"/>
            </a:p>
          </p:txBody>
        </p:sp>
        <p:pic>
          <p:nvPicPr>
            <p:cNvPr id="1030" name="Picture 6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7956376" y="3212976"/>
              <a:ext cx="648072" cy="6480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1" name="Picture 2" descr="C:\Users\kelbaz\Desktop\temp\Ca8pture.JP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4139952" y="692696"/>
              <a:ext cx="291678" cy="424324"/>
            </a:xfrm>
            <a:prstGeom prst="rect">
              <a:avLst/>
            </a:prstGeom>
            <a:noFill/>
          </p:spPr>
        </p:pic>
        <p:sp>
          <p:nvSpPr>
            <p:cNvPr id="97" name="TextBox 96"/>
            <p:cNvSpPr txBox="1"/>
            <p:nvPr/>
          </p:nvSpPr>
          <p:spPr>
            <a:xfrm>
              <a:off x="8028384" y="4581128"/>
              <a:ext cx="671979" cy="246221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000" dirty="0" smtClean="0"/>
                <a:t>HD44780</a:t>
              </a:r>
              <a:endParaRPr lang="he-IL" sz="1000" b="1" dirty="0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7740352" y="3068960"/>
              <a:ext cx="103265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 smtClean="0"/>
                <a:t>ADV7123 Video DAC</a:t>
              </a:r>
              <a:endParaRPr lang="en-US" sz="800" dirty="0"/>
            </a:p>
          </p:txBody>
        </p:sp>
      </p:grpSp>
      <p:sp>
        <p:nvSpPr>
          <p:cNvPr id="79" name="מלבן 59"/>
          <p:cNvSpPr/>
          <p:nvPr/>
        </p:nvSpPr>
        <p:spPr>
          <a:xfrm>
            <a:off x="3419872" y="4797152"/>
            <a:ext cx="576064" cy="21602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rtlCol="1" anchor="ctr"/>
          <a:lstStyle/>
          <a:p>
            <a:pPr algn="ctr"/>
            <a:r>
              <a:rPr lang="en-US" sz="900" b="1" dirty="0" smtClean="0"/>
              <a:t>WBS 1</a:t>
            </a:r>
            <a:endParaRPr lang="he-IL" sz="900" dirty="0"/>
          </a:p>
        </p:txBody>
      </p:sp>
      <p:cxnSp>
        <p:nvCxnSpPr>
          <p:cNvPr id="82" name="מחבר חץ ישר 68"/>
          <p:cNvCxnSpPr/>
          <p:nvPr/>
        </p:nvCxnSpPr>
        <p:spPr>
          <a:xfrm>
            <a:off x="3995936" y="4941168"/>
            <a:ext cx="1368152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6" name="מלבן 85"/>
          <p:cNvSpPr/>
          <p:nvPr/>
        </p:nvSpPr>
        <p:spPr>
          <a:xfrm>
            <a:off x="1043608" y="6165304"/>
            <a:ext cx="1224136" cy="36004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Implemented</a:t>
            </a:r>
            <a:endParaRPr lang="he-IL" sz="1400" dirty="0">
              <a:solidFill>
                <a:schemeClr val="tx1"/>
              </a:solidFill>
            </a:endParaRPr>
          </a:p>
        </p:txBody>
      </p:sp>
      <p:sp>
        <p:nvSpPr>
          <p:cNvPr id="87" name="מלבן 86"/>
          <p:cNvSpPr/>
          <p:nvPr/>
        </p:nvSpPr>
        <p:spPr>
          <a:xfrm>
            <a:off x="2411760" y="6165304"/>
            <a:ext cx="936104" cy="36004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 smtClean="0"/>
              <a:t>Integrated</a:t>
            </a:r>
            <a:endParaRPr lang="he-IL" sz="1400" dirty="0"/>
          </a:p>
        </p:txBody>
      </p:sp>
      <p:sp>
        <p:nvSpPr>
          <p:cNvPr id="88" name="מלבן 87"/>
          <p:cNvSpPr/>
          <p:nvPr/>
        </p:nvSpPr>
        <p:spPr>
          <a:xfrm>
            <a:off x="3635896" y="6165304"/>
            <a:ext cx="1008112" cy="36004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 smtClean="0"/>
              <a:t>Next steps</a:t>
            </a:r>
            <a:endParaRPr lang="he-IL" sz="1400" dirty="0"/>
          </a:p>
        </p:txBody>
      </p:sp>
      <p:sp>
        <p:nvSpPr>
          <p:cNvPr id="90" name="מלבן 89"/>
          <p:cNvSpPr/>
          <p:nvPr/>
        </p:nvSpPr>
        <p:spPr>
          <a:xfrm>
            <a:off x="4788024" y="6165304"/>
            <a:ext cx="936104" cy="35998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Optional</a:t>
            </a:r>
            <a:endParaRPr lang="he-IL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995936" y="944724"/>
            <a:ext cx="864096" cy="792088"/>
          </a:xfrm>
          <a:prstGeom prst="ellipse">
            <a:avLst/>
          </a:prstGeom>
          <a:solidFill>
            <a:srgbClr val="F79D5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" name="Oval 4"/>
          <p:cNvSpPr/>
          <p:nvPr/>
        </p:nvSpPr>
        <p:spPr>
          <a:xfrm>
            <a:off x="3995936" y="2204864"/>
            <a:ext cx="864096" cy="792088"/>
          </a:xfrm>
          <a:prstGeom prst="ellipse">
            <a:avLst/>
          </a:prstGeom>
          <a:solidFill>
            <a:srgbClr val="F79D5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Oval 5"/>
          <p:cNvSpPr/>
          <p:nvPr/>
        </p:nvSpPr>
        <p:spPr>
          <a:xfrm>
            <a:off x="2699792" y="3140968"/>
            <a:ext cx="864096" cy="792088"/>
          </a:xfrm>
          <a:prstGeom prst="ellipse">
            <a:avLst/>
          </a:prstGeom>
          <a:solidFill>
            <a:srgbClr val="F79D5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Oval 6"/>
          <p:cNvSpPr/>
          <p:nvPr/>
        </p:nvSpPr>
        <p:spPr>
          <a:xfrm>
            <a:off x="6444208" y="3140968"/>
            <a:ext cx="864096" cy="792088"/>
          </a:xfrm>
          <a:prstGeom prst="ellipse">
            <a:avLst/>
          </a:prstGeom>
          <a:solidFill>
            <a:srgbClr val="F79D5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Oval 7"/>
          <p:cNvSpPr/>
          <p:nvPr/>
        </p:nvSpPr>
        <p:spPr>
          <a:xfrm>
            <a:off x="1835696" y="4589552"/>
            <a:ext cx="864096" cy="792088"/>
          </a:xfrm>
          <a:prstGeom prst="ellipse">
            <a:avLst/>
          </a:prstGeom>
          <a:solidFill>
            <a:srgbClr val="F79D5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Oval 8"/>
          <p:cNvSpPr/>
          <p:nvPr/>
        </p:nvSpPr>
        <p:spPr>
          <a:xfrm>
            <a:off x="3563888" y="4589552"/>
            <a:ext cx="864096" cy="792088"/>
          </a:xfrm>
          <a:prstGeom prst="ellipse">
            <a:avLst/>
          </a:prstGeom>
          <a:solidFill>
            <a:srgbClr val="F79D5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Oval 9"/>
          <p:cNvSpPr/>
          <p:nvPr/>
        </p:nvSpPr>
        <p:spPr>
          <a:xfrm>
            <a:off x="4644008" y="3717032"/>
            <a:ext cx="864096" cy="792088"/>
          </a:xfrm>
          <a:prstGeom prst="ellipse">
            <a:avLst/>
          </a:prstGeom>
          <a:solidFill>
            <a:srgbClr val="F79D5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Oval 10"/>
          <p:cNvSpPr/>
          <p:nvPr/>
        </p:nvSpPr>
        <p:spPr>
          <a:xfrm>
            <a:off x="5436096" y="4589552"/>
            <a:ext cx="864096" cy="792088"/>
          </a:xfrm>
          <a:prstGeom prst="ellipse">
            <a:avLst/>
          </a:prstGeom>
          <a:solidFill>
            <a:srgbClr val="F79D5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" name="Oval 11"/>
          <p:cNvSpPr/>
          <p:nvPr/>
        </p:nvSpPr>
        <p:spPr>
          <a:xfrm>
            <a:off x="7308304" y="4589552"/>
            <a:ext cx="864096" cy="792088"/>
          </a:xfrm>
          <a:prstGeom prst="ellipse">
            <a:avLst/>
          </a:prstGeom>
          <a:solidFill>
            <a:srgbClr val="F79D5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4" name="Straight Arrow Connector 13"/>
          <p:cNvCxnSpPr>
            <a:stCxn id="4" idx="4"/>
            <a:endCxn id="5" idx="0"/>
          </p:cNvCxnSpPr>
          <p:nvPr/>
        </p:nvCxnSpPr>
        <p:spPr>
          <a:xfrm>
            <a:off x="4427984" y="1736812"/>
            <a:ext cx="0" cy="468052"/>
          </a:xfrm>
          <a:prstGeom prst="straightConnector1">
            <a:avLst/>
          </a:prstGeom>
          <a:ln w="57150">
            <a:solidFill>
              <a:srgbClr val="0070C0"/>
            </a:solidFill>
            <a:tailEnd type="arrow"/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9" idx="2"/>
            <a:endCxn id="8" idx="6"/>
          </p:cNvCxnSpPr>
          <p:nvPr/>
        </p:nvCxnSpPr>
        <p:spPr>
          <a:xfrm flipH="1">
            <a:off x="2699792" y="4985596"/>
            <a:ext cx="864096" cy="0"/>
          </a:xfrm>
          <a:prstGeom prst="straightConnector1">
            <a:avLst/>
          </a:prstGeom>
          <a:ln w="57150">
            <a:solidFill>
              <a:srgbClr val="0070C0"/>
            </a:solidFill>
            <a:tailEnd type="arrow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6" idx="5"/>
            <a:endCxn id="9" idx="0"/>
          </p:cNvCxnSpPr>
          <p:nvPr/>
        </p:nvCxnSpPr>
        <p:spPr>
          <a:xfrm>
            <a:off x="3437344" y="3817057"/>
            <a:ext cx="558592" cy="772495"/>
          </a:xfrm>
          <a:prstGeom prst="straightConnector1">
            <a:avLst/>
          </a:prstGeom>
          <a:ln w="57150">
            <a:solidFill>
              <a:srgbClr val="0070C0"/>
            </a:solidFill>
            <a:tailEnd type="arrow"/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2411760" y="3909263"/>
            <a:ext cx="576064" cy="68028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5" idx="3"/>
          </p:cNvCxnSpPr>
          <p:nvPr/>
        </p:nvCxnSpPr>
        <p:spPr>
          <a:xfrm flipH="1">
            <a:off x="3527884" y="2880953"/>
            <a:ext cx="594596" cy="471393"/>
          </a:xfrm>
          <a:prstGeom prst="straightConnector1">
            <a:avLst/>
          </a:prstGeom>
          <a:ln w="57150">
            <a:solidFill>
              <a:srgbClr val="0070C0"/>
            </a:solidFill>
            <a:tailEnd type="arrow"/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1" idx="6"/>
            <a:endCxn id="12" idx="2"/>
          </p:cNvCxnSpPr>
          <p:nvPr/>
        </p:nvCxnSpPr>
        <p:spPr>
          <a:xfrm>
            <a:off x="6300192" y="4985596"/>
            <a:ext cx="1008112" cy="0"/>
          </a:xfrm>
          <a:prstGeom prst="straightConnector1">
            <a:avLst/>
          </a:prstGeom>
          <a:ln w="57150">
            <a:solidFill>
              <a:srgbClr val="0070C0"/>
            </a:solidFill>
            <a:tailEnd type="arrow"/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2" idx="0"/>
            <a:endCxn id="7" idx="5"/>
          </p:cNvCxnSpPr>
          <p:nvPr/>
        </p:nvCxnSpPr>
        <p:spPr>
          <a:xfrm flipH="1" flipV="1">
            <a:off x="7181760" y="3817057"/>
            <a:ext cx="558592" cy="772495"/>
          </a:xfrm>
          <a:prstGeom prst="straightConnector1">
            <a:avLst/>
          </a:prstGeom>
          <a:ln w="57150">
            <a:solidFill>
              <a:srgbClr val="0070C0"/>
            </a:solidFill>
            <a:tailEnd type="arrow"/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014848" y="1156102"/>
            <a:ext cx="79208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 smtClean="0">
                <a:latin typeface="ISOCPEUR" pitchFamily="34" charset="0"/>
                <a:cs typeface="Miriam Fixed" pitchFamily="49" charset="-79"/>
              </a:rPr>
              <a:t>Idle</a:t>
            </a:r>
            <a:endParaRPr lang="he-IL" dirty="0">
              <a:latin typeface="ISOCPEUR" pitchFamily="34" charset="0"/>
              <a:cs typeface="Miriam Fixed" pitchFamily="49" charset="-79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035582" y="2277742"/>
            <a:ext cx="792088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 smtClean="0">
                <a:latin typeface="ISOCPEUR" pitchFamily="34" charset="0"/>
                <a:cs typeface="Miriam Fixed" pitchFamily="49" charset="-79"/>
              </a:rPr>
              <a:t>Read</a:t>
            </a:r>
          </a:p>
          <a:p>
            <a:pPr algn="ctr"/>
            <a:r>
              <a:rPr lang="en-US" dirty="0" err="1" smtClean="0">
                <a:latin typeface="ISOCPEUR" pitchFamily="34" charset="0"/>
                <a:cs typeface="Miriam Fixed" pitchFamily="49" charset="-79"/>
              </a:rPr>
              <a:t>regs</a:t>
            </a:r>
            <a:endParaRPr lang="he-IL" dirty="0">
              <a:latin typeface="ISOCPEUR" pitchFamily="34" charset="0"/>
              <a:cs typeface="Miriam Fixed" pitchFamily="49" charset="-79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735796" y="3352346"/>
            <a:ext cx="79208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 smtClean="0">
                <a:latin typeface="ISOCPEUR" pitchFamily="34" charset="0"/>
                <a:cs typeface="Miriam Fixed" pitchFamily="49" charset="-79"/>
              </a:rPr>
              <a:t>Read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853698" y="4654131"/>
            <a:ext cx="828092" cy="73866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400" dirty="0" smtClean="0">
                <a:latin typeface="ISOCPEUR" pitchFamily="34" charset="0"/>
                <a:cs typeface="Miriam Fixed" pitchFamily="49" charset="-79"/>
              </a:rPr>
              <a:t>Transfer </a:t>
            </a:r>
          </a:p>
          <a:p>
            <a:pPr algn="ctr"/>
            <a:r>
              <a:rPr lang="en-US" sz="1400" dirty="0" smtClean="0">
                <a:latin typeface="ISOCPEUR" pitchFamily="34" charset="0"/>
                <a:cs typeface="Miriam Fixed" pitchFamily="49" charset="-79"/>
              </a:rPr>
              <a:t>data to</a:t>
            </a:r>
          </a:p>
          <a:p>
            <a:pPr algn="ctr"/>
            <a:r>
              <a:rPr lang="en-US" sz="1400" dirty="0" smtClean="0">
                <a:latin typeface="ISOCPEUR" pitchFamily="34" charset="0"/>
                <a:cs typeface="Miriam Fixed" pitchFamily="49" charset="-79"/>
              </a:rPr>
              <a:t>RAM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582800" y="4689142"/>
            <a:ext cx="828092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 smtClean="0">
                <a:latin typeface="ISOCPEUR" pitchFamily="34" charset="0"/>
                <a:cs typeface="Miriam Fixed" pitchFamily="49" charset="-79"/>
              </a:rPr>
              <a:t>End </a:t>
            </a:r>
          </a:p>
          <a:p>
            <a:pPr algn="ctr"/>
            <a:r>
              <a:rPr lang="en-US" dirty="0" smtClean="0">
                <a:latin typeface="ISOCPEUR" pitchFamily="34" charset="0"/>
                <a:cs typeface="Miriam Fixed" pitchFamily="49" charset="-79"/>
              </a:rPr>
              <a:t>read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6462210" y="3167680"/>
            <a:ext cx="828092" cy="73866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400" dirty="0" smtClean="0">
                <a:latin typeface="ISOCPEUR" pitchFamily="34" charset="0"/>
                <a:cs typeface="Miriam Fixed" pitchFamily="49" charset="-79"/>
              </a:rPr>
              <a:t>Wait</a:t>
            </a:r>
          </a:p>
          <a:p>
            <a:pPr algn="ctr"/>
            <a:r>
              <a:rPr lang="en-US" sz="1400" dirty="0" smtClean="0">
                <a:latin typeface="ISOCPEUR" pitchFamily="34" charset="0"/>
                <a:cs typeface="Miriam Fixed" pitchFamily="49" charset="-79"/>
              </a:rPr>
              <a:t>for RAM</a:t>
            </a:r>
          </a:p>
          <a:p>
            <a:pPr algn="ctr"/>
            <a:r>
              <a:rPr lang="en-US" sz="1400" dirty="0" smtClean="0">
                <a:latin typeface="ISOCPEUR" pitchFamily="34" charset="0"/>
                <a:cs typeface="Miriam Fixed" pitchFamily="49" charset="-79"/>
              </a:rPr>
              <a:t>data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4662920" y="3743744"/>
            <a:ext cx="828092" cy="73866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400" dirty="0" smtClean="0">
                <a:latin typeface="ISOCPEUR" pitchFamily="34" charset="0"/>
                <a:cs typeface="Miriam Fixed" pitchFamily="49" charset="-79"/>
              </a:rPr>
              <a:t>Sample</a:t>
            </a:r>
          </a:p>
          <a:p>
            <a:pPr algn="ctr"/>
            <a:r>
              <a:rPr lang="en-US" sz="1400" dirty="0" smtClean="0">
                <a:latin typeface="ISOCPEUR" pitchFamily="34" charset="0"/>
                <a:cs typeface="Miriam Fixed" pitchFamily="49" charset="-79"/>
              </a:rPr>
              <a:t>RAM</a:t>
            </a:r>
          </a:p>
          <a:p>
            <a:pPr algn="ctr"/>
            <a:r>
              <a:rPr lang="en-US" sz="1400" dirty="0" smtClean="0">
                <a:latin typeface="ISOCPEUR" pitchFamily="34" charset="0"/>
                <a:cs typeface="Miriam Fixed" pitchFamily="49" charset="-79"/>
              </a:rPr>
              <a:t>data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5454098" y="4800930"/>
            <a:ext cx="82809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 smtClean="0">
                <a:latin typeface="ISOCPEUR" pitchFamily="34" charset="0"/>
                <a:cs typeface="Miriam Fixed" pitchFamily="49" charset="-79"/>
              </a:rPr>
              <a:t>Write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7326306" y="4700297"/>
            <a:ext cx="828092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 smtClean="0">
                <a:latin typeface="ISOCPEUR" pitchFamily="34" charset="0"/>
                <a:cs typeface="Miriam Fixed" pitchFamily="49" charset="-79"/>
              </a:rPr>
              <a:t>End </a:t>
            </a:r>
          </a:p>
          <a:p>
            <a:pPr algn="ctr"/>
            <a:r>
              <a:rPr lang="en-US" dirty="0" smtClean="0">
                <a:latin typeface="ISOCPEUR" pitchFamily="34" charset="0"/>
                <a:cs typeface="Miriam Fixed" pitchFamily="49" charset="-79"/>
              </a:rPr>
              <a:t>write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4397443" y="1747665"/>
            <a:ext cx="860454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 smtClean="0">
                <a:latin typeface="ISOCPEUR" pitchFamily="34" charset="0"/>
              </a:rPr>
              <a:t>transmit= 1</a:t>
            </a:r>
            <a:endParaRPr lang="he-IL" sz="1200" dirty="0">
              <a:latin typeface="ISOCPEUR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 rot="19203133">
            <a:off x="3214213" y="2629092"/>
            <a:ext cx="860454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1200" dirty="0" smtClean="0">
                <a:latin typeface="ISOCPEUR" pitchFamily="34" charset="0"/>
              </a:rPr>
              <a:t>transmit= 1</a:t>
            </a:r>
          </a:p>
          <a:p>
            <a:pPr algn="l"/>
            <a:r>
              <a:rPr lang="en-US" sz="1200" dirty="0" err="1" smtClean="0">
                <a:latin typeface="ISOCPEUR" pitchFamily="34" charset="0"/>
              </a:rPr>
              <a:t>wr_en</a:t>
            </a:r>
            <a:r>
              <a:rPr lang="en-US" sz="1200" dirty="0" smtClean="0">
                <a:latin typeface="ISOCPEUR" pitchFamily="34" charset="0"/>
              </a:rPr>
              <a:t>= 0</a:t>
            </a:r>
            <a:endParaRPr lang="he-IL" sz="1200" dirty="0">
              <a:latin typeface="ISOCPEUR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 rot="1046567">
            <a:off x="5124553" y="2510214"/>
            <a:ext cx="860454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1200" dirty="0" smtClean="0">
                <a:latin typeface="ISOCPEUR" pitchFamily="34" charset="0"/>
              </a:rPr>
              <a:t>transmit= 1</a:t>
            </a:r>
          </a:p>
          <a:p>
            <a:pPr algn="l"/>
            <a:r>
              <a:rPr lang="en-US" sz="1200" dirty="0" err="1" smtClean="0">
                <a:latin typeface="ISOCPEUR" pitchFamily="34" charset="0"/>
              </a:rPr>
              <a:t>wr_en</a:t>
            </a:r>
            <a:r>
              <a:rPr lang="en-US" sz="1200" dirty="0" smtClean="0">
                <a:latin typeface="ISOCPEUR" pitchFamily="34" charset="0"/>
              </a:rPr>
              <a:t>= 1</a:t>
            </a:r>
            <a:endParaRPr lang="he-IL" sz="1200" dirty="0">
              <a:latin typeface="ISOCPEUR" pitchFamily="34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 rot="18621838">
            <a:off x="2077663" y="4064805"/>
            <a:ext cx="860454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 smtClean="0">
                <a:latin typeface="ISOCPEUR" pitchFamily="34" charset="0"/>
              </a:rPr>
              <a:t>transmit= 1</a:t>
            </a:r>
            <a:endParaRPr lang="he-IL" sz="1200" dirty="0">
              <a:latin typeface="ISOCPEUR" pitchFamily="34" charset="0"/>
            </a:endParaRPr>
          </a:p>
        </p:txBody>
      </p:sp>
      <p:cxnSp>
        <p:nvCxnSpPr>
          <p:cNvPr id="85" name="Straight Arrow Connector 84"/>
          <p:cNvCxnSpPr>
            <a:endCxn id="10" idx="6"/>
          </p:cNvCxnSpPr>
          <p:nvPr/>
        </p:nvCxnSpPr>
        <p:spPr>
          <a:xfrm flipH="1">
            <a:off x="5508104" y="3817057"/>
            <a:ext cx="1080120" cy="296019"/>
          </a:xfrm>
          <a:prstGeom prst="straightConnector1">
            <a:avLst/>
          </a:prstGeom>
          <a:ln w="57150">
            <a:solidFill>
              <a:srgbClr val="0070C0"/>
            </a:solidFill>
            <a:tailEnd type="arrow"/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 rot="3302808">
            <a:off x="3450429" y="3961147"/>
            <a:ext cx="697318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 smtClean="0">
                <a:latin typeface="ISOCPEUR" pitchFamily="34" charset="0"/>
              </a:rPr>
              <a:t>ACK_I=1</a:t>
            </a:r>
            <a:endParaRPr lang="he-IL" sz="1200" dirty="0">
              <a:latin typeface="ISOCPEUR" pitchFamily="34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6300192" y="4725144"/>
            <a:ext cx="697318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 smtClean="0">
                <a:latin typeface="ISOCPEUR" pitchFamily="34" charset="0"/>
              </a:rPr>
              <a:t>ACK_I=1</a:t>
            </a:r>
            <a:endParaRPr lang="he-IL" sz="1200" dirty="0">
              <a:latin typeface="ISOCPEUR" pitchFamily="34" charset="0"/>
            </a:endParaRPr>
          </a:p>
        </p:txBody>
      </p:sp>
      <p:sp>
        <p:nvSpPr>
          <p:cNvPr id="88" name="Curved Right Arrow 87"/>
          <p:cNvSpPr/>
          <p:nvPr/>
        </p:nvSpPr>
        <p:spPr>
          <a:xfrm rot="17055788">
            <a:off x="5508211" y="5268145"/>
            <a:ext cx="360040" cy="558062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 rot="3248033">
            <a:off x="7223461" y="4108355"/>
            <a:ext cx="860454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 smtClean="0">
                <a:latin typeface="ISOCPEUR" pitchFamily="34" charset="0"/>
              </a:rPr>
              <a:t>transmit= 1</a:t>
            </a:r>
            <a:endParaRPr lang="he-IL" sz="1200" dirty="0">
              <a:latin typeface="ISOCPEUR" pitchFamily="34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 rot="20654168">
            <a:off x="5380082" y="3652053"/>
            <a:ext cx="1150307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 smtClean="0">
                <a:latin typeface="ISOCPEUR" pitchFamily="34" charset="0"/>
              </a:rPr>
              <a:t>Valid_data_in=1</a:t>
            </a:r>
            <a:endParaRPr lang="he-IL" sz="1200" dirty="0">
              <a:latin typeface="ISOCPEUR" pitchFamily="34" charset="0"/>
            </a:endParaRPr>
          </a:p>
        </p:txBody>
      </p:sp>
      <p:cxnSp>
        <p:nvCxnSpPr>
          <p:cNvPr id="94" name="Straight Arrow Connector 93"/>
          <p:cNvCxnSpPr/>
          <p:nvPr/>
        </p:nvCxnSpPr>
        <p:spPr>
          <a:xfrm>
            <a:off x="4806936" y="2780928"/>
            <a:ext cx="1739448" cy="504056"/>
          </a:xfrm>
          <a:prstGeom prst="straightConnector1">
            <a:avLst/>
          </a:prstGeom>
          <a:ln w="57150">
            <a:solidFill>
              <a:srgbClr val="0070C0"/>
            </a:solidFill>
            <a:tailEnd type="arrow"/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flipV="1">
            <a:off x="2411760" y="3916424"/>
            <a:ext cx="576064" cy="680289"/>
          </a:xfrm>
          <a:prstGeom prst="straightConnector1">
            <a:avLst/>
          </a:prstGeom>
          <a:ln w="57150">
            <a:solidFill>
              <a:srgbClr val="0070C0"/>
            </a:solidFill>
            <a:tailEnd type="arrow"/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5764892" y="5513395"/>
            <a:ext cx="697318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 smtClean="0">
                <a:latin typeface="ISOCPEUR" pitchFamily="34" charset="0"/>
              </a:rPr>
              <a:t>ACK_I=0</a:t>
            </a:r>
            <a:endParaRPr lang="he-IL" sz="1200" dirty="0">
              <a:latin typeface="ISOCPEUR" pitchFamily="34" charset="0"/>
            </a:endParaRPr>
          </a:p>
        </p:txBody>
      </p:sp>
      <p:sp>
        <p:nvSpPr>
          <p:cNvPr id="101" name="Curved Right Arrow 100"/>
          <p:cNvSpPr/>
          <p:nvPr/>
        </p:nvSpPr>
        <p:spPr>
          <a:xfrm rot="11615158" flipH="1">
            <a:off x="2370989" y="3116244"/>
            <a:ext cx="328270" cy="558062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1714442" y="3439914"/>
            <a:ext cx="697318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 smtClean="0">
                <a:latin typeface="ISOCPEUR" pitchFamily="34" charset="0"/>
              </a:rPr>
              <a:t>ACK_I=0</a:t>
            </a:r>
            <a:endParaRPr lang="he-IL" sz="1200" dirty="0">
              <a:latin typeface="ISOCPEUR" pitchFamily="34" charset="0"/>
            </a:endParaRPr>
          </a:p>
        </p:txBody>
      </p:sp>
      <p:sp>
        <p:nvSpPr>
          <p:cNvPr id="104" name="Curved Right Arrow 103"/>
          <p:cNvSpPr/>
          <p:nvPr/>
        </p:nvSpPr>
        <p:spPr>
          <a:xfrm rot="8406591">
            <a:off x="7208934" y="2877150"/>
            <a:ext cx="360040" cy="558062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cxnSp>
        <p:nvCxnSpPr>
          <p:cNvPr id="105" name="Straight Arrow Connector 104"/>
          <p:cNvCxnSpPr>
            <a:stCxn id="10" idx="4"/>
            <a:endCxn id="11" idx="2"/>
          </p:cNvCxnSpPr>
          <p:nvPr/>
        </p:nvCxnSpPr>
        <p:spPr>
          <a:xfrm>
            <a:off x="5076056" y="4509120"/>
            <a:ext cx="360040" cy="476476"/>
          </a:xfrm>
          <a:prstGeom prst="straightConnector1">
            <a:avLst/>
          </a:prstGeom>
          <a:ln w="57150">
            <a:solidFill>
              <a:srgbClr val="0070C0"/>
            </a:solidFill>
            <a:tailEnd type="arrow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6282190" y="2719953"/>
            <a:ext cx="1152128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 err="1" smtClean="0">
                <a:latin typeface="ISOCPEUR" pitchFamily="34" charset="0"/>
              </a:rPr>
              <a:t>valid_data_in</a:t>
            </a:r>
            <a:r>
              <a:rPr lang="en-US" sz="1200" dirty="0" smtClean="0">
                <a:latin typeface="ISOCPEUR" pitchFamily="34" charset="0"/>
              </a:rPr>
              <a:t>=0</a:t>
            </a:r>
            <a:endParaRPr lang="he-IL" sz="1200" dirty="0">
              <a:latin typeface="ISOCPEUR" pitchFamily="34" charset="0"/>
            </a:endParaRPr>
          </a:p>
        </p:txBody>
      </p:sp>
      <p:sp>
        <p:nvSpPr>
          <p:cNvPr id="110" name="Curved Right Arrow 109"/>
          <p:cNvSpPr/>
          <p:nvPr/>
        </p:nvSpPr>
        <p:spPr>
          <a:xfrm rot="16200000" flipH="1">
            <a:off x="4263849" y="501558"/>
            <a:ext cx="328270" cy="558062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3980665" y="339455"/>
            <a:ext cx="860454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 smtClean="0">
                <a:latin typeface="ISOCPEUR" pitchFamily="34" charset="0"/>
              </a:rPr>
              <a:t>Transmit=0</a:t>
            </a:r>
            <a:endParaRPr lang="he-IL" sz="1200" dirty="0">
              <a:latin typeface="ISOCPEUR" pitchFamily="34" charset="0"/>
            </a:endParaRPr>
          </a:p>
        </p:txBody>
      </p:sp>
      <p:sp>
        <p:nvSpPr>
          <p:cNvPr id="112" name="Arc 111"/>
          <p:cNvSpPr/>
          <p:nvPr/>
        </p:nvSpPr>
        <p:spPr>
          <a:xfrm>
            <a:off x="1619672" y="1156102"/>
            <a:ext cx="6336704" cy="6953418"/>
          </a:xfrm>
          <a:prstGeom prst="arc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3" name="Isosceles Triangle 112"/>
          <p:cNvSpPr/>
          <p:nvPr/>
        </p:nvSpPr>
        <p:spPr>
          <a:xfrm rot="16460417">
            <a:off x="4776539" y="1129527"/>
            <a:ext cx="100041" cy="53150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4" name="Arc 113"/>
          <p:cNvSpPr/>
          <p:nvPr/>
        </p:nvSpPr>
        <p:spPr>
          <a:xfrm rot="20697425" flipH="1">
            <a:off x="1766120" y="1079374"/>
            <a:ext cx="5971798" cy="5851382"/>
          </a:xfrm>
          <a:prstGeom prst="arc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5" name="Isosceles Triangle 114"/>
          <p:cNvSpPr/>
          <p:nvPr/>
        </p:nvSpPr>
        <p:spPr>
          <a:xfrm rot="16460417" flipV="1">
            <a:off x="3964827" y="1130289"/>
            <a:ext cx="100041" cy="69612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020006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3995936" y="944724"/>
            <a:ext cx="864096" cy="792088"/>
          </a:xfrm>
          <a:prstGeom prst="ellipse">
            <a:avLst/>
          </a:prstGeom>
          <a:solidFill>
            <a:srgbClr val="F79D5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" name="Oval 2"/>
          <p:cNvSpPr/>
          <p:nvPr/>
        </p:nvSpPr>
        <p:spPr>
          <a:xfrm>
            <a:off x="2718704" y="2120110"/>
            <a:ext cx="864096" cy="792088"/>
          </a:xfrm>
          <a:prstGeom prst="ellipse">
            <a:avLst/>
          </a:prstGeom>
          <a:solidFill>
            <a:srgbClr val="F79D5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" name="Oval 3"/>
          <p:cNvSpPr/>
          <p:nvPr/>
        </p:nvSpPr>
        <p:spPr>
          <a:xfrm>
            <a:off x="2699792" y="3441746"/>
            <a:ext cx="864096" cy="792088"/>
          </a:xfrm>
          <a:prstGeom prst="ellipse">
            <a:avLst/>
          </a:prstGeom>
          <a:solidFill>
            <a:srgbClr val="F79D5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" name="Oval 4"/>
          <p:cNvSpPr/>
          <p:nvPr/>
        </p:nvSpPr>
        <p:spPr>
          <a:xfrm>
            <a:off x="1835696" y="4890330"/>
            <a:ext cx="864096" cy="792088"/>
          </a:xfrm>
          <a:prstGeom prst="ellipse">
            <a:avLst/>
          </a:prstGeom>
          <a:solidFill>
            <a:srgbClr val="F79D5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Oval 5"/>
          <p:cNvSpPr/>
          <p:nvPr/>
        </p:nvSpPr>
        <p:spPr>
          <a:xfrm>
            <a:off x="3563888" y="4890330"/>
            <a:ext cx="864096" cy="792088"/>
          </a:xfrm>
          <a:prstGeom prst="ellipse">
            <a:avLst/>
          </a:prstGeom>
          <a:solidFill>
            <a:srgbClr val="F79D5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7" name="Straight Arrow Connector 6"/>
          <p:cNvCxnSpPr>
            <a:stCxn id="2" idx="3"/>
          </p:cNvCxnSpPr>
          <p:nvPr/>
        </p:nvCxnSpPr>
        <p:spPr>
          <a:xfrm flipH="1">
            <a:off x="3485821" y="1620813"/>
            <a:ext cx="636659" cy="656059"/>
          </a:xfrm>
          <a:prstGeom prst="straightConnector1">
            <a:avLst/>
          </a:prstGeom>
          <a:ln w="57150">
            <a:solidFill>
              <a:srgbClr val="0070C0"/>
            </a:solidFill>
            <a:tailEnd type="arrow"/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6" idx="2"/>
            <a:endCxn id="5" idx="6"/>
          </p:cNvCxnSpPr>
          <p:nvPr/>
        </p:nvCxnSpPr>
        <p:spPr>
          <a:xfrm flipH="1">
            <a:off x="2699792" y="5286374"/>
            <a:ext cx="864096" cy="0"/>
          </a:xfrm>
          <a:prstGeom prst="straightConnector1">
            <a:avLst/>
          </a:prstGeom>
          <a:ln w="57150">
            <a:solidFill>
              <a:srgbClr val="0070C0"/>
            </a:solidFill>
            <a:headEnd type="arrow"/>
            <a:tailEnd type="none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2411760" y="4210041"/>
            <a:ext cx="576064" cy="68028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3" idx="4"/>
            <a:endCxn id="4" idx="0"/>
          </p:cNvCxnSpPr>
          <p:nvPr/>
        </p:nvCxnSpPr>
        <p:spPr>
          <a:xfrm flipH="1">
            <a:off x="3131840" y="2912198"/>
            <a:ext cx="18912" cy="529548"/>
          </a:xfrm>
          <a:prstGeom prst="straightConnector1">
            <a:avLst/>
          </a:prstGeom>
          <a:ln w="57150">
            <a:solidFill>
              <a:srgbClr val="0070C0"/>
            </a:solidFill>
            <a:tailEnd type="arrow"/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014848" y="1156102"/>
            <a:ext cx="79208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 smtClean="0">
                <a:latin typeface="ISOCPEUR" pitchFamily="34" charset="0"/>
                <a:cs typeface="Miriam Fixed" pitchFamily="49" charset="-79"/>
              </a:rPr>
              <a:t>Idle</a:t>
            </a:r>
            <a:endParaRPr lang="he-IL" dirty="0">
              <a:latin typeface="ISOCPEUR" pitchFamily="34" charset="0"/>
              <a:cs typeface="Miriam Fixed" pitchFamily="49" charset="-79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754708" y="2100655"/>
            <a:ext cx="792088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200" dirty="0" smtClean="0">
                <a:latin typeface="ISOCPEUR" pitchFamily="34" charset="0"/>
                <a:cs typeface="Miriam Fixed" pitchFamily="49" charset="-79"/>
              </a:rPr>
              <a:t>Sample</a:t>
            </a:r>
          </a:p>
          <a:p>
            <a:pPr algn="ctr"/>
            <a:r>
              <a:rPr lang="en-US" sz="1200" dirty="0" smtClean="0">
                <a:latin typeface="ISOCPEUR" pitchFamily="34" charset="0"/>
                <a:cs typeface="Miriam Fixed" pitchFamily="49" charset="-79"/>
              </a:rPr>
              <a:t>Registers</a:t>
            </a:r>
          </a:p>
          <a:p>
            <a:pPr algn="ctr"/>
            <a:r>
              <a:rPr lang="en-US" sz="1200" dirty="0" smtClean="0">
                <a:latin typeface="ISOCPEUR" pitchFamily="34" charset="0"/>
                <a:cs typeface="Miriam Fixed" pitchFamily="49" charset="-79"/>
              </a:rPr>
              <a:t>And send</a:t>
            </a:r>
          </a:p>
          <a:p>
            <a:pPr algn="ctr"/>
            <a:r>
              <a:rPr lang="en-US" sz="1200" dirty="0" smtClean="0">
                <a:latin typeface="ISOCPEUR" pitchFamily="34" charset="0"/>
                <a:cs typeface="Miriam Fixed" pitchFamily="49" charset="-79"/>
              </a:rPr>
              <a:t>To WM</a:t>
            </a:r>
            <a:endParaRPr lang="he-IL" sz="1200" dirty="0">
              <a:latin typeface="ISOCPEUR" pitchFamily="34" charset="0"/>
              <a:cs typeface="Miriam Fixed" pitchFamily="49" charset="-79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681790" y="3668513"/>
            <a:ext cx="901010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dirty="0" smtClean="0">
                <a:latin typeface="ISOCPEUR" pitchFamily="34" charset="0"/>
                <a:cs typeface="Miriam Fixed" pitchFamily="49" charset="-79"/>
              </a:rPr>
              <a:t>calculate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853698" y="4980943"/>
            <a:ext cx="828092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 smtClean="0">
                <a:latin typeface="ISOCPEUR" pitchFamily="34" charset="0"/>
                <a:cs typeface="Miriam Fixed" pitchFamily="49" charset="-79"/>
              </a:rPr>
              <a:t>Read_</a:t>
            </a:r>
          </a:p>
          <a:p>
            <a:pPr algn="ctr"/>
            <a:r>
              <a:rPr lang="en-US" dirty="0" smtClean="0">
                <a:latin typeface="ISOCPEUR" pitchFamily="34" charset="0"/>
                <a:cs typeface="Miriam Fixed" pitchFamily="49" charset="-79"/>
              </a:rPr>
              <a:t>RAM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555342" y="5110166"/>
            <a:ext cx="881188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dirty="0" smtClean="0">
                <a:latin typeface="ISOCPEUR" pitchFamily="34" charset="0"/>
                <a:cs typeface="Miriam Fixed" pitchFamily="49" charset="-79"/>
              </a:rPr>
              <a:t>transmit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892052" y="1598312"/>
            <a:ext cx="956226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 err="1" smtClean="0">
                <a:latin typeface="ISOCPEUR" pitchFamily="34" charset="0"/>
              </a:rPr>
              <a:t>Mp_clone</a:t>
            </a:r>
            <a:r>
              <a:rPr lang="en-US" sz="1200" dirty="0" smtClean="0">
                <a:latin typeface="ISOCPEUR" pitchFamily="34" charset="0"/>
              </a:rPr>
              <a:t>= 1</a:t>
            </a:r>
            <a:endParaRPr lang="he-IL" sz="1200" dirty="0">
              <a:latin typeface="ISOCPEUR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 rot="18621838">
            <a:off x="2104897" y="4065460"/>
            <a:ext cx="860454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1200" dirty="0" smtClean="0">
                <a:latin typeface="ISOCPEUR" pitchFamily="34" charset="0"/>
              </a:rPr>
              <a:t>Len&lt;=len-1</a:t>
            </a:r>
          </a:p>
          <a:p>
            <a:pPr algn="l" rtl="0"/>
            <a:r>
              <a:rPr lang="en-US" sz="1200" dirty="0" smtClean="0">
                <a:latin typeface="ISOCPEUR" pitchFamily="34" charset="0"/>
              </a:rPr>
              <a:t>Len=!0</a:t>
            </a:r>
            <a:endParaRPr lang="he-IL" sz="1200" dirty="0">
              <a:latin typeface="ISOCPEUR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 rot="3302808">
            <a:off x="3511402" y="4365582"/>
            <a:ext cx="697318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 smtClean="0">
                <a:latin typeface="ISOCPEUR" pitchFamily="34" charset="0"/>
              </a:rPr>
              <a:t>ACK_I=1</a:t>
            </a:r>
            <a:endParaRPr lang="he-IL" sz="1200" dirty="0">
              <a:latin typeface="ISOCPEUR" pitchFamily="34" charset="0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2411760" y="4217202"/>
            <a:ext cx="576064" cy="680289"/>
          </a:xfrm>
          <a:prstGeom prst="straightConnector1">
            <a:avLst/>
          </a:prstGeom>
          <a:ln w="57150">
            <a:solidFill>
              <a:srgbClr val="0070C0"/>
            </a:solidFill>
            <a:headEnd type="arrow"/>
            <a:tailEnd type="none"/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urved Right Arrow 21"/>
          <p:cNvSpPr/>
          <p:nvPr/>
        </p:nvSpPr>
        <p:spPr>
          <a:xfrm rot="5400000" flipH="1">
            <a:off x="3812220" y="5567522"/>
            <a:ext cx="328270" cy="558062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666189" y="6093296"/>
            <a:ext cx="697318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 smtClean="0">
                <a:latin typeface="ISOCPEUR" pitchFamily="34" charset="0"/>
              </a:rPr>
              <a:t>ACK_I=0</a:t>
            </a:r>
            <a:endParaRPr lang="he-IL" sz="1200" dirty="0">
              <a:latin typeface="ISOCPEUR" pitchFamily="34" charset="0"/>
            </a:endParaRPr>
          </a:p>
        </p:txBody>
      </p:sp>
      <p:sp>
        <p:nvSpPr>
          <p:cNvPr id="24" name="Curved Right Arrow 23"/>
          <p:cNvSpPr/>
          <p:nvPr/>
        </p:nvSpPr>
        <p:spPr>
          <a:xfrm rot="16200000" flipH="1">
            <a:off x="4263849" y="501558"/>
            <a:ext cx="328270" cy="558062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47" name="Freeform 46"/>
          <p:cNvSpPr/>
          <p:nvPr/>
        </p:nvSpPr>
        <p:spPr>
          <a:xfrm>
            <a:off x="3567165" y="1517301"/>
            <a:ext cx="1276140" cy="2270928"/>
          </a:xfrm>
          <a:custGeom>
            <a:avLst/>
            <a:gdLst>
              <a:gd name="connsiteX0" fmla="*/ 0 w 1276140"/>
              <a:gd name="connsiteY0" fmla="*/ 2270928 h 2270928"/>
              <a:gd name="connsiteX1" fmla="*/ 1105319 w 1276140"/>
              <a:gd name="connsiteY1" fmla="*/ 1386673 h 2270928"/>
              <a:gd name="connsiteX2" fmla="*/ 1276140 w 1276140"/>
              <a:gd name="connsiteY2" fmla="*/ 0 h 2270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76140" h="2270928">
                <a:moveTo>
                  <a:pt x="0" y="2270928"/>
                </a:moveTo>
                <a:cubicBezTo>
                  <a:pt x="446314" y="2018044"/>
                  <a:pt x="892629" y="1765161"/>
                  <a:pt x="1105319" y="1386673"/>
                </a:cubicBezTo>
                <a:cubicBezTo>
                  <a:pt x="1318009" y="1008185"/>
                  <a:pt x="1199103" y="154075"/>
                  <a:pt x="1276140" y="0"/>
                </a:cubicBezTo>
              </a:path>
            </a:pathLst>
          </a:custGeom>
          <a:ln w="57150">
            <a:tailEnd type="arrow"/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3" name="TextBox 52"/>
          <p:cNvSpPr txBox="1"/>
          <p:nvPr/>
        </p:nvSpPr>
        <p:spPr>
          <a:xfrm>
            <a:off x="3949871" y="260648"/>
            <a:ext cx="956226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1200" dirty="0" err="1" smtClean="0">
                <a:latin typeface="ISOCPEUR" pitchFamily="34" charset="0"/>
              </a:rPr>
              <a:t>Mp_clone</a:t>
            </a:r>
            <a:r>
              <a:rPr lang="en-US" sz="1200" dirty="0" smtClean="0">
                <a:latin typeface="ISOCPEUR" pitchFamily="34" charset="0"/>
              </a:rPr>
              <a:t>=0</a:t>
            </a:r>
            <a:endParaRPr lang="he-IL" sz="1200" dirty="0">
              <a:latin typeface="ISOCPEUR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297047" y="3256774"/>
            <a:ext cx="956226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1200" dirty="0" smtClean="0">
                <a:latin typeface="ISOCPEUR" pitchFamily="34" charset="0"/>
              </a:rPr>
              <a:t>Len=0</a:t>
            </a:r>
            <a:endParaRPr lang="he-IL" sz="1200" dirty="0">
              <a:latin typeface="ISOCPEUR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653727" y="5350275"/>
            <a:ext cx="956226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1200" dirty="0" err="1" smtClean="0">
                <a:latin typeface="ISOCPEUR" pitchFamily="34" charset="0"/>
              </a:rPr>
              <a:t>RAM_valid</a:t>
            </a:r>
            <a:r>
              <a:rPr lang="en-US" sz="1200" dirty="0" smtClean="0">
                <a:latin typeface="ISOCPEUR" pitchFamily="34" charset="0"/>
              </a:rPr>
              <a:t>=1</a:t>
            </a:r>
            <a:endParaRPr lang="he-IL" sz="1200" dirty="0">
              <a:latin typeface="ISOCPEUR" pitchFamily="34" charset="0"/>
            </a:endParaRPr>
          </a:p>
        </p:txBody>
      </p:sp>
      <p:sp>
        <p:nvSpPr>
          <p:cNvPr id="56" name="Curved Right Arrow 55"/>
          <p:cNvSpPr/>
          <p:nvPr/>
        </p:nvSpPr>
        <p:spPr>
          <a:xfrm rot="5400000" flipH="1">
            <a:off x="2086934" y="5567522"/>
            <a:ext cx="328270" cy="558062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799290" y="6093295"/>
            <a:ext cx="956226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1200" dirty="0" err="1" smtClean="0">
                <a:latin typeface="ISOCPEUR" pitchFamily="34" charset="0"/>
              </a:rPr>
              <a:t>RAM_valid</a:t>
            </a:r>
            <a:r>
              <a:rPr lang="en-US" sz="1200" dirty="0" smtClean="0">
                <a:latin typeface="ISOCPEUR" pitchFamily="34" charset="0"/>
              </a:rPr>
              <a:t>=0</a:t>
            </a:r>
            <a:endParaRPr lang="he-IL" sz="1200" dirty="0">
              <a:latin typeface="ISOCPEUR" pitchFamily="34" charset="0"/>
            </a:endParaRPr>
          </a:p>
        </p:txBody>
      </p:sp>
      <p:cxnSp>
        <p:nvCxnSpPr>
          <p:cNvPr id="63" name="Straight Arrow Connector 62"/>
          <p:cNvCxnSpPr>
            <a:endCxn id="4" idx="5"/>
          </p:cNvCxnSpPr>
          <p:nvPr/>
        </p:nvCxnSpPr>
        <p:spPr>
          <a:xfrm flipH="1" flipV="1">
            <a:off x="3437344" y="4117835"/>
            <a:ext cx="425346" cy="793627"/>
          </a:xfrm>
          <a:prstGeom prst="straightConnector1">
            <a:avLst/>
          </a:prstGeom>
          <a:ln w="57150">
            <a:solidFill>
              <a:srgbClr val="0070C0"/>
            </a:solidFill>
            <a:tailEnd type="arrow"/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87913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/>
          <p:cNvSpPr/>
          <p:nvPr/>
        </p:nvSpPr>
        <p:spPr>
          <a:xfrm>
            <a:off x="468599" y="548680"/>
            <a:ext cx="8135849" cy="5976664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0"/>
                </a:schemeClr>
              </a:gs>
              <a:gs pos="48000">
                <a:srgbClr val="002060">
                  <a:lumMod val="87000"/>
                  <a:lumOff val="13000"/>
                  <a:alpha val="68000"/>
                </a:srgb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" name="Rectangle 1"/>
          <p:cNvSpPr/>
          <p:nvPr/>
        </p:nvSpPr>
        <p:spPr>
          <a:xfrm>
            <a:off x="755576" y="1409070"/>
            <a:ext cx="1224136" cy="10801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" name="TextBox 2"/>
          <p:cNvSpPr txBox="1"/>
          <p:nvPr/>
        </p:nvSpPr>
        <p:spPr>
          <a:xfrm>
            <a:off x="863588" y="1732235"/>
            <a:ext cx="100811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dirty="0" err="1" smtClean="0">
                <a:latin typeface="ISOCPEUR" pitchFamily="34" charset="0"/>
                <a:cs typeface="Miriam Fixed" pitchFamily="49" charset="-79"/>
              </a:rPr>
              <a:t>Uart_rx</a:t>
            </a:r>
            <a:endParaRPr lang="he-IL" dirty="0">
              <a:latin typeface="ISOCPEUR" pitchFamily="34" charset="0"/>
              <a:cs typeface="Miriam Fixed" pitchFamily="49" charset="-79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131840" y="1408130"/>
            <a:ext cx="1080120" cy="2460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TextBox 5"/>
          <p:cNvSpPr txBox="1"/>
          <p:nvPr/>
        </p:nvSpPr>
        <p:spPr>
          <a:xfrm>
            <a:off x="3167844" y="2176630"/>
            <a:ext cx="1008112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dirty="0" smtClean="0">
                <a:latin typeface="ISOCPEUR" pitchFamily="34" charset="0"/>
                <a:cs typeface="Miriam Fixed" pitchFamily="49" charset="-79"/>
              </a:rPr>
              <a:t>Message</a:t>
            </a:r>
          </a:p>
          <a:p>
            <a:pPr algn="ctr" rtl="0"/>
            <a:r>
              <a:rPr lang="en-US" dirty="0" smtClean="0">
                <a:latin typeface="ISOCPEUR" pitchFamily="34" charset="0"/>
                <a:cs typeface="Miriam Fixed" pitchFamily="49" charset="-79"/>
              </a:rPr>
              <a:t>Pack</a:t>
            </a:r>
          </a:p>
          <a:p>
            <a:pPr algn="ctr" rtl="0"/>
            <a:r>
              <a:rPr lang="en-US" dirty="0" smtClean="0">
                <a:latin typeface="ISOCPEUR" pitchFamily="34" charset="0"/>
                <a:cs typeface="Miriam Fixed" pitchFamily="49" charset="-79"/>
              </a:rPr>
              <a:t>decoder</a:t>
            </a:r>
            <a:endParaRPr lang="he-IL" dirty="0">
              <a:latin typeface="ISOCPEUR" pitchFamily="34" charset="0"/>
              <a:cs typeface="Miriam Fixed" pitchFamily="49" charset="-79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131840" y="4581128"/>
            <a:ext cx="1080120" cy="10801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TextBox 8"/>
          <p:cNvSpPr txBox="1"/>
          <p:nvPr/>
        </p:nvSpPr>
        <p:spPr>
          <a:xfrm>
            <a:off x="3167844" y="4936522"/>
            <a:ext cx="100811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dirty="0" smtClean="0">
                <a:latin typeface="ISOCPEUR" pitchFamily="34" charset="0"/>
                <a:cs typeface="Miriam Fixed" pitchFamily="49" charset="-79"/>
              </a:rPr>
              <a:t>CRC</a:t>
            </a:r>
            <a:endParaRPr lang="he-IL" dirty="0">
              <a:latin typeface="ISOCPEUR" pitchFamily="34" charset="0"/>
              <a:cs typeface="Miriam Fixed" pitchFamily="49" charset="-79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23863" y="2879582"/>
            <a:ext cx="976329" cy="9814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TextBox 10"/>
          <p:cNvSpPr txBox="1"/>
          <p:nvPr/>
        </p:nvSpPr>
        <p:spPr>
          <a:xfrm>
            <a:off x="5359867" y="3170054"/>
            <a:ext cx="91124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dirty="0" smtClean="0">
                <a:latin typeface="ISOCPEUR" pitchFamily="34" charset="0"/>
                <a:cs typeface="Miriam Fixed" pitchFamily="49" charset="-79"/>
              </a:rPr>
              <a:t>RAM</a:t>
            </a:r>
            <a:endParaRPr lang="he-IL" dirty="0">
              <a:latin typeface="ISOCPEUR" pitchFamily="34" charset="0"/>
              <a:cs typeface="Miriam Fixed" pitchFamily="49" charset="-79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359867" y="692696"/>
            <a:ext cx="976329" cy="14327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TextBox 12"/>
          <p:cNvSpPr txBox="1"/>
          <p:nvPr/>
        </p:nvSpPr>
        <p:spPr>
          <a:xfrm>
            <a:off x="5395871" y="1186128"/>
            <a:ext cx="91124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dirty="0" smtClean="0">
                <a:latin typeface="ISOCPEUR" pitchFamily="34" charset="0"/>
                <a:cs typeface="Miriam Fixed" pitchFamily="49" charset="-79"/>
              </a:rPr>
              <a:t>MDWM</a:t>
            </a:r>
            <a:endParaRPr lang="he-IL" dirty="0">
              <a:latin typeface="ISOCPEUR" pitchFamily="34" charset="0"/>
              <a:cs typeface="Miriam Fixed" pitchFamily="49" charset="-79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196071" y="692696"/>
            <a:ext cx="976329" cy="14327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6" name="TextBox 15"/>
          <p:cNvSpPr txBox="1"/>
          <p:nvPr/>
        </p:nvSpPr>
        <p:spPr>
          <a:xfrm>
            <a:off x="7145865" y="1085904"/>
            <a:ext cx="108012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dirty="0" smtClean="0">
                <a:latin typeface="ISOCPEUR" pitchFamily="34" charset="0"/>
                <a:cs typeface="Miriam Fixed" pitchFamily="49" charset="-79"/>
              </a:rPr>
              <a:t>Wishbone</a:t>
            </a:r>
          </a:p>
          <a:p>
            <a:pPr algn="ctr" rtl="0"/>
            <a:r>
              <a:rPr lang="en-US" dirty="0" smtClean="0">
                <a:latin typeface="ISOCPEUR" pitchFamily="34" charset="0"/>
                <a:cs typeface="Miriam Fixed" pitchFamily="49" charset="-79"/>
              </a:rPr>
              <a:t>master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359867" y="4941168"/>
            <a:ext cx="976329" cy="14327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8" name="TextBox 17"/>
          <p:cNvSpPr txBox="1"/>
          <p:nvPr/>
        </p:nvSpPr>
        <p:spPr>
          <a:xfrm>
            <a:off x="5395871" y="5321402"/>
            <a:ext cx="91124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dirty="0" smtClean="0">
                <a:latin typeface="ISOCPEUR" pitchFamily="34" charset="0"/>
                <a:cs typeface="Miriam Fixed" pitchFamily="49" charset="-79"/>
              </a:rPr>
              <a:t>Error</a:t>
            </a:r>
          </a:p>
          <a:p>
            <a:pPr algn="ctr" rtl="0"/>
            <a:r>
              <a:rPr lang="en-US" dirty="0" smtClean="0">
                <a:latin typeface="ISOCPEUR" pitchFamily="34" charset="0"/>
                <a:cs typeface="Miriam Fixed" pitchFamily="49" charset="-79"/>
              </a:rPr>
              <a:t>register</a:t>
            </a:r>
            <a:endParaRPr lang="he-IL" dirty="0">
              <a:latin typeface="ISOCPEUR" pitchFamily="34" charset="0"/>
              <a:cs typeface="Miriam Fixed" pitchFamily="49" charset="-79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196071" y="4941168"/>
            <a:ext cx="976329" cy="14327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0" name="TextBox 19"/>
          <p:cNvSpPr txBox="1"/>
          <p:nvPr/>
        </p:nvSpPr>
        <p:spPr>
          <a:xfrm>
            <a:off x="7179764" y="5334376"/>
            <a:ext cx="1012322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dirty="0" smtClean="0">
                <a:latin typeface="ISOCPEUR" pitchFamily="34" charset="0"/>
                <a:cs typeface="Miriam Fixed" pitchFamily="49" charset="-79"/>
              </a:rPr>
              <a:t>Wishbone</a:t>
            </a:r>
          </a:p>
          <a:p>
            <a:pPr algn="ctr" rtl="0"/>
            <a:r>
              <a:rPr lang="en-US" dirty="0" smtClean="0">
                <a:latin typeface="ISOCPEUR" pitchFamily="34" charset="0"/>
                <a:cs typeface="Miriam Fixed" pitchFamily="49" charset="-79"/>
              </a:rPr>
              <a:t>slave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1979712" y="2176630"/>
            <a:ext cx="1152128" cy="0"/>
          </a:xfrm>
          <a:prstGeom prst="straightConnector1">
            <a:avLst/>
          </a:prstGeom>
          <a:ln w="57150">
            <a:solidFill>
              <a:srgbClr val="0070C0"/>
            </a:solidFill>
            <a:tailEnd type="arrow"/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10" idx="1"/>
          </p:cNvCxnSpPr>
          <p:nvPr/>
        </p:nvCxnSpPr>
        <p:spPr>
          <a:xfrm>
            <a:off x="4211960" y="3354720"/>
            <a:ext cx="1111903" cy="15595"/>
          </a:xfrm>
          <a:prstGeom prst="straightConnector1">
            <a:avLst/>
          </a:prstGeom>
          <a:ln w="57150">
            <a:solidFill>
              <a:srgbClr val="0070C0"/>
            </a:solidFill>
            <a:tailEnd type="arrow"/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4211960" y="1758548"/>
            <a:ext cx="1147907" cy="0"/>
          </a:xfrm>
          <a:prstGeom prst="straightConnector1">
            <a:avLst/>
          </a:prstGeom>
          <a:ln w="57150">
            <a:solidFill>
              <a:srgbClr val="0070C0"/>
            </a:solidFill>
            <a:tailEnd type="arrow"/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6345409" y="1400332"/>
            <a:ext cx="850662" cy="4369"/>
          </a:xfrm>
          <a:prstGeom prst="straightConnector1">
            <a:avLst/>
          </a:prstGeom>
          <a:ln w="57150">
            <a:solidFill>
              <a:srgbClr val="0070C0"/>
            </a:solidFill>
            <a:headEnd type="arrow"/>
            <a:tailEnd type="arrow"/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10" idx="0"/>
          </p:cNvCxnSpPr>
          <p:nvPr/>
        </p:nvCxnSpPr>
        <p:spPr>
          <a:xfrm>
            <a:off x="5798640" y="2125444"/>
            <a:ext cx="13388" cy="754138"/>
          </a:xfrm>
          <a:prstGeom prst="straightConnector1">
            <a:avLst/>
          </a:prstGeom>
          <a:ln w="57150">
            <a:solidFill>
              <a:srgbClr val="0070C0"/>
            </a:solidFill>
            <a:headEnd type="arrow"/>
            <a:tailEnd type="arrow"/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5" idx="2"/>
          </p:cNvCxnSpPr>
          <p:nvPr/>
        </p:nvCxnSpPr>
        <p:spPr>
          <a:xfrm flipH="1">
            <a:off x="3670993" y="3868460"/>
            <a:ext cx="907" cy="712668"/>
          </a:xfrm>
          <a:prstGeom prst="straightConnector1">
            <a:avLst/>
          </a:prstGeom>
          <a:ln w="57150">
            <a:solidFill>
              <a:srgbClr val="0070C0"/>
            </a:solidFill>
            <a:headEnd type="arrow"/>
            <a:tailEnd type="arrow"/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6336196" y="5666198"/>
            <a:ext cx="850662" cy="4369"/>
          </a:xfrm>
          <a:prstGeom prst="straightConnector1">
            <a:avLst/>
          </a:prstGeom>
          <a:ln w="57150">
            <a:solidFill>
              <a:srgbClr val="0070C0"/>
            </a:solidFill>
            <a:headEnd type="arrow"/>
            <a:tailEnd type="arrow"/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4509205" y="5640198"/>
            <a:ext cx="850662" cy="4369"/>
          </a:xfrm>
          <a:prstGeom prst="straightConnector1">
            <a:avLst/>
          </a:prstGeom>
          <a:ln w="38100">
            <a:solidFill>
              <a:srgbClr val="F78E25"/>
            </a:solidFill>
            <a:headEnd type="none"/>
            <a:tailEnd type="arrow"/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1979712" y="1588427"/>
            <a:ext cx="648072" cy="4369"/>
          </a:xfrm>
          <a:prstGeom prst="straightConnector1">
            <a:avLst/>
          </a:prstGeom>
          <a:ln w="38100">
            <a:solidFill>
              <a:srgbClr val="F78E25"/>
            </a:solidFill>
            <a:headEnd type="none"/>
            <a:tailEnd type="arrow"/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4211960" y="2121075"/>
            <a:ext cx="648072" cy="4369"/>
          </a:xfrm>
          <a:prstGeom prst="straightConnector1">
            <a:avLst/>
          </a:prstGeom>
          <a:ln w="38100">
            <a:solidFill>
              <a:srgbClr val="F78E25"/>
            </a:solidFill>
            <a:headEnd type="none"/>
            <a:tailEnd type="arrow"/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8172400" y="5670567"/>
            <a:ext cx="864096" cy="32938"/>
          </a:xfrm>
          <a:prstGeom prst="straightConnector1">
            <a:avLst/>
          </a:prstGeom>
          <a:ln w="57150">
            <a:solidFill>
              <a:srgbClr val="0070C0"/>
            </a:solidFill>
            <a:tailEnd type="arrow"/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8172400" y="1408130"/>
            <a:ext cx="864096" cy="32938"/>
          </a:xfrm>
          <a:prstGeom prst="straightConnector1">
            <a:avLst/>
          </a:prstGeom>
          <a:ln w="57150">
            <a:solidFill>
              <a:srgbClr val="0070C0"/>
            </a:solidFill>
            <a:tailEnd type="arrow"/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endCxn id="12" idx="1"/>
          </p:cNvCxnSpPr>
          <p:nvPr/>
        </p:nvCxnSpPr>
        <p:spPr>
          <a:xfrm>
            <a:off x="4211960" y="1402516"/>
            <a:ext cx="1147907" cy="6554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181622" y="1949130"/>
            <a:ext cx="573954" cy="7346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941344" y="1321023"/>
            <a:ext cx="1008112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1400" dirty="0" smtClean="0">
                <a:latin typeface="ISOCPEUR" pitchFamily="34" charset="0"/>
                <a:cs typeface="Miriam Fixed" pitchFamily="49" charset="-79"/>
              </a:rPr>
              <a:t>errors</a:t>
            </a:r>
            <a:endParaRPr lang="he-IL" sz="1400" dirty="0">
              <a:latin typeface="ISOCPEUR" pitchFamily="34" charset="0"/>
              <a:cs typeface="Miriam Fixed" pitchFamily="49" charset="-79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139952" y="1897087"/>
            <a:ext cx="1008112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1400" dirty="0" smtClean="0">
                <a:latin typeface="ISOCPEUR" pitchFamily="34" charset="0"/>
                <a:cs typeface="Miriam Fixed" pitchFamily="49" charset="-79"/>
              </a:rPr>
              <a:t>errors</a:t>
            </a:r>
            <a:endParaRPr lang="he-IL" sz="1400" dirty="0">
              <a:latin typeface="ISOCPEUR" pitchFamily="34" charset="0"/>
              <a:cs typeface="Miriam Fixed" pitchFamily="49" charset="-79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427984" y="5373216"/>
            <a:ext cx="1008112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1400" dirty="0" smtClean="0">
                <a:latin typeface="ISOCPEUR" pitchFamily="34" charset="0"/>
                <a:cs typeface="Miriam Fixed" pitchFamily="49" charset="-79"/>
              </a:rPr>
              <a:t>errors</a:t>
            </a:r>
            <a:endParaRPr lang="he-IL" sz="1400" dirty="0">
              <a:latin typeface="ISOCPEUR" pitchFamily="34" charset="0"/>
              <a:cs typeface="Miriam Fixed" pitchFamily="49" charset="-79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192659" y="1147392"/>
            <a:ext cx="1008112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1400" dirty="0" err="1" smtClean="0">
                <a:latin typeface="ISOCPEUR" pitchFamily="34" charset="0"/>
                <a:cs typeface="Miriam Fixed" pitchFamily="49" charset="-79"/>
              </a:rPr>
              <a:t>Mp_done</a:t>
            </a:r>
            <a:endParaRPr lang="he-IL" sz="1400" dirty="0">
              <a:latin typeface="ISOCPEUR" pitchFamily="34" charset="0"/>
              <a:cs typeface="Miriam Fixed" pitchFamily="49" charset="-79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139952" y="3068960"/>
            <a:ext cx="1008112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1400" dirty="0" err="1" smtClean="0">
                <a:latin typeface="ISOCPEUR" pitchFamily="34" charset="0"/>
                <a:cs typeface="Miriam Fixed" pitchFamily="49" charset="-79"/>
              </a:rPr>
              <a:t>RAM_write</a:t>
            </a:r>
            <a:endParaRPr lang="he-IL" sz="1400" dirty="0">
              <a:latin typeface="ISOCPEUR" pitchFamily="34" charset="0"/>
              <a:cs typeface="Miriam Fixed" pitchFamily="49" charset="-79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851491" y="2348624"/>
            <a:ext cx="1008112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1400" dirty="0" err="1" smtClean="0">
                <a:latin typeface="ISOCPEUR" pitchFamily="34" charset="0"/>
                <a:cs typeface="Miriam Fixed" pitchFamily="49" charset="-79"/>
              </a:rPr>
              <a:t>RAM_read</a:t>
            </a:r>
            <a:endParaRPr lang="he-IL" sz="1400" dirty="0">
              <a:latin typeface="ISOCPEUR" pitchFamily="34" charset="0"/>
              <a:cs typeface="Miriam Fixed" pitchFamily="49" charset="-79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-144524" y="1628800"/>
            <a:ext cx="100811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b="1" dirty="0" err="1" smtClean="0">
                <a:latin typeface="ISOCPEUR" pitchFamily="34" charset="0"/>
                <a:cs typeface="Miriam Fixed" pitchFamily="49" charset="-79"/>
              </a:rPr>
              <a:t>Uart_in</a:t>
            </a:r>
            <a:endParaRPr lang="he-IL" b="1" dirty="0">
              <a:latin typeface="ISOCPEUR" pitchFamily="34" charset="0"/>
              <a:cs typeface="Miriam Fixed" pitchFamily="49" charset="-79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7884368" y="1115452"/>
            <a:ext cx="100811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b="1" dirty="0" smtClean="0">
                <a:latin typeface="ISOCPEUR" pitchFamily="34" charset="0"/>
                <a:cs typeface="Miriam Fixed" pitchFamily="49" charset="-79"/>
              </a:rPr>
              <a:t>bus</a:t>
            </a:r>
            <a:endParaRPr lang="he-IL" b="1" dirty="0">
              <a:latin typeface="ISOCPEUR" pitchFamily="34" charset="0"/>
              <a:cs typeface="Miriam Fixed" pitchFamily="49" charset="-79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7884368" y="5346629"/>
            <a:ext cx="100811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b="1" dirty="0" smtClean="0">
                <a:latin typeface="ISOCPEUR" pitchFamily="34" charset="0"/>
                <a:cs typeface="Miriam Fixed" pitchFamily="49" charset="-79"/>
              </a:rPr>
              <a:t>bus</a:t>
            </a:r>
            <a:endParaRPr lang="he-IL" b="1" dirty="0">
              <a:latin typeface="ISOCPEUR" pitchFamily="34" charset="0"/>
              <a:cs typeface="Miriam Fixed" pitchFamily="49" charset="-79"/>
            </a:endParaRPr>
          </a:p>
        </p:txBody>
      </p:sp>
      <p:sp>
        <p:nvSpPr>
          <p:cNvPr id="160" name="TextBox 159"/>
          <p:cNvSpPr txBox="1"/>
          <p:nvPr/>
        </p:nvSpPr>
        <p:spPr>
          <a:xfrm>
            <a:off x="3905662" y="153627"/>
            <a:ext cx="126066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000" b="1" dirty="0" err="1" smtClean="0">
                <a:latin typeface="ISOCPEUR" pitchFamily="34" charset="0"/>
                <a:cs typeface="Miriam Fixed" pitchFamily="49" charset="-79"/>
              </a:rPr>
              <a:t>RX_path</a:t>
            </a:r>
            <a:endParaRPr lang="he-IL" sz="2000" b="1" dirty="0">
              <a:latin typeface="ISOCPEUR" pitchFamily="34" charset="0"/>
              <a:cs typeface="Miriam Fixed" pitchFamily="49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4396525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/>
          <p:cNvSpPr/>
          <p:nvPr/>
        </p:nvSpPr>
        <p:spPr>
          <a:xfrm>
            <a:off x="889069" y="1052736"/>
            <a:ext cx="7427347" cy="4464496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4000"/>
                  <a:lumMod val="87000"/>
                  <a:lumOff val="13000"/>
                </a:schemeClr>
              </a:gs>
              <a:gs pos="48000">
                <a:srgbClr val="002060">
                  <a:lumMod val="87000"/>
                  <a:lumOff val="13000"/>
                  <a:alpha val="68000"/>
                </a:srgb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" name="Rectangle 1"/>
          <p:cNvSpPr/>
          <p:nvPr/>
        </p:nvSpPr>
        <p:spPr>
          <a:xfrm>
            <a:off x="1079612" y="1679544"/>
            <a:ext cx="1368152" cy="64807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" name="TextBox 2"/>
          <p:cNvSpPr txBox="1"/>
          <p:nvPr/>
        </p:nvSpPr>
        <p:spPr>
          <a:xfrm>
            <a:off x="1169622" y="1696064"/>
            <a:ext cx="1188132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dirty="0" err="1" smtClean="0">
                <a:latin typeface="ISOCPEUR" pitchFamily="34" charset="0"/>
                <a:cs typeface="Miriam Fixed" pitchFamily="49" charset="-79"/>
              </a:rPr>
              <a:t>Uart_tx</a:t>
            </a:r>
            <a:endParaRPr lang="en-US" dirty="0" smtClean="0">
              <a:latin typeface="ISOCPEUR" pitchFamily="34" charset="0"/>
              <a:cs typeface="Miriam Fixed" pitchFamily="49" charset="-79"/>
            </a:endParaRPr>
          </a:p>
          <a:p>
            <a:pPr algn="ctr" rtl="0"/>
            <a:r>
              <a:rPr lang="en-US" dirty="0" err="1" smtClean="0">
                <a:latin typeface="ISOCPEUR" pitchFamily="34" charset="0"/>
                <a:cs typeface="Miriam Fixed" pitchFamily="49" charset="-79"/>
              </a:rPr>
              <a:t>Gen_model</a:t>
            </a:r>
            <a:endParaRPr lang="he-IL" dirty="0">
              <a:latin typeface="ISOCPEUR" pitchFamily="34" charset="0"/>
              <a:cs typeface="Miriam Fixed" pitchFamily="49" charset="-79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951820" y="1679544"/>
            <a:ext cx="1368152" cy="64807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" name="Rectangle 4"/>
          <p:cNvSpPr/>
          <p:nvPr/>
        </p:nvSpPr>
        <p:spPr>
          <a:xfrm>
            <a:off x="2951820" y="3047696"/>
            <a:ext cx="1368152" cy="64807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Rectangle 5"/>
          <p:cNvSpPr/>
          <p:nvPr/>
        </p:nvSpPr>
        <p:spPr>
          <a:xfrm>
            <a:off x="5112060" y="1679544"/>
            <a:ext cx="648072" cy="35496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Rectangle 6"/>
          <p:cNvSpPr/>
          <p:nvPr/>
        </p:nvSpPr>
        <p:spPr>
          <a:xfrm>
            <a:off x="6696236" y="1696064"/>
            <a:ext cx="1080120" cy="55954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Rectangle 8"/>
          <p:cNvSpPr/>
          <p:nvPr/>
        </p:nvSpPr>
        <p:spPr>
          <a:xfrm>
            <a:off x="6696236" y="2488152"/>
            <a:ext cx="1080120" cy="55954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4341328" y="1679544"/>
            <a:ext cx="770732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317044" y="1772816"/>
            <a:ext cx="770732" cy="0"/>
          </a:xfrm>
          <a:prstGeom prst="straightConnector1">
            <a:avLst/>
          </a:prstGeom>
          <a:ln w="28575">
            <a:solidFill>
              <a:srgbClr val="0070C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336923" y="2234344"/>
            <a:ext cx="770732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312639" y="2327616"/>
            <a:ext cx="770732" cy="0"/>
          </a:xfrm>
          <a:prstGeom prst="straightConnector1">
            <a:avLst/>
          </a:prstGeom>
          <a:ln w="28575">
            <a:solidFill>
              <a:srgbClr val="0070C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341328" y="3047696"/>
            <a:ext cx="770732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317044" y="3140968"/>
            <a:ext cx="770732" cy="0"/>
          </a:xfrm>
          <a:prstGeom prst="straightConnector1">
            <a:avLst/>
          </a:prstGeom>
          <a:ln w="28575">
            <a:solidFill>
              <a:srgbClr val="0070C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336923" y="3602496"/>
            <a:ext cx="770732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312639" y="3695768"/>
            <a:ext cx="770732" cy="0"/>
          </a:xfrm>
          <a:prstGeom prst="straightConnector1">
            <a:avLst/>
          </a:prstGeom>
          <a:ln w="28575">
            <a:solidFill>
              <a:srgbClr val="0070C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2" idx="3"/>
            <a:endCxn id="4" idx="1"/>
          </p:cNvCxnSpPr>
          <p:nvPr/>
        </p:nvCxnSpPr>
        <p:spPr>
          <a:xfrm>
            <a:off x="2447764" y="2003580"/>
            <a:ext cx="504056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5770149" y="1925092"/>
            <a:ext cx="926087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5760132" y="2010104"/>
            <a:ext cx="936104" cy="0"/>
          </a:xfrm>
          <a:prstGeom prst="straightConnector1">
            <a:avLst/>
          </a:prstGeom>
          <a:ln w="28575">
            <a:solidFill>
              <a:srgbClr val="0070C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5760132" y="2717180"/>
            <a:ext cx="936104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760132" y="2802192"/>
            <a:ext cx="936104" cy="0"/>
          </a:xfrm>
          <a:prstGeom prst="straightConnector1">
            <a:avLst/>
          </a:prstGeom>
          <a:ln w="28575">
            <a:solidFill>
              <a:srgbClr val="0070C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7776356" y="2488152"/>
            <a:ext cx="770732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7776356" y="2640552"/>
            <a:ext cx="770732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7776356" y="2844552"/>
            <a:ext cx="770732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7776356" y="2996952"/>
            <a:ext cx="770732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323528" y="3371732"/>
            <a:ext cx="2628292" cy="0"/>
          </a:xfrm>
          <a:prstGeom prst="straightConnector1">
            <a:avLst/>
          </a:prstGeom>
          <a:ln w="28575">
            <a:solidFill>
              <a:srgbClr val="0070C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041830" y="1818914"/>
            <a:ext cx="118813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dirty="0" err="1" smtClean="0">
                <a:latin typeface="ISOCPEUR" pitchFamily="34" charset="0"/>
                <a:cs typeface="Miriam Fixed" pitchFamily="49" charset="-79"/>
              </a:rPr>
              <a:t>Rx_path</a:t>
            </a:r>
            <a:endParaRPr lang="he-IL" dirty="0">
              <a:latin typeface="ISOCPEUR" pitchFamily="34" charset="0"/>
              <a:cs typeface="Miriam Fixed" pitchFamily="49" charset="-79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041830" y="3187066"/>
            <a:ext cx="118813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dirty="0" err="1" smtClean="0">
                <a:latin typeface="ISOCPEUR" pitchFamily="34" charset="0"/>
                <a:cs typeface="Miriam Fixed" pitchFamily="49" charset="-79"/>
              </a:rPr>
              <a:t>tx_path</a:t>
            </a:r>
            <a:endParaRPr lang="he-IL" dirty="0">
              <a:latin typeface="ISOCPEUR" pitchFamily="34" charset="0"/>
              <a:cs typeface="Miriam Fixed" pitchFamily="49" charset="-79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004048" y="2003511"/>
            <a:ext cx="864096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1200" dirty="0" smtClean="0">
                <a:latin typeface="ISOCPEUR" pitchFamily="34" charset="0"/>
                <a:cs typeface="Miriam Fixed" pitchFamily="49" charset="-79"/>
              </a:rPr>
              <a:t>Wishbone</a:t>
            </a:r>
          </a:p>
          <a:p>
            <a:pPr algn="ctr" rtl="0"/>
            <a:r>
              <a:rPr lang="en-US" sz="1200" dirty="0" smtClean="0">
                <a:latin typeface="ISOCPEUR" pitchFamily="34" charset="0"/>
                <a:cs typeface="Miriam Fixed" pitchFamily="49" charset="-79"/>
              </a:rPr>
              <a:t>_</a:t>
            </a:r>
            <a:r>
              <a:rPr lang="en-US" sz="1200" dirty="0" err="1" smtClean="0">
                <a:latin typeface="ISOCPEUR" pitchFamily="34" charset="0"/>
                <a:cs typeface="Miriam Fixed" pitchFamily="49" charset="-79"/>
              </a:rPr>
              <a:t>intercon</a:t>
            </a:r>
            <a:endParaRPr lang="en-US" sz="1200" dirty="0">
              <a:latin typeface="ISOCPEUR" pitchFamily="34" charset="0"/>
              <a:cs typeface="Miriam Fixed" pitchFamily="49" charset="-79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642230" y="1818845"/>
            <a:ext cx="118813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dirty="0" smtClean="0">
                <a:latin typeface="ISOCPEUR" pitchFamily="34" charset="0"/>
                <a:cs typeface="Miriam Fixed" pitchFamily="49" charset="-79"/>
              </a:rPr>
              <a:t>wait</a:t>
            </a:r>
            <a:endParaRPr lang="he-IL" dirty="0">
              <a:latin typeface="ISOCPEUR" pitchFamily="34" charset="0"/>
              <a:cs typeface="Miriam Fixed" pitchFamily="49" charset="-79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642012" y="2613380"/>
            <a:ext cx="118813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dirty="0" smtClean="0">
                <a:latin typeface="ISOCPEUR" pitchFamily="34" charset="0"/>
                <a:cs typeface="Miriam Fixed" pitchFamily="49" charset="-79"/>
              </a:rPr>
              <a:t>LED</a:t>
            </a:r>
            <a:endParaRPr lang="he-IL" dirty="0">
              <a:latin typeface="ISOCPEUR" pitchFamily="34" charset="0"/>
              <a:cs typeface="Miriam Fixed" pitchFamily="49" charset="-79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243776" y="1475721"/>
            <a:ext cx="864096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1200" dirty="0" smtClean="0">
                <a:latin typeface="ISOCPEUR" pitchFamily="34" charset="0"/>
                <a:cs typeface="Miriam Fixed" pitchFamily="49" charset="-79"/>
              </a:rPr>
              <a:t>Master 1</a:t>
            </a:r>
            <a:endParaRPr lang="en-US" sz="1200" dirty="0">
              <a:latin typeface="ISOCPEUR" pitchFamily="34" charset="0"/>
              <a:cs typeface="Miriam Fixed" pitchFamily="49" charset="-79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270362" y="1999873"/>
            <a:ext cx="864096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1200" dirty="0" smtClean="0">
                <a:latin typeface="ISOCPEUR" pitchFamily="34" charset="0"/>
                <a:cs typeface="Miriam Fixed" pitchFamily="49" charset="-79"/>
              </a:rPr>
              <a:t>Slave 1</a:t>
            </a:r>
            <a:endParaRPr lang="en-US" sz="1200" dirty="0">
              <a:latin typeface="ISOCPEUR" pitchFamily="34" charset="0"/>
              <a:cs typeface="Miriam Fixed" pitchFamily="49" charset="-79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243776" y="2833825"/>
            <a:ext cx="864096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1200" dirty="0" smtClean="0">
                <a:latin typeface="ISOCPEUR" pitchFamily="34" charset="0"/>
                <a:cs typeface="Miriam Fixed" pitchFamily="49" charset="-79"/>
              </a:rPr>
              <a:t>Master 2</a:t>
            </a:r>
            <a:endParaRPr lang="en-US" sz="1200" dirty="0">
              <a:latin typeface="ISOCPEUR" pitchFamily="34" charset="0"/>
              <a:cs typeface="Miriam Fixed" pitchFamily="49" charset="-79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243559" y="3399841"/>
            <a:ext cx="864096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1200" dirty="0" smtClean="0">
                <a:latin typeface="ISOCPEUR" pitchFamily="34" charset="0"/>
                <a:cs typeface="Miriam Fixed" pitchFamily="49" charset="-79"/>
              </a:rPr>
              <a:t>Slave 2</a:t>
            </a:r>
            <a:endParaRPr lang="en-US" sz="1200" dirty="0">
              <a:latin typeface="ISOCPEUR" pitchFamily="34" charset="0"/>
              <a:cs typeface="Miriam Fixed" pitchFamily="49" charset="-79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7217314" y="2234343"/>
            <a:ext cx="1387134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1200" dirty="0" err="1" smtClean="0">
                <a:latin typeface="ISOCPEUR" pitchFamily="34" charset="0"/>
                <a:cs typeface="Miriam Fixed" pitchFamily="49" charset="-79"/>
              </a:rPr>
              <a:t>LED_activate</a:t>
            </a:r>
            <a:endParaRPr lang="en-US" sz="1200" dirty="0">
              <a:latin typeface="ISOCPEUR" pitchFamily="34" charset="0"/>
              <a:cs typeface="Miriam Fixed" pitchFamily="49" charset="-79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801144" y="2504552"/>
            <a:ext cx="864096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1200" dirty="0" smtClean="0">
                <a:latin typeface="ISOCPEUR" pitchFamily="34" charset="0"/>
                <a:cs typeface="Miriam Fixed" pitchFamily="49" charset="-79"/>
              </a:rPr>
              <a:t>Slave 4</a:t>
            </a:r>
            <a:endParaRPr lang="en-US" sz="1200" dirty="0">
              <a:latin typeface="ISOCPEUR" pitchFamily="34" charset="0"/>
              <a:cs typeface="Miriam Fixed" pitchFamily="49" charset="-79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796136" y="1696064"/>
            <a:ext cx="864096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1200" dirty="0" smtClean="0">
                <a:latin typeface="ISOCPEUR" pitchFamily="34" charset="0"/>
                <a:cs typeface="Miriam Fixed" pitchFamily="49" charset="-79"/>
              </a:rPr>
              <a:t>Slave 3</a:t>
            </a:r>
            <a:endParaRPr lang="en-US" sz="1200" dirty="0">
              <a:latin typeface="ISOCPEUR" pitchFamily="34" charset="0"/>
              <a:cs typeface="Miriam Fixed" pitchFamily="49" charset="-79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55576" y="2996952"/>
            <a:ext cx="118813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dirty="0" err="1" smtClean="0">
                <a:latin typeface="ISOCPEUR" pitchFamily="34" charset="0"/>
                <a:cs typeface="Miriam Fixed" pitchFamily="49" charset="-79"/>
              </a:rPr>
              <a:t>Uart_out</a:t>
            </a:r>
            <a:endParaRPr lang="en-US" dirty="0" smtClean="0">
              <a:latin typeface="ISOCPEUR" pitchFamily="34" charset="0"/>
              <a:cs typeface="Miriam Fixed" pitchFamily="49" charset="-79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4008676" y="709583"/>
            <a:ext cx="1188132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000" b="1" dirty="0" err="1" smtClean="0">
                <a:latin typeface="ISOCPEUR" pitchFamily="34" charset="0"/>
                <a:cs typeface="Miriam Fixed" pitchFamily="49" charset="-79"/>
              </a:rPr>
              <a:t>Top_level</a:t>
            </a:r>
            <a:endParaRPr lang="he-IL" sz="2000" b="1" dirty="0">
              <a:latin typeface="ISOCPEUR" pitchFamily="34" charset="0"/>
              <a:cs typeface="Miriam Fixed" pitchFamily="49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6184084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/>
          <p:cNvSpPr/>
          <p:nvPr/>
        </p:nvSpPr>
        <p:spPr>
          <a:xfrm>
            <a:off x="2447764" y="158736"/>
            <a:ext cx="4536504" cy="6373381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4000"/>
                  <a:lumMod val="87000"/>
                  <a:lumOff val="13000"/>
                </a:schemeClr>
              </a:gs>
              <a:gs pos="48000">
                <a:srgbClr val="002060">
                  <a:lumMod val="87000"/>
                  <a:lumOff val="13000"/>
                  <a:alpha val="68000"/>
                </a:srgb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" name="Rectangle 2"/>
          <p:cNvSpPr/>
          <p:nvPr/>
        </p:nvSpPr>
        <p:spPr>
          <a:xfrm>
            <a:off x="3599892" y="450589"/>
            <a:ext cx="2090647" cy="1944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" name="Oval 3"/>
          <p:cNvSpPr/>
          <p:nvPr/>
        </p:nvSpPr>
        <p:spPr>
          <a:xfrm>
            <a:off x="4388784" y="572196"/>
            <a:ext cx="510448" cy="510448"/>
          </a:xfrm>
          <a:prstGeom prst="ellipse">
            <a:avLst/>
          </a:prstGeom>
          <a:solidFill>
            <a:srgbClr val="F79D5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TextBox 7"/>
          <p:cNvSpPr txBox="1"/>
          <p:nvPr/>
        </p:nvSpPr>
        <p:spPr>
          <a:xfrm>
            <a:off x="4247964" y="642754"/>
            <a:ext cx="79208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 smtClean="0">
                <a:latin typeface="ISOCPEUR" pitchFamily="34" charset="0"/>
                <a:cs typeface="Miriam Fixed" pitchFamily="49" charset="-79"/>
              </a:rPr>
              <a:t>Idle</a:t>
            </a:r>
            <a:endParaRPr lang="he-IL" dirty="0">
              <a:latin typeface="ISOCPEUR" pitchFamily="34" charset="0"/>
              <a:cs typeface="Miriam Fixed" pitchFamily="49" charset="-79"/>
            </a:endParaRPr>
          </a:p>
        </p:txBody>
      </p:sp>
      <p:sp>
        <p:nvSpPr>
          <p:cNvPr id="9" name="Oval 8"/>
          <p:cNvSpPr/>
          <p:nvPr/>
        </p:nvSpPr>
        <p:spPr>
          <a:xfrm>
            <a:off x="4388784" y="1229096"/>
            <a:ext cx="510448" cy="510448"/>
          </a:xfrm>
          <a:prstGeom prst="ellipse">
            <a:avLst/>
          </a:prstGeom>
          <a:solidFill>
            <a:srgbClr val="F79D5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Oval 9"/>
          <p:cNvSpPr/>
          <p:nvPr/>
        </p:nvSpPr>
        <p:spPr>
          <a:xfrm>
            <a:off x="3878336" y="1739544"/>
            <a:ext cx="510448" cy="510448"/>
          </a:xfrm>
          <a:prstGeom prst="ellipse">
            <a:avLst/>
          </a:prstGeom>
          <a:solidFill>
            <a:srgbClr val="F79D5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Oval 10"/>
          <p:cNvSpPr/>
          <p:nvPr/>
        </p:nvSpPr>
        <p:spPr>
          <a:xfrm>
            <a:off x="4899232" y="1739544"/>
            <a:ext cx="510448" cy="510448"/>
          </a:xfrm>
          <a:prstGeom prst="ellipse">
            <a:avLst/>
          </a:prstGeom>
          <a:solidFill>
            <a:srgbClr val="F79D5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" name="TextBox 11"/>
          <p:cNvSpPr txBox="1"/>
          <p:nvPr/>
        </p:nvSpPr>
        <p:spPr>
          <a:xfrm>
            <a:off x="4247964" y="1299654"/>
            <a:ext cx="79208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 smtClean="0">
                <a:latin typeface="ISOCPEUR" pitchFamily="34" charset="0"/>
                <a:cs typeface="Miriam Fixed" pitchFamily="49" charset="-79"/>
              </a:rPr>
              <a:t>M1</a:t>
            </a:r>
            <a:endParaRPr lang="he-IL" dirty="0">
              <a:latin typeface="ISOCPEUR" pitchFamily="34" charset="0"/>
              <a:cs typeface="Miriam Fixed" pitchFamily="49" charset="-79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737516" y="1810102"/>
            <a:ext cx="79208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 smtClean="0">
                <a:latin typeface="ISOCPEUR" pitchFamily="34" charset="0"/>
                <a:cs typeface="Miriam Fixed" pitchFamily="49" charset="-79"/>
              </a:rPr>
              <a:t>M2</a:t>
            </a:r>
            <a:endParaRPr lang="he-IL" dirty="0">
              <a:latin typeface="ISOCPEUR" pitchFamily="34" charset="0"/>
              <a:cs typeface="Miriam Fixed" pitchFamily="49" charset="-79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758412" y="1810102"/>
            <a:ext cx="79208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 smtClean="0">
                <a:latin typeface="ISOCPEUR" pitchFamily="34" charset="0"/>
                <a:cs typeface="Miriam Fixed" pitchFamily="49" charset="-79"/>
              </a:rPr>
              <a:t>M3</a:t>
            </a:r>
            <a:endParaRPr lang="he-IL" dirty="0">
              <a:latin typeface="ISOCPEUR" pitchFamily="34" charset="0"/>
              <a:cs typeface="Miriam Fixed" pitchFamily="49" charset="-79"/>
            </a:endParaRPr>
          </a:p>
        </p:txBody>
      </p:sp>
      <p:cxnSp>
        <p:nvCxnSpPr>
          <p:cNvPr id="16" name="Straight Arrow Connector 15"/>
          <p:cNvCxnSpPr>
            <a:stCxn id="11" idx="1"/>
            <a:endCxn id="9" idx="5"/>
          </p:cNvCxnSpPr>
          <p:nvPr/>
        </p:nvCxnSpPr>
        <p:spPr>
          <a:xfrm flipH="1" flipV="1">
            <a:off x="4824479" y="1664791"/>
            <a:ext cx="149506" cy="149506"/>
          </a:xfrm>
          <a:prstGeom prst="straightConnector1">
            <a:avLst/>
          </a:prstGeom>
          <a:ln w="127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388784" y="1994768"/>
            <a:ext cx="510448" cy="0"/>
          </a:xfrm>
          <a:prstGeom prst="straightConnector1">
            <a:avLst/>
          </a:prstGeom>
          <a:ln w="127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9" idx="3"/>
          </p:cNvCxnSpPr>
          <p:nvPr/>
        </p:nvCxnSpPr>
        <p:spPr>
          <a:xfrm flipH="1">
            <a:off x="4283968" y="1664791"/>
            <a:ext cx="179569" cy="149506"/>
          </a:xfrm>
          <a:prstGeom prst="straightConnector1">
            <a:avLst/>
          </a:prstGeom>
          <a:ln w="127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3"/>
            <a:endCxn id="9" idx="1"/>
          </p:cNvCxnSpPr>
          <p:nvPr/>
        </p:nvCxnSpPr>
        <p:spPr>
          <a:xfrm>
            <a:off x="4463537" y="1007891"/>
            <a:ext cx="0" cy="295958"/>
          </a:xfrm>
          <a:prstGeom prst="straightConnector1">
            <a:avLst/>
          </a:prstGeom>
          <a:ln w="127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4" idx="5"/>
          </p:cNvCxnSpPr>
          <p:nvPr/>
        </p:nvCxnSpPr>
        <p:spPr>
          <a:xfrm flipV="1">
            <a:off x="4824479" y="1007891"/>
            <a:ext cx="0" cy="295958"/>
          </a:xfrm>
          <a:prstGeom prst="straightConnector1">
            <a:avLst/>
          </a:prstGeom>
          <a:ln w="127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Arc 27"/>
          <p:cNvSpPr/>
          <p:nvPr/>
        </p:nvSpPr>
        <p:spPr>
          <a:xfrm rot="1612554">
            <a:off x="3843686" y="728877"/>
            <a:ext cx="1459824" cy="1439805"/>
          </a:xfrm>
          <a:prstGeom prst="arc">
            <a:avLst/>
          </a:prstGeom>
          <a:ln>
            <a:solidFill>
              <a:srgbClr val="002060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9" name="Arc 28"/>
          <p:cNvSpPr/>
          <p:nvPr/>
        </p:nvSpPr>
        <p:spPr>
          <a:xfrm rot="1933980">
            <a:off x="3393947" y="572137"/>
            <a:ext cx="2186596" cy="1656188"/>
          </a:xfrm>
          <a:prstGeom prst="arc">
            <a:avLst/>
          </a:prstGeom>
          <a:ln>
            <a:solidFill>
              <a:srgbClr val="00206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0" name="Arc 29"/>
          <p:cNvSpPr/>
          <p:nvPr/>
        </p:nvSpPr>
        <p:spPr>
          <a:xfrm rot="19987446" flipH="1">
            <a:off x="3984115" y="702795"/>
            <a:ext cx="1459824" cy="1439805"/>
          </a:xfrm>
          <a:prstGeom prst="arc">
            <a:avLst/>
          </a:prstGeom>
          <a:ln>
            <a:solidFill>
              <a:srgbClr val="002060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1" name="Arc 30"/>
          <p:cNvSpPr/>
          <p:nvPr/>
        </p:nvSpPr>
        <p:spPr>
          <a:xfrm rot="19666020" flipH="1">
            <a:off x="3657771" y="506208"/>
            <a:ext cx="2380905" cy="1670651"/>
          </a:xfrm>
          <a:prstGeom prst="arc">
            <a:avLst/>
          </a:prstGeom>
          <a:ln>
            <a:solidFill>
              <a:srgbClr val="00206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2" name="Flowchart: Manual Operation 31"/>
          <p:cNvSpPr/>
          <p:nvPr/>
        </p:nvSpPr>
        <p:spPr>
          <a:xfrm rot="16200000">
            <a:off x="4281979" y="2767488"/>
            <a:ext cx="864096" cy="458928"/>
          </a:xfrm>
          <a:prstGeom prst="flowChartManualOperation">
            <a:avLst/>
          </a:prstGeom>
          <a:solidFill>
            <a:srgbClr val="F79D5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3" name="Flowchart: Manual Operation 32"/>
          <p:cNvSpPr/>
          <p:nvPr/>
        </p:nvSpPr>
        <p:spPr>
          <a:xfrm rot="5400000" flipH="1">
            <a:off x="4281979" y="3631584"/>
            <a:ext cx="864096" cy="458928"/>
          </a:xfrm>
          <a:prstGeom prst="flowChartManualOperation">
            <a:avLst/>
          </a:prstGeom>
          <a:solidFill>
            <a:srgbClr val="F79D5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4" name="Flowchart: Manual Operation 33"/>
          <p:cNvSpPr/>
          <p:nvPr/>
        </p:nvSpPr>
        <p:spPr>
          <a:xfrm rot="5400000" flipH="1">
            <a:off x="4247964" y="4855719"/>
            <a:ext cx="864096" cy="458928"/>
          </a:xfrm>
          <a:prstGeom prst="flowChartManualOperation">
            <a:avLst/>
          </a:prstGeom>
          <a:solidFill>
            <a:srgbClr val="F79D5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5" name="Flowchart: Manual Operation 34"/>
          <p:cNvSpPr/>
          <p:nvPr/>
        </p:nvSpPr>
        <p:spPr>
          <a:xfrm rot="16200000">
            <a:off x="4232303" y="5719815"/>
            <a:ext cx="864096" cy="458928"/>
          </a:xfrm>
          <a:prstGeom prst="flowChartManualOperation">
            <a:avLst/>
          </a:prstGeom>
          <a:solidFill>
            <a:srgbClr val="F79D5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6" name="TextBox 35"/>
          <p:cNvSpPr txBox="1"/>
          <p:nvPr/>
        </p:nvSpPr>
        <p:spPr>
          <a:xfrm>
            <a:off x="4317983" y="2812286"/>
            <a:ext cx="792088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1400" dirty="0" err="1" smtClean="0">
                <a:latin typeface="ISOCPEUR" pitchFamily="34" charset="0"/>
                <a:cs typeface="Miriam Fixed" pitchFamily="49" charset="-79"/>
              </a:rPr>
              <a:t>demax</a:t>
            </a:r>
            <a:endParaRPr lang="he-IL" sz="1400" dirty="0">
              <a:latin typeface="ISOCPEUR" pitchFamily="34" charset="0"/>
              <a:cs typeface="Miriam Fixed" pitchFamily="49" charset="-79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317983" y="3713154"/>
            <a:ext cx="792088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1400" dirty="0" smtClean="0">
                <a:latin typeface="ISOCPEUR" pitchFamily="34" charset="0"/>
                <a:cs typeface="Miriam Fixed" pitchFamily="49" charset="-79"/>
              </a:rPr>
              <a:t>MUX</a:t>
            </a:r>
            <a:endParaRPr lang="he-IL" sz="1400" dirty="0">
              <a:latin typeface="ISOCPEUR" pitchFamily="34" charset="0"/>
              <a:cs typeface="Miriam Fixed" pitchFamily="49" charset="-79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319972" y="4931294"/>
            <a:ext cx="792088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1400" dirty="0" err="1" smtClean="0">
                <a:latin typeface="ISOCPEUR" pitchFamily="34" charset="0"/>
                <a:cs typeface="Miriam Fixed" pitchFamily="49" charset="-79"/>
              </a:rPr>
              <a:t>demax</a:t>
            </a:r>
            <a:endParaRPr lang="he-IL" sz="1400" dirty="0">
              <a:latin typeface="ISOCPEUR" pitchFamily="34" charset="0"/>
              <a:cs typeface="Miriam Fixed" pitchFamily="49" charset="-79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268307" y="5795389"/>
            <a:ext cx="792088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1400" dirty="0" smtClean="0">
                <a:latin typeface="ISOCPEUR" pitchFamily="34" charset="0"/>
                <a:cs typeface="Miriam Fixed" pitchFamily="49" charset="-79"/>
              </a:rPr>
              <a:t>MUX</a:t>
            </a:r>
            <a:endParaRPr lang="he-IL" sz="1400" dirty="0">
              <a:latin typeface="ISOCPEUR" pitchFamily="34" charset="0"/>
              <a:cs typeface="Miriam Fixed" pitchFamily="49" charset="-79"/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3995936" y="2708920"/>
            <a:ext cx="467601" cy="0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>
            <a:off x="3995935" y="3212976"/>
            <a:ext cx="467601" cy="0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>
            <a:off x="4004115" y="2973302"/>
            <a:ext cx="467601" cy="0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 flipV="1">
            <a:off x="3995936" y="3861048"/>
            <a:ext cx="488627" cy="5994"/>
          </a:xfrm>
          <a:prstGeom prst="straightConnector1">
            <a:avLst/>
          </a:prstGeom>
          <a:ln w="28575">
            <a:solidFill>
              <a:srgbClr val="002060"/>
            </a:solidFill>
            <a:tailEnd type="arrow"/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3862675" y="5661248"/>
            <a:ext cx="572212" cy="0"/>
          </a:xfrm>
          <a:prstGeom prst="straightConnector1">
            <a:avLst/>
          </a:prstGeom>
          <a:ln w="28575">
            <a:solidFill>
              <a:srgbClr val="002060"/>
            </a:solidFill>
            <a:tailEnd type="arrow"/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3862675" y="5961657"/>
            <a:ext cx="572212" cy="0"/>
          </a:xfrm>
          <a:prstGeom prst="straightConnector1">
            <a:avLst/>
          </a:prstGeom>
          <a:ln w="28575">
            <a:solidFill>
              <a:srgbClr val="002060"/>
            </a:solidFill>
            <a:tailEnd type="arrow"/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3878336" y="6237312"/>
            <a:ext cx="572212" cy="0"/>
          </a:xfrm>
          <a:prstGeom prst="straightConnector1">
            <a:avLst/>
          </a:prstGeom>
          <a:ln w="28575">
            <a:solidFill>
              <a:srgbClr val="002060"/>
            </a:solidFill>
            <a:tailEnd type="arrow"/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 flipV="1">
            <a:off x="4945559" y="3639030"/>
            <a:ext cx="488627" cy="5994"/>
          </a:xfrm>
          <a:prstGeom prst="straightConnector1">
            <a:avLst/>
          </a:prstGeom>
          <a:ln w="28575">
            <a:solidFill>
              <a:srgbClr val="002060"/>
            </a:solidFill>
            <a:tailEnd type="arrow"/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 flipV="1">
            <a:off x="4947747" y="3752320"/>
            <a:ext cx="488627" cy="5994"/>
          </a:xfrm>
          <a:prstGeom prst="straightConnector1">
            <a:avLst/>
          </a:prstGeom>
          <a:ln w="28575">
            <a:solidFill>
              <a:srgbClr val="002060"/>
            </a:solidFill>
            <a:tailEnd type="arrow"/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 flipV="1">
            <a:off x="4946484" y="3877169"/>
            <a:ext cx="488627" cy="5994"/>
          </a:xfrm>
          <a:prstGeom prst="straightConnector1">
            <a:avLst/>
          </a:prstGeom>
          <a:ln w="28575">
            <a:solidFill>
              <a:srgbClr val="002060"/>
            </a:solidFill>
            <a:tailEnd type="arrow"/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 flipV="1">
            <a:off x="4948672" y="4009118"/>
            <a:ext cx="488627" cy="5994"/>
          </a:xfrm>
          <a:prstGeom prst="straightConnector1">
            <a:avLst/>
          </a:prstGeom>
          <a:ln w="28575">
            <a:solidFill>
              <a:srgbClr val="002060"/>
            </a:solidFill>
            <a:tailEnd type="arrow"/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 flipV="1">
            <a:off x="4946484" y="4149080"/>
            <a:ext cx="488627" cy="5994"/>
          </a:xfrm>
          <a:prstGeom prst="straightConnector1">
            <a:avLst/>
          </a:prstGeom>
          <a:ln w="28575">
            <a:solidFill>
              <a:srgbClr val="002060"/>
            </a:solidFill>
            <a:tailEnd type="arrow"/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 flipV="1">
            <a:off x="4948672" y="4287102"/>
            <a:ext cx="488627" cy="5994"/>
          </a:xfrm>
          <a:prstGeom prst="straightConnector1">
            <a:avLst/>
          </a:prstGeom>
          <a:ln w="28575">
            <a:solidFill>
              <a:srgbClr val="002060"/>
            </a:solidFill>
            <a:tailEnd type="arrow"/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 flipV="1">
            <a:off x="4947746" y="3501008"/>
            <a:ext cx="488627" cy="5994"/>
          </a:xfrm>
          <a:prstGeom prst="straightConnector1">
            <a:avLst/>
          </a:prstGeom>
          <a:ln w="28575">
            <a:solidFill>
              <a:srgbClr val="002060"/>
            </a:solidFill>
            <a:tailEnd type="arrow"/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V="1">
            <a:off x="4920128" y="4820352"/>
            <a:ext cx="488627" cy="5994"/>
          </a:xfrm>
          <a:prstGeom prst="straightConnector1">
            <a:avLst/>
          </a:prstGeom>
          <a:ln w="952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V="1">
            <a:off x="4922316" y="4933642"/>
            <a:ext cx="488627" cy="5994"/>
          </a:xfrm>
          <a:prstGeom prst="straightConnector1">
            <a:avLst/>
          </a:prstGeom>
          <a:ln w="952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V="1">
            <a:off x="4921053" y="5058491"/>
            <a:ext cx="488627" cy="5994"/>
          </a:xfrm>
          <a:prstGeom prst="straightConnector1">
            <a:avLst/>
          </a:prstGeom>
          <a:ln w="952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V="1">
            <a:off x="4923241" y="5190440"/>
            <a:ext cx="488627" cy="5994"/>
          </a:xfrm>
          <a:prstGeom prst="straightConnector1">
            <a:avLst/>
          </a:prstGeom>
          <a:ln w="952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V="1">
            <a:off x="4921053" y="5330402"/>
            <a:ext cx="488627" cy="5994"/>
          </a:xfrm>
          <a:prstGeom prst="straightConnector1">
            <a:avLst/>
          </a:prstGeom>
          <a:ln w="952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V="1">
            <a:off x="4923241" y="5468424"/>
            <a:ext cx="488627" cy="5994"/>
          </a:xfrm>
          <a:prstGeom prst="straightConnector1">
            <a:avLst/>
          </a:prstGeom>
          <a:ln w="952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V="1">
            <a:off x="4922315" y="4682330"/>
            <a:ext cx="488627" cy="5994"/>
          </a:xfrm>
          <a:prstGeom prst="straightConnector1">
            <a:avLst/>
          </a:prstGeom>
          <a:ln w="952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3364427" y="3599438"/>
            <a:ext cx="792088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1400" dirty="0" smtClean="0">
                <a:latin typeface="ISOCPEUR" pitchFamily="34" charset="0"/>
                <a:cs typeface="Miriam Fixed" pitchFamily="49" charset="-79"/>
              </a:rPr>
              <a:t>to</a:t>
            </a:r>
          </a:p>
          <a:p>
            <a:pPr algn="ctr" rtl="0"/>
            <a:r>
              <a:rPr lang="en-US" sz="1400" dirty="0" smtClean="0">
                <a:latin typeface="ISOCPEUR" pitchFamily="34" charset="0"/>
                <a:cs typeface="Miriam Fixed" pitchFamily="49" charset="-79"/>
              </a:rPr>
              <a:t>Master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364088" y="2735342"/>
            <a:ext cx="792088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1400" dirty="0" smtClean="0">
                <a:latin typeface="ISOCPEUR" pitchFamily="34" charset="0"/>
                <a:cs typeface="Miriam Fixed" pitchFamily="49" charset="-79"/>
              </a:rPr>
              <a:t>Master</a:t>
            </a:r>
          </a:p>
          <a:p>
            <a:pPr algn="ctr" rtl="0"/>
            <a:r>
              <a:rPr lang="en-US" sz="1400" dirty="0" smtClean="0">
                <a:latin typeface="ISOCPEUR" pitchFamily="34" charset="0"/>
                <a:cs typeface="Miriam Fixed" pitchFamily="49" charset="-79"/>
              </a:rPr>
              <a:t>chooser</a:t>
            </a:r>
            <a:endParaRPr lang="he-IL" sz="1400" dirty="0">
              <a:latin typeface="ISOCPEUR" pitchFamily="34" charset="0"/>
              <a:cs typeface="Miriam Fixed" pitchFamily="49" charset="-79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3364427" y="2735342"/>
            <a:ext cx="792088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1400" dirty="0" smtClean="0">
                <a:latin typeface="ISOCPEUR" pitchFamily="34" charset="0"/>
                <a:cs typeface="Miriam Fixed" pitchFamily="49" charset="-79"/>
              </a:rPr>
              <a:t>Master</a:t>
            </a:r>
          </a:p>
          <a:p>
            <a:pPr algn="ctr" rtl="0"/>
            <a:r>
              <a:rPr lang="en-US" sz="1400" dirty="0" smtClean="0">
                <a:latin typeface="ISOCPEUR" pitchFamily="34" charset="0"/>
                <a:cs typeface="Miriam Fixed" pitchFamily="49" charset="-79"/>
              </a:rPr>
              <a:t>enable</a:t>
            </a:r>
            <a:endParaRPr lang="he-IL" sz="1400" dirty="0">
              <a:latin typeface="ISOCPEUR" pitchFamily="34" charset="0"/>
              <a:cs typeface="Miriam Fixed" pitchFamily="49" charset="-79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5363984" y="3599438"/>
            <a:ext cx="792088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1400" dirty="0" smtClean="0">
                <a:latin typeface="ISOCPEUR" pitchFamily="34" charset="0"/>
                <a:cs typeface="Miriam Fixed" pitchFamily="49" charset="-79"/>
              </a:rPr>
              <a:t>Slave</a:t>
            </a:r>
          </a:p>
          <a:p>
            <a:pPr algn="ctr" rtl="0"/>
            <a:r>
              <a:rPr lang="en-US" sz="1400" dirty="0" smtClean="0">
                <a:latin typeface="ISOCPEUR" pitchFamily="34" charset="0"/>
                <a:cs typeface="Miriam Fixed" pitchFamily="49" charset="-79"/>
              </a:rPr>
              <a:t>signals</a:t>
            </a:r>
          </a:p>
        </p:txBody>
      </p:sp>
      <p:cxnSp>
        <p:nvCxnSpPr>
          <p:cNvPr id="75" name="Straight Arrow Connector 74"/>
          <p:cNvCxnSpPr/>
          <p:nvPr/>
        </p:nvCxnSpPr>
        <p:spPr>
          <a:xfrm flipH="1">
            <a:off x="4949986" y="2973302"/>
            <a:ext cx="467601" cy="0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V="1">
            <a:off x="3961921" y="5087658"/>
            <a:ext cx="488627" cy="5994"/>
          </a:xfrm>
          <a:prstGeom prst="straightConnector1">
            <a:avLst/>
          </a:prstGeom>
          <a:ln w="952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3364427" y="4832042"/>
            <a:ext cx="792088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1400" dirty="0" smtClean="0">
                <a:latin typeface="ISOCPEUR" pitchFamily="34" charset="0"/>
                <a:cs typeface="Miriam Fixed" pitchFamily="49" charset="-79"/>
              </a:rPr>
              <a:t>Slave</a:t>
            </a:r>
          </a:p>
          <a:p>
            <a:pPr algn="ctr" rtl="0"/>
            <a:r>
              <a:rPr lang="en-US" sz="1400" dirty="0" smtClean="0">
                <a:latin typeface="ISOCPEUR" pitchFamily="34" charset="0"/>
                <a:cs typeface="Miriam Fixed" pitchFamily="49" charset="-79"/>
              </a:rPr>
              <a:t>chooser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5363984" y="4832042"/>
            <a:ext cx="792088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1400" dirty="0" smtClean="0">
                <a:latin typeface="ISOCPEUR" pitchFamily="34" charset="0"/>
                <a:cs typeface="Miriam Fixed" pitchFamily="49" charset="-79"/>
              </a:rPr>
              <a:t>Slave</a:t>
            </a:r>
          </a:p>
          <a:p>
            <a:pPr algn="ctr" rtl="0"/>
            <a:r>
              <a:rPr lang="en-US" sz="1400" dirty="0" smtClean="0">
                <a:latin typeface="ISOCPEUR" pitchFamily="34" charset="0"/>
                <a:cs typeface="Miriam Fixed" pitchFamily="49" charset="-79"/>
              </a:rPr>
              <a:t>enable</a:t>
            </a:r>
          </a:p>
        </p:txBody>
      </p:sp>
      <p:cxnSp>
        <p:nvCxnSpPr>
          <p:cNvPr id="79" name="Straight Arrow Connector 78"/>
          <p:cNvCxnSpPr/>
          <p:nvPr/>
        </p:nvCxnSpPr>
        <p:spPr>
          <a:xfrm>
            <a:off x="4893815" y="5962946"/>
            <a:ext cx="572212" cy="0"/>
          </a:xfrm>
          <a:prstGeom prst="straightConnector1">
            <a:avLst/>
          </a:prstGeom>
          <a:ln w="28575">
            <a:solidFill>
              <a:srgbClr val="002060"/>
            </a:solidFill>
            <a:tailEnd type="arrow"/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5417587" y="5701336"/>
            <a:ext cx="792088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1400" dirty="0" smtClean="0">
                <a:latin typeface="ISOCPEUR" pitchFamily="34" charset="0"/>
                <a:cs typeface="Miriam Fixed" pitchFamily="49" charset="-79"/>
              </a:rPr>
              <a:t>To </a:t>
            </a:r>
          </a:p>
          <a:p>
            <a:pPr algn="ctr" rtl="0"/>
            <a:r>
              <a:rPr lang="en-US" sz="1400" dirty="0" smtClean="0">
                <a:latin typeface="ISOCPEUR" pitchFamily="34" charset="0"/>
                <a:cs typeface="Miriam Fixed" pitchFamily="49" charset="-79"/>
              </a:rPr>
              <a:t>slave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3364099" y="5701336"/>
            <a:ext cx="792088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1400" dirty="0" smtClean="0">
                <a:latin typeface="ISOCPEUR" pitchFamily="34" charset="0"/>
                <a:cs typeface="Miriam Fixed" pitchFamily="49" charset="-79"/>
              </a:rPr>
              <a:t>Master</a:t>
            </a:r>
          </a:p>
          <a:p>
            <a:pPr algn="ctr" rtl="0"/>
            <a:r>
              <a:rPr lang="en-US" sz="1400" dirty="0" smtClean="0">
                <a:latin typeface="ISOCPEUR" pitchFamily="34" charset="0"/>
                <a:cs typeface="Miriam Fixed" pitchFamily="49" charset="-79"/>
              </a:rPr>
              <a:t>signals</a:t>
            </a:r>
          </a:p>
        </p:txBody>
      </p:sp>
      <p:sp>
        <p:nvSpPr>
          <p:cNvPr id="84" name="Rectangle 83"/>
          <p:cNvSpPr/>
          <p:nvPr/>
        </p:nvSpPr>
        <p:spPr>
          <a:xfrm>
            <a:off x="179512" y="949140"/>
            <a:ext cx="1045323" cy="10703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85" name="Rectangle 84"/>
          <p:cNvSpPr/>
          <p:nvPr/>
        </p:nvSpPr>
        <p:spPr>
          <a:xfrm>
            <a:off x="179511" y="2394806"/>
            <a:ext cx="1045323" cy="10703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6" name="Rectangle 85"/>
          <p:cNvSpPr/>
          <p:nvPr/>
        </p:nvSpPr>
        <p:spPr>
          <a:xfrm>
            <a:off x="179512" y="3860934"/>
            <a:ext cx="1045323" cy="10703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7" name="TextBox 86"/>
          <p:cNvSpPr txBox="1"/>
          <p:nvPr/>
        </p:nvSpPr>
        <p:spPr>
          <a:xfrm>
            <a:off x="179513" y="1022655"/>
            <a:ext cx="1045322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 smtClean="0">
                <a:latin typeface="ISOCPEUR" pitchFamily="34" charset="0"/>
                <a:cs typeface="Miriam Fixed" pitchFamily="49" charset="-79"/>
              </a:rPr>
              <a:t>Wishbone</a:t>
            </a:r>
          </a:p>
          <a:p>
            <a:pPr algn="ctr"/>
            <a:r>
              <a:rPr lang="en-US" dirty="0" smtClean="0">
                <a:latin typeface="ISOCPEUR" pitchFamily="34" charset="0"/>
                <a:cs typeface="Miriam Fixed" pitchFamily="49" charset="-79"/>
              </a:rPr>
              <a:t>Master</a:t>
            </a:r>
          </a:p>
          <a:p>
            <a:pPr algn="ctr"/>
            <a:r>
              <a:rPr lang="en-US" dirty="0">
                <a:latin typeface="ISOCPEUR" pitchFamily="34" charset="0"/>
                <a:cs typeface="Miriam Fixed" pitchFamily="49" charset="-79"/>
              </a:rPr>
              <a:t>1</a:t>
            </a:r>
            <a:endParaRPr lang="he-IL" dirty="0">
              <a:latin typeface="ISOCPEUR" pitchFamily="34" charset="0"/>
              <a:cs typeface="Miriam Fixed" pitchFamily="49" charset="-79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179511" y="2511637"/>
            <a:ext cx="1045322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 smtClean="0">
                <a:latin typeface="ISOCPEUR" pitchFamily="34" charset="0"/>
                <a:cs typeface="Miriam Fixed" pitchFamily="49" charset="-79"/>
              </a:rPr>
              <a:t>Wishbone</a:t>
            </a:r>
          </a:p>
          <a:p>
            <a:pPr algn="ctr"/>
            <a:r>
              <a:rPr lang="en-US" dirty="0" smtClean="0">
                <a:latin typeface="ISOCPEUR" pitchFamily="34" charset="0"/>
                <a:cs typeface="Miriam Fixed" pitchFamily="49" charset="-79"/>
              </a:rPr>
              <a:t>Master</a:t>
            </a:r>
            <a:endParaRPr lang="en-US" dirty="0">
              <a:latin typeface="ISOCPEUR" pitchFamily="34" charset="0"/>
              <a:cs typeface="Miriam Fixed" pitchFamily="49" charset="-79"/>
            </a:endParaRPr>
          </a:p>
          <a:p>
            <a:pPr algn="ctr"/>
            <a:r>
              <a:rPr lang="en-US" dirty="0">
                <a:latin typeface="ISOCPEUR" pitchFamily="34" charset="0"/>
                <a:cs typeface="Miriam Fixed" pitchFamily="49" charset="-79"/>
              </a:rPr>
              <a:t>2</a:t>
            </a:r>
            <a:endParaRPr lang="en-US" dirty="0" smtClean="0">
              <a:latin typeface="ISOCPEUR" pitchFamily="34" charset="0"/>
              <a:cs typeface="Miriam Fixed" pitchFamily="49" charset="-79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179511" y="3934449"/>
            <a:ext cx="1045322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 smtClean="0">
                <a:latin typeface="ISOCPEUR" pitchFamily="34" charset="0"/>
                <a:cs typeface="Miriam Fixed" pitchFamily="49" charset="-79"/>
              </a:rPr>
              <a:t>Wishbone</a:t>
            </a:r>
          </a:p>
          <a:p>
            <a:pPr algn="ctr"/>
            <a:r>
              <a:rPr lang="en-US" dirty="0" smtClean="0">
                <a:latin typeface="ISOCPEUR" pitchFamily="34" charset="0"/>
                <a:cs typeface="Miriam Fixed" pitchFamily="49" charset="-79"/>
              </a:rPr>
              <a:t>Master</a:t>
            </a:r>
            <a:endParaRPr lang="en-US" dirty="0">
              <a:latin typeface="ISOCPEUR" pitchFamily="34" charset="0"/>
              <a:cs typeface="Miriam Fixed" pitchFamily="49" charset="-79"/>
            </a:endParaRPr>
          </a:p>
          <a:p>
            <a:pPr algn="ctr"/>
            <a:r>
              <a:rPr lang="en-US" dirty="0" smtClean="0">
                <a:latin typeface="ISOCPEUR" pitchFamily="34" charset="0"/>
                <a:cs typeface="Miriam Fixed" pitchFamily="49" charset="-79"/>
              </a:rPr>
              <a:t>3</a:t>
            </a:r>
          </a:p>
        </p:txBody>
      </p:sp>
      <p:cxnSp>
        <p:nvCxnSpPr>
          <p:cNvPr id="90" name="Straight Arrow Connector 89"/>
          <p:cNvCxnSpPr/>
          <p:nvPr/>
        </p:nvCxnSpPr>
        <p:spPr>
          <a:xfrm flipH="1">
            <a:off x="1224834" y="1485820"/>
            <a:ext cx="1222930" cy="0"/>
          </a:xfrm>
          <a:prstGeom prst="straightConnector1">
            <a:avLst/>
          </a:prstGeom>
          <a:ln w="28575">
            <a:solidFill>
              <a:srgbClr val="0070C0"/>
            </a:solidFill>
            <a:headEnd type="arrow"/>
            <a:tailEnd type="arrow"/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 flipH="1">
            <a:off x="1224835" y="2929986"/>
            <a:ext cx="1222930" cy="0"/>
          </a:xfrm>
          <a:prstGeom prst="straightConnector1">
            <a:avLst/>
          </a:prstGeom>
          <a:ln w="28575">
            <a:solidFill>
              <a:srgbClr val="0070C0"/>
            </a:solidFill>
            <a:headEnd type="arrow"/>
            <a:tailEnd type="arrow"/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 flipH="1">
            <a:off x="1224835" y="4403704"/>
            <a:ext cx="1222930" cy="0"/>
          </a:xfrm>
          <a:prstGeom prst="straightConnector1">
            <a:avLst/>
          </a:prstGeom>
          <a:ln w="28575">
            <a:solidFill>
              <a:srgbClr val="0070C0"/>
            </a:solidFill>
            <a:headEnd type="arrow"/>
            <a:tailEnd type="arrow"/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 flipV="1">
            <a:off x="1224835" y="1082644"/>
            <a:ext cx="2375057" cy="6806"/>
          </a:xfrm>
          <a:prstGeom prst="straightConnector1">
            <a:avLst/>
          </a:prstGeom>
          <a:ln w="952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Elbow Connector 96"/>
          <p:cNvCxnSpPr/>
          <p:nvPr/>
        </p:nvCxnSpPr>
        <p:spPr>
          <a:xfrm flipV="1">
            <a:off x="1224835" y="1664791"/>
            <a:ext cx="2372251" cy="1019039"/>
          </a:xfrm>
          <a:prstGeom prst="bentConnector3">
            <a:avLst>
              <a:gd name="adj1" fmla="val 22468"/>
            </a:avLst>
          </a:prstGeom>
          <a:ln w="127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Elbow Connector 98"/>
          <p:cNvCxnSpPr/>
          <p:nvPr/>
        </p:nvCxnSpPr>
        <p:spPr>
          <a:xfrm flipV="1">
            <a:off x="1224835" y="2249992"/>
            <a:ext cx="2372251" cy="1770939"/>
          </a:xfrm>
          <a:prstGeom prst="bentConnector3">
            <a:avLst>
              <a:gd name="adj1" fmla="val 37292"/>
            </a:avLst>
          </a:prstGeom>
          <a:ln w="127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2412363" y="827420"/>
            <a:ext cx="792088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1400" dirty="0" smtClean="0">
                <a:latin typeface="ISOCPEUR" pitchFamily="34" charset="0"/>
                <a:cs typeface="Miriam Fixed" pitchFamily="49" charset="-79"/>
              </a:rPr>
              <a:t>CYC_1</a:t>
            </a:r>
            <a:endParaRPr lang="he-IL" sz="1400" dirty="0">
              <a:latin typeface="ISOCPEUR" pitchFamily="34" charset="0"/>
              <a:cs typeface="Miriam Fixed" pitchFamily="49" charset="-79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2412363" y="1412776"/>
            <a:ext cx="792088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1400" dirty="0" smtClean="0">
                <a:latin typeface="ISOCPEUR" pitchFamily="34" charset="0"/>
                <a:cs typeface="Miriam Fixed" pitchFamily="49" charset="-79"/>
              </a:rPr>
              <a:t>CYC_2</a:t>
            </a:r>
            <a:endParaRPr lang="he-IL" sz="1400" dirty="0">
              <a:latin typeface="ISOCPEUR" pitchFamily="34" charset="0"/>
              <a:cs typeface="Miriam Fixed" pitchFamily="49" charset="-79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2412363" y="1988840"/>
            <a:ext cx="792088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1400" dirty="0" smtClean="0">
                <a:latin typeface="ISOCPEUR" pitchFamily="34" charset="0"/>
                <a:cs typeface="Miriam Fixed" pitchFamily="49" charset="-79"/>
              </a:rPr>
              <a:t>CYC_3</a:t>
            </a:r>
            <a:endParaRPr lang="he-IL" sz="1400" dirty="0">
              <a:latin typeface="ISOCPEUR" pitchFamily="34" charset="0"/>
              <a:cs typeface="Miriam Fixed" pitchFamily="49" charset="-79"/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7756830" y="158736"/>
            <a:ext cx="829301" cy="83078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119" name="Rectangle 118"/>
          <p:cNvSpPr/>
          <p:nvPr/>
        </p:nvSpPr>
        <p:spPr>
          <a:xfrm>
            <a:off x="7756830" y="1086047"/>
            <a:ext cx="829301" cy="83078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120" name="Rectangle 119"/>
          <p:cNvSpPr/>
          <p:nvPr/>
        </p:nvSpPr>
        <p:spPr>
          <a:xfrm>
            <a:off x="7756829" y="2002675"/>
            <a:ext cx="829301" cy="83078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121" name="Rectangle 120"/>
          <p:cNvSpPr/>
          <p:nvPr/>
        </p:nvSpPr>
        <p:spPr>
          <a:xfrm>
            <a:off x="7756829" y="2929986"/>
            <a:ext cx="829301" cy="83078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122" name="Rectangle 121"/>
          <p:cNvSpPr/>
          <p:nvPr/>
        </p:nvSpPr>
        <p:spPr>
          <a:xfrm>
            <a:off x="7756830" y="3847738"/>
            <a:ext cx="829301" cy="83078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123" name="Rectangle 122"/>
          <p:cNvSpPr/>
          <p:nvPr/>
        </p:nvSpPr>
        <p:spPr>
          <a:xfrm>
            <a:off x="7756830" y="4775049"/>
            <a:ext cx="829301" cy="83078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124" name="Rectangle 123"/>
          <p:cNvSpPr/>
          <p:nvPr/>
        </p:nvSpPr>
        <p:spPr>
          <a:xfrm>
            <a:off x="7756828" y="5701336"/>
            <a:ext cx="829301" cy="83078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125" name="TextBox 124"/>
          <p:cNvSpPr txBox="1"/>
          <p:nvPr/>
        </p:nvSpPr>
        <p:spPr>
          <a:xfrm>
            <a:off x="7638771" y="158134"/>
            <a:ext cx="1045322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 smtClean="0">
                <a:latin typeface="ISOCPEUR" pitchFamily="34" charset="0"/>
                <a:cs typeface="Miriam Fixed" pitchFamily="49" charset="-79"/>
              </a:rPr>
              <a:t>Wishbone</a:t>
            </a:r>
          </a:p>
          <a:p>
            <a:pPr algn="ctr"/>
            <a:r>
              <a:rPr lang="en-US" dirty="0" smtClean="0">
                <a:latin typeface="ISOCPEUR" pitchFamily="34" charset="0"/>
                <a:cs typeface="Miriam Fixed" pitchFamily="49" charset="-79"/>
              </a:rPr>
              <a:t>slave</a:t>
            </a:r>
          </a:p>
          <a:p>
            <a:pPr algn="ctr"/>
            <a:r>
              <a:rPr lang="en-US" dirty="0">
                <a:latin typeface="ISOCPEUR" pitchFamily="34" charset="0"/>
                <a:cs typeface="Miriam Fixed" pitchFamily="49" charset="-79"/>
              </a:rPr>
              <a:t>1</a:t>
            </a:r>
            <a:endParaRPr lang="he-IL" dirty="0">
              <a:latin typeface="ISOCPEUR" pitchFamily="34" charset="0"/>
              <a:cs typeface="Miriam Fixed" pitchFamily="49" charset="-79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7648819" y="1074075"/>
            <a:ext cx="1045322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 smtClean="0">
                <a:latin typeface="ISOCPEUR" pitchFamily="34" charset="0"/>
                <a:cs typeface="Miriam Fixed" pitchFamily="49" charset="-79"/>
              </a:rPr>
              <a:t>Wishbone</a:t>
            </a:r>
          </a:p>
          <a:p>
            <a:pPr algn="ctr"/>
            <a:r>
              <a:rPr lang="en-US" dirty="0" smtClean="0">
                <a:latin typeface="ISOCPEUR" pitchFamily="34" charset="0"/>
                <a:cs typeface="Miriam Fixed" pitchFamily="49" charset="-79"/>
              </a:rPr>
              <a:t>slave</a:t>
            </a:r>
          </a:p>
          <a:p>
            <a:pPr algn="ctr"/>
            <a:r>
              <a:rPr lang="en-US" dirty="0">
                <a:latin typeface="ISOCPEUR" pitchFamily="34" charset="0"/>
                <a:cs typeface="Miriam Fixed" pitchFamily="49" charset="-79"/>
              </a:rPr>
              <a:t>2</a:t>
            </a:r>
            <a:endParaRPr lang="he-IL" dirty="0">
              <a:latin typeface="ISOCPEUR" pitchFamily="34" charset="0"/>
              <a:cs typeface="Miriam Fixed" pitchFamily="49" charset="-79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7638771" y="1959223"/>
            <a:ext cx="1045322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 smtClean="0">
                <a:latin typeface="ISOCPEUR" pitchFamily="34" charset="0"/>
                <a:cs typeface="Miriam Fixed" pitchFamily="49" charset="-79"/>
              </a:rPr>
              <a:t>Wishbone</a:t>
            </a:r>
          </a:p>
          <a:p>
            <a:pPr algn="ctr"/>
            <a:r>
              <a:rPr lang="en-US" dirty="0" smtClean="0">
                <a:latin typeface="ISOCPEUR" pitchFamily="34" charset="0"/>
                <a:cs typeface="Miriam Fixed" pitchFamily="49" charset="-79"/>
              </a:rPr>
              <a:t>slave</a:t>
            </a:r>
          </a:p>
          <a:p>
            <a:pPr algn="ctr"/>
            <a:r>
              <a:rPr lang="en-US" dirty="0" smtClean="0">
                <a:latin typeface="ISOCPEUR" pitchFamily="34" charset="0"/>
                <a:cs typeface="Miriam Fixed" pitchFamily="49" charset="-79"/>
              </a:rPr>
              <a:t>3</a:t>
            </a:r>
            <a:endParaRPr lang="he-IL" dirty="0">
              <a:latin typeface="ISOCPEUR" pitchFamily="34" charset="0"/>
              <a:cs typeface="Miriam Fixed" pitchFamily="49" charset="-79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7648819" y="2883711"/>
            <a:ext cx="1045322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 smtClean="0">
                <a:latin typeface="ISOCPEUR" pitchFamily="34" charset="0"/>
                <a:cs typeface="Miriam Fixed" pitchFamily="49" charset="-79"/>
              </a:rPr>
              <a:t>Wishbone</a:t>
            </a:r>
          </a:p>
          <a:p>
            <a:pPr algn="ctr"/>
            <a:r>
              <a:rPr lang="en-US" dirty="0" smtClean="0">
                <a:latin typeface="ISOCPEUR" pitchFamily="34" charset="0"/>
                <a:cs typeface="Miriam Fixed" pitchFamily="49" charset="-79"/>
              </a:rPr>
              <a:t>Slave</a:t>
            </a:r>
            <a:endParaRPr lang="en-US" dirty="0">
              <a:latin typeface="ISOCPEUR" pitchFamily="34" charset="0"/>
              <a:cs typeface="Miriam Fixed" pitchFamily="49" charset="-79"/>
            </a:endParaRPr>
          </a:p>
          <a:p>
            <a:pPr algn="ctr"/>
            <a:r>
              <a:rPr lang="en-US" dirty="0">
                <a:latin typeface="ISOCPEUR" pitchFamily="34" charset="0"/>
                <a:cs typeface="Miriam Fixed" pitchFamily="49" charset="-79"/>
              </a:rPr>
              <a:t>4</a:t>
            </a:r>
            <a:endParaRPr lang="en-US" dirty="0" smtClean="0">
              <a:latin typeface="ISOCPEUR" pitchFamily="34" charset="0"/>
              <a:cs typeface="Miriam Fixed" pitchFamily="49" charset="-79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7648819" y="3807041"/>
            <a:ext cx="1045322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 smtClean="0">
                <a:latin typeface="ISOCPEUR" pitchFamily="34" charset="0"/>
                <a:cs typeface="Miriam Fixed" pitchFamily="49" charset="-79"/>
              </a:rPr>
              <a:t>Wishbone</a:t>
            </a:r>
          </a:p>
          <a:p>
            <a:pPr algn="ctr"/>
            <a:r>
              <a:rPr lang="en-US" dirty="0" smtClean="0">
                <a:latin typeface="ISOCPEUR" pitchFamily="34" charset="0"/>
                <a:cs typeface="Miriam Fixed" pitchFamily="49" charset="-79"/>
              </a:rPr>
              <a:t>Slave</a:t>
            </a:r>
            <a:endParaRPr lang="en-US" dirty="0">
              <a:latin typeface="ISOCPEUR" pitchFamily="34" charset="0"/>
              <a:cs typeface="Miriam Fixed" pitchFamily="49" charset="-79"/>
            </a:endParaRPr>
          </a:p>
          <a:p>
            <a:pPr algn="ctr"/>
            <a:r>
              <a:rPr lang="en-US" dirty="0" smtClean="0">
                <a:latin typeface="ISOCPEUR" pitchFamily="34" charset="0"/>
                <a:cs typeface="Miriam Fixed" pitchFamily="49" charset="-79"/>
              </a:rPr>
              <a:t>5</a:t>
            </a:r>
            <a:endParaRPr lang="en-US" dirty="0">
              <a:latin typeface="ISOCPEUR" pitchFamily="34" charset="0"/>
              <a:cs typeface="Miriam Fixed" pitchFamily="49" charset="-79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7638771" y="4728774"/>
            <a:ext cx="1045322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 smtClean="0">
                <a:latin typeface="ISOCPEUR" pitchFamily="34" charset="0"/>
                <a:cs typeface="Miriam Fixed" pitchFamily="49" charset="-79"/>
              </a:rPr>
              <a:t>Wishbone</a:t>
            </a:r>
          </a:p>
          <a:p>
            <a:pPr algn="ctr"/>
            <a:r>
              <a:rPr lang="en-US" dirty="0" smtClean="0">
                <a:latin typeface="ISOCPEUR" pitchFamily="34" charset="0"/>
                <a:cs typeface="Miriam Fixed" pitchFamily="49" charset="-79"/>
              </a:rPr>
              <a:t>Slave</a:t>
            </a:r>
            <a:endParaRPr lang="en-US" dirty="0">
              <a:latin typeface="ISOCPEUR" pitchFamily="34" charset="0"/>
              <a:cs typeface="Miriam Fixed" pitchFamily="49" charset="-79"/>
            </a:endParaRPr>
          </a:p>
          <a:p>
            <a:pPr algn="ctr"/>
            <a:r>
              <a:rPr lang="en-US" dirty="0" smtClean="0">
                <a:latin typeface="ISOCPEUR" pitchFamily="34" charset="0"/>
                <a:cs typeface="Miriam Fixed" pitchFamily="49" charset="-79"/>
              </a:rPr>
              <a:t>6</a:t>
            </a:r>
            <a:endParaRPr lang="en-US" dirty="0">
              <a:latin typeface="ISOCPEUR" pitchFamily="34" charset="0"/>
              <a:cs typeface="Miriam Fixed" pitchFamily="49" charset="-79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7648819" y="5661248"/>
            <a:ext cx="1045322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 smtClean="0">
                <a:latin typeface="ISOCPEUR" pitchFamily="34" charset="0"/>
                <a:cs typeface="Miriam Fixed" pitchFamily="49" charset="-79"/>
              </a:rPr>
              <a:t>Wishbone</a:t>
            </a:r>
          </a:p>
          <a:p>
            <a:pPr algn="ctr"/>
            <a:r>
              <a:rPr lang="en-US" dirty="0" smtClean="0">
                <a:latin typeface="ISOCPEUR" pitchFamily="34" charset="0"/>
                <a:cs typeface="Miriam Fixed" pitchFamily="49" charset="-79"/>
              </a:rPr>
              <a:t>Slave</a:t>
            </a:r>
            <a:endParaRPr lang="en-US" dirty="0">
              <a:latin typeface="ISOCPEUR" pitchFamily="34" charset="0"/>
              <a:cs typeface="Miriam Fixed" pitchFamily="49" charset="-79"/>
            </a:endParaRPr>
          </a:p>
          <a:p>
            <a:pPr algn="ctr"/>
            <a:r>
              <a:rPr lang="en-US" dirty="0">
                <a:latin typeface="ISOCPEUR" pitchFamily="34" charset="0"/>
                <a:cs typeface="Miriam Fixed" pitchFamily="49" charset="-79"/>
              </a:rPr>
              <a:t>7</a:t>
            </a:r>
          </a:p>
        </p:txBody>
      </p:sp>
      <p:cxnSp>
        <p:nvCxnSpPr>
          <p:cNvPr id="132" name="Straight Arrow Connector 131"/>
          <p:cNvCxnSpPr/>
          <p:nvPr/>
        </p:nvCxnSpPr>
        <p:spPr>
          <a:xfrm>
            <a:off x="6984268" y="588193"/>
            <a:ext cx="772562" cy="0"/>
          </a:xfrm>
          <a:prstGeom prst="straightConnector1">
            <a:avLst/>
          </a:prstGeom>
          <a:ln w="28575">
            <a:solidFill>
              <a:srgbClr val="0070C0"/>
            </a:solidFill>
            <a:headEnd type="arrow"/>
            <a:tailEnd type="arrow"/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/>
          <p:nvPr/>
        </p:nvCxnSpPr>
        <p:spPr>
          <a:xfrm>
            <a:off x="6984266" y="1532755"/>
            <a:ext cx="772562" cy="0"/>
          </a:xfrm>
          <a:prstGeom prst="straightConnector1">
            <a:avLst/>
          </a:prstGeom>
          <a:ln w="28575">
            <a:solidFill>
              <a:srgbClr val="0070C0"/>
            </a:solidFill>
            <a:headEnd type="arrow"/>
            <a:tailEnd type="arrow"/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>
          <a:xfrm>
            <a:off x="6984268" y="2420888"/>
            <a:ext cx="772562" cy="0"/>
          </a:xfrm>
          <a:prstGeom prst="straightConnector1">
            <a:avLst/>
          </a:prstGeom>
          <a:ln w="28575">
            <a:solidFill>
              <a:srgbClr val="0070C0"/>
            </a:solidFill>
            <a:headEnd type="arrow"/>
            <a:tailEnd type="arrow"/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/>
          <p:nvPr/>
        </p:nvCxnSpPr>
        <p:spPr>
          <a:xfrm>
            <a:off x="6984268" y="3399096"/>
            <a:ext cx="772562" cy="0"/>
          </a:xfrm>
          <a:prstGeom prst="straightConnector1">
            <a:avLst/>
          </a:prstGeom>
          <a:ln w="28575">
            <a:solidFill>
              <a:srgbClr val="0070C0"/>
            </a:solidFill>
            <a:headEnd type="arrow"/>
            <a:tailEnd type="arrow"/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>
            <a:off x="6984268" y="5239071"/>
            <a:ext cx="772562" cy="0"/>
          </a:xfrm>
          <a:prstGeom prst="straightConnector1">
            <a:avLst/>
          </a:prstGeom>
          <a:ln w="28575">
            <a:solidFill>
              <a:srgbClr val="0070C0"/>
            </a:solidFill>
            <a:headEnd type="arrow"/>
            <a:tailEnd type="arrow"/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6984268" y="6103166"/>
            <a:ext cx="772562" cy="0"/>
          </a:xfrm>
          <a:prstGeom prst="straightConnector1">
            <a:avLst/>
          </a:prstGeom>
          <a:ln w="28575">
            <a:solidFill>
              <a:srgbClr val="0070C0"/>
            </a:solidFill>
            <a:headEnd type="arrow"/>
            <a:tailEnd type="arrow"/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/>
          <p:cNvSpPr txBox="1"/>
          <p:nvPr/>
        </p:nvSpPr>
        <p:spPr>
          <a:xfrm>
            <a:off x="3093847" y="6488668"/>
            <a:ext cx="324036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 smtClean="0">
                <a:latin typeface="ISOCPEUR" pitchFamily="34" charset="0"/>
                <a:cs typeface="Miriam Fixed" pitchFamily="49" charset="-79"/>
              </a:rPr>
              <a:t>Wishbone </a:t>
            </a:r>
            <a:r>
              <a:rPr lang="en-US" dirty="0" err="1" smtClean="0">
                <a:latin typeface="ISOCPEUR" pitchFamily="34" charset="0"/>
                <a:cs typeface="Miriam Fixed" pitchFamily="49" charset="-79"/>
              </a:rPr>
              <a:t>Intercon</a:t>
            </a:r>
            <a:endParaRPr lang="en-US" dirty="0" smtClean="0">
              <a:latin typeface="ISOCPEUR" pitchFamily="34" charset="0"/>
              <a:cs typeface="Miriam Fixed" pitchFamily="49" charset="-79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3023828" y="127414"/>
            <a:ext cx="324036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 smtClean="0">
                <a:latin typeface="ISOCPEUR" pitchFamily="34" charset="0"/>
                <a:cs typeface="Miriam Fixed" pitchFamily="49" charset="-79"/>
              </a:rPr>
              <a:t>FSM</a:t>
            </a:r>
          </a:p>
        </p:txBody>
      </p:sp>
      <p:cxnSp>
        <p:nvCxnSpPr>
          <p:cNvPr id="100" name="Straight Arrow Connector 99"/>
          <p:cNvCxnSpPr/>
          <p:nvPr/>
        </p:nvCxnSpPr>
        <p:spPr>
          <a:xfrm>
            <a:off x="6984268" y="4307572"/>
            <a:ext cx="772562" cy="0"/>
          </a:xfrm>
          <a:prstGeom prst="straightConnector1">
            <a:avLst/>
          </a:prstGeom>
          <a:ln w="28575">
            <a:solidFill>
              <a:srgbClr val="0070C0"/>
            </a:solidFill>
            <a:headEnd type="arrow"/>
            <a:tailEnd type="arrow"/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7435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לבן 47"/>
          <p:cNvSpPr/>
          <p:nvPr/>
        </p:nvSpPr>
        <p:spPr>
          <a:xfrm>
            <a:off x="4756413" y="1584744"/>
            <a:ext cx="1888180" cy="2084123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2000" dirty="0"/>
          </a:p>
        </p:txBody>
      </p:sp>
      <p:grpSp>
        <p:nvGrpSpPr>
          <p:cNvPr id="4" name="Group 126"/>
          <p:cNvGrpSpPr/>
          <p:nvPr/>
        </p:nvGrpSpPr>
        <p:grpSpPr>
          <a:xfrm>
            <a:off x="2051720" y="1052736"/>
            <a:ext cx="6912768" cy="4551230"/>
            <a:chOff x="2365417" y="1570329"/>
            <a:chExt cx="6912768" cy="4551230"/>
          </a:xfrm>
        </p:grpSpPr>
        <p:grpSp>
          <p:nvGrpSpPr>
            <p:cNvPr id="6" name="Group 122"/>
            <p:cNvGrpSpPr/>
            <p:nvPr/>
          </p:nvGrpSpPr>
          <p:grpSpPr>
            <a:xfrm>
              <a:off x="2365417" y="1570329"/>
              <a:ext cx="6788514" cy="4551230"/>
              <a:chOff x="2299487" y="1162096"/>
              <a:chExt cx="6788514" cy="4551230"/>
            </a:xfrm>
          </p:grpSpPr>
          <p:grpSp>
            <p:nvGrpSpPr>
              <p:cNvPr id="17" name="Group 63"/>
              <p:cNvGrpSpPr/>
              <p:nvPr/>
            </p:nvGrpSpPr>
            <p:grpSpPr>
              <a:xfrm>
                <a:off x="2299487" y="1162096"/>
                <a:ext cx="6788514" cy="4551230"/>
                <a:chOff x="2788384" y="1090019"/>
                <a:chExt cx="6488611" cy="4551230"/>
              </a:xfrm>
            </p:grpSpPr>
            <p:grpSp>
              <p:nvGrpSpPr>
                <p:cNvPr id="22" name="Group 64"/>
                <p:cNvGrpSpPr/>
                <p:nvPr/>
              </p:nvGrpSpPr>
              <p:grpSpPr>
                <a:xfrm>
                  <a:off x="2788384" y="1090019"/>
                  <a:ext cx="6488611" cy="4551230"/>
                  <a:chOff x="2788384" y="1090019"/>
                  <a:chExt cx="6488611" cy="4551230"/>
                </a:xfrm>
              </p:grpSpPr>
              <p:grpSp>
                <p:nvGrpSpPr>
                  <p:cNvPr id="34" name="Group 76"/>
                  <p:cNvGrpSpPr/>
                  <p:nvPr/>
                </p:nvGrpSpPr>
                <p:grpSpPr>
                  <a:xfrm>
                    <a:off x="2788384" y="1090019"/>
                    <a:ext cx="6488611" cy="4551230"/>
                    <a:chOff x="2799297" y="1043553"/>
                    <a:chExt cx="6488611" cy="4551230"/>
                  </a:xfrm>
                </p:grpSpPr>
                <p:grpSp>
                  <p:nvGrpSpPr>
                    <p:cNvPr id="36" name="Group 78"/>
                    <p:cNvGrpSpPr/>
                    <p:nvPr/>
                  </p:nvGrpSpPr>
                  <p:grpSpPr>
                    <a:xfrm>
                      <a:off x="2799297" y="1043553"/>
                      <a:ext cx="6488611" cy="4551230"/>
                      <a:chOff x="2430967" y="868312"/>
                      <a:chExt cx="6731095" cy="4874701"/>
                    </a:xfrm>
                  </p:grpSpPr>
                  <p:sp>
                    <p:nvSpPr>
                      <p:cNvPr id="40" name="מלבן 18"/>
                      <p:cNvSpPr/>
                      <p:nvPr/>
                    </p:nvSpPr>
                    <p:spPr>
                      <a:xfrm>
                        <a:off x="2430967" y="868312"/>
                        <a:ext cx="6731095" cy="4874701"/>
                      </a:xfrm>
                      <a:prstGeom prst="rect">
                        <a:avLst/>
                      </a:prstGeom>
                      <a:gradFill flip="none" rotWithShape="1">
                        <a:gsLst>
                          <a:gs pos="0">
                            <a:srgbClr val="00B0F0">
                              <a:tint val="66000"/>
                              <a:satMod val="160000"/>
                            </a:srgbClr>
                          </a:gs>
                          <a:gs pos="50000">
                            <a:srgbClr val="00B0F0">
                              <a:tint val="44500"/>
                              <a:satMod val="160000"/>
                            </a:srgbClr>
                          </a:gs>
                          <a:gs pos="100000">
                            <a:srgbClr val="00B0F0">
                              <a:tint val="23500"/>
                              <a:satMod val="160000"/>
                            </a:srgbClr>
                          </a:gs>
                        </a:gsLst>
                        <a:lin ang="2700000" scaled="1"/>
                        <a:tileRect/>
                      </a:gradFill>
                    </p:spPr>
                    <p:style>
                      <a:lnRef idx="0">
                        <a:schemeClr val="accent3"/>
                      </a:lnRef>
                      <a:fillRef idx="3">
                        <a:schemeClr val="accent3"/>
                      </a:fillRef>
                      <a:effectRef idx="3">
                        <a:schemeClr val="accent3"/>
                      </a:effectRef>
                      <a:fontRef idx="minor">
                        <a:schemeClr val="lt1"/>
                      </a:fontRef>
                    </p:style>
                    <p:txBody>
                      <a:bodyPr rtlCol="1" anchor="ctr"/>
                      <a:lstStyle/>
                      <a:p>
                        <a:pPr algn="ctr"/>
                        <a:endParaRPr lang="he-IL" sz="14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grpSp>
                    <p:nvGrpSpPr>
                      <p:cNvPr id="41" name="Group 83"/>
                      <p:cNvGrpSpPr/>
                      <p:nvPr/>
                    </p:nvGrpSpPr>
                    <p:grpSpPr>
                      <a:xfrm>
                        <a:off x="5033070" y="1268760"/>
                        <a:ext cx="1872209" cy="2232248"/>
                        <a:chOff x="2228271" y="1484784"/>
                        <a:chExt cx="1872209" cy="2448271"/>
                      </a:xfrm>
                    </p:grpSpPr>
                    <p:sp>
                      <p:nvSpPr>
                        <p:cNvPr id="46" name="מלבן 47"/>
                        <p:cNvSpPr/>
                        <p:nvPr/>
                      </p:nvSpPr>
                      <p:spPr>
                        <a:xfrm>
                          <a:off x="2228271" y="1484784"/>
                          <a:ext cx="1872209" cy="2448271"/>
                        </a:xfrm>
                        <a:prstGeom prst="rect">
                          <a:avLst/>
                        </a:prstGeom>
                        <a:solidFill>
                          <a:schemeClr val="accent3">
                            <a:lumMod val="50000"/>
                          </a:schemeClr>
                        </a:solidFill>
                      </p:spPr>
                      <p:style>
                        <a:lnRef idx="0">
                          <a:schemeClr val="accent1"/>
                        </a:lnRef>
                        <a:fillRef idx="3">
                          <a:schemeClr val="accent1"/>
                        </a:fillRef>
                        <a:effectRef idx="3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1" anchor="ctr"/>
                        <a:lstStyle/>
                        <a:p>
                          <a:pPr algn="ctr"/>
                          <a:endParaRPr lang="he-IL" sz="2000" dirty="0"/>
                        </a:p>
                      </p:txBody>
                    </p:sp>
                    <p:sp>
                      <p:nvSpPr>
                        <p:cNvPr id="47" name="TextBox 46"/>
                        <p:cNvSpPr txBox="1"/>
                        <p:nvPr/>
                      </p:nvSpPr>
                      <p:spPr>
                        <a:xfrm>
                          <a:off x="2339327" y="1715566"/>
                          <a:ext cx="1595245" cy="73866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1">
                          <a:spAutoFit/>
                        </a:bodyPr>
                        <a:lstStyle/>
                        <a:p>
                          <a:r>
                            <a:rPr lang="en-US" sz="2400" b="1" dirty="0">
                              <a:solidFill>
                                <a:schemeClr val="bg1"/>
                              </a:solidFill>
                            </a:rPr>
                            <a:t>Led</a:t>
                          </a:r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  <a:r>
                            <a:rPr lang="en-US" sz="2400" b="1" dirty="0">
                              <a:solidFill>
                                <a:schemeClr val="bg1"/>
                              </a:solidFill>
                            </a:rPr>
                            <a:t>control</a:t>
                          </a:r>
                          <a:endParaRPr lang="he-IL" b="1" dirty="0">
                            <a:solidFill>
                              <a:schemeClr val="bg1"/>
                            </a:solidFill>
                          </a:endParaRPr>
                        </a:p>
                        <a:p>
                          <a:endParaRPr lang="he-IL" dirty="0"/>
                        </a:p>
                      </p:txBody>
                    </p:sp>
                  </p:grpSp>
                  <p:sp>
                    <p:nvSpPr>
                      <p:cNvPr id="43" name="מלבן 47"/>
                      <p:cNvSpPr/>
                      <p:nvPr/>
                    </p:nvSpPr>
                    <p:spPr>
                      <a:xfrm>
                        <a:off x="5296947" y="4338977"/>
                        <a:ext cx="1008112" cy="1116124"/>
                      </a:xfrm>
                      <a:prstGeom prst="rect">
                        <a:avLst/>
                      </a:prstGeom>
                      <a:solidFill>
                        <a:schemeClr val="accent3">
                          <a:lumMod val="50000"/>
                        </a:schemeClr>
                      </a:solidFill>
                    </p:spPr>
                    <p:style>
                      <a:lnRef idx="0">
                        <a:schemeClr val="accent1"/>
                      </a:lnRef>
                      <a:fillRef idx="3">
                        <a:schemeClr val="accent1"/>
                      </a:fillRef>
                      <a:effectRef idx="3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1" anchor="ctr"/>
                      <a:lstStyle/>
                      <a:p>
                        <a:pPr algn="ctr"/>
                        <a:r>
                          <a:rPr lang="en-US" sz="2000" dirty="0" smtClean="0"/>
                          <a:t>Timer</a:t>
                        </a:r>
                        <a:endParaRPr lang="he-IL" sz="2000" dirty="0"/>
                      </a:p>
                    </p:txBody>
                  </p:sp>
                </p:grpSp>
                <p:cxnSp>
                  <p:nvCxnSpPr>
                    <p:cNvPr id="37" name="Straight Arrow Connector 36"/>
                    <p:cNvCxnSpPr/>
                    <p:nvPr/>
                  </p:nvCxnSpPr>
                  <p:spPr>
                    <a:xfrm flipV="1">
                      <a:off x="3900526" y="1977016"/>
                      <a:ext cx="1391822" cy="2641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8" name="Straight Arrow Connector 37"/>
                    <p:cNvCxnSpPr/>
                    <p:nvPr/>
                  </p:nvCxnSpPr>
                  <p:spPr>
                    <a:xfrm>
                      <a:off x="3831699" y="2339697"/>
                      <a:ext cx="1460648" cy="9183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9" name="Straight Arrow Connector 38"/>
                    <p:cNvCxnSpPr/>
                    <p:nvPr/>
                  </p:nvCxnSpPr>
                  <p:spPr>
                    <a:xfrm>
                      <a:off x="3831699" y="2699737"/>
                      <a:ext cx="1460647" cy="18758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5" name="מלבן 47"/>
                  <p:cNvSpPr/>
                  <p:nvPr/>
                </p:nvSpPr>
                <p:spPr>
                  <a:xfrm>
                    <a:off x="5798379" y="2643781"/>
                    <a:ext cx="792088" cy="580529"/>
                  </a:xfrm>
                  <a:prstGeom prst="rect">
                    <a:avLst/>
                  </a:prstGeom>
                  <a:solidFill>
                    <a:schemeClr val="accent6"/>
                  </a:solidFill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r>
                      <a:rPr lang="en-US" sz="1400" dirty="0" smtClean="0"/>
                      <a:t>counter</a:t>
                    </a:r>
                    <a:endParaRPr lang="he-IL" sz="1400" dirty="0"/>
                  </a:p>
                </p:txBody>
              </p:sp>
              <p:cxnSp>
                <p:nvCxnSpPr>
                  <p:cNvPr id="26" name="Straight Connector 25"/>
                  <p:cNvCxnSpPr/>
                  <p:nvPr/>
                </p:nvCxnSpPr>
                <p:spPr>
                  <a:xfrm>
                    <a:off x="4895307" y="3789040"/>
                    <a:ext cx="2557013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" name="Straight Connector 26"/>
                  <p:cNvCxnSpPr/>
                  <p:nvPr/>
                </p:nvCxnSpPr>
                <p:spPr>
                  <a:xfrm>
                    <a:off x="7101512" y="3119228"/>
                    <a:ext cx="350808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" name="Straight Connector 27"/>
                  <p:cNvCxnSpPr/>
                  <p:nvPr/>
                </p:nvCxnSpPr>
                <p:spPr>
                  <a:xfrm flipV="1">
                    <a:off x="7452320" y="3119228"/>
                    <a:ext cx="0" cy="669812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Straight Connector 28"/>
                  <p:cNvCxnSpPr/>
                  <p:nvPr/>
                </p:nvCxnSpPr>
                <p:spPr>
                  <a:xfrm>
                    <a:off x="4900013" y="3789040"/>
                    <a:ext cx="0" cy="829371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" name="Straight Arrow Connector 29"/>
                  <p:cNvCxnSpPr/>
                  <p:nvPr/>
                </p:nvCxnSpPr>
                <p:spPr>
                  <a:xfrm>
                    <a:off x="4907058" y="4618411"/>
                    <a:ext cx="644062" cy="0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" name="Straight Connector 30"/>
                  <p:cNvCxnSpPr/>
                  <p:nvPr/>
                </p:nvCxnSpPr>
                <p:spPr>
                  <a:xfrm>
                    <a:off x="6516069" y="4618411"/>
                    <a:ext cx="1361453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" name="Straight Connector 31"/>
                  <p:cNvCxnSpPr/>
                  <p:nvPr/>
                </p:nvCxnSpPr>
                <p:spPr>
                  <a:xfrm flipV="1">
                    <a:off x="7884368" y="2643781"/>
                    <a:ext cx="0" cy="197463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Straight Arrow Connector 32"/>
                  <p:cNvCxnSpPr/>
                  <p:nvPr/>
                </p:nvCxnSpPr>
                <p:spPr>
                  <a:xfrm flipH="1">
                    <a:off x="7096806" y="2643781"/>
                    <a:ext cx="787562" cy="0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3" name="Straight Arrow Connector 22"/>
                <p:cNvCxnSpPr/>
                <p:nvPr/>
              </p:nvCxnSpPr>
              <p:spPr>
                <a:xfrm>
                  <a:off x="7101512" y="2044561"/>
                  <a:ext cx="2123728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" name="TextBox 9"/>
              <p:cNvSpPr txBox="1"/>
              <p:nvPr/>
            </p:nvSpPr>
            <p:spPr>
              <a:xfrm>
                <a:off x="2942750" y="1853216"/>
                <a:ext cx="1805009" cy="276999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1200" dirty="0" smtClean="0"/>
                  <a:t>enable            </a:t>
                </a:r>
                <a:endParaRPr lang="he-IL" sz="1200" dirty="0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2659527" y="2242216"/>
                <a:ext cx="1656183" cy="276999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1200" dirty="0" smtClean="0"/>
                  <a:t>   freq_enable    </a:t>
                </a:r>
                <a:endParaRPr lang="he-IL" sz="1200" dirty="0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2875551" y="2530248"/>
                <a:ext cx="1656184" cy="276999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1200" dirty="0" smtClean="0"/>
                  <a:t>Freq [7..0]          </a:t>
                </a:r>
                <a:endParaRPr lang="he-IL" sz="1200" dirty="0"/>
              </a:p>
            </p:txBody>
          </p:sp>
        </p:grpSp>
        <p:sp>
          <p:nvSpPr>
            <p:cNvPr id="7" name="TextBox 6"/>
            <p:cNvSpPr txBox="1"/>
            <p:nvPr/>
          </p:nvSpPr>
          <p:spPr>
            <a:xfrm>
              <a:off x="6322561" y="4827592"/>
              <a:ext cx="1440160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200" dirty="0" smtClean="0"/>
                <a:t>Timer_tic</a:t>
              </a:r>
              <a:endParaRPr lang="he-IL" sz="12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838025" y="2146393"/>
              <a:ext cx="1440160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dirty="0" smtClean="0"/>
                <a:t>Led_activate</a:t>
              </a:r>
              <a:endParaRPr lang="he-IL" sz="1600" dirty="0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4214759" y="3530442"/>
            <a:ext cx="1440160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200" dirty="0" smtClean="0"/>
              <a:t>Timer_enable</a:t>
            </a:r>
            <a:endParaRPr lang="he-IL" sz="1200" dirty="0"/>
          </a:p>
        </p:txBody>
      </p:sp>
      <p:cxnSp>
        <p:nvCxnSpPr>
          <p:cNvPr id="48" name="Straight Connector 47"/>
          <p:cNvCxnSpPr/>
          <p:nvPr/>
        </p:nvCxnSpPr>
        <p:spPr>
          <a:xfrm>
            <a:off x="3779912" y="1268760"/>
            <a:ext cx="3888432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rot="5400000">
            <a:off x="1691680" y="3356992"/>
            <a:ext cx="4176464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3779912" y="5445224"/>
            <a:ext cx="3816424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rot="5400000">
            <a:off x="5544108" y="3320988"/>
            <a:ext cx="4176464" cy="7200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/>
          <p:cNvCxnSpPr/>
          <p:nvPr/>
        </p:nvCxnSpPr>
        <p:spPr>
          <a:xfrm flipH="1">
            <a:off x="4463858" y="4424744"/>
            <a:ext cx="1" cy="37240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14" name="Group 213"/>
          <p:cNvGrpSpPr/>
          <p:nvPr/>
        </p:nvGrpSpPr>
        <p:grpSpPr>
          <a:xfrm>
            <a:off x="4720587" y="3642888"/>
            <a:ext cx="2947757" cy="1482787"/>
            <a:chOff x="4720587" y="3642888"/>
            <a:chExt cx="2947757" cy="1482787"/>
          </a:xfrm>
        </p:grpSpPr>
        <p:grpSp>
          <p:nvGrpSpPr>
            <p:cNvPr id="201" name="Group 200"/>
            <p:cNvGrpSpPr/>
            <p:nvPr/>
          </p:nvGrpSpPr>
          <p:grpSpPr>
            <a:xfrm>
              <a:off x="4964128" y="3642888"/>
              <a:ext cx="2458559" cy="1202589"/>
              <a:chOff x="4964128" y="3642888"/>
              <a:chExt cx="2458559" cy="1212599"/>
            </a:xfrm>
          </p:grpSpPr>
          <p:cxnSp>
            <p:nvCxnSpPr>
              <p:cNvPr id="192" name="Straight Connector 191"/>
              <p:cNvCxnSpPr/>
              <p:nvPr/>
            </p:nvCxnSpPr>
            <p:spPr>
              <a:xfrm>
                <a:off x="4964128" y="4434312"/>
                <a:ext cx="0" cy="40115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/>
              <p:cNvCxnSpPr/>
              <p:nvPr/>
            </p:nvCxnSpPr>
            <p:spPr>
              <a:xfrm flipV="1">
                <a:off x="4964128" y="4835468"/>
                <a:ext cx="2458559" cy="2001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9" name="Straight Arrow Connector 198"/>
              <p:cNvCxnSpPr/>
              <p:nvPr/>
            </p:nvCxnSpPr>
            <p:spPr>
              <a:xfrm flipV="1">
                <a:off x="7422687" y="3642888"/>
                <a:ext cx="0" cy="120258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11" name="Group 210"/>
            <p:cNvGrpSpPr/>
            <p:nvPr/>
          </p:nvGrpSpPr>
          <p:grpSpPr>
            <a:xfrm>
              <a:off x="4720587" y="3642888"/>
              <a:ext cx="2947757" cy="1442296"/>
              <a:chOff x="4720587" y="3642888"/>
              <a:chExt cx="2947757" cy="1535748"/>
            </a:xfrm>
          </p:grpSpPr>
          <p:cxnSp>
            <p:nvCxnSpPr>
              <p:cNvPr id="206" name="Straight Connector 205"/>
              <p:cNvCxnSpPr/>
              <p:nvPr/>
            </p:nvCxnSpPr>
            <p:spPr>
              <a:xfrm>
                <a:off x="7668344" y="3642888"/>
                <a:ext cx="0" cy="153574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/>
              <p:cNvCxnSpPr/>
              <p:nvPr/>
            </p:nvCxnSpPr>
            <p:spPr>
              <a:xfrm flipH="1">
                <a:off x="4720587" y="5178636"/>
                <a:ext cx="2947757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0" name="Straight Arrow Connector 209"/>
              <p:cNvCxnSpPr/>
              <p:nvPr/>
            </p:nvCxnSpPr>
            <p:spPr>
              <a:xfrm flipV="1">
                <a:off x="4720587" y="4449755"/>
                <a:ext cx="0" cy="72888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12" name="TextBox 211"/>
            <p:cNvSpPr txBox="1"/>
            <p:nvPr/>
          </p:nvSpPr>
          <p:spPr>
            <a:xfrm>
              <a:off x="6296295" y="4603212"/>
              <a:ext cx="841897" cy="246221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000" b="1" dirty="0" smtClean="0"/>
                <a:t>Read enable</a:t>
              </a:r>
              <a:endParaRPr lang="he-IL" sz="1000" b="1" dirty="0"/>
            </a:p>
          </p:txBody>
        </p:sp>
        <p:sp>
          <p:nvSpPr>
            <p:cNvPr id="213" name="TextBox 212"/>
            <p:cNvSpPr txBox="1"/>
            <p:nvPr/>
          </p:nvSpPr>
          <p:spPr>
            <a:xfrm>
              <a:off x="6291945" y="4879454"/>
              <a:ext cx="841897" cy="246221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000" b="1" dirty="0" smtClean="0"/>
                <a:t>Read enable</a:t>
              </a:r>
              <a:endParaRPr lang="he-IL" sz="1000" b="1" dirty="0"/>
            </a:p>
          </p:txBody>
        </p:sp>
      </p:grpSp>
      <p:grpSp>
        <p:nvGrpSpPr>
          <p:cNvPr id="284" name="Group 283"/>
          <p:cNvGrpSpPr/>
          <p:nvPr/>
        </p:nvGrpSpPr>
        <p:grpSpPr>
          <a:xfrm>
            <a:off x="-112436" y="1876784"/>
            <a:ext cx="9180512" cy="4140460"/>
            <a:chOff x="139593" y="1549999"/>
            <a:chExt cx="9180512" cy="4140460"/>
          </a:xfrm>
        </p:grpSpPr>
        <p:cxnSp>
          <p:nvCxnSpPr>
            <p:cNvPr id="217" name="Straight Arrow Connector 216"/>
            <p:cNvCxnSpPr/>
            <p:nvPr/>
          </p:nvCxnSpPr>
          <p:spPr>
            <a:xfrm flipH="1">
              <a:off x="4463859" y="4459332"/>
              <a:ext cx="1" cy="372408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18" name="Group 217"/>
            <p:cNvGrpSpPr/>
            <p:nvPr/>
          </p:nvGrpSpPr>
          <p:grpSpPr>
            <a:xfrm>
              <a:off x="139593" y="1549999"/>
              <a:ext cx="9180512" cy="4140460"/>
              <a:chOff x="148853" y="1479407"/>
              <a:chExt cx="9180512" cy="4140460"/>
            </a:xfrm>
          </p:grpSpPr>
          <p:grpSp>
            <p:nvGrpSpPr>
              <p:cNvPr id="219" name="Group 218"/>
              <p:cNvGrpSpPr/>
              <p:nvPr/>
            </p:nvGrpSpPr>
            <p:grpSpPr>
              <a:xfrm>
                <a:off x="148853" y="1479407"/>
                <a:ext cx="9180512" cy="4140460"/>
                <a:chOff x="0" y="1344687"/>
                <a:chExt cx="9180512" cy="4140460"/>
              </a:xfrm>
            </p:grpSpPr>
            <p:grpSp>
              <p:nvGrpSpPr>
                <p:cNvPr id="221" name="Group 220"/>
                <p:cNvGrpSpPr/>
                <p:nvPr/>
              </p:nvGrpSpPr>
              <p:grpSpPr>
                <a:xfrm>
                  <a:off x="0" y="1344687"/>
                  <a:ext cx="9180512" cy="4140460"/>
                  <a:chOff x="13417" y="1544400"/>
                  <a:chExt cx="9180512" cy="4140460"/>
                </a:xfrm>
              </p:grpSpPr>
              <p:grpSp>
                <p:nvGrpSpPr>
                  <p:cNvPr id="223" name="Group 222"/>
                  <p:cNvGrpSpPr/>
                  <p:nvPr/>
                </p:nvGrpSpPr>
                <p:grpSpPr>
                  <a:xfrm>
                    <a:off x="13417" y="1544400"/>
                    <a:ext cx="9180512" cy="4140460"/>
                    <a:chOff x="10641" y="1469430"/>
                    <a:chExt cx="9180512" cy="4140460"/>
                  </a:xfrm>
                </p:grpSpPr>
                <p:grpSp>
                  <p:nvGrpSpPr>
                    <p:cNvPr id="228" name="Group 227"/>
                    <p:cNvGrpSpPr/>
                    <p:nvPr/>
                  </p:nvGrpSpPr>
                  <p:grpSpPr>
                    <a:xfrm>
                      <a:off x="10641" y="1469430"/>
                      <a:ext cx="9180512" cy="4140460"/>
                      <a:chOff x="10641" y="1484784"/>
                      <a:chExt cx="9180512" cy="4140460"/>
                    </a:xfrm>
                  </p:grpSpPr>
                  <p:grpSp>
                    <p:nvGrpSpPr>
                      <p:cNvPr id="232" name="Group 231"/>
                      <p:cNvGrpSpPr/>
                      <p:nvPr/>
                    </p:nvGrpSpPr>
                    <p:grpSpPr>
                      <a:xfrm>
                        <a:off x="10641" y="1484784"/>
                        <a:ext cx="9180512" cy="4140460"/>
                        <a:chOff x="1043608" y="1556792"/>
                        <a:chExt cx="9180512" cy="4140460"/>
                      </a:xfrm>
                    </p:grpSpPr>
                    <p:grpSp>
                      <p:nvGrpSpPr>
                        <p:cNvPr id="234" name="Group 233"/>
                        <p:cNvGrpSpPr/>
                        <p:nvPr/>
                      </p:nvGrpSpPr>
                      <p:grpSpPr>
                        <a:xfrm>
                          <a:off x="1187624" y="1556792"/>
                          <a:ext cx="9036496" cy="4140460"/>
                          <a:chOff x="0" y="1412776"/>
                          <a:chExt cx="9036496" cy="4140460"/>
                        </a:xfrm>
                      </p:grpSpPr>
                      <p:cxnSp>
                        <p:nvCxnSpPr>
                          <p:cNvPr id="236" name="מחבר חץ ישר 84"/>
                          <p:cNvCxnSpPr/>
                          <p:nvPr/>
                        </p:nvCxnSpPr>
                        <p:spPr>
                          <a:xfrm>
                            <a:off x="8532440" y="3429000"/>
                            <a:ext cx="504056" cy="1588"/>
                          </a:xfrm>
                          <a:prstGeom prst="straightConnector1">
                            <a:avLst/>
                          </a:prstGeom>
                          <a:ln>
                            <a:headEnd type="arrow"/>
                            <a:tailEnd type="arrow"/>
                          </a:ln>
                        </p:spPr>
                        <p:style>
                          <a:lnRef idx="2">
                            <a:schemeClr val="dk1"/>
                          </a:lnRef>
                          <a:fillRef idx="0">
                            <a:schemeClr val="dk1"/>
                          </a:fillRef>
                          <a:effectRef idx="1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grpSp>
                        <p:nvGrpSpPr>
                          <p:cNvPr id="237" name="Group 236"/>
                          <p:cNvGrpSpPr/>
                          <p:nvPr/>
                        </p:nvGrpSpPr>
                        <p:grpSpPr>
                          <a:xfrm>
                            <a:off x="0" y="1412776"/>
                            <a:ext cx="8568952" cy="4140460"/>
                            <a:chOff x="251520" y="1412776"/>
                            <a:chExt cx="8568952" cy="4140460"/>
                          </a:xfrm>
                        </p:grpSpPr>
                        <p:sp>
                          <p:nvSpPr>
                            <p:cNvPr id="238" name="מלבן 5"/>
                            <p:cNvSpPr/>
                            <p:nvPr/>
                          </p:nvSpPr>
                          <p:spPr>
                            <a:xfrm>
                              <a:off x="802938" y="1448780"/>
                              <a:ext cx="7488832" cy="4104456"/>
                            </a:xfrm>
                            <a:prstGeom prst="rect">
                              <a:avLst/>
                            </a:prstGeom>
                          </p:spPr>
                          <p:style>
                            <a:lnRef idx="1">
                              <a:schemeClr val="accent4"/>
                            </a:lnRef>
                            <a:fillRef idx="2">
                              <a:schemeClr val="accent4"/>
                            </a:fillRef>
                            <a:effectRef idx="1">
                              <a:schemeClr val="accent4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tlCol="1" anchor="ctr"/>
                            <a:lstStyle/>
                            <a:p>
                              <a:pPr algn="ctr"/>
                              <a:endParaRPr lang="he-IL" dirty="0"/>
                            </a:p>
                          </p:txBody>
                        </p:sp>
                        <p:sp>
                          <p:nvSpPr>
                            <p:cNvPr id="239" name="מלבן 47"/>
                            <p:cNvSpPr/>
                            <p:nvPr/>
                          </p:nvSpPr>
                          <p:spPr>
                            <a:xfrm>
                              <a:off x="1475656" y="2636912"/>
                              <a:ext cx="1224136" cy="1584176"/>
                            </a:xfrm>
                            <a:prstGeom prst="rect">
                              <a:avLst/>
                            </a:prstGeom>
                          </p:spPr>
                          <p:style>
                            <a:lnRef idx="0">
                              <a:schemeClr val="accent1"/>
                            </a:lnRef>
                            <a:fillRef idx="3">
                              <a:schemeClr val="accent1"/>
                            </a:fillRef>
                            <a:effectRef idx="3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1" anchor="ctr"/>
                            <a:lstStyle/>
                            <a:p>
                              <a:pPr algn="ctr"/>
                              <a:r>
                                <a:rPr lang="en-US" sz="2000" dirty="0" smtClean="0"/>
                                <a:t>UART RX</a:t>
                              </a:r>
                              <a:endParaRPr lang="he-IL" sz="2000" dirty="0"/>
                            </a:p>
                          </p:txBody>
                        </p:sp>
                        <p:sp>
                          <p:nvSpPr>
                            <p:cNvPr id="240" name="מלבן 47"/>
                            <p:cNvSpPr/>
                            <p:nvPr/>
                          </p:nvSpPr>
                          <p:spPr>
                            <a:xfrm>
                              <a:off x="3934569" y="4732915"/>
                              <a:ext cx="612068" cy="686172"/>
                            </a:xfrm>
                            <a:prstGeom prst="rect">
                              <a:avLst/>
                            </a:prstGeom>
                          </p:spPr>
                          <p:style>
                            <a:lnRef idx="0">
                              <a:schemeClr val="accent1"/>
                            </a:lnRef>
                            <a:fillRef idx="3">
                              <a:schemeClr val="accent1"/>
                            </a:fillRef>
                            <a:effectRef idx="3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1" anchor="ctr"/>
                            <a:lstStyle/>
                            <a:p>
                              <a:pPr algn="ctr"/>
                              <a:r>
                                <a:rPr lang="en-US" sz="2000" dirty="0" smtClean="0"/>
                                <a:t>CRC</a:t>
                              </a:r>
                              <a:endParaRPr lang="he-IL" sz="2000" dirty="0"/>
                            </a:p>
                          </p:txBody>
                        </p:sp>
                        <p:sp>
                          <p:nvSpPr>
                            <p:cNvPr id="241" name="מלבן 47"/>
                            <p:cNvSpPr/>
                            <p:nvPr/>
                          </p:nvSpPr>
                          <p:spPr>
                            <a:xfrm>
                              <a:off x="3941182" y="2657028"/>
                              <a:ext cx="1296144" cy="1690092"/>
                            </a:xfrm>
                            <a:prstGeom prst="rect">
                              <a:avLst/>
                            </a:prstGeom>
                          </p:spPr>
                          <p:style>
                            <a:lnRef idx="0">
                              <a:schemeClr val="accent1"/>
                            </a:lnRef>
                            <a:fillRef idx="3">
                              <a:schemeClr val="accent1"/>
                            </a:fillRef>
                            <a:effectRef idx="3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1" anchor="ctr"/>
                            <a:lstStyle/>
                            <a:p>
                              <a:pPr algn="ctr"/>
                              <a:r>
                                <a:rPr lang="en-US" sz="2400" dirty="0" smtClean="0"/>
                                <a:t>Message Decoder</a:t>
                              </a:r>
                              <a:endParaRPr lang="he-IL" sz="2400" dirty="0"/>
                            </a:p>
                          </p:txBody>
                        </p:sp>
                        <p:sp>
                          <p:nvSpPr>
                            <p:cNvPr id="242" name="מלבן 47"/>
                            <p:cNvSpPr/>
                            <p:nvPr/>
                          </p:nvSpPr>
                          <p:spPr>
                            <a:xfrm>
                              <a:off x="6680806" y="1715616"/>
                              <a:ext cx="1419586" cy="1785392"/>
                            </a:xfrm>
                            <a:prstGeom prst="rect">
                              <a:avLst/>
                            </a:prstGeom>
                          </p:spPr>
                          <p:style>
                            <a:lnRef idx="0">
                              <a:schemeClr val="accent1"/>
                            </a:lnRef>
                            <a:fillRef idx="3">
                              <a:schemeClr val="accent1"/>
                            </a:fillRef>
                            <a:effectRef idx="3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1" anchor="ctr"/>
                            <a:lstStyle/>
                            <a:p>
                              <a:pPr algn="ctr"/>
                              <a:r>
                                <a:rPr lang="en-US" dirty="0" smtClean="0"/>
                                <a:t>Message decoder to wishbone master</a:t>
                              </a:r>
                              <a:endParaRPr lang="he-IL" dirty="0"/>
                            </a:p>
                          </p:txBody>
                        </p:sp>
                        <p:cxnSp>
                          <p:nvCxnSpPr>
                            <p:cNvPr id="243" name="מחבר חץ ישר 111"/>
                            <p:cNvCxnSpPr/>
                            <p:nvPr/>
                          </p:nvCxnSpPr>
                          <p:spPr>
                            <a:xfrm>
                              <a:off x="2699792" y="3789040"/>
                              <a:ext cx="1224136" cy="0"/>
                            </a:xfrm>
                            <a:prstGeom prst="straightConnector1">
                              <a:avLst/>
                            </a:prstGeom>
                            <a:ln>
                              <a:tailEnd type="arrow"/>
                            </a:ln>
                          </p:spPr>
                          <p:style>
                            <a:lnRef idx="2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1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sp>
                          <p:nvSpPr>
                            <p:cNvPr id="244" name="TextBox 243"/>
                            <p:cNvSpPr txBox="1"/>
                            <p:nvPr/>
                          </p:nvSpPr>
                          <p:spPr>
                            <a:xfrm>
                              <a:off x="3419872" y="1484784"/>
                              <a:ext cx="2232248" cy="461665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1">
                              <a:spAutoFit/>
                            </a:bodyPr>
                            <a:lstStyle/>
                            <a:p>
                              <a:pPr algn="ctr"/>
                              <a:r>
                                <a:rPr lang="en-US" sz="2400" b="1" dirty="0" smtClean="0"/>
                                <a:t>RX</a:t>
                              </a:r>
                              <a:r>
                                <a:rPr lang="en-US" b="1" dirty="0" smtClean="0"/>
                                <a:t> </a:t>
                              </a:r>
                              <a:r>
                                <a:rPr lang="en-US" sz="2400" b="1" dirty="0" smtClean="0"/>
                                <a:t>Path</a:t>
                              </a:r>
                            </a:p>
                          </p:txBody>
                        </p:sp>
                        <p:sp>
                          <p:nvSpPr>
                            <p:cNvPr id="245" name="מלבן 49"/>
                            <p:cNvSpPr/>
                            <p:nvPr/>
                          </p:nvSpPr>
                          <p:spPr>
                            <a:xfrm>
                              <a:off x="8316416" y="1412776"/>
                              <a:ext cx="504056" cy="4104456"/>
                            </a:xfrm>
                            <a:prstGeom prst="rect">
                              <a:avLst/>
                            </a:prstGeom>
                          </p:spPr>
                          <p:style>
                            <a:lnRef idx="2">
                              <a:schemeClr val="dk1">
                                <a:shade val="50000"/>
                              </a:schemeClr>
                            </a:lnRef>
                            <a:fillRef idx="1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vert="vert270" rtlCol="1" anchor="ctr"/>
                            <a:lstStyle/>
                            <a:p>
                              <a:pPr algn="ctr"/>
                              <a:r>
                                <a:rPr lang="en-US" sz="3600" b="1" dirty="0" smtClean="0"/>
                                <a:t>WBM 1</a:t>
                              </a:r>
                              <a:endParaRPr lang="he-IL" sz="900" dirty="0"/>
                            </a:p>
                          </p:txBody>
                        </p:sp>
                        <p:sp>
                          <p:nvSpPr>
                            <p:cNvPr id="246" name="מלבן 28"/>
                            <p:cNvSpPr/>
                            <p:nvPr/>
                          </p:nvSpPr>
                          <p:spPr>
                            <a:xfrm>
                              <a:off x="4499992" y="3865874"/>
                              <a:ext cx="648072" cy="360040"/>
                            </a:xfrm>
                            <a:prstGeom prst="rect">
                              <a:avLst/>
                            </a:prstGeom>
                          </p:spPr>
                          <p:style>
                            <a:lnRef idx="0">
                              <a:schemeClr val="accent6"/>
                            </a:lnRef>
                            <a:fillRef idx="3">
                              <a:schemeClr val="accent6"/>
                            </a:fillRef>
                            <a:effectRef idx="3">
                              <a:schemeClr val="accent6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1" anchor="ctr"/>
                            <a:lstStyle/>
                            <a:p>
                              <a:pPr algn="ctr"/>
                              <a:r>
                                <a:rPr lang="en-US" dirty="0" smtClean="0"/>
                                <a:t>RAM</a:t>
                              </a:r>
                              <a:endParaRPr lang="he-IL" dirty="0"/>
                            </a:p>
                          </p:txBody>
                        </p:sp>
                        <p:sp>
                          <p:nvSpPr>
                            <p:cNvPr id="247" name="TextBox 246"/>
                            <p:cNvSpPr txBox="1"/>
                            <p:nvPr/>
                          </p:nvSpPr>
                          <p:spPr>
                            <a:xfrm>
                              <a:off x="2767499" y="2832030"/>
                              <a:ext cx="452368" cy="246221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rtlCol="1">
                              <a:spAutoFit/>
                            </a:bodyPr>
                            <a:lstStyle/>
                            <a:p>
                              <a:r>
                                <a:rPr lang="en-US" sz="1000" b="1" dirty="0" smtClean="0"/>
                                <a:t>error</a:t>
                              </a:r>
                              <a:endParaRPr lang="he-IL" sz="1000" b="1" dirty="0"/>
                            </a:p>
                          </p:txBody>
                        </p:sp>
                        <p:cxnSp>
                          <p:nvCxnSpPr>
                            <p:cNvPr id="248" name="Elbow Connector 247"/>
                            <p:cNvCxnSpPr/>
                            <p:nvPr/>
                          </p:nvCxnSpPr>
                          <p:spPr>
                            <a:xfrm flipV="1">
                              <a:off x="2696193" y="1946449"/>
                              <a:ext cx="3984613" cy="1173613"/>
                            </a:xfrm>
                            <a:prstGeom prst="bentConnector3">
                              <a:avLst>
                                <a:gd name="adj1" fmla="val 25256"/>
                              </a:avLst>
                            </a:prstGeom>
                            <a:ln>
                              <a:tailEnd type="arrow"/>
                            </a:ln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sp>
                          <p:nvSpPr>
                            <p:cNvPr id="249" name="TextBox 248"/>
                            <p:cNvSpPr txBox="1"/>
                            <p:nvPr/>
                          </p:nvSpPr>
                          <p:spPr>
                            <a:xfrm>
                              <a:off x="2767499" y="3294031"/>
                              <a:ext cx="441147" cy="246221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rtlCol="1">
                              <a:spAutoFit/>
                            </a:bodyPr>
                            <a:lstStyle/>
                            <a:p>
                              <a:r>
                                <a:rPr lang="en-US" sz="1000" b="1" dirty="0" smtClean="0"/>
                                <a:t>valid</a:t>
                              </a:r>
                              <a:endParaRPr lang="he-IL" sz="1000" b="1" dirty="0"/>
                            </a:p>
                          </p:txBody>
                        </p:sp>
                        <p:sp>
                          <p:nvSpPr>
                            <p:cNvPr id="250" name="TextBox 249"/>
                            <p:cNvSpPr txBox="1"/>
                            <p:nvPr/>
                          </p:nvSpPr>
                          <p:spPr>
                            <a:xfrm>
                              <a:off x="2684562" y="3585111"/>
                              <a:ext cx="745717" cy="246221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rtlCol="1">
                              <a:spAutoFit/>
                            </a:bodyPr>
                            <a:lstStyle/>
                            <a:p>
                              <a:r>
                                <a:rPr lang="en-US" sz="1000" b="1" dirty="0" smtClean="0"/>
                                <a:t>Data [7..0]</a:t>
                              </a:r>
                              <a:endParaRPr lang="he-IL" sz="1000" b="1" dirty="0"/>
                            </a:p>
                          </p:txBody>
                        </p:sp>
                        <p:grpSp>
                          <p:nvGrpSpPr>
                            <p:cNvPr id="254" name="Group 253"/>
                            <p:cNvGrpSpPr/>
                            <p:nvPr/>
                          </p:nvGrpSpPr>
                          <p:grpSpPr>
                            <a:xfrm>
                              <a:off x="5940152" y="2636913"/>
                              <a:ext cx="740654" cy="1182325"/>
                              <a:chOff x="5940152" y="2708920"/>
                              <a:chExt cx="740654" cy="1097873"/>
                            </a:xfrm>
                          </p:grpSpPr>
                          <p:cxnSp>
                            <p:nvCxnSpPr>
                              <p:cNvPr id="271" name="Straight Connector 270"/>
                              <p:cNvCxnSpPr/>
                              <p:nvPr/>
                            </p:nvCxnSpPr>
                            <p:spPr>
                              <a:xfrm flipV="1">
                                <a:off x="5940152" y="2708920"/>
                                <a:ext cx="0" cy="1097873"/>
                              </a:xfrm>
                              <a:prstGeom prst="line">
                                <a:avLst/>
                              </a:prstGeom>
                            </p:spPr>
                            <p:style>
                              <a:lnRef idx="1">
                                <a:schemeClr val="dk1"/>
                              </a:lnRef>
                              <a:fillRef idx="0">
                                <a:schemeClr val="dk1"/>
                              </a:fillRef>
                              <a:effectRef idx="0">
                                <a:schemeClr val="dk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cxnSp>
                            <p:nvCxnSpPr>
                              <p:cNvPr id="272" name="Straight Arrow Connector 271"/>
                              <p:cNvCxnSpPr/>
                              <p:nvPr/>
                            </p:nvCxnSpPr>
                            <p:spPr>
                              <a:xfrm>
                                <a:off x="5940152" y="2708920"/>
                                <a:ext cx="740654" cy="1588"/>
                              </a:xfrm>
                              <a:prstGeom prst="straightConnector1">
                                <a:avLst/>
                              </a:prstGeom>
                              <a:ln>
                                <a:tailEnd type="arrow"/>
                              </a:ln>
                            </p:spPr>
                            <p:style>
                              <a:lnRef idx="1">
                                <a:schemeClr val="dk1"/>
                              </a:lnRef>
                              <a:fillRef idx="0">
                                <a:schemeClr val="dk1"/>
                              </a:fillRef>
                              <a:effectRef idx="0">
                                <a:schemeClr val="dk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</p:grpSp>
                        <p:grpSp>
                          <p:nvGrpSpPr>
                            <p:cNvPr id="255" name="Group 254"/>
                            <p:cNvGrpSpPr/>
                            <p:nvPr/>
                          </p:nvGrpSpPr>
                          <p:grpSpPr>
                            <a:xfrm>
                              <a:off x="6084168" y="2902049"/>
                              <a:ext cx="596638" cy="1103015"/>
                              <a:chOff x="6084168" y="2902049"/>
                              <a:chExt cx="596638" cy="1103015"/>
                            </a:xfrm>
                          </p:grpSpPr>
                          <p:cxnSp>
                            <p:nvCxnSpPr>
                              <p:cNvPr id="269" name="Straight Arrow Connector 268"/>
                              <p:cNvCxnSpPr/>
                              <p:nvPr/>
                            </p:nvCxnSpPr>
                            <p:spPr>
                              <a:xfrm flipV="1">
                                <a:off x="6084168" y="2902049"/>
                                <a:ext cx="596638" cy="22895"/>
                              </a:xfrm>
                              <a:prstGeom prst="straightConnector1">
                                <a:avLst/>
                              </a:prstGeom>
                              <a:ln>
                                <a:tailEnd type="arrow"/>
                              </a:ln>
                            </p:spPr>
                            <p:style>
                              <a:lnRef idx="1">
                                <a:schemeClr val="dk1"/>
                              </a:lnRef>
                              <a:fillRef idx="0">
                                <a:schemeClr val="dk1"/>
                              </a:fillRef>
                              <a:effectRef idx="0">
                                <a:schemeClr val="dk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cxnSp>
                            <p:nvCxnSpPr>
                              <p:cNvPr id="270" name="Straight Connector 269"/>
                              <p:cNvCxnSpPr/>
                              <p:nvPr/>
                            </p:nvCxnSpPr>
                            <p:spPr>
                              <a:xfrm>
                                <a:off x="6084168" y="2924944"/>
                                <a:ext cx="0" cy="1080120"/>
                              </a:xfrm>
                              <a:prstGeom prst="line">
                                <a:avLst/>
                              </a:prstGeom>
                            </p:spPr>
                            <p:style>
                              <a:lnRef idx="1">
                                <a:schemeClr val="dk1"/>
                              </a:lnRef>
                              <a:fillRef idx="0">
                                <a:schemeClr val="dk1"/>
                              </a:fillRef>
                              <a:effectRef idx="0">
                                <a:schemeClr val="dk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</p:grpSp>
                        <p:grpSp>
                          <p:nvGrpSpPr>
                            <p:cNvPr id="256" name="Group 255"/>
                            <p:cNvGrpSpPr/>
                            <p:nvPr/>
                          </p:nvGrpSpPr>
                          <p:grpSpPr>
                            <a:xfrm>
                              <a:off x="6228184" y="3212976"/>
                              <a:ext cx="452622" cy="1038309"/>
                              <a:chOff x="6228184" y="3212976"/>
                              <a:chExt cx="452622" cy="1038309"/>
                            </a:xfrm>
                          </p:grpSpPr>
                          <p:cxnSp>
                            <p:nvCxnSpPr>
                              <p:cNvPr id="267" name="Straight Arrow Connector 266"/>
                              <p:cNvCxnSpPr/>
                              <p:nvPr/>
                            </p:nvCxnSpPr>
                            <p:spPr>
                              <a:xfrm>
                                <a:off x="6228184" y="3212976"/>
                                <a:ext cx="452622" cy="0"/>
                              </a:xfrm>
                              <a:prstGeom prst="straightConnector1">
                                <a:avLst/>
                              </a:prstGeom>
                              <a:ln>
                                <a:tailEnd type="arrow"/>
                              </a:ln>
                            </p:spPr>
                            <p:style>
                              <a:lnRef idx="1">
                                <a:schemeClr val="dk1"/>
                              </a:lnRef>
                              <a:fillRef idx="0">
                                <a:schemeClr val="dk1"/>
                              </a:fillRef>
                              <a:effectRef idx="0">
                                <a:schemeClr val="dk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cxnSp>
                            <p:nvCxnSpPr>
                              <p:cNvPr id="268" name="Straight Connector 267"/>
                              <p:cNvCxnSpPr/>
                              <p:nvPr/>
                            </p:nvCxnSpPr>
                            <p:spPr>
                              <a:xfrm>
                                <a:off x="6228184" y="3212976"/>
                                <a:ext cx="0" cy="1038309"/>
                              </a:xfrm>
                              <a:prstGeom prst="line">
                                <a:avLst/>
                              </a:prstGeom>
                            </p:spPr>
                            <p:style>
                              <a:lnRef idx="1">
                                <a:schemeClr val="dk1"/>
                              </a:lnRef>
                              <a:fillRef idx="0">
                                <a:schemeClr val="dk1"/>
                              </a:fillRef>
                              <a:effectRef idx="0">
                                <a:schemeClr val="dk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</p:grpSp>
                        <p:sp>
                          <p:nvSpPr>
                            <p:cNvPr id="257" name="TextBox 256"/>
                            <p:cNvSpPr txBox="1"/>
                            <p:nvPr/>
                          </p:nvSpPr>
                          <p:spPr>
                            <a:xfrm>
                              <a:off x="6156176" y="2420888"/>
                              <a:ext cx="423514" cy="246221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rtlCol="1">
                              <a:spAutoFit/>
                            </a:bodyPr>
                            <a:lstStyle/>
                            <a:p>
                              <a:r>
                                <a:rPr lang="en-US" sz="1000" b="1" dirty="0" smtClean="0"/>
                                <a:t>type</a:t>
                              </a:r>
                              <a:endParaRPr lang="he-IL" sz="1000" b="1" dirty="0"/>
                            </a:p>
                          </p:txBody>
                        </p:sp>
                        <p:sp>
                          <p:nvSpPr>
                            <p:cNvPr id="258" name="TextBox 257"/>
                            <p:cNvSpPr txBox="1"/>
                            <p:nvPr/>
                          </p:nvSpPr>
                          <p:spPr>
                            <a:xfrm>
                              <a:off x="6156176" y="2708920"/>
                              <a:ext cx="349776" cy="246221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rtlCol="1">
                              <a:spAutoFit/>
                            </a:bodyPr>
                            <a:lstStyle/>
                            <a:p>
                              <a:r>
                                <a:rPr lang="en-US" sz="1000" b="1" dirty="0" smtClean="0"/>
                                <a:t>len</a:t>
                              </a:r>
                              <a:endParaRPr lang="he-IL" sz="1000" b="1" dirty="0"/>
                            </a:p>
                          </p:txBody>
                        </p:sp>
                        <p:sp>
                          <p:nvSpPr>
                            <p:cNvPr id="259" name="TextBox 258"/>
                            <p:cNvSpPr txBox="1"/>
                            <p:nvPr/>
                          </p:nvSpPr>
                          <p:spPr>
                            <a:xfrm>
                              <a:off x="6084168" y="2996952"/>
                              <a:ext cx="596638" cy="246221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rtlCol="1">
                              <a:spAutoFit/>
                            </a:bodyPr>
                            <a:lstStyle/>
                            <a:p>
                              <a:r>
                                <a:rPr lang="en-US" sz="1000" b="1" dirty="0" smtClean="0"/>
                                <a:t>address</a:t>
                              </a:r>
                              <a:endParaRPr lang="he-IL" sz="1000" b="1" dirty="0"/>
                            </a:p>
                          </p:txBody>
                        </p:sp>
                        <p:cxnSp>
                          <p:nvCxnSpPr>
                            <p:cNvPr id="260" name="מחבר חץ ישר 111"/>
                            <p:cNvCxnSpPr/>
                            <p:nvPr/>
                          </p:nvCxnSpPr>
                          <p:spPr>
                            <a:xfrm>
                              <a:off x="251520" y="3501008"/>
                              <a:ext cx="1224136" cy="0"/>
                            </a:xfrm>
                            <a:prstGeom prst="straightConnector1">
                              <a:avLst/>
                            </a:prstGeom>
                            <a:ln>
                              <a:tailEnd type="arrow"/>
                            </a:ln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sp>
                          <p:nvSpPr>
                            <p:cNvPr id="261" name="TextBox 260"/>
                            <p:cNvSpPr txBox="1"/>
                            <p:nvPr/>
                          </p:nvSpPr>
                          <p:spPr>
                            <a:xfrm>
                              <a:off x="3941182" y="4437112"/>
                              <a:ext cx="335348" cy="246221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rtlCol="1">
                              <a:spAutoFit/>
                            </a:bodyPr>
                            <a:lstStyle/>
                            <a:p>
                              <a:r>
                                <a:rPr lang="en-US" sz="1000" b="1" dirty="0" smtClean="0"/>
                                <a:t>crc</a:t>
                              </a:r>
                              <a:endParaRPr lang="he-IL" sz="1000" b="1" dirty="0"/>
                            </a:p>
                          </p:txBody>
                        </p:sp>
                        <p:grpSp>
                          <p:nvGrpSpPr>
                            <p:cNvPr id="262" name="Group 261"/>
                            <p:cNvGrpSpPr/>
                            <p:nvPr/>
                          </p:nvGrpSpPr>
                          <p:grpSpPr>
                            <a:xfrm>
                              <a:off x="5076056" y="3501803"/>
                              <a:ext cx="2089026" cy="963951"/>
                              <a:chOff x="5076056" y="3501803"/>
                              <a:chExt cx="2089026" cy="963951"/>
                            </a:xfrm>
                          </p:grpSpPr>
                          <p:cxnSp>
                            <p:nvCxnSpPr>
                              <p:cNvPr id="264" name="Straight Connector 263"/>
                              <p:cNvCxnSpPr/>
                              <p:nvPr/>
                            </p:nvCxnSpPr>
                            <p:spPr>
                              <a:xfrm flipH="1">
                                <a:off x="5076056" y="4322109"/>
                                <a:ext cx="3407" cy="143645"/>
                              </a:xfrm>
                              <a:prstGeom prst="line">
                                <a:avLst/>
                              </a:prstGeom>
                            </p:spPr>
                            <p:style>
                              <a:lnRef idx="2">
                                <a:schemeClr val="dk1"/>
                              </a:lnRef>
                              <a:fillRef idx="0">
                                <a:schemeClr val="dk1"/>
                              </a:fillRef>
                              <a:effectRef idx="1">
                                <a:schemeClr val="dk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cxnSp>
                            <p:nvCxnSpPr>
                              <p:cNvPr id="265" name="Straight Connector 264"/>
                              <p:cNvCxnSpPr/>
                              <p:nvPr/>
                            </p:nvCxnSpPr>
                            <p:spPr>
                              <a:xfrm>
                                <a:off x="5076056" y="4465754"/>
                                <a:ext cx="2088232" cy="0"/>
                              </a:xfrm>
                              <a:prstGeom prst="line">
                                <a:avLst/>
                              </a:prstGeom>
                            </p:spPr>
                            <p:style>
                              <a:lnRef idx="2">
                                <a:schemeClr val="dk1"/>
                              </a:lnRef>
                              <a:fillRef idx="0">
                                <a:schemeClr val="dk1"/>
                              </a:fillRef>
                              <a:effectRef idx="1">
                                <a:schemeClr val="dk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cxnSp>
                            <p:nvCxnSpPr>
                              <p:cNvPr id="266" name="Straight Arrow Connector 265"/>
                              <p:cNvCxnSpPr/>
                              <p:nvPr/>
                            </p:nvCxnSpPr>
                            <p:spPr>
                              <a:xfrm flipV="1">
                                <a:off x="7165082" y="3501803"/>
                                <a:ext cx="0" cy="945878"/>
                              </a:xfrm>
                              <a:prstGeom prst="straightConnector1">
                                <a:avLst/>
                              </a:prstGeom>
                              <a:ln>
                                <a:tailEnd type="arrow"/>
                              </a:ln>
                            </p:spPr>
                            <p:style>
                              <a:lnRef idx="2">
                                <a:schemeClr val="dk1"/>
                              </a:lnRef>
                              <a:fillRef idx="0">
                                <a:schemeClr val="dk1"/>
                              </a:fillRef>
                              <a:effectRef idx="1">
                                <a:schemeClr val="dk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</p:grpSp>
                        <p:sp>
                          <p:nvSpPr>
                            <p:cNvPr id="263" name="TextBox 262"/>
                            <p:cNvSpPr txBox="1"/>
                            <p:nvPr/>
                          </p:nvSpPr>
                          <p:spPr>
                            <a:xfrm>
                              <a:off x="6331064" y="4219533"/>
                              <a:ext cx="745717" cy="246221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rtlCol="1">
                              <a:spAutoFit/>
                            </a:bodyPr>
                            <a:lstStyle/>
                            <a:p>
                              <a:r>
                                <a:rPr lang="en-US" sz="1000" b="1" dirty="0" smtClean="0"/>
                                <a:t>Data [7..0]</a:t>
                              </a:r>
                              <a:endParaRPr lang="he-IL" sz="1000" b="1" dirty="0"/>
                            </a:p>
                          </p:txBody>
                        </p:sp>
                      </p:grpSp>
                    </p:grpSp>
                    <p:sp>
                      <p:nvSpPr>
                        <p:cNvPr id="235" name="TextBox 234"/>
                        <p:cNvSpPr txBox="1"/>
                        <p:nvPr/>
                      </p:nvSpPr>
                      <p:spPr>
                        <a:xfrm>
                          <a:off x="1043608" y="3284984"/>
                          <a:ext cx="1259632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1">
                          <a:spAutoFit/>
                        </a:bodyPr>
                        <a:lstStyle/>
                        <a:p>
                          <a:r>
                            <a:rPr lang="en-US" b="1" dirty="0" smtClean="0"/>
                            <a:t>UART_IN</a:t>
                          </a:r>
                        </a:p>
                      </p:txBody>
                    </p:sp>
                  </p:grpSp>
                  <p:sp>
                    <p:nvSpPr>
                      <p:cNvPr id="233" name="מלבן 23"/>
                      <p:cNvSpPr/>
                      <p:nvPr/>
                    </p:nvSpPr>
                    <p:spPr>
                      <a:xfrm rot="5400000">
                        <a:off x="7197701" y="2551164"/>
                        <a:ext cx="1785389" cy="258314"/>
                      </a:xfrm>
                      <a:prstGeom prst="rect">
                        <a:avLst/>
                      </a:prstGeom>
                      <a:blipFill>
                        <a:blip r:embed="rId2" cstate="print"/>
                        <a:tile tx="0" ty="0" sx="100000" sy="100000" flip="none" algn="tl"/>
                      </a:blipFill>
                    </p:spPr>
                    <p:style>
                      <a:lnRef idx="0">
                        <a:schemeClr val="accent3"/>
                      </a:lnRef>
                      <a:fillRef idx="3">
                        <a:schemeClr val="accent3"/>
                      </a:fillRef>
                      <a:effectRef idx="3">
                        <a:schemeClr val="accent3"/>
                      </a:effectRef>
                      <a:fontRef idx="minor">
                        <a:schemeClr val="lt1"/>
                      </a:fontRef>
                    </p:style>
                    <p:txBody>
                      <a:bodyPr rtlCol="1" anchor="ctr"/>
                      <a:lstStyle/>
                      <a:p>
                        <a:pPr algn="ctr"/>
                        <a:endParaRPr lang="he-IL" sz="14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p:grpSp>
                <p:cxnSp>
                  <p:nvCxnSpPr>
                    <p:cNvPr id="229" name="Straight Connector 228"/>
                    <p:cNvCxnSpPr/>
                    <p:nvPr/>
                  </p:nvCxnSpPr>
                  <p:spPr>
                    <a:xfrm>
                      <a:off x="5151667" y="3887986"/>
                      <a:ext cx="691622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30" name="Straight Connector 229"/>
                    <p:cNvCxnSpPr/>
                    <p:nvPr/>
                  </p:nvCxnSpPr>
                  <p:spPr>
                    <a:xfrm>
                      <a:off x="5187671" y="4061718"/>
                      <a:ext cx="799634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31" name="Straight Connector 230"/>
                    <p:cNvCxnSpPr/>
                    <p:nvPr/>
                  </p:nvCxnSpPr>
                  <p:spPr>
                    <a:xfrm>
                      <a:off x="5151667" y="4298305"/>
                      <a:ext cx="979654" cy="9634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224" name="Elbow Connector 223"/>
                  <p:cNvCxnSpPr/>
                  <p:nvPr/>
                </p:nvCxnSpPr>
                <p:spPr>
                  <a:xfrm flipV="1">
                    <a:off x="5136738" y="2485594"/>
                    <a:ext cx="1454331" cy="1096715"/>
                  </a:xfrm>
                  <a:prstGeom prst="bentConnector3">
                    <a:avLst>
                      <a:gd name="adj1" fmla="val 40159"/>
                    </a:avLst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5" name="Elbow Connector 224"/>
                  <p:cNvCxnSpPr/>
                  <p:nvPr/>
                </p:nvCxnSpPr>
                <p:spPr>
                  <a:xfrm flipV="1">
                    <a:off x="5120584" y="2288026"/>
                    <a:ext cx="1470485" cy="1068966"/>
                  </a:xfrm>
                  <a:prstGeom prst="bentConnector3">
                    <a:avLst>
                      <a:gd name="adj1" fmla="val 30534"/>
                    </a:avLst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26" name="TextBox 225"/>
                  <p:cNvSpPr txBox="1"/>
                  <p:nvPr/>
                </p:nvSpPr>
                <p:spPr>
                  <a:xfrm>
                    <a:off x="5791887" y="2288026"/>
                    <a:ext cx="74090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1000" b="1" dirty="0" smtClean="0"/>
                      <a:t>Frame_OK</a:t>
                    </a:r>
                    <a:endParaRPr lang="he-IL" sz="1000" b="1" dirty="0"/>
                  </a:p>
                </p:txBody>
              </p:sp>
              <p:sp>
                <p:nvSpPr>
                  <p:cNvPr id="227" name="TextBox 226"/>
                  <p:cNvSpPr txBox="1"/>
                  <p:nvPr/>
                </p:nvSpPr>
                <p:spPr>
                  <a:xfrm>
                    <a:off x="5691760" y="2042723"/>
                    <a:ext cx="851515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1000" b="1" dirty="0" smtClean="0"/>
                      <a:t>Frame_error</a:t>
                    </a:r>
                    <a:endParaRPr lang="he-IL" sz="1000" b="1" dirty="0"/>
                  </a:p>
                </p:txBody>
              </p:sp>
            </p:grpSp>
            <p:cxnSp>
              <p:nvCxnSpPr>
                <p:cNvPr id="222" name="Straight Arrow Connector 221"/>
                <p:cNvCxnSpPr/>
                <p:nvPr/>
              </p:nvCxnSpPr>
              <p:spPr>
                <a:xfrm>
                  <a:off x="2602929" y="3452530"/>
                  <a:ext cx="1224136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20" name="Straight Arrow Connector 219"/>
              <p:cNvCxnSpPr/>
              <p:nvPr/>
            </p:nvCxnSpPr>
            <p:spPr>
              <a:xfrm>
                <a:off x="4325941" y="4398308"/>
                <a:ext cx="0" cy="401156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73" name="Group 272"/>
            <p:cNvGrpSpPr/>
            <p:nvPr/>
          </p:nvGrpSpPr>
          <p:grpSpPr>
            <a:xfrm>
              <a:off x="4720588" y="3677476"/>
              <a:ext cx="2947757" cy="1482787"/>
              <a:chOff x="4720587" y="3642888"/>
              <a:chExt cx="2947757" cy="1482787"/>
            </a:xfrm>
          </p:grpSpPr>
          <p:grpSp>
            <p:nvGrpSpPr>
              <p:cNvPr id="274" name="Group 273"/>
              <p:cNvGrpSpPr/>
              <p:nvPr/>
            </p:nvGrpSpPr>
            <p:grpSpPr>
              <a:xfrm>
                <a:off x="4964128" y="3642888"/>
                <a:ext cx="2458559" cy="1202589"/>
                <a:chOff x="4964128" y="3642888"/>
                <a:chExt cx="2458559" cy="1212599"/>
              </a:xfrm>
            </p:grpSpPr>
            <p:cxnSp>
              <p:nvCxnSpPr>
                <p:cNvPr id="281" name="Straight Connector 280"/>
                <p:cNvCxnSpPr/>
                <p:nvPr/>
              </p:nvCxnSpPr>
              <p:spPr>
                <a:xfrm>
                  <a:off x="4964128" y="4434312"/>
                  <a:ext cx="0" cy="401156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82" name="Straight Connector 281"/>
                <p:cNvCxnSpPr/>
                <p:nvPr/>
              </p:nvCxnSpPr>
              <p:spPr>
                <a:xfrm flipV="1">
                  <a:off x="4964128" y="4835468"/>
                  <a:ext cx="2458559" cy="20019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83" name="Straight Arrow Connector 282"/>
                <p:cNvCxnSpPr/>
                <p:nvPr/>
              </p:nvCxnSpPr>
              <p:spPr>
                <a:xfrm flipV="1">
                  <a:off x="7422687" y="3642888"/>
                  <a:ext cx="0" cy="1202589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5" name="Group 274"/>
              <p:cNvGrpSpPr/>
              <p:nvPr/>
            </p:nvGrpSpPr>
            <p:grpSpPr>
              <a:xfrm>
                <a:off x="4720587" y="3642888"/>
                <a:ext cx="2947757" cy="1442296"/>
                <a:chOff x="4720587" y="3642888"/>
                <a:chExt cx="2947757" cy="1535748"/>
              </a:xfrm>
            </p:grpSpPr>
            <p:cxnSp>
              <p:nvCxnSpPr>
                <p:cNvPr id="278" name="Straight Connector 277"/>
                <p:cNvCxnSpPr/>
                <p:nvPr/>
              </p:nvCxnSpPr>
              <p:spPr>
                <a:xfrm>
                  <a:off x="7668344" y="3642888"/>
                  <a:ext cx="0" cy="1535748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79" name="Straight Connector 278"/>
                <p:cNvCxnSpPr/>
                <p:nvPr/>
              </p:nvCxnSpPr>
              <p:spPr>
                <a:xfrm flipH="1">
                  <a:off x="4720587" y="5178636"/>
                  <a:ext cx="2947757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80" name="Straight Arrow Connector 279"/>
                <p:cNvCxnSpPr/>
                <p:nvPr/>
              </p:nvCxnSpPr>
              <p:spPr>
                <a:xfrm flipV="1">
                  <a:off x="4720587" y="4449755"/>
                  <a:ext cx="0" cy="728881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76" name="TextBox 275"/>
              <p:cNvSpPr txBox="1"/>
              <p:nvPr/>
            </p:nvSpPr>
            <p:spPr>
              <a:xfrm>
                <a:off x="6261028" y="4603212"/>
                <a:ext cx="877164" cy="246221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r>
                  <a:rPr lang="en-US" sz="1000" b="1" dirty="0" smtClean="0"/>
                  <a:t>Read_enable</a:t>
                </a:r>
                <a:endParaRPr lang="he-IL" sz="1000" b="1" dirty="0"/>
              </a:p>
            </p:txBody>
          </p:sp>
          <p:sp>
            <p:nvSpPr>
              <p:cNvPr id="277" name="TextBox 276"/>
              <p:cNvSpPr txBox="1"/>
              <p:nvPr/>
            </p:nvSpPr>
            <p:spPr>
              <a:xfrm>
                <a:off x="6266935" y="4879454"/>
                <a:ext cx="805029" cy="246221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r>
                  <a:rPr lang="en-US" sz="1000" b="1" dirty="0" smtClean="0"/>
                  <a:t>Read_value</a:t>
                </a:r>
                <a:endParaRPr lang="he-IL" sz="1000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74948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 84"/>
          <p:cNvGrpSpPr/>
          <p:nvPr/>
        </p:nvGrpSpPr>
        <p:grpSpPr>
          <a:xfrm>
            <a:off x="0" y="1412776"/>
            <a:ext cx="8964488" cy="4248473"/>
            <a:chOff x="0" y="1340768"/>
            <a:chExt cx="8964488" cy="4248473"/>
          </a:xfrm>
        </p:grpSpPr>
        <p:grpSp>
          <p:nvGrpSpPr>
            <p:cNvPr id="240" name="Group 239"/>
            <p:cNvGrpSpPr/>
            <p:nvPr/>
          </p:nvGrpSpPr>
          <p:grpSpPr>
            <a:xfrm>
              <a:off x="0" y="1340768"/>
              <a:ext cx="8964488" cy="4248473"/>
              <a:chOff x="160287" y="737301"/>
              <a:chExt cx="8964488" cy="4248473"/>
            </a:xfrm>
          </p:grpSpPr>
          <p:grpSp>
            <p:nvGrpSpPr>
              <p:cNvPr id="172" name="Group 171"/>
              <p:cNvGrpSpPr/>
              <p:nvPr/>
            </p:nvGrpSpPr>
            <p:grpSpPr>
              <a:xfrm>
                <a:off x="160287" y="737301"/>
                <a:ext cx="8964488" cy="4248473"/>
                <a:chOff x="461297" y="643977"/>
                <a:chExt cx="8964488" cy="4248473"/>
              </a:xfrm>
            </p:grpSpPr>
            <p:grpSp>
              <p:nvGrpSpPr>
                <p:cNvPr id="173" name="Group 172"/>
                <p:cNvGrpSpPr/>
                <p:nvPr/>
              </p:nvGrpSpPr>
              <p:grpSpPr>
                <a:xfrm>
                  <a:off x="461297" y="643977"/>
                  <a:ext cx="8964488" cy="4248473"/>
                  <a:chOff x="461297" y="643977"/>
                  <a:chExt cx="8964488" cy="4248473"/>
                </a:xfrm>
              </p:grpSpPr>
              <p:grpSp>
                <p:nvGrpSpPr>
                  <p:cNvPr id="175" name="Group 174"/>
                  <p:cNvGrpSpPr/>
                  <p:nvPr/>
                </p:nvGrpSpPr>
                <p:grpSpPr>
                  <a:xfrm>
                    <a:off x="461297" y="643977"/>
                    <a:ext cx="8964488" cy="4248473"/>
                    <a:chOff x="-1254740" y="-710479"/>
                    <a:chExt cx="8964488" cy="4248473"/>
                  </a:xfrm>
                </p:grpSpPr>
                <p:grpSp>
                  <p:nvGrpSpPr>
                    <p:cNvPr id="179" name="Group 178"/>
                    <p:cNvGrpSpPr/>
                    <p:nvPr/>
                  </p:nvGrpSpPr>
                  <p:grpSpPr>
                    <a:xfrm>
                      <a:off x="-1254740" y="-710479"/>
                      <a:ext cx="8964488" cy="4248473"/>
                      <a:chOff x="314775" y="748201"/>
                      <a:chExt cx="8964488" cy="4248473"/>
                    </a:xfrm>
                  </p:grpSpPr>
                  <p:grpSp>
                    <p:nvGrpSpPr>
                      <p:cNvPr id="181" name="Group 180"/>
                      <p:cNvGrpSpPr/>
                      <p:nvPr/>
                    </p:nvGrpSpPr>
                    <p:grpSpPr>
                      <a:xfrm>
                        <a:off x="314775" y="748201"/>
                        <a:ext cx="8964488" cy="4248473"/>
                        <a:chOff x="314775" y="735580"/>
                        <a:chExt cx="8964488" cy="4248473"/>
                      </a:xfrm>
                    </p:grpSpPr>
                    <p:grpSp>
                      <p:nvGrpSpPr>
                        <p:cNvPr id="186" name="Group 185"/>
                        <p:cNvGrpSpPr/>
                        <p:nvPr/>
                      </p:nvGrpSpPr>
                      <p:grpSpPr>
                        <a:xfrm>
                          <a:off x="314775" y="735580"/>
                          <a:ext cx="8964488" cy="4248473"/>
                          <a:chOff x="350680" y="683457"/>
                          <a:chExt cx="8964488" cy="4248473"/>
                        </a:xfrm>
                      </p:grpSpPr>
                      <p:sp>
                        <p:nvSpPr>
                          <p:cNvPr id="189" name="TextBox 188"/>
                          <p:cNvSpPr txBox="1"/>
                          <p:nvPr/>
                        </p:nvSpPr>
                        <p:spPr>
                          <a:xfrm>
                            <a:off x="2555776" y="2924944"/>
                            <a:ext cx="720080" cy="307777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1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sz="1400" dirty="0" smtClean="0"/>
                              <a:t>crc</a:t>
                            </a:r>
                            <a:endParaRPr lang="he-IL" sz="1400" dirty="0"/>
                          </a:p>
                        </p:txBody>
                      </p:sp>
                      <p:sp>
                        <p:nvSpPr>
                          <p:cNvPr id="190" name="TextBox 189"/>
                          <p:cNvSpPr txBox="1"/>
                          <p:nvPr/>
                        </p:nvSpPr>
                        <p:spPr>
                          <a:xfrm>
                            <a:off x="2411760" y="3356992"/>
                            <a:ext cx="1036916" cy="276999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1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sz="1200" b="1" dirty="0" smtClean="0"/>
                              <a:t>Data package</a:t>
                            </a:r>
                            <a:endParaRPr lang="he-IL" sz="1200" b="1" dirty="0"/>
                          </a:p>
                        </p:txBody>
                      </p:sp>
                      <p:grpSp>
                        <p:nvGrpSpPr>
                          <p:cNvPr id="191" name="Group 190"/>
                          <p:cNvGrpSpPr/>
                          <p:nvPr/>
                        </p:nvGrpSpPr>
                        <p:grpSpPr>
                          <a:xfrm>
                            <a:off x="350680" y="683457"/>
                            <a:ext cx="8964488" cy="4248473"/>
                            <a:chOff x="314676" y="648267"/>
                            <a:chExt cx="8964488" cy="4248473"/>
                          </a:xfrm>
                        </p:grpSpPr>
                        <p:grpSp>
                          <p:nvGrpSpPr>
                            <p:cNvPr id="197" name="Group 196"/>
                            <p:cNvGrpSpPr/>
                            <p:nvPr/>
                          </p:nvGrpSpPr>
                          <p:grpSpPr>
                            <a:xfrm>
                              <a:off x="314676" y="648267"/>
                              <a:ext cx="8964488" cy="4248473"/>
                              <a:chOff x="61407" y="801579"/>
                              <a:chExt cx="8964488" cy="4248473"/>
                            </a:xfrm>
                          </p:grpSpPr>
                          <p:grpSp>
                            <p:nvGrpSpPr>
                              <p:cNvPr id="204" name="Group 203"/>
                              <p:cNvGrpSpPr/>
                              <p:nvPr/>
                            </p:nvGrpSpPr>
                            <p:grpSpPr>
                              <a:xfrm>
                                <a:off x="61407" y="801579"/>
                                <a:ext cx="8964488" cy="4248473"/>
                                <a:chOff x="91955" y="801579"/>
                                <a:chExt cx="8964488" cy="4248473"/>
                              </a:xfrm>
                            </p:grpSpPr>
                            <p:grpSp>
                              <p:nvGrpSpPr>
                                <p:cNvPr id="208" name="Group 207"/>
                                <p:cNvGrpSpPr/>
                                <p:nvPr/>
                              </p:nvGrpSpPr>
                              <p:grpSpPr>
                                <a:xfrm>
                                  <a:off x="91955" y="801579"/>
                                  <a:ext cx="8964488" cy="4248473"/>
                                  <a:chOff x="-153723" y="764704"/>
                                  <a:chExt cx="8964488" cy="4248473"/>
                                </a:xfrm>
                              </p:grpSpPr>
                              <p:grpSp>
                                <p:nvGrpSpPr>
                                  <p:cNvPr id="211" name="Group 210"/>
                                  <p:cNvGrpSpPr/>
                                  <p:nvPr/>
                                </p:nvGrpSpPr>
                                <p:grpSpPr>
                                  <a:xfrm>
                                    <a:off x="-153723" y="764704"/>
                                    <a:ext cx="8964488" cy="4248473"/>
                                    <a:chOff x="-153723" y="1052736"/>
                                    <a:chExt cx="8964488" cy="4248473"/>
                                  </a:xfrm>
                                </p:grpSpPr>
                                <p:grpSp>
                                  <p:nvGrpSpPr>
                                    <p:cNvPr id="213" name="Group 212"/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725492" y="1052736"/>
                                      <a:ext cx="8085273" cy="4248473"/>
                                      <a:chOff x="365452" y="1196752"/>
                                      <a:chExt cx="8085273" cy="4248473"/>
                                    </a:xfrm>
                                  </p:grpSpPr>
                                  <p:cxnSp>
                                    <p:nvCxnSpPr>
                                      <p:cNvPr id="216" name="מחבר חץ ישר 63"/>
                                      <p:cNvCxnSpPr/>
                                      <p:nvPr/>
                                    </p:nvCxnSpPr>
                                    <p:spPr>
                                      <a:xfrm>
                                        <a:off x="7884368" y="3212976"/>
                                        <a:ext cx="566357" cy="1588"/>
                                      </a:xfrm>
                                      <a:prstGeom prst="straightConnector1">
                                        <a:avLst/>
                                      </a:prstGeom>
                                      <a:ln>
                                        <a:headEnd type="arrow"/>
                                        <a:tailEnd type="arrow"/>
                                      </a:ln>
                                    </p:spPr>
                                    <p:style>
                                      <a:lnRef idx="3">
                                        <a:schemeClr val="dk1"/>
                                      </a:lnRef>
                                      <a:fillRef idx="0">
                                        <a:schemeClr val="dk1"/>
                                      </a:fillRef>
                                      <a:effectRef idx="2">
                                        <a:schemeClr val="dk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  <p:grpSp>
                                    <p:nvGrpSpPr>
                                      <p:cNvPr id="217" name="Group 216"/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365452" y="1196752"/>
                                        <a:ext cx="7614576" cy="4248473"/>
                                        <a:chOff x="435600" y="764704"/>
                                        <a:chExt cx="8085443" cy="4855398"/>
                                      </a:xfrm>
                                    </p:grpSpPr>
                                    <p:grpSp>
                                      <p:nvGrpSpPr>
                                        <p:cNvPr id="231" name="Group 230"/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435600" y="764704"/>
                                          <a:ext cx="8085443" cy="4855398"/>
                                          <a:chOff x="1227688" y="836712"/>
                                          <a:chExt cx="8085443" cy="4855398"/>
                                        </a:xfrm>
                                      </p:grpSpPr>
                                      <p:sp>
                                        <p:nvSpPr>
                                          <p:cNvPr id="235" name="מלבן 5"/>
                                          <p:cNvSpPr/>
                                          <p:nvPr/>
                                        </p:nvSpPr>
                                        <p:spPr>
                                          <a:xfrm>
                                            <a:off x="1227688" y="1376773"/>
                                            <a:ext cx="7488831" cy="4315337"/>
                                          </a:xfrm>
                                          <a:prstGeom prst="rect">
                                            <a:avLst/>
                                          </a:prstGeom>
                                        </p:spPr>
                                        <p:style>
                                          <a:lnRef idx="1">
                                            <a:schemeClr val="accent4"/>
                                          </a:lnRef>
                                          <a:fillRef idx="2">
                                            <a:schemeClr val="accent4"/>
                                          </a:fillRef>
                                          <a:effectRef idx="1">
                                            <a:schemeClr val="accent4"/>
                                          </a:effectRef>
                                          <a:fontRef idx="minor">
                                            <a:schemeClr val="dk1"/>
                                          </a:fontRef>
                                        </p:style>
                                        <p:txBody>
                                          <a:bodyPr rtlCol="1" anchor="ctr"/>
                                          <a:lstStyle/>
                                          <a:p>
                                            <a:pPr algn="ctr"/>
                                            <a:endParaRPr lang="he-IL" dirty="0"/>
                                          </a:p>
                                        </p:txBody>
                                      </p:sp>
                                      <p:grpSp>
                                        <p:nvGrpSpPr>
                                          <p:cNvPr id="236" name="Group 235"/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5687616" y="836712"/>
                                            <a:ext cx="3625515" cy="4855397"/>
                                            <a:chOff x="5687616" y="908720"/>
                                            <a:chExt cx="3625515" cy="4855397"/>
                                          </a:xfrm>
                                        </p:grpSpPr>
                                        <p:sp>
                                          <p:nvSpPr>
                                            <p:cNvPr id="237" name="מלבן 59"/>
                                            <p:cNvSpPr/>
                                            <p:nvPr/>
                                          </p:nvSpPr>
                                          <p:spPr>
                                            <a:xfrm>
                                              <a:off x="5687616" y="908720"/>
                                              <a:ext cx="3600400" cy="504056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</p:spPr>
                                          <p:style>
                                            <a:lnRef idx="1">
                                              <a:schemeClr val="dk1"/>
                                            </a:lnRef>
                                            <a:fillRef idx="2">
                                              <a:schemeClr val="dk1"/>
                                            </a:fillRef>
                                            <a:effectRef idx="1">
                                              <a:schemeClr val="dk1"/>
                                            </a:effectRef>
                                            <a:fontRef idx="minor">
                                              <a:schemeClr val="dk1"/>
                                            </a:fontRef>
                                          </p:style>
                                          <p:txBody>
                                            <a:bodyPr vert="horz" rtlCol="1" anchor="ctr"/>
                                            <a:lstStyle/>
                                            <a:p>
                                              <a:pPr algn="ctr"/>
                                              <a:r>
                                                <a:rPr lang="en-US" sz="3200" b="1" dirty="0" smtClean="0"/>
                                                <a:t>WBS 1</a:t>
                                              </a:r>
                                              <a:endParaRPr lang="he-IL" sz="3200" dirty="0"/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38" name="מלבן 49"/>
                                            <p:cNvSpPr/>
                                            <p:nvPr/>
                                          </p:nvSpPr>
                                          <p:spPr>
                                            <a:xfrm>
                                              <a:off x="8737067" y="1412776"/>
                                              <a:ext cx="576064" cy="4351341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</p:spPr>
                                          <p:style>
                                            <a:lnRef idx="2">
                                              <a:schemeClr val="dk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dk1"/>
                                            </a:fillRef>
                                            <a:effectRef idx="0">
                                              <a:schemeClr val="dk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vert="vert270" rtlCol="1" anchor="ctr"/>
                                            <a:lstStyle/>
                                            <a:p>
                                              <a:pPr algn="ctr"/>
                                              <a:r>
                                                <a:rPr lang="en-US" sz="3600" b="1" dirty="0" smtClean="0"/>
                                                <a:t>WBM 2</a:t>
                                              </a:r>
                                              <a:endParaRPr lang="he-IL" sz="900" dirty="0"/>
                                            </a:p>
                                          </p:txBody>
                                        </p:sp>
                                      </p:grpSp>
                                    </p:grpSp>
                                    <p:sp>
                                      <p:nvSpPr>
                                        <p:cNvPr id="232" name="מלבן 47"/>
                                        <p:cNvSpPr/>
                                        <p:nvPr/>
                                      </p:nvSpPr>
                                      <p:spPr>
                                        <a:xfrm>
                                          <a:off x="4335557" y="1988702"/>
                                          <a:ext cx="604944" cy="791231"/>
                                        </a:xfrm>
                                        <a:prstGeom prst="rect">
                                          <a:avLst/>
                                        </a:prstGeom>
                                      </p:spPr>
                                      <p:style>
                                        <a:lnRef idx="0">
                                          <a:schemeClr val="accent1"/>
                                        </a:lnRef>
                                        <a:fillRef idx="3">
                                          <a:schemeClr val="accent1"/>
                                        </a:fillRef>
                                        <a:effectRef idx="3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1" anchor="ctr"/>
                                        <a:lstStyle/>
                                        <a:p>
                                          <a:pPr algn="ctr"/>
                                          <a:r>
                                            <a:rPr lang="en-US" sz="1600" dirty="0" smtClean="0"/>
                                            <a:t>CRC</a:t>
                                          </a:r>
                                          <a:endParaRPr lang="he-IL" sz="1600" dirty="0"/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233" name="מלבן 47"/>
                                        <p:cNvSpPr/>
                                        <p:nvPr/>
                                      </p:nvSpPr>
                                      <p:spPr>
                                        <a:xfrm>
                                          <a:off x="696926" y="2986665"/>
                                          <a:ext cx="1529216" cy="936104"/>
                                        </a:xfrm>
                                        <a:prstGeom prst="rect">
                                          <a:avLst/>
                                        </a:prstGeom>
                                      </p:spPr>
                                      <p:style>
                                        <a:lnRef idx="0">
                                          <a:schemeClr val="accent1"/>
                                        </a:lnRef>
                                        <a:fillRef idx="3">
                                          <a:schemeClr val="accent1"/>
                                        </a:fillRef>
                                        <a:effectRef idx="3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1" anchor="ctr"/>
                                        <a:lstStyle/>
                                        <a:p>
                                          <a:pPr algn="ctr"/>
                                          <a:r>
                                            <a:rPr lang="en-US" sz="2000" dirty="0" smtClean="0"/>
                                            <a:t>UART  TX</a:t>
                                          </a:r>
                                          <a:endParaRPr lang="he-IL" sz="2000" dirty="0"/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234" name="מלבן 47"/>
                                        <p:cNvSpPr/>
                                        <p:nvPr/>
                                      </p:nvSpPr>
                                      <p:spPr>
                                        <a:xfrm>
                                          <a:off x="4230620" y="3315845"/>
                                          <a:ext cx="1449065" cy="2195345"/>
                                        </a:xfrm>
                                        <a:prstGeom prst="rect">
                                          <a:avLst/>
                                        </a:prstGeom>
                                      </p:spPr>
                                      <p:style>
                                        <a:lnRef idx="0">
                                          <a:schemeClr val="accent1"/>
                                        </a:lnRef>
                                        <a:fillRef idx="3">
                                          <a:schemeClr val="accent1"/>
                                        </a:fillRef>
                                        <a:effectRef idx="3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1" anchor="ctr"/>
                                        <a:lstStyle/>
                                        <a:p>
                                          <a:pPr algn="ctr"/>
                                          <a:r>
                                            <a:rPr lang="en-US" dirty="0" smtClean="0"/>
                                            <a:t>Message  encoder</a:t>
                                          </a:r>
                                          <a:endParaRPr lang="he-IL" dirty="0"/>
                                        </a:p>
                                      </p:txBody>
                                    </p:sp>
                                  </p:grpSp>
                                  <p:grpSp>
                                    <p:nvGrpSpPr>
                                      <p:cNvPr id="218" name="Group 217"/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4932035" y="3429000"/>
                                        <a:ext cx="1973015" cy="1670960"/>
                                        <a:chOff x="7177553" y="1844824"/>
                                        <a:chExt cx="778822" cy="1670960"/>
                                      </a:xfrm>
                                    </p:grpSpPr>
                                    <p:sp>
                                      <p:nvSpPr>
                                        <p:cNvPr id="220" name="TextBox 219"/>
                                        <p:cNvSpPr txBox="1"/>
                                        <p:nvPr/>
                                      </p:nvSpPr>
                                      <p:spPr>
                                        <a:xfrm>
                                          <a:off x="7304161" y="2760287"/>
                                          <a:ext cx="454787" cy="276999"/>
                                        </a:xfrm>
                                        <a:prstGeom prst="rect">
                                          <a:avLst/>
                                        </a:prstGeom>
                                        <a:noFill/>
                                      </p:spPr>
                                      <p:txBody>
                                        <a:bodyPr wrap="square" rtlCol="1">
                                          <a:spAutoFit/>
                                        </a:bodyPr>
                                        <a:lstStyle/>
                                        <a:p>
                                          <a:pPr algn="ctr"/>
                                          <a:r>
                                            <a:rPr lang="en-US" sz="1200" dirty="0" smtClean="0"/>
                                            <a:t>Frame _OK</a:t>
                                          </a:r>
                                          <a:endParaRPr lang="he-IL" sz="1200" dirty="0"/>
                                        </a:p>
                                      </p:txBody>
                                    </p:sp>
                                    <p:grpSp>
                                      <p:nvGrpSpPr>
                                        <p:cNvPr id="221" name="Group 220"/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7177553" y="1844824"/>
                                          <a:ext cx="778822" cy="1670960"/>
                                          <a:chOff x="6457473" y="1844824"/>
                                          <a:chExt cx="778822" cy="1670960"/>
                                        </a:xfrm>
                                      </p:grpSpPr>
                                      <p:cxnSp>
                                        <p:nvCxnSpPr>
                                          <p:cNvPr id="222" name="Straight Arrow Connector 221"/>
                                          <p:cNvCxnSpPr/>
                                          <p:nvPr/>
                                        </p:nvCxnSpPr>
                                        <p:spPr>
                                          <a:xfrm flipH="1" flipV="1">
                                            <a:off x="6588224" y="2132856"/>
                                            <a:ext cx="352460" cy="1588"/>
                                          </a:xfrm>
                                          <a:prstGeom prst="straightConnector1">
                                            <a:avLst/>
                                          </a:prstGeom>
                                          <a:ln>
                                            <a:tailEnd type="arrow"/>
                                          </a:ln>
                                        </p:spPr>
                                        <p:style>
                                          <a:lnRef idx="1">
                                            <a:schemeClr val="dk1"/>
                                          </a:lnRef>
                                          <a:fillRef idx="0">
                                            <a:schemeClr val="dk1"/>
                                          </a:fillRef>
                                          <a:effectRef idx="0">
                                            <a:schemeClr val="dk1"/>
                                          </a:effectRef>
                                          <a:fontRef idx="minor">
                                            <a:schemeClr val="tx1"/>
                                          </a:fontRef>
                                        </p:style>
                                      </p:cxnSp>
                                      <p:cxnSp>
                                        <p:nvCxnSpPr>
                                          <p:cNvPr id="223" name="Straight Arrow Connector 222"/>
                                          <p:cNvCxnSpPr/>
                                          <p:nvPr/>
                                        </p:nvCxnSpPr>
                                        <p:spPr>
                                          <a:xfrm flipH="1" flipV="1">
                                            <a:off x="6588224" y="2420888"/>
                                            <a:ext cx="423345" cy="3722"/>
                                          </a:xfrm>
                                          <a:prstGeom prst="straightConnector1">
                                            <a:avLst/>
                                          </a:prstGeom>
                                          <a:ln>
                                            <a:tailEnd type="arrow"/>
                                          </a:ln>
                                        </p:spPr>
                                        <p:style>
                                          <a:lnRef idx="1">
                                            <a:schemeClr val="dk1"/>
                                          </a:lnRef>
                                          <a:fillRef idx="0">
                                            <a:schemeClr val="dk1"/>
                                          </a:fillRef>
                                          <a:effectRef idx="0">
                                            <a:schemeClr val="dk1"/>
                                          </a:effectRef>
                                          <a:fontRef idx="minor">
                                            <a:schemeClr val="tx1"/>
                                          </a:fontRef>
                                        </p:style>
                                      </p:cxnSp>
                                      <p:cxnSp>
                                        <p:nvCxnSpPr>
                                          <p:cNvPr id="224" name="Straight Arrow Connector 223"/>
                                          <p:cNvCxnSpPr/>
                                          <p:nvPr/>
                                        </p:nvCxnSpPr>
                                        <p:spPr>
                                          <a:xfrm flipH="1" flipV="1">
                                            <a:off x="6588224" y="2708920"/>
                                            <a:ext cx="480194" cy="14314"/>
                                          </a:xfrm>
                                          <a:prstGeom prst="straightConnector1">
                                            <a:avLst/>
                                          </a:prstGeom>
                                          <a:ln>
                                            <a:tailEnd type="arrow"/>
                                          </a:ln>
                                        </p:spPr>
                                        <p:style>
                                          <a:lnRef idx="1">
                                            <a:schemeClr val="dk1"/>
                                          </a:lnRef>
                                          <a:fillRef idx="0">
                                            <a:schemeClr val="dk1"/>
                                          </a:fillRef>
                                          <a:effectRef idx="0">
                                            <a:schemeClr val="dk1"/>
                                          </a:effectRef>
                                          <a:fontRef idx="minor">
                                            <a:schemeClr val="tx1"/>
                                          </a:fontRef>
                                        </p:style>
                                      </p:cxnSp>
                                      <p:cxnSp>
                                        <p:nvCxnSpPr>
                                          <p:cNvPr id="225" name="Straight Arrow Connector 224"/>
                                          <p:cNvCxnSpPr/>
                                          <p:nvPr/>
                                        </p:nvCxnSpPr>
                                        <p:spPr>
                                          <a:xfrm flipH="1">
                                            <a:off x="6588224" y="3068960"/>
                                            <a:ext cx="565467" cy="0"/>
                                          </a:xfrm>
                                          <a:prstGeom prst="straightConnector1">
                                            <a:avLst/>
                                          </a:prstGeom>
                                          <a:ln>
                                            <a:tailEnd type="arrow"/>
                                          </a:ln>
                                        </p:spPr>
                                        <p:style>
                                          <a:lnRef idx="1">
                                            <a:schemeClr val="dk1"/>
                                          </a:lnRef>
                                          <a:fillRef idx="0">
                                            <a:schemeClr val="dk1"/>
                                          </a:fillRef>
                                          <a:effectRef idx="0">
                                            <a:schemeClr val="dk1"/>
                                          </a:effectRef>
                                          <a:fontRef idx="minor">
                                            <a:schemeClr val="tx1"/>
                                          </a:fontRef>
                                        </p:style>
                                      </p:cxnSp>
                                      <p:cxnSp>
                                        <p:nvCxnSpPr>
                                          <p:cNvPr id="226" name="Straight Arrow Connector 225"/>
                                          <p:cNvCxnSpPr/>
                                          <p:nvPr/>
                                        </p:nvCxnSpPr>
                                        <p:spPr>
                                          <a:xfrm rot="10800000">
                                            <a:off x="6457473" y="3319400"/>
                                            <a:ext cx="778822" cy="1588"/>
                                          </a:xfrm>
                                          <a:prstGeom prst="straightConnector1">
                                            <a:avLst/>
                                          </a:prstGeom>
                                          <a:ln>
                                            <a:tailEnd type="arrow"/>
                                          </a:ln>
                                        </p:spPr>
                                        <p:style>
                                          <a:lnRef idx="3">
                                            <a:schemeClr val="dk1"/>
                                          </a:lnRef>
                                          <a:fillRef idx="0">
                                            <a:schemeClr val="dk1"/>
                                          </a:fillRef>
                                          <a:effectRef idx="2">
                                            <a:schemeClr val="dk1"/>
                                          </a:effectRef>
                                          <a:fontRef idx="minor">
                                            <a:schemeClr val="tx1"/>
                                          </a:fontRef>
                                        </p:style>
                                      </p:cxnSp>
                                      <p:sp>
                                        <p:nvSpPr>
                                          <p:cNvPr id="227" name="TextBox 226"/>
                                          <p:cNvSpPr txBox="1"/>
                                          <p:nvPr/>
                                        </p:nvSpPr>
                                        <p:spPr>
                                          <a:xfrm>
                                            <a:off x="6609800" y="1844824"/>
                                            <a:ext cx="249656" cy="276999"/>
                                          </a:xfrm>
                                          <a:prstGeom prst="rect">
                                            <a:avLst/>
                                          </a:prstGeom>
                                          <a:noFill/>
                                        </p:spPr>
                                        <p:txBody>
                                          <a:bodyPr wrap="square" rtlCol="1">
                                            <a:spAutoFit/>
                                          </a:bodyPr>
                                          <a:lstStyle/>
                                          <a:p>
                                            <a:pPr algn="ctr"/>
                                            <a:r>
                                              <a:rPr lang="en-US" sz="1200" dirty="0" smtClean="0"/>
                                              <a:t>type</a:t>
                                            </a:r>
                                            <a:endParaRPr lang="he-IL" sz="1200" dirty="0"/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228" name="TextBox 227"/>
                                          <p:cNvSpPr txBox="1"/>
                                          <p:nvPr/>
                                        </p:nvSpPr>
                                        <p:spPr>
                                          <a:xfrm>
                                            <a:off x="6594856" y="2145477"/>
                                            <a:ext cx="339195" cy="276999"/>
                                          </a:xfrm>
                                          <a:prstGeom prst="rect">
                                            <a:avLst/>
                                          </a:prstGeom>
                                          <a:noFill/>
                                        </p:spPr>
                                        <p:txBody>
                                          <a:bodyPr wrap="square" rtlCol="1">
                                            <a:spAutoFit/>
                                          </a:bodyPr>
                                          <a:lstStyle/>
                                          <a:p>
                                            <a:pPr algn="ctr"/>
                                            <a:r>
                                              <a:rPr lang="en-US" sz="1200" dirty="0" smtClean="0"/>
                                              <a:t>address</a:t>
                                            </a:r>
                                            <a:endParaRPr lang="he-IL" sz="1200" dirty="0"/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229" name="TextBox 228"/>
                                          <p:cNvSpPr txBox="1"/>
                                          <p:nvPr/>
                                        </p:nvSpPr>
                                        <p:spPr>
                                          <a:xfrm>
                                            <a:off x="6577109" y="2420888"/>
                                            <a:ext cx="282347" cy="276999"/>
                                          </a:xfrm>
                                          <a:prstGeom prst="rect">
                                            <a:avLst/>
                                          </a:prstGeom>
                                          <a:noFill/>
                                        </p:spPr>
                                        <p:txBody>
                                          <a:bodyPr wrap="square" rtlCol="1">
                                            <a:spAutoFit/>
                                          </a:bodyPr>
                                          <a:lstStyle/>
                                          <a:p>
                                            <a:pPr algn="ctr"/>
                                            <a:r>
                                              <a:rPr lang="en-US" sz="1200" dirty="0" smtClean="0"/>
                                              <a:t>len</a:t>
                                            </a:r>
                                            <a:endParaRPr lang="he-IL" sz="1200" dirty="0"/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230" name="TextBox 229"/>
                                          <p:cNvSpPr txBox="1"/>
                                          <p:nvPr/>
                                        </p:nvSpPr>
                                        <p:spPr>
                                          <a:xfrm>
                                            <a:off x="6581753" y="3054119"/>
                                            <a:ext cx="648687" cy="461665"/>
                                          </a:xfrm>
                                          <a:prstGeom prst="rect">
                                            <a:avLst/>
                                          </a:prstGeom>
                                          <a:noFill/>
                                        </p:spPr>
                                        <p:txBody>
                                          <a:bodyPr wrap="square" rtlCol="1">
                                            <a:spAutoFit/>
                                          </a:bodyPr>
                                          <a:lstStyle/>
                                          <a:p>
                                            <a:pPr algn="ctr"/>
                                            <a:r>
                                              <a:rPr lang="en-US" sz="1200" b="1" smtClean="0"/>
                                              <a:t>Wishbone_data </a:t>
                                            </a:r>
                                            <a:r>
                                              <a:rPr lang="en-US" sz="1200" b="1" dirty="0" smtClean="0"/>
                                              <a:t>[7..0]</a:t>
                                            </a:r>
                                            <a:endParaRPr lang="he-IL" sz="1200" b="1" dirty="0" smtClean="0"/>
                                          </a:p>
                                          <a:p>
                                            <a:pPr algn="ctr"/>
                                            <a:endParaRPr lang="he-IL" sz="1200" b="1" dirty="0"/>
                                          </a:p>
                                        </p:txBody>
                                      </p:sp>
                                    </p:grpSp>
                                  </p:grpSp>
                                  <p:cxnSp>
                                    <p:nvCxnSpPr>
                                      <p:cNvPr id="219" name="מחבר חץ ישר 68"/>
                                      <p:cNvCxnSpPr/>
                                      <p:nvPr/>
                                    </p:nvCxnSpPr>
                                    <p:spPr>
                                      <a:xfrm>
                                        <a:off x="7596336" y="1412776"/>
                                        <a:ext cx="710373" cy="1588"/>
                                      </a:xfrm>
                                      <a:prstGeom prst="straightConnector1">
                                        <a:avLst/>
                                      </a:prstGeom>
                                      <a:ln>
                                        <a:headEnd type="arrow"/>
                                        <a:tailEnd type="arrow"/>
                                      </a:ln>
                                    </p:spPr>
                                    <p:style>
                                      <a:lnRef idx="2">
                                        <a:schemeClr val="accent3"/>
                                      </a:lnRef>
                                      <a:fillRef idx="0">
                                        <a:schemeClr val="accent3"/>
                                      </a:fillRef>
                                      <a:effectRef idx="1">
                                        <a:schemeClr val="accent3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</p:grpSp>
                                <p:sp>
                                  <p:nvSpPr>
                                    <p:cNvPr id="215" name="TextBox 214"/>
                                    <p:cNvSpPr txBox="1"/>
                                    <p:nvPr/>
                                  </p:nvSpPr>
                                  <p:spPr>
                                    <a:xfrm>
                                      <a:off x="-153723" y="2982111"/>
                                      <a:ext cx="1224136" cy="307777"/>
                                    </a:xfrm>
                                    <a:prstGeom prst="rect">
                                      <a:avLst/>
                                    </a:prstGeom>
                                    <a:noFill/>
                                  </p:spPr>
                                  <p:txBody>
                                    <a:bodyPr wrap="square" rtlCol="1">
                                      <a:spAutoFit/>
                                    </a:bodyPr>
                                    <a:lstStyle/>
                                    <a:p>
                                      <a:pPr algn="ctr"/>
                                      <a:r>
                                        <a:rPr lang="en-US" sz="1400" dirty="0" smtClean="0"/>
                                        <a:t>UART_OUT</a:t>
                                      </a:r>
                                      <a:endParaRPr lang="he-IL" sz="1400" dirty="0"/>
                                    </a:p>
                                  </p:txBody>
                                </p:sp>
                              </p:grpSp>
                              <p:sp>
                                <p:nvSpPr>
                                  <p:cNvPr id="212" name="מלבן 28"/>
                                  <p:cNvSpPr/>
                                  <p:nvPr/>
                                </p:nvSpPr>
                                <p:spPr>
                                  <a:xfrm>
                                    <a:off x="4644002" y="4303095"/>
                                    <a:ext cx="648072" cy="360040"/>
                                  </a:xfrm>
                                  <a:prstGeom prst="rect">
                                    <a:avLst/>
                                  </a:prstGeom>
                                </p:spPr>
                                <p:style>
                                  <a:lnRef idx="0">
                                    <a:schemeClr val="accent6"/>
                                  </a:lnRef>
                                  <a:fillRef idx="3">
                                    <a:schemeClr val="accent6"/>
                                  </a:fillRef>
                                  <a:effectRef idx="3">
                                    <a:schemeClr val="accent6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1" anchor="ctr"/>
                                  <a:lstStyle/>
                                  <a:p>
                                    <a:pPr algn="ctr"/>
                                    <a:r>
                                      <a:rPr lang="en-US" dirty="0" smtClean="0"/>
                                      <a:t>RAM</a:t>
                                    </a:r>
                                    <a:endParaRPr lang="he-IL" dirty="0"/>
                                  </a:p>
                                </p:txBody>
                              </p:sp>
                            </p:grpSp>
                            <p:cxnSp>
                              <p:nvCxnSpPr>
                                <p:cNvPr id="209" name="Straight Arrow Connector 208"/>
                                <p:cNvCxnSpPr/>
                                <p:nvPr/>
                              </p:nvCxnSpPr>
                              <p:spPr>
                                <a:xfrm>
                                  <a:off x="4928865" y="2564904"/>
                                  <a:ext cx="0" cy="468923"/>
                                </a:xfrm>
                                <a:prstGeom prst="straightConnector1">
                                  <a:avLst/>
                                </a:prstGeom>
                                <a:ln>
                                  <a:headEnd type="arrow"/>
                                  <a:tailEnd type="arrow"/>
                                </a:ln>
                              </p:spPr>
                              <p:style>
                                <a:lnRef idx="1">
                                  <a:schemeClr val="dk1"/>
                                </a:lnRef>
                                <a:fillRef idx="0">
                                  <a:schemeClr val="dk1"/>
                                </a:fillRef>
                                <a:effectRef idx="0">
                                  <a:schemeClr val="dk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  <p:sp>
                              <p:nvSpPr>
                                <p:cNvPr id="210" name="TextBox 209"/>
                                <p:cNvSpPr txBox="1"/>
                                <p:nvPr/>
                              </p:nvSpPr>
                              <p:spPr>
                                <a:xfrm>
                                  <a:off x="4427984" y="2694693"/>
                                  <a:ext cx="595010" cy="276999"/>
                                </a:xfrm>
                                <a:prstGeom prst="rect">
                                  <a:avLst/>
                                </a:prstGeom>
                                <a:noFill/>
                              </p:spPr>
                              <p:txBody>
                                <a:bodyPr wrap="square" rtlCol="1">
                                  <a:spAutoFit/>
                                </a:bodyPr>
                                <a:lstStyle/>
                                <a:p>
                                  <a:pPr algn="ctr"/>
                                  <a:r>
                                    <a:rPr lang="en-US" sz="1200" dirty="0" smtClean="0"/>
                                    <a:t>crc</a:t>
                                  </a:r>
                                  <a:endParaRPr lang="he-IL" sz="1200" dirty="0"/>
                                </a:p>
                              </p:txBody>
                            </p:sp>
                          </p:grpSp>
                          <p:sp>
                            <p:nvSpPr>
                              <p:cNvPr id="205" name="מלבן 47"/>
                              <p:cNvSpPr/>
                              <p:nvPr/>
                            </p:nvSpPr>
                            <p:spPr>
                              <a:xfrm>
                                <a:off x="6585704" y="1460965"/>
                                <a:ext cx="1209798" cy="1594049"/>
                              </a:xfrm>
                              <a:prstGeom prst="rect">
                                <a:avLst/>
                              </a:prstGeom>
                            </p:spPr>
                            <p:style>
                              <a:lnRef idx="0">
                                <a:schemeClr val="accent1"/>
                              </a:lnRef>
                              <a:fillRef idx="3">
                                <a:schemeClr val="accent1"/>
                              </a:fillRef>
                              <a:effectRef idx="3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1" anchor="ctr"/>
                              <a:lstStyle/>
                              <a:p>
                                <a:pPr algn="ctr"/>
                                <a:r>
                                  <a:rPr lang="en-US" sz="1200" dirty="0" smtClean="0"/>
                                  <a:t>Wishbone to message encoder</a:t>
                                </a:r>
                                <a:endParaRPr lang="he-IL" sz="1200" dirty="0"/>
                              </a:p>
                            </p:txBody>
                          </p:sp>
                          <p:sp>
                            <p:nvSpPr>
                              <p:cNvPr id="206" name="מלבן 23"/>
                              <p:cNvSpPr/>
                              <p:nvPr/>
                            </p:nvSpPr>
                            <p:spPr>
                              <a:xfrm rot="5400000">
                                <a:off x="7105316" y="2171301"/>
                                <a:ext cx="1589560" cy="177867"/>
                              </a:xfrm>
                              <a:prstGeom prst="rect">
                                <a:avLst/>
                              </a:prstGeom>
                              <a:blipFill>
                                <a:blip r:embed="rId2" cstate="print"/>
                                <a:tile tx="0" ty="0" sx="100000" sy="100000" flip="none" algn="tl"/>
                              </a:blipFill>
                            </p:spPr>
                            <p:style>
                              <a:lnRef idx="0">
                                <a:schemeClr val="accent3"/>
                              </a:lnRef>
                              <a:fillRef idx="3">
                                <a:schemeClr val="accent3"/>
                              </a:fillRef>
                              <a:effectRef idx="3">
                                <a:schemeClr val="accent3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1" anchor="ctr"/>
                              <a:lstStyle/>
                              <a:p>
                                <a:pPr algn="ctr"/>
                                <a:endParaRPr lang="he-IL" sz="1400" dirty="0">
                                  <a:solidFill>
                                    <a:schemeClr val="tx1"/>
                                  </a:solidFill>
                                </a:endParaRPr>
                              </a:p>
                            </p:txBody>
                          </p:sp>
                          <p:sp>
                            <p:nvSpPr>
                              <p:cNvPr id="207" name="מלבן 23"/>
                              <p:cNvSpPr/>
                              <p:nvPr/>
                            </p:nvSpPr>
                            <p:spPr>
                              <a:xfrm>
                                <a:off x="6585704" y="1239350"/>
                                <a:ext cx="1209798" cy="258314"/>
                              </a:xfrm>
                              <a:prstGeom prst="rect">
                                <a:avLst/>
                              </a:prstGeom>
                              <a:blipFill>
                                <a:blip r:embed="rId2" cstate="print"/>
                                <a:tile tx="0" ty="0" sx="100000" sy="100000" flip="none" algn="tl"/>
                              </a:blipFill>
                            </p:spPr>
                            <p:style>
                              <a:lnRef idx="0">
                                <a:schemeClr val="accent3"/>
                              </a:lnRef>
                              <a:fillRef idx="3">
                                <a:schemeClr val="accent3"/>
                              </a:fillRef>
                              <a:effectRef idx="3">
                                <a:schemeClr val="accent3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1" anchor="ctr"/>
                              <a:lstStyle/>
                              <a:p>
                                <a:pPr algn="ctr"/>
                                <a:endParaRPr lang="he-IL" sz="1400" dirty="0">
                                  <a:solidFill>
                                    <a:schemeClr val="tx1"/>
                                  </a:solidFill>
                                </a:endParaRPr>
                              </a:p>
                            </p:txBody>
                          </p:sp>
                        </p:grpSp>
                        <p:cxnSp>
                          <p:nvCxnSpPr>
                            <p:cNvPr id="198" name="Straight Arrow Connector 197"/>
                            <p:cNvCxnSpPr/>
                            <p:nvPr/>
                          </p:nvCxnSpPr>
                          <p:spPr>
                            <a:xfrm flipH="1" flipV="1">
                              <a:off x="2915816" y="3168547"/>
                              <a:ext cx="1800128" cy="1588"/>
                            </a:xfrm>
                            <a:prstGeom prst="straightConnector1">
                              <a:avLst/>
                            </a:prstGeom>
                            <a:ln>
                              <a:tailEnd type="arrow"/>
                            </a:ln>
                          </p:spPr>
                          <p:style>
                            <a:lnRef idx="3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2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grpSp>
                          <p:nvGrpSpPr>
                            <p:cNvPr id="199" name="Group 198"/>
                            <p:cNvGrpSpPr/>
                            <p:nvPr/>
                          </p:nvGrpSpPr>
                          <p:grpSpPr>
                            <a:xfrm>
                              <a:off x="2555776" y="3411574"/>
                              <a:ext cx="2171655" cy="405046"/>
                              <a:chOff x="2555776" y="3411574"/>
                              <a:chExt cx="2171655" cy="405046"/>
                            </a:xfrm>
                          </p:grpSpPr>
                          <p:cxnSp>
                            <p:nvCxnSpPr>
                              <p:cNvPr id="200" name="Straight Connector 199"/>
                              <p:cNvCxnSpPr/>
                              <p:nvPr/>
                            </p:nvCxnSpPr>
                            <p:spPr>
                              <a:xfrm flipH="1">
                                <a:off x="2555776" y="3816619"/>
                                <a:ext cx="2160168" cy="0"/>
                              </a:xfrm>
                              <a:prstGeom prst="line">
                                <a:avLst/>
                              </a:prstGeom>
                            </p:spPr>
                            <p:style>
                              <a:lnRef idx="1">
                                <a:schemeClr val="dk1"/>
                              </a:lnRef>
                              <a:fillRef idx="0">
                                <a:schemeClr val="dk1"/>
                              </a:fillRef>
                              <a:effectRef idx="0">
                                <a:schemeClr val="dk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cxnSp>
                            <p:nvCxnSpPr>
                              <p:cNvPr id="201" name="Straight Arrow Connector 200"/>
                              <p:cNvCxnSpPr/>
                              <p:nvPr/>
                            </p:nvCxnSpPr>
                            <p:spPr>
                              <a:xfrm flipV="1">
                                <a:off x="2555776" y="3411574"/>
                                <a:ext cx="0" cy="405046"/>
                              </a:xfrm>
                              <a:prstGeom prst="straightConnector1">
                                <a:avLst/>
                              </a:prstGeom>
                              <a:ln>
                                <a:tailEnd type="arrow"/>
                              </a:ln>
                            </p:spPr>
                            <p:style>
                              <a:lnRef idx="1">
                                <a:schemeClr val="dk1"/>
                              </a:lnRef>
                              <a:fillRef idx="0">
                                <a:schemeClr val="dk1"/>
                              </a:fillRef>
                              <a:effectRef idx="0">
                                <a:schemeClr val="dk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cxnSp>
                            <p:nvCxnSpPr>
                              <p:cNvPr id="202" name="Straight Connector 201"/>
                              <p:cNvCxnSpPr/>
                              <p:nvPr/>
                            </p:nvCxnSpPr>
                            <p:spPr>
                              <a:xfrm flipH="1">
                                <a:off x="2567263" y="3816619"/>
                                <a:ext cx="2160168" cy="0"/>
                              </a:xfrm>
                              <a:prstGeom prst="line">
                                <a:avLst/>
                              </a:prstGeom>
                            </p:spPr>
                            <p:style>
                              <a:lnRef idx="1">
                                <a:schemeClr val="dk1"/>
                              </a:lnRef>
                              <a:fillRef idx="0">
                                <a:schemeClr val="dk1"/>
                              </a:fillRef>
                              <a:effectRef idx="0">
                                <a:schemeClr val="dk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cxnSp>
                            <p:nvCxnSpPr>
                              <p:cNvPr id="203" name="Straight Arrow Connector 202"/>
                              <p:cNvCxnSpPr/>
                              <p:nvPr/>
                            </p:nvCxnSpPr>
                            <p:spPr>
                              <a:xfrm flipV="1">
                                <a:off x="2567263" y="3411574"/>
                                <a:ext cx="0" cy="405046"/>
                              </a:xfrm>
                              <a:prstGeom prst="straightConnector1">
                                <a:avLst/>
                              </a:prstGeom>
                              <a:ln>
                                <a:tailEnd type="arrow"/>
                              </a:ln>
                            </p:spPr>
                            <p:style>
                              <a:lnRef idx="1">
                                <a:schemeClr val="dk1"/>
                              </a:lnRef>
                              <a:fillRef idx="0">
                                <a:schemeClr val="dk1"/>
                              </a:fillRef>
                              <a:effectRef idx="0">
                                <a:schemeClr val="dk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</p:grpSp>
                      </p:grpSp>
                      <p:grpSp>
                        <p:nvGrpSpPr>
                          <p:cNvPr id="192" name="Group 191"/>
                          <p:cNvGrpSpPr/>
                          <p:nvPr/>
                        </p:nvGrpSpPr>
                        <p:grpSpPr>
                          <a:xfrm>
                            <a:off x="2160078" y="3411573"/>
                            <a:ext cx="2603776" cy="765086"/>
                            <a:chOff x="2267744" y="3411573"/>
                            <a:chExt cx="2495633" cy="694666"/>
                          </a:xfrm>
                        </p:grpSpPr>
                        <p:cxnSp>
                          <p:nvCxnSpPr>
                            <p:cNvPr id="193" name="Straight Connector 192"/>
                            <p:cNvCxnSpPr/>
                            <p:nvPr/>
                          </p:nvCxnSpPr>
                          <p:spPr>
                            <a:xfrm>
                              <a:off x="2267744" y="3411574"/>
                              <a:ext cx="0" cy="694665"/>
                            </a:xfrm>
                            <a:prstGeom prst="line">
                              <a:avLst/>
                            </a:prstGeom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94" name="Straight Arrow Connector 193"/>
                            <p:cNvCxnSpPr/>
                            <p:nvPr/>
                          </p:nvCxnSpPr>
                          <p:spPr>
                            <a:xfrm flipV="1">
                              <a:off x="2267744" y="4093618"/>
                              <a:ext cx="2484623" cy="12621"/>
                            </a:xfrm>
                            <a:prstGeom prst="straightConnector1">
                              <a:avLst/>
                            </a:prstGeom>
                            <a:ln>
                              <a:tailEnd type="arrow"/>
                            </a:ln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95" name="Straight Connector 194"/>
                            <p:cNvCxnSpPr/>
                            <p:nvPr/>
                          </p:nvCxnSpPr>
                          <p:spPr>
                            <a:xfrm>
                              <a:off x="2278754" y="3411573"/>
                              <a:ext cx="0" cy="694665"/>
                            </a:xfrm>
                            <a:prstGeom prst="line">
                              <a:avLst/>
                            </a:prstGeom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96" name="Straight Arrow Connector 195"/>
                            <p:cNvCxnSpPr/>
                            <p:nvPr/>
                          </p:nvCxnSpPr>
                          <p:spPr>
                            <a:xfrm flipV="1">
                              <a:off x="2278754" y="4093618"/>
                              <a:ext cx="2484623" cy="12621"/>
                            </a:xfrm>
                            <a:prstGeom prst="straightConnector1">
                              <a:avLst/>
                            </a:prstGeom>
                            <a:ln>
                              <a:tailEnd type="arrow"/>
                            </a:ln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</p:grpSp>
                    <p:sp>
                      <p:nvSpPr>
                        <p:cNvPr id="187" name="TextBox 186"/>
                        <p:cNvSpPr txBox="1"/>
                        <p:nvPr/>
                      </p:nvSpPr>
                      <p:spPr>
                        <a:xfrm>
                          <a:off x="3491880" y="3675578"/>
                          <a:ext cx="1003311" cy="27699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1">
                          <a:spAutoFit/>
                        </a:bodyPr>
                        <a:lstStyle/>
                        <a:p>
                          <a:pPr algn="ctr"/>
                          <a:r>
                            <a:rPr lang="en-US" sz="1200" dirty="0" smtClean="0"/>
                            <a:t>valid</a:t>
                          </a:r>
                          <a:endParaRPr lang="he-IL" sz="1200" dirty="0"/>
                        </a:p>
                      </p:txBody>
                    </p:sp>
                    <p:sp>
                      <p:nvSpPr>
                        <p:cNvPr id="188" name="TextBox 187"/>
                        <p:cNvSpPr txBox="1"/>
                        <p:nvPr/>
                      </p:nvSpPr>
                      <p:spPr>
                        <a:xfrm>
                          <a:off x="3466241" y="3970913"/>
                          <a:ext cx="1003311" cy="27699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1">
                          <a:spAutoFit/>
                        </a:bodyPr>
                        <a:lstStyle/>
                        <a:p>
                          <a:pPr algn="ctr"/>
                          <a:r>
                            <a:rPr lang="en-US" sz="1200" dirty="0" smtClean="0"/>
                            <a:t>busy</a:t>
                          </a:r>
                          <a:endParaRPr lang="he-IL" sz="1200" dirty="0"/>
                        </a:p>
                      </p:txBody>
                    </p:sp>
                  </p:grpSp>
                  <p:cxnSp>
                    <p:nvCxnSpPr>
                      <p:cNvPr id="182" name="Straight Connector 181"/>
                      <p:cNvCxnSpPr/>
                      <p:nvPr/>
                    </p:nvCxnSpPr>
                    <p:spPr>
                      <a:xfrm flipV="1">
                        <a:off x="7000527" y="3014258"/>
                        <a:ext cx="0" cy="266844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83" name="Straight Connector 182"/>
                      <p:cNvCxnSpPr/>
                      <p:nvPr/>
                    </p:nvCxnSpPr>
                    <p:spPr>
                      <a:xfrm>
                        <a:off x="7164288" y="3001637"/>
                        <a:ext cx="0" cy="556737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84" name="Straight Connector 183"/>
                      <p:cNvCxnSpPr/>
                      <p:nvPr/>
                    </p:nvCxnSpPr>
                    <p:spPr>
                      <a:xfrm>
                        <a:off x="7308304" y="3001637"/>
                        <a:ext cx="0" cy="862243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85" name="Straight Connector 184"/>
                      <p:cNvCxnSpPr/>
                      <p:nvPr/>
                    </p:nvCxnSpPr>
                    <p:spPr>
                      <a:xfrm>
                        <a:off x="7524328" y="3001637"/>
                        <a:ext cx="0" cy="1232816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180" name="Straight Connector 179"/>
                    <p:cNvCxnSpPr/>
                    <p:nvPr/>
                  </p:nvCxnSpPr>
                  <p:spPr>
                    <a:xfrm>
                      <a:off x="6164073" y="1542957"/>
                      <a:ext cx="0" cy="1453388"/>
                    </a:xfrm>
                    <a:prstGeom prst="line">
                      <a:avLst/>
                    </a:prstGeom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76" name="Group 175"/>
                  <p:cNvGrpSpPr/>
                  <p:nvPr/>
                </p:nvGrpSpPr>
                <p:grpSpPr>
                  <a:xfrm>
                    <a:off x="6292990" y="2941840"/>
                    <a:ext cx="1735394" cy="1711296"/>
                    <a:chOff x="6292990" y="2941840"/>
                    <a:chExt cx="1735394" cy="1711296"/>
                  </a:xfrm>
                </p:grpSpPr>
                <p:cxnSp>
                  <p:nvCxnSpPr>
                    <p:cNvPr id="177" name="Straight Connector 176"/>
                    <p:cNvCxnSpPr/>
                    <p:nvPr/>
                  </p:nvCxnSpPr>
                  <p:spPr>
                    <a:xfrm>
                      <a:off x="8028384" y="2941840"/>
                      <a:ext cx="0" cy="1711296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8" name="Straight Arrow Connector 177"/>
                    <p:cNvCxnSpPr/>
                    <p:nvPr/>
                  </p:nvCxnSpPr>
                  <p:spPr>
                    <a:xfrm flipH="1">
                      <a:off x="6292990" y="4653136"/>
                      <a:ext cx="1735394" cy="0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174" name="TextBox 173"/>
                <p:cNvSpPr txBox="1"/>
                <p:nvPr/>
              </p:nvSpPr>
              <p:spPr>
                <a:xfrm>
                  <a:off x="6306859" y="4407228"/>
                  <a:ext cx="1131130" cy="276999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 algn="ctr"/>
                  <a:r>
                    <a:rPr lang="en-US" sz="1200" dirty="0" smtClean="0"/>
                    <a:t>Write_enable</a:t>
                  </a:r>
                  <a:endParaRPr lang="he-IL" sz="1200" dirty="0"/>
                </a:p>
              </p:txBody>
            </p:sp>
          </p:grpSp>
          <p:sp>
            <p:nvSpPr>
              <p:cNvPr id="239" name="TextBox 238"/>
              <p:cNvSpPr txBox="1"/>
              <p:nvPr/>
            </p:nvSpPr>
            <p:spPr>
              <a:xfrm>
                <a:off x="2533351" y="2944043"/>
                <a:ext cx="2053996" cy="276999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1200" b="1" dirty="0" smtClean="0"/>
                  <a:t>Wishbone_data [7..0</a:t>
                </a:r>
                <a:r>
                  <a:rPr lang="en-US" sz="1200" b="1" dirty="0"/>
                  <a:t>]</a:t>
                </a:r>
                <a:endParaRPr lang="he-IL" sz="1200" b="1" dirty="0"/>
              </a:p>
            </p:txBody>
          </p:sp>
        </p:grpSp>
        <p:cxnSp>
          <p:nvCxnSpPr>
            <p:cNvPr id="73" name="Straight Arrow Connector 72"/>
            <p:cNvCxnSpPr/>
            <p:nvPr/>
          </p:nvCxnSpPr>
          <p:spPr>
            <a:xfrm rot="10800000" flipV="1">
              <a:off x="216024" y="3717032"/>
              <a:ext cx="936104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>
              <a:off x="2952328" y="1916832"/>
              <a:ext cx="2232248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400" b="1" dirty="0" smtClean="0"/>
                <a:t>TX Path</a:t>
              </a:r>
            </a:p>
          </p:txBody>
        </p:sp>
        <p:cxnSp>
          <p:nvCxnSpPr>
            <p:cNvPr id="79" name="Straight Connector 78"/>
            <p:cNvCxnSpPr/>
            <p:nvPr/>
          </p:nvCxnSpPr>
          <p:spPr>
            <a:xfrm rot="5400000" flipH="1" flipV="1">
              <a:off x="5148064" y="3212976"/>
              <a:ext cx="72008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/>
            <p:nvPr/>
          </p:nvCxnSpPr>
          <p:spPr>
            <a:xfrm>
              <a:off x="5508104" y="2852936"/>
              <a:ext cx="100811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4" name="TextBox 83"/>
            <p:cNvSpPr txBox="1"/>
            <p:nvPr/>
          </p:nvSpPr>
          <p:spPr>
            <a:xfrm>
              <a:off x="5364088" y="2564904"/>
              <a:ext cx="1152127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200" dirty="0" smtClean="0"/>
                <a:t>Frame _finish</a:t>
              </a:r>
              <a:endParaRPr lang="he-IL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87687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921404" y="1494656"/>
            <a:ext cx="7560840" cy="3240360"/>
            <a:chOff x="894143" y="1494656"/>
            <a:chExt cx="7560840" cy="3240360"/>
          </a:xfrm>
        </p:grpSpPr>
        <p:grpSp>
          <p:nvGrpSpPr>
            <p:cNvPr id="56" name="Group 55"/>
            <p:cNvGrpSpPr/>
            <p:nvPr/>
          </p:nvGrpSpPr>
          <p:grpSpPr>
            <a:xfrm>
              <a:off x="894143" y="1494656"/>
              <a:ext cx="7560840" cy="3240360"/>
              <a:chOff x="395536" y="2708920"/>
              <a:chExt cx="7560840" cy="3240360"/>
            </a:xfrm>
          </p:grpSpPr>
          <p:grpSp>
            <p:nvGrpSpPr>
              <p:cNvPr id="55" name="Group 54"/>
              <p:cNvGrpSpPr/>
              <p:nvPr/>
            </p:nvGrpSpPr>
            <p:grpSpPr>
              <a:xfrm>
                <a:off x="395536" y="2708920"/>
                <a:ext cx="7560840" cy="3240360"/>
                <a:chOff x="395536" y="2708920"/>
                <a:chExt cx="7560840" cy="3240360"/>
              </a:xfrm>
            </p:grpSpPr>
            <p:grpSp>
              <p:nvGrpSpPr>
                <p:cNvPr id="54" name="Group 53"/>
                <p:cNvGrpSpPr/>
                <p:nvPr/>
              </p:nvGrpSpPr>
              <p:grpSpPr>
                <a:xfrm>
                  <a:off x="539552" y="2708920"/>
                  <a:ext cx="7416824" cy="3240360"/>
                  <a:chOff x="539552" y="2708920"/>
                  <a:chExt cx="7416824" cy="3240360"/>
                </a:xfrm>
              </p:grpSpPr>
              <p:sp>
                <p:nvSpPr>
                  <p:cNvPr id="4" name="מלבן 47"/>
                  <p:cNvSpPr/>
                  <p:nvPr/>
                </p:nvSpPr>
                <p:spPr>
                  <a:xfrm>
                    <a:off x="1075048" y="2708920"/>
                    <a:ext cx="6048672" cy="3240360"/>
                  </a:xfrm>
                  <a:prstGeom prst="rect">
                    <a:avLst/>
                  </a:prstGeom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1400" dirty="0"/>
                  </a:p>
                </p:txBody>
              </p:sp>
              <p:sp>
                <p:nvSpPr>
                  <p:cNvPr id="6" name="מלבן 47"/>
                  <p:cNvSpPr/>
                  <p:nvPr/>
                </p:nvSpPr>
                <p:spPr>
                  <a:xfrm>
                    <a:off x="1763688" y="3429000"/>
                    <a:ext cx="1224136" cy="1584176"/>
                  </a:xfrm>
                  <a:prstGeom prst="rect">
                    <a:avLst/>
                  </a:prstGeom>
                  <a:solidFill>
                    <a:srgbClr val="993300"/>
                  </a:solidFill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r>
                      <a:rPr lang="en-US" sz="2000" dirty="0" smtClean="0"/>
                      <a:t>PLL</a:t>
                    </a:r>
                    <a:endParaRPr lang="he-IL" sz="2000" dirty="0"/>
                  </a:p>
                </p:txBody>
              </p:sp>
              <p:sp>
                <p:nvSpPr>
                  <p:cNvPr id="7" name="מלבן 47"/>
                  <p:cNvSpPr/>
                  <p:nvPr/>
                </p:nvSpPr>
                <p:spPr>
                  <a:xfrm>
                    <a:off x="4499991" y="4590037"/>
                    <a:ext cx="1085569" cy="1168387"/>
                  </a:xfrm>
                  <a:prstGeom prst="rect">
                    <a:avLst/>
                  </a:prstGeom>
                  <a:solidFill>
                    <a:srgbClr val="993300"/>
                  </a:solidFill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r>
                      <a:rPr lang="en-US" sz="2000" dirty="0" smtClean="0"/>
                      <a:t>Reset block</a:t>
                    </a:r>
                    <a:endParaRPr lang="he-IL" sz="2000" dirty="0"/>
                  </a:p>
                </p:txBody>
              </p:sp>
              <p:cxnSp>
                <p:nvCxnSpPr>
                  <p:cNvPr id="9" name="Straight Arrow Connector 8"/>
                  <p:cNvCxnSpPr/>
                  <p:nvPr/>
                </p:nvCxnSpPr>
                <p:spPr>
                  <a:xfrm>
                    <a:off x="539552" y="4221088"/>
                    <a:ext cx="1224136" cy="1588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" name="Straight Arrow Connector 10"/>
                  <p:cNvCxnSpPr/>
                  <p:nvPr/>
                </p:nvCxnSpPr>
                <p:spPr>
                  <a:xfrm>
                    <a:off x="2987824" y="4797152"/>
                    <a:ext cx="1512168" cy="1588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" name="Elbow Connector 13"/>
                  <p:cNvCxnSpPr/>
                  <p:nvPr/>
                </p:nvCxnSpPr>
                <p:spPr>
                  <a:xfrm>
                    <a:off x="539552" y="4509120"/>
                    <a:ext cx="3960440" cy="1070248"/>
                  </a:xfrm>
                  <a:prstGeom prst="bentConnector3">
                    <a:avLst>
                      <a:gd name="adj1" fmla="val 18680"/>
                    </a:avLst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0" name="TextBox 29"/>
                  <p:cNvSpPr txBox="1"/>
                  <p:nvPr/>
                </p:nvSpPr>
                <p:spPr>
                  <a:xfrm>
                    <a:off x="3131840" y="4509120"/>
                    <a:ext cx="720080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1">
                    <a:spAutoFit/>
                  </a:bodyPr>
                  <a:lstStyle/>
                  <a:p>
                    <a:pPr algn="ctr"/>
                    <a:r>
                      <a:rPr lang="en-US" sz="1400" dirty="0" smtClean="0"/>
                      <a:t>lock</a:t>
                    </a:r>
                    <a:endParaRPr lang="he-IL" sz="1400" dirty="0"/>
                  </a:p>
                </p:txBody>
              </p:sp>
              <p:sp>
                <p:nvSpPr>
                  <p:cNvPr id="32" name="TextBox 31"/>
                  <p:cNvSpPr txBox="1"/>
                  <p:nvPr/>
                </p:nvSpPr>
                <p:spPr>
                  <a:xfrm>
                    <a:off x="3275856" y="2780928"/>
                    <a:ext cx="2088232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1">
                    <a:spAutoFit/>
                  </a:bodyPr>
                  <a:lstStyle/>
                  <a:p>
                    <a:pPr algn="ctr"/>
                    <a:r>
                      <a:rPr lang="en-US" sz="2400" b="1" dirty="0" smtClean="0"/>
                      <a:t>Clk &amp; Reset</a:t>
                    </a:r>
                    <a:endParaRPr lang="he-IL" sz="2400" b="1" dirty="0"/>
                  </a:p>
                </p:txBody>
              </p:sp>
              <p:cxnSp>
                <p:nvCxnSpPr>
                  <p:cNvPr id="34" name="Straight Arrow Connector 33"/>
                  <p:cNvCxnSpPr/>
                  <p:nvPr/>
                </p:nvCxnSpPr>
                <p:spPr>
                  <a:xfrm>
                    <a:off x="2987824" y="3573016"/>
                    <a:ext cx="4968552" cy="1588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Straight Arrow Connector 35"/>
                  <p:cNvCxnSpPr/>
                  <p:nvPr/>
                </p:nvCxnSpPr>
                <p:spPr>
                  <a:xfrm>
                    <a:off x="2987824" y="3933056"/>
                    <a:ext cx="4968552" cy="1588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46" name="Group 45"/>
                  <p:cNvGrpSpPr/>
                  <p:nvPr/>
                </p:nvGrpSpPr>
                <p:grpSpPr>
                  <a:xfrm>
                    <a:off x="5585558" y="4221088"/>
                    <a:ext cx="2370816" cy="864096"/>
                    <a:chOff x="5646177" y="4437112"/>
                    <a:chExt cx="2022167" cy="576064"/>
                  </a:xfrm>
                </p:grpSpPr>
                <p:cxnSp>
                  <p:nvCxnSpPr>
                    <p:cNvPr id="38" name="Straight Arrow Connector 37"/>
                    <p:cNvCxnSpPr/>
                    <p:nvPr/>
                  </p:nvCxnSpPr>
                  <p:spPr>
                    <a:xfrm>
                      <a:off x="6372200" y="4437112"/>
                      <a:ext cx="1296144" cy="1588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3" name="Straight Connector 42"/>
                    <p:cNvCxnSpPr/>
                    <p:nvPr/>
                  </p:nvCxnSpPr>
                  <p:spPr>
                    <a:xfrm rot="5400000">
                      <a:off x="6084168" y="4725144"/>
                      <a:ext cx="576064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5" name="Straight Connector 44"/>
                    <p:cNvCxnSpPr/>
                    <p:nvPr/>
                  </p:nvCxnSpPr>
                  <p:spPr>
                    <a:xfrm flipH="1">
                      <a:off x="5646177" y="5013176"/>
                      <a:ext cx="726024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51" name="TextBox 50"/>
                  <p:cNvSpPr txBox="1"/>
                  <p:nvPr/>
                </p:nvSpPr>
                <p:spPr>
                  <a:xfrm>
                    <a:off x="5472100" y="4814013"/>
                    <a:ext cx="999728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1">
                    <a:spAutoFit/>
                  </a:bodyPr>
                  <a:lstStyle/>
                  <a:p>
                    <a:pPr algn="ctr"/>
                    <a:r>
                      <a:rPr lang="en-US" sz="1400" dirty="0" smtClean="0"/>
                      <a:t>Sys_reset</a:t>
                    </a:r>
                    <a:endParaRPr lang="he-IL" sz="1400" dirty="0"/>
                  </a:p>
                </p:txBody>
              </p:sp>
              <p:sp>
                <p:nvSpPr>
                  <p:cNvPr id="52" name="TextBox 51"/>
                  <p:cNvSpPr txBox="1"/>
                  <p:nvPr/>
                </p:nvSpPr>
                <p:spPr>
                  <a:xfrm>
                    <a:off x="3000203" y="3260087"/>
                    <a:ext cx="1512168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1">
                    <a:spAutoFit/>
                  </a:bodyPr>
                  <a:lstStyle/>
                  <a:p>
                    <a:pPr algn="ctr"/>
                    <a:r>
                      <a:rPr lang="en-US" sz="1200" dirty="0" smtClean="0"/>
                      <a:t>Sys_clk</a:t>
                    </a:r>
                    <a:r>
                      <a:rPr lang="en-US" sz="1400" dirty="0" smtClean="0"/>
                      <a:t>[100 </a:t>
                    </a:r>
                    <a:r>
                      <a:rPr lang="en-US" sz="1200" dirty="0" smtClean="0"/>
                      <a:t>MHz</a:t>
                    </a:r>
                    <a:r>
                      <a:rPr lang="en-US" sz="1400" dirty="0" smtClean="0"/>
                      <a:t>]</a:t>
                    </a:r>
                    <a:endParaRPr lang="he-IL" sz="1400" dirty="0"/>
                  </a:p>
                </p:txBody>
              </p:sp>
              <p:sp>
                <p:nvSpPr>
                  <p:cNvPr id="53" name="TextBox 52"/>
                  <p:cNvSpPr txBox="1"/>
                  <p:nvPr/>
                </p:nvSpPr>
                <p:spPr>
                  <a:xfrm>
                    <a:off x="2807804" y="3656057"/>
                    <a:ext cx="1872208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1">
                    <a:spAutoFit/>
                  </a:bodyPr>
                  <a:lstStyle/>
                  <a:p>
                    <a:pPr algn="ctr"/>
                    <a:r>
                      <a:rPr lang="en-US" sz="1200" dirty="0" smtClean="0"/>
                      <a:t>Vesa_clk[65 MHz]</a:t>
                    </a:r>
                    <a:endParaRPr lang="he-IL" sz="1200" dirty="0"/>
                  </a:p>
                </p:txBody>
              </p:sp>
            </p:grpSp>
            <p:sp>
              <p:nvSpPr>
                <p:cNvPr id="5" name="TextBox 4"/>
                <p:cNvSpPr txBox="1"/>
                <p:nvPr/>
              </p:nvSpPr>
              <p:spPr>
                <a:xfrm>
                  <a:off x="395536" y="3933056"/>
                  <a:ext cx="1224136" cy="307777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 algn="ctr"/>
                  <a:r>
                    <a:rPr lang="en-US" sz="1400" dirty="0" smtClean="0"/>
                    <a:t>CLK [50MHz]</a:t>
                  </a:r>
                  <a:endParaRPr lang="he-IL" sz="1400" dirty="0"/>
                </a:p>
              </p:txBody>
            </p:sp>
          </p:grpSp>
          <p:sp>
            <p:nvSpPr>
              <p:cNvPr id="31" name="TextBox 30"/>
              <p:cNvSpPr txBox="1"/>
              <p:nvPr/>
            </p:nvSpPr>
            <p:spPr>
              <a:xfrm>
                <a:off x="395536" y="4221088"/>
                <a:ext cx="999728" cy="307777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1400" dirty="0" smtClean="0"/>
                  <a:t>Reset_in</a:t>
                </a:r>
                <a:endParaRPr lang="he-IL" sz="1400" dirty="0"/>
              </a:p>
            </p:txBody>
          </p:sp>
        </p:grpSp>
        <p:cxnSp>
          <p:nvCxnSpPr>
            <p:cNvPr id="15" name="Straight Connector 14"/>
            <p:cNvCxnSpPr/>
            <p:nvPr/>
          </p:nvCxnSpPr>
          <p:spPr>
            <a:xfrm>
              <a:off x="1979712" y="3006824"/>
              <a:ext cx="0" cy="100811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1979712" y="4014936"/>
              <a:ext cx="301888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3" name="Straight Arrow Connector 22"/>
          <p:cNvCxnSpPr/>
          <p:nvPr/>
        </p:nvCxnSpPr>
        <p:spPr>
          <a:xfrm>
            <a:off x="5364088" y="2360340"/>
            <a:ext cx="0" cy="10154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5652120" y="2734207"/>
            <a:ext cx="0" cy="6553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Elbow Connector 27"/>
          <p:cNvCxnSpPr/>
          <p:nvPr/>
        </p:nvCxnSpPr>
        <p:spPr>
          <a:xfrm flipV="1">
            <a:off x="6084167" y="3314601"/>
            <a:ext cx="2370816" cy="906488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008279" y="3944685"/>
            <a:ext cx="999728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Vesa_reset</a:t>
            </a:r>
            <a:endParaRPr lang="he-IL" sz="1400" dirty="0"/>
          </a:p>
        </p:txBody>
      </p:sp>
      <p:sp>
        <p:nvSpPr>
          <p:cNvPr id="47" name="Flowchart: Connector 46"/>
          <p:cNvSpPr/>
          <p:nvPr/>
        </p:nvSpPr>
        <p:spPr>
          <a:xfrm flipV="1">
            <a:off x="3582563" y="5229200"/>
            <a:ext cx="75145" cy="72008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לבן 5"/>
          <p:cNvSpPr/>
          <p:nvPr/>
        </p:nvSpPr>
        <p:spPr>
          <a:xfrm>
            <a:off x="3059832" y="404664"/>
            <a:ext cx="4536504" cy="3631904"/>
          </a:xfrm>
          <a:prstGeom prst="rect">
            <a:avLst/>
          </a:prstGeom>
          <a:gradFill flip="none" rotWithShape="1">
            <a:gsLst>
              <a:gs pos="0">
                <a:srgbClr val="C00000">
                  <a:tint val="66000"/>
                  <a:satMod val="160000"/>
                </a:srgbClr>
              </a:gs>
              <a:gs pos="50000">
                <a:srgbClr val="C00000">
                  <a:tint val="44500"/>
                  <a:satMod val="160000"/>
                </a:srgbClr>
              </a:gs>
              <a:gs pos="100000">
                <a:srgbClr val="C00000">
                  <a:tint val="23500"/>
                  <a:satMod val="160000"/>
                </a:srgbClr>
              </a:gs>
            </a:gsLst>
            <a:lin ang="162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6" name="TextBox 5"/>
          <p:cNvSpPr txBox="1"/>
          <p:nvPr/>
        </p:nvSpPr>
        <p:spPr>
          <a:xfrm>
            <a:off x="4355976" y="692696"/>
            <a:ext cx="208823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400" b="1" dirty="0" smtClean="0"/>
              <a:t>Filter</a:t>
            </a:r>
          </a:p>
        </p:txBody>
      </p:sp>
      <p:pic>
        <p:nvPicPr>
          <p:cNvPr id="1026" name="Picture 2" descr="C:\Users\kelbaz\Desktop\temp\Ca8ptur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1340768"/>
            <a:ext cx="291678" cy="424324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1691680" y="1988840"/>
            <a:ext cx="1224136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CLK [100MHz]</a:t>
            </a:r>
            <a:endParaRPr lang="he-IL" sz="1400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835696" y="2996952"/>
            <a:ext cx="1224136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835696" y="2636912"/>
            <a:ext cx="999728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Sys_reset</a:t>
            </a:r>
            <a:endParaRPr lang="he-IL" sz="1400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835696" y="1556792"/>
            <a:ext cx="1224136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835696" y="2276872"/>
            <a:ext cx="1224136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7596336" y="1484784"/>
            <a:ext cx="1224136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668344" y="1196752"/>
            <a:ext cx="108012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Sig_filtered</a:t>
            </a:r>
            <a:endParaRPr lang="he-IL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1835696" y="1268760"/>
            <a:ext cx="999728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Sig_in</a:t>
            </a:r>
            <a:endParaRPr lang="he-IL" sz="1400" dirty="0"/>
          </a:p>
        </p:txBody>
      </p:sp>
      <p:cxnSp>
        <p:nvCxnSpPr>
          <p:cNvPr id="32" name="Straight Connector 31"/>
          <p:cNvCxnSpPr/>
          <p:nvPr/>
        </p:nvCxnSpPr>
        <p:spPr>
          <a:xfrm>
            <a:off x="1475656" y="5229200"/>
            <a:ext cx="14401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1619672" y="4869160"/>
            <a:ext cx="14401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763688" y="5229200"/>
            <a:ext cx="14401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rot="5400000" flipH="1" flipV="1">
            <a:off x="1439652" y="5049180"/>
            <a:ext cx="36004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rot="5400000">
            <a:off x="1587860" y="5044988"/>
            <a:ext cx="360040" cy="838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1835696" y="5229200"/>
            <a:ext cx="14401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1979712" y="4869160"/>
            <a:ext cx="14401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2123728" y="5229200"/>
            <a:ext cx="14401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rot="5400000" flipH="1" flipV="1">
            <a:off x="1799692" y="5049180"/>
            <a:ext cx="36004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rot="5400000">
            <a:off x="1947900" y="5044988"/>
            <a:ext cx="360040" cy="838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2195736" y="5229200"/>
            <a:ext cx="14401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2339752" y="4869160"/>
            <a:ext cx="14401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2483768" y="5229200"/>
            <a:ext cx="14401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rot="5400000" flipH="1" flipV="1">
            <a:off x="2159732" y="5049180"/>
            <a:ext cx="36004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rot="5400000">
            <a:off x="2307940" y="5044988"/>
            <a:ext cx="360040" cy="838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2555776" y="5229200"/>
            <a:ext cx="14401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2699792" y="4869160"/>
            <a:ext cx="417646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rot="5400000" flipH="1" flipV="1">
            <a:off x="2519772" y="5049180"/>
            <a:ext cx="36004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323528" y="4869160"/>
            <a:ext cx="999728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Sig_in</a:t>
            </a:r>
            <a:endParaRPr lang="he-IL" sz="1400" dirty="0"/>
          </a:p>
        </p:txBody>
      </p:sp>
      <p:sp>
        <p:nvSpPr>
          <p:cNvPr id="59" name="TextBox 58"/>
          <p:cNvSpPr txBox="1"/>
          <p:nvPr/>
        </p:nvSpPr>
        <p:spPr>
          <a:xfrm>
            <a:off x="251520" y="5661248"/>
            <a:ext cx="108012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Sig_filtered</a:t>
            </a:r>
            <a:endParaRPr lang="he-IL" sz="1400" dirty="0"/>
          </a:p>
        </p:txBody>
      </p:sp>
      <p:cxnSp>
        <p:nvCxnSpPr>
          <p:cNvPr id="60" name="Straight Connector 59"/>
          <p:cNvCxnSpPr/>
          <p:nvPr/>
        </p:nvCxnSpPr>
        <p:spPr>
          <a:xfrm>
            <a:off x="1475656" y="5877272"/>
            <a:ext cx="136815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2843808" y="5517232"/>
            <a:ext cx="417646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rot="5400000" flipH="1" flipV="1">
            <a:off x="2663788" y="5697252"/>
            <a:ext cx="36004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8559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מלבן 47"/>
          <p:cNvSpPr/>
          <p:nvPr/>
        </p:nvSpPr>
        <p:spPr>
          <a:xfrm>
            <a:off x="4756413" y="1584744"/>
            <a:ext cx="1888180" cy="2084123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2000" dirty="0"/>
          </a:p>
        </p:txBody>
      </p:sp>
      <p:grpSp>
        <p:nvGrpSpPr>
          <p:cNvPr id="128" name="Group 127"/>
          <p:cNvGrpSpPr/>
          <p:nvPr/>
        </p:nvGrpSpPr>
        <p:grpSpPr>
          <a:xfrm>
            <a:off x="1043608" y="548680"/>
            <a:ext cx="7742479" cy="4977193"/>
            <a:chOff x="1250318" y="182481"/>
            <a:chExt cx="7742479" cy="4977193"/>
          </a:xfrm>
        </p:grpSpPr>
        <p:grpSp>
          <p:nvGrpSpPr>
            <p:cNvPr id="127" name="Group 126"/>
            <p:cNvGrpSpPr/>
            <p:nvPr/>
          </p:nvGrpSpPr>
          <p:grpSpPr>
            <a:xfrm>
              <a:off x="1250318" y="182481"/>
              <a:ext cx="7742479" cy="4977193"/>
              <a:chOff x="1357305" y="1066273"/>
              <a:chExt cx="7742479" cy="4977193"/>
            </a:xfrm>
          </p:grpSpPr>
          <p:grpSp>
            <p:nvGrpSpPr>
              <p:cNvPr id="123" name="Group 122"/>
              <p:cNvGrpSpPr/>
              <p:nvPr/>
            </p:nvGrpSpPr>
            <p:grpSpPr>
              <a:xfrm>
                <a:off x="1357305" y="1066273"/>
                <a:ext cx="7742479" cy="4977193"/>
                <a:chOff x="1291375" y="658040"/>
                <a:chExt cx="7742479" cy="4977193"/>
              </a:xfrm>
            </p:grpSpPr>
            <p:grpSp>
              <p:nvGrpSpPr>
                <p:cNvPr id="115" name="Group 114"/>
                <p:cNvGrpSpPr/>
                <p:nvPr/>
              </p:nvGrpSpPr>
              <p:grpSpPr>
                <a:xfrm>
                  <a:off x="1291375" y="658040"/>
                  <a:ext cx="7742479" cy="4977193"/>
                  <a:chOff x="1276755" y="692696"/>
                  <a:chExt cx="7742479" cy="4977193"/>
                </a:xfrm>
              </p:grpSpPr>
              <p:grpSp>
                <p:nvGrpSpPr>
                  <p:cNvPr id="64" name="Group 63"/>
                  <p:cNvGrpSpPr/>
                  <p:nvPr/>
                </p:nvGrpSpPr>
                <p:grpSpPr>
                  <a:xfrm>
                    <a:off x="1276755" y="1087461"/>
                    <a:ext cx="7742479" cy="4582428"/>
                    <a:chOff x="1824808" y="980728"/>
                    <a:chExt cx="7400432" cy="4582428"/>
                  </a:xfrm>
                </p:grpSpPr>
                <p:grpSp>
                  <p:nvGrpSpPr>
                    <p:cNvPr id="65" name="Group 64"/>
                    <p:cNvGrpSpPr/>
                    <p:nvPr/>
                  </p:nvGrpSpPr>
                  <p:grpSpPr>
                    <a:xfrm>
                      <a:off x="1824808" y="980728"/>
                      <a:ext cx="6917584" cy="4582428"/>
                      <a:chOff x="1824808" y="980728"/>
                      <a:chExt cx="6917584" cy="4582428"/>
                    </a:xfrm>
                  </p:grpSpPr>
                  <p:grpSp>
                    <p:nvGrpSpPr>
                      <p:cNvPr id="67" name="Group 66"/>
                      <p:cNvGrpSpPr/>
                      <p:nvPr/>
                    </p:nvGrpSpPr>
                    <p:grpSpPr>
                      <a:xfrm>
                        <a:off x="1824808" y="980728"/>
                        <a:ext cx="6917584" cy="4582428"/>
                        <a:chOff x="1820102" y="934261"/>
                        <a:chExt cx="6917584" cy="4582428"/>
                      </a:xfrm>
                    </p:grpSpPr>
                    <p:grpSp>
                      <p:nvGrpSpPr>
                        <p:cNvPr id="77" name="Group 76"/>
                        <p:cNvGrpSpPr/>
                        <p:nvPr/>
                      </p:nvGrpSpPr>
                      <p:grpSpPr>
                        <a:xfrm>
                          <a:off x="2249075" y="965459"/>
                          <a:ext cx="6488611" cy="4551230"/>
                          <a:chOff x="2264694" y="965460"/>
                          <a:chExt cx="6488611" cy="4551230"/>
                        </a:xfrm>
                      </p:grpSpPr>
                      <p:grpSp>
                        <p:nvGrpSpPr>
                          <p:cNvPr id="79" name="Group 78"/>
                          <p:cNvGrpSpPr/>
                          <p:nvPr/>
                        </p:nvGrpSpPr>
                        <p:grpSpPr>
                          <a:xfrm>
                            <a:off x="2264694" y="965460"/>
                            <a:ext cx="6488611" cy="4551230"/>
                            <a:chOff x="1876385" y="784670"/>
                            <a:chExt cx="6731095" cy="4874701"/>
                          </a:xfrm>
                        </p:grpSpPr>
                        <p:sp>
                          <p:nvSpPr>
                            <p:cNvPr id="83" name="מלבן 18"/>
                            <p:cNvSpPr/>
                            <p:nvPr/>
                          </p:nvSpPr>
                          <p:spPr>
                            <a:xfrm>
                              <a:off x="1876385" y="784670"/>
                              <a:ext cx="6731095" cy="4874701"/>
                            </a:xfrm>
                            <a:prstGeom prst="rect">
                              <a:avLst/>
                            </a:prstGeom>
                            <a:gradFill>
                              <a:gsLst>
                                <a:gs pos="33000">
                                  <a:srgbClr val="9BC547"/>
                                </a:gs>
                                <a:gs pos="97000">
                                  <a:schemeClr val="accent3">
                                    <a:shade val="93000"/>
                                    <a:satMod val="130000"/>
                                    <a:lumMod val="6000"/>
                                    <a:lumOff val="94000"/>
                                  </a:schemeClr>
                                </a:gs>
                                <a:gs pos="100000">
                                  <a:schemeClr val="accent3">
                                    <a:shade val="94000"/>
                                    <a:satMod val="135000"/>
                                  </a:schemeClr>
                                </a:gs>
                              </a:gsLst>
                            </a:gradFill>
                          </p:spPr>
                          <p:style>
                            <a:lnRef idx="0">
                              <a:schemeClr val="accent3"/>
                            </a:lnRef>
                            <a:fillRef idx="3">
                              <a:schemeClr val="accent3"/>
                            </a:fillRef>
                            <a:effectRef idx="3">
                              <a:schemeClr val="accent3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1" anchor="ctr"/>
                            <a:lstStyle/>
                            <a:p>
                              <a:pPr algn="ctr"/>
                              <a:endParaRPr lang="he-IL" sz="1400" dirty="0">
                                <a:solidFill>
                                  <a:schemeClr val="tx1"/>
                                </a:solidFill>
                              </a:endParaRPr>
                            </a:p>
                          </p:txBody>
                        </p:sp>
                        <p:grpSp>
                          <p:nvGrpSpPr>
                            <p:cNvPr id="84" name="Group 83"/>
                            <p:cNvGrpSpPr/>
                            <p:nvPr/>
                          </p:nvGrpSpPr>
                          <p:grpSpPr>
                            <a:xfrm>
                              <a:off x="5033070" y="1268760"/>
                              <a:ext cx="1872209" cy="2232248"/>
                              <a:chOff x="2228271" y="1484784"/>
                              <a:chExt cx="1872209" cy="2448271"/>
                            </a:xfrm>
                          </p:grpSpPr>
                          <p:sp>
                            <p:nvSpPr>
                              <p:cNvPr id="89" name="מלבן 47"/>
                              <p:cNvSpPr/>
                              <p:nvPr/>
                            </p:nvSpPr>
                            <p:spPr>
                              <a:xfrm>
                                <a:off x="2228271" y="1484784"/>
                                <a:ext cx="1872209" cy="2448271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accent3">
                                  <a:lumMod val="50000"/>
                                </a:schemeClr>
                              </a:solidFill>
                            </p:spPr>
                            <p:style>
                              <a:lnRef idx="0">
                                <a:schemeClr val="accent1"/>
                              </a:lnRef>
                              <a:fillRef idx="3">
                                <a:schemeClr val="accent1"/>
                              </a:fillRef>
                              <a:effectRef idx="3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1" anchor="ctr"/>
                              <a:lstStyle/>
                              <a:p>
                                <a:pPr algn="ctr"/>
                                <a:endParaRPr lang="he-IL" sz="2000" dirty="0"/>
                              </a:p>
                            </p:txBody>
                          </p:sp>
                          <p:sp>
                            <p:nvSpPr>
                              <p:cNvPr id="90" name="TextBox 89"/>
                              <p:cNvSpPr txBox="1"/>
                              <p:nvPr/>
                            </p:nvSpPr>
                            <p:spPr>
                              <a:xfrm>
                                <a:off x="2339327" y="1715566"/>
                                <a:ext cx="1595245" cy="738664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none" rtlCol="1">
                                <a:spAutoFit/>
                              </a:bodyPr>
                              <a:lstStyle/>
                              <a:p>
                                <a:r>
                                  <a:rPr lang="en-US" sz="2400" b="1" dirty="0">
                                    <a:solidFill>
                                      <a:schemeClr val="bg1"/>
                                    </a:solidFill>
                                  </a:rPr>
                                  <a:t>Led</a:t>
                                </a:r>
                                <a:r>
                                  <a:rPr lang="en-US" dirty="0">
                                    <a:solidFill>
                                      <a:schemeClr val="bg1"/>
                                    </a:solidFill>
                                  </a:rPr>
                                  <a:t> </a:t>
                                </a:r>
                                <a:r>
                                  <a:rPr lang="en-US" sz="2400" b="1" dirty="0">
                                    <a:solidFill>
                                      <a:schemeClr val="bg1"/>
                                    </a:solidFill>
                                  </a:rPr>
                                  <a:t>control</a:t>
                                </a:r>
                                <a:endParaRPr lang="he-IL" b="1" dirty="0">
                                  <a:solidFill>
                                    <a:schemeClr val="bg1"/>
                                  </a:solidFill>
                                </a:endParaRPr>
                              </a:p>
                              <a:p>
                                <a:endParaRPr lang="he-IL" dirty="0"/>
                              </a:p>
                            </p:txBody>
                          </p:sp>
                        </p:grpSp>
                        <p:grpSp>
                          <p:nvGrpSpPr>
                            <p:cNvPr id="85" name="Group 84"/>
                            <p:cNvGrpSpPr/>
                            <p:nvPr/>
                          </p:nvGrpSpPr>
                          <p:grpSpPr>
                            <a:xfrm>
                              <a:off x="2502365" y="1331068"/>
                              <a:ext cx="1007503" cy="2772310"/>
                              <a:chOff x="2358110" y="1583094"/>
                              <a:chExt cx="1007503" cy="2772310"/>
                            </a:xfrm>
                          </p:grpSpPr>
                          <p:sp>
                            <p:nvSpPr>
                              <p:cNvPr id="87" name="מלבן 47"/>
                              <p:cNvSpPr/>
                              <p:nvPr/>
                            </p:nvSpPr>
                            <p:spPr>
                              <a:xfrm>
                                <a:off x="2429509" y="1583094"/>
                                <a:ext cx="936104" cy="2772310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accent3">
                                  <a:lumMod val="50000"/>
                                </a:schemeClr>
                              </a:solidFill>
                            </p:spPr>
                            <p:style>
                              <a:lnRef idx="0">
                                <a:schemeClr val="accent1"/>
                              </a:lnRef>
                              <a:fillRef idx="3">
                                <a:schemeClr val="accent1"/>
                              </a:fillRef>
                              <a:effectRef idx="3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1" anchor="ctr"/>
                              <a:lstStyle/>
                              <a:p>
                                <a:pPr algn="ctr"/>
                                <a:endParaRPr lang="he-IL" sz="2000" dirty="0"/>
                              </a:p>
                            </p:txBody>
                          </p:sp>
                          <p:sp>
                            <p:nvSpPr>
                              <p:cNvPr id="88" name="TextBox 87"/>
                              <p:cNvSpPr txBox="1"/>
                              <p:nvPr/>
                            </p:nvSpPr>
                            <p:spPr>
                              <a:xfrm>
                                <a:off x="2358110" y="2508604"/>
                                <a:ext cx="987809" cy="692268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none" rtlCol="1">
                                <a:spAutoFit/>
                              </a:bodyPr>
                              <a:lstStyle/>
                              <a:p>
                                <a:pPr algn="ctr"/>
                                <a:r>
                                  <a:rPr lang="en-US" b="1" dirty="0" smtClean="0">
                                    <a:solidFill>
                                      <a:schemeClr val="bg1"/>
                                    </a:solidFill>
                                  </a:rPr>
                                  <a:t>Led </a:t>
                                </a:r>
                              </a:p>
                              <a:p>
                                <a:pPr algn="ctr"/>
                                <a:r>
                                  <a:rPr lang="en-US" b="1" dirty="0" smtClean="0">
                                    <a:solidFill>
                                      <a:schemeClr val="bg1"/>
                                    </a:solidFill>
                                  </a:rPr>
                                  <a:t>registers</a:t>
                                </a:r>
                                <a:endParaRPr lang="he-IL" b="1" dirty="0">
                                  <a:solidFill>
                                    <a:schemeClr val="bg1"/>
                                  </a:solidFill>
                                </a:endParaRPr>
                              </a:p>
                            </p:txBody>
                          </p:sp>
                        </p:grpSp>
                        <p:sp>
                          <p:nvSpPr>
                            <p:cNvPr id="86" name="מלבן 47"/>
                            <p:cNvSpPr/>
                            <p:nvPr/>
                          </p:nvSpPr>
                          <p:spPr>
                            <a:xfrm>
                              <a:off x="5296947" y="4338977"/>
                              <a:ext cx="1008112" cy="1116124"/>
                            </a:xfrm>
                            <a:prstGeom prst="rect">
                              <a:avLst/>
                            </a:prstGeom>
                            <a:solidFill>
                              <a:schemeClr val="accent3">
                                <a:lumMod val="50000"/>
                              </a:schemeClr>
                            </a:solidFill>
                          </p:spPr>
                          <p:style>
                            <a:lnRef idx="0">
                              <a:schemeClr val="accent1"/>
                            </a:lnRef>
                            <a:fillRef idx="3">
                              <a:schemeClr val="accent1"/>
                            </a:fillRef>
                            <a:effectRef idx="3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1" anchor="ctr"/>
                            <a:lstStyle/>
                            <a:p>
                              <a:pPr algn="ctr"/>
                              <a:r>
                                <a:rPr lang="en-US" sz="2000" dirty="0" smtClean="0"/>
                                <a:t>Timer</a:t>
                              </a:r>
                              <a:endParaRPr lang="he-IL" sz="2000" dirty="0"/>
                            </a:p>
                          </p:txBody>
                        </p:sp>
                      </p:grpSp>
                      <p:cxnSp>
                        <p:nvCxnSpPr>
                          <p:cNvPr id="80" name="Straight Arrow Connector 79"/>
                          <p:cNvCxnSpPr/>
                          <p:nvPr/>
                        </p:nvCxnSpPr>
                        <p:spPr>
                          <a:xfrm flipV="1">
                            <a:off x="3900526" y="1977016"/>
                            <a:ext cx="1391822" cy="2641"/>
                          </a:xfrm>
                          <a:prstGeom prst="straightConnector1">
                            <a:avLst/>
                          </a:prstGeom>
                          <a:ln>
                            <a:tailEnd type="arrow"/>
                          </a:ln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81" name="Straight Arrow Connector 80"/>
                          <p:cNvCxnSpPr/>
                          <p:nvPr/>
                        </p:nvCxnSpPr>
                        <p:spPr>
                          <a:xfrm>
                            <a:off x="3831699" y="2339697"/>
                            <a:ext cx="1460648" cy="9183"/>
                          </a:xfrm>
                          <a:prstGeom prst="straightConnector1">
                            <a:avLst/>
                          </a:prstGeom>
                          <a:ln>
                            <a:tailEnd type="arrow"/>
                          </a:ln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82" name="Straight Arrow Connector 81"/>
                          <p:cNvCxnSpPr/>
                          <p:nvPr/>
                        </p:nvCxnSpPr>
                        <p:spPr>
                          <a:xfrm>
                            <a:off x="3831699" y="2699737"/>
                            <a:ext cx="1460647" cy="18758"/>
                          </a:xfrm>
                          <a:prstGeom prst="straightConnector1">
                            <a:avLst/>
                          </a:prstGeom>
                          <a:ln>
                            <a:tailEnd type="arrow"/>
                          </a:ln>
                        </p:spPr>
                        <p:style>
                          <a:lnRef idx="2">
                            <a:schemeClr val="dk1"/>
                          </a:lnRef>
                          <a:fillRef idx="0">
                            <a:schemeClr val="dk1"/>
                          </a:fillRef>
                          <a:effectRef idx="1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sp>
                      <p:nvSpPr>
                        <p:cNvPr id="78" name="מלבן 53"/>
                        <p:cNvSpPr/>
                        <p:nvPr/>
                      </p:nvSpPr>
                      <p:spPr>
                        <a:xfrm>
                          <a:off x="1820102" y="934261"/>
                          <a:ext cx="447159" cy="4551231"/>
                        </a:xfrm>
                        <a:prstGeom prst="rect">
                          <a:avLst/>
                        </a:prstGeom>
                      </p:spPr>
                      <p:style>
                        <a:lnRef idx="1">
                          <a:schemeClr val="dk1"/>
                        </a:lnRef>
                        <a:fillRef idx="2">
                          <a:schemeClr val="dk1"/>
                        </a:fillRef>
                        <a:effectRef idx="1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vert="vert270" rtlCol="1" anchor="ctr"/>
                        <a:lstStyle/>
                        <a:p>
                          <a:pPr algn="ctr"/>
                          <a:r>
                            <a:rPr lang="en-US" sz="3200" b="1" dirty="0" smtClean="0"/>
                            <a:t>WBS 4</a:t>
                          </a:r>
                          <a:endParaRPr lang="he-IL" sz="3200" dirty="0"/>
                        </a:p>
                      </p:txBody>
                    </p:sp>
                  </p:grpSp>
                  <p:sp>
                    <p:nvSpPr>
                      <p:cNvPr id="68" name="מלבן 47"/>
                      <p:cNvSpPr/>
                      <p:nvPr/>
                    </p:nvSpPr>
                    <p:spPr>
                      <a:xfrm>
                        <a:off x="5798379" y="2643781"/>
                        <a:ext cx="792088" cy="580529"/>
                      </a:xfrm>
                      <a:prstGeom prst="rect">
                        <a:avLst/>
                      </a:prstGeom>
                      <a:solidFill>
                        <a:schemeClr val="accent6"/>
                      </a:solidFill>
                    </p:spPr>
                    <p:style>
                      <a:lnRef idx="0">
                        <a:schemeClr val="accent1"/>
                      </a:lnRef>
                      <a:fillRef idx="3">
                        <a:schemeClr val="accent1"/>
                      </a:fillRef>
                      <a:effectRef idx="3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1" anchor="ctr"/>
                      <a:lstStyle/>
                      <a:p>
                        <a:pPr algn="ctr"/>
                        <a:r>
                          <a:rPr lang="en-US" sz="1400" dirty="0" smtClean="0"/>
                          <a:t>counter</a:t>
                        </a:r>
                        <a:endParaRPr lang="he-IL" sz="1400" dirty="0"/>
                      </a:p>
                    </p:txBody>
                  </p:sp>
                  <p:cxnSp>
                    <p:nvCxnSpPr>
                      <p:cNvPr id="69" name="Straight Connector 68"/>
                      <p:cNvCxnSpPr/>
                      <p:nvPr/>
                    </p:nvCxnSpPr>
                    <p:spPr>
                      <a:xfrm>
                        <a:off x="4895307" y="3789040"/>
                        <a:ext cx="2557013" cy="0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0" name="Straight Connector 69"/>
                      <p:cNvCxnSpPr/>
                      <p:nvPr/>
                    </p:nvCxnSpPr>
                    <p:spPr>
                      <a:xfrm>
                        <a:off x="7101512" y="3119228"/>
                        <a:ext cx="350808" cy="0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1" name="Straight Connector 70"/>
                      <p:cNvCxnSpPr/>
                      <p:nvPr/>
                    </p:nvCxnSpPr>
                    <p:spPr>
                      <a:xfrm flipV="1">
                        <a:off x="7452320" y="3119228"/>
                        <a:ext cx="0" cy="669812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2" name="Straight Connector 71"/>
                      <p:cNvCxnSpPr/>
                      <p:nvPr/>
                    </p:nvCxnSpPr>
                    <p:spPr>
                      <a:xfrm>
                        <a:off x="4900013" y="3789040"/>
                        <a:ext cx="0" cy="829371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3" name="Straight Arrow Connector 72"/>
                      <p:cNvCxnSpPr/>
                      <p:nvPr/>
                    </p:nvCxnSpPr>
                    <p:spPr>
                      <a:xfrm>
                        <a:off x="4907058" y="4618411"/>
                        <a:ext cx="644062" cy="0"/>
                      </a:xfrm>
                      <a:prstGeom prst="straightConnector1">
                        <a:avLst/>
                      </a:prstGeom>
                      <a:ln>
                        <a:tailEnd type="arrow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4" name="Straight Connector 73"/>
                      <p:cNvCxnSpPr/>
                      <p:nvPr/>
                    </p:nvCxnSpPr>
                    <p:spPr>
                      <a:xfrm>
                        <a:off x="6516069" y="4618411"/>
                        <a:ext cx="1361453" cy="0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5" name="Straight Connector 74"/>
                      <p:cNvCxnSpPr/>
                      <p:nvPr/>
                    </p:nvCxnSpPr>
                    <p:spPr>
                      <a:xfrm flipV="1">
                        <a:off x="7884368" y="2643781"/>
                        <a:ext cx="0" cy="1974630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6" name="Straight Arrow Connector 75"/>
                      <p:cNvCxnSpPr/>
                      <p:nvPr/>
                    </p:nvCxnSpPr>
                    <p:spPr>
                      <a:xfrm flipH="1">
                        <a:off x="7096806" y="2643781"/>
                        <a:ext cx="787562" cy="0"/>
                      </a:xfrm>
                      <a:prstGeom prst="straightConnector1">
                        <a:avLst/>
                      </a:prstGeom>
                      <a:ln>
                        <a:tailEnd type="arrow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66" name="Straight Arrow Connector 65"/>
                    <p:cNvCxnSpPr/>
                    <p:nvPr/>
                  </p:nvCxnSpPr>
                  <p:spPr>
                    <a:xfrm>
                      <a:off x="7101512" y="2044561"/>
                      <a:ext cx="2123728" cy="0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03" name="Straight Arrow Connector 102"/>
                  <p:cNvCxnSpPr/>
                  <p:nvPr/>
                </p:nvCxnSpPr>
                <p:spPr>
                  <a:xfrm>
                    <a:off x="5580112" y="692696"/>
                    <a:ext cx="0" cy="877930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4" name="Straight Arrow Connector 103"/>
                  <p:cNvCxnSpPr/>
                  <p:nvPr/>
                </p:nvCxnSpPr>
                <p:spPr>
                  <a:xfrm>
                    <a:off x="5940152" y="692696"/>
                    <a:ext cx="0" cy="877930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5" name="Straight Arrow Connector 104"/>
                  <p:cNvCxnSpPr/>
                  <p:nvPr/>
                </p:nvCxnSpPr>
                <p:spPr>
                  <a:xfrm flipH="1">
                    <a:off x="5933212" y="4077072"/>
                    <a:ext cx="6940" cy="360040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2" name="Straight Arrow Connector 111"/>
                  <p:cNvCxnSpPr/>
                  <p:nvPr/>
                </p:nvCxnSpPr>
                <p:spPr>
                  <a:xfrm flipH="1">
                    <a:off x="5572566" y="4077072"/>
                    <a:ext cx="6940" cy="360040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16" name="TextBox 115"/>
                <p:cNvSpPr txBox="1"/>
                <p:nvPr/>
              </p:nvSpPr>
              <p:spPr>
                <a:xfrm>
                  <a:off x="2942750" y="1853216"/>
                  <a:ext cx="1805009" cy="276999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 algn="ctr"/>
                  <a:r>
                    <a:rPr lang="en-US" sz="1200" dirty="0" smtClean="0"/>
                    <a:t>Enable            X 4</a:t>
                  </a:r>
                  <a:endParaRPr lang="he-IL" sz="1200" dirty="0"/>
                </a:p>
              </p:txBody>
            </p:sp>
            <p:sp>
              <p:nvSpPr>
                <p:cNvPr id="117" name="TextBox 116"/>
                <p:cNvSpPr txBox="1"/>
                <p:nvPr/>
              </p:nvSpPr>
              <p:spPr>
                <a:xfrm>
                  <a:off x="3163583" y="2242216"/>
                  <a:ext cx="1656183" cy="276999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 algn="ctr"/>
                  <a:r>
                    <a:rPr lang="en-US" sz="1200" dirty="0" smtClean="0"/>
                    <a:t>   freq_enable    X 4</a:t>
                  </a:r>
                  <a:endParaRPr lang="he-IL" sz="1200" dirty="0"/>
                </a:p>
              </p:txBody>
            </p:sp>
            <p:sp>
              <p:nvSpPr>
                <p:cNvPr id="118" name="TextBox 117"/>
                <p:cNvSpPr txBox="1"/>
                <p:nvPr/>
              </p:nvSpPr>
              <p:spPr>
                <a:xfrm>
                  <a:off x="3091575" y="2596522"/>
                  <a:ext cx="1656184" cy="276999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 algn="ctr"/>
                  <a:r>
                    <a:rPr lang="en-US" sz="1200" dirty="0" smtClean="0"/>
                    <a:t>Freq [7..0]          X 4</a:t>
                  </a:r>
                  <a:endParaRPr lang="he-IL" sz="1200" dirty="0"/>
                </a:p>
              </p:txBody>
            </p:sp>
            <p:sp>
              <p:nvSpPr>
                <p:cNvPr id="119" name="TextBox 118"/>
                <p:cNvSpPr txBox="1"/>
                <p:nvPr/>
              </p:nvSpPr>
              <p:spPr>
                <a:xfrm>
                  <a:off x="4819767" y="724314"/>
                  <a:ext cx="753994" cy="276999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 algn="ctr"/>
                  <a:r>
                    <a:rPr lang="en-US" sz="1200" dirty="0" smtClean="0"/>
                    <a:t>Sys_clk</a:t>
                  </a:r>
                  <a:endParaRPr lang="he-IL" sz="1200" dirty="0"/>
                </a:p>
              </p:txBody>
            </p:sp>
            <p:sp>
              <p:nvSpPr>
                <p:cNvPr id="120" name="TextBox 119"/>
                <p:cNvSpPr txBox="1"/>
                <p:nvPr/>
              </p:nvSpPr>
              <p:spPr>
                <a:xfrm>
                  <a:off x="4891775" y="4108690"/>
                  <a:ext cx="756793" cy="276999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 algn="ctr"/>
                  <a:r>
                    <a:rPr lang="en-US" sz="1200" dirty="0" smtClean="0"/>
                    <a:t>Sys_clk</a:t>
                  </a:r>
                  <a:endParaRPr lang="he-IL" sz="1200" dirty="0"/>
                </a:p>
              </p:txBody>
            </p:sp>
            <p:sp>
              <p:nvSpPr>
                <p:cNvPr id="121" name="TextBox 120"/>
                <p:cNvSpPr txBox="1"/>
                <p:nvPr/>
              </p:nvSpPr>
              <p:spPr>
                <a:xfrm>
                  <a:off x="5899887" y="724314"/>
                  <a:ext cx="1008112" cy="276999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 algn="ctr"/>
                  <a:r>
                    <a:rPr lang="en-US" sz="1200" dirty="0" smtClean="0"/>
                    <a:t>Sys_reset</a:t>
                  </a:r>
                  <a:endParaRPr lang="he-IL" sz="1200" dirty="0"/>
                </a:p>
              </p:txBody>
            </p:sp>
            <p:sp>
              <p:nvSpPr>
                <p:cNvPr id="122" name="TextBox 121"/>
                <p:cNvSpPr txBox="1"/>
                <p:nvPr/>
              </p:nvSpPr>
              <p:spPr>
                <a:xfrm>
                  <a:off x="5899887" y="4036682"/>
                  <a:ext cx="936104" cy="276999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 algn="ctr"/>
                  <a:r>
                    <a:rPr lang="en-US" sz="1200" dirty="0" smtClean="0"/>
                    <a:t>Sys_reset</a:t>
                  </a:r>
                  <a:endParaRPr lang="he-IL" sz="1200" dirty="0"/>
                </a:p>
              </p:txBody>
            </p:sp>
          </p:grpSp>
          <p:sp>
            <p:nvSpPr>
              <p:cNvPr id="125" name="TextBox 124"/>
              <p:cNvSpPr txBox="1"/>
              <p:nvPr/>
            </p:nvSpPr>
            <p:spPr>
              <a:xfrm>
                <a:off x="6322561" y="4827592"/>
                <a:ext cx="1440160" cy="276999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1200" dirty="0" smtClean="0"/>
                  <a:t>Timer_tic</a:t>
                </a:r>
                <a:endParaRPr lang="he-IL" sz="1200" dirty="0"/>
              </a:p>
            </p:txBody>
          </p:sp>
          <p:sp>
            <p:nvSpPr>
              <p:cNvPr id="126" name="TextBox 125"/>
              <p:cNvSpPr txBox="1"/>
              <p:nvPr/>
            </p:nvSpPr>
            <p:spPr>
              <a:xfrm>
                <a:off x="7045937" y="2140659"/>
                <a:ext cx="1440160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dirty="0" smtClean="0"/>
                  <a:t>Led            X 4</a:t>
                </a:r>
                <a:endParaRPr lang="he-IL" sz="1200" dirty="0"/>
              </a:p>
            </p:txBody>
          </p:sp>
        </p:grpSp>
        <p:sp>
          <p:nvSpPr>
            <p:cNvPr id="124" name="TextBox 123"/>
            <p:cNvSpPr txBox="1"/>
            <p:nvPr/>
          </p:nvSpPr>
          <p:spPr>
            <a:xfrm>
              <a:off x="4421469" y="3164243"/>
              <a:ext cx="1440160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200" dirty="0" smtClean="0"/>
                <a:t>Timer_enable</a:t>
              </a:r>
              <a:endParaRPr lang="he-IL" sz="1200" dirty="0"/>
            </a:p>
          </p:txBody>
        </p:sp>
      </p:grpSp>
      <p:cxnSp>
        <p:nvCxnSpPr>
          <p:cNvPr id="97" name="Straight Connector 96"/>
          <p:cNvCxnSpPr/>
          <p:nvPr/>
        </p:nvCxnSpPr>
        <p:spPr>
          <a:xfrm>
            <a:off x="3779912" y="1268760"/>
            <a:ext cx="3888432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rot="5400000">
            <a:off x="1691680" y="3356992"/>
            <a:ext cx="4176464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3779912" y="5445224"/>
            <a:ext cx="3816424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rot="5400000">
            <a:off x="5544108" y="3320988"/>
            <a:ext cx="4176464" cy="7200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>
          <a:xfrm>
            <a:off x="6228184" y="4509120"/>
            <a:ext cx="1248813" cy="129266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6000" b="1" dirty="0" smtClean="0">
                <a:solidFill>
                  <a:srgbClr val="0070C0"/>
                </a:solidFill>
              </a:rPr>
              <a:t>X 4</a:t>
            </a:r>
            <a:endParaRPr lang="he-IL" sz="4800" b="1" dirty="0">
              <a:solidFill>
                <a:srgbClr val="0070C0"/>
              </a:solidFill>
            </a:endParaRPr>
          </a:p>
          <a:p>
            <a:endParaRPr lang="he-IL" dirty="0"/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1547664" y="2060848"/>
            <a:ext cx="648072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rot="10800000">
            <a:off x="1475656" y="3429000"/>
            <a:ext cx="72008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1529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/>
          <p:cNvGrpSpPr/>
          <p:nvPr/>
        </p:nvGrpSpPr>
        <p:grpSpPr>
          <a:xfrm>
            <a:off x="1115616" y="1628800"/>
            <a:ext cx="7328064" cy="4190839"/>
            <a:chOff x="1115616" y="1268760"/>
            <a:chExt cx="7328064" cy="4190839"/>
          </a:xfrm>
        </p:grpSpPr>
        <p:grpSp>
          <p:nvGrpSpPr>
            <p:cNvPr id="15" name="Group 14"/>
            <p:cNvGrpSpPr/>
            <p:nvPr/>
          </p:nvGrpSpPr>
          <p:grpSpPr>
            <a:xfrm>
              <a:off x="1115616" y="1268760"/>
              <a:ext cx="7328064" cy="4190839"/>
              <a:chOff x="1043609" y="1340767"/>
              <a:chExt cx="7328064" cy="4190839"/>
            </a:xfrm>
          </p:grpSpPr>
          <p:sp>
            <p:nvSpPr>
              <p:cNvPr id="5" name="מלבן 18"/>
              <p:cNvSpPr/>
              <p:nvPr/>
            </p:nvSpPr>
            <p:spPr>
              <a:xfrm>
                <a:off x="1475657" y="1340767"/>
                <a:ext cx="6896016" cy="4190839"/>
              </a:xfrm>
              <a:prstGeom prst="rect">
                <a:avLst/>
              </a:prstGeom>
              <a:gradFill>
                <a:gsLst>
                  <a:gs pos="33000">
                    <a:srgbClr val="9BC547"/>
                  </a:gs>
                  <a:gs pos="97000">
                    <a:schemeClr val="accent3">
                      <a:shade val="93000"/>
                      <a:satMod val="130000"/>
                      <a:lumMod val="6000"/>
                      <a:lumOff val="94000"/>
                    </a:schemeClr>
                  </a:gs>
                  <a:gs pos="100000">
                    <a:schemeClr val="accent3">
                      <a:shade val="94000"/>
                      <a:satMod val="135000"/>
                    </a:schemeClr>
                  </a:gs>
                </a:gsLst>
              </a:gradFill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מלבן 53"/>
              <p:cNvSpPr/>
              <p:nvPr/>
            </p:nvSpPr>
            <p:spPr>
              <a:xfrm>
                <a:off x="1043609" y="1340769"/>
                <a:ext cx="432048" cy="4176464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vert="vert270" rtlCol="1" anchor="ctr"/>
              <a:lstStyle/>
              <a:p>
                <a:pPr algn="ctr"/>
                <a:r>
                  <a:rPr lang="en-US" sz="3200" b="1" dirty="0" smtClean="0"/>
                  <a:t>Wishbone Slave 5</a:t>
                </a:r>
                <a:endParaRPr lang="he-IL" sz="3200" dirty="0"/>
              </a:p>
            </p:txBody>
          </p:sp>
          <p:grpSp>
            <p:nvGrpSpPr>
              <p:cNvPr id="14" name="Group 13"/>
              <p:cNvGrpSpPr/>
              <p:nvPr/>
            </p:nvGrpSpPr>
            <p:grpSpPr>
              <a:xfrm>
                <a:off x="1475656" y="1844824"/>
                <a:ext cx="1160113" cy="2588349"/>
                <a:chOff x="1475656" y="1844824"/>
                <a:chExt cx="1160113" cy="2588349"/>
              </a:xfrm>
            </p:grpSpPr>
            <p:sp>
              <p:nvSpPr>
                <p:cNvPr id="7" name="מלבן 23"/>
                <p:cNvSpPr/>
                <p:nvPr/>
              </p:nvSpPr>
              <p:spPr>
                <a:xfrm rot="5400000">
                  <a:off x="309952" y="3010528"/>
                  <a:ext cx="2588349" cy="256942"/>
                </a:xfrm>
                <a:prstGeom prst="rect">
                  <a:avLst/>
                </a:prstGeom>
                <a:blipFill>
                  <a:blip r:embed="rId2" cstate="print"/>
                  <a:tile tx="0" ty="0" sx="100000" sy="100000" flip="none" algn="tl"/>
                </a:blipFill>
              </p:spPr>
              <p:style>
                <a:lnRef idx="0">
                  <a:schemeClr val="accent3"/>
                </a:lnRef>
                <a:fillRef idx="3">
                  <a:schemeClr val="accent3"/>
                </a:fillRef>
                <a:effectRef idx="3">
                  <a:schemeClr val="accent3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" name="מלבן 47"/>
                <p:cNvSpPr/>
                <p:nvPr/>
              </p:nvSpPr>
              <p:spPr>
                <a:xfrm>
                  <a:off x="1691680" y="1844824"/>
                  <a:ext cx="944089" cy="2588348"/>
                </a:xfrm>
                <a:prstGeom prst="rect">
                  <a:avLst/>
                </a:prstGeom>
                <a:solidFill>
                  <a:schemeClr val="accent3">
                    <a:lumMod val="50000"/>
                  </a:schemeClr>
                </a:solidFill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 sz="2000" dirty="0"/>
                </a:p>
              </p:txBody>
            </p:sp>
            <p:sp>
              <p:nvSpPr>
                <p:cNvPr id="9" name="TextBox 8"/>
                <p:cNvSpPr txBox="1"/>
                <p:nvPr/>
              </p:nvSpPr>
              <p:spPr>
                <a:xfrm>
                  <a:off x="1835697" y="2924943"/>
                  <a:ext cx="685601" cy="344824"/>
                </a:xfrm>
                <a:prstGeom prst="rect">
                  <a:avLst/>
                </a:prstGeom>
                <a:noFill/>
              </p:spPr>
              <p:txBody>
                <a:bodyPr wrap="none" rtlCol="1">
                  <a:spAutoFit/>
                </a:bodyPr>
                <a:lstStyle/>
                <a:p>
                  <a:r>
                    <a:rPr lang="en-US" b="1" dirty="0" smtClean="0">
                      <a:solidFill>
                        <a:schemeClr val="bg1"/>
                      </a:solidFill>
                    </a:rPr>
                    <a:t>REGS</a:t>
                  </a:r>
                  <a:endParaRPr lang="he-IL" b="1" dirty="0">
                    <a:solidFill>
                      <a:schemeClr val="bg1"/>
                    </a:solidFill>
                  </a:endParaRPr>
                </a:p>
              </p:txBody>
            </p:sp>
          </p:grpSp>
        </p:grpSp>
        <p:grpSp>
          <p:nvGrpSpPr>
            <p:cNvPr id="13" name="Group 12"/>
            <p:cNvGrpSpPr/>
            <p:nvPr/>
          </p:nvGrpSpPr>
          <p:grpSpPr>
            <a:xfrm>
              <a:off x="3923928" y="1916832"/>
              <a:ext cx="1512168" cy="1728192"/>
              <a:chOff x="3923928" y="1916832"/>
              <a:chExt cx="1512168" cy="1728192"/>
            </a:xfrm>
          </p:grpSpPr>
          <p:sp>
            <p:nvSpPr>
              <p:cNvPr id="10" name="מלבן 47"/>
              <p:cNvSpPr/>
              <p:nvPr/>
            </p:nvSpPr>
            <p:spPr>
              <a:xfrm>
                <a:off x="3923928" y="1916832"/>
                <a:ext cx="1512168" cy="1728192"/>
              </a:xfrm>
              <a:prstGeom prst="rect">
                <a:avLst/>
              </a:prstGeom>
              <a:solidFill>
                <a:schemeClr val="accent3">
                  <a:lumMod val="50000"/>
                </a:schemeClr>
              </a:solidFill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sz="2000" dirty="0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4139952" y="2276872"/>
                <a:ext cx="1080120" cy="923330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b="1" dirty="0" smtClean="0">
                    <a:solidFill>
                      <a:schemeClr val="bg1"/>
                    </a:solidFill>
                  </a:rPr>
                  <a:t>Synthetic data provider</a:t>
                </a:r>
                <a:endParaRPr lang="he-IL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6444208" y="2348880"/>
              <a:ext cx="1224136" cy="1152128"/>
              <a:chOff x="6300192" y="2204864"/>
              <a:chExt cx="1224136" cy="1152128"/>
            </a:xfrm>
          </p:grpSpPr>
          <p:sp>
            <p:nvSpPr>
              <p:cNvPr id="12" name="מלבן 47"/>
              <p:cNvSpPr/>
              <p:nvPr/>
            </p:nvSpPr>
            <p:spPr>
              <a:xfrm>
                <a:off x="6300192" y="2204864"/>
                <a:ext cx="1224136" cy="1152128"/>
              </a:xfrm>
              <a:prstGeom prst="rect">
                <a:avLst/>
              </a:prstGeom>
              <a:solidFill>
                <a:schemeClr val="accent3">
                  <a:lumMod val="50000"/>
                </a:schemeClr>
              </a:solidFill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sz="2000" dirty="0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6372200" y="2420888"/>
                <a:ext cx="1152128" cy="646331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b="1" dirty="0" smtClean="0">
                    <a:solidFill>
                      <a:schemeClr val="bg1"/>
                    </a:solidFill>
                  </a:rPr>
                  <a:t>VESA generator</a:t>
                </a:r>
                <a:endParaRPr lang="he-IL" b="1" dirty="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23" name="Straight Arrow Connector 22"/>
            <p:cNvCxnSpPr/>
            <p:nvPr/>
          </p:nvCxnSpPr>
          <p:spPr>
            <a:xfrm>
              <a:off x="2699792" y="2780928"/>
              <a:ext cx="122413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5436096" y="2780928"/>
              <a:ext cx="100811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38" name="Group 37"/>
            <p:cNvGrpSpPr/>
            <p:nvPr/>
          </p:nvGrpSpPr>
          <p:grpSpPr>
            <a:xfrm>
              <a:off x="2627784" y="1556792"/>
              <a:ext cx="2296206" cy="3816424"/>
              <a:chOff x="2627784" y="1556792"/>
              <a:chExt cx="2296206" cy="3816424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2627784" y="4221088"/>
                <a:ext cx="2296206" cy="369332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r>
                  <a:rPr lang="en-US" b="1" dirty="0" smtClean="0">
                    <a:solidFill>
                      <a:schemeClr val="bg1"/>
                    </a:solidFill>
                  </a:rPr>
                  <a:t>Clock domain crossing</a:t>
                </a:r>
                <a:endParaRPr lang="he-IL" b="1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37" name="Group 36"/>
              <p:cNvGrpSpPr/>
              <p:nvPr/>
            </p:nvGrpSpPr>
            <p:grpSpPr>
              <a:xfrm>
                <a:off x="3563888" y="1556792"/>
                <a:ext cx="0" cy="3816424"/>
                <a:chOff x="3563888" y="1556792"/>
                <a:chExt cx="0" cy="3816424"/>
              </a:xfrm>
            </p:grpSpPr>
            <p:cxnSp>
              <p:nvCxnSpPr>
                <p:cNvPr id="29" name="Straight Connector 28"/>
                <p:cNvCxnSpPr/>
                <p:nvPr/>
              </p:nvCxnSpPr>
              <p:spPr>
                <a:xfrm rot="5400000">
                  <a:off x="3419872" y="1700808"/>
                  <a:ext cx="288032" cy="0"/>
                </a:xfrm>
                <a:prstGeom prst="line">
                  <a:avLst/>
                </a:prstGeom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/>
                <p:cNvCxnSpPr/>
                <p:nvPr/>
              </p:nvCxnSpPr>
              <p:spPr>
                <a:xfrm rot="5400000">
                  <a:off x="3419872" y="2564904"/>
                  <a:ext cx="288032" cy="0"/>
                </a:xfrm>
                <a:prstGeom prst="line">
                  <a:avLst/>
                </a:prstGeom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/>
                <p:cNvCxnSpPr/>
                <p:nvPr/>
              </p:nvCxnSpPr>
              <p:spPr>
                <a:xfrm rot="5400000">
                  <a:off x="3419872" y="2996952"/>
                  <a:ext cx="288032" cy="0"/>
                </a:xfrm>
                <a:prstGeom prst="line">
                  <a:avLst/>
                </a:prstGeom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/>
                <p:cNvCxnSpPr/>
                <p:nvPr/>
              </p:nvCxnSpPr>
              <p:spPr>
                <a:xfrm rot="5400000">
                  <a:off x="3419872" y="3429000"/>
                  <a:ext cx="288032" cy="0"/>
                </a:xfrm>
                <a:prstGeom prst="line">
                  <a:avLst/>
                </a:prstGeom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/>
                <p:cNvCxnSpPr/>
                <p:nvPr/>
              </p:nvCxnSpPr>
              <p:spPr>
                <a:xfrm rot="5400000">
                  <a:off x="3419872" y="3861048"/>
                  <a:ext cx="288032" cy="0"/>
                </a:xfrm>
                <a:prstGeom prst="line">
                  <a:avLst/>
                </a:prstGeom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/>
                <p:cNvCxnSpPr/>
                <p:nvPr/>
              </p:nvCxnSpPr>
              <p:spPr>
                <a:xfrm rot="5400000">
                  <a:off x="3419872" y="5229200"/>
                  <a:ext cx="288032" cy="0"/>
                </a:xfrm>
                <a:prstGeom prst="line">
                  <a:avLst/>
                </a:prstGeom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/>
                <p:cNvCxnSpPr/>
                <p:nvPr/>
              </p:nvCxnSpPr>
              <p:spPr>
                <a:xfrm rot="5400000">
                  <a:off x="3419872" y="2132856"/>
                  <a:ext cx="288032" cy="0"/>
                </a:xfrm>
                <a:prstGeom prst="line">
                  <a:avLst/>
                </a:prstGeom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9" name="TextBox 38"/>
            <p:cNvSpPr txBox="1"/>
            <p:nvPr/>
          </p:nvSpPr>
          <p:spPr>
            <a:xfrm>
              <a:off x="2123728" y="4869160"/>
              <a:ext cx="1027845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b="1" dirty="0" smtClean="0">
                  <a:solidFill>
                    <a:srgbClr val="993300"/>
                  </a:solidFill>
                </a:rPr>
                <a:t>100 MHz</a:t>
              </a:r>
              <a:endParaRPr lang="he-IL" b="1" dirty="0">
                <a:solidFill>
                  <a:srgbClr val="993300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211960" y="4869160"/>
              <a:ext cx="910827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b="1" dirty="0" smtClean="0">
                  <a:solidFill>
                    <a:srgbClr val="993300"/>
                  </a:solidFill>
                </a:rPr>
                <a:t>65 MHz</a:t>
              </a:r>
              <a:endParaRPr lang="he-IL" b="1" dirty="0">
                <a:solidFill>
                  <a:srgbClr val="993300"/>
                </a:solidFill>
              </a:endParaRP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3635896" y="1700808"/>
            <a:ext cx="2088232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400" b="1" dirty="0" smtClean="0"/>
              <a:t>Display Client</a:t>
            </a:r>
            <a:endParaRPr lang="he-IL" sz="1400" b="1" dirty="0"/>
          </a:p>
        </p:txBody>
      </p:sp>
      <p:cxnSp>
        <p:nvCxnSpPr>
          <p:cNvPr id="42" name="Straight Connector 34"/>
          <p:cNvCxnSpPr/>
          <p:nvPr/>
        </p:nvCxnSpPr>
        <p:spPr>
          <a:xfrm rot="5400000">
            <a:off x="3419872" y="5157192"/>
            <a:ext cx="288032" cy="0"/>
          </a:xfrm>
          <a:prstGeom prst="line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47"/>
          <p:cNvSpPr/>
          <p:nvPr/>
        </p:nvSpPr>
        <p:spPr>
          <a:xfrm>
            <a:off x="4644008" y="1772816"/>
            <a:ext cx="1888180" cy="2084123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2000" dirty="0"/>
          </a:p>
        </p:txBody>
      </p:sp>
      <p:grpSp>
        <p:nvGrpSpPr>
          <p:cNvPr id="5" name="Group 4"/>
          <p:cNvGrpSpPr/>
          <p:nvPr/>
        </p:nvGrpSpPr>
        <p:grpSpPr>
          <a:xfrm>
            <a:off x="1043608" y="836712"/>
            <a:ext cx="7220562" cy="4983279"/>
            <a:chOff x="1178310" y="182481"/>
            <a:chExt cx="7220562" cy="4983279"/>
          </a:xfrm>
        </p:grpSpPr>
        <p:grpSp>
          <p:nvGrpSpPr>
            <p:cNvPr id="6" name="Group 126"/>
            <p:cNvGrpSpPr/>
            <p:nvPr/>
          </p:nvGrpSpPr>
          <p:grpSpPr>
            <a:xfrm>
              <a:off x="1178310" y="182481"/>
              <a:ext cx="7220562" cy="4983279"/>
              <a:chOff x="1285297" y="1066273"/>
              <a:chExt cx="7220562" cy="4983279"/>
            </a:xfrm>
          </p:grpSpPr>
          <p:grpSp>
            <p:nvGrpSpPr>
              <p:cNvPr id="8" name="Group 122"/>
              <p:cNvGrpSpPr/>
              <p:nvPr/>
            </p:nvGrpSpPr>
            <p:grpSpPr>
              <a:xfrm>
                <a:off x="1285297" y="1066273"/>
                <a:ext cx="7220562" cy="4983279"/>
                <a:chOff x="1219367" y="658040"/>
                <a:chExt cx="7220562" cy="4983279"/>
              </a:xfrm>
            </p:grpSpPr>
            <p:grpSp>
              <p:nvGrpSpPr>
                <p:cNvPr id="11" name="Group 114"/>
                <p:cNvGrpSpPr/>
                <p:nvPr/>
              </p:nvGrpSpPr>
              <p:grpSpPr>
                <a:xfrm>
                  <a:off x="1219367" y="658040"/>
                  <a:ext cx="7220562" cy="4983279"/>
                  <a:chOff x="1204747" y="692696"/>
                  <a:chExt cx="7220562" cy="4983279"/>
                </a:xfrm>
              </p:grpSpPr>
              <p:grpSp>
                <p:nvGrpSpPr>
                  <p:cNvPr id="19" name="Group 91"/>
                  <p:cNvGrpSpPr/>
                  <p:nvPr/>
                </p:nvGrpSpPr>
                <p:grpSpPr>
                  <a:xfrm>
                    <a:off x="1204747" y="1124744"/>
                    <a:ext cx="7220562" cy="4551231"/>
                    <a:chOff x="1340930" y="1124745"/>
                    <a:chExt cx="6901572" cy="4551231"/>
                  </a:xfrm>
                </p:grpSpPr>
                <p:grpSp>
                  <p:nvGrpSpPr>
                    <p:cNvPr id="26" name="Group 64"/>
                    <p:cNvGrpSpPr/>
                    <p:nvPr/>
                  </p:nvGrpSpPr>
                  <p:grpSpPr>
                    <a:xfrm>
                      <a:off x="1340930" y="1124745"/>
                      <a:ext cx="6901572" cy="4551231"/>
                      <a:chOff x="1755981" y="1018011"/>
                      <a:chExt cx="6901572" cy="4551231"/>
                    </a:xfrm>
                  </p:grpSpPr>
                  <p:grpSp>
                    <p:nvGrpSpPr>
                      <p:cNvPr id="28" name="Group 66"/>
                      <p:cNvGrpSpPr/>
                      <p:nvPr/>
                    </p:nvGrpSpPr>
                    <p:grpSpPr>
                      <a:xfrm>
                        <a:off x="1755981" y="1018011"/>
                        <a:ext cx="6901572" cy="4551231"/>
                        <a:chOff x="1751275" y="971544"/>
                        <a:chExt cx="6901572" cy="4551231"/>
                      </a:xfrm>
                    </p:grpSpPr>
                    <p:grpSp>
                      <p:nvGrpSpPr>
                        <p:cNvPr id="38" name="Group 76"/>
                        <p:cNvGrpSpPr/>
                        <p:nvPr/>
                      </p:nvGrpSpPr>
                      <p:grpSpPr>
                        <a:xfrm>
                          <a:off x="2164236" y="971544"/>
                          <a:ext cx="6488611" cy="4551230"/>
                          <a:chOff x="2179855" y="971545"/>
                          <a:chExt cx="6488611" cy="4551230"/>
                        </a:xfrm>
                      </p:grpSpPr>
                      <p:grpSp>
                        <p:nvGrpSpPr>
                          <p:cNvPr id="40" name="Group 78"/>
                          <p:cNvGrpSpPr/>
                          <p:nvPr/>
                        </p:nvGrpSpPr>
                        <p:grpSpPr>
                          <a:xfrm>
                            <a:off x="2179855" y="971545"/>
                            <a:ext cx="6488611" cy="4551230"/>
                            <a:chOff x="1788376" y="791187"/>
                            <a:chExt cx="6731095" cy="4874701"/>
                          </a:xfrm>
                        </p:grpSpPr>
                        <p:sp>
                          <p:nvSpPr>
                            <p:cNvPr id="44" name="מלבן 18"/>
                            <p:cNvSpPr/>
                            <p:nvPr/>
                          </p:nvSpPr>
                          <p:spPr>
                            <a:xfrm>
                              <a:off x="1788376" y="791187"/>
                              <a:ext cx="6731095" cy="4874701"/>
                            </a:xfrm>
                            <a:prstGeom prst="rect">
                              <a:avLst/>
                            </a:prstGeom>
                            <a:gradFill>
                              <a:gsLst>
                                <a:gs pos="33000">
                                  <a:srgbClr val="9BC547"/>
                                </a:gs>
                                <a:gs pos="97000">
                                  <a:schemeClr val="accent3">
                                    <a:shade val="93000"/>
                                    <a:satMod val="130000"/>
                                    <a:lumMod val="6000"/>
                                    <a:lumOff val="94000"/>
                                  </a:schemeClr>
                                </a:gs>
                                <a:gs pos="100000">
                                  <a:schemeClr val="accent3">
                                    <a:shade val="94000"/>
                                    <a:satMod val="135000"/>
                                  </a:schemeClr>
                                </a:gs>
                              </a:gsLst>
                            </a:gradFill>
                          </p:spPr>
                          <p:style>
                            <a:lnRef idx="0">
                              <a:schemeClr val="accent3"/>
                            </a:lnRef>
                            <a:fillRef idx="3">
                              <a:schemeClr val="accent3"/>
                            </a:fillRef>
                            <a:effectRef idx="3">
                              <a:schemeClr val="accent3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1" anchor="ctr"/>
                            <a:lstStyle/>
                            <a:p>
                              <a:pPr algn="ctr"/>
                              <a:endParaRPr lang="he-IL" sz="1400" dirty="0">
                                <a:solidFill>
                                  <a:schemeClr val="tx1"/>
                                </a:solidFill>
                              </a:endParaRPr>
                            </a:p>
                          </p:txBody>
                        </p:sp>
                        <p:grpSp>
                          <p:nvGrpSpPr>
                            <p:cNvPr id="45" name="Group 83"/>
                            <p:cNvGrpSpPr/>
                            <p:nvPr/>
                          </p:nvGrpSpPr>
                          <p:grpSpPr>
                            <a:xfrm>
                              <a:off x="5033070" y="1268760"/>
                              <a:ext cx="1872209" cy="2232248"/>
                              <a:chOff x="2228271" y="1484784"/>
                              <a:chExt cx="1872209" cy="2448271"/>
                            </a:xfrm>
                          </p:grpSpPr>
                          <p:sp>
                            <p:nvSpPr>
                              <p:cNvPr id="50" name="מלבן 47"/>
                              <p:cNvSpPr/>
                              <p:nvPr/>
                            </p:nvSpPr>
                            <p:spPr>
                              <a:xfrm>
                                <a:off x="2228271" y="1484784"/>
                                <a:ext cx="1872209" cy="2448271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accent3">
                                  <a:lumMod val="50000"/>
                                </a:schemeClr>
                              </a:solidFill>
                            </p:spPr>
                            <p:style>
                              <a:lnRef idx="0">
                                <a:schemeClr val="accent1"/>
                              </a:lnRef>
                              <a:fillRef idx="3">
                                <a:schemeClr val="accent1"/>
                              </a:fillRef>
                              <a:effectRef idx="3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1" anchor="ctr"/>
                              <a:lstStyle/>
                              <a:p>
                                <a:pPr algn="ctr"/>
                                <a:endParaRPr lang="he-IL" sz="2000" dirty="0"/>
                              </a:p>
                            </p:txBody>
                          </p:sp>
                          <p:sp>
                            <p:nvSpPr>
                              <p:cNvPr id="51" name="TextBox 50"/>
                              <p:cNvSpPr txBox="1"/>
                              <p:nvPr/>
                            </p:nvSpPr>
                            <p:spPr>
                              <a:xfrm>
                                <a:off x="2236584" y="1670548"/>
                                <a:ext cx="1748770" cy="867727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none" rtlCol="1">
                                <a:spAutoFit/>
                              </a:bodyPr>
                              <a:lstStyle/>
                              <a:p>
                                <a:r>
                                  <a:rPr lang="en-US" sz="2400" b="1" dirty="0" smtClean="0">
                                    <a:solidFill>
                                      <a:schemeClr val="bg1"/>
                                    </a:solidFill>
                                  </a:rPr>
                                  <a:t>Wait control</a:t>
                                </a:r>
                                <a:endParaRPr lang="he-IL" b="1" dirty="0">
                                  <a:solidFill>
                                    <a:schemeClr val="bg1"/>
                                  </a:solidFill>
                                </a:endParaRPr>
                              </a:p>
                              <a:p>
                                <a:endParaRPr lang="he-IL" dirty="0"/>
                              </a:p>
                            </p:txBody>
                          </p:sp>
                        </p:grpSp>
                        <p:grpSp>
                          <p:nvGrpSpPr>
                            <p:cNvPr id="46" name="Group 84"/>
                            <p:cNvGrpSpPr/>
                            <p:nvPr/>
                          </p:nvGrpSpPr>
                          <p:grpSpPr>
                            <a:xfrm>
                              <a:off x="2195976" y="1340904"/>
                              <a:ext cx="936104" cy="2772310"/>
                              <a:chOff x="2051721" y="1592930"/>
                              <a:chExt cx="936104" cy="2772310"/>
                            </a:xfrm>
                          </p:grpSpPr>
                          <p:sp>
                            <p:nvSpPr>
                              <p:cNvPr id="48" name="מלבן 47"/>
                              <p:cNvSpPr/>
                              <p:nvPr/>
                            </p:nvSpPr>
                            <p:spPr>
                              <a:xfrm>
                                <a:off x="2051721" y="1592930"/>
                                <a:ext cx="936104" cy="2772310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accent3">
                                  <a:lumMod val="50000"/>
                                </a:schemeClr>
                              </a:solidFill>
                            </p:spPr>
                            <p:style>
                              <a:lnRef idx="0">
                                <a:schemeClr val="accent1"/>
                              </a:lnRef>
                              <a:fillRef idx="3">
                                <a:schemeClr val="accent1"/>
                              </a:fillRef>
                              <a:effectRef idx="3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1" anchor="ctr"/>
                              <a:lstStyle/>
                              <a:p>
                                <a:pPr algn="ctr"/>
                                <a:endParaRPr lang="he-IL" sz="2000" dirty="0"/>
                              </a:p>
                            </p:txBody>
                          </p:sp>
                          <p:sp>
                            <p:nvSpPr>
                              <p:cNvPr id="49" name="TextBox 48"/>
                              <p:cNvSpPr txBox="1"/>
                              <p:nvPr/>
                            </p:nvSpPr>
                            <p:spPr>
                              <a:xfrm>
                                <a:off x="2168268" y="2910762"/>
                                <a:ext cx="679802" cy="369332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none" rtlCol="1">
                                <a:spAutoFit/>
                              </a:bodyPr>
                              <a:lstStyle/>
                              <a:p>
                                <a:r>
                                  <a:rPr lang="en-US" b="1" dirty="0" smtClean="0">
                                    <a:solidFill>
                                      <a:schemeClr val="bg1"/>
                                    </a:solidFill>
                                  </a:rPr>
                                  <a:t>REGS</a:t>
                                </a:r>
                                <a:endParaRPr lang="he-IL" b="1" dirty="0">
                                  <a:solidFill>
                                    <a:schemeClr val="bg1"/>
                                  </a:solidFill>
                                </a:endParaRPr>
                              </a:p>
                            </p:txBody>
                          </p:sp>
                        </p:grpSp>
                        <p:sp>
                          <p:nvSpPr>
                            <p:cNvPr id="47" name="מלבן 47"/>
                            <p:cNvSpPr/>
                            <p:nvPr/>
                          </p:nvSpPr>
                          <p:spPr>
                            <a:xfrm>
                              <a:off x="5296947" y="4338977"/>
                              <a:ext cx="1008112" cy="1116124"/>
                            </a:xfrm>
                            <a:prstGeom prst="rect">
                              <a:avLst/>
                            </a:prstGeom>
                            <a:solidFill>
                              <a:schemeClr val="accent3">
                                <a:lumMod val="50000"/>
                              </a:schemeClr>
                            </a:solidFill>
                          </p:spPr>
                          <p:style>
                            <a:lnRef idx="0">
                              <a:schemeClr val="accent1"/>
                            </a:lnRef>
                            <a:fillRef idx="3">
                              <a:schemeClr val="accent1"/>
                            </a:fillRef>
                            <a:effectRef idx="3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1" anchor="ctr"/>
                            <a:lstStyle/>
                            <a:p>
                              <a:pPr algn="ctr"/>
                              <a:r>
                                <a:rPr lang="en-US" sz="2000" dirty="0" smtClean="0"/>
                                <a:t>Timer</a:t>
                              </a:r>
                              <a:endParaRPr lang="he-IL" sz="2000" dirty="0"/>
                            </a:p>
                          </p:txBody>
                        </p:sp>
                      </p:grpSp>
                      <p:cxnSp>
                        <p:nvCxnSpPr>
                          <p:cNvPr id="41" name="Straight Arrow Connector 40"/>
                          <p:cNvCxnSpPr/>
                          <p:nvPr/>
                        </p:nvCxnSpPr>
                        <p:spPr>
                          <a:xfrm>
                            <a:off x="3475153" y="1977016"/>
                            <a:ext cx="1817195" cy="0"/>
                          </a:xfrm>
                          <a:prstGeom prst="straightConnector1">
                            <a:avLst/>
                          </a:prstGeom>
                          <a:ln>
                            <a:tailEnd type="arrow"/>
                          </a:ln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42" name="Straight Arrow Connector 41"/>
                          <p:cNvCxnSpPr/>
                          <p:nvPr/>
                        </p:nvCxnSpPr>
                        <p:spPr>
                          <a:xfrm>
                            <a:off x="3475152" y="2348880"/>
                            <a:ext cx="1817195" cy="0"/>
                          </a:xfrm>
                          <a:prstGeom prst="straightConnector1">
                            <a:avLst/>
                          </a:prstGeom>
                          <a:ln>
                            <a:tailEnd type="arrow"/>
                          </a:ln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43" name="Straight Arrow Connector 42"/>
                          <p:cNvCxnSpPr/>
                          <p:nvPr/>
                        </p:nvCxnSpPr>
                        <p:spPr>
                          <a:xfrm rot="10800000">
                            <a:off x="3418738" y="2699737"/>
                            <a:ext cx="1858324" cy="1588"/>
                          </a:xfrm>
                          <a:prstGeom prst="straightConnector1">
                            <a:avLst/>
                          </a:prstGeom>
                          <a:ln>
                            <a:tailEnd type="arrow"/>
                          </a:ln>
                        </p:spPr>
                        <p:style>
                          <a:lnRef idx="2">
                            <a:schemeClr val="dk1"/>
                          </a:lnRef>
                          <a:fillRef idx="0">
                            <a:schemeClr val="dk1"/>
                          </a:fillRef>
                          <a:effectRef idx="1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sp>
                      <p:nvSpPr>
                        <p:cNvPr id="39" name="מלבן 53"/>
                        <p:cNvSpPr/>
                        <p:nvPr/>
                      </p:nvSpPr>
                      <p:spPr>
                        <a:xfrm>
                          <a:off x="1751275" y="971544"/>
                          <a:ext cx="447159" cy="4551231"/>
                        </a:xfrm>
                        <a:prstGeom prst="rect">
                          <a:avLst/>
                        </a:prstGeom>
                      </p:spPr>
                      <p:style>
                        <a:lnRef idx="1">
                          <a:schemeClr val="dk1"/>
                        </a:lnRef>
                        <a:fillRef idx="2">
                          <a:schemeClr val="dk1"/>
                        </a:fillRef>
                        <a:effectRef idx="1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vert="vert270" rtlCol="1" anchor="ctr"/>
                        <a:lstStyle/>
                        <a:p>
                          <a:pPr algn="ctr"/>
                          <a:r>
                            <a:rPr lang="en-US" sz="3200" b="1" dirty="0" smtClean="0"/>
                            <a:t>WBS 2</a:t>
                          </a:r>
                          <a:endParaRPr lang="he-IL" sz="3200" dirty="0"/>
                        </a:p>
                      </p:txBody>
                    </p:sp>
                  </p:grpSp>
                  <p:sp>
                    <p:nvSpPr>
                      <p:cNvPr id="29" name="מלבן 47"/>
                      <p:cNvSpPr/>
                      <p:nvPr/>
                    </p:nvSpPr>
                    <p:spPr>
                      <a:xfrm>
                        <a:off x="5798379" y="2643781"/>
                        <a:ext cx="792088" cy="580529"/>
                      </a:xfrm>
                      <a:prstGeom prst="rect">
                        <a:avLst/>
                      </a:prstGeom>
                      <a:solidFill>
                        <a:schemeClr val="accent6"/>
                      </a:solidFill>
                    </p:spPr>
                    <p:style>
                      <a:lnRef idx="0">
                        <a:schemeClr val="accent1"/>
                      </a:lnRef>
                      <a:fillRef idx="3">
                        <a:schemeClr val="accent1"/>
                      </a:fillRef>
                      <a:effectRef idx="3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1" anchor="ctr"/>
                      <a:lstStyle/>
                      <a:p>
                        <a:pPr algn="ctr"/>
                        <a:r>
                          <a:rPr lang="en-US" sz="1400" dirty="0" smtClean="0"/>
                          <a:t>counter</a:t>
                        </a:r>
                        <a:endParaRPr lang="he-IL" sz="1400" dirty="0"/>
                      </a:p>
                    </p:txBody>
                  </p:sp>
                  <p:cxnSp>
                    <p:nvCxnSpPr>
                      <p:cNvPr id="30" name="Straight Connector 29"/>
                      <p:cNvCxnSpPr/>
                      <p:nvPr/>
                    </p:nvCxnSpPr>
                    <p:spPr>
                      <a:xfrm>
                        <a:off x="4895307" y="3789040"/>
                        <a:ext cx="2557013" cy="0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1" name="Straight Connector 30"/>
                      <p:cNvCxnSpPr/>
                      <p:nvPr/>
                    </p:nvCxnSpPr>
                    <p:spPr>
                      <a:xfrm>
                        <a:off x="7101512" y="3119228"/>
                        <a:ext cx="350808" cy="0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2" name="Straight Connector 31"/>
                      <p:cNvCxnSpPr/>
                      <p:nvPr/>
                    </p:nvCxnSpPr>
                    <p:spPr>
                      <a:xfrm flipV="1">
                        <a:off x="7452320" y="3119228"/>
                        <a:ext cx="0" cy="669812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3" name="Straight Connector 32"/>
                      <p:cNvCxnSpPr/>
                      <p:nvPr/>
                    </p:nvCxnSpPr>
                    <p:spPr>
                      <a:xfrm>
                        <a:off x="4900013" y="3789040"/>
                        <a:ext cx="0" cy="829371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4" name="Straight Arrow Connector 33"/>
                      <p:cNvCxnSpPr/>
                      <p:nvPr/>
                    </p:nvCxnSpPr>
                    <p:spPr>
                      <a:xfrm>
                        <a:off x="4907058" y="4618411"/>
                        <a:ext cx="644062" cy="0"/>
                      </a:xfrm>
                      <a:prstGeom prst="straightConnector1">
                        <a:avLst/>
                      </a:prstGeom>
                      <a:ln>
                        <a:tailEnd type="arrow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5" name="Straight Connector 34"/>
                      <p:cNvCxnSpPr/>
                      <p:nvPr/>
                    </p:nvCxnSpPr>
                    <p:spPr>
                      <a:xfrm>
                        <a:off x="6516069" y="4618411"/>
                        <a:ext cx="1361453" cy="0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6" name="Straight Connector 35"/>
                      <p:cNvCxnSpPr/>
                      <p:nvPr/>
                    </p:nvCxnSpPr>
                    <p:spPr>
                      <a:xfrm flipV="1">
                        <a:off x="7884368" y="2643781"/>
                        <a:ext cx="0" cy="1974630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7" name="Straight Arrow Connector 36"/>
                      <p:cNvCxnSpPr/>
                      <p:nvPr/>
                    </p:nvCxnSpPr>
                    <p:spPr>
                      <a:xfrm flipH="1">
                        <a:off x="7096806" y="2643781"/>
                        <a:ext cx="787562" cy="0"/>
                      </a:xfrm>
                      <a:prstGeom prst="straightConnector1">
                        <a:avLst/>
                      </a:prstGeom>
                      <a:ln>
                        <a:tailEnd type="arrow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25" name="מלבן 23"/>
                    <p:cNvSpPr/>
                    <p:nvPr/>
                  </p:nvSpPr>
                  <p:spPr>
                    <a:xfrm rot="5400000">
                      <a:off x="701276" y="2809363"/>
                      <a:ext cx="2588349" cy="245591"/>
                    </a:xfrm>
                    <a:prstGeom prst="rect">
                      <a:avLst/>
                    </a:prstGeom>
                    <a:blipFill>
                      <a:blip r:embed="rId2" cstate="print"/>
                      <a:tile tx="0" ty="0" sx="100000" sy="100000" flip="none" algn="tl"/>
                    </a:blipFill>
                  </p:spPr>
                  <p:style>
                    <a:lnRef idx="0">
                      <a:schemeClr val="accent3"/>
                    </a:lnRef>
                    <a:fillRef idx="3">
                      <a:schemeClr val="accent3"/>
                    </a:fillRef>
                    <a:effectRef idx="3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endParaRPr lang="he-IL" sz="1400" dirty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cxnSp>
                <p:nvCxnSpPr>
                  <p:cNvPr id="20" name="Straight Arrow Connector 19"/>
                  <p:cNvCxnSpPr/>
                  <p:nvPr/>
                </p:nvCxnSpPr>
                <p:spPr>
                  <a:xfrm>
                    <a:off x="5580112" y="692696"/>
                    <a:ext cx="0" cy="877930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Straight Arrow Connector 20"/>
                  <p:cNvCxnSpPr/>
                  <p:nvPr/>
                </p:nvCxnSpPr>
                <p:spPr>
                  <a:xfrm>
                    <a:off x="5940152" y="692696"/>
                    <a:ext cx="0" cy="877930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Straight Arrow Connector 21"/>
                  <p:cNvCxnSpPr/>
                  <p:nvPr/>
                </p:nvCxnSpPr>
                <p:spPr>
                  <a:xfrm flipH="1">
                    <a:off x="5933212" y="4077072"/>
                    <a:ext cx="6940" cy="360040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Arrow Connector 22"/>
                  <p:cNvCxnSpPr/>
                  <p:nvPr/>
                </p:nvCxnSpPr>
                <p:spPr>
                  <a:xfrm flipH="1">
                    <a:off x="5572566" y="4077072"/>
                    <a:ext cx="6940" cy="360040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2" name="TextBox 11"/>
                <p:cNvSpPr txBox="1"/>
                <p:nvPr/>
              </p:nvSpPr>
              <p:spPr>
                <a:xfrm>
                  <a:off x="2942750" y="1853216"/>
                  <a:ext cx="1805009" cy="276999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 algn="ctr"/>
                  <a:r>
                    <a:rPr lang="en-US" sz="1200" dirty="0" smtClean="0"/>
                    <a:t>start</a:t>
                  </a:r>
                  <a:endParaRPr lang="he-IL" sz="1200" dirty="0"/>
                </a:p>
              </p:txBody>
            </p:sp>
            <p:sp>
              <p:nvSpPr>
                <p:cNvPr id="13" name="TextBox 12"/>
                <p:cNvSpPr txBox="1"/>
                <p:nvPr/>
              </p:nvSpPr>
              <p:spPr>
                <a:xfrm>
                  <a:off x="2771799" y="2225080"/>
                  <a:ext cx="2047967" cy="276999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 algn="ctr"/>
                  <a:r>
                    <a:rPr lang="en-US" sz="1200" dirty="0" smtClean="0"/>
                    <a:t>Wait_reg</a:t>
                  </a:r>
                  <a:endParaRPr lang="he-IL" sz="1200" dirty="0"/>
                </a:p>
              </p:txBody>
            </p:sp>
            <p:sp>
              <p:nvSpPr>
                <p:cNvPr id="14" name="TextBox 13"/>
                <p:cNvSpPr txBox="1"/>
                <p:nvPr/>
              </p:nvSpPr>
              <p:spPr>
                <a:xfrm>
                  <a:off x="3091575" y="2596522"/>
                  <a:ext cx="1656184" cy="276999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 algn="ctr"/>
                  <a:r>
                    <a:rPr lang="en-US" sz="1200" dirty="0" smtClean="0"/>
                    <a:t>finish</a:t>
                  </a:r>
                  <a:endParaRPr lang="he-IL" sz="1200" dirty="0"/>
                </a:p>
              </p:txBody>
            </p:sp>
            <p:sp>
              <p:nvSpPr>
                <p:cNvPr id="15" name="TextBox 14"/>
                <p:cNvSpPr txBox="1"/>
                <p:nvPr/>
              </p:nvSpPr>
              <p:spPr>
                <a:xfrm>
                  <a:off x="4819767" y="724314"/>
                  <a:ext cx="753994" cy="276999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 algn="ctr"/>
                  <a:r>
                    <a:rPr lang="en-US" sz="1200" dirty="0" smtClean="0"/>
                    <a:t>Sys_clk</a:t>
                  </a:r>
                  <a:endParaRPr lang="he-IL" sz="1200" dirty="0"/>
                </a:p>
              </p:txBody>
            </p:sp>
            <p:sp>
              <p:nvSpPr>
                <p:cNvPr id="16" name="TextBox 15"/>
                <p:cNvSpPr txBox="1"/>
                <p:nvPr/>
              </p:nvSpPr>
              <p:spPr>
                <a:xfrm>
                  <a:off x="4891775" y="4108690"/>
                  <a:ext cx="756793" cy="276999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 algn="ctr"/>
                  <a:r>
                    <a:rPr lang="en-US" sz="1200" dirty="0" smtClean="0"/>
                    <a:t>Sys_clk</a:t>
                  </a:r>
                  <a:endParaRPr lang="he-IL" sz="1200" dirty="0"/>
                </a:p>
              </p:txBody>
            </p:sp>
            <p:sp>
              <p:nvSpPr>
                <p:cNvPr id="17" name="TextBox 16"/>
                <p:cNvSpPr txBox="1"/>
                <p:nvPr/>
              </p:nvSpPr>
              <p:spPr>
                <a:xfrm>
                  <a:off x="5899887" y="724314"/>
                  <a:ext cx="1008112" cy="276999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 algn="ctr"/>
                  <a:r>
                    <a:rPr lang="en-US" sz="1200" dirty="0" smtClean="0"/>
                    <a:t>Sys_reset</a:t>
                  </a:r>
                  <a:endParaRPr lang="he-IL" sz="1200" dirty="0"/>
                </a:p>
              </p:txBody>
            </p:sp>
            <p:sp>
              <p:nvSpPr>
                <p:cNvPr id="18" name="TextBox 17"/>
                <p:cNvSpPr txBox="1"/>
                <p:nvPr/>
              </p:nvSpPr>
              <p:spPr>
                <a:xfrm>
                  <a:off x="5899887" y="4036682"/>
                  <a:ext cx="936104" cy="276999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 algn="ctr"/>
                  <a:r>
                    <a:rPr lang="en-US" sz="1200" dirty="0" smtClean="0"/>
                    <a:t>Sys_reset</a:t>
                  </a:r>
                  <a:endParaRPr lang="he-IL" sz="1200" dirty="0"/>
                </a:p>
              </p:txBody>
            </p:sp>
          </p:grpSp>
          <p:sp>
            <p:nvSpPr>
              <p:cNvPr id="9" name="TextBox 8"/>
              <p:cNvSpPr txBox="1"/>
              <p:nvPr/>
            </p:nvSpPr>
            <p:spPr>
              <a:xfrm>
                <a:off x="6322561" y="4827592"/>
                <a:ext cx="1440160" cy="276999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1200" dirty="0" smtClean="0"/>
                  <a:t>Timer_tic</a:t>
                </a:r>
                <a:endParaRPr lang="he-IL" sz="1200" dirty="0"/>
              </a:p>
            </p:txBody>
          </p:sp>
        </p:grpSp>
        <p:sp>
          <p:nvSpPr>
            <p:cNvPr id="7" name="TextBox 6"/>
            <p:cNvSpPr txBox="1"/>
            <p:nvPr/>
          </p:nvSpPr>
          <p:spPr>
            <a:xfrm>
              <a:off x="4421469" y="3164243"/>
              <a:ext cx="1440160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200" dirty="0" smtClean="0"/>
                <a:t>Timer_enable</a:t>
              </a:r>
              <a:endParaRPr lang="he-IL" sz="1200" dirty="0"/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2699792" y="1412776"/>
            <a:ext cx="208823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800" b="1" dirty="0" smtClean="0"/>
              <a:t>Wait</a:t>
            </a:r>
            <a:endParaRPr lang="he-IL" sz="2800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Message pack structure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148064" y="1340768"/>
            <a:ext cx="180020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Type</a:t>
            </a:r>
          </a:p>
        </p:txBody>
      </p:sp>
      <p:sp>
        <p:nvSpPr>
          <p:cNvPr id="6" name="Rectangle 5"/>
          <p:cNvSpPr/>
          <p:nvPr/>
        </p:nvSpPr>
        <p:spPr>
          <a:xfrm>
            <a:off x="5148064" y="1700808"/>
            <a:ext cx="1800200" cy="3600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148064" y="2060848"/>
            <a:ext cx="1800200" cy="3600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Address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148064" y="2420888"/>
            <a:ext cx="1800200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148064" y="2780928"/>
            <a:ext cx="1800200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148064" y="3645024"/>
            <a:ext cx="1800200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rot="5400000">
            <a:off x="3924722" y="3212976"/>
            <a:ext cx="1583382" cy="79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139952" y="3068960"/>
            <a:ext cx="51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Len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5292080" y="3212976"/>
            <a:ext cx="144016" cy="7200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5292080" y="3356992"/>
            <a:ext cx="144016" cy="7200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5292080" y="3501008"/>
            <a:ext cx="144016" cy="7200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1412776"/>
            <a:ext cx="864096" cy="12284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2636912"/>
            <a:ext cx="864096" cy="13307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" name="Rectangle 39"/>
          <p:cNvSpPr/>
          <p:nvPr/>
        </p:nvSpPr>
        <p:spPr>
          <a:xfrm>
            <a:off x="5148064" y="4149080"/>
            <a:ext cx="1800200" cy="36004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EOD</a:t>
            </a: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88339" y="4005065"/>
            <a:ext cx="813266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5362</TotalTime>
  <Words>484</Words>
  <Application>Microsoft Office PowerPoint</Application>
  <PresentationFormat>On-screen Show (4:3)</PresentationFormat>
  <Paragraphs>312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ערכת נושא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Message pack structure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שקופית 1</dc:title>
  <dc:creator>Dor</dc:creator>
  <cp:lastModifiedBy>Zvika Peny</cp:lastModifiedBy>
  <cp:revision>517</cp:revision>
  <dcterms:created xsi:type="dcterms:W3CDTF">2011-03-27T17:43:09Z</dcterms:created>
  <dcterms:modified xsi:type="dcterms:W3CDTF">2012-08-13T11:41:35Z</dcterms:modified>
</cp:coreProperties>
</file>