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notesMasterIdLst>
    <p:notesMasterId r:id="rId33"/>
  </p:notesMasterIdLst>
  <p:sldIdLst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6" r:id="rId17"/>
    <p:sldId id="260" r:id="rId18"/>
    <p:sldId id="261" r:id="rId19"/>
    <p:sldId id="262" r:id="rId20"/>
    <p:sldId id="263" r:id="rId21"/>
    <p:sldId id="265" r:id="rId22"/>
    <p:sldId id="264" r:id="rId23"/>
    <p:sldId id="267" r:id="rId24"/>
    <p:sldId id="266" r:id="rId25"/>
    <p:sldId id="258" r:id="rId26"/>
    <p:sldId id="259" r:id="rId27"/>
    <p:sldId id="257" r:id="rId28"/>
    <p:sldId id="284" r:id="rId29"/>
    <p:sldId id="285" r:id="rId30"/>
    <p:sldId id="282" r:id="rId31"/>
    <p:sldId id="287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 varScale="1">
        <p:scale>
          <a:sx n="104" d="100"/>
          <a:sy n="104" d="100"/>
        </p:scale>
        <p:origin x="-17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7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0EA5-5E12-4B54-89E3-9BF34CB3148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6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2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026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836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41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09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1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9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25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994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09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כ"ח/תשרי/תשע"ד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presentation-part A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87220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Register address and data in are the inputs</a:t>
            </a:r>
          </a:p>
          <a:p>
            <a:pPr algn="l" rtl="0"/>
            <a:r>
              <a:rPr lang="en-US" sz="2000" dirty="0" smtClean="0"/>
              <a:t>Valid signal is rise and data in signal is sampled to the correct register according the address</a:t>
            </a:r>
          </a:p>
          <a:p>
            <a:pPr algn="l" rtl="0"/>
            <a:r>
              <a:rPr lang="en-US" sz="2000" dirty="0" smtClean="0"/>
              <a:t>Since that, the data is available at the output</a:t>
            </a: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22" y="3634839"/>
            <a:ext cx="5083456" cy="303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45024"/>
            <a:ext cx="4067944" cy="311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067944" y="3645024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4581128"/>
            <a:ext cx="72008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4" name="מלבן 63"/>
          <p:cNvSpPr/>
          <p:nvPr/>
        </p:nvSpPr>
        <p:spPr>
          <a:xfrm>
            <a:off x="791580" y="3634838"/>
            <a:ext cx="252028" cy="209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0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173 0.04928 -0.00122 0.03239 0.05052 0.03355 C 0.0592 0.03563 0.06337 0.03979 0.06892 0.04904 C 0.06944 0.04997 0.07066 0.05066 0.07083 0.05182 C 0.07135 0.05645 0.07083 0.0613 0.07083 0.06593 " pathEditMode="relative" ptsTypes="ffff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086 -0.00301 0.00104 -0.00625 0.00208 -0.00926 C 0.00555 -0.0199 0.01701 -0.01758 0.02343 -0.01828 C 0.04131 -0.01758 0.05399 -0.01851 0.06996 -0.01435 C 0.07691 -0.0125 0.0743 -0.01504 0.07777 -0.01041 " pathEditMode="relative" ptsTypes="ffff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777 -0.01041 C 0.07864 -0.00925 0.08038 -0.00833 0.08055 -0.00671 C 0.08229 0.00763 0.07691 0.00949 0.06892 0.01272 C 0.06701 0.01666 0.06614 0.02013 0.0651 0.02452 C 0.06441 0.04765 0.06337 0.06038 0.06215 0.08143 C 0.0625 0.09901 0.06267 0.11682 0.06319 0.1344 C 0.06337 0.14088 0.06423 0.14411 0.06805 0.14735 C 0.07048 0.15221 0.07257 0.15337 0.07673 0.15499 C 0.10034 0.15383 0.09809 0.1573 0.11163 0.14481 C 0.11284 0.14041 0.11163 0.14088 0.11354 0.14088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837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33 0.00093 0.00642 0.00231 0.00972 0.0037 C 0.03403 0.00254 0.02465 0.00254 0.03785 0.00254 " pathEditMode="relative" ptsTypes="ff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54 0.14665 C 0.11667 0.14504 0.11979 0.14434 0.12309 0.14272 C 0.13299 0.14365 0.14132 0.14411 0.15069 0.14781 C 0.19531 0.14295 0.16163 0.06662 0.16128 -0.00741 C 0.16198 -0.06685 0.14792 -0.07888 0.1783 -0.08374 C 0.19566 -0.08282 0.21267 -0.0805 0.22986 -0.07842 C 0.25208 -0.07935 0.27292 -0.08305 0.29479 -0.0849 C 0.30833 -0.09137 0.33316 -0.08952 0.34549 -0.09022 C 0.35503 -0.09323 0.36528 -0.09276 0.375 -0.09392 C 0.42135 -0.09346 0.45156 -0.09137 0.49149 -0.09137 " pathEditMode="relative" rAng="0" ptsTypes="fffffffffA">
                                      <p:cBhvr>
                                        <p:cTn id="51" dur="4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119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6" grpId="0" animBg="1"/>
      <p:bldP spid="66" grpId="1" animBg="1"/>
      <p:bldP spid="66" grpId="2" animBg="1"/>
      <p:bldP spid="66" grpId="3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 the data from the signal generator and save it in the RAM</a:t>
            </a:r>
          </a:p>
          <a:p>
            <a:pPr algn="l" rtl="0"/>
            <a:r>
              <a:rPr lang="en-US" sz="2400" dirty="0" smtClean="0"/>
              <a:t>Get the trigger signal and check for trigger rise according configurations</a:t>
            </a:r>
            <a:endParaRPr lang="he-I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335699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584049"/>
            <a:ext cx="115212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 VALID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7707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016097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TRIGGER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6032321"/>
            <a:ext cx="504056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6032321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POSITION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1" name="לחצן פעולה: עזרה 10">
            <a:hlinkClick r:id="" action="ppaction://noaction" highlightClick="1"/>
          </p:cNvPr>
          <p:cNvSpPr/>
          <p:nvPr/>
        </p:nvSpPr>
        <p:spPr>
          <a:xfrm>
            <a:off x="3059832" y="2492896"/>
            <a:ext cx="648072" cy="78657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2879812" y="3728065"/>
            <a:ext cx="126014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START ADDRESS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34 0.00462 0.00034 0.00948 0.00086 0.01411 C 0.00243 0.03007 0.0151 0.02637 0.02413 0.02706 C 0.04201 0.03215 0.06059 0.0303 0.07864 0.03099 C 0.09687 0.03238 0.11475 0.03099 0.13298 0.0296 C 0.13784 0.02822 0.14218 0.02683 0.14652 0.02313 C 0.15086 0.01411 0.15034 0.00416 0.15034 -0.00648 " pathEditMode="relative" ptsTypes="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035 -0.00647 C 0.15729 -0.02082 0.19114 -0.01526 0.19687 -0.0155 C 0.22153 -0.01388 0.2092 -0.01434 0.23385 -0.01434 " pathEditMode="relative" rAng="0" ptsTypes="ff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7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3 -0.01179 0.02309 -0.01203 0.03108 -0.01434 C 0.04757 -0.01364 0.06719 -0.01156 0.08455 -0.01156 " pathEditMode="relative" ptsTypes="ff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5 -0.00393 0.00035 -0.00787 0.00104 -0.01157 C 0.00417 -0.02799 0.02847 -0.03007 0.03698 -0.03215 C 0.05191 -0.03169 0.06667 -0.031 0.0816 -0.031 " pathEditMode="relative" ptsTypes="fff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105 -0.01134 0.00087 -0.0155 0.00868 -0.01943 C 0.03664 -0.01874 0.05851 -0.01781 0.08455 -0.0155 C 0.0974 -0.01596 0.11042 -0.0148 0.12327 -0.01666 C 0.12882 -0.01735 0.13612 -0.03123 0.14167 -0.03354 C 0.1441 -0.03655 0.14618 -0.03956 0.14862 -0.04256 C 0.15 -0.04904 0.14948 -0.04511 0.14948 -0.05436 " pathEditMode="relative" ptsTypes="ffffff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7 -4.11288E-6 C -0.00139 -0.02637 -0.0033 -0.05227 -0.00538 -0.07864 C -0.0059 -0.08582 -0.00729 -0.09345 -0.00833 -0.10085 C -0.00903 -0.10525 -0.01076 -0.11381 -0.01076 -0.11357 C -0.01233 -0.13648 -0.01076 -0.12838 -0.01302 -0.13879 C -0.01371 -0.14712 -0.01424 -0.15567 -0.01545 -0.16377 C -0.0158 -0.17418 -0.0158 -0.18505 -0.01753 -0.19523 C -0.01806 -0.20726 -0.01979 -0.21952 -0.01979 -0.23155 " pathEditMode="relative" rAng="0" ptsTypes="fffffff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115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156 -0.00694 -0.00052 -0.01504 -0.00191 -0.02198 C -0.00243 -0.02452 -0.00399 -0.02961 -0.00399 -0.02961 C -0.00486 -0.03817 -0.00573 -0.04627 -0.00781 -0.05437 C -0.00938 -0.06755 -0.01649 -0.08259 -0.01649 -0.09577 C -0.01649 -0.13278 -0.01649 -0.17003 -0.01649 -0.20704 " pathEditMode="relative" ptsTypes="fffff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06 -0.0037 C 0.0415 -0.00324 0.09809 -0.01319 0.15243 -0.0007 C 0.1698 -0.00162 0.1632 -0.00162 0.17292 -0.00162 " pathEditMode="relative" rAng="0" ptsTypes="ff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Controller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3897"/>
            <a:ext cx="4572638" cy="342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\Desktop\רכיבים\write control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1008"/>
            <a:ext cx="44604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052736"/>
            <a:ext cx="8229600" cy="18722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Trigger and data are inputting every cycle</a:t>
            </a:r>
          </a:p>
          <a:p>
            <a:pPr algn="l" rtl="0"/>
            <a:r>
              <a:rPr lang="en-US" sz="2000" dirty="0" smtClean="0"/>
              <a:t>Data address and validity is calculated and been send to the RAM</a:t>
            </a:r>
          </a:p>
          <a:p>
            <a:pPr algn="l" rtl="0"/>
            <a:r>
              <a:rPr lang="en-US" sz="2000" dirty="0" smtClean="0"/>
              <a:t>Trigger is compered to type to identify trigger rise</a:t>
            </a:r>
          </a:p>
          <a:p>
            <a:pPr algn="l" rtl="0"/>
            <a:r>
              <a:rPr lang="en-US" sz="2000" dirty="0" smtClean="0"/>
              <a:t>If </a:t>
            </a:r>
            <a:r>
              <a:rPr lang="en-US" sz="2000" dirty="0"/>
              <a:t>necessary</a:t>
            </a:r>
            <a:r>
              <a:rPr lang="en-US" sz="2000" dirty="0" smtClean="0"/>
              <a:t> start address is calculated according position and been sent out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97570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45542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TRIGGER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4640" y="4535542"/>
            <a:ext cx="92772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5589240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309157"/>
            <a:ext cx="57606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7156665" y="3369766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4005064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4509120"/>
            <a:ext cx="72008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971600" y="3559805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42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0" presetClass="path" presetSubtype="0" repeatCount="400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09 0.02799 0.00695 0.02706 0.02622 0.02984 C 0.05 0.03331 0.04202 0.03331 0.07275 0.03377 C 0.11459 0.03447 0.15625 0.03447 0.19809 0.03493 C 0.20417 0.03632 0.20973 0.03909 0.21563 0.0414 C 0.21789 0.04464 0.22136 0.04719 0.22431 0.04927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400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-0.01226 C 0.00504 -0.00601 0.00608 0.00833 0.01458 0.00972 C 0.0184 0.01041 0.0224 0.01041 0.02622 0.01088 C 0.05382 0.01735 0.0875 0.0162 0.11563 0.01735 C 0.12083 0.01851 0.12587 0.02013 0.13108 0.02128 C 0.13299 0.0229 0.13507 0.02475 0.13698 0.02637 C 0.13872 0.02776 0.13837 0.03169 0.13889 0.03424 C 0.14028 0.04048 0.14097 0.04904 0.14479 0.05367 C 0.14601 0.05922 0.14861 0.06385 0.15052 0.06917 C 0.15139 0.07148 0.15156 0.07518 0.15347 0.0768 C 0.15521 0.07819 0.15938 0.07958 0.15938 0.07981 C 0.18021 0.07865 0.2007 0.07726 0.22136 0.07564 C 0.23559 0.07611 0.24983 0.07611 0.26406 0.0768 C 0.27031 0.07703 0.27639 0.08073 0.28264 0.08073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4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285 0.00185 0.02379 0.00231 0.03698 0.00139 C 0.04306 -0.00139 0.03889 0 0.04966 0 " pathEditMode="relative" ptsTypes="ff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2847 0.04927 C 0.23264 0.04742 0.23559 0.04395 0.2401 0.04279 C 0.24983 0.04048 0.25937 0.03909 0.2691 0.03771 C 0.32656 0.04164 0.37083 0.04094 0.43611 0.04164 C 0.44271 0.04303 0.44201 0.04395 0.44687 0.04811 C 0.44739 0.05251 0.44878 0.05667 0.44878 0.06107 " pathEditMode="relative" rAng="0" ptsTypes="fffff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8 -1.95466E-6 C 0.00208 -0.01018 -0.00087 0.00232 0.00243 -0.00763 C 0.00347 -0.01087 0.00642 -0.0222 0.00816 -0.02313 C 0.01545 -0.02706 0.01788 -0.02753 0.02673 -0.02845 C 0.0309 -0.02891 0.03507 -0.02914 0.03923 -0.02961 C 0.05243 -0.03678 0.05711 -0.03192 0.07708 -0.031 C 0.08454 -0.02683 0.08663 -0.02799 0.09722 -0.02706 C 0.11007 -0.02128 0.12326 -0.02521 0.13663 -0.02591 C 0.14513 -0.03446 0.14132 -0.02753 0.14079 -0.04904 C 0.14062 -0.05505 0.14079 -0.0613 0.14079 -0.06731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2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139 0.00717 0.00173 0.01088 0.0059 0.0155 C 0.00659 0.0162 0.00694 0.01805 0.00781 0.01828 C 0.01267 0.01943 0.01753 0.01897 0.02239 0.01943 C 0.05625 0.02475 0.09201 0.02221 0.12621 0.02337 C 0.14305 0.03123 0.13055 0.02591 0.17378 0.02591 C 0.22395 0.02591 0.27413 0.02522 0.3243 0.02475 C 0.33125 0.02128 0.32847 0.02383 0.33298 0.01828 C 0.33611 0.00625 0.33402 0.01573 0.33402 -0.01156 " pathEditMode="relative" ptsTypes="ffffffff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129 0.00185 0.01945 0.01411 0.03108 0.01434 C 0.06441 0.01526 0.09775 0.01503 0.13108 0.0155 C 0.1375 0.01457 0.14046 0.01573 0.1448 0.01041 C 0.14636 0.00347 0.14497 -0.00417 0.14566 -0.01157 C 0.16337 -0.01041 0.17935 -0.00764 0.19723 -0.00648 C 0.21112 -0.00555 0.23889 -0.0037 0.23889 -0.0037 C 0.24983 -0.00185 0.26007 0.0037 0.27101 0.00532 C 0.27952 0.01318 0.27778 0.02405 0.27778 0.03747 " pathEditMode="relative" ptsTypes="ffffffff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965 -9.24589E-6 C 0.07621 0.00046 0.10816 0.00393 0.13611 0.00393 " pathEditMode="relative" ptsTypes="f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7 -0.00856 C 0.00712 -0.00486 0.0151 0.00347 0.02378 0.0037 C 0.05434 0.00439 0.08489 0.00439 0.11545 0.00486 C 0.12239 0.00625 0.12899 0.00856 0.13559 0.0111 C 0.13993 0.01712 0.13472 0.01064 0.14045 0.0148 C 0.15017 0.02198 0.14253 0.01874 0.14896 0.02105 C 0.18976 0.01851 0.23993 -0.00231 0.275 0.0273 C 0.27691 0.03123 0.27778 0.03424 0.27882 0.0384 C 0.27847 0.04719 0.27847 0.05598 0.27795 0.06477 C 0.27778 0.06893 0.27604 0.07726 0.27604 0.07726 " pathEditMode="relative" rAng="0" ptsTypes="fffffffffA"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209 -0.01203 -0.00034 -0.03308 0.01059 -0.03748 C 0.01598 -0.0421 0.02275 -0.04465 0.029 -0.0465 C 0.05452 -0.04604 0.08021 -0.04627 0.10573 -0.04534 C 0.11441 -0.04511 0.12413 -0.03794 0.13299 -0.03632 C 0.13681 -0.03447 0.1408 -0.03401 0.14462 -0.03239 C 0.15504 -0.01851 0.15521 0.00393 0.15521 0.02197 " pathEditMode="relative" ptsTypes="ffffffA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5" grpId="0"/>
      <p:bldP spid="5" grpId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Getting the start address from the WC</a:t>
            </a:r>
          </a:p>
          <a:p>
            <a:pPr algn="l" rtl="0"/>
            <a:r>
              <a:rPr lang="en-US" sz="2400" dirty="0" smtClean="0"/>
              <a:t>Extracting the relevant data from the RAM </a:t>
            </a:r>
          </a:p>
          <a:p>
            <a:pPr algn="l" rtl="0"/>
            <a:r>
              <a:rPr lang="en-US" sz="2400" dirty="0" smtClean="0"/>
              <a:t>Send the data out to the </a:t>
            </a:r>
            <a:r>
              <a:rPr lang="en-US" sz="2400" dirty="0" err="1" smtClean="0"/>
              <a:t>in_out_coordinator</a:t>
            </a:r>
            <a:endParaRPr lang="he-I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378904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335699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42900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364502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0.00532 C 0.025 -0.00393 0.04983 -0.00139 0.07483 0.00185 C 0.09549 0.01573 0.12084 0.00625 0.13993 0.00532 C 0.15955 -0.003 0.17934 0.00787 0.19914 0.00787 " pathEditMode="relative" rAng="0" ptsTypes="fff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-3.3981E-6 C -0.00452 -0.00046 -0.00886 -0.00046 -0.01337 -0.00092 C -0.01424 -0.00115 -0.01493 -0.00208 -0.0158 -0.00208 C -0.02639 -0.003 -0.04775 -0.00393 -0.04775 -0.00393 C -0.05764 -0.00694 -0.06823 -0.00994 -0.07848 -0.01087 C -0.08785 -0.01457 -0.09809 -0.01203 -0.10764 -0.01388 C -0.11042 -0.01434 -0.11285 -0.01457 -0.11563 -0.01503 C -0.1191 -0.01526 -0.12604 -0.01573 -0.12604 -0.01573 " pathEditMode="relative" rAng="0" ptsTypes="ff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99 0.00046 0.02292 -0.00046 0.03299 0.00254 C 0.03889 0.00416 0.04462 0.0074 0.05052 0.00902 C 0.0776 0.0074 0.10382 0.00671 0.13108 0.00763 C 0.13854 0.00925 0.13559 0.00902 0.13976 0.00902 " pathEditMode="relative" ptsTypes="ffff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46 0.00347 0.00382 0.00231 0.01076 0.00393 C 0.0217 0.00948 0.06684 0.00786 0.08455 0.00902 C 0.09045 0.0118 0.09687 0.01203 0.10295 0.01295 C 0.10764 0.01504 0.11319 0.01504 0.11753 0.01827 C 0.12812 0.02614 0.13403 0.04094 0.13403 0.0569 " pathEditMode="relative" ptsTypes="fffff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403 0.05691 C 0.13767 0.06662 0.14253 0.07796 0.15017 0.08536 C 0.15191 0.08976 0.15382 0.0923 0.15712 0.09577 C 0.15955 0.10202 0.16146 0.10872 0.16389 0.11497 C 0.16337 0.13301 0.16319 0.15129 0.1625 0.16933 C 0.16128 0.19339 0.15729 0.21328 0.17222 0.23156 C 0.17726 0.2378 0.17899 0.24312 0.18854 0.24312 " pathEditMode="relative" rAng="0" ptsTypes="ffffff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929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976 0.00902 C 0.14479 0.02082 0.13732 0.03933 0.13229 0.05159 C 0.12899 0.07171 0.13368 0.09207 0.12795 0.1115 C 0.12882 0.13602 0.12934 0.15591 0.13385 0.17881 C 0.13333 0.19732 0.13889 0.21236 0.12795 0.22577 C 0.12708 0.22901 0.12778 0.23271 0.12517 0.23502 C 0.12239 0.23803 0.11458 0.23965 0.11076 0.2415 C 0.10295 0.24543 0.10035 0.25029 0.0934 0.25446 C 0.09184 0.25978 0.08628 0.26371 0.0816 0.26741 C 0.08021 0.27111 0.07934 0.27412 0.07934 0.27805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1344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2" animBg="1"/>
      <p:bldP spid="8" grpId="3" animBg="1"/>
      <p:bldP spid="9" grpId="0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Controller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81" y="3068960"/>
            <a:ext cx="4773531" cy="373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\Desktop\רכיבים\read 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43559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16561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Start address is received</a:t>
            </a:r>
          </a:p>
          <a:p>
            <a:pPr algn="l" rtl="0"/>
            <a:r>
              <a:rPr lang="en-US" sz="2000" dirty="0" smtClean="0"/>
              <a:t>Address is calculated and sent to the RAM</a:t>
            </a:r>
          </a:p>
          <a:p>
            <a:pPr algn="l" rtl="0"/>
            <a:r>
              <a:rPr lang="en-US" sz="2000" dirty="0" smtClean="0"/>
              <a:t>Data and validity is received from RAM</a:t>
            </a:r>
          </a:p>
          <a:p>
            <a:pPr algn="l" rtl="0"/>
            <a:r>
              <a:rPr lang="en-US" sz="2000" dirty="0" smtClean="0"/>
              <a:t>Output data is been send to the coordinator</a:t>
            </a:r>
            <a:endParaRPr lang="he-IL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211960" y="4005065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68144" y="4437112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 TO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83968" y="5157192"/>
            <a:ext cx="576064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83968" y="5589240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FROM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08104" y="5661248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70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TO COORDINATOR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9" name="מלבן 108"/>
          <p:cNvSpPr/>
          <p:nvPr/>
        </p:nvSpPr>
        <p:spPr>
          <a:xfrm>
            <a:off x="719572" y="2996952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2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21 0.0044 0.00156 0.00833 0.00399 0.0118 C 0.00573 0.01966 0.01493 0.0192 0.02049 0.01943 C 0.0434 0.02013 0.06649 0.02036 0.08941 0.02082 C 0.09427 0.03077 0.10017 0.03886 0.10885 0.04141 C 0.13628 0.04048 0.14479 0.05112 0.14479 0.02082 " pathEditMode="relative" ptsTypes="fffffA">
                                      <p:cBhvr>
                                        <p:cTn id="2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2639 -0.00116 0.05225 -0.00278 0.07864 -0.00116 C 0.09653 0.00185 0.07239 -0.00208 0.10955 0.00139 C 0.11684 0.00208 0.12361 0.00578 0.13107 0.00648 C 0.16076 0.01735 0.19635 0.00162 0.22708 -0.00116 C 0.24149 -0.00417 0.25156 -0.00185 0.26597 0 C 0.27153 0.00254 0.2776 0.00416 0.28333 0.00648 C 0.29323 0.0185 0.28819 0.02868 0.28819 0.05043 " pathEditMode="relative" ptsTypes="fffffffA">
                                      <p:cBhvr>
                                        <p:cTn id="4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85 L 0.01198 3.1598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643 0.00186 0.00868 0.01018 0.01441 0.01412 C 0.0217 0.0192 0.03924 0.01782 0.04358 0.01805 C 0.04809 0.02013 0.05278 0.02036 0.05729 0.02198 C 0.05799 0.02337 0.05834 0.02476 0.0592 0.02591 C 0.0599 0.02707 0.06129 0.0273 0.06198 0.02846 C 0.06337 0.03077 0.06372 0.03378 0.06493 0.03609 C 0.06563 0.03956 0.06875 0.05668 0.0717 0.05691 C 0.0757 0.05737 0.07952 0.0576 0.08351 0.05807 C 0.1184 0.05668 0.10399 0.06177 0.11927 0.04789 C 0.12084 0.04211 0.12344 0.03725 0.12622 0.03239 C 0.12656 0.031 0.12674 0.02985 0.12709 0.02846 C 0.12743 0.02707 0.12813 0.02452 0.12813 0.02452 " pathEditMode="relative" ptsTypes="ffffffffffffA">
                                      <p:cBhvr>
                                        <p:cTn id="6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25 0.01827 0.02691 0.00833 0.04948 0.00902 C 0.06354 0.01226 0.07795 0.01434 0.09219 0.0155 C 0.09983 0.01758 0.10764 0.01827 0.11545 0.01943 C 0.12899 0.02406 0.13594 0.01666 0.14844 0.01434 C 0.16111 0.01203 0.15903 0.01295 0.1757 0.01295 " pathEditMode="relative" ptsTypes="fffffA">
                                      <p:cBhvr>
                                        <p:cTn id="6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99 -0.00093 C 0.01493 -0.00093 0.02257 -0.00093 0.02969 -0.00093 " pathEditMode="relative" rAng="0" ptsTypes="fA">
                                      <p:cBhvr>
                                        <p:cTn id="7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07 0.01134 -0.00157 0.01712 -0.00382 0.02707 C -0.00226 0.0879 -0.00486 0.06338 0.05816 0.06454 C 0.07968 0.06893 0.10156 0.0657 0.12326 0.06338 C 0.13958 0.05575 0.16232 0.05852 0.1776 0.05806 C 0.21076 0.05945 0.24253 0.06361 0.27569 0.06454 C 0.2835 0.065 0.29114 0.06523 0.29895 0.06593 C 0.30399 0.06639 0.31319 0.07772 0.31944 0.08004 C 0.32187 0.08351 0.3243 0.08374 0.32725 0.08651 C 0.3302 0.08929 0.33264 0.09345 0.33593 0.09577 C 0.34027 0.09877 0.33784 0.09507 0.33975 0.09831 " pathEditMode="relative" ptsTypes="ffffffffffA">
                                      <p:cBhvr>
                                        <p:cTn id="88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9" grpId="0" animBg="1"/>
      <p:bldP spid="109" grpId="2" animBg="1"/>
      <p:bldP spid="109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Out Coordinator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24944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Getting data and valid in from Read Controller</a:t>
            </a:r>
          </a:p>
          <a:p>
            <a:pPr algn="l" rtl="0"/>
            <a:r>
              <a:rPr lang="en-US" sz="2400" dirty="0" smtClean="0"/>
              <a:t>Outputting the data and valid out to WBM 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840252" y="389705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912260" y="38250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8252" y="6093296"/>
            <a:ext cx="112450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458" y="638132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2565E-6 L 0.004 0.304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2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8439E-6 L 0.004 0.272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3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25 -3.73814E-6 C 0.01875 -0.00717 0.05417 0.00024 0.07813 0.00139 C 0.0941 0.00625 0.1125 0.0044 0.12674 0.01573 C 0.12813 0.01805 0.13038 0.01967 0.13125 0.02221 C 0.13316 0.02684 0.13282 0.03193 0.13351 0.03678 C 0.1349 0.04488 0.13733 0.05853 0.14271 0.06431 C 0.14375 0.06847 0.14497 0.07171 0.14497 0.07634 " pathEditMode="relative" rAng="0" ptsTypes="ffffff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344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16 0.01481 0.06806 0.01134 0.1 -0.00115 C 0.10104 -0.00208 0.10191 -0.00301 0.10295 -0.0037 C 0.10382 -0.00439 0.10503 -0.00439 0.1059 -0.00509 C 0.10799 -0.00648 0.11163 -0.01018 0.11163 -0.01018 C 0.11094 -0.04048 0.10833 -0.06893 0.11076 -0.09947 C 0.11094 -0.10085 0.1125 -0.10062 0.11354 -0.10085 C 0.11997 -0.10247 0.12656 -0.1034 0.13299 -0.10479 C 0.13941 -0.11034 0.13785 -0.1344 0.13785 -0.1344 " pathEditMode="relative" ptsTypes="ffffffff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Out Coordinator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828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In data is sampled when valid is high</a:t>
            </a:r>
          </a:p>
          <a:p>
            <a:pPr algn="l" rtl="0"/>
            <a:r>
              <a:rPr lang="en-US" sz="2000" dirty="0" smtClean="0"/>
              <a:t>Data out is started to sent out according </a:t>
            </a:r>
            <a:r>
              <a:rPr lang="en-US" sz="2000" dirty="0" err="1" smtClean="0"/>
              <a:t>width_out_generic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7045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\Desktop\רכיבים\in out cord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218409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5265205"/>
            <a:ext cx="720080" cy="252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58112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IN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494116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6960" y="5229200"/>
            <a:ext cx="775320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007604" y="3356992"/>
            <a:ext cx="252028" cy="176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6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52 -0.00347 0.00017 -0.00787 0.00208 -0.01041 C 0.00885 -0.01943 0.02048 -0.02105 0.02917 -0.02198 C 0.06597 -0.02129 0.10208 -0.02105 0.13889 -0.02337 C 0.1658 -0.0273 0.16823 -0.02545 0.20972 -0.02452 C 0.21528 -0.0236 0.22083 -0.02314 0.22621 -0.02082 C 0.23073 -0.01481 0.23107 -0.01111 0.23107 -0.00255 " pathEditMode="relative" ptsTypes="ffffff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1.20518E-6 C 0.00157 0.00949 0.00278 0.01897 0.00677 0.02614 C 0.00712 0.02799 0.0066 0.03146 0.00764 0.03146 C 0.04705 0.03493 0.08663 0.03308 0.12622 0.03493 C 0.13125 0.03771 0.13646 0.0384 0.14167 0.04025 C 0.16441 0.03933 0.18021 0.04233 0.2 0.03308 C 0.21736 0.03447 0.22049 0.02498 0.22049 0.04719 " pathEditMode="relative" rAng="0" ptsTypes="ffffff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2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-0.0007 0.02518 -0.00255 0.03785 -0.00255 " pathEditMode="relative" ptsTypes="f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0" presetClass="path" presetSubtype="0" repeatCount="300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77 -0.04233 0.03159 -0.02383 0.06302 -0.02475 C 0.07378 -0.02498 0.08437 -0.02545 0.09514 -0.02591 C 0.10295 -0.02892 0.11041 -0.03308 0.1184 -0.03493 C 0.14843 -0.03378 0.17864 -0.03239 0.20868 -0.02845 C 0.22048 -0.02961 0.2217 -0.02915 0.23003 -0.03239 C 0.23159 -0.0384 0.23298 -0.04442 0.23385 -0.05066 C 0.2342 -0.05321 0.23437 -0.05575 0.23489 -0.0583 C 0.23507 -0.05968 0.23593 -0.06223 0.23593 -0.06223 " pathEditMode="relative" ptsTypes="ffffffffA">
                                      <p:cBhvr>
                                        <p:cTn id="6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300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25 -0.00833 0.00173 -0.01781 0.00486 -0.02591 C 0.00816 -0.03424 0.01319 -0.03655 0.01944 -0.03886 C 0.02465 -0.04071 0.02031 -0.03956 0.02517 -0.04279 C 0.02986 -0.04603 0.03594 -0.04603 0.0408 -0.04673 C 0.06146 -0.04626 0.08229 -0.0465 0.10295 -0.04534 C 0.10659 -0.04511 0.11805 -0.02868 0.12239 -0.02845 C 0.12916 -0.02799 0.13594 -0.02776 0.14271 -0.0273 C 0.16909 -0.02267 0.19861 -0.02313 0.22517 -0.02221 C 0.22847 -0.01897 0.22969 -0.01689 0.23107 -0.0118 C 0.23073 -0.00694 0.23003 0.00254 0.23003 0.00254 " pathEditMode="relative" ptsTypes="ffffffffffA">
                                      <p:cBhvr>
                                        <p:cTn id="6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 to each entity to check the functionality</a:t>
            </a:r>
          </a:p>
          <a:p>
            <a:pPr algn="l" rtl="0"/>
            <a:r>
              <a:rPr lang="en-US" dirty="0" smtClean="0"/>
              <a:t>Second, we built a core test bunch in order to check the entire core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2976"/>
            <a:ext cx="4278957" cy="335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501008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38"/>
          <p:cNvSpPr/>
          <p:nvPr/>
        </p:nvSpPr>
        <p:spPr>
          <a:xfrm>
            <a:off x="6150522" y="371703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39"/>
          <p:cNvSpPr/>
          <p:nvPr/>
        </p:nvSpPr>
        <p:spPr>
          <a:xfrm>
            <a:off x="6715277" y="609329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8" name="Rectangle 40"/>
          <p:cNvSpPr/>
          <p:nvPr/>
        </p:nvSpPr>
        <p:spPr>
          <a:xfrm rot="16200000">
            <a:off x="5649293" y="451194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Simulations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69969"/>
              </p:ext>
            </p:extLst>
          </p:nvPr>
        </p:nvGraphicFramePr>
        <p:xfrm>
          <a:off x="457200" y="1268760"/>
          <a:ext cx="8229600" cy="550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6770"/>
                <a:gridCol w="1288030"/>
                <a:gridCol w="2844620"/>
                <a:gridCol w="12701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for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number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 for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 timing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Trigger recognition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Enable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11.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Recording depth, 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2.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12.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Number of signals, Trigger position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Signal RAM width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13.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Configurations,</a:t>
                      </a:r>
                      <a:r>
                        <a:rPr lang="en-US" sz="1600" baseline="0" dirty="0" smtClean="0"/>
                        <a:t> Reset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4.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= WB bus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14.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5.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&lt; WB bus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15.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6.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16.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7.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17.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Second trigger rise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8.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 timing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9.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57200" y="1124745"/>
            <a:ext cx="8229600" cy="21602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Each diagram was checked and confirmed for the correct result and if </a:t>
            </a:r>
            <a:r>
              <a:rPr lang="en-US" dirty="0"/>
              <a:t>necessary</a:t>
            </a:r>
            <a:r>
              <a:rPr lang="en-US" dirty="0" smtClean="0"/>
              <a:t>, code changes was made and the simulation was made again.  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89" y="3239219"/>
            <a:ext cx="52736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6300192" y="5589240"/>
            <a:ext cx="504056" cy="64807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869160"/>
            <a:ext cx="86409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</a:rPr>
              <a:t>?</a:t>
            </a:r>
            <a:endParaRPr lang="he-IL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6" grpId="1" animBg="1"/>
      <p:bldP spid="8" grpId="0"/>
      <p:bldP spid="8" grpId="1"/>
      <p:bldP spid="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35051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Will be solved 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 can now work in clock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~50 MHZ (100 MHZ demanded)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Registers</a:t>
            </a:r>
          </a:p>
          <a:p>
            <a:pPr algn="l" rtl="0"/>
            <a:r>
              <a:rPr lang="en-US" dirty="0" smtClean="0"/>
              <a:t>Write controller</a:t>
            </a:r>
          </a:p>
          <a:p>
            <a:pPr algn="l" rtl="0"/>
            <a:r>
              <a:rPr lang="en-US" dirty="0" smtClean="0"/>
              <a:t>Read controller</a:t>
            </a:r>
          </a:p>
          <a:p>
            <a:pPr algn="l" rtl="0"/>
            <a:r>
              <a:rPr lang="en-US" dirty="0" smtClean="0"/>
              <a:t>RAM</a:t>
            </a:r>
          </a:p>
          <a:p>
            <a:pPr algn="l" rtl="0"/>
            <a:r>
              <a:rPr lang="en-US" dirty="0" smtClean="0"/>
              <a:t>In out coordinator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Part B work plan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First example: (problem that occurred in the middle presentation)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050" name="Picture 2" descr="C:\Users\A\Desktop\final\תמונות\תיקון ראשון- רגיסטר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96247"/>
            <a:ext cx="4625652" cy="33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40288" y="1484784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After first trigger rise, the system identify another trigger rise although the data was still recorded </a:t>
            </a:r>
          </a:p>
          <a:p>
            <a:pPr algn="l" rtl="0"/>
            <a:r>
              <a:rPr lang="en-US" sz="2600" dirty="0" smtClean="0"/>
              <a:t>Problem- there was no dependency between two trigger rises</a:t>
            </a:r>
          </a:p>
          <a:p>
            <a:pPr algn="l" rtl="0"/>
            <a:r>
              <a:rPr lang="en-US" sz="2600" dirty="0" smtClean="0"/>
              <a:t>Our solution- adding </a:t>
            </a:r>
            <a:r>
              <a:rPr lang="en-US" sz="2600" dirty="0" err="1" smtClean="0"/>
              <a:t>wc_finish</a:t>
            </a:r>
            <a:r>
              <a:rPr lang="en-US" sz="2600" dirty="0" smtClean="0"/>
              <a:t> signal to the registers and resetting the enable register 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2051" name="Picture 3" descr="C:\Users\A\Desktop\middle\simulations\sim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6" y="2708920"/>
            <a:ext cx="5408992" cy="40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3995936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60032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B- work plan</a:t>
            </a:r>
            <a:endParaRPr lang="he-IL" dirty="0"/>
          </a:p>
        </p:txBody>
      </p:sp>
      <p:pic>
        <p:nvPicPr>
          <p:cNvPr id="1026" name="Picture 2" descr="C:\Users\A\Desktop\final\תמונות\signal 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240360" cy="22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integ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31815"/>
            <a:ext cx="38195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simul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771623"/>
            <a:ext cx="4896544" cy="29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77072"/>
            <a:ext cx="3600400" cy="24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8" y="4725144"/>
            <a:ext cx="424957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279301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Creating Signal Generator</a:t>
            </a:r>
          </a:p>
          <a:p>
            <a:pPr algn="l" rtl="0"/>
            <a:r>
              <a:rPr lang="en-US" dirty="0" smtClean="0"/>
              <a:t>Integration with external blocks (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tx</a:t>
            </a:r>
            <a:r>
              <a:rPr lang="en-US" dirty="0" smtClean="0"/>
              <a:t> path, WB </a:t>
            </a:r>
            <a:r>
              <a:rPr lang="en-US" dirty="0" err="1" smtClean="0"/>
              <a:t>intercon</a:t>
            </a:r>
            <a:r>
              <a:rPr lang="en-US" dirty="0"/>
              <a:t> </a:t>
            </a:r>
            <a:r>
              <a:rPr lang="en-US" dirty="0" smtClean="0"/>
              <a:t>and others)</a:t>
            </a:r>
          </a:p>
          <a:p>
            <a:pPr algn="l" rtl="0"/>
            <a:r>
              <a:rPr lang="en-US" dirty="0" smtClean="0"/>
              <a:t>Simulations to the whole system</a:t>
            </a:r>
          </a:p>
          <a:p>
            <a:pPr algn="l" rtl="0"/>
            <a:r>
              <a:rPr lang="en-US" dirty="0" smtClean="0"/>
              <a:t>Synthesis </a:t>
            </a:r>
          </a:p>
          <a:p>
            <a:pPr algn="l" rtl="0"/>
            <a:r>
              <a:rPr lang="en-US" dirty="0" smtClean="0"/>
              <a:t>Building and connecting the GUI</a:t>
            </a:r>
          </a:p>
          <a:p>
            <a:pPr algn="l" rtl="0"/>
            <a:r>
              <a:rPr lang="en-US" dirty="0" smtClean="0"/>
              <a:t>Connecting to FPJA in the lab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21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16632"/>
            <a:ext cx="8229600" cy="910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Schedule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047458"/>
              </p:ext>
            </p:extLst>
          </p:nvPr>
        </p:nvGraphicFramePr>
        <p:xfrm>
          <a:off x="421196" y="1124744"/>
          <a:ext cx="8301608" cy="4206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03540"/>
                <a:gridCol w="2330328"/>
                <a:gridCol w="967740"/>
              </a:tblGrid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A final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err="1" smtClean="0"/>
                        <a:t>Subbmitting</a:t>
                      </a:r>
                      <a:r>
                        <a:rPr lang="en-US" baseline="0" dirty="0" smtClean="0"/>
                        <a:t> project documentation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13.10.13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Finishing signal generator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Integrating system blocks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Top simulations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just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17.11.13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en-US" dirty="0" smtClean="0"/>
                    </a:p>
                    <a:p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21.11.13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to FPGA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28.11.13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 </a:t>
                      </a:r>
                      <a:r>
                        <a:rPr lang="en-US" baseline="0" dirty="0" smtClean="0"/>
                        <a:t>B final presentation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22.8.13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851050" y="1874235"/>
            <a:ext cx="913637" cy="1133718"/>
            <a:chOff x="10120808" y="1052736"/>
            <a:chExt cx="576064" cy="880134"/>
          </a:xfrm>
        </p:grpSpPr>
        <p:sp>
          <p:nvSpPr>
            <p:cNvPr id="7" name="TextBox 6"/>
            <p:cNvSpPr txBox="1"/>
            <p:nvPr/>
          </p:nvSpPr>
          <p:spPr>
            <a:xfrm>
              <a:off x="10120808" y="1052736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0.5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0808" y="1574468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חן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3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Software:        Include GUI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Choose trigger, data location, signals name, record results 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WBM- 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WBS-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Slave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</a:t>
            </a:r>
            <a:r>
              <a:rPr lang="en-US" sz="1000" dirty="0" smtClean="0">
                <a:solidFill>
                  <a:prstClr val="black"/>
                </a:solidFill>
              </a:rPr>
              <a:t>II</a:t>
            </a:r>
            <a:endParaRPr lang="he-IL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Save and load settings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Signals name, which signals to record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2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1567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51658"/>
            <a:ext cx="20732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Save’s the user configurations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utput the configurations to the WC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54550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255622"/>
            <a:ext cx="10081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configuration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5759678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543654"/>
            <a:ext cx="5040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69 0.00787 0.00104 0.01249 0.00295 0.01943 C 0.00521 0.0458 0.00312 0.07287 0.00868 0.09831 C 0.05035 0.09762 0.08976 0.09484 0.13107 0.09322 C 0.13403 0.09068 0.13698 0.08952 0.13976 0.08675 C 0.14253 0.08397 0.14323 0.08166 0.14653 0.08027 C 0.14948 0.07657 0.15243 0.07287 0.15625 0.07125 C 0.15694 0.07217 0.15833 0.07379 0.15833 0.07379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26 -0.00347 -0.00365 -0.00602 -0.00487 -0.01041 C -0.00556 -0.0192 -0.00608 -0.02776 -0.00782 -0.03632 C -0.00851 -0.08559 -0.00973 -0.13394 -0.01459 -0.18251 C -0.01441 -0.19848 -0.02309 -0.26255 -0.00191 -0.28083 C 0.00677 -0.27967 0.01215 -0.28013 0.0184 -0.2718 " pathEditMode="relative" ptsTypes="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48 -0.00717 0.00348 -0.01526 0.00573 -0.02313 C 0.00539 -0.03261 0.00521 -0.0421 0.00469 -0.05158 C 0.00417 -0.06176 0.00052 -0.07055 -0.00208 -0.08003 C -0.00486 -0.08998 -0.0052 -0.10085 -0.00694 -0.11126 C -0.00659 -0.17071 -0.01579 -0.23109 -0.00104 -0.28706 C 0.00174 -0.31436 0.00087 -0.33657 0 -0.36595 C -0.00034 -0.37543 -0.00538 -0.38376 -0.0059 -0.39324 C -0.00607 -0.39787 -0.0059 -0.40273 -0.0059 -0.40735 " pathEditMode="relative" ptsTypes="ffffffff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2" animBg="1"/>
      <p:bldP spid="6" grpId="3" animBg="1"/>
      <p:bldP spid="7" grpId="0" animBg="1"/>
      <p:bldP spid="7" grpId="2" animBg="1"/>
      <p:bldP spid="7" grpId="3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1411</TotalTime>
  <Words>1609</Words>
  <Application>Microsoft Office PowerPoint</Application>
  <PresentationFormat>‫הצגה על המסך (4:3)</PresentationFormat>
  <Paragraphs>388</Paragraphs>
  <Slides>23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9</vt:i4>
      </vt:variant>
      <vt:variant>
        <vt:lpstr>כותרות שקופיות</vt:lpstr>
      </vt:variant>
      <vt:variant>
        <vt:i4>23</vt:i4>
      </vt:variant>
    </vt:vector>
  </HeadingPairs>
  <TitlesOfParts>
    <vt:vector size="32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Internal Logic Analyzer Middle presentation-part A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Registers</vt:lpstr>
      <vt:lpstr>Registers</vt:lpstr>
      <vt:lpstr>Write Controller</vt:lpstr>
      <vt:lpstr>Write Controller</vt:lpstr>
      <vt:lpstr>Read Controller</vt:lpstr>
      <vt:lpstr>Read Controller</vt:lpstr>
      <vt:lpstr>In Out Coordinator</vt:lpstr>
      <vt:lpstr>In Out Coordinator</vt:lpstr>
      <vt:lpstr>Simulations</vt:lpstr>
      <vt:lpstr>Simulations</vt:lpstr>
      <vt:lpstr>Problems &amp; Solutions</vt:lpstr>
      <vt:lpstr>Problems &amp; Solutions</vt:lpstr>
      <vt:lpstr>Problems &amp; Solutions</vt:lpstr>
      <vt:lpstr>Part B- work plan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zvika pery</cp:lastModifiedBy>
  <cp:revision>70</cp:revision>
  <dcterms:created xsi:type="dcterms:W3CDTF">2013-09-30T11:20:33Z</dcterms:created>
  <dcterms:modified xsi:type="dcterms:W3CDTF">2013-10-02T19:15:26Z</dcterms:modified>
</cp:coreProperties>
</file>