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A2A50AC-A636-4B81-AFAF-4E4661667CC1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15ED32-FAE2-47B2-BFD0-76255C5E92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976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6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9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2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6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49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2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39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69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ט"ו/שבט/תשע"ד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149080"/>
            <a:ext cx="6912768" cy="1872208"/>
          </a:xfrm>
          <a:noFill/>
          <a:ln>
            <a:noFill/>
          </a:ln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chemeClr val="tx1"/>
                </a:solidFill>
              </a:rPr>
              <a:t>Presented By</a:t>
            </a:r>
            <a:r>
              <a:rPr lang="en-US" dirty="0" smtClean="0">
                <a:solidFill>
                  <a:schemeClr val="tx1"/>
                </a:solidFill>
              </a:rPr>
              <a:t>: Moran Katz and </a:t>
            </a:r>
            <a:r>
              <a:rPr lang="en-US" dirty="0" err="1" smtClean="0">
                <a:solidFill>
                  <a:schemeClr val="tx1"/>
                </a:solidFill>
              </a:rPr>
              <a:t>Zvika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Pery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Mentor: Moshe Porian</a:t>
            </a:r>
          </a:p>
          <a:p>
            <a:endParaRPr lang="he-IL" dirty="0" smtClean="0"/>
          </a:p>
          <a:p>
            <a:endParaRPr lang="en-US" dirty="0" smtClean="0"/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מלבן 8"/>
          <p:cNvSpPr/>
          <p:nvPr/>
        </p:nvSpPr>
        <p:spPr>
          <a:xfrm>
            <a:off x="966675" y="2001614"/>
            <a:ext cx="74254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Internal Logic Analyzer</a:t>
            </a:r>
            <a:endParaRPr lang="he-IL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0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Project’s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556792"/>
            <a:ext cx="8229600" cy="2283166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sz="3500" dirty="0" smtClean="0"/>
              <a:t>Design an internal logic analyzer to the FPGA which will be an independent </a:t>
            </a:r>
            <a:r>
              <a:rPr lang="en-US" sz="3500" dirty="0" smtClean="0"/>
              <a:t>part and will:</a:t>
            </a:r>
            <a:endParaRPr lang="en-US" sz="3500" dirty="0" smtClean="0"/>
          </a:p>
          <a:p>
            <a:pPr algn="l" rtl="0">
              <a:buNone/>
            </a:pPr>
            <a:r>
              <a:rPr lang="en-US" sz="2900" dirty="0" smtClean="0"/>
              <a:t>		</a:t>
            </a:r>
            <a:r>
              <a:rPr lang="en-US" dirty="0" smtClean="0"/>
              <a:t>         (1) </a:t>
            </a:r>
            <a:r>
              <a:rPr lang="en-US" dirty="0" smtClean="0"/>
              <a:t>Get configurations from the user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dirty="0" smtClean="0"/>
              <a:t>		         (3) Send </a:t>
            </a:r>
            <a:r>
              <a:rPr lang="en-US" dirty="0" smtClean="0"/>
              <a:t>relevant data </a:t>
            </a:r>
            <a:r>
              <a:rPr lang="en-US" dirty="0" smtClean="0"/>
              <a:t>back to the user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grpSp>
        <p:nvGrpSpPr>
          <p:cNvPr id="15" name="קבוצה 14"/>
          <p:cNvGrpSpPr/>
          <p:nvPr/>
        </p:nvGrpSpPr>
        <p:grpSpPr>
          <a:xfrm>
            <a:off x="395536" y="4792216"/>
            <a:ext cx="1219200" cy="1733128"/>
            <a:chOff x="755576" y="4792216"/>
            <a:chExt cx="1219200" cy="1733128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792216"/>
              <a:ext cx="1219200" cy="1219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592" y="6156012"/>
              <a:ext cx="9361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USER</a:t>
              </a:r>
              <a:endParaRPr lang="he-IL" b="1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3707904" y="4612486"/>
            <a:ext cx="1584176" cy="1696834"/>
            <a:chOff x="3779912" y="4581128"/>
            <a:chExt cx="1584176" cy="1696834"/>
          </a:xfrm>
        </p:grpSpPr>
        <p:sp>
          <p:nvSpPr>
            <p:cNvPr id="8" name="מלבן מעוגל 7"/>
            <p:cNvSpPr/>
            <p:nvPr/>
          </p:nvSpPr>
          <p:spPr>
            <a:xfrm>
              <a:off x="3779912" y="4581128"/>
              <a:ext cx="1584176" cy="16968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936" y="4941168"/>
              <a:ext cx="108012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Internal Logic Analyzer</a:t>
              </a:r>
              <a:endParaRPr lang="he-IL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7325419" y="4581128"/>
            <a:ext cx="1567061" cy="1944216"/>
            <a:chOff x="6821363" y="4653136"/>
            <a:chExt cx="1567061" cy="1944216"/>
          </a:xfrm>
        </p:grpSpPr>
        <p:sp>
          <p:nvSpPr>
            <p:cNvPr id="21" name="TextBox 20"/>
            <p:cNvSpPr txBox="1"/>
            <p:nvPr/>
          </p:nvSpPr>
          <p:spPr>
            <a:xfrm>
              <a:off x="7001382" y="6228020"/>
              <a:ext cx="120702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err="1" smtClean="0"/>
                <a:t>WaveForm</a:t>
              </a:r>
              <a:endParaRPr lang="he-IL" b="1" dirty="0"/>
            </a:p>
          </p:txBody>
        </p:sp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363" y="4653136"/>
              <a:ext cx="1567061" cy="1567061"/>
            </a:xfrm>
            <a:prstGeom prst="rect">
              <a:avLst/>
            </a:prstGeom>
          </p:spPr>
        </p:pic>
      </p:grpSp>
      <p:grpSp>
        <p:nvGrpSpPr>
          <p:cNvPr id="19" name="קבוצה 18"/>
          <p:cNvGrpSpPr/>
          <p:nvPr/>
        </p:nvGrpSpPr>
        <p:grpSpPr>
          <a:xfrm>
            <a:off x="1691680" y="5034662"/>
            <a:ext cx="1872208" cy="914618"/>
            <a:chOff x="1691680" y="5034662"/>
            <a:chExt cx="1872208" cy="914618"/>
          </a:xfrm>
        </p:grpSpPr>
        <p:sp>
          <p:nvSpPr>
            <p:cNvPr id="17" name="חץ ימינה מחורץ 16"/>
            <p:cNvSpPr/>
            <p:nvPr/>
          </p:nvSpPr>
          <p:spPr>
            <a:xfrm>
              <a:off x="1691680" y="5229200"/>
              <a:ext cx="1872208" cy="720080"/>
            </a:xfrm>
            <a:prstGeom prst="notch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5034662"/>
              <a:ext cx="15841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Configurations</a:t>
              </a:r>
              <a:endParaRPr lang="he-IL" sz="1600" dirty="0"/>
            </a:p>
          </p:txBody>
        </p:sp>
      </p:grpSp>
      <p:grpSp>
        <p:nvGrpSpPr>
          <p:cNvPr id="28" name="קבוצה 27"/>
          <p:cNvGrpSpPr/>
          <p:nvPr/>
        </p:nvGrpSpPr>
        <p:grpSpPr>
          <a:xfrm>
            <a:off x="5436096" y="5034662"/>
            <a:ext cx="1872208" cy="914618"/>
            <a:chOff x="1691680" y="5034662"/>
            <a:chExt cx="1872208" cy="914618"/>
          </a:xfrm>
        </p:grpSpPr>
        <p:sp>
          <p:nvSpPr>
            <p:cNvPr id="29" name="חץ ימינה מחורץ 28"/>
            <p:cNvSpPr/>
            <p:nvPr/>
          </p:nvSpPr>
          <p:spPr>
            <a:xfrm>
              <a:off x="1691680" y="5229200"/>
              <a:ext cx="1872208" cy="720080"/>
            </a:xfrm>
            <a:prstGeom prst="notch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91680" y="5034662"/>
              <a:ext cx="15841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Relevant Data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63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556792"/>
            <a:ext cx="8229600" cy="228316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The system save all the incoming data, and according </a:t>
            </a:r>
            <a:r>
              <a:rPr lang="en-US" dirty="0" smtClean="0"/>
              <a:t>user configurations detect trigger rise and send back the relevant data</a:t>
            </a:r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grpSp>
        <p:nvGrpSpPr>
          <p:cNvPr id="78" name="קבוצה 77"/>
          <p:cNvGrpSpPr/>
          <p:nvPr/>
        </p:nvGrpSpPr>
        <p:grpSpPr>
          <a:xfrm>
            <a:off x="1043609" y="4015454"/>
            <a:ext cx="3272127" cy="277642"/>
            <a:chOff x="1043608" y="4104692"/>
            <a:chExt cx="5853827" cy="188404"/>
          </a:xfrm>
        </p:grpSpPr>
        <p:cxnSp>
          <p:nvCxnSpPr>
            <p:cNvPr id="36" name="מחבר ישר 35"/>
            <p:cNvCxnSpPr/>
            <p:nvPr/>
          </p:nvCxnSpPr>
          <p:spPr>
            <a:xfrm>
              <a:off x="1386705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/>
            <p:cNvCxnSpPr/>
            <p:nvPr/>
          </p:nvCxnSpPr>
          <p:spPr>
            <a:xfrm flipV="1">
              <a:off x="1729802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 flipV="1">
              <a:off x="1386705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/>
            <p:cNvCxnSpPr/>
            <p:nvPr/>
          </p:nvCxnSpPr>
          <p:spPr>
            <a:xfrm>
              <a:off x="1043608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/>
            <p:cNvCxnSpPr/>
            <p:nvPr/>
          </p:nvCxnSpPr>
          <p:spPr>
            <a:xfrm>
              <a:off x="2072899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/>
            <p:cNvCxnSpPr/>
            <p:nvPr/>
          </p:nvCxnSpPr>
          <p:spPr>
            <a:xfrm flipV="1">
              <a:off x="2415996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/>
            <p:cNvCxnSpPr/>
            <p:nvPr/>
          </p:nvCxnSpPr>
          <p:spPr>
            <a:xfrm flipV="1">
              <a:off x="2072899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/>
            <p:cNvCxnSpPr/>
            <p:nvPr/>
          </p:nvCxnSpPr>
          <p:spPr>
            <a:xfrm>
              <a:off x="1729802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/>
            <p:cNvCxnSpPr/>
            <p:nvPr/>
          </p:nvCxnSpPr>
          <p:spPr>
            <a:xfrm>
              <a:off x="2759093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/>
            <p:cNvCxnSpPr/>
            <p:nvPr/>
          </p:nvCxnSpPr>
          <p:spPr>
            <a:xfrm flipV="1">
              <a:off x="3102190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/>
            <p:cNvCxnSpPr/>
            <p:nvPr/>
          </p:nvCxnSpPr>
          <p:spPr>
            <a:xfrm flipV="1">
              <a:off x="2759093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2415996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445287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/>
            <p:cNvCxnSpPr/>
            <p:nvPr/>
          </p:nvCxnSpPr>
          <p:spPr>
            <a:xfrm flipV="1">
              <a:off x="3788383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/>
            <p:nvPr/>
          </p:nvCxnSpPr>
          <p:spPr>
            <a:xfrm flipV="1">
              <a:off x="3445287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3102190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4131480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 flipV="1">
              <a:off x="4474577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 flipV="1">
              <a:off x="4131480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/>
            <p:cNvCxnSpPr/>
            <p:nvPr/>
          </p:nvCxnSpPr>
          <p:spPr>
            <a:xfrm>
              <a:off x="3788383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/>
            <p:cNvCxnSpPr/>
            <p:nvPr/>
          </p:nvCxnSpPr>
          <p:spPr>
            <a:xfrm>
              <a:off x="4817674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 flipV="1">
              <a:off x="5160771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/>
            <p:cNvCxnSpPr/>
            <p:nvPr/>
          </p:nvCxnSpPr>
          <p:spPr>
            <a:xfrm flipV="1">
              <a:off x="4817674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4474577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5503868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 flipV="1">
              <a:off x="5868144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 flipV="1">
              <a:off x="5503868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5160771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/>
            <p:cNvCxnSpPr/>
            <p:nvPr/>
          </p:nvCxnSpPr>
          <p:spPr>
            <a:xfrm>
              <a:off x="6211241" y="4104692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/>
            <p:cNvCxnSpPr/>
            <p:nvPr/>
          </p:nvCxnSpPr>
          <p:spPr>
            <a:xfrm flipV="1">
              <a:off x="6554338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/>
            <p:cNvCxnSpPr/>
            <p:nvPr/>
          </p:nvCxnSpPr>
          <p:spPr>
            <a:xfrm flipV="1">
              <a:off x="6211241" y="4104692"/>
              <a:ext cx="0" cy="1796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/>
            <p:nvPr/>
          </p:nvCxnSpPr>
          <p:spPr>
            <a:xfrm>
              <a:off x="5868144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/>
            <p:cNvCxnSpPr/>
            <p:nvPr/>
          </p:nvCxnSpPr>
          <p:spPr>
            <a:xfrm>
              <a:off x="6554338" y="4293096"/>
              <a:ext cx="34309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קבוצה 160"/>
          <p:cNvGrpSpPr/>
          <p:nvPr/>
        </p:nvGrpSpPr>
        <p:grpSpPr>
          <a:xfrm>
            <a:off x="1043609" y="5373216"/>
            <a:ext cx="3272128" cy="288032"/>
            <a:chOff x="1043609" y="5373216"/>
            <a:chExt cx="3272128" cy="288032"/>
          </a:xfrm>
        </p:grpSpPr>
        <p:cxnSp>
          <p:nvCxnSpPr>
            <p:cNvPr id="113" name="מחבר ישר 112"/>
            <p:cNvCxnSpPr/>
            <p:nvPr/>
          </p:nvCxnSpPr>
          <p:spPr>
            <a:xfrm>
              <a:off x="1043609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מחבר ישר 113"/>
            <p:cNvCxnSpPr/>
            <p:nvPr/>
          </p:nvCxnSpPr>
          <p:spPr>
            <a:xfrm flipV="1">
              <a:off x="1779838" y="53732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/>
            <p:cNvCxnSpPr/>
            <p:nvPr/>
          </p:nvCxnSpPr>
          <p:spPr>
            <a:xfrm>
              <a:off x="1216839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/>
            <p:cNvCxnSpPr/>
            <p:nvPr/>
          </p:nvCxnSpPr>
          <p:spPr>
            <a:xfrm>
              <a:off x="1390070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/>
            <p:cNvCxnSpPr/>
            <p:nvPr/>
          </p:nvCxnSpPr>
          <p:spPr>
            <a:xfrm>
              <a:off x="1584954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/>
            <p:cNvCxnSpPr/>
            <p:nvPr/>
          </p:nvCxnSpPr>
          <p:spPr>
            <a:xfrm>
              <a:off x="1789462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/>
            <p:cNvCxnSpPr/>
            <p:nvPr/>
          </p:nvCxnSpPr>
          <p:spPr>
            <a:xfrm>
              <a:off x="1943444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/>
            <p:cNvCxnSpPr/>
            <p:nvPr/>
          </p:nvCxnSpPr>
          <p:spPr>
            <a:xfrm>
              <a:off x="2066149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/>
            <p:cNvCxnSpPr/>
            <p:nvPr/>
          </p:nvCxnSpPr>
          <p:spPr>
            <a:xfrm flipV="1">
              <a:off x="2270657" y="53732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/>
            <p:cNvCxnSpPr/>
            <p:nvPr/>
          </p:nvCxnSpPr>
          <p:spPr>
            <a:xfrm>
              <a:off x="2270657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/>
            <p:cNvCxnSpPr/>
            <p:nvPr/>
          </p:nvCxnSpPr>
          <p:spPr>
            <a:xfrm>
              <a:off x="2607494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/>
            <p:cNvCxnSpPr/>
            <p:nvPr/>
          </p:nvCxnSpPr>
          <p:spPr>
            <a:xfrm>
              <a:off x="2443887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/>
            <p:cNvCxnSpPr/>
            <p:nvPr/>
          </p:nvCxnSpPr>
          <p:spPr>
            <a:xfrm flipV="1">
              <a:off x="2802378" y="53732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/>
            <p:cNvCxnSpPr/>
            <p:nvPr/>
          </p:nvCxnSpPr>
          <p:spPr>
            <a:xfrm>
              <a:off x="2802378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/>
            <p:cNvCxnSpPr/>
            <p:nvPr/>
          </p:nvCxnSpPr>
          <p:spPr>
            <a:xfrm>
              <a:off x="2965984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/>
            <p:cNvCxnSpPr/>
            <p:nvPr/>
          </p:nvCxnSpPr>
          <p:spPr>
            <a:xfrm>
              <a:off x="3129591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/>
            <p:cNvCxnSpPr/>
            <p:nvPr/>
          </p:nvCxnSpPr>
          <p:spPr>
            <a:xfrm>
              <a:off x="3293197" y="537321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מחבר ישר 130"/>
            <p:cNvCxnSpPr/>
            <p:nvPr/>
          </p:nvCxnSpPr>
          <p:spPr>
            <a:xfrm flipV="1">
              <a:off x="3497705" y="53732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מחבר ישר 131"/>
            <p:cNvCxnSpPr/>
            <p:nvPr/>
          </p:nvCxnSpPr>
          <p:spPr>
            <a:xfrm>
              <a:off x="3497705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3661311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>
              <a:off x="3834542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מחבר ישר 134"/>
            <p:cNvCxnSpPr/>
            <p:nvPr/>
          </p:nvCxnSpPr>
          <p:spPr>
            <a:xfrm>
              <a:off x="4007772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מחבר ישר 135"/>
            <p:cNvCxnSpPr/>
            <p:nvPr/>
          </p:nvCxnSpPr>
          <p:spPr>
            <a:xfrm>
              <a:off x="4120853" y="566124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189466" y="4015454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he-IL" dirty="0"/>
          </a:p>
        </p:txBody>
      </p:sp>
      <p:sp>
        <p:nvSpPr>
          <p:cNvPr id="139" name="TextBox 138"/>
          <p:cNvSpPr txBox="1"/>
          <p:nvPr/>
        </p:nvSpPr>
        <p:spPr>
          <a:xfrm>
            <a:off x="-28128" y="4581128"/>
            <a:ext cx="12157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TRIGGER</a:t>
            </a:r>
            <a:endParaRPr lang="he-IL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7504" y="5301208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DATA</a:t>
            </a:r>
            <a:endParaRPr lang="he-IL" sz="1600" dirty="0"/>
          </a:p>
        </p:txBody>
      </p:sp>
      <p:grpSp>
        <p:nvGrpSpPr>
          <p:cNvPr id="143" name="קבוצה 142"/>
          <p:cNvGrpSpPr/>
          <p:nvPr/>
        </p:nvGrpSpPr>
        <p:grpSpPr>
          <a:xfrm>
            <a:off x="1083559" y="4797152"/>
            <a:ext cx="3232177" cy="288032"/>
            <a:chOff x="1083559" y="4797152"/>
            <a:chExt cx="3488441" cy="288032"/>
          </a:xfrm>
        </p:grpSpPr>
        <p:cxnSp>
          <p:nvCxnSpPr>
            <p:cNvPr id="82" name="מחבר ישר 81"/>
            <p:cNvCxnSpPr/>
            <p:nvPr/>
          </p:nvCxnSpPr>
          <p:spPr>
            <a:xfrm>
              <a:off x="1083559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247551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ישר 83"/>
            <p:cNvCxnSpPr/>
            <p:nvPr/>
          </p:nvCxnSpPr>
          <p:spPr>
            <a:xfrm>
              <a:off x="1411544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מחבר ישר 84"/>
            <p:cNvCxnSpPr/>
            <p:nvPr/>
          </p:nvCxnSpPr>
          <p:spPr>
            <a:xfrm>
              <a:off x="1575536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ישר 85"/>
            <p:cNvCxnSpPr/>
            <p:nvPr/>
          </p:nvCxnSpPr>
          <p:spPr>
            <a:xfrm>
              <a:off x="1739528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/>
            <p:cNvCxnSpPr/>
            <p:nvPr/>
          </p:nvCxnSpPr>
          <p:spPr>
            <a:xfrm flipV="1">
              <a:off x="1941955" y="479715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מחבר ישר 88"/>
            <p:cNvCxnSpPr/>
            <p:nvPr/>
          </p:nvCxnSpPr>
          <p:spPr>
            <a:xfrm>
              <a:off x="1941955" y="5085184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ישר 89"/>
            <p:cNvCxnSpPr/>
            <p:nvPr/>
          </p:nvCxnSpPr>
          <p:spPr>
            <a:xfrm>
              <a:off x="2116197" y="5085184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מחבר ישר 90"/>
            <p:cNvCxnSpPr/>
            <p:nvPr/>
          </p:nvCxnSpPr>
          <p:spPr>
            <a:xfrm>
              <a:off x="2290439" y="5085184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מחבר ישר 100"/>
            <p:cNvCxnSpPr/>
            <p:nvPr/>
          </p:nvCxnSpPr>
          <p:spPr>
            <a:xfrm flipV="1">
              <a:off x="2497991" y="479715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/>
            <p:cNvCxnSpPr/>
            <p:nvPr/>
          </p:nvCxnSpPr>
          <p:spPr>
            <a:xfrm>
              <a:off x="2508241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/>
            <p:cNvCxnSpPr/>
            <p:nvPr/>
          </p:nvCxnSpPr>
          <p:spPr>
            <a:xfrm>
              <a:off x="2682482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/>
            <p:cNvCxnSpPr/>
            <p:nvPr/>
          </p:nvCxnSpPr>
          <p:spPr>
            <a:xfrm>
              <a:off x="2856724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/>
            <p:cNvCxnSpPr/>
            <p:nvPr/>
          </p:nvCxnSpPr>
          <p:spPr>
            <a:xfrm>
              <a:off x="3030966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>
            <a:xfrm>
              <a:off x="3205207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>
            <a:xfrm>
              <a:off x="3379449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>
            <a:xfrm>
              <a:off x="3553691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>
            <a:xfrm>
              <a:off x="3727932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מחבר ישר 109"/>
            <p:cNvCxnSpPr/>
            <p:nvPr/>
          </p:nvCxnSpPr>
          <p:spPr>
            <a:xfrm>
              <a:off x="3902174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מחבר ישר 110"/>
            <p:cNvCxnSpPr/>
            <p:nvPr/>
          </p:nvCxnSpPr>
          <p:spPr>
            <a:xfrm>
              <a:off x="4076415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מחבר ישר 140"/>
            <p:cNvCxnSpPr/>
            <p:nvPr/>
          </p:nvCxnSpPr>
          <p:spPr>
            <a:xfrm>
              <a:off x="4211960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מחבר ישר 141"/>
            <p:cNvCxnSpPr/>
            <p:nvPr/>
          </p:nvCxnSpPr>
          <p:spPr>
            <a:xfrm>
              <a:off x="4364447" y="4797152"/>
              <a:ext cx="20755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מלבן 143"/>
          <p:cNvSpPr/>
          <p:nvPr/>
        </p:nvSpPr>
        <p:spPr>
          <a:xfrm>
            <a:off x="107504" y="3645024"/>
            <a:ext cx="4536504" cy="2376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מלבן 144"/>
          <p:cNvSpPr/>
          <p:nvPr/>
        </p:nvSpPr>
        <p:spPr>
          <a:xfrm>
            <a:off x="5796136" y="3645024"/>
            <a:ext cx="3096344" cy="2376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9" name="קבוצה 158"/>
          <p:cNvGrpSpPr/>
          <p:nvPr/>
        </p:nvGrpSpPr>
        <p:grpSpPr>
          <a:xfrm>
            <a:off x="6732240" y="5373216"/>
            <a:ext cx="1871850" cy="288032"/>
            <a:chOff x="6588582" y="5013176"/>
            <a:chExt cx="1871850" cy="288032"/>
          </a:xfrm>
        </p:grpSpPr>
        <p:cxnSp>
          <p:nvCxnSpPr>
            <p:cNvPr id="146" name="מחבר ישר 145"/>
            <p:cNvCxnSpPr/>
            <p:nvPr/>
          </p:nvCxnSpPr>
          <p:spPr>
            <a:xfrm>
              <a:off x="6752189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מחבר ישר 146"/>
            <p:cNvCxnSpPr/>
            <p:nvPr/>
          </p:nvCxnSpPr>
          <p:spPr>
            <a:xfrm>
              <a:off x="6588582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מחבר ישר 147"/>
            <p:cNvCxnSpPr/>
            <p:nvPr/>
          </p:nvCxnSpPr>
          <p:spPr>
            <a:xfrm flipV="1">
              <a:off x="6947073" y="501317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מחבר ישר 148"/>
            <p:cNvCxnSpPr/>
            <p:nvPr/>
          </p:nvCxnSpPr>
          <p:spPr>
            <a:xfrm>
              <a:off x="6947073" y="501317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מחבר ישר 149"/>
            <p:cNvCxnSpPr/>
            <p:nvPr/>
          </p:nvCxnSpPr>
          <p:spPr>
            <a:xfrm>
              <a:off x="7110679" y="501317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מחבר ישר 150"/>
            <p:cNvCxnSpPr/>
            <p:nvPr/>
          </p:nvCxnSpPr>
          <p:spPr>
            <a:xfrm>
              <a:off x="7274286" y="501317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מחבר ישר 151"/>
            <p:cNvCxnSpPr/>
            <p:nvPr/>
          </p:nvCxnSpPr>
          <p:spPr>
            <a:xfrm>
              <a:off x="7437892" y="5013176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 flipV="1">
              <a:off x="7642400" y="501317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מחבר ישר 153"/>
            <p:cNvCxnSpPr/>
            <p:nvPr/>
          </p:nvCxnSpPr>
          <p:spPr>
            <a:xfrm>
              <a:off x="7642400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מחבר ישר 154"/>
            <p:cNvCxnSpPr/>
            <p:nvPr/>
          </p:nvCxnSpPr>
          <p:spPr>
            <a:xfrm>
              <a:off x="7806006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/>
            <p:cNvCxnSpPr/>
            <p:nvPr/>
          </p:nvCxnSpPr>
          <p:spPr>
            <a:xfrm>
              <a:off x="7979237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/>
            <p:cNvCxnSpPr/>
            <p:nvPr/>
          </p:nvCxnSpPr>
          <p:spPr>
            <a:xfrm>
              <a:off x="8152467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מחבר ישר 157"/>
            <p:cNvCxnSpPr/>
            <p:nvPr/>
          </p:nvCxnSpPr>
          <p:spPr>
            <a:xfrm>
              <a:off x="8265548" y="5301208"/>
              <a:ext cx="19488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5796136" y="5301208"/>
            <a:ext cx="8640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DATA</a:t>
            </a:r>
            <a:endParaRPr lang="he-IL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691680" y="6156012"/>
            <a:ext cx="9361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INPUT</a:t>
            </a:r>
            <a:endParaRPr lang="he-IL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732240" y="6165304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OUTPUT</a:t>
            </a:r>
            <a:endParaRPr lang="he-IL" b="1" dirty="0"/>
          </a:p>
        </p:txBody>
      </p:sp>
      <p:sp>
        <p:nvSpPr>
          <p:cNvPr id="162" name="אליפסה 161"/>
          <p:cNvSpPr/>
          <p:nvPr/>
        </p:nvSpPr>
        <p:spPr>
          <a:xfrm>
            <a:off x="2110796" y="4523638"/>
            <a:ext cx="549081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" name="TextBox 167"/>
          <p:cNvSpPr txBox="1"/>
          <p:nvPr/>
        </p:nvSpPr>
        <p:spPr>
          <a:xfrm>
            <a:off x="2488558" y="4458598"/>
            <a:ext cx="7152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RISE</a:t>
            </a:r>
            <a:endParaRPr lang="he-IL" sz="1600" dirty="0"/>
          </a:p>
        </p:txBody>
      </p:sp>
      <p:sp>
        <p:nvSpPr>
          <p:cNvPr id="167" name="חץ ימינה 166"/>
          <p:cNvSpPr/>
          <p:nvPr/>
        </p:nvSpPr>
        <p:spPr>
          <a:xfrm>
            <a:off x="4860032" y="4581128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ntegration</a:t>
            </a:r>
            <a:endParaRPr lang="he-IL" dirty="0"/>
          </a:p>
        </p:txBody>
      </p:sp>
      <p:grpSp>
        <p:nvGrpSpPr>
          <p:cNvPr id="112" name="קבוצה 111"/>
          <p:cNvGrpSpPr/>
          <p:nvPr/>
        </p:nvGrpSpPr>
        <p:grpSpPr>
          <a:xfrm>
            <a:off x="450465" y="1052736"/>
            <a:ext cx="8517548" cy="5112569"/>
            <a:chOff x="450465" y="980728"/>
            <a:chExt cx="8517548" cy="5112569"/>
          </a:xfrm>
        </p:grpSpPr>
        <p:grpSp>
          <p:nvGrpSpPr>
            <p:cNvPr id="115" name="Group 94"/>
            <p:cNvGrpSpPr/>
            <p:nvPr/>
          </p:nvGrpSpPr>
          <p:grpSpPr>
            <a:xfrm>
              <a:off x="450465" y="980728"/>
              <a:ext cx="8517548" cy="5112569"/>
              <a:chOff x="450465" y="980728"/>
              <a:chExt cx="8517548" cy="5112569"/>
            </a:xfrm>
          </p:grpSpPr>
          <p:grpSp>
            <p:nvGrpSpPr>
              <p:cNvPr id="163" name="Group 55"/>
              <p:cNvGrpSpPr/>
              <p:nvPr/>
            </p:nvGrpSpPr>
            <p:grpSpPr>
              <a:xfrm>
                <a:off x="555103" y="1628800"/>
                <a:ext cx="8412910" cy="4464497"/>
                <a:chOff x="383111" y="1628800"/>
                <a:chExt cx="8581376" cy="4464497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1762797" y="1700808"/>
                  <a:ext cx="9910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IN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73" name="Group 35"/>
                <p:cNvGrpSpPr/>
                <p:nvPr/>
              </p:nvGrpSpPr>
              <p:grpSpPr>
                <a:xfrm>
                  <a:off x="2843807" y="1628804"/>
                  <a:ext cx="4353769" cy="4314823"/>
                  <a:chOff x="2339752" y="1844824"/>
                  <a:chExt cx="4353770" cy="3451847"/>
                </a:xfrm>
              </p:grpSpPr>
              <p:sp>
                <p:nvSpPr>
                  <p:cNvPr id="224" name="Rounded Rectangle 29"/>
                  <p:cNvSpPr/>
                  <p:nvPr/>
                </p:nvSpPr>
                <p:spPr>
                  <a:xfrm>
                    <a:off x="2339752" y="1844824"/>
                    <a:ext cx="1656184" cy="576064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RX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5" name="Rectangle 31"/>
                  <p:cNvSpPr/>
                  <p:nvPr/>
                </p:nvSpPr>
                <p:spPr>
                  <a:xfrm>
                    <a:off x="2843808" y="242088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6" name="Rounded Rectangle 29"/>
                  <p:cNvSpPr/>
                  <p:nvPr/>
                </p:nvSpPr>
                <p:spPr>
                  <a:xfrm>
                    <a:off x="5037338" y="4565515"/>
                    <a:ext cx="1656184" cy="731156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OUTPUT BLOCK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74" name="Rectangle 36"/>
                <p:cNvSpPr/>
                <p:nvPr/>
              </p:nvSpPr>
              <p:spPr>
                <a:xfrm>
                  <a:off x="3275855" y="3356992"/>
                  <a:ext cx="1440159" cy="79208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WhishBone</a:t>
                  </a:r>
                  <a:endParaRPr lang="en-US" sz="2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intercon</a:t>
                  </a:r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Rounded Rectangle 37"/>
                <p:cNvSpPr/>
                <p:nvPr/>
              </p:nvSpPr>
              <p:spPr>
                <a:xfrm>
                  <a:off x="5220070" y="1628800"/>
                  <a:ext cx="1800200" cy="720080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Signal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 Generator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76" name="Group 47"/>
                <p:cNvGrpSpPr/>
                <p:nvPr/>
              </p:nvGrpSpPr>
              <p:grpSpPr>
                <a:xfrm>
                  <a:off x="5214425" y="2852936"/>
                  <a:ext cx="3750062" cy="3004547"/>
                  <a:chOff x="4854386" y="3140968"/>
                  <a:chExt cx="3750062" cy="3004547"/>
                </a:xfrm>
              </p:grpSpPr>
              <p:sp>
                <p:nvSpPr>
                  <p:cNvPr id="219" name="Rounded Rectangle 38"/>
                  <p:cNvSpPr/>
                  <p:nvPr/>
                </p:nvSpPr>
                <p:spPr>
                  <a:xfrm>
                    <a:off x="6804248" y="3140968"/>
                    <a:ext cx="1800200" cy="1800200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Internal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Logic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Analyzer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Core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Rectangle 39"/>
                  <p:cNvSpPr/>
                  <p:nvPr/>
                </p:nvSpPr>
                <p:spPr>
                  <a:xfrm>
                    <a:off x="7380312" y="494116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1" name="Rectangle 40"/>
                  <p:cNvSpPr/>
                  <p:nvPr/>
                </p:nvSpPr>
                <p:spPr>
                  <a:xfrm rot="16200000">
                    <a:off x="6300192" y="3933056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2" name="Rectangle 39"/>
                  <p:cNvSpPr/>
                  <p:nvPr/>
                </p:nvSpPr>
                <p:spPr>
                  <a:xfrm rot="16200000">
                    <a:off x="4648314" y="5645643"/>
                    <a:ext cx="705944" cy="2938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3" name="Rectangle 40"/>
                  <p:cNvSpPr/>
                  <p:nvPr/>
                </p:nvSpPr>
                <p:spPr>
                  <a:xfrm>
                    <a:off x="5662335" y="5013176"/>
                    <a:ext cx="734499" cy="282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77" name="Group 46"/>
                <p:cNvGrpSpPr/>
                <p:nvPr/>
              </p:nvGrpSpPr>
              <p:grpSpPr>
                <a:xfrm>
                  <a:off x="2276948" y="4941169"/>
                  <a:ext cx="1943583" cy="1152128"/>
                  <a:chOff x="2060925" y="4941168"/>
                  <a:chExt cx="1943583" cy="998511"/>
                </a:xfrm>
              </p:grpSpPr>
              <p:grpSp>
                <p:nvGrpSpPr>
                  <p:cNvPr id="215" name="Group 42"/>
                  <p:cNvGrpSpPr/>
                  <p:nvPr/>
                </p:nvGrpSpPr>
                <p:grpSpPr>
                  <a:xfrm>
                    <a:off x="2060925" y="5229200"/>
                    <a:ext cx="1943583" cy="710479"/>
                    <a:chOff x="1772893" y="1844824"/>
                    <a:chExt cx="1943583" cy="710479"/>
                  </a:xfrm>
                </p:grpSpPr>
                <p:sp>
                  <p:nvSpPr>
                    <p:cNvPr id="217" name="Rounded Rectangle 43"/>
                    <p:cNvSpPr/>
                    <p:nvPr/>
                  </p:nvSpPr>
                  <p:spPr>
                    <a:xfrm>
                      <a:off x="1772893" y="1844824"/>
                      <a:ext cx="1656184" cy="71047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TX PATH</a:t>
                      </a:r>
                      <a:endParaRPr lang="he-IL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8" name="Rectangle 44"/>
                    <p:cNvSpPr/>
                    <p:nvPr/>
                  </p:nvSpPr>
                  <p:spPr>
                    <a:xfrm rot="5400000">
                      <a:off x="3291661" y="2068016"/>
                      <a:ext cx="561600" cy="2880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white"/>
                          </a:solidFill>
                        </a:rPr>
                        <a:t>WBM</a:t>
                      </a:r>
                      <a:endParaRPr lang="he-IL" sz="14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16" name="Rectangle 45"/>
                  <p:cNvSpPr/>
                  <p:nvPr/>
                </p:nvSpPr>
                <p:spPr>
                  <a:xfrm>
                    <a:off x="2575074" y="4941168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>
                  <a:off x="881399" y="5723964"/>
                  <a:ext cx="131001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OUT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0" name="Elbow Connector 53"/>
                <p:cNvCxnSpPr/>
                <p:nvPr/>
              </p:nvCxnSpPr>
              <p:spPr>
                <a:xfrm rot="5400000">
                  <a:off x="3383073" y="3032956"/>
                  <a:ext cx="648866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Elbow Connector 63"/>
                <p:cNvCxnSpPr>
                  <a:stCxn id="216" idx="0"/>
                </p:cNvCxnSpPr>
                <p:nvPr/>
              </p:nvCxnSpPr>
              <p:spPr>
                <a:xfrm rot="5400000" flipH="1" flipV="1">
                  <a:off x="3034270" y="4266742"/>
                  <a:ext cx="791295" cy="55756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Elbow Connector 67"/>
                <p:cNvCxnSpPr/>
                <p:nvPr/>
              </p:nvCxnSpPr>
              <p:spPr>
                <a:xfrm rot="10800000">
                  <a:off x="4716015" y="3573016"/>
                  <a:ext cx="2160240" cy="216024"/>
                </a:xfrm>
                <a:prstGeom prst="bentConnector3">
                  <a:avLst>
                    <a:gd name="adj1" fmla="val 40184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34"/>
                <p:cNvCxnSpPr/>
                <p:nvPr/>
              </p:nvCxnSpPr>
              <p:spPr>
                <a:xfrm rot="5400000" flipH="1" flipV="1">
                  <a:off x="1146012" y="2960932"/>
                  <a:ext cx="432048" cy="1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50"/>
                <p:cNvCxnSpPr/>
                <p:nvPr/>
              </p:nvCxnSpPr>
              <p:spPr>
                <a:xfrm>
                  <a:off x="1756754" y="2060848"/>
                  <a:ext cx="10150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6" name="Group 71"/>
                <p:cNvGrpSpPr/>
                <p:nvPr/>
              </p:nvGrpSpPr>
              <p:grpSpPr>
                <a:xfrm>
                  <a:off x="4260097" y="2060848"/>
                  <a:ext cx="2129527" cy="2664296"/>
                  <a:chOff x="4260098" y="2060848"/>
                  <a:chExt cx="2129527" cy="2664296"/>
                </a:xfrm>
              </p:grpSpPr>
              <p:cxnSp>
                <p:nvCxnSpPr>
                  <p:cNvPr id="210" name="Elbow Connector 61"/>
                  <p:cNvCxnSpPr/>
                  <p:nvPr/>
                </p:nvCxnSpPr>
                <p:spPr>
                  <a:xfrm rot="5400000" flipH="1" flipV="1">
                    <a:off x="3903663" y="2417285"/>
                    <a:ext cx="1080119" cy="367249"/>
                  </a:xfrm>
                  <a:prstGeom prst="bentConnector3">
                    <a:avLst>
                      <a:gd name="adj1" fmla="val 50000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66"/>
                  <p:cNvCxnSpPr/>
                  <p:nvPr/>
                </p:nvCxnSpPr>
                <p:spPr>
                  <a:xfrm>
                    <a:off x="4627346" y="2060848"/>
                    <a:ext cx="367250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66"/>
                  <p:cNvCxnSpPr/>
                  <p:nvPr/>
                </p:nvCxnSpPr>
                <p:spPr>
                  <a:xfrm flipH="1">
                    <a:off x="4700276" y="3933056"/>
                    <a:ext cx="514092" cy="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Elbow Connector 61"/>
                  <p:cNvCxnSpPr>
                    <a:stCxn id="223" idx="0"/>
                  </p:cNvCxnSpPr>
                  <p:nvPr/>
                </p:nvCxnSpPr>
                <p:spPr>
                  <a:xfrm rot="16200000" flipV="1">
                    <a:off x="5523866" y="3859385"/>
                    <a:ext cx="556319" cy="1175199"/>
                  </a:xfrm>
                  <a:prstGeom prst="bentConnector2">
                    <a:avLst/>
                  </a:prstGeom>
                  <a:ln w="28575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Arrow Connector 66"/>
                  <p:cNvCxnSpPr/>
                  <p:nvPr/>
                </p:nvCxnSpPr>
                <p:spPr>
                  <a:xfrm flipV="1">
                    <a:off x="5214426" y="3924671"/>
                    <a:ext cx="0" cy="252000"/>
                  </a:xfrm>
                  <a:prstGeom prst="straightConnector1">
                    <a:avLst/>
                  </a:prstGeom>
                  <a:ln w="28575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7" name="Straight Connector 82"/>
                <p:cNvCxnSpPr/>
                <p:nvPr/>
              </p:nvCxnSpPr>
              <p:spPr>
                <a:xfrm>
                  <a:off x="7020270" y="2132856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84"/>
                <p:cNvCxnSpPr/>
                <p:nvPr/>
              </p:nvCxnSpPr>
              <p:spPr>
                <a:xfrm>
                  <a:off x="7020270" y="1988840"/>
                  <a:ext cx="10081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85"/>
                <p:cNvCxnSpPr/>
                <p:nvPr/>
              </p:nvCxnSpPr>
              <p:spPr>
                <a:xfrm>
                  <a:off x="7020270" y="1844824"/>
                  <a:ext cx="12241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87"/>
                <p:cNvCxnSpPr/>
                <p:nvPr/>
              </p:nvCxnSpPr>
              <p:spPr>
                <a:xfrm rot="5400000">
                  <a:off x="7453113" y="2492102"/>
                  <a:ext cx="7200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89"/>
                <p:cNvCxnSpPr/>
                <p:nvPr/>
              </p:nvCxnSpPr>
              <p:spPr>
                <a:xfrm rot="5400000">
                  <a:off x="7597128" y="2420094"/>
                  <a:ext cx="86409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93"/>
                <p:cNvCxnSpPr/>
                <p:nvPr/>
              </p:nvCxnSpPr>
              <p:spPr>
                <a:xfrm rot="5400000">
                  <a:off x="7740350" y="2348880"/>
                  <a:ext cx="100811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Elbow Connector 116"/>
                <p:cNvCxnSpPr>
                  <a:stCxn id="217" idx="1"/>
                </p:cNvCxnSpPr>
                <p:nvPr/>
              </p:nvCxnSpPr>
              <p:spPr>
                <a:xfrm rot="10800000">
                  <a:off x="1362847" y="3033354"/>
                  <a:ext cx="914102" cy="265005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/>
                <p:cNvSpPr txBox="1"/>
                <p:nvPr/>
              </p:nvSpPr>
              <p:spPr>
                <a:xfrm>
                  <a:off x="383111" y="1916832"/>
                  <a:ext cx="79208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USER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00" name="Elbow Connector 65"/>
                <p:cNvCxnSpPr/>
                <p:nvPr/>
              </p:nvCxnSpPr>
              <p:spPr>
                <a:xfrm rot="16200000" flipV="1">
                  <a:off x="4408340" y="4204206"/>
                  <a:ext cx="988368" cy="91760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Elbow Connector 65"/>
                <p:cNvCxnSpPr>
                  <a:stCxn id="220" idx="2"/>
                  <a:endCxn id="226" idx="3"/>
                </p:cNvCxnSpPr>
                <p:nvPr/>
              </p:nvCxnSpPr>
              <p:spPr>
                <a:xfrm rot="5400000">
                  <a:off x="7376242" y="4762502"/>
                  <a:ext cx="545485" cy="90281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Elbow Connector 53"/>
                <p:cNvCxnSpPr/>
                <p:nvPr/>
              </p:nvCxnSpPr>
              <p:spPr>
                <a:xfrm rot="5400000">
                  <a:off x="3471019" y="4761080"/>
                  <a:ext cx="1224000" cy="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76"/>
              <p:cNvSpPr/>
              <p:nvPr/>
            </p:nvSpPr>
            <p:spPr>
              <a:xfrm rot="16200000">
                <a:off x="4857205" y="1847651"/>
                <a:ext cx="720080" cy="28237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</a:rPr>
                  <a:t>WBS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9" name="Straight Arrow Connector 86"/>
              <p:cNvCxnSpPr/>
              <p:nvPr/>
            </p:nvCxnSpPr>
            <p:spPr>
              <a:xfrm rot="5400000">
                <a:off x="4175956" y="3176972"/>
                <a:ext cx="361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450465" y="980728"/>
                <a:ext cx="212709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WBM- 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Master</a:t>
                </a:r>
              </a:p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WBS-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Slave</a:t>
                </a:r>
                <a:endParaRPr lang="he-IL" sz="1400" b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37" name="תמונה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28" y="1772816"/>
              <a:ext cx="930374" cy="93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6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/>
              <a:t>Possible Applications</a:t>
            </a:r>
            <a:endParaRPr lang="he-IL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13184" y="1556792"/>
            <a:ext cx="8507288" cy="228316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 smtClean="0"/>
              <a:t>The system can be used for an easy, </a:t>
            </a:r>
            <a:r>
              <a:rPr lang="en-US" sz="2800" dirty="0"/>
              <a:t>comfortable </a:t>
            </a:r>
            <a:r>
              <a:rPr lang="en-US" sz="2800" dirty="0" smtClean="0"/>
              <a:t>and smart debug in any FPGA board regardless the manufacture.</a:t>
            </a:r>
          </a:p>
          <a:p>
            <a:pPr marL="0" indent="0" algn="l" rtl="0">
              <a:buNone/>
            </a:pPr>
            <a:r>
              <a:rPr lang="en-US" sz="2800" dirty="0"/>
              <a:t>furthermore </a:t>
            </a:r>
            <a:r>
              <a:rPr lang="en-US" sz="2800" dirty="0" smtClean="0"/>
              <a:t>it can be use in any device who support the UART protocol.  </a:t>
            </a:r>
            <a:endParaRPr lang="en-US" sz="2800" dirty="0" smtClean="0"/>
          </a:p>
          <a:p>
            <a:pPr algn="l" rtl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05956"/>
            <a:ext cx="7416824" cy="310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5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297</Words>
  <Application>Microsoft Office PowerPoint</Application>
  <PresentationFormat>‫הצגה על המסך (4:3)</PresentationFormat>
  <Paragraphs>60</Paragraphs>
  <Slides>5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7" baseType="lpstr">
      <vt:lpstr>ערכת נושא של Office</vt:lpstr>
      <vt:lpstr>1_Office Theme</vt:lpstr>
      <vt:lpstr>מצגת של PowerPoint</vt:lpstr>
      <vt:lpstr>Project’s goal</vt:lpstr>
      <vt:lpstr>Implementation</vt:lpstr>
      <vt:lpstr>Integration</vt:lpstr>
      <vt:lpstr>Possible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ZPery</dc:creator>
  <cp:lastModifiedBy>pery</cp:lastModifiedBy>
  <cp:revision>11</cp:revision>
  <dcterms:created xsi:type="dcterms:W3CDTF">2014-01-15T23:24:15Z</dcterms:created>
  <dcterms:modified xsi:type="dcterms:W3CDTF">2014-01-16T02:00:02Z</dcterms:modified>
</cp:coreProperties>
</file>