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</p:sldMasterIdLst>
  <p:notesMasterIdLst>
    <p:notesMasterId r:id="rId37"/>
  </p:notesMasterIdLst>
  <p:sldIdLst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6" r:id="rId17"/>
    <p:sldId id="288" r:id="rId18"/>
    <p:sldId id="260" r:id="rId19"/>
    <p:sldId id="261" r:id="rId20"/>
    <p:sldId id="262" r:id="rId21"/>
    <p:sldId id="263" r:id="rId22"/>
    <p:sldId id="265" r:id="rId23"/>
    <p:sldId id="264" r:id="rId24"/>
    <p:sldId id="267" r:id="rId25"/>
    <p:sldId id="266" r:id="rId26"/>
    <p:sldId id="258" r:id="rId27"/>
    <p:sldId id="259" r:id="rId28"/>
    <p:sldId id="289" r:id="rId29"/>
    <p:sldId id="290" r:id="rId30"/>
    <p:sldId id="291" r:id="rId31"/>
    <p:sldId id="257" r:id="rId32"/>
    <p:sldId id="284" r:id="rId33"/>
    <p:sldId id="285" r:id="rId34"/>
    <p:sldId id="282" r:id="rId35"/>
    <p:sldId id="287" r:id="rId3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75" autoAdjust="0"/>
  </p:normalViewPr>
  <p:slideViewPr>
    <p:cSldViewPr>
      <p:cViewPr>
        <p:scale>
          <a:sx n="80" d="100"/>
          <a:sy n="80" d="100"/>
        </p:scale>
        <p:origin x="-1320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3000AF-CA01-452F-85F5-566A7AFFFD5C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DADAF1-A041-49A9-8D94-37FBF4071FF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0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8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87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0EA5-5E12-4B54-89E3-9BF34CB31485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6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4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9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4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60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81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0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8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9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3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7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4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18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9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9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43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48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6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6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35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52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8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6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3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99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1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35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2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9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06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520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4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65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04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1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25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78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3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07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89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72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489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65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881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07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340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9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35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8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09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11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034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543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2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026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836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41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109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71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29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25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994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09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8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ל'/תשרי/תשע"ד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ל'/תשרי/תשע"ד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5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inal presentation-part A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Porian</a:t>
            </a:r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736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Saves the user configurations</a:t>
            </a:r>
          </a:p>
          <a:p>
            <a:pPr algn="l" rtl="0"/>
            <a:r>
              <a:rPr lang="en-US" dirty="0" smtClean="0"/>
              <a:t>Sends out the configurations to the WC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54550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255622"/>
            <a:ext cx="10081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configuration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5759678"/>
            <a:ext cx="792088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POSITION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543654"/>
            <a:ext cx="5040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TYPE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69 0.00787 0.00104 0.01249 0.00295 0.01943 C 0.00521 0.0458 0.00312 0.07287 0.00868 0.09831 C 0.05035 0.09762 0.08976 0.09484 0.13107 0.09322 C 0.13403 0.09068 0.13698 0.08952 0.13976 0.08675 C 0.14253 0.08397 0.14323 0.08166 0.14653 0.08027 C 0.14948 0.07657 0.15243 0.07287 0.15625 0.07125 C 0.15694 0.07217 0.15833 0.07379 0.15833 0.07379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26 -0.00347 -0.00365 -0.00602 -0.00487 -0.01041 C -0.00556 -0.0192 -0.00608 -0.02776 -0.00782 -0.03632 C -0.00851 -0.08559 -0.00973 -0.13394 -0.01459 -0.18251 C -0.01441 -0.19848 -0.02309 -0.26255 -0.00191 -0.28083 C 0.00677 -0.27967 0.01215 -0.28013 0.0184 -0.2718 " pathEditMode="relative" ptsTypes="fffff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48 -0.00717 0.00348 -0.01526 0.00573 -0.02313 C 0.00539 -0.03261 0.00521 -0.0421 0.00469 -0.05158 C 0.00417 -0.06176 0.00052 -0.07055 -0.00208 -0.08003 C -0.00486 -0.08998 -0.0052 -0.10085 -0.00694 -0.11126 C -0.00659 -0.17071 -0.01579 -0.23109 -0.00104 -0.28706 C 0.00174 -0.31436 0.00087 -0.33657 0 -0.36595 C -0.00034 -0.37543 -0.00538 -0.38376 -0.0059 -0.39324 C -0.00607 -0.39787 -0.0059 -0.40273 -0.0059 -0.40735 " pathEditMode="relative" ptsTypes="ffffffff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2" animBg="1"/>
      <p:bldP spid="6" grpId="3" animBg="1"/>
      <p:bldP spid="7" grpId="0" animBg="1"/>
      <p:bldP spid="7" grpId="2" animBg="1"/>
      <p:bldP spid="7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872207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The inputs are Register’s address and data in</a:t>
            </a:r>
          </a:p>
          <a:p>
            <a:pPr algn="l" rtl="0"/>
            <a:r>
              <a:rPr lang="en-US" sz="2000" dirty="0" smtClean="0"/>
              <a:t>Valid signal rises and data in signal is being sampled to the relevant register according to the address</a:t>
            </a:r>
          </a:p>
          <a:p>
            <a:pPr algn="l" rtl="0"/>
            <a:r>
              <a:rPr lang="en-US" sz="2000" dirty="0" smtClean="0"/>
              <a:t>From now on, the data is available at the output</a:t>
            </a:r>
            <a:endParaRPr lang="he-I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22" y="3634839"/>
            <a:ext cx="5083456" cy="303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45024"/>
            <a:ext cx="4067944" cy="311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067944" y="3645024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ADDRESS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5936" y="4581128"/>
            <a:ext cx="72008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DATA IN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4" name="מלבן 63"/>
          <p:cNvSpPr/>
          <p:nvPr/>
        </p:nvSpPr>
        <p:spPr>
          <a:xfrm>
            <a:off x="791580" y="3634838"/>
            <a:ext cx="252028" cy="2098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0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0173 0.04928 -0.00122 0.03239 0.05052 0.03355 C 0.0592 0.03563 0.06337 0.03979 0.06892 0.04904 C 0.06944 0.04997 0.07066 0.05066 0.07083 0.05182 C 0.07135 0.05645 0.07083 0.0613 0.07083 0.06593 " pathEditMode="relative" ptsTypes="ffffA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0086 -0.00301 0.00104 -0.00625 0.00208 -0.00926 C 0.00555 -0.0199 0.01701 -0.01758 0.02343 -0.01828 C 0.04131 -0.01758 0.05399 -0.01851 0.06996 -0.01435 C 0.07691 -0.0125 0.0743 -0.01504 0.07777 -0.01041 " pathEditMode="relative" ptsTypes="ffffA">
                                      <p:cBhvr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777 -0.01041 C 0.07864 -0.00925 0.08038 -0.00833 0.08055 -0.00671 C 0.08229 0.00763 0.07691 0.00949 0.06892 0.01272 C 0.06701 0.01666 0.06614 0.02013 0.0651 0.02452 C 0.06441 0.04765 0.06337 0.06038 0.06215 0.08143 C 0.0625 0.09901 0.06267 0.11682 0.06319 0.1344 C 0.06337 0.14088 0.06423 0.14411 0.06805 0.14735 C 0.07048 0.15221 0.07257 0.15337 0.07673 0.15499 C 0.10034 0.15383 0.09809 0.1573 0.11163 0.14481 C 0.11284 0.14041 0.11163 0.14088 0.11354 0.14088 " pathEditMode="relative" rAng="0" ptsTypes="fffffffff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837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33 0.00093 0.00642 0.00231 0.00972 0.0037 C 0.03403 0.00254 0.02465 0.00254 0.03785 0.00254 " pathEditMode="relative" ptsTypes="ff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54 0.14665 C 0.11667 0.14504 0.11979 0.14434 0.12309 0.14272 C 0.13299 0.14365 0.14132 0.14411 0.15069 0.14781 C 0.19531 0.14295 0.16163 0.06662 0.16128 -0.00741 C 0.16198 -0.06685 0.14792 -0.07888 0.1783 -0.08374 C 0.19566 -0.08282 0.21267 -0.0805 0.22986 -0.07842 C 0.25208 -0.07935 0.27292 -0.08305 0.29479 -0.0849 C 0.30833 -0.09137 0.33316 -0.08952 0.34549 -0.09022 C 0.35503 -0.09323 0.36528 -0.09276 0.375 -0.09392 C 0.42135 -0.09346 0.45156 -0.09137 0.49149 -0.09137 " pathEditMode="relative" rAng="0" ptsTypes="fffffffffA">
                                      <p:cBhvr>
                                        <p:cTn id="51" dur="4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119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3" grpId="2" animBg="1"/>
      <p:bldP spid="66" grpId="0" animBg="1"/>
      <p:bldP spid="66" grpId="1" animBg="1"/>
      <p:bldP spid="66" grpId="2" animBg="1"/>
      <p:bldP spid="66" grpId="3" animBg="1"/>
      <p:bldP spid="64" grpId="0" animBg="1"/>
      <p:bldP spid="6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2400" dirty="0" smtClean="0"/>
              <a:t>Gets the data from the signal generator and saves it in the RAM</a:t>
            </a:r>
          </a:p>
          <a:p>
            <a:pPr algn="l" rtl="0"/>
            <a:r>
              <a:rPr lang="en-US" sz="2400" dirty="0" smtClean="0"/>
              <a:t>Gets the trigger signal and looks for trigger rise according configurations</a:t>
            </a:r>
            <a:endParaRPr lang="he-I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3356992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DATA IN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3584049"/>
            <a:ext cx="115212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DATA IN VALID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4077072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ADDRESS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016097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TRIGGER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6032321"/>
            <a:ext cx="504056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TYPE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6032321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POSITION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1" name="לחצן פעולה: עזרה 10">
            <a:hlinkClick r:id="" action="ppaction://noaction" highlightClick="1"/>
          </p:cNvPr>
          <p:cNvSpPr/>
          <p:nvPr/>
        </p:nvSpPr>
        <p:spPr>
          <a:xfrm>
            <a:off x="3059832" y="2492896"/>
            <a:ext cx="648072" cy="786572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2879812" y="3728065"/>
            <a:ext cx="126014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START ADDRESS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034 0.00462 0.00034 0.00948 0.00086 0.01411 C 0.00243 0.03007 0.0151 0.02637 0.02413 0.02706 C 0.04201 0.03215 0.06059 0.0303 0.07864 0.03099 C 0.09687 0.03238 0.11475 0.03099 0.13298 0.0296 C 0.13784 0.02822 0.14218 0.02683 0.14652 0.02313 C 0.15086 0.01411 0.15034 0.00416 0.15034 -0.00648 " pathEditMode="relative" ptsTypes="ffffff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0" presetClass="path" presetSubtype="0" accel="50000" decel="5000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5035 -0.00647 C 0.15729 -0.02082 0.19114 -0.01526 0.19687 -0.0155 C 0.22153 -0.01388 0.2092 -0.01434 0.23385 -0.01434 " pathEditMode="relative" rAng="0" ptsTypes="ff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71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3 -0.01179 0.02309 -0.01203 0.03108 -0.01434 C 0.04757 -0.01364 0.06719 -0.01156 0.08455 -0.01156 " pathEditMode="relative" ptsTypes="ff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5 -0.00393 0.00035 -0.00787 0.00104 -0.01157 C 0.00417 -0.02799 0.02847 -0.03007 0.03698 -0.03215 C 0.05191 -0.03169 0.06667 -0.031 0.0816 -0.031 " pathEditMode="relative" ptsTypes="fff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0105 -0.01134 0.00087 -0.0155 0.00868 -0.01943 C 0.03664 -0.01874 0.05851 -0.01781 0.08455 -0.0155 C 0.0974 -0.01596 0.11042 -0.0148 0.12327 -0.01666 C 0.12882 -0.01735 0.13612 -0.03123 0.14167 -0.03354 C 0.1441 -0.03655 0.14618 -0.03956 0.14862 -0.04256 C 0.15 -0.04904 0.14948 -0.04511 0.14948 -0.05436 " pathEditMode="relative" ptsTypes="ffffff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7 -4.11288E-6 C -0.00139 -0.02637 -0.0033 -0.05227 -0.00538 -0.07864 C -0.0059 -0.08582 -0.00729 -0.09345 -0.00833 -0.10085 C -0.00903 -0.10525 -0.01076 -0.11381 -0.01076 -0.11357 C -0.01233 -0.13648 -0.01076 -0.12838 -0.01302 -0.13879 C -0.01371 -0.14712 -0.01424 -0.15567 -0.01545 -0.16377 C -0.0158 -0.17418 -0.0158 -0.18505 -0.01753 -0.19523 C -0.01806 -0.20726 -0.01979 -0.21952 -0.01979 -0.23155 " pathEditMode="relative" rAng="0" ptsTypes="fffffffA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115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156 -0.00694 -0.00052 -0.01504 -0.00191 -0.02198 C -0.00243 -0.02452 -0.00399 -0.02961 -0.00399 -0.02961 C -0.00486 -0.03817 -0.00573 -0.04627 -0.00781 -0.05437 C -0.00938 -0.06755 -0.01649 -0.08259 -0.01649 -0.09577 C -0.01649 -0.13278 -0.01649 -0.17003 -0.01649 -0.20704 " pathEditMode="relative" ptsTypes="fffff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06 -0.0037 C 0.0415 -0.00324 0.09809 -0.01319 0.15243 -0.0007 C 0.1698 -0.00162 0.1632 -0.00162 0.17292 -0.00162 " pathEditMode="relative" rAng="0" ptsTypes="ff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Controller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3897"/>
            <a:ext cx="4572638" cy="342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A\Desktop\רכיבים\write control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01008"/>
            <a:ext cx="44604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052736"/>
            <a:ext cx="8229600" cy="1872207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 smtClean="0"/>
              <a:t>Trigger and data are entering each cycle</a:t>
            </a:r>
          </a:p>
          <a:p>
            <a:pPr algn="l" rtl="0"/>
            <a:r>
              <a:rPr lang="en-US" sz="2000" dirty="0" smtClean="0"/>
              <a:t>Data address and validity are being calculated and are being sent to the RAM</a:t>
            </a:r>
          </a:p>
          <a:p>
            <a:pPr algn="l" rtl="0"/>
            <a:r>
              <a:rPr lang="en-US" sz="2000" dirty="0" smtClean="0"/>
              <a:t>Trigger is compared to the configuration to identify trigger rise</a:t>
            </a:r>
          </a:p>
          <a:p>
            <a:pPr algn="l" rtl="0"/>
            <a:r>
              <a:rPr lang="en-US" sz="2000" dirty="0" smtClean="0"/>
              <a:t>If </a:t>
            </a:r>
            <a:r>
              <a:rPr lang="en-US" sz="2000" dirty="0"/>
              <a:t>necessary</a:t>
            </a:r>
            <a:r>
              <a:rPr lang="en-US" sz="2000" dirty="0" smtClean="0"/>
              <a:t> start address is calculated according to the position and is being sent out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5975702"/>
            <a:ext cx="7200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IN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455422"/>
            <a:ext cx="7200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TRIGGER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4640" y="4535542"/>
            <a:ext cx="92772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AOUT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5589240"/>
            <a:ext cx="7200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4309157"/>
            <a:ext cx="57606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TYPE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7156665" y="3369766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4005064"/>
            <a:ext cx="792088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POSITION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4509120"/>
            <a:ext cx="720080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START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971600" y="3559805"/>
            <a:ext cx="252028" cy="2605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42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0" presetClass="path" presetSubtype="0" repeatCount="400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09 0.02799 0.00695 0.02706 0.02622 0.02984 C 0.05 0.03331 0.04202 0.03331 0.07275 0.03377 C 0.11459 0.03447 0.15625 0.03447 0.19809 0.03493 C 0.20417 0.03632 0.20973 0.03909 0.21563 0.0414 C 0.21789 0.04464 0.22136 0.04719 0.22431 0.04927 " pathEditMode="relative" ptsTypes="fffff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400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-0.01226 C 0.00504 -0.00601 0.00608 0.00833 0.01458 0.00972 C 0.0184 0.01041 0.0224 0.01041 0.02622 0.01088 C 0.05382 0.01735 0.0875 0.0162 0.11563 0.01735 C 0.12083 0.01851 0.12587 0.02013 0.13108 0.02128 C 0.13299 0.0229 0.13507 0.02475 0.13698 0.02637 C 0.13872 0.02776 0.13837 0.03169 0.13889 0.03424 C 0.14028 0.04048 0.14097 0.04904 0.14479 0.05367 C 0.14601 0.05922 0.14861 0.06385 0.15052 0.06917 C 0.15139 0.07148 0.15156 0.07518 0.15347 0.0768 C 0.15521 0.07819 0.15938 0.07958 0.15938 0.07981 C 0.18021 0.07865 0.2007 0.07726 0.22136 0.07564 C 0.23559 0.07611 0.24983 0.07611 0.26406 0.0768 C 0.27031 0.07703 0.27639 0.08073 0.28264 0.08073 " pathEditMode="relative" rAng="0" ptsTypes="fffffffffffff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46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285 0.00185 0.02379 0.00231 0.03698 0.00139 C 0.04306 -0.00139 0.03889 0 0.04966 0 " pathEditMode="relative" ptsTypes="ff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2847 0.04927 C 0.23264 0.04742 0.23559 0.04395 0.2401 0.04279 C 0.24983 0.04048 0.25937 0.03909 0.2691 0.03771 C 0.32656 0.04164 0.37083 0.04094 0.43611 0.04164 C 0.44271 0.04303 0.44201 0.04395 0.44687 0.04811 C 0.44739 0.05251 0.44878 0.05667 0.44878 0.06107 " pathEditMode="relative" rAng="0" ptsTypes="fffff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8 -1.95466E-6 C 0.00208 -0.01018 -0.00087 0.00232 0.00243 -0.00763 C 0.00347 -0.01087 0.00642 -0.0222 0.00816 -0.02313 C 0.01545 -0.02706 0.01788 -0.02753 0.02673 -0.02845 C 0.0309 -0.02891 0.03507 -0.02914 0.03923 -0.02961 C 0.05243 -0.03678 0.05711 -0.03192 0.07708 -0.031 C 0.08454 -0.02683 0.08663 -0.02799 0.09722 -0.02706 C 0.11007 -0.02128 0.12326 -0.02521 0.13663 -0.02591 C 0.14513 -0.03446 0.14132 -0.02753 0.14079 -0.04904 C 0.14062 -0.05505 0.14079 -0.0613 0.14079 -0.06731 " pathEditMode="relative" rAng="0" ptsTypes="fffffffff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32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139 0.00717 0.00173 0.01088 0.0059 0.0155 C 0.00659 0.0162 0.00694 0.01805 0.00781 0.01828 C 0.01267 0.01943 0.01753 0.01897 0.02239 0.01943 C 0.05625 0.02475 0.09201 0.02221 0.12621 0.02337 C 0.14305 0.03123 0.13055 0.02591 0.17378 0.02591 C 0.22395 0.02591 0.27413 0.02522 0.3243 0.02475 C 0.33125 0.02128 0.32847 0.02383 0.33298 0.01828 C 0.33611 0.00625 0.33402 0.01573 0.33402 -0.01156 " pathEditMode="relative" ptsTypes="ffffffff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129 0.00185 0.01945 0.01411 0.03108 0.01434 C 0.06441 0.01526 0.09775 0.01503 0.13108 0.0155 C 0.1375 0.01457 0.14046 0.01573 0.1448 0.01041 C 0.14636 0.00347 0.14497 -0.00417 0.14566 -0.01157 C 0.16337 -0.01041 0.17935 -0.00764 0.19723 -0.00648 C 0.21112 -0.00555 0.23889 -0.0037 0.23889 -0.0037 C 0.24983 -0.00185 0.26007 0.0037 0.27101 0.00532 C 0.27952 0.01318 0.27778 0.02405 0.27778 0.03747 " pathEditMode="relative" ptsTypes="ffffffff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965 -9.24589E-6 C 0.07621 0.00046 0.10816 0.00393 0.13611 0.00393 " pathEditMode="relative" ptsTypes="f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87 -0.00856 C 0.00712 -0.00486 0.0151 0.00347 0.02378 0.0037 C 0.05434 0.00439 0.08489 0.00439 0.11545 0.00486 C 0.12239 0.00625 0.12899 0.00856 0.13559 0.0111 C 0.13993 0.01712 0.13472 0.01064 0.14045 0.0148 C 0.15017 0.02198 0.14253 0.01874 0.14896 0.02105 C 0.18976 0.01851 0.23993 -0.00231 0.275 0.0273 C 0.27691 0.03123 0.27778 0.03424 0.27882 0.0384 C 0.27847 0.04719 0.27847 0.05598 0.27795 0.06477 C 0.27778 0.06893 0.27604 0.07726 0.27604 0.07726 " pathEditMode="relative" rAng="0" ptsTypes="fffffffffA">
                                      <p:cBhvr>
                                        <p:cTn id="9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42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209 -0.01203 -0.00034 -0.03308 0.01059 -0.03748 C 0.01598 -0.0421 0.02275 -0.04465 0.029 -0.0465 C 0.05452 -0.04604 0.08021 -0.04627 0.10573 -0.04534 C 0.11441 -0.04511 0.12413 -0.03794 0.13299 -0.03632 C 0.13681 -0.03447 0.1408 -0.03401 0.14462 -0.03239 C 0.15504 -0.01851 0.15521 0.00393 0.15521 0.02197 " pathEditMode="relative" ptsTypes="ffffffA"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5" grpId="0"/>
      <p:bldP spid="5" grpId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Gets the start address from the WC</a:t>
            </a:r>
          </a:p>
          <a:p>
            <a:pPr algn="l" rtl="0"/>
            <a:r>
              <a:rPr lang="en-US" sz="2400" dirty="0" smtClean="0"/>
              <a:t>Extracting the relevant data from the RAM </a:t>
            </a:r>
          </a:p>
          <a:p>
            <a:pPr algn="l" rtl="0"/>
            <a:r>
              <a:rPr lang="en-US" sz="2400" dirty="0" smtClean="0"/>
              <a:t>Sends the data out to the </a:t>
            </a:r>
            <a:r>
              <a:rPr lang="en-US" sz="2400" dirty="0" err="1" smtClean="0"/>
              <a:t>in_out_coordinator</a:t>
            </a:r>
            <a:endParaRPr lang="he-I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45" y="2996952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378904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1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START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335699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342900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1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OUT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364502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VALID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0.00532 C 0.025 -0.00393 0.04983 -0.00139 0.07483 0.00185 C 0.09549 0.01573 0.12084 0.00625 0.13993 0.00532 C 0.15955 -0.003 0.17934 0.00787 0.19914 0.00787 " pathEditMode="relative" rAng="0" ptsTypes="fff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-3.3981E-6 C -0.00452 -0.00046 -0.00886 -0.00046 -0.01337 -0.00092 C -0.01424 -0.00115 -0.01493 -0.00208 -0.0158 -0.00208 C -0.02639 -0.003 -0.04775 -0.00393 -0.04775 -0.00393 C -0.05764 -0.00694 -0.06823 -0.00994 -0.07848 -0.01087 C -0.08785 -0.01457 -0.09809 -0.01203 -0.10764 -0.01388 C -0.11042 -0.01434 -0.11285 -0.01457 -0.11563 -0.01503 C -0.1191 -0.01526 -0.12604 -0.01573 -0.12604 -0.01573 " pathEditMode="relative" rAng="0" ptsTypes="fffffff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-7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0799 0.00046 0.02292 -0.00046 0.03299 0.00254 C 0.03889 0.00416 0.04462 0.0074 0.05052 0.00902 C 0.0776 0.0074 0.10382 0.00671 0.13108 0.00763 C 0.13854 0.00925 0.13559 0.00902 0.13976 0.00902 " pathEditMode="relative" ptsTypes="ffff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0746 0.00347 0.00382 0.00231 0.01076 0.00393 C 0.0217 0.00948 0.06684 0.00786 0.08455 0.00902 C 0.09045 0.0118 0.09687 0.01203 0.10295 0.01295 C 0.10764 0.01504 0.11319 0.01504 0.11753 0.01827 C 0.12812 0.02614 0.13403 0.04094 0.13403 0.0569 " pathEditMode="relative" ptsTypes="fffff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3403 0.05691 C 0.13767 0.06662 0.14253 0.07796 0.15017 0.08536 C 0.15191 0.08976 0.15382 0.0923 0.15712 0.09577 C 0.15955 0.10202 0.16146 0.10872 0.16389 0.11497 C 0.16337 0.13301 0.16319 0.15129 0.1625 0.16933 C 0.16128 0.19339 0.15729 0.21328 0.17222 0.23156 C 0.17726 0.2378 0.17899 0.24312 0.18854 0.24312 " pathEditMode="relative" rAng="0" ptsTypes="ffffffA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929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3976 0.00902 C 0.14479 0.02082 0.13732 0.03933 0.13229 0.05159 C 0.12899 0.07171 0.13368 0.09207 0.12795 0.1115 C 0.12882 0.13602 0.12934 0.15591 0.13385 0.17881 C 0.13333 0.19732 0.13889 0.21236 0.12795 0.22577 C 0.12708 0.22901 0.12778 0.23271 0.12517 0.23502 C 0.12239 0.23803 0.11458 0.23965 0.11076 0.2415 C 0.10295 0.24543 0.10035 0.25029 0.0934 0.25446 C 0.09184 0.25978 0.08628 0.26371 0.0816 0.26741 C 0.08021 0.27111 0.07934 0.27412 0.07934 0.27805 " pathEditMode="relative" rAng="0" ptsTypes="fffffffffA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1344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  <p:bldP spid="8" grpId="2" animBg="1"/>
      <p:bldP spid="8" grpId="3" animBg="1"/>
      <p:bldP spid="9" grpId="0" animBg="1"/>
      <p:bldP spid="9" grpId="2" animBg="1"/>
      <p:bldP spid="9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Controller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81" y="3068960"/>
            <a:ext cx="4773531" cy="373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A\Desktop\רכיבים\read control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435597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מציין מיקום תוכן 2"/>
          <p:cNvSpPr txBox="1">
            <a:spLocks/>
          </p:cNvSpPr>
          <p:nvPr/>
        </p:nvSpPr>
        <p:spPr>
          <a:xfrm>
            <a:off x="179512" y="1124745"/>
            <a:ext cx="8229600" cy="165618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 smtClean="0"/>
              <a:t>Start address is received</a:t>
            </a:r>
          </a:p>
          <a:p>
            <a:pPr algn="l" rtl="0"/>
            <a:r>
              <a:rPr lang="en-US" sz="2000" dirty="0" smtClean="0"/>
              <a:t>The next address is calculated and sent to the RAM</a:t>
            </a:r>
          </a:p>
          <a:p>
            <a:pPr algn="l" rtl="0"/>
            <a:r>
              <a:rPr lang="en-US" sz="2000" dirty="0" smtClean="0"/>
              <a:t>Data and validity is received from RAM</a:t>
            </a:r>
          </a:p>
          <a:p>
            <a:pPr algn="l" rtl="0"/>
            <a:r>
              <a:rPr lang="en-US" sz="2000" dirty="0" smtClean="0"/>
              <a:t>Output data is being sent to the coordinator</a:t>
            </a:r>
            <a:endParaRPr lang="he-IL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211960" y="4005065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START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868144" y="4437112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ADDRESS TO RAM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83968" y="5157192"/>
            <a:ext cx="576064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83968" y="5589240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FROM RAM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08104" y="5661248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700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TO COORDINATOR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9" name="מלבן 108"/>
          <p:cNvSpPr/>
          <p:nvPr/>
        </p:nvSpPr>
        <p:spPr>
          <a:xfrm>
            <a:off x="719572" y="2996952"/>
            <a:ext cx="252028" cy="2605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2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21 0.0044 0.00156 0.00833 0.00399 0.0118 C 0.00573 0.01966 0.01493 0.0192 0.02049 0.01943 C 0.0434 0.02013 0.06649 0.02036 0.08941 0.02082 C 0.09427 0.03077 0.10017 0.03886 0.10885 0.04141 C 0.13628 0.04048 0.14479 0.05112 0.14479 0.02082 " pathEditMode="relative" ptsTypes="fffffA">
                                      <p:cBhvr>
                                        <p:cTn id="2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4.07407E-6 L 0.0158 4.07407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2639 -0.00116 0.05225 -0.00278 0.07864 -0.00116 C 0.09653 0.00185 0.07239 -0.00208 0.10955 0.00139 C 0.11684 0.00208 0.12361 0.00578 0.13107 0.00648 C 0.16076 0.01735 0.19635 0.00162 0.22708 -0.00116 C 0.24149 -0.00417 0.25156 -0.00185 0.26597 0 C 0.27153 0.00254 0.2776 0.00416 0.28333 0.00648 C 0.29323 0.0185 0.28819 0.02868 0.28819 0.05043 " pathEditMode="relative" ptsTypes="fffffffA">
                                      <p:cBhvr>
                                        <p:cTn id="4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608 -1.85185E-6 L 0.02188 -0.0009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643 0.00186 0.00868 0.01018 0.01441 0.01412 C 0.0217 0.0192 0.03924 0.01782 0.04358 0.01805 C 0.04809 0.02013 0.05278 0.02036 0.05729 0.02198 C 0.05799 0.02337 0.05834 0.02476 0.0592 0.02591 C 0.0599 0.02707 0.06129 0.0273 0.06198 0.02846 C 0.06337 0.03077 0.06372 0.03378 0.06493 0.03609 C 0.06563 0.03956 0.06875 0.05668 0.0717 0.05691 C 0.0757 0.05737 0.07952 0.0576 0.08351 0.05807 C 0.1184 0.05668 0.10399 0.06177 0.11927 0.04789 C 0.12084 0.04211 0.12344 0.03725 0.12622 0.03239 C 0.12656 0.031 0.12674 0.02985 0.12709 0.02846 C 0.12743 0.02707 0.12813 0.02452 0.12813 0.02452 " pathEditMode="relative" ptsTypes="ffffffffffffA">
                                      <p:cBhvr>
                                        <p:cTn id="6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25 0.01827 0.02691 0.00833 0.04948 0.00902 C 0.06354 0.01226 0.07795 0.01434 0.09219 0.0155 C 0.09983 0.01758 0.10764 0.01827 0.11545 0.01943 C 0.12899 0.02406 0.13594 0.01666 0.14844 0.01434 C 0.16111 0.01203 0.15903 0.01295 0.1757 0.01295 " pathEditMode="relative" ptsTypes="fffffA">
                                      <p:cBhvr>
                                        <p:cTn id="6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389 -1.85185E-6 L 0.0375 -1.85185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07 0.01134 -0.00157 0.01712 -0.00382 0.02707 C -0.00226 0.0879 -0.00486 0.06338 0.05816 0.06454 C 0.07968 0.06893 0.10156 0.0657 0.12326 0.06338 C 0.13958 0.05575 0.16232 0.05852 0.1776 0.05806 C 0.21076 0.05945 0.24253 0.06361 0.27569 0.06454 C 0.2835 0.065 0.29114 0.06523 0.29895 0.06593 C 0.30399 0.06639 0.31319 0.07772 0.31944 0.08004 C 0.32187 0.08351 0.3243 0.08374 0.32725 0.08651 C 0.3302 0.08929 0.33264 0.09345 0.33593 0.09577 C 0.34027 0.09877 0.33784 0.09507 0.33975 0.09831 " pathEditMode="relative" ptsTypes="ffffffffffA">
                                      <p:cBhvr>
                                        <p:cTn id="89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9" grpId="0" animBg="1"/>
      <p:bldP spid="109" grpId="5" animBg="1"/>
      <p:bldP spid="109" grpId="6" animBg="1"/>
      <p:bldP spid="109" grpId="7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Out Coordinator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45" y="2924944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Gets data and valid in from Read Controller</a:t>
            </a:r>
          </a:p>
          <a:p>
            <a:pPr algn="l" rtl="0"/>
            <a:r>
              <a:rPr lang="en-US" sz="2400" dirty="0" smtClean="0"/>
              <a:t>Sends out the data and valid out to WBM 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840252" y="3897052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6912260" y="382504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8252" y="6093296"/>
            <a:ext cx="112450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OUT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8458" y="638132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OUT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72565E-6 L 0.004 0.304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52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48439E-6 L 0.004 0.2727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3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25 -3.73814E-6 C 0.01875 -0.00717 0.05417 0.00024 0.07813 0.00139 C 0.0941 0.00625 0.1125 0.0044 0.12674 0.01573 C 0.12813 0.01805 0.13038 0.01967 0.13125 0.02221 C 0.13316 0.02684 0.13282 0.03193 0.13351 0.03678 C 0.1349 0.04488 0.13733 0.05853 0.14271 0.06431 C 0.14375 0.06847 0.14497 0.07171 0.14497 0.07634 " pathEditMode="relative" rAng="0" ptsTypes="ffffff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344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316 0.01481 0.06806 0.01134 0.1 -0.00115 C 0.10104 -0.00208 0.10191 -0.00301 0.10295 -0.0037 C 0.10382 -0.00439 0.10503 -0.00439 0.1059 -0.00509 C 0.10799 -0.00648 0.11163 -0.01018 0.11163 -0.01018 C 0.11094 -0.04048 0.10833 -0.06893 0.11076 -0.09947 C 0.11094 -0.10085 0.1125 -0.10062 0.11354 -0.10085 C 0.11997 -0.10247 0.12656 -0.1034 0.13299 -0.10479 C 0.13941 -0.11034 0.13785 -0.1344 0.13785 -0.1344 " pathEditMode="relative" ptsTypes="ffffffff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Out Coordinator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124745"/>
            <a:ext cx="8229600" cy="828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 smtClean="0"/>
              <a:t>Data in is being sampled when valid is high</a:t>
            </a:r>
          </a:p>
          <a:p>
            <a:pPr algn="l" rtl="0"/>
            <a:r>
              <a:rPr lang="en-US" sz="2000" dirty="0" smtClean="0"/>
              <a:t>Data out is being sent out according to </a:t>
            </a:r>
            <a:r>
              <a:rPr lang="en-US" sz="2000" dirty="0" err="1" smtClean="0"/>
              <a:t>width_out_generic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4984"/>
            <a:ext cx="470452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\Desktop\רכיבים\in out cordin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4218409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11960" y="5265205"/>
            <a:ext cx="720080" cy="252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lnSpcReduction="1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IN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4581129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IN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4941169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10000"/>
          </a:bodyPr>
          <a:lstStyle/>
          <a:p>
            <a:pPr algn="ctr" rtl="0"/>
            <a:r>
              <a:rPr lang="en-US" sz="1100" dirty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OUT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6960" y="5229200"/>
            <a:ext cx="775320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/>
          </a:bodyPr>
          <a:lstStyle/>
          <a:p>
            <a:pPr algn="ctr" rtl="0"/>
            <a:r>
              <a:rPr lang="en-US" sz="1100" dirty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OUT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007604" y="3356992"/>
            <a:ext cx="252028" cy="176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66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52 -0.00347 0.00017 -0.00787 0.00208 -0.01041 C 0.00885 -0.01943 0.02048 -0.02105 0.02917 -0.02198 C 0.06597 -0.02129 0.10208 -0.02105 0.13889 -0.02337 C 0.1658 -0.0273 0.16823 -0.02545 0.20972 -0.02452 C 0.21528 -0.0236 0.22083 -0.02314 0.22621 -0.02082 C 0.23073 -0.01481 0.23107 -0.01111 0.23107 -0.00255 " pathEditMode="relative" ptsTypes="ffffff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1.20518E-6 C 0.00157 0.00949 0.00278 0.01897 0.00677 0.02614 C 0.00712 0.02799 0.0066 0.03146 0.00764 0.03146 C 0.04705 0.03493 0.08663 0.03308 0.12622 0.03493 C 0.13125 0.03771 0.13646 0.0384 0.14167 0.04025 C 0.16441 0.03933 0.18021 0.04233 0.2 0.03308 C 0.21736 0.03447 0.22049 0.02498 0.22049 0.04719 " pathEditMode="relative" rAng="0" ptsTypes="ffffff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2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-0.0007 0.02518 -0.00255 0.03785 -0.00255 " pathEditMode="relative" ptsTypes="f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0" presetClass="path" presetSubtype="0" repeatCount="300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77 -0.04233 0.03159 -0.02383 0.06302 -0.02475 C 0.07378 -0.02498 0.08437 -0.02545 0.09514 -0.02591 C 0.10295 -0.02892 0.11041 -0.03308 0.1184 -0.03493 C 0.14843 -0.03378 0.17864 -0.03239 0.20868 -0.02845 C 0.22048 -0.02961 0.2217 -0.02915 0.23003 -0.03239 C 0.23159 -0.0384 0.23298 -0.04442 0.23385 -0.05066 C 0.2342 -0.05321 0.23437 -0.05575 0.23489 -0.0583 C 0.23507 -0.05968 0.23593 -0.06223 0.23593 -0.06223 " pathEditMode="relative" ptsTypes="ffffffffA">
                                      <p:cBhvr>
                                        <p:cTn id="64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300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25 -0.00833 0.00173 -0.01781 0.00486 -0.02591 C 0.00816 -0.03424 0.01319 -0.03655 0.01944 -0.03886 C 0.02465 -0.04071 0.02031 -0.03956 0.02517 -0.04279 C 0.02986 -0.04603 0.03594 -0.04603 0.0408 -0.04673 C 0.06146 -0.04626 0.08229 -0.0465 0.10295 -0.04534 C 0.10659 -0.04511 0.11805 -0.02868 0.12239 -0.02845 C 0.12916 -0.02799 0.13594 -0.02776 0.14271 -0.0273 C 0.16909 -0.02267 0.19861 -0.02313 0.22517 -0.02221 C 0.22847 -0.01897 0.22969 -0.01689 0.23107 -0.0118 C 0.23073 -0.00694 0.23003 0.00254 0.23003 0.00254 " pathEditMode="relative" ptsTypes="ffffffffffA">
                                      <p:cBhvr>
                                        <p:cTn id="6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At first we made a manual simulation to each entity to check the functionality</a:t>
            </a:r>
          </a:p>
          <a:p>
            <a:pPr algn="l" rtl="0"/>
            <a:r>
              <a:rPr lang="en-US" dirty="0" smtClean="0"/>
              <a:t>Afterwards, we built a core test bunch in order to check the entire core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12976"/>
            <a:ext cx="4278957" cy="335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501008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38"/>
          <p:cNvSpPr/>
          <p:nvPr/>
        </p:nvSpPr>
        <p:spPr>
          <a:xfrm>
            <a:off x="6150522" y="3717032"/>
            <a:ext cx="1764859" cy="2376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Analyzer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39"/>
          <p:cNvSpPr/>
          <p:nvPr/>
        </p:nvSpPr>
        <p:spPr>
          <a:xfrm>
            <a:off x="6715277" y="6093296"/>
            <a:ext cx="705944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WBM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8" name="Rectangle 40"/>
          <p:cNvSpPr/>
          <p:nvPr/>
        </p:nvSpPr>
        <p:spPr>
          <a:xfrm rot="16200000">
            <a:off x="5649293" y="4511947"/>
            <a:ext cx="720080" cy="282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WBS</a:t>
            </a:r>
            <a:endParaRPr lang="he-IL" sz="1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476687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Simulations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769969"/>
              </p:ext>
            </p:extLst>
          </p:nvPr>
        </p:nvGraphicFramePr>
        <p:xfrm>
          <a:off x="457200" y="1268760"/>
          <a:ext cx="8229600" cy="550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6770"/>
                <a:gridCol w="1288030"/>
                <a:gridCol w="2844620"/>
                <a:gridCol w="12701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 for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Simulation number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 for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Configurations timing</a:t>
                      </a:r>
                      <a:endParaRPr lang="he-IL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10.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Configurations, Trigger recognition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Enable polarity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11.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Recording depth, Configurations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2.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Reset polarity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12.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Number of signals, Trigger position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3.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Signal RAM width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13.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Configurations,</a:t>
                      </a:r>
                      <a:r>
                        <a:rPr lang="en-US" sz="1600" baseline="0" dirty="0" smtClean="0"/>
                        <a:t> Reset</a:t>
                      </a:r>
                      <a:endParaRPr lang="he-IL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4.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= WB bus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14.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Reset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5.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&lt; WB bus</a:t>
                      </a:r>
                      <a:endParaRPr lang="he-IL" sz="1600" dirty="0" smtClean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15.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6.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&gt; WB bus, Reset, Configuration</a:t>
                      </a:r>
                      <a:endParaRPr lang="he-IL" sz="1600" dirty="0" smtClean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16.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7.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&gt;&gt; WB bus, Reset, Configuration</a:t>
                      </a:r>
                      <a:endParaRPr lang="he-IL" sz="1600" dirty="0" smtClean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17.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Configurations, Second trigger rise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8.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 timing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9.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57200" y="1124745"/>
            <a:ext cx="8229600" cy="216023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Each diagram was checked and confirmed for the correct result and if </a:t>
            </a:r>
            <a:r>
              <a:rPr lang="en-US" dirty="0"/>
              <a:t>necessary</a:t>
            </a:r>
            <a:r>
              <a:rPr lang="en-US" dirty="0" smtClean="0"/>
              <a:t>, code changes was made and the simulation was made again.   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89" y="3239219"/>
            <a:ext cx="52736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אליפסה 5"/>
          <p:cNvSpPr/>
          <p:nvPr/>
        </p:nvSpPr>
        <p:spPr>
          <a:xfrm>
            <a:off x="6300192" y="5589240"/>
            <a:ext cx="504056" cy="64807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4869160"/>
            <a:ext cx="864096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</a:rPr>
              <a:t>?</a:t>
            </a:r>
            <a:endParaRPr lang="he-IL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6" grpId="1" animBg="1"/>
      <p:bldP spid="8" grpId="0"/>
      <p:bldP spid="8" grpId="1"/>
      <p:bldP spid="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Data transfer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Registers</a:t>
            </a:r>
          </a:p>
          <a:p>
            <a:pPr algn="l" rtl="0"/>
            <a:r>
              <a:rPr lang="en-US" dirty="0" smtClean="0"/>
              <a:t>Write controller</a:t>
            </a:r>
          </a:p>
          <a:p>
            <a:pPr algn="l" rtl="0"/>
            <a:r>
              <a:rPr lang="en-US" dirty="0" smtClean="0"/>
              <a:t>Read controller</a:t>
            </a:r>
          </a:p>
          <a:p>
            <a:pPr algn="l" rtl="0"/>
            <a:r>
              <a:rPr lang="en-US" dirty="0" smtClean="0"/>
              <a:t>RAM</a:t>
            </a:r>
          </a:p>
          <a:p>
            <a:pPr algn="l" rtl="0"/>
            <a:r>
              <a:rPr lang="en-US" dirty="0" smtClean="0"/>
              <a:t>In out coordinator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Problems &amp; solutions</a:t>
            </a:r>
          </a:p>
          <a:p>
            <a:pPr algn="l" rtl="0"/>
            <a:r>
              <a:rPr lang="en-US" dirty="0" smtClean="0"/>
              <a:t>Part B work plan</a:t>
            </a:r>
          </a:p>
          <a:p>
            <a:pPr algn="l" rtl="0"/>
            <a:r>
              <a:rPr lang="en-US" dirty="0" smtClean="0"/>
              <a:t>Schedule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07504" y="155679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Number of signals is </a:t>
            </a:r>
            <a:r>
              <a:rPr lang="en-US" dirty="0" smtClean="0"/>
              <a:t>5</a:t>
            </a:r>
            <a:r>
              <a:rPr lang="en-US" dirty="0"/>
              <a:t>, meaning our input data is between 0-32 in decimal (2^5), at first the trigger position is 100 and all the data is recorded before the trigger, and second time the position is 0 and all the data is recorded after the trigger.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676672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For example: (test number 3)</a:t>
            </a:r>
            <a:endParaRPr lang="he-IL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302872"/>
              </p:ext>
            </p:extLst>
          </p:nvPr>
        </p:nvGraphicFramePr>
        <p:xfrm>
          <a:off x="395536" y="1556786"/>
          <a:ext cx="8301608" cy="51845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65342"/>
                <a:gridCol w="2268526"/>
                <a:gridCol w="967740"/>
              </a:tblGrid>
              <a:tr h="39881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value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reset_polarity_g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enable_polarity_g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signal_ram_depth_g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signal_ram_width_g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record_depth_g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data_width_g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Add_width_g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num_of_signals_g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power2_out_g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power_sign_g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10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Type_d_g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11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Len_d_g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12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806489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07504" y="1268760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Data is insert to the registers, in order to configure the user trigger position and type</a:t>
            </a:r>
          </a:p>
          <a:p>
            <a:pPr algn="l" rtl="0"/>
            <a:r>
              <a:rPr lang="en-US" dirty="0" smtClean="0"/>
              <a:t>Enable signal is written to the register to enable the system</a:t>
            </a:r>
            <a:endParaRPr lang="en-US" dirty="0"/>
          </a:p>
        </p:txBody>
      </p:sp>
      <p:sp>
        <p:nvSpPr>
          <p:cNvPr id="9" name="מלבן 8"/>
          <p:cNvSpPr/>
          <p:nvPr/>
        </p:nvSpPr>
        <p:spPr>
          <a:xfrm>
            <a:off x="1907704" y="3745632"/>
            <a:ext cx="252028" cy="105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אליפסה 10"/>
          <p:cNvSpPr/>
          <p:nvPr/>
        </p:nvSpPr>
        <p:spPr>
          <a:xfrm>
            <a:off x="7956376" y="5229200"/>
            <a:ext cx="504056" cy="7920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94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63" presetClass="path" presetSubtype="0" accel="50000" decel="5000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0.00324 L 0.0335 0.0032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35 0.00324 L 0.30902 0.003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63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0902 0.00324 L 0.61614 0.0032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 build="p"/>
      <p:bldP spid="3" grpId="1" build="p"/>
      <p:bldP spid="9" grpId="0" animBg="1"/>
      <p:bldP spid="9" grpId="2" animBg="1"/>
      <p:bldP spid="9" grpId="3" animBg="1"/>
      <p:bldP spid="9" grpId="4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1"/>
            <a:ext cx="885698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לבן 3"/>
          <p:cNvSpPr/>
          <p:nvPr/>
        </p:nvSpPr>
        <p:spPr>
          <a:xfrm>
            <a:off x="1691680" y="3212976"/>
            <a:ext cx="7056784" cy="24482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9" y="3068962"/>
            <a:ext cx="880206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אליפסה 7"/>
          <p:cNvSpPr/>
          <p:nvPr/>
        </p:nvSpPr>
        <p:spPr>
          <a:xfrm>
            <a:off x="2376000" y="5373216"/>
            <a:ext cx="504056" cy="7920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240160"/>
            <a:ext cx="8229600" cy="154076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Data is being save in the RAM until trigger rise</a:t>
            </a:r>
          </a:p>
          <a:p>
            <a:pPr algn="l" rtl="0"/>
            <a:r>
              <a:rPr lang="en-US" dirty="0" smtClean="0"/>
              <a:t>Since position is 100, we do not save data after trigger rise</a:t>
            </a:r>
            <a:endParaRPr lang="he-IL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240160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Write controller is finish</a:t>
            </a:r>
          </a:p>
          <a:p>
            <a:pPr algn="l" rtl="0"/>
            <a:r>
              <a:rPr lang="en-US" dirty="0" smtClean="0"/>
              <a:t>Read controller starting to send the relevant data out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3563888" y="5157192"/>
            <a:ext cx="720080" cy="9361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2" y="3068962"/>
            <a:ext cx="8866514" cy="3831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052736"/>
            <a:ext cx="7704856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 smtClean="0"/>
              <a:t>After that all the relevant data has being sent out, read controller finish working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 smtClean="0"/>
              <a:t>We can now configure a new and different simulation</a:t>
            </a:r>
            <a:endParaRPr lang="he-IL" sz="3200" dirty="0"/>
          </a:p>
        </p:txBody>
      </p:sp>
      <p:sp>
        <p:nvSpPr>
          <p:cNvPr id="10" name="אליפסה 9"/>
          <p:cNvSpPr/>
          <p:nvPr/>
        </p:nvSpPr>
        <p:spPr>
          <a:xfrm>
            <a:off x="4427984" y="5401816"/>
            <a:ext cx="792088" cy="9075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5508104" y="3501008"/>
            <a:ext cx="2088232" cy="1080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5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0.00509 L 0.11024 -0.0050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63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1024 -0.00509 L 0.21857 -0.005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63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1857 -0.00509 L 0.32882 -0.0050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26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8" grpId="2" animBg="1"/>
      <p:bldP spid="3" grpId="0" uiExpand="1" build="p"/>
      <p:bldP spid="6" grpId="0" uiExpand="1" build="p"/>
      <p:bldP spid="5" grpId="0" animBg="1"/>
      <p:bldP spid="5" grpId="1" animBg="1"/>
      <p:bldP spid="5" grpId="2" animBg="1"/>
      <p:bldP spid="5" grpId="3" animBg="1"/>
      <p:bldP spid="5" grpId="4" animBg="1"/>
      <p:bldP spid="10" grpId="0" animBg="1"/>
      <p:bldP spid="10" grpId="1" animBg="1"/>
      <p:bldP spid="10" grpId="2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84984"/>
            <a:ext cx="8928992" cy="357301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972815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Since position is 0, all the data is recorded after trigger rise</a:t>
            </a:r>
          </a:p>
          <a:p>
            <a:pPr algn="l" rtl="0"/>
            <a:r>
              <a:rPr lang="en-US" dirty="0" smtClean="0"/>
              <a:t>After WC finish saving all the data, the RC is starting to extract the data and send it out</a:t>
            </a:r>
          </a:p>
          <a:p>
            <a:pPr algn="l" rtl="0"/>
            <a:endParaRPr lang="he-IL" dirty="0"/>
          </a:p>
        </p:txBody>
      </p:sp>
      <p:pic>
        <p:nvPicPr>
          <p:cNvPr id="4" name="תמונה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73016"/>
            <a:ext cx="8928992" cy="3312368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275856" y="3645024"/>
            <a:ext cx="381642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6372200" y="5373216"/>
            <a:ext cx="792088" cy="9075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7740352" y="5085184"/>
            <a:ext cx="576064" cy="864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446856" y="1196752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Read controller is </a:t>
            </a:r>
            <a:r>
              <a:rPr lang="en-US" dirty="0" err="1" smtClean="0"/>
              <a:t>extractiong</a:t>
            </a:r>
            <a:r>
              <a:rPr lang="en-US" dirty="0" smtClean="0"/>
              <a:t> all the 8 samples, starting from 24 (trigger rise)</a:t>
            </a:r>
          </a:p>
          <a:p>
            <a:pPr algn="l" rtl="0"/>
            <a:r>
              <a:rPr lang="en-US" dirty="0" smtClean="0"/>
              <a:t>When finish, read controller finish signal is rise, and the system is ready for another configuration</a:t>
            </a:r>
          </a:p>
          <a:p>
            <a:pPr algn="l" rtl="0"/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619672" y="4847456"/>
            <a:ext cx="576064" cy="1029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2" y="3284984"/>
            <a:ext cx="8838526" cy="3573016"/>
          </a:xfrm>
          <a:prstGeom prst="rect">
            <a:avLst/>
          </a:prstGeom>
        </p:spPr>
      </p:pic>
      <p:sp>
        <p:nvSpPr>
          <p:cNvPr id="12" name="אליפסה 11"/>
          <p:cNvSpPr/>
          <p:nvPr/>
        </p:nvSpPr>
        <p:spPr>
          <a:xfrm>
            <a:off x="3491880" y="5473824"/>
            <a:ext cx="792088" cy="9075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906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6" presetClass="emph" presetSubtype="0" repeatCount="2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750"/>
                            </p:stCondLst>
                            <p:childTnLst>
                              <p:par>
                                <p:cTn id="34" presetID="63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-4.02405E-6 L 0.10243 -4.0240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09158E-6 L 0.11041 0.0016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63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1232 0.00162 L 0.21267 0.00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63" presetClass="path" presetSubtype="0" accel="50000" decel="5000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1267 0.00162 L 0.32882 0.0032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63" presetClass="path" presetSubtype="0" accel="50000" decel="5000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2882 0.00324 L 0.43715 0.004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63" presetClass="path" presetSubtype="0" accel="50000" decel="5000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3715 0.00486 L 0.5533 0.0064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63" presetClass="path" presetSubtype="0" accel="50000" decel="50000" fill="hold" grpId="7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533 0.00647 L 0.67743 0.0080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"/>
                            </p:stCondLst>
                            <p:childTnLst>
                              <p:par>
                                <p:cTn id="95" presetID="21" presetClass="emph" presetSubtype="0" repeatCount="indefinite" fill="hold" grpId="1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2" grpId="0" animBg="1"/>
      <p:bldP spid="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335051"/>
              </p:ext>
            </p:extLst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Solution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Problem</a:t>
                      </a:r>
                      <a:endParaRPr lang="he-I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Adding entity that “break” the data into</a:t>
                      </a:r>
                      <a:r>
                        <a:rPr lang="en-US" baseline="0" dirty="0" smtClean="0"/>
                        <a:t> few clock cycles (data coordinator)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number of recorded signals to output width (WB bus width)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Inserting</a:t>
                      </a:r>
                      <a:r>
                        <a:rPr lang="en-US" baseline="0" dirty="0" smtClean="0"/>
                        <a:t> wc_finish signal to the registers entity and resetting the relevant register after first trigger rise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was rise twice in the same configuration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set</a:t>
                      </a:r>
                      <a:r>
                        <a:rPr lang="en-US" baseline="0" dirty="0" smtClean="0"/>
                        <a:t> each register size to 7 bit and we assume that the WB bus width is larger then that. According to that we read only the 7 LSB of the data into the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incoming data width (from WBS) to the registers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</a:t>
                      </a:r>
                      <a:r>
                        <a:rPr lang="en-US" baseline="0" dirty="0" smtClean="0"/>
                        <a:t> addresses of incoming data and data sent to 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input - saved data and address. (couple of clock cycles delay between them)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Will be solved in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System can now work in clock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~50 MHZ (100 MHZ demanded)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First example: (problem that occurred in the middle presentation)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2050" name="Picture 2" descr="C:\Users\A\Desktop\final\תמונות\תיקון ראשון- רגיסטר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96247"/>
            <a:ext cx="4625652" cy="33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340288" y="1484784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After first trigger rise, the system identify another trigger rise although the data was still recorded </a:t>
            </a:r>
          </a:p>
          <a:p>
            <a:pPr algn="l" rtl="0"/>
            <a:r>
              <a:rPr lang="en-US" sz="2600" dirty="0" smtClean="0"/>
              <a:t>Problem- there was no dependency between two trigger rises</a:t>
            </a:r>
          </a:p>
          <a:p>
            <a:pPr algn="l" rtl="0"/>
            <a:r>
              <a:rPr lang="en-US" sz="2600" dirty="0" smtClean="0"/>
              <a:t>Our solution- adding </a:t>
            </a:r>
            <a:r>
              <a:rPr lang="en-US" sz="2600" dirty="0" err="1" smtClean="0"/>
              <a:t>wc_finish</a:t>
            </a:r>
            <a:r>
              <a:rPr lang="en-US" sz="2600" dirty="0" smtClean="0"/>
              <a:t> signal to the registers and resetting the enable register 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  <p:pic>
        <p:nvPicPr>
          <p:cNvPr id="2051" name="Picture 3" descr="C:\Users\A\Desktop\middle\simulations\sim2.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6" y="2708920"/>
            <a:ext cx="5408992" cy="40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/>
          <p:cNvSpPr/>
          <p:nvPr/>
        </p:nvSpPr>
        <p:spPr>
          <a:xfrm>
            <a:off x="3995936" y="4221088"/>
            <a:ext cx="4231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4860032" y="4221088"/>
            <a:ext cx="4231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4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Second example: output width (bus) did not match the input width 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3075" name="Picture 3" descr="C:\Users\A\Desktop\final\תמונות\תיקון שני- רוחב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914501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9" y="2912566"/>
            <a:ext cx="6583557" cy="383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קבוצה 4"/>
          <p:cNvGrpSpPr/>
          <p:nvPr/>
        </p:nvGrpSpPr>
        <p:grpSpPr>
          <a:xfrm>
            <a:off x="5580112" y="4365105"/>
            <a:ext cx="1521848" cy="2232246"/>
            <a:chOff x="6290512" y="2708920"/>
            <a:chExt cx="1881888" cy="3528474"/>
          </a:xfrm>
        </p:grpSpPr>
        <p:cxnSp>
          <p:nvCxnSpPr>
            <p:cNvPr id="21" name="מחבר ישר 20"/>
            <p:cNvCxnSpPr/>
            <p:nvPr/>
          </p:nvCxnSpPr>
          <p:spPr>
            <a:xfrm>
              <a:off x="6588224" y="2712836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מעוגל 21"/>
            <p:cNvSpPr/>
            <p:nvPr/>
          </p:nvSpPr>
          <p:spPr>
            <a:xfrm>
              <a:off x="6372201" y="4584835"/>
              <a:ext cx="808749" cy="1652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/>
            <p:cNvCxnSpPr/>
            <p:nvPr/>
          </p:nvCxnSpPr>
          <p:spPr>
            <a:xfrm>
              <a:off x="6876256" y="2708920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21678" y="328498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9613" y="3088587"/>
              <a:ext cx="380591" cy="139694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 rtl="0"/>
              <a:r>
                <a:rPr lang="en-US" sz="800" dirty="0" smtClean="0"/>
                <a:t>DATA OUT VALID</a:t>
              </a:r>
              <a:endParaRPr lang="he-IL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0512" y="5060503"/>
              <a:ext cx="1017792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IN OUT </a:t>
              </a:r>
              <a:r>
                <a:rPr lang="en-US" sz="900" dirty="0" smtClean="0"/>
                <a:t>COOARDINATOR</a:t>
              </a:r>
              <a:endParaRPr lang="he-IL" sz="900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7236296" y="558924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חץ ישר 27"/>
            <p:cNvCxnSpPr/>
            <p:nvPr/>
          </p:nvCxnSpPr>
          <p:spPr>
            <a:xfrm>
              <a:off x="7236296" y="6021288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6257" y="5807350"/>
              <a:ext cx="756085" cy="3162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DATA OUT</a:t>
              </a:r>
              <a:endParaRPr lang="he-IL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6296" y="5084490"/>
              <a:ext cx="864095" cy="5837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smtClean="0"/>
                <a:t>DATA OUT VALID</a:t>
              </a:r>
              <a:endParaRPr lang="he-IL" sz="900" dirty="0"/>
            </a:p>
          </p:txBody>
        </p:sp>
      </p:grp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268760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Input width is </a:t>
            </a:r>
            <a:r>
              <a:rPr lang="en-US" sz="2600" dirty="0" err="1" smtClean="0"/>
              <a:t>num_of_signals_g</a:t>
            </a:r>
            <a:r>
              <a:rPr lang="en-US" sz="2600" dirty="0" smtClean="0"/>
              <a:t>, output width is </a:t>
            </a:r>
            <a:r>
              <a:rPr lang="en-US" sz="2600" dirty="0" err="1" smtClean="0"/>
              <a:t>data_width_g</a:t>
            </a:r>
            <a:endParaRPr lang="en-US" sz="2600" dirty="0" smtClean="0"/>
          </a:p>
          <a:p>
            <a:pPr algn="l" rtl="0"/>
            <a:r>
              <a:rPr lang="en-US" sz="2600" dirty="0" smtClean="0"/>
              <a:t>Problem- the two widths don’t match</a:t>
            </a:r>
          </a:p>
          <a:p>
            <a:pPr algn="l" rtl="0"/>
            <a:r>
              <a:rPr lang="en-US" sz="2600" dirty="0" smtClean="0"/>
              <a:t>Our solution- adding an entity who coordinate between them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9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8.67453E-7 C -0.00955 -0.00301 -0.01337 -0.01272 -0.02343 -0.01527 C -0.02864 -0.0185 -0.03472 -0.02082 -0.04045 -0.02336 C -0.04739 -0.02683 -0.0533 -0.03215 -0.06059 -0.03493 C -0.06632 -0.03979 -0.08246 -0.04904 -0.0901 -0.05112 C -0.09462 -0.0539 -0.09948 -0.05737 -0.10399 -0.06014 C -0.11076 -0.06408 -0.11875 -0.06731 -0.12517 -0.07171 C -0.13298 -0.07726 -0.13993 -0.08304 -0.14843 -0.08767 C -0.15729 -0.09253 -0.1625 -0.10039 -0.17291 -0.10294 C -0.17656 -0.10641 -0.18003 -0.10641 -0.18455 -0.10849 C -0.19271 -0.11173 -0.20052 -0.11381 -0.20902 -0.11635 C -0.21423 -0.11797 -0.21909 -0.12075 -0.22482 -0.12075 " pathEditMode="relative" rAng="0" ptsTypes="fffffffffff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603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B- work plan</a:t>
            </a:r>
            <a:endParaRPr lang="he-IL" dirty="0"/>
          </a:p>
        </p:txBody>
      </p:sp>
      <p:pic>
        <p:nvPicPr>
          <p:cNvPr id="1026" name="Picture 2" descr="C:\Users\A\Desktop\final\תמונות\signal gen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0888"/>
            <a:ext cx="3240360" cy="220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final\תמונות\integ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31815"/>
            <a:ext cx="38195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\Desktop\final\תמונות\simul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771623"/>
            <a:ext cx="4896544" cy="29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77072"/>
            <a:ext cx="3600400" cy="24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8" y="4725144"/>
            <a:ext cx="424957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279301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Creating Signal Generator</a:t>
            </a:r>
          </a:p>
          <a:p>
            <a:pPr algn="l" rtl="0"/>
            <a:r>
              <a:rPr lang="en-US" dirty="0" smtClean="0"/>
              <a:t>Integration with external blocks (</a:t>
            </a:r>
            <a:r>
              <a:rPr lang="en-US" dirty="0" err="1" smtClean="0"/>
              <a:t>rx</a:t>
            </a:r>
            <a:r>
              <a:rPr lang="en-US" dirty="0" smtClean="0"/>
              <a:t>/</a:t>
            </a:r>
            <a:r>
              <a:rPr lang="en-US" dirty="0" err="1" smtClean="0"/>
              <a:t>tx</a:t>
            </a:r>
            <a:r>
              <a:rPr lang="en-US" dirty="0" smtClean="0"/>
              <a:t> path, WB </a:t>
            </a:r>
            <a:r>
              <a:rPr lang="en-US" dirty="0" err="1" smtClean="0"/>
              <a:t>intercon</a:t>
            </a:r>
            <a:r>
              <a:rPr lang="en-US" dirty="0"/>
              <a:t> </a:t>
            </a:r>
            <a:r>
              <a:rPr lang="en-US" dirty="0" smtClean="0"/>
              <a:t>and others)</a:t>
            </a:r>
          </a:p>
          <a:p>
            <a:pPr algn="l" rtl="0"/>
            <a:r>
              <a:rPr lang="en-US" dirty="0" smtClean="0"/>
              <a:t>Simulations to the whole system</a:t>
            </a:r>
          </a:p>
          <a:p>
            <a:pPr algn="l" rtl="0"/>
            <a:r>
              <a:rPr lang="en-US" dirty="0" smtClean="0"/>
              <a:t>Synthesis </a:t>
            </a:r>
          </a:p>
          <a:p>
            <a:pPr algn="l" rtl="0"/>
            <a:r>
              <a:rPr lang="en-US" dirty="0" smtClean="0"/>
              <a:t>Building and connecting the GUI</a:t>
            </a:r>
          </a:p>
          <a:p>
            <a:pPr algn="l" rtl="0"/>
            <a:r>
              <a:rPr lang="en-US" dirty="0" smtClean="0"/>
              <a:t>Connecting to FPGA in the lab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21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67544" y="116632"/>
            <a:ext cx="8229600" cy="910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</a:rPr>
              <a:t>Schedule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880952"/>
              </p:ext>
            </p:extLst>
          </p:nvPr>
        </p:nvGraphicFramePr>
        <p:xfrm>
          <a:off x="421196" y="1124744"/>
          <a:ext cx="8301608" cy="3657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03540"/>
                <a:gridCol w="2330328"/>
                <a:gridCol w="967740"/>
              </a:tblGrid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A final presentation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6.10.13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 smtClean="0"/>
                        <a:t>Submitting project documentation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13.10.13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Finishing signal generator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15.10.13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Integrating system blocks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5.11.13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4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Top simulations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12.11.13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just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17.11.13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6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Simple </a:t>
                      </a:r>
                      <a:r>
                        <a:rPr lang="en-US" dirty="0" err="1" smtClean="0"/>
                        <a:t>matlab</a:t>
                      </a:r>
                      <a:r>
                        <a:rPr lang="en-US" baseline="0" dirty="0" smtClean="0"/>
                        <a:t> GUI implementation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21.11.13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7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burning</a:t>
                      </a:r>
                      <a:r>
                        <a:rPr lang="en-US" baseline="0" dirty="0" smtClean="0"/>
                        <a:t> to FPGA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28.11.13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 </a:t>
                      </a:r>
                      <a:r>
                        <a:rPr lang="en-US" baseline="0" dirty="0" smtClean="0"/>
                        <a:t>B final presentation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6.12.13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9851050" y="1874235"/>
            <a:ext cx="913637" cy="1133718"/>
            <a:chOff x="10120808" y="1052736"/>
            <a:chExt cx="576064" cy="880134"/>
          </a:xfrm>
        </p:grpSpPr>
        <p:sp>
          <p:nvSpPr>
            <p:cNvPr id="7" name="TextBox 6"/>
            <p:cNvSpPr txBox="1"/>
            <p:nvPr/>
          </p:nvSpPr>
          <p:spPr>
            <a:xfrm>
              <a:off x="10120808" y="1052736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0.5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20808" y="1574468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חן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3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prstClr val="black"/>
                  </a:solidFill>
                </a:rPr>
                <a:t>Altera- Signal Tap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Xilinx- Chip Scope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Logic Analyzer-  Debugging tool for FPGA	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Contains software &amp; hardware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Hardware:         Change FPGA code</a:t>
            </a:r>
            <a:endParaRPr lang="he-IL" dirty="0" smtClean="0">
              <a:solidFill>
                <a:prstClr val="black"/>
              </a:solidFill>
            </a:endParaRPr>
          </a:p>
          <a:p>
            <a:pPr algn="l" rtl="0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Memories to store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 Logic to change configuration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Software:        Include GUI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Choose trigger, data location, signals name, record results 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Common Logic Analyzer tools today:</a:t>
            </a:r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prstClr val="black"/>
                  </a:solidFill>
                </a:rPr>
                <a:t>WBM- </a:t>
              </a:r>
              <a:r>
                <a:rPr lang="en-US" sz="1600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sz="1600" b="1" dirty="0" smtClean="0">
                  <a:solidFill>
                    <a:prstClr val="black"/>
                  </a:solidFill>
                </a:rPr>
                <a:t>WBS-</a:t>
              </a:r>
              <a:r>
                <a:rPr lang="en-US" sz="1600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Slave</a:t>
              </a:r>
              <a:endParaRPr lang="he-IL" sz="16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XILINX- SPARTAN 3E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ALTERA- CYCLON II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</a:t>
            </a:r>
            <a:r>
              <a:rPr lang="en-US" sz="1000" dirty="0" smtClean="0">
                <a:solidFill>
                  <a:prstClr val="black"/>
                </a:solidFill>
              </a:rPr>
              <a:t>II</a:t>
            </a:r>
            <a:endParaRPr lang="he-IL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Save and load settings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prstClr val="black"/>
                    </a:solidFill>
                  </a:rPr>
                  <a:t>Type of trigger, for example ‘rise’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Signals name, which signals to record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position of trigger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Duration of recording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WBM- 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WBS-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Slave</a:t>
              </a:r>
              <a:endParaRPr lang="he-IL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WBM- 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WBS-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Slave</a:t>
              </a:r>
              <a:endParaRPr lang="he-IL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Trigger- first signal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Recording time- 50%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Signal’s number-2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injecting signals behavior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Recorded data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7" dur="5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9" dur="5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31" dur="5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51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93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allAtOnce"/>
      <p:bldP spid="326" grpId="1" build="allAtOnce"/>
      <p:bldP spid="326" grpId="2" build="allAtOnce"/>
      <p:bldP spid="327" grpId="0"/>
      <p:bldP spid="327" grpId="1"/>
      <p:bldP spid="327" grpId="2"/>
      <p:bldP spid="327" grpId="3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915670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078285"/>
            <a:ext cx="6408712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</a:t>
            </a:r>
            <a:r>
              <a:rPr lang="en-US" sz="2400" dirty="0" smtClean="0"/>
              <a:t>tasks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and saving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data each clock cycle and saving 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trigger signal each clock cycle and check for trigger rise according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Outputting relevant data back to user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052736"/>
            <a:ext cx="6858048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is build from 7 entities: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WBS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Write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Read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Coordinator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WBM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51658"/>
            <a:ext cx="2073275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73573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מלבן 2"/>
          <p:cNvSpPr/>
          <p:nvPr/>
        </p:nvSpPr>
        <p:spPr>
          <a:xfrm>
            <a:off x="2267744" y="5301208"/>
            <a:ext cx="57606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419872" y="4797152"/>
            <a:ext cx="1008112" cy="13681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419872" y="1844824"/>
            <a:ext cx="100811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220072" y="1916832"/>
            <a:ext cx="936104" cy="288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804248" y="1916832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6948264" y="4725144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8424000" y="5472000"/>
            <a:ext cx="5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 build="allAtOnce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The Core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445816"/>
              </p:ext>
            </p:extLst>
          </p:nvPr>
        </p:nvGraphicFramePr>
        <p:xfrm>
          <a:off x="395536" y="1556792"/>
          <a:ext cx="8301608" cy="51845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65342"/>
                <a:gridCol w="2268526"/>
                <a:gridCol w="967740"/>
              </a:tblGrid>
              <a:tr h="39881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just" rtl="0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22322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Generic table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18976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32971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2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5184" y="276176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3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6800" y="31409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4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8416" y="350100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5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032" y="393305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6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648" y="4345940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7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264" y="472514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8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80" y="508518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9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5517232"/>
            <a:ext cx="571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10</a:t>
            </a:r>
            <a:endParaRPr lang="he-IL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5930116"/>
            <a:ext cx="579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11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6309320"/>
            <a:ext cx="5878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12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2032" y="204168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 fontScale="70000" lnSpcReduction="20000"/>
          </a:bodyPr>
          <a:lstStyle/>
          <a:p>
            <a:pPr algn="l" rtl="0"/>
            <a:r>
              <a:rPr lang="en-US" sz="2800" dirty="0" err="1"/>
              <a:t>reset_polarity_g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2401724"/>
            <a:ext cx="2088232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enable_polarity_g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03648" y="276176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signal_ram_depth_g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03648" y="312180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signal_ram_width_g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3648" y="355385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record_depth_g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3648" y="39138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data_width_g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436510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Add_width_g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3648" y="4797152"/>
            <a:ext cx="2160240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num_of_signals_g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3648" y="51571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power2_out_g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3648" y="557007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power_sign_g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3648" y="593011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type_d_g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636216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len_d_g</a:t>
            </a:r>
            <a:endParaRPr lang="he-I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6288" y="198884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smtClean="0"/>
              <a:t>0 </a:t>
            </a:r>
            <a:r>
              <a:rPr lang="en-US" sz="2000" dirty="0"/>
              <a:t>- Reset </a:t>
            </a:r>
            <a:r>
              <a:rPr lang="en-US" sz="2000" dirty="0" smtClean="0"/>
              <a:t>active Low, 1- Reset active High</a:t>
            </a:r>
            <a:endParaRPr lang="he-IL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16288" y="240172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0 - </a:t>
            </a:r>
            <a:r>
              <a:rPr lang="en-US" sz="2000" dirty="0" smtClean="0"/>
              <a:t>Enable </a:t>
            </a:r>
            <a:r>
              <a:rPr lang="en-US" sz="2000" dirty="0"/>
              <a:t>active Low, 1- Enable </a:t>
            </a:r>
            <a:r>
              <a:rPr lang="en-US" sz="2000" dirty="0" smtClean="0"/>
              <a:t>active </a:t>
            </a:r>
            <a:r>
              <a:rPr lang="en-US" sz="2000" dirty="0"/>
              <a:t>High</a:t>
            </a:r>
            <a:endParaRPr lang="he-IL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4" y="276176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depth of </a:t>
            </a:r>
            <a:r>
              <a:rPr lang="en-US" sz="2000" dirty="0" smtClean="0"/>
              <a:t>basic RAM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07904" y="3140968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width of basic RAM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6288" y="3553852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92500"/>
          </a:bodyPr>
          <a:lstStyle/>
          <a:p>
            <a:pPr algn="l" rtl="0"/>
            <a:r>
              <a:rPr lang="en-US" sz="2000" dirty="0"/>
              <a:t>number of bits that is recorded from each signal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3966736"/>
            <a:ext cx="5112568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900" dirty="0"/>
              <a:t>defines the width of the data lines of the system</a:t>
            </a:r>
            <a:endParaRPr lang="he-IL" sz="19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7904" y="4451628"/>
            <a:ext cx="5040560" cy="34552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/>
              <a:t>width of </a:t>
            </a:r>
            <a:r>
              <a:rPr lang="en-US" sz="2000" dirty="0" smtClean="0"/>
              <a:t>address </a:t>
            </a:r>
            <a:r>
              <a:rPr lang="en-US" sz="2000" dirty="0"/>
              <a:t>word in the </a:t>
            </a:r>
            <a:r>
              <a:rPr lang="en-US" sz="2000" dirty="0" smtClean="0"/>
              <a:t>RAM (Gets </a:t>
            </a:r>
            <a:r>
              <a:rPr lang="en-US" sz="2000" dirty="0" err="1" smtClean="0"/>
              <a:t>record_depth_g</a:t>
            </a:r>
            <a:r>
              <a:rPr lang="en-US" sz="2000" dirty="0" smtClean="0"/>
              <a:t>)</a:t>
            </a:r>
            <a:endParaRPr lang="he-IL" sz="2000" dirty="0"/>
          </a:p>
          <a:p>
            <a:pPr algn="l" rtl="0"/>
            <a:endParaRPr lang="he-IL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16288" y="4849996"/>
            <a:ext cx="4888160" cy="37920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 smtClean="0"/>
              <a:t>number </a:t>
            </a:r>
            <a:r>
              <a:rPr lang="en-US" sz="2000" dirty="0"/>
              <a:t>of signals that will be recorded simultaneously</a:t>
            </a:r>
            <a:endParaRPr lang="he-IL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716288" y="5210036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85000" lnSpcReduction="10000"/>
          </a:bodyPr>
          <a:lstStyle/>
          <a:p>
            <a:pPr algn="l" rtl="0"/>
            <a:r>
              <a:rPr lang="en-US" sz="2000" dirty="0" smtClean="0"/>
              <a:t>RAM output </a:t>
            </a:r>
            <a:r>
              <a:rPr lang="en-US" sz="2000" dirty="0"/>
              <a:t>width is multiplied by this power factor</a:t>
            </a:r>
            <a:endParaRPr lang="he-IL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716288" y="5493420"/>
            <a:ext cx="4888160" cy="45586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400" dirty="0"/>
              <a:t>'-1' =&gt; </a:t>
            </a:r>
            <a:r>
              <a:rPr lang="en-US" sz="1400" dirty="0" smtClean="0"/>
              <a:t>RAM output </a:t>
            </a:r>
            <a:r>
              <a:rPr lang="en-US" sz="1400" dirty="0"/>
              <a:t>width &gt; input width </a:t>
            </a:r>
            <a:endParaRPr lang="en-US" sz="1400" dirty="0" smtClean="0"/>
          </a:p>
          <a:p>
            <a:pPr algn="l" rtl="0"/>
            <a:r>
              <a:rPr lang="en-US" sz="1400" dirty="0" smtClean="0"/>
              <a:t> </a:t>
            </a:r>
            <a:r>
              <a:rPr lang="en-US" sz="1400" dirty="0"/>
              <a:t>'1' =&gt; </a:t>
            </a:r>
            <a:r>
              <a:rPr lang="en-US" sz="1400" dirty="0" smtClean="0"/>
              <a:t>RAM input </a:t>
            </a:r>
            <a:r>
              <a:rPr lang="en-US" sz="1400" dirty="0"/>
              <a:t>width &gt; output width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6288" y="5973092"/>
            <a:ext cx="5032176" cy="336228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500" dirty="0"/>
              <a:t>Type </a:t>
            </a:r>
            <a:r>
              <a:rPr lang="en-US" sz="1500" dirty="0" smtClean="0"/>
              <a:t>Depth. type </a:t>
            </a:r>
            <a:r>
              <a:rPr lang="en-US" sz="1500" dirty="0"/>
              <a:t>is the </a:t>
            </a:r>
            <a:r>
              <a:rPr lang="en-US" sz="1500" dirty="0" smtClean="0"/>
              <a:t>WB client </a:t>
            </a:r>
            <a:r>
              <a:rPr lang="en-US" sz="1500" dirty="0"/>
              <a:t>which the data is directed to</a:t>
            </a:r>
            <a:endParaRPr lang="he-IL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3716288" y="637146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smtClean="0"/>
              <a:t>Length </a:t>
            </a:r>
            <a:r>
              <a:rPr lang="en-US" sz="2000"/>
              <a:t>of </a:t>
            </a:r>
            <a:r>
              <a:rPr lang="en-US" sz="2000" smtClean="0"/>
              <a:t>the WB </a:t>
            </a:r>
            <a:r>
              <a:rPr lang="en-US" sz="2000" dirty="0"/>
              <a:t>data (in words)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737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1771</TotalTime>
  <Words>2030</Words>
  <Application>Microsoft Office PowerPoint</Application>
  <PresentationFormat>‫הצגה על המסך (4:3)</PresentationFormat>
  <Paragraphs>486</Paragraphs>
  <Slides>27</Slides>
  <Notes>8</Notes>
  <HiddenSlides>0</HiddenSlides>
  <MMClips>0</MMClips>
  <ScaleCrop>false</ScaleCrop>
  <HeadingPairs>
    <vt:vector size="4" baseType="variant">
      <vt:variant>
        <vt:lpstr>ערכת נושא</vt:lpstr>
      </vt:variant>
      <vt:variant>
        <vt:i4>9</vt:i4>
      </vt:variant>
      <vt:variant>
        <vt:lpstr>כותרות שקופיות</vt:lpstr>
      </vt:variant>
      <vt:variant>
        <vt:i4>27</vt:i4>
      </vt:variant>
    </vt:vector>
  </HeadingPairs>
  <TitlesOfParts>
    <vt:vector size="36" baseType="lpstr">
      <vt:lpstr>זרימה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Internal Logic Analyzer Final presentation-part A </vt:lpstr>
      <vt:lpstr>Agenda </vt:lpstr>
      <vt:lpstr>Project Overview</vt:lpstr>
      <vt:lpstr>Project goals</vt:lpstr>
      <vt:lpstr>Requirements</vt:lpstr>
      <vt:lpstr>Top Architecture</vt:lpstr>
      <vt:lpstr>Data Transfer</vt:lpstr>
      <vt:lpstr>The Core</vt:lpstr>
      <vt:lpstr>The Core</vt:lpstr>
      <vt:lpstr>Registers</vt:lpstr>
      <vt:lpstr>Registers</vt:lpstr>
      <vt:lpstr>Write Controller</vt:lpstr>
      <vt:lpstr>Write Controller</vt:lpstr>
      <vt:lpstr>Read Controller</vt:lpstr>
      <vt:lpstr>Read Controller</vt:lpstr>
      <vt:lpstr>In Out Coordinator</vt:lpstr>
      <vt:lpstr>In Out Coordinator</vt:lpstr>
      <vt:lpstr>Simulations</vt:lpstr>
      <vt:lpstr>Simulations</vt:lpstr>
      <vt:lpstr>Simulations</vt:lpstr>
      <vt:lpstr>Simulations</vt:lpstr>
      <vt:lpstr>Simulations</vt:lpstr>
      <vt:lpstr>Problems &amp; Solutions</vt:lpstr>
      <vt:lpstr>Problems &amp; Solutions</vt:lpstr>
      <vt:lpstr>Problems &amp; Solutions</vt:lpstr>
      <vt:lpstr>Part B- work plan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A</cp:lastModifiedBy>
  <cp:revision>99</cp:revision>
  <dcterms:created xsi:type="dcterms:W3CDTF">2013-09-30T11:20:33Z</dcterms:created>
  <dcterms:modified xsi:type="dcterms:W3CDTF">2013-10-04T13:29:00Z</dcterms:modified>
</cp:coreProperties>
</file>